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0" r:id="rId4"/>
    <p:sldId id="265" r:id="rId5"/>
    <p:sldId id="259" r:id="rId6"/>
    <p:sldId id="269" r:id="rId7"/>
    <p:sldId id="268" r:id="rId8"/>
    <p:sldId id="271" r:id="rId9"/>
    <p:sldId id="262" r:id="rId10"/>
    <p:sldId id="272" r:id="rId11"/>
    <p:sldId id="26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9830" autoAdjust="0"/>
  </p:normalViewPr>
  <p:slideViewPr>
    <p:cSldViewPr snapToGrid="0" snapToObjects="1">
      <p:cViewPr>
        <p:scale>
          <a:sx n="108" d="100"/>
          <a:sy n="108" d="100"/>
        </p:scale>
        <p:origin x="-11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1F05560E-C2AD-EE43-AB5A-471C8FFEDE8A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/>
            <a:t>转账</a:t>
          </a:r>
          <a:endParaRPr lang="zh-CN" altLang="en-US" sz="1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理财</a:t>
          </a:r>
          <a:endParaRPr lang="zh-CN" altLang="en-US" sz="1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smtClean="0"/>
            <a:t>支付</a:t>
          </a:r>
          <a:endParaRPr lang="zh-CN" altLang="en-US" sz="1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6CDEDD50-D8DB-AF44-8EDE-CD7C7FAC5ECD}" type="presOf" srcId="{780A7E83-F87B-CD4C-8EBD-35965B6CEB23}" destId="{EE9C1521-002E-4D49-A2A1-16551053B7C9}" srcOrd="0" destOrd="0" presId="urn:microsoft.com/office/officeart/2009/3/layout/CircleRelationship"/>
    <dgm:cxn modelId="{67A8E4BD-3C89-5D48-995C-BDDE1D917A03}" type="presOf" srcId="{630DE4C5-A4E2-7241-AB94-6023AD7215D4}" destId="{6EC5D382-DB5E-104B-B914-B8AADDCF5178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B5B1E1DE-6D66-C948-939D-0906D0B57C26}" type="presOf" srcId="{1F05560E-C2AD-EE43-AB5A-471C8FFEDE8A}" destId="{98322E75-AFA8-314D-B71B-30BCA37D905F}" srcOrd="0" destOrd="0" presId="urn:microsoft.com/office/officeart/2009/3/layout/CircleRelationship"/>
    <dgm:cxn modelId="{1BDDC4B0-5E02-4747-B6C3-70989E99AB32}" type="presOf" srcId="{826D8FA6-9242-0C42-9936-382AF922E449}" destId="{7B418E68-134A-4647-8CCE-185FD86A7C54}" srcOrd="0" destOrd="0" presId="urn:microsoft.com/office/officeart/2009/3/layout/CircleRelationship"/>
    <dgm:cxn modelId="{6EB99579-505D-8545-A959-F6EE8816D677}" type="presOf" srcId="{1A090B2B-03DC-A247-BDCC-02CD65A6A6BA}" destId="{4C6BDB4D-E2DD-9746-8A9C-5833A4F5DC65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D01FBD-FA48-574E-9464-C515E95C8842}" type="presOf" srcId="{06A37BC9-258B-2A4F-A5DE-04B586A9BD76}" destId="{08432F1D-0784-3343-9665-C8A977C32CC6}" srcOrd="0" destOrd="0" presId="urn:microsoft.com/office/officeart/2009/3/layout/CircleRelationship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0617353B-BA70-384C-910C-C7DE24DDDE37}" type="presOf" srcId="{8D21E41D-58EA-FB4E-BDFF-5586DE54A237}" destId="{460FDE84-4031-EF4B-9100-AA601B73F93B}" srcOrd="0" destOrd="0" presId="urn:microsoft.com/office/officeart/2009/3/layout/CircleRelationship"/>
    <dgm:cxn modelId="{EF65092C-19B5-6447-816E-D6044B10D48C}" type="presParOf" srcId="{08432F1D-0784-3343-9665-C8A977C32CC6}" destId="{4C6BDB4D-E2DD-9746-8A9C-5833A4F5DC65}" srcOrd="0" destOrd="0" presId="urn:microsoft.com/office/officeart/2009/3/layout/CircleRelationship"/>
    <dgm:cxn modelId="{66295179-E90B-844F-8622-FE599EADC293}" type="presParOf" srcId="{08432F1D-0784-3343-9665-C8A977C32CC6}" destId="{5548BAEC-CCA2-7043-AF9B-91B0714D408B}" srcOrd="1" destOrd="0" presId="urn:microsoft.com/office/officeart/2009/3/layout/CircleRelationship"/>
    <dgm:cxn modelId="{7786B02A-5D0B-A143-BE4E-843D7D042515}" type="presParOf" srcId="{08432F1D-0784-3343-9665-C8A977C32CC6}" destId="{2492C22C-B967-CB44-B86B-4AEFE6B35B3F}" srcOrd="2" destOrd="0" presId="urn:microsoft.com/office/officeart/2009/3/layout/CircleRelationship"/>
    <dgm:cxn modelId="{39729058-2CEE-7242-B827-2BD3FF459A76}" type="presParOf" srcId="{08432F1D-0784-3343-9665-C8A977C32CC6}" destId="{F437441C-7259-5847-AC9C-004B9EF34C0C}" srcOrd="3" destOrd="0" presId="urn:microsoft.com/office/officeart/2009/3/layout/CircleRelationship"/>
    <dgm:cxn modelId="{43EB60C6-18C6-8F45-B0C1-4BB29A7D8BAB}" type="presParOf" srcId="{08432F1D-0784-3343-9665-C8A977C32CC6}" destId="{DED571D6-2BA8-4142-927A-002A511E20CB}" srcOrd="4" destOrd="0" presId="urn:microsoft.com/office/officeart/2009/3/layout/CircleRelationship"/>
    <dgm:cxn modelId="{D565E1E2-165A-5443-B910-899039C7F995}" type="presParOf" srcId="{08432F1D-0784-3343-9665-C8A977C32CC6}" destId="{5561FA09-947C-A846-AB9F-5BC853A342DB}" srcOrd="5" destOrd="0" presId="urn:microsoft.com/office/officeart/2009/3/layout/CircleRelationship"/>
    <dgm:cxn modelId="{A2F06FDE-0880-B646-BA39-ACB1E83E78D1}" type="presParOf" srcId="{08432F1D-0784-3343-9665-C8A977C32CC6}" destId="{98322E75-AFA8-314D-B71B-30BCA37D905F}" srcOrd="6" destOrd="0" presId="urn:microsoft.com/office/officeart/2009/3/layout/CircleRelationship"/>
    <dgm:cxn modelId="{FA65D030-9A49-D542-BB3E-9AEE25B28FE2}" type="presParOf" srcId="{08432F1D-0784-3343-9665-C8A977C32CC6}" destId="{4060E977-929F-454B-BE57-B398AFA7D1DA}" srcOrd="7" destOrd="0" presId="urn:microsoft.com/office/officeart/2009/3/layout/CircleRelationship"/>
    <dgm:cxn modelId="{603BE070-2F35-1648-AEE7-71AA5865D6F2}" type="presParOf" srcId="{4060E977-929F-454B-BE57-B398AFA7D1DA}" destId="{17FF6D62-504A-1D4C-8ABD-23BECBE137BA}" srcOrd="0" destOrd="0" presId="urn:microsoft.com/office/officeart/2009/3/layout/CircleRelationship"/>
    <dgm:cxn modelId="{9DCCC6C3-D7AA-4E43-8404-39285AC555C7}" type="presParOf" srcId="{08432F1D-0784-3343-9665-C8A977C32CC6}" destId="{7FA44AF5-D06C-644C-9848-EE09BD33E56E}" srcOrd="8" destOrd="0" presId="urn:microsoft.com/office/officeart/2009/3/layout/CircleRelationship"/>
    <dgm:cxn modelId="{2B911EA9-EC5D-0D4C-8DB6-BCE90E496E4C}" type="presParOf" srcId="{7FA44AF5-D06C-644C-9848-EE09BD33E56E}" destId="{A97A7E05-36E5-1949-907C-BAE7C5E527C3}" srcOrd="0" destOrd="0" presId="urn:microsoft.com/office/officeart/2009/3/layout/CircleRelationship"/>
    <dgm:cxn modelId="{BE1A2A50-65D4-324B-A2E2-87B8D5EB812E}" type="presParOf" srcId="{08432F1D-0784-3343-9665-C8A977C32CC6}" destId="{460FDE84-4031-EF4B-9100-AA601B73F93B}" srcOrd="9" destOrd="0" presId="urn:microsoft.com/office/officeart/2009/3/layout/CircleRelationship"/>
    <dgm:cxn modelId="{A9224856-8380-4841-A44D-7B347C3E8C3B}" type="presParOf" srcId="{08432F1D-0784-3343-9665-C8A977C32CC6}" destId="{82FAC547-C994-2F4C-8F22-58118CA5E498}" srcOrd="10" destOrd="0" presId="urn:microsoft.com/office/officeart/2009/3/layout/CircleRelationship"/>
    <dgm:cxn modelId="{9574D987-F3D1-2647-AD71-47761D2318A5}" type="presParOf" srcId="{82FAC547-C994-2F4C-8F22-58118CA5E498}" destId="{F1515641-61DE-3E4C-9877-2D85F16F8485}" srcOrd="0" destOrd="0" presId="urn:microsoft.com/office/officeart/2009/3/layout/CircleRelationship"/>
    <dgm:cxn modelId="{08C9FAE4-D55A-8748-AC48-984B27894F10}" type="presParOf" srcId="{08432F1D-0784-3343-9665-C8A977C32CC6}" destId="{82F4A533-BA00-D344-A6F1-2E5524543680}" srcOrd="11" destOrd="0" presId="urn:microsoft.com/office/officeart/2009/3/layout/CircleRelationship"/>
    <dgm:cxn modelId="{E3C011BF-9418-2141-B4C0-A18FC1CB2B3A}" type="presParOf" srcId="{82F4A533-BA00-D344-A6F1-2E5524543680}" destId="{C8753843-29C9-AA4C-8241-01E22D862975}" srcOrd="0" destOrd="0" presId="urn:microsoft.com/office/officeart/2009/3/layout/CircleRelationship"/>
    <dgm:cxn modelId="{A6DA5239-AEAE-1546-94DC-2FA458826440}" type="presParOf" srcId="{08432F1D-0784-3343-9665-C8A977C32CC6}" destId="{450BCEF5-3B91-7B42-9168-4E318327391D}" srcOrd="12" destOrd="0" presId="urn:microsoft.com/office/officeart/2009/3/layout/CircleRelationship"/>
    <dgm:cxn modelId="{39F8C35E-F480-B547-A56E-3353CB09DE30}" type="presParOf" srcId="{450BCEF5-3B91-7B42-9168-4E318327391D}" destId="{5EAC6240-BB27-F944-B126-504004E69EB4}" srcOrd="0" destOrd="0" presId="urn:microsoft.com/office/officeart/2009/3/layout/CircleRelationship"/>
    <dgm:cxn modelId="{B8FD414B-8ACB-0948-B6F4-47FF4C667FCD}" type="presParOf" srcId="{08432F1D-0784-3343-9665-C8A977C32CC6}" destId="{7B418E68-134A-4647-8CCE-185FD86A7C54}" srcOrd="13" destOrd="0" presId="urn:microsoft.com/office/officeart/2009/3/layout/CircleRelationship"/>
    <dgm:cxn modelId="{8E32554C-E5EB-D945-8651-918C8CFD2ABD}" type="presParOf" srcId="{08432F1D-0784-3343-9665-C8A977C32CC6}" destId="{0A93DEC6-D343-1C42-813B-5454C3DC4B09}" srcOrd="14" destOrd="0" presId="urn:microsoft.com/office/officeart/2009/3/layout/CircleRelationship"/>
    <dgm:cxn modelId="{E839F8A1-3B35-2B45-BAAC-53203D98EA81}" type="presParOf" srcId="{0A93DEC6-D343-1C42-813B-5454C3DC4B09}" destId="{AE8AE59E-1D40-EE4A-A8ED-FD40B3CCAD2D}" srcOrd="0" destOrd="0" presId="urn:microsoft.com/office/officeart/2009/3/layout/CircleRelationship"/>
    <dgm:cxn modelId="{3BD5F967-2671-054D-9C0C-C48E50FF003B}" type="presParOf" srcId="{08432F1D-0784-3343-9665-C8A977C32CC6}" destId="{6EC5D382-DB5E-104B-B914-B8AADDCF5178}" srcOrd="15" destOrd="0" presId="urn:microsoft.com/office/officeart/2009/3/layout/CircleRelationship"/>
    <dgm:cxn modelId="{AA28F063-C58E-5848-9F6D-4A3AE1CC338D}" type="presParOf" srcId="{08432F1D-0784-3343-9665-C8A977C32CC6}" destId="{FEA9672B-2508-E742-90C3-F36584AD6567}" srcOrd="16" destOrd="0" presId="urn:microsoft.com/office/officeart/2009/3/layout/CircleRelationship"/>
    <dgm:cxn modelId="{A5ED521C-3FE9-5A4A-846A-37EAF65B966B}" type="presParOf" srcId="{FEA9672B-2508-E742-90C3-F36584AD6567}" destId="{92A2652B-DECF-F141-80D9-6D1F5D460641}" srcOrd="0" destOrd="0" presId="urn:microsoft.com/office/officeart/2009/3/layout/CircleRelationship"/>
    <dgm:cxn modelId="{EC0E5870-3B0C-1647-8588-6ED41CA0B769}" type="presParOf" srcId="{08432F1D-0784-3343-9665-C8A977C32CC6}" destId="{EE9C1521-002E-4D49-A2A1-16551053B7C9}" srcOrd="17" destOrd="0" presId="urn:microsoft.com/office/officeart/2009/3/layout/CircleRelationship"/>
    <dgm:cxn modelId="{1C40C335-3589-104E-8504-E4E81CD76490}" type="presParOf" srcId="{08432F1D-0784-3343-9665-C8A977C32CC6}" destId="{615AA897-354D-6440-957F-AFFD8041AC22}" srcOrd="18" destOrd="0" presId="urn:microsoft.com/office/officeart/2009/3/layout/CircleRelationship"/>
    <dgm:cxn modelId="{A8FCB1BD-0243-C849-AAC3-3ACB513FFAF5}" type="presParOf" srcId="{615AA897-354D-6440-957F-AFFD8041AC22}" destId="{528EF3CE-2916-0F4B-A34E-BE3A42A16650}" srcOrd="0" destOrd="0" presId="urn:microsoft.com/office/officeart/2009/3/layout/CircleRelationship"/>
    <dgm:cxn modelId="{7ED899A4-3852-704E-B3AE-C0217E825F5A}" type="presParOf" srcId="{08432F1D-0784-3343-9665-C8A977C32CC6}" destId="{BF5CA2E9-B577-6245-991E-AF5771D1A80C}" srcOrd="19" destOrd="0" presId="urn:microsoft.com/office/officeart/2009/3/layout/CircleRelationship"/>
    <dgm:cxn modelId="{8488B797-B61F-BD46-8D07-5822A46A5C1C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501280" y="835967"/>
          <a:ext cx="1456702" cy="1378963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金融生活</a:t>
          </a:r>
        </a:p>
      </dsp:txBody>
      <dsp:txXfrm>
        <a:off x="2714609" y="1037911"/>
        <a:ext cx="1030044" cy="975075"/>
      </dsp:txXfrm>
    </dsp:sp>
    <dsp:sp modelId="{5548BAEC-CCA2-7043-AF9B-91B0714D408B}">
      <dsp:nvSpPr>
        <dsp:cNvPr id="0" name=""/>
        <dsp:cNvSpPr/>
      </dsp:nvSpPr>
      <dsp:spPr>
        <a:xfrm>
          <a:off x="2763926" y="2254987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4111450" y="1329383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3425637" y="2407717"/>
          <a:ext cx="197928" cy="198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2804096" y="806920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352366" y="1628160"/>
          <a:ext cx="143516" cy="1435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659979" y="928150"/>
          <a:ext cx="723792" cy="723874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转账</a:t>
          </a:r>
          <a:endParaRPr lang="zh-CN" altLang="en-US" sz="1400" kern="1200" dirty="0"/>
        </a:p>
      </dsp:txBody>
      <dsp:txXfrm>
        <a:off x="1765976" y="1034159"/>
        <a:ext cx="511798" cy="511856"/>
      </dsp:txXfrm>
    </dsp:sp>
    <dsp:sp modelId="{17FF6D62-504A-1D4C-8ABD-23BECBE137BA}">
      <dsp:nvSpPr>
        <dsp:cNvPr id="0" name=""/>
        <dsp:cNvSpPr/>
      </dsp:nvSpPr>
      <dsp:spPr>
        <a:xfrm>
          <a:off x="3032336" y="813284"/>
          <a:ext cx="197928" cy="198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728268" y="1863936"/>
          <a:ext cx="357878" cy="3579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4179739" y="587690"/>
          <a:ext cx="723792" cy="723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理财</a:t>
          </a:r>
          <a:endParaRPr lang="zh-CN" altLang="en-US" sz="1400" kern="1200" dirty="0"/>
        </a:p>
      </dsp:txBody>
      <dsp:txXfrm>
        <a:off x="4285736" y="693699"/>
        <a:ext cx="511798" cy="511856"/>
      </dsp:txXfrm>
    </dsp:sp>
    <dsp:sp modelId="{F1515641-61DE-3E4C-9877-2D85F16F8485}">
      <dsp:nvSpPr>
        <dsp:cNvPr id="0" name=""/>
        <dsp:cNvSpPr/>
      </dsp:nvSpPr>
      <dsp:spPr>
        <a:xfrm>
          <a:off x="3856553" y="1087243"/>
          <a:ext cx="197928" cy="198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592055" y="2289988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022111" y="2085712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4520090" y="1838481"/>
          <a:ext cx="723792" cy="723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资产</a:t>
          </a:r>
        </a:p>
      </dsp:txBody>
      <dsp:txXfrm>
        <a:off x="4626087" y="1944490"/>
        <a:ext cx="511798" cy="511856"/>
      </dsp:txXfrm>
    </dsp:sp>
    <dsp:sp modelId="{AE8AE59E-1D40-EE4A-A8ED-FD40B3CCAD2D}">
      <dsp:nvSpPr>
        <dsp:cNvPr id="0" name=""/>
        <dsp:cNvSpPr/>
      </dsp:nvSpPr>
      <dsp:spPr>
        <a:xfrm>
          <a:off x="4315953" y="181334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442566" y="2457990"/>
          <a:ext cx="723792" cy="723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支付</a:t>
          </a:r>
          <a:endParaRPr lang="zh-CN" altLang="en-US" sz="1400" kern="1200" dirty="0"/>
        </a:p>
      </dsp:txBody>
      <dsp:txXfrm>
        <a:off x="2548563" y="2563999"/>
        <a:ext cx="511798" cy="511856"/>
      </dsp:txXfrm>
    </dsp:sp>
    <dsp:sp modelId="{92A2652B-DECF-F141-80D9-6D1F5D460641}">
      <dsp:nvSpPr>
        <dsp:cNvPr id="0" name=""/>
        <dsp:cNvSpPr/>
      </dsp:nvSpPr>
      <dsp:spPr>
        <a:xfrm>
          <a:off x="3088939" y="2433490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132761" y="0"/>
          <a:ext cx="723792" cy="723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贷款</a:t>
          </a:r>
        </a:p>
      </dsp:txBody>
      <dsp:txXfrm>
        <a:off x="3238758" y="106009"/>
        <a:ext cx="511798" cy="511856"/>
      </dsp:txXfrm>
    </dsp:sp>
    <dsp:sp modelId="{528EF3CE-2916-0F4B-A34E-BE3A42A16650}">
      <dsp:nvSpPr>
        <dsp:cNvPr id="0" name=""/>
        <dsp:cNvSpPr/>
      </dsp:nvSpPr>
      <dsp:spPr>
        <a:xfrm>
          <a:off x="2240254" y="784647"/>
          <a:ext cx="143516" cy="1435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3911330" y="17818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>
                <a:solidFill>
                  <a:srgbClr val="A95306"/>
                </a:solidFill>
              </a:rPr>
              <a:t>U</a:t>
            </a:r>
            <a:r>
              <a:rPr kumimoji="1"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营销</a:t>
            </a:r>
            <a:r>
              <a:rPr kumimoji="1" lang="zh-CN" altLang="en-US" sz="2800" dirty="0" smtClean="0">
                <a:solidFill>
                  <a:srgbClr val="BFBFBF"/>
                </a:solidFill>
              </a:rPr>
              <a:t>机制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352429" y="969956"/>
            <a:ext cx="8153035" cy="5345781"/>
            <a:chOff x="352429" y="1177825"/>
            <a:chExt cx="8153035" cy="534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203374" y="4769619"/>
              <a:ext cx="6292925" cy="1753987"/>
              <a:chOff x="-1788550" y="2399636"/>
              <a:chExt cx="12444382" cy="30841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1788550" y="4805301"/>
                <a:ext cx="12444382" cy="678435"/>
              </a:xfrm>
              <a:prstGeom prst="rect">
                <a:avLst/>
              </a:prstGeom>
              <a:solidFill>
                <a:srgbClr val="F7964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55940">
                <a:off x="212649" y="2399636"/>
                <a:ext cx="2108941" cy="2063359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154268" y="4799315"/>
                <a:ext cx="5150493" cy="649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Task</a:t>
                </a:r>
                <a:r>
                  <a:rPr lang="zh-CN" altLang="en-US" sz="1800" kern="0" dirty="0">
                    <a:solidFill>
                      <a:sysClr val="window" lastClr="FFFFFF"/>
                    </a:solidFill>
                  </a:rPr>
                  <a:t>自动任务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755385">
                <a:off x="544959" y="3164623"/>
                <a:ext cx="1595008" cy="422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折扣</a:t>
                </a:r>
                <a:endParaRPr kumimoji="0" lang="zh-CN" altLang="en-US" sz="1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endParaRPr>
              </a:p>
            </p:txBody>
          </p:sp>
        </p:grpSp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04850">
              <a:off x="4885891" y="4457058"/>
              <a:ext cx="1066458" cy="1173472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58831">
              <a:off x="6517167" y="4720119"/>
              <a:ext cx="1066458" cy="117347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 rot="977133">
              <a:off x="4997137" y="4958514"/>
              <a:ext cx="806570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优惠</a:t>
              </a:r>
              <a:endParaRPr kumimoji="0" lang="zh-CN" altLang="en-US" sz="1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399187">
              <a:off x="6663654" y="5185028"/>
              <a:ext cx="806570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促销</a:t>
              </a:r>
              <a:endParaRPr kumimoji="0" lang="zh-CN" altLang="en-US" sz="1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699785" y="1389439"/>
              <a:ext cx="3369712" cy="2921414"/>
              <a:chOff x="1902657" y="368086"/>
              <a:chExt cx="5735471" cy="5237514"/>
            </a:xfrm>
          </p:grpSpPr>
          <p:grpSp>
            <p:nvGrpSpPr>
              <p:cNvPr id="112" name="组合 111"/>
              <p:cNvGrpSpPr/>
              <p:nvPr/>
            </p:nvGrpSpPr>
            <p:grpSpPr>
              <a:xfrm rot="15804414">
                <a:off x="2923265" y="418885"/>
                <a:ext cx="1215386" cy="1113788"/>
                <a:chOff x="4629871" y="1716569"/>
                <a:chExt cx="2968442" cy="2720307"/>
              </a:xfrm>
            </p:grpSpPr>
            <p:sp>
              <p:nvSpPr>
                <p:cNvPr id="113" name="椭圆 112"/>
                <p:cNvSpPr/>
                <p:nvPr/>
              </p:nvSpPr>
              <p:spPr>
                <a:xfrm rot="197558">
                  <a:off x="4629871" y="1830047"/>
                  <a:ext cx="2968442" cy="2523901"/>
                </a:xfrm>
                <a:prstGeom prst="ellipse">
                  <a:avLst/>
                </a:prstGeom>
                <a:gradFill flip="none" rotWithShape="1">
                  <a:gsLst>
                    <a:gs pos="52000">
                      <a:srgbClr val="705500"/>
                    </a:gs>
                    <a:gs pos="100000">
                      <a:sysClr val="windowText" lastClr="000000">
                        <a:lumMod val="50000"/>
                        <a:lumOff val="50000"/>
                        <a:shade val="67500"/>
                        <a:satMod val="115000"/>
                        <a:alpha val="0"/>
                      </a:sysClr>
                    </a:gs>
                    <a:gs pos="68000">
                      <a:sysClr val="windowText" lastClr="000000">
                        <a:lumMod val="50000"/>
                        <a:lumOff val="50000"/>
                        <a:shade val="100000"/>
                        <a:satMod val="115000"/>
                        <a:alpha val="0"/>
                      </a:sys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 rot="197558">
                  <a:off x="5001859" y="1716569"/>
                  <a:ext cx="2453112" cy="2453101"/>
                </a:xfrm>
                <a:prstGeom prst="ellips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椭圆 20"/>
                <p:cNvSpPr/>
                <p:nvPr/>
              </p:nvSpPr>
              <p:spPr>
                <a:xfrm rot="3681412">
                  <a:off x="4500236" y="2568117"/>
                  <a:ext cx="2440603" cy="129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603" h="1296915">
                      <a:moveTo>
                        <a:pt x="0" y="227448"/>
                      </a:moveTo>
                      <a:cubicBezTo>
                        <a:pt x="25678" y="293739"/>
                        <a:pt x="58916" y="357865"/>
                        <a:pt x="98728" y="419543"/>
                      </a:cubicBezTo>
                      <a:cubicBezTo>
                        <a:pt x="465376" y="987560"/>
                        <a:pt x="1250831" y="1132882"/>
                        <a:pt x="1853093" y="744130"/>
                      </a:cubicBezTo>
                      <a:cubicBezTo>
                        <a:pt x="2136008" y="561511"/>
                        <a:pt x="2328171" y="293524"/>
                        <a:pt x="2413029" y="1382"/>
                      </a:cubicBezTo>
                      <a:lnTo>
                        <a:pt x="2437050" y="0"/>
                      </a:lnTo>
                      <a:cubicBezTo>
                        <a:pt x="2439934" y="23226"/>
                        <a:pt x="2440603" y="46715"/>
                        <a:pt x="2440603" y="70360"/>
                      </a:cubicBezTo>
                      <a:cubicBezTo>
                        <a:pt x="2440603" y="747768"/>
                        <a:pt x="1891456" y="1296915"/>
                        <a:pt x="1214048" y="1296915"/>
                      </a:cubicBezTo>
                      <a:cubicBezTo>
                        <a:pt x="589939" y="1296915"/>
                        <a:pt x="74701" y="830783"/>
                        <a:pt x="0" y="227448"/>
                      </a:cubicBezTo>
                      <a:close/>
                    </a:path>
                  </a:pathLst>
                </a:custGeom>
                <a:solidFill>
                  <a:srgbClr val="FFFFFF">
                    <a:alpha val="902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8" name="直接连接符 117"/>
              <p:cNvCxnSpPr/>
              <p:nvPr/>
            </p:nvCxnSpPr>
            <p:spPr>
              <a:xfrm>
                <a:off x="3923928" y="1258098"/>
                <a:ext cx="1408625" cy="1030849"/>
              </a:xfrm>
              <a:prstGeom prst="line">
                <a:avLst/>
              </a:prstGeom>
              <a:noFill/>
              <a:ln w="12700" cap="flat" cmpd="sng" algn="ctr">
                <a:solidFill>
                  <a:srgbClr val="966F00"/>
                </a:solidFill>
                <a:prstDash val="sysDash"/>
              </a:ln>
              <a:effectLst>
                <a:outerShdw dist="12700" dir="5400000" algn="t" rotWithShape="0">
                  <a:sysClr val="window" lastClr="FFFFFF">
                    <a:alpha val="83000"/>
                  </a:sysClr>
                </a:outerShdw>
              </a:effectLst>
            </p:spPr>
          </p:cxnSp>
          <p:cxnSp>
            <p:nvCxnSpPr>
              <p:cNvPr id="119" name="直接连接符 118"/>
              <p:cNvCxnSpPr>
                <a:endCxn id="126" idx="1"/>
              </p:cNvCxnSpPr>
              <p:nvPr/>
            </p:nvCxnSpPr>
            <p:spPr>
              <a:xfrm flipV="1">
                <a:off x="2638103" y="2791579"/>
                <a:ext cx="2549543" cy="115663"/>
              </a:xfrm>
              <a:prstGeom prst="line">
                <a:avLst/>
              </a:prstGeom>
              <a:noFill/>
              <a:ln w="12700" cap="flat" cmpd="sng" algn="ctr">
                <a:solidFill>
                  <a:srgbClr val="966F00"/>
                </a:solidFill>
                <a:prstDash val="sysDash"/>
              </a:ln>
              <a:effectLst>
                <a:outerShdw dist="12700" dir="5400000" algn="t" rotWithShape="0">
                  <a:sysClr val="window" lastClr="FFFFFF">
                    <a:alpha val="83000"/>
                  </a:sysClr>
                </a:outerShdw>
              </a:effectLst>
            </p:spPr>
          </p:cxnSp>
          <p:cxnSp>
            <p:nvCxnSpPr>
              <p:cNvPr id="120" name="直接连接符 119"/>
              <p:cNvCxnSpPr/>
              <p:nvPr/>
            </p:nvCxnSpPr>
            <p:spPr>
              <a:xfrm flipV="1">
                <a:off x="3275025" y="3549570"/>
                <a:ext cx="2353649" cy="1224137"/>
              </a:xfrm>
              <a:prstGeom prst="line">
                <a:avLst/>
              </a:prstGeom>
              <a:noFill/>
              <a:ln w="12700" cap="flat" cmpd="sng" algn="ctr">
                <a:solidFill>
                  <a:srgbClr val="966F00"/>
                </a:solidFill>
                <a:prstDash val="sysDash"/>
              </a:ln>
              <a:effectLst>
                <a:outerShdw dist="12700" dir="5400000" algn="t" rotWithShape="0">
                  <a:sysClr val="window" lastClr="FFFFFF">
                    <a:alpha val="83000"/>
                  </a:sysClr>
                </a:outerShdw>
              </a:effectLst>
            </p:spPr>
          </p:cxnSp>
          <p:grpSp>
            <p:nvGrpSpPr>
              <p:cNvPr id="122" name="组合 121"/>
              <p:cNvGrpSpPr/>
              <p:nvPr/>
            </p:nvGrpSpPr>
            <p:grpSpPr>
              <a:xfrm>
                <a:off x="5001848" y="1646232"/>
                <a:ext cx="2453110" cy="2583693"/>
                <a:chOff x="5001848" y="1716570"/>
                <a:chExt cx="2453110" cy="2583693"/>
              </a:xfrm>
            </p:grpSpPr>
            <p:sp>
              <p:nvSpPr>
                <p:cNvPr id="124" name="椭圆 123"/>
                <p:cNvSpPr/>
                <p:nvPr/>
              </p:nvSpPr>
              <p:spPr>
                <a:xfrm rot="197558">
                  <a:off x="5001848" y="1716570"/>
                  <a:ext cx="2453110" cy="2453110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椭圆 20"/>
                <p:cNvSpPr/>
                <p:nvPr/>
              </p:nvSpPr>
              <p:spPr>
                <a:xfrm rot="3681412">
                  <a:off x="4613722" y="2431503"/>
                  <a:ext cx="2440604" cy="129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603" h="1296915">
                      <a:moveTo>
                        <a:pt x="0" y="227448"/>
                      </a:moveTo>
                      <a:cubicBezTo>
                        <a:pt x="25678" y="293739"/>
                        <a:pt x="58916" y="357865"/>
                        <a:pt x="98728" y="419543"/>
                      </a:cubicBezTo>
                      <a:cubicBezTo>
                        <a:pt x="465376" y="987560"/>
                        <a:pt x="1250831" y="1132882"/>
                        <a:pt x="1853093" y="744130"/>
                      </a:cubicBezTo>
                      <a:cubicBezTo>
                        <a:pt x="2136008" y="561511"/>
                        <a:pt x="2328171" y="293524"/>
                        <a:pt x="2413029" y="1382"/>
                      </a:cubicBezTo>
                      <a:lnTo>
                        <a:pt x="2437050" y="0"/>
                      </a:lnTo>
                      <a:cubicBezTo>
                        <a:pt x="2439934" y="23226"/>
                        <a:pt x="2440603" y="46715"/>
                        <a:pt x="2440603" y="70360"/>
                      </a:cubicBezTo>
                      <a:cubicBezTo>
                        <a:pt x="2440603" y="747768"/>
                        <a:pt x="1891456" y="1296915"/>
                        <a:pt x="1214048" y="1296915"/>
                      </a:cubicBezTo>
                      <a:cubicBezTo>
                        <a:pt x="589939" y="1296915"/>
                        <a:pt x="74701" y="830783"/>
                        <a:pt x="0" y="227448"/>
                      </a:cubicBezTo>
                      <a:close/>
                    </a:path>
                  </a:pathLst>
                </a:custGeom>
                <a:solidFill>
                  <a:srgbClr val="FFFFFF">
                    <a:alpha val="902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5187647" y="2432920"/>
                <a:ext cx="2232249" cy="717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solidFill>
                        <a:srgbClr val="FFC000"/>
                      </a:solidFill>
                    </a:ln>
                    <a:solidFill>
                      <a:sysClr val="window" lastClr="FFFFFF"/>
                    </a:solidFill>
                    <a:effectLst>
                      <a:innerShdw blurRad="114300" dist="50800" dir="16200000">
                        <a:srgbClr val="604900"/>
                      </a:innerShdw>
                    </a:effectLst>
                    <a:uLnTx/>
                    <a:uFillTx/>
                    <a:latin typeface="Adidas Unity" pitchFamily="2" charset="0"/>
                    <a:ea typeface="微软雅黑" pitchFamily="34" charset="-122"/>
                    <a:cs typeface="Calibri" pitchFamily="34" charset="0"/>
                  </a:rPr>
                  <a:t>消息中心</a:t>
                </a:r>
                <a:endParaRPr kumimoji="0" lang="zh-CN" altLang="en-US" sz="2000" b="1" i="0" u="none" strike="noStrike" kern="0" cap="none" spc="0" normalizeH="0" baseline="0" noProof="0" dirty="0">
                  <a:ln>
                    <a:solidFill>
                      <a:srgbClr val="FFC000"/>
                    </a:solidFill>
                  </a:ln>
                  <a:solidFill>
                    <a:sysClr val="window" lastClr="FFFFFF"/>
                  </a:solidFill>
                  <a:effectLst>
                    <a:innerShdw blurRad="114300" dist="50800" dir="16200000">
                      <a:srgbClr val="604900"/>
                    </a:innerShdw>
                  </a:effectLst>
                  <a:uLnTx/>
                  <a:uFillTx/>
                  <a:latin typeface="Adidas Unity" pitchFamily="2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grpSp>
            <p:nvGrpSpPr>
              <p:cNvPr id="127" name="组合 126"/>
              <p:cNvGrpSpPr/>
              <p:nvPr/>
            </p:nvGrpSpPr>
            <p:grpSpPr>
              <a:xfrm rot="15139589">
                <a:off x="1902221" y="2341227"/>
                <a:ext cx="1215386" cy="1214514"/>
                <a:chOff x="4031640" y="1996273"/>
                <a:chExt cx="2968435" cy="2966307"/>
              </a:xfrm>
            </p:grpSpPr>
            <p:sp>
              <p:nvSpPr>
                <p:cNvPr id="128" name="椭圆 127"/>
                <p:cNvSpPr/>
                <p:nvPr/>
              </p:nvSpPr>
              <p:spPr>
                <a:xfrm rot="197558">
                  <a:off x="4031640" y="2438679"/>
                  <a:ext cx="2968435" cy="2523901"/>
                </a:xfrm>
                <a:prstGeom prst="ellipse">
                  <a:avLst/>
                </a:prstGeom>
                <a:gradFill flip="none" rotWithShape="1">
                  <a:gsLst>
                    <a:gs pos="52000">
                      <a:srgbClr val="705500"/>
                    </a:gs>
                    <a:gs pos="100000">
                      <a:sysClr val="windowText" lastClr="000000">
                        <a:lumMod val="50000"/>
                        <a:lumOff val="50000"/>
                        <a:shade val="67500"/>
                        <a:satMod val="115000"/>
                        <a:alpha val="0"/>
                      </a:sysClr>
                    </a:gs>
                    <a:gs pos="68000">
                      <a:sysClr val="windowText" lastClr="000000">
                        <a:lumMod val="50000"/>
                        <a:lumOff val="50000"/>
                        <a:shade val="100000"/>
                        <a:satMod val="115000"/>
                        <a:alpha val="0"/>
                      </a:sys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 rot="197558">
                  <a:off x="4528317" y="2357216"/>
                  <a:ext cx="2453121" cy="2453105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椭圆 20"/>
                <p:cNvSpPr/>
                <p:nvPr/>
              </p:nvSpPr>
              <p:spPr>
                <a:xfrm rot="3681412">
                  <a:off x="4500236" y="2568117"/>
                  <a:ext cx="2440603" cy="129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603" h="1296915">
                      <a:moveTo>
                        <a:pt x="0" y="227448"/>
                      </a:moveTo>
                      <a:cubicBezTo>
                        <a:pt x="25678" y="293739"/>
                        <a:pt x="58916" y="357865"/>
                        <a:pt x="98728" y="419543"/>
                      </a:cubicBezTo>
                      <a:cubicBezTo>
                        <a:pt x="465376" y="987560"/>
                        <a:pt x="1250831" y="1132882"/>
                        <a:pt x="1853093" y="744130"/>
                      </a:cubicBezTo>
                      <a:cubicBezTo>
                        <a:pt x="2136008" y="561511"/>
                        <a:pt x="2328171" y="293524"/>
                        <a:pt x="2413029" y="1382"/>
                      </a:cubicBezTo>
                      <a:lnTo>
                        <a:pt x="2437050" y="0"/>
                      </a:lnTo>
                      <a:cubicBezTo>
                        <a:pt x="2439934" y="23226"/>
                        <a:pt x="2440603" y="46715"/>
                        <a:pt x="2440603" y="70360"/>
                      </a:cubicBezTo>
                      <a:cubicBezTo>
                        <a:pt x="2440603" y="747768"/>
                        <a:pt x="1891456" y="1296915"/>
                        <a:pt x="1214048" y="1296915"/>
                      </a:cubicBezTo>
                      <a:cubicBezTo>
                        <a:pt x="589939" y="1296915"/>
                        <a:pt x="74701" y="830783"/>
                        <a:pt x="0" y="227448"/>
                      </a:cubicBezTo>
                      <a:close/>
                    </a:path>
                  </a:pathLst>
                </a:custGeom>
                <a:solidFill>
                  <a:srgbClr val="FFFFFF">
                    <a:alpha val="902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 rot="14149206">
                <a:off x="2391821" y="4441012"/>
                <a:ext cx="1215386" cy="1113790"/>
                <a:chOff x="4629871" y="1716570"/>
                <a:chExt cx="2968442" cy="2720306"/>
              </a:xfrm>
            </p:grpSpPr>
            <p:sp>
              <p:nvSpPr>
                <p:cNvPr id="140" name="椭圆 139"/>
                <p:cNvSpPr/>
                <p:nvPr/>
              </p:nvSpPr>
              <p:spPr>
                <a:xfrm rot="197558">
                  <a:off x="4629871" y="1830047"/>
                  <a:ext cx="2968442" cy="2523901"/>
                </a:xfrm>
                <a:prstGeom prst="ellipse">
                  <a:avLst/>
                </a:prstGeom>
                <a:gradFill flip="none" rotWithShape="1">
                  <a:gsLst>
                    <a:gs pos="52000">
                      <a:srgbClr val="705500"/>
                    </a:gs>
                    <a:gs pos="100000">
                      <a:sysClr val="windowText" lastClr="000000">
                        <a:lumMod val="50000"/>
                        <a:lumOff val="50000"/>
                        <a:shade val="67500"/>
                        <a:satMod val="115000"/>
                        <a:alpha val="0"/>
                      </a:sysClr>
                    </a:gs>
                    <a:gs pos="68000">
                      <a:sysClr val="windowText" lastClr="000000">
                        <a:lumMod val="50000"/>
                        <a:lumOff val="50000"/>
                        <a:shade val="100000"/>
                        <a:satMod val="115000"/>
                        <a:alpha val="0"/>
                      </a:sys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 rot="197558">
                  <a:off x="5001848" y="1716570"/>
                  <a:ext cx="2453110" cy="245311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椭圆 20"/>
                <p:cNvSpPr/>
                <p:nvPr/>
              </p:nvSpPr>
              <p:spPr>
                <a:xfrm rot="3681412">
                  <a:off x="4500236" y="2568117"/>
                  <a:ext cx="2440603" cy="129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603" h="1296915">
                      <a:moveTo>
                        <a:pt x="0" y="227448"/>
                      </a:moveTo>
                      <a:cubicBezTo>
                        <a:pt x="25678" y="293739"/>
                        <a:pt x="58916" y="357865"/>
                        <a:pt x="98728" y="419543"/>
                      </a:cubicBezTo>
                      <a:cubicBezTo>
                        <a:pt x="465376" y="987560"/>
                        <a:pt x="1250831" y="1132882"/>
                        <a:pt x="1853093" y="744130"/>
                      </a:cubicBezTo>
                      <a:cubicBezTo>
                        <a:pt x="2136008" y="561511"/>
                        <a:pt x="2328171" y="293524"/>
                        <a:pt x="2413029" y="1382"/>
                      </a:cubicBezTo>
                      <a:lnTo>
                        <a:pt x="2437050" y="0"/>
                      </a:lnTo>
                      <a:cubicBezTo>
                        <a:pt x="2439934" y="23226"/>
                        <a:pt x="2440603" y="46715"/>
                        <a:pt x="2440603" y="70360"/>
                      </a:cubicBezTo>
                      <a:cubicBezTo>
                        <a:pt x="2440603" y="747768"/>
                        <a:pt x="1891456" y="1296915"/>
                        <a:pt x="1214048" y="1296915"/>
                      </a:cubicBezTo>
                      <a:cubicBezTo>
                        <a:pt x="589939" y="1296915"/>
                        <a:pt x="74701" y="830783"/>
                        <a:pt x="0" y="227448"/>
                      </a:cubicBezTo>
                      <a:close/>
                    </a:path>
                  </a:pathLst>
                </a:custGeom>
                <a:solidFill>
                  <a:srgbClr val="FFFFFF">
                    <a:alpha val="902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5" name="椭圆 144"/>
              <p:cNvSpPr/>
              <p:nvPr/>
            </p:nvSpPr>
            <p:spPr>
              <a:xfrm>
                <a:off x="4795049" y="1456600"/>
                <a:ext cx="2843079" cy="2843079"/>
              </a:xfrm>
              <a:prstGeom prst="ellipse">
                <a:avLst/>
              </a:prstGeom>
              <a:noFill/>
              <a:ln w="12700" cap="flat" cmpd="sng" algn="ctr">
                <a:solidFill>
                  <a:srgbClr val="966F00"/>
                </a:solidFill>
                <a:prstDash val="sysDash"/>
              </a:ln>
              <a:effectLst>
                <a:outerShdw dist="12700" dir="5400000" algn="t" rotWithShape="0">
                  <a:sysClr val="window" lastClr="FFFFFF">
                    <a:alpha val="83000"/>
                  </a:sys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645278" y="1177825"/>
              <a:ext cx="970791" cy="958826"/>
              <a:chOff x="2674167" y="3530330"/>
              <a:chExt cx="1961247" cy="1893098"/>
            </a:xfrm>
            <a:noFill/>
          </p:grpSpPr>
          <p:grpSp>
            <p:nvGrpSpPr>
              <p:cNvPr id="60" name="组合 59"/>
              <p:cNvGrpSpPr/>
              <p:nvPr/>
            </p:nvGrpSpPr>
            <p:grpSpPr>
              <a:xfrm>
                <a:off x="2674167" y="4489156"/>
                <a:ext cx="1961247" cy="934272"/>
                <a:chOff x="2674167" y="4489156"/>
                <a:chExt cx="1961247" cy="934272"/>
              </a:xfrm>
              <a:grpFill/>
            </p:grpSpPr>
            <p:sp>
              <p:nvSpPr>
                <p:cNvPr id="68" name="椭圆 27"/>
                <p:cNvSpPr/>
                <p:nvPr/>
              </p:nvSpPr>
              <p:spPr>
                <a:xfrm>
                  <a:off x="2674167" y="4489156"/>
                  <a:ext cx="1961247" cy="92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984" h="1073667">
                      <a:moveTo>
                        <a:pt x="1139992" y="0"/>
                      </a:moveTo>
                      <a:cubicBezTo>
                        <a:pt x="1748056" y="0"/>
                        <a:pt x="2245270" y="474603"/>
                        <a:pt x="2279984" y="1073667"/>
                      </a:cubicBezTo>
                      <a:lnTo>
                        <a:pt x="0" y="1073667"/>
                      </a:lnTo>
                      <a:cubicBezTo>
                        <a:pt x="34715" y="474603"/>
                        <a:pt x="531929" y="0"/>
                        <a:pt x="113999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27"/>
                <p:cNvSpPr/>
                <p:nvPr/>
              </p:nvSpPr>
              <p:spPr>
                <a:xfrm>
                  <a:off x="2771451" y="4585436"/>
                  <a:ext cx="1789602" cy="837992"/>
                </a:xfrm>
                <a:custGeom>
                  <a:avLst/>
                  <a:gdLst>
                    <a:gd name="connsiteX0" fmla="*/ 2279984 w 2405951"/>
                    <a:gd name="connsiteY0" fmla="*/ 1073667 h 1199634"/>
                    <a:gd name="connsiteX1" fmla="*/ 0 w 2405951"/>
                    <a:gd name="connsiteY1" fmla="*/ 1073667 h 1199634"/>
                    <a:gd name="connsiteX2" fmla="*/ 1139992 w 2405951"/>
                    <a:gd name="connsiteY2" fmla="*/ 0 h 1199634"/>
                    <a:gd name="connsiteX3" fmla="*/ 2405951 w 2405951"/>
                    <a:gd name="connsiteY3" fmla="*/ 1199634 h 1199634"/>
                    <a:gd name="connsiteX0" fmla="*/ 0 w 2405951"/>
                    <a:gd name="connsiteY0" fmla="*/ 1073667 h 1199634"/>
                    <a:gd name="connsiteX1" fmla="*/ 1139992 w 2405951"/>
                    <a:gd name="connsiteY1" fmla="*/ 0 h 1199634"/>
                    <a:gd name="connsiteX2" fmla="*/ 2405951 w 2405951"/>
                    <a:gd name="connsiteY2" fmla="*/ 1199634 h 1199634"/>
                    <a:gd name="connsiteX0" fmla="*/ 0 w 2292904"/>
                    <a:gd name="connsiteY0" fmla="*/ 1073667 h 1073667"/>
                    <a:gd name="connsiteX1" fmla="*/ 1139992 w 2292904"/>
                    <a:gd name="connsiteY1" fmla="*/ 0 h 1073667"/>
                    <a:gd name="connsiteX2" fmla="*/ 2292904 w 2292904"/>
                    <a:gd name="connsiteY2" fmla="*/ 1070436 h 107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2904" h="1073667">
                      <a:moveTo>
                        <a:pt x="0" y="1073667"/>
                      </a:moveTo>
                      <a:cubicBezTo>
                        <a:pt x="34715" y="474603"/>
                        <a:pt x="757841" y="539"/>
                        <a:pt x="1139992" y="0"/>
                      </a:cubicBezTo>
                      <a:cubicBezTo>
                        <a:pt x="1522143" y="-539"/>
                        <a:pt x="2132223" y="345405"/>
                        <a:pt x="2292904" y="1070436"/>
                      </a:cubicBezTo>
                    </a:path>
                  </a:pathLst>
                </a:cu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3004406" y="3530330"/>
                <a:ext cx="1176887" cy="1176888"/>
                <a:chOff x="3004406" y="3530330"/>
                <a:chExt cx="1176887" cy="1176888"/>
              </a:xfrm>
              <a:grpFill/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3004406" y="3530330"/>
                  <a:ext cx="1176887" cy="1176888"/>
                </a:xfrm>
                <a:prstGeom prst="ellipse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098035" y="3644128"/>
                  <a:ext cx="991063" cy="991063"/>
                </a:xfrm>
                <a:prstGeom prst="ellipse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3230459" y="3763802"/>
                <a:ext cx="793997" cy="7899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2116110" y="2263601"/>
              <a:ext cx="970791" cy="958826"/>
              <a:chOff x="2674167" y="3530330"/>
              <a:chExt cx="1961247" cy="1893098"/>
            </a:xfrm>
            <a:noFill/>
          </p:grpSpPr>
          <p:grpSp>
            <p:nvGrpSpPr>
              <p:cNvPr id="82" name="组合 81"/>
              <p:cNvGrpSpPr/>
              <p:nvPr/>
            </p:nvGrpSpPr>
            <p:grpSpPr>
              <a:xfrm>
                <a:off x="2674167" y="4489156"/>
                <a:ext cx="1961247" cy="934272"/>
                <a:chOff x="2674167" y="4489156"/>
                <a:chExt cx="1961247" cy="934272"/>
              </a:xfrm>
              <a:grpFill/>
            </p:grpSpPr>
            <p:sp>
              <p:nvSpPr>
                <p:cNvPr id="87" name="椭圆 27"/>
                <p:cNvSpPr/>
                <p:nvPr/>
              </p:nvSpPr>
              <p:spPr>
                <a:xfrm>
                  <a:off x="2674167" y="4489156"/>
                  <a:ext cx="1961247" cy="92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984" h="1073667">
                      <a:moveTo>
                        <a:pt x="1139992" y="0"/>
                      </a:moveTo>
                      <a:cubicBezTo>
                        <a:pt x="1748056" y="0"/>
                        <a:pt x="2245270" y="474603"/>
                        <a:pt x="2279984" y="1073667"/>
                      </a:cubicBezTo>
                      <a:lnTo>
                        <a:pt x="0" y="1073667"/>
                      </a:lnTo>
                      <a:cubicBezTo>
                        <a:pt x="34715" y="474603"/>
                        <a:pt x="531929" y="0"/>
                        <a:pt x="113999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27"/>
                <p:cNvSpPr/>
                <p:nvPr/>
              </p:nvSpPr>
              <p:spPr>
                <a:xfrm>
                  <a:off x="2771451" y="4585436"/>
                  <a:ext cx="1789602" cy="837992"/>
                </a:xfrm>
                <a:custGeom>
                  <a:avLst/>
                  <a:gdLst>
                    <a:gd name="connsiteX0" fmla="*/ 2279984 w 2405951"/>
                    <a:gd name="connsiteY0" fmla="*/ 1073667 h 1199634"/>
                    <a:gd name="connsiteX1" fmla="*/ 0 w 2405951"/>
                    <a:gd name="connsiteY1" fmla="*/ 1073667 h 1199634"/>
                    <a:gd name="connsiteX2" fmla="*/ 1139992 w 2405951"/>
                    <a:gd name="connsiteY2" fmla="*/ 0 h 1199634"/>
                    <a:gd name="connsiteX3" fmla="*/ 2405951 w 2405951"/>
                    <a:gd name="connsiteY3" fmla="*/ 1199634 h 1199634"/>
                    <a:gd name="connsiteX0" fmla="*/ 0 w 2405951"/>
                    <a:gd name="connsiteY0" fmla="*/ 1073667 h 1199634"/>
                    <a:gd name="connsiteX1" fmla="*/ 1139992 w 2405951"/>
                    <a:gd name="connsiteY1" fmla="*/ 0 h 1199634"/>
                    <a:gd name="connsiteX2" fmla="*/ 2405951 w 2405951"/>
                    <a:gd name="connsiteY2" fmla="*/ 1199634 h 1199634"/>
                    <a:gd name="connsiteX0" fmla="*/ 0 w 2292904"/>
                    <a:gd name="connsiteY0" fmla="*/ 1073667 h 1073667"/>
                    <a:gd name="connsiteX1" fmla="*/ 1139992 w 2292904"/>
                    <a:gd name="connsiteY1" fmla="*/ 0 h 1073667"/>
                    <a:gd name="connsiteX2" fmla="*/ 2292904 w 2292904"/>
                    <a:gd name="connsiteY2" fmla="*/ 1070436 h 107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2904" h="1073667">
                      <a:moveTo>
                        <a:pt x="0" y="1073667"/>
                      </a:moveTo>
                      <a:cubicBezTo>
                        <a:pt x="34715" y="474603"/>
                        <a:pt x="757841" y="539"/>
                        <a:pt x="1139992" y="0"/>
                      </a:cubicBezTo>
                      <a:cubicBezTo>
                        <a:pt x="1522143" y="-539"/>
                        <a:pt x="2132223" y="345405"/>
                        <a:pt x="2292904" y="1070436"/>
                      </a:cubicBezTo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3004406" y="3530330"/>
                <a:ext cx="1176887" cy="1176888"/>
                <a:chOff x="3004406" y="3530330"/>
                <a:chExt cx="1176887" cy="1176888"/>
              </a:xfrm>
              <a:grpFill/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3004406" y="3530330"/>
                  <a:ext cx="1176887" cy="1176888"/>
                </a:xfrm>
                <a:prstGeom prst="ellips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3098035" y="3644128"/>
                  <a:ext cx="991063" cy="991063"/>
                </a:xfrm>
                <a:prstGeom prst="ellips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230459" y="3763802"/>
                <a:ext cx="793997" cy="7899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53765" y="3479449"/>
              <a:ext cx="970791" cy="958826"/>
              <a:chOff x="2674167" y="3530330"/>
              <a:chExt cx="1961247" cy="1893098"/>
            </a:xfrm>
            <a:no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2674167" y="4489156"/>
                <a:ext cx="1961247" cy="934272"/>
                <a:chOff x="2674167" y="4489156"/>
                <a:chExt cx="1961247" cy="934272"/>
              </a:xfrm>
              <a:grpFill/>
            </p:grpSpPr>
            <p:sp>
              <p:nvSpPr>
                <p:cNvPr id="79" name="椭圆 27"/>
                <p:cNvSpPr/>
                <p:nvPr/>
              </p:nvSpPr>
              <p:spPr>
                <a:xfrm>
                  <a:off x="2674167" y="4489156"/>
                  <a:ext cx="1961247" cy="92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984" h="1073667">
                      <a:moveTo>
                        <a:pt x="1139992" y="0"/>
                      </a:moveTo>
                      <a:cubicBezTo>
                        <a:pt x="1748056" y="0"/>
                        <a:pt x="2245270" y="474603"/>
                        <a:pt x="2279984" y="1073667"/>
                      </a:cubicBezTo>
                      <a:lnTo>
                        <a:pt x="0" y="1073667"/>
                      </a:lnTo>
                      <a:cubicBezTo>
                        <a:pt x="34715" y="474603"/>
                        <a:pt x="531929" y="0"/>
                        <a:pt x="113999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FF0000"/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27"/>
                <p:cNvSpPr/>
                <p:nvPr/>
              </p:nvSpPr>
              <p:spPr>
                <a:xfrm>
                  <a:off x="2771451" y="4585436"/>
                  <a:ext cx="1789602" cy="837992"/>
                </a:xfrm>
                <a:custGeom>
                  <a:avLst/>
                  <a:gdLst>
                    <a:gd name="connsiteX0" fmla="*/ 2279984 w 2405951"/>
                    <a:gd name="connsiteY0" fmla="*/ 1073667 h 1199634"/>
                    <a:gd name="connsiteX1" fmla="*/ 0 w 2405951"/>
                    <a:gd name="connsiteY1" fmla="*/ 1073667 h 1199634"/>
                    <a:gd name="connsiteX2" fmla="*/ 1139992 w 2405951"/>
                    <a:gd name="connsiteY2" fmla="*/ 0 h 1199634"/>
                    <a:gd name="connsiteX3" fmla="*/ 2405951 w 2405951"/>
                    <a:gd name="connsiteY3" fmla="*/ 1199634 h 1199634"/>
                    <a:gd name="connsiteX0" fmla="*/ 0 w 2405951"/>
                    <a:gd name="connsiteY0" fmla="*/ 1073667 h 1199634"/>
                    <a:gd name="connsiteX1" fmla="*/ 1139992 w 2405951"/>
                    <a:gd name="connsiteY1" fmla="*/ 0 h 1199634"/>
                    <a:gd name="connsiteX2" fmla="*/ 2405951 w 2405951"/>
                    <a:gd name="connsiteY2" fmla="*/ 1199634 h 1199634"/>
                    <a:gd name="connsiteX0" fmla="*/ 0 w 2292904"/>
                    <a:gd name="connsiteY0" fmla="*/ 1073667 h 1073667"/>
                    <a:gd name="connsiteX1" fmla="*/ 1139992 w 2292904"/>
                    <a:gd name="connsiteY1" fmla="*/ 0 h 1073667"/>
                    <a:gd name="connsiteX2" fmla="*/ 2292904 w 2292904"/>
                    <a:gd name="connsiteY2" fmla="*/ 1070436 h 107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2904" h="1073667">
                      <a:moveTo>
                        <a:pt x="0" y="1073667"/>
                      </a:moveTo>
                      <a:cubicBezTo>
                        <a:pt x="34715" y="474603"/>
                        <a:pt x="757841" y="539"/>
                        <a:pt x="1139992" y="0"/>
                      </a:cubicBezTo>
                      <a:cubicBezTo>
                        <a:pt x="1522143" y="-539"/>
                        <a:pt x="2132223" y="345405"/>
                        <a:pt x="2292904" y="1070436"/>
                      </a:cubicBezTo>
                    </a:path>
                  </a:pathLst>
                </a:cu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3004406" y="3530330"/>
                <a:ext cx="1176887" cy="1176888"/>
                <a:chOff x="3004406" y="3530330"/>
                <a:chExt cx="1176887" cy="1176888"/>
              </a:xfrm>
              <a:grpFill/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3004406" y="3530330"/>
                  <a:ext cx="1176887" cy="1176888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3098035" y="3644128"/>
                  <a:ext cx="991063" cy="991063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3230459" y="3763802"/>
                <a:ext cx="793997" cy="7899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61" name="肘形连接符 160"/>
            <p:cNvCxnSpPr/>
            <p:nvPr/>
          </p:nvCxnSpPr>
          <p:spPr>
            <a:xfrm rot="16200000" flipV="1">
              <a:off x="5685918" y="3372102"/>
              <a:ext cx="3103177" cy="2080165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5"/>
            <p:cNvSpPr txBox="1"/>
            <p:nvPr/>
          </p:nvSpPr>
          <p:spPr>
            <a:xfrm>
              <a:off x="6020348" y="1375816"/>
              <a:ext cx="2485116" cy="67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r>
                <a:rPr kumimoji="1" lang="en-US" altLang="zh-CN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  </a:t>
              </a: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消息中心全渠道推送</a:t>
              </a:r>
              <a:endParaRPr kumimoji="1" lang="en-US" altLang="zh-CN" sz="1600" dirty="0" smtClean="0">
                <a:solidFill>
                  <a:srgbClr val="BFBFBF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Zapf Dingbats" charset="0"/>
                <a:buChar char="✓"/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渠道端反馈营销效果</a:t>
              </a:r>
              <a:endPara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endParaRPr>
            </a:p>
          </p:txBody>
        </p:sp>
        <p:sp>
          <p:nvSpPr>
            <p:cNvPr id="168" name="文本框 5"/>
            <p:cNvSpPr txBox="1"/>
            <p:nvPr/>
          </p:nvSpPr>
          <p:spPr>
            <a:xfrm>
              <a:off x="352429" y="4856729"/>
              <a:ext cx="2485116" cy="97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r>
                <a:rPr kumimoji="1" lang="en-US" altLang="zh-CN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 </a:t>
              </a:r>
              <a:r>
                <a:rPr kumimoji="1" lang="en-US" altLang="zh-CN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 </a:t>
              </a: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自动任务扫描</a:t>
              </a:r>
              <a:endParaRPr kumimoji="1" lang="en-US" altLang="zh-CN" sz="1600" dirty="0" smtClean="0">
                <a:solidFill>
                  <a:srgbClr val="BFBFBF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Zapf Dingbats" charset="0"/>
                <a:buChar char="✓"/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用户活动匹配</a:t>
              </a:r>
              <a:endPara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endParaRPr>
            </a:p>
            <a:p>
              <a:pPr marL="285750" indent="-285750">
                <a:lnSpc>
                  <a:spcPct val="120000"/>
                </a:lnSpc>
                <a:buFont typeface="Zapf Dingbats" charset="0"/>
                <a:buChar char="✓"/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活动通知</a:t>
              </a:r>
              <a:endPara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endParaRPr>
            </a:p>
          </p:txBody>
        </p:sp>
        <p:sp>
          <p:nvSpPr>
            <p:cNvPr id="65" name="文本框 5"/>
            <p:cNvSpPr txBox="1"/>
            <p:nvPr/>
          </p:nvSpPr>
          <p:spPr>
            <a:xfrm>
              <a:off x="3369796" y="1482873"/>
              <a:ext cx="697576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网银</a:t>
              </a:r>
              <a:endParaRPr kumimoji="1" lang="en-US" altLang="zh-CN" sz="14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文本框 5"/>
            <p:cNvSpPr txBox="1"/>
            <p:nvPr/>
          </p:nvSpPr>
          <p:spPr>
            <a:xfrm>
              <a:off x="2809779" y="2562327"/>
              <a:ext cx="697576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400" dirty="0" smtClean="0">
                  <a:solidFill>
                    <a:srgbClr val="796D04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微信</a:t>
              </a:r>
              <a:endParaRPr kumimoji="1" lang="en-US" altLang="zh-CN" sz="1400" dirty="0" smtClean="0">
                <a:solidFill>
                  <a:srgbClr val="796D04"/>
                </a:solidFill>
              </a:endParaRPr>
            </a:p>
          </p:txBody>
        </p:sp>
        <p:sp>
          <p:nvSpPr>
            <p:cNvPr id="71" name="文本框 5"/>
            <p:cNvSpPr txBox="1"/>
            <p:nvPr/>
          </p:nvSpPr>
          <p:spPr>
            <a:xfrm>
              <a:off x="3044791" y="3757964"/>
              <a:ext cx="697576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400" dirty="0" smtClean="0">
                  <a:solidFill>
                    <a:srgbClr val="796D04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直销</a:t>
              </a:r>
              <a:endParaRPr kumimoji="1" lang="en-US" altLang="zh-CN" sz="1400" dirty="0" smtClean="0">
                <a:solidFill>
                  <a:srgbClr val="796D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4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2"/>
          <p:cNvSpPr/>
          <p:nvPr/>
        </p:nvSpPr>
        <p:spPr>
          <a:xfrm flipH="1">
            <a:off x="2213445" y="3927918"/>
            <a:ext cx="2169924" cy="1386205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服务模块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896124" y="266700"/>
            <a:ext cx="6901676" cy="5378374"/>
            <a:chOff x="755576" y="-27383"/>
            <a:chExt cx="7376199" cy="6315482"/>
          </a:xfrm>
        </p:grpSpPr>
        <p:sp>
          <p:nvSpPr>
            <p:cNvPr id="19" name="圆角矩形 2"/>
            <p:cNvSpPr/>
            <p:nvPr/>
          </p:nvSpPr>
          <p:spPr>
            <a:xfrm flipH="1">
              <a:off x="1394522" y="3278933"/>
              <a:ext cx="3100879" cy="162773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flipH="1">
              <a:off x="1394522" y="3186999"/>
              <a:ext cx="3113915" cy="1735405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76953 w 4325425"/>
                <a:gd name="connsiteY0" fmla="*/ 756084 h 2410587"/>
                <a:gd name="connsiteX1" fmla="*/ 833037 w 4325425"/>
                <a:gd name="connsiteY1" fmla="*/ 0 h 2410587"/>
                <a:gd name="connsiteX2" fmla="*/ 3569341 w 4325425"/>
                <a:gd name="connsiteY2" fmla="*/ 0 h 2410587"/>
                <a:gd name="connsiteX3" fmla="*/ 4325425 w 4325425"/>
                <a:gd name="connsiteY3" fmla="*/ 756084 h 2410587"/>
                <a:gd name="connsiteX4" fmla="*/ 4325425 w 4325425"/>
                <a:gd name="connsiteY4" fmla="*/ 756084 h 2410587"/>
                <a:gd name="connsiteX5" fmla="*/ 3569341 w 4325425"/>
                <a:gd name="connsiteY5" fmla="*/ 1512168 h 2410587"/>
                <a:gd name="connsiteX6" fmla="*/ 833037 w 4325425"/>
                <a:gd name="connsiteY6" fmla="*/ 1512168 h 2410587"/>
                <a:gd name="connsiteX7" fmla="*/ 55248 w 4325425"/>
                <a:gd name="connsiteY7" fmla="*/ 2410587 h 2410587"/>
                <a:gd name="connsiteX8" fmla="*/ 76953 w 4325425"/>
                <a:gd name="connsiteY8" fmla="*/ 756084 h 241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5425" h="2410587">
                  <a:moveTo>
                    <a:pt x="76953" y="756084"/>
                  </a:moveTo>
                  <a:cubicBezTo>
                    <a:pt x="206584" y="354320"/>
                    <a:pt x="415463" y="0"/>
                    <a:pt x="833037" y="0"/>
                  </a:cubicBezTo>
                  <a:lnTo>
                    <a:pt x="3569341" y="0"/>
                  </a:lnTo>
                  <a:cubicBezTo>
                    <a:pt x="3986915" y="0"/>
                    <a:pt x="4325425" y="338510"/>
                    <a:pt x="4325425" y="756084"/>
                  </a:cubicBezTo>
                  <a:lnTo>
                    <a:pt x="4325425" y="756084"/>
                  </a:lnTo>
                  <a:cubicBezTo>
                    <a:pt x="4325425" y="1173658"/>
                    <a:pt x="3986915" y="1512168"/>
                    <a:pt x="3569341" y="1512168"/>
                  </a:cubicBezTo>
                  <a:lnTo>
                    <a:pt x="833037" y="1512168"/>
                  </a:lnTo>
                  <a:cubicBezTo>
                    <a:pt x="290558" y="1484577"/>
                    <a:pt x="48258" y="2386972"/>
                    <a:pt x="55248" y="2410587"/>
                  </a:cubicBezTo>
                  <a:cubicBezTo>
                    <a:pt x="11033" y="2270940"/>
                    <a:pt x="-52678" y="1157848"/>
                    <a:pt x="76953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"/>
            <p:cNvSpPr/>
            <p:nvPr/>
          </p:nvSpPr>
          <p:spPr>
            <a:xfrm flipH="1">
              <a:off x="1119026" y="2063208"/>
              <a:ext cx="3354468" cy="17608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圆角矩形 2"/>
            <p:cNvSpPr/>
            <p:nvPr/>
          </p:nvSpPr>
          <p:spPr>
            <a:xfrm flipH="1">
              <a:off x="1119026" y="1963755"/>
              <a:ext cx="3359435" cy="18670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圆角矩形 2"/>
            <p:cNvSpPr/>
            <p:nvPr/>
          </p:nvSpPr>
          <p:spPr>
            <a:xfrm>
              <a:off x="4469012" y="4008396"/>
              <a:ext cx="3028406" cy="1589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圆角矩形 2"/>
            <p:cNvSpPr/>
            <p:nvPr/>
          </p:nvSpPr>
          <p:spPr>
            <a:xfrm>
              <a:off x="4478101" y="3903697"/>
              <a:ext cx="3032890" cy="168554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"/>
            <p:cNvSpPr/>
            <p:nvPr/>
          </p:nvSpPr>
          <p:spPr>
            <a:xfrm>
              <a:off x="4471743" y="2722971"/>
              <a:ext cx="3447795" cy="180983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圆角矩形 2"/>
            <p:cNvSpPr/>
            <p:nvPr/>
          </p:nvSpPr>
          <p:spPr>
            <a:xfrm>
              <a:off x="4453554" y="2620751"/>
              <a:ext cx="3465984" cy="18999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圆角矩形 2"/>
            <p:cNvSpPr/>
            <p:nvPr/>
          </p:nvSpPr>
          <p:spPr>
            <a:xfrm>
              <a:off x="4427984" y="1383779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圆角矩形 2"/>
            <p:cNvSpPr/>
            <p:nvPr/>
          </p:nvSpPr>
          <p:spPr>
            <a:xfrm>
              <a:off x="4422500" y="1273970"/>
              <a:ext cx="3709275" cy="20614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圆角矩形 2"/>
            <p:cNvSpPr/>
            <p:nvPr/>
          </p:nvSpPr>
          <p:spPr>
            <a:xfrm flipH="1">
              <a:off x="755576" y="767582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0" name="圆角矩形 2"/>
            <p:cNvSpPr/>
            <p:nvPr/>
          </p:nvSpPr>
          <p:spPr>
            <a:xfrm flipH="1">
              <a:off x="755576" y="657774"/>
              <a:ext cx="3727253" cy="21662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6129 w 4334601"/>
                <a:gd name="connsiteY0" fmla="*/ 756084 h 2397356"/>
                <a:gd name="connsiteX1" fmla="*/ 842213 w 4334601"/>
                <a:gd name="connsiteY1" fmla="*/ 0 h 2397356"/>
                <a:gd name="connsiteX2" fmla="*/ 3578517 w 4334601"/>
                <a:gd name="connsiteY2" fmla="*/ 0 h 2397356"/>
                <a:gd name="connsiteX3" fmla="*/ 4334601 w 4334601"/>
                <a:gd name="connsiteY3" fmla="*/ 756084 h 2397356"/>
                <a:gd name="connsiteX4" fmla="*/ 4334601 w 4334601"/>
                <a:gd name="connsiteY4" fmla="*/ 756084 h 2397356"/>
                <a:gd name="connsiteX5" fmla="*/ 3578517 w 4334601"/>
                <a:gd name="connsiteY5" fmla="*/ 1512168 h 2397356"/>
                <a:gd name="connsiteX6" fmla="*/ 842213 w 4334601"/>
                <a:gd name="connsiteY6" fmla="*/ 1512168 h 2397356"/>
                <a:gd name="connsiteX7" fmla="*/ 46577 w 4334601"/>
                <a:gd name="connsiteY7" fmla="*/ 2397356 h 2397356"/>
                <a:gd name="connsiteX8" fmla="*/ 86129 w 4334601"/>
                <a:gd name="connsiteY8" fmla="*/ 756084 h 2397356"/>
                <a:gd name="connsiteX0" fmla="*/ 86129 w 4334601"/>
                <a:gd name="connsiteY0" fmla="*/ 756084 h 2519204"/>
                <a:gd name="connsiteX1" fmla="*/ 842213 w 4334601"/>
                <a:gd name="connsiteY1" fmla="*/ 0 h 2519204"/>
                <a:gd name="connsiteX2" fmla="*/ 3578517 w 4334601"/>
                <a:gd name="connsiteY2" fmla="*/ 0 h 2519204"/>
                <a:gd name="connsiteX3" fmla="*/ 4334601 w 4334601"/>
                <a:gd name="connsiteY3" fmla="*/ 756084 h 2519204"/>
                <a:gd name="connsiteX4" fmla="*/ 4334601 w 4334601"/>
                <a:gd name="connsiteY4" fmla="*/ 756084 h 2519204"/>
                <a:gd name="connsiteX5" fmla="*/ 3578517 w 4334601"/>
                <a:gd name="connsiteY5" fmla="*/ 1512168 h 2519204"/>
                <a:gd name="connsiteX6" fmla="*/ 842213 w 4334601"/>
                <a:gd name="connsiteY6" fmla="*/ 1512168 h 2519204"/>
                <a:gd name="connsiteX7" fmla="*/ 46577 w 4334601"/>
                <a:gd name="connsiteY7" fmla="*/ 2519204 h 2519204"/>
                <a:gd name="connsiteX8" fmla="*/ 86129 w 4334601"/>
                <a:gd name="connsiteY8" fmla="*/ 756084 h 2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601" h="2519204">
                  <a:moveTo>
                    <a:pt x="86129" y="756084"/>
                  </a:moveTo>
                  <a:cubicBezTo>
                    <a:pt x="218735" y="336217"/>
                    <a:pt x="424639" y="0"/>
                    <a:pt x="842213" y="0"/>
                  </a:cubicBezTo>
                  <a:lnTo>
                    <a:pt x="3578517" y="0"/>
                  </a:lnTo>
                  <a:cubicBezTo>
                    <a:pt x="3996091" y="0"/>
                    <a:pt x="4334601" y="338510"/>
                    <a:pt x="4334601" y="756084"/>
                  </a:cubicBezTo>
                  <a:lnTo>
                    <a:pt x="4334601" y="756084"/>
                  </a:lnTo>
                  <a:cubicBezTo>
                    <a:pt x="4334601" y="1173658"/>
                    <a:pt x="3996091" y="1512168"/>
                    <a:pt x="3578517" y="1512168"/>
                  </a:cubicBezTo>
                  <a:lnTo>
                    <a:pt x="842213" y="1512168"/>
                  </a:lnTo>
                  <a:cubicBezTo>
                    <a:pt x="299734" y="1484577"/>
                    <a:pt x="39587" y="2495589"/>
                    <a:pt x="46577" y="2519204"/>
                  </a:cubicBezTo>
                  <a:cubicBezTo>
                    <a:pt x="2362" y="2379557"/>
                    <a:pt x="-46477" y="1175951"/>
                    <a:pt x="86129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 rot="5400000">
              <a:off x="1352525" y="3012644"/>
              <a:ext cx="6264695" cy="1846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899592" y="1116013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图表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1944279" y="1123381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丰富图表展现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4644008" y="176408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采集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580112" y="1783053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行为数据收集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44"/>
            <p:cNvSpPr txBox="1"/>
            <p:nvPr/>
          </p:nvSpPr>
          <p:spPr>
            <a:xfrm>
              <a:off x="4716016" y="3042226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" lastClr="FFFFFF"/>
                  </a:solidFill>
                </a:rPr>
                <a:t>分析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5652120" y="309823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用户画像描绘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TextBox 46"/>
            <p:cNvSpPr txBox="1"/>
            <p:nvPr/>
          </p:nvSpPr>
          <p:spPr>
            <a:xfrm>
              <a:off x="1259632" y="2341394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营销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9" name="TextBox 47"/>
            <p:cNvSpPr txBox="1"/>
            <p:nvPr/>
          </p:nvSpPr>
          <p:spPr>
            <a:xfrm>
              <a:off x="2258076" y="237934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精准定位营销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1434644" y="3561780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挖掘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2337939" y="356506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关联关系分析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4644008" y="428713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建模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5480958" y="4302047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自动线程建立分析模型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52"/>
            <p:cNvSpPr txBox="1"/>
            <p:nvPr/>
          </p:nvSpPr>
          <p:spPr>
            <a:xfrm>
              <a:off x="1907704" y="5601434"/>
              <a:ext cx="5150491" cy="686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EMP&amp;Liana</a:t>
              </a:r>
              <a:endParaRPr kumimoji="0" lang="zh-CN" altLang="en-US" sz="32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</p:grpSp>
      <p:sp>
        <p:nvSpPr>
          <p:cNvPr id="46" name="TextBox 51"/>
          <p:cNvSpPr txBox="1"/>
          <p:nvPr/>
        </p:nvSpPr>
        <p:spPr>
          <a:xfrm>
            <a:off x="2758093" y="4348578"/>
            <a:ext cx="197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9334" y="5734405"/>
            <a:ext cx="3258047" cy="970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15"/>
          <p:cNvCxnSpPr/>
          <p:nvPr/>
        </p:nvCxnSpPr>
        <p:spPr>
          <a:xfrm flipH="1">
            <a:off x="4964206" y="5567670"/>
            <a:ext cx="66170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研发进度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139952" y="576160"/>
            <a:ext cx="864096" cy="5952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TextBox 4"/>
          <p:cNvSpPr txBox="1"/>
          <p:nvPr/>
        </p:nvSpPr>
        <p:spPr>
          <a:xfrm>
            <a:off x="4239523" y="112474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01</a:t>
            </a:r>
            <a:endParaRPr lang="zh-CN" altLang="en-US" sz="3600" b="1" dirty="0" smtClean="0">
              <a:solidFill>
                <a:srgbClr val="FFFFFF"/>
              </a:solidFill>
              <a:latin typeface="MS PMincho" pitchFamily="18" charset="-128"/>
              <a:ea typeface="MS PMincho" pitchFamily="18" charset="-128"/>
            </a:endParaRPr>
          </a:p>
        </p:txBody>
      </p:sp>
      <p:cxnSp>
        <p:nvCxnSpPr>
          <p:cNvPr id="49" name="直接连接符 9"/>
          <p:cNvCxnSpPr>
            <a:stCxn id="51" idx="3"/>
          </p:cNvCxnSpPr>
          <p:nvPr/>
        </p:nvCxnSpPr>
        <p:spPr>
          <a:xfrm>
            <a:off x="3518088" y="1489509"/>
            <a:ext cx="661706" cy="422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4175956" y="1436888"/>
            <a:ext cx="108012" cy="1080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488230" y="1308178"/>
            <a:ext cx="2029858" cy="362662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UBP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平台研发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611560" y="1771075"/>
            <a:ext cx="2952328" cy="10433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营销中心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活动设置设计、开发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活动发布设计、开发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采集、分析接口规范修改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13"/>
          <p:cNvSpPr txBox="1"/>
          <p:nvPr/>
        </p:nvSpPr>
        <p:spPr>
          <a:xfrm>
            <a:off x="4239523" y="278092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02</a:t>
            </a:r>
            <a:endParaRPr lang="zh-CN" altLang="en-US" sz="3600" b="1" dirty="0" smtClean="0">
              <a:solidFill>
                <a:srgbClr val="FFFFFF"/>
              </a:solidFill>
              <a:latin typeface="MS PMincho" pitchFamily="18" charset="-128"/>
              <a:ea typeface="MS PMincho" pitchFamily="18" charset="-128"/>
            </a:endParaRPr>
          </a:p>
        </p:txBody>
      </p:sp>
      <p:cxnSp>
        <p:nvCxnSpPr>
          <p:cNvPr id="54" name="直接连接符 15"/>
          <p:cNvCxnSpPr>
            <a:stCxn id="56" idx="3"/>
          </p:cNvCxnSpPr>
          <p:nvPr/>
        </p:nvCxnSpPr>
        <p:spPr>
          <a:xfrm flipH="1">
            <a:off x="4964206" y="3104093"/>
            <a:ext cx="661706" cy="422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flipH="1">
            <a:off x="4860032" y="3051472"/>
            <a:ext cx="108012" cy="1080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H="1">
            <a:off x="5625912" y="2922762"/>
            <a:ext cx="2029858" cy="362662"/>
          </a:xfrm>
          <a:prstGeom prst="rect">
            <a:avLst/>
          </a:prstGeom>
          <a:solidFill>
            <a:srgbClr val="67BAF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5537132" y="3380825"/>
            <a:ext cx="2952328" cy="1043363"/>
          </a:xfrm>
          <a:prstGeom prst="rect">
            <a:avLst/>
          </a:prstGeom>
          <a:solidFill>
            <a:srgbClr val="A95306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数据系统对接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接口规范设计、开发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接口联调测试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9"/>
          <p:cNvSpPr txBox="1"/>
          <p:nvPr/>
        </p:nvSpPr>
        <p:spPr>
          <a:xfrm>
            <a:off x="4247231" y="436510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03</a:t>
            </a:r>
            <a:endParaRPr lang="zh-CN" altLang="en-US" sz="3600" b="1" dirty="0" smtClean="0">
              <a:solidFill>
                <a:srgbClr val="FFFFFF"/>
              </a:solidFill>
              <a:latin typeface="MS PMincho" pitchFamily="18" charset="-128"/>
              <a:ea typeface="MS PMincho" pitchFamily="18" charset="-128"/>
            </a:endParaRPr>
          </a:p>
        </p:txBody>
      </p:sp>
      <p:cxnSp>
        <p:nvCxnSpPr>
          <p:cNvPr id="59" name="直接连接符 21"/>
          <p:cNvCxnSpPr>
            <a:stCxn id="61" idx="3"/>
          </p:cNvCxnSpPr>
          <p:nvPr/>
        </p:nvCxnSpPr>
        <p:spPr>
          <a:xfrm>
            <a:off x="3525796" y="4729869"/>
            <a:ext cx="661706" cy="422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4183664" y="4677248"/>
            <a:ext cx="108012" cy="1080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495938" y="4548538"/>
            <a:ext cx="2029858" cy="362662"/>
          </a:xfrm>
          <a:prstGeom prst="rect">
            <a:avLst/>
          </a:prstGeom>
          <a:solidFill>
            <a:srgbClr val="67BAF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渠道数据采集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24"/>
          <p:cNvSpPr txBox="1"/>
          <p:nvPr/>
        </p:nvSpPr>
        <p:spPr>
          <a:xfrm>
            <a:off x="619268" y="5011435"/>
            <a:ext cx="2952328" cy="1523494"/>
          </a:xfrm>
          <a:prstGeom prst="rect">
            <a:avLst/>
          </a:prstGeom>
          <a:solidFill>
            <a:srgbClr val="A95306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微信接入场景讨论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微信接入接口设计、整理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桌面接入场景设计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桌面接入接口设计、整理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桌面接入开发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9"/>
          <p:cNvSpPr txBox="1"/>
          <p:nvPr/>
        </p:nvSpPr>
        <p:spPr>
          <a:xfrm>
            <a:off x="4247231" y="55992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0</a:t>
            </a:r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4</a:t>
            </a:r>
            <a:endParaRPr lang="zh-CN" altLang="en-US" sz="3600" b="1" dirty="0" smtClean="0">
              <a:solidFill>
                <a:srgbClr val="FFFFFF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4" name="矩形 63"/>
          <p:cNvSpPr/>
          <p:nvPr/>
        </p:nvSpPr>
        <p:spPr>
          <a:xfrm flipH="1">
            <a:off x="5637671" y="5351065"/>
            <a:ext cx="2029858" cy="362662"/>
          </a:xfrm>
          <a:prstGeom prst="rect">
            <a:avLst/>
          </a:prstGeom>
          <a:solidFill>
            <a:srgbClr val="67BAF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消息中心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8"/>
          <p:cNvSpPr txBox="1"/>
          <p:nvPr/>
        </p:nvSpPr>
        <p:spPr>
          <a:xfrm>
            <a:off x="5537132" y="5814637"/>
            <a:ext cx="2952328" cy="323165"/>
          </a:xfrm>
          <a:prstGeom prst="rect">
            <a:avLst/>
          </a:prstGeom>
          <a:solidFill>
            <a:srgbClr val="A95306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接入场景讨论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 flipH="1">
            <a:off x="4859565" y="5520198"/>
            <a:ext cx="108012" cy="1080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7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产品卖点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608" y="547426"/>
            <a:ext cx="5994400" cy="1909763"/>
            <a:chOff x="1489689" y="1421993"/>
            <a:chExt cx="5994304" cy="1909283"/>
          </a:xfrm>
        </p:grpSpPr>
        <p:cxnSp>
          <p:nvCxnSpPr>
            <p:cNvPr id="6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rgbClr val="A953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15" name="六边形 14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312328" y="2492453"/>
              <a:ext cx="64632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金融系统定位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13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2"/>
          <p:cNvGrpSpPr>
            <a:grpSpLocks/>
          </p:cNvGrpSpPr>
          <p:nvPr/>
        </p:nvGrpSpPr>
        <p:grpSpPr bwMode="auto">
          <a:xfrm>
            <a:off x="1604033" y="2025169"/>
            <a:ext cx="5986463" cy="1909763"/>
            <a:chOff x="2299244" y="2864248"/>
            <a:chExt cx="5986279" cy="1909283"/>
          </a:xfrm>
        </p:grpSpPr>
        <p:cxnSp>
          <p:nvCxnSpPr>
            <p:cNvPr id="18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7143361" y="3878249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dirty="0" smtClean="0"/>
                <a:t>金融云服务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43"/>
          <p:cNvGrpSpPr>
            <a:grpSpLocks/>
          </p:cNvGrpSpPr>
          <p:nvPr/>
        </p:nvGrpSpPr>
        <p:grpSpPr bwMode="auto">
          <a:xfrm>
            <a:off x="586069" y="3523825"/>
            <a:ext cx="5986463" cy="1909763"/>
            <a:chOff x="1489689" y="4311379"/>
            <a:chExt cx="5986279" cy="1909283"/>
          </a:xfrm>
        </p:grpSpPr>
        <p:cxnSp>
          <p:nvCxnSpPr>
            <p:cNvPr id="32" name="直接连接符​​ 14"/>
            <p:cNvCxnSpPr/>
            <p:nvPr/>
          </p:nvCxnSpPr>
          <p:spPr>
            <a:xfrm flipV="1">
              <a:off x="2785049" y="4802556"/>
              <a:ext cx="3044731" cy="317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43" name="六边形 42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342693" y="5313508"/>
              <a:ext cx="64631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调研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​​ 17"/>
            <p:cNvSpPr/>
            <p:nvPr/>
          </p:nvSpPr>
          <p:spPr>
            <a:xfrm>
              <a:off x="1489689" y="4524051"/>
              <a:ext cx="2231956" cy="26980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市场及技术调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</a:t>
              </a:r>
              <a:endPara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011" y="1107163"/>
            <a:ext cx="414068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互联网用户</a:t>
            </a:r>
            <a:r>
              <a:rPr lang="zh-CN" altLang="en-US" sz="1400" dirty="0" smtClean="0"/>
              <a:t>金融行为数据枢纽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采集各种金</a:t>
            </a:r>
            <a:r>
              <a:rPr lang="zh-CN" altLang="en-US" sz="1400" dirty="0"/>
              <a:t>融和</a:t>
            </a:r>
            <a:r>
              <a:rPr lang="zh-CN" altLang="en-US" sz="1400" dirty="0" smtClean="0"/>
              <a:t>非金融系统用户行为数据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将各渠道非结构化数据转化为结构化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869" y="4284815"/>
            <a:ext cx="4291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市场无专业的银行用户金融行为数据分析系统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银</a:t>
            </a:r>
            <a:r>
              <a:rPr lang="zh-CN" altLang="en-US" sz="1200" dirty="0"/>
              <a:t>行金融、理财产品活动等营销活动，不能精准定位营销对</a:t>
            </a:r>
            <a:r>
              <a:rPr lang="zh-CN" altLang="en-US" sz="1200" dirty="0" smtClean="0"/>
              <a:t>象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轻量级</a:t>
            </a:r>
            <a:r>
              <a:rPr lang="zh-CN" altLang="en-US" sz="1200" dirty="0"/>
              <a:t>的插码数据采集技术，静默、快速采集用户数据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NOSQL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SPARK</a:t>
            </a:r>
            <a:r>
              <a:rPr lang="zh-CN" altLang="en-US" sz="1200" dirty="0" smtClean="0"/>
              <a:t>大数据技术处</a:t>
            </a:r>
            <a:r>
              <a:rPr lang="zh-CN" altLang="en-US" sz="1200" dirty="0"/>
              <a:t>理海量行为、</a:t>
            </a:r>
            <a:r>
              <a:rPr lang="zh-CN" altLang="en-US" sz="1200" dirty="0" smtClean="0"/>
              <a:t>轨迹非结构化数据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err="1" smtClean="0"/>
              <a:t>Echarts</a:t>
            </a:r>
            <a:r>
              <a:rPr lang="zh-CN" altLang="en-US" sz="1200" dirty="0" smtClean="0"/>
              <a:t>提供丰富的图表，直观展现数据分析结果</a:t>
            </a:r>
            <a:endParaRPr lang="en-US" altLang="zh-CN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83733" y="2711083"/>
            <a:ext cx="3448667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产品部署于金融云，</a:t>
            </a:r>
            <a:r>
              <a:rPr lang="zh-CN" altLang="en-US" sz="1400" dirty="0" smtClean="0"/>
              <a:t>以增值服务方式计费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探索</a:t>
            </a:r>
            <a:r>
              <a:rPr lang="zh-CN" altLang="en-US" sz="1400" dirty="0"/>
              <a:t>新型金融服务解决方案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3"/>
          <p:cNvGrpSpPr>
            <a:grpSpLocks/>
          </p:cNvGrpSpPr>
          <p:nvPr/>
        </p:nvGrpSpPr>
        <p:grpSpPr bwMode="auto">
          <a:xfrm>
            <a:off x="1562052" y="4678496"/>
            <a:ext cx="6631990" cy="1909763"/>
            <a:chOff x="844182" y="4311379"/>
            <a:chExt cx="6631786" cy="1909283"/>
          </a:xfrm>
        </p:grpSpPr>
        <p:cxnSp>
          <p:nvCxnSpPr>
            <p:cNvPr id="49" name="直接连接符​​ 14"/>
            <p:cNvCxnSpPr/>
            <p:nvPr/>
          </p:nvCxnSpPr>
          <p:spPr>
            <a:xfrm flipV="1">
              <a:off x="2835847" y="5710697"/>
              <a:ext cx="3044731" cy="3174"/>
            </a:xfrm>
            <a:prstGeom prst="line">
              <a:avLst/>
            </a:prstGeom>
            <a:ln w="57150">
              <a:solidFill>
                <a:srgbClr val="4F75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60" name="六边形 59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rgbClr val="77AF1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1" name="TextBox 16"/>
            <p:cNvSpPr txBox="1">
              <a:spLocks noChangeArrowheads="1"/>
            </p:cNvSpPr>
            <p:nvPr/>
          </p:nvSpPr>
          <p:spPr bwMode="auto">
            <a:xfrm>
              <a:off x="6348980" y="5313508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7"/>
            <p:cNvSpPr/>
            <p:nvPr/>
          </p:nvSpPr>
          <p:spPr>
            <a:xfrm>
              <a:off x="844182" y="5412940"/>
              <a:ext cx="2231956" cy="2698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资源整合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54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46"/>
          <p:cNvSpPr txBox="1"/>
          <p:nvPr/>
        </p:nvSpPr>
        <p:spPr>
          <a:xfrm>
            <a:off x="1678993" y="6194716"/>
            <a:ext cx="45423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网络金融产品部、数据产品部，跨界合作</a:t>
            </a:r>
            <a:r>
              <a:rPr lang="zh-CN" altLang="en-US" sz="1400" dirty="0" smtClean="0"/>
              <a:t>、优势互补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92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系统生态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26088" y="1101726"/>
            <a:ext cx="7764925" cy="5756274"/>
            <a:chOff x="837524" y="1570038"/>
            <a:chExt cx="7764925" cy="5756274"/>
          </a:xfrm>
        </p:grpSpPr>
        <p:sp>
          <p:nvSpPr>
            <p:cNvPr id="64" name="AutoShape 11"/>
            <p:cNvSpPr>
              <a:spLocks noChangeArrowheads="1"/>
            </p:cNvSpPr>
            <p:nvPr/>
          </p:nvSpPr>
          <p:spPr bwMode="auto">
            <a:xfrm rot="14400000">
              <a:off x="4252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47AF8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5" name="AutoShape 12"/>
            <p:cNvSpPr>
              <a:spLocks noChangeArrowheads="1"/>
            </p:cNvSpPr>
            <p:nvPr/>
          </p:nvSpPr>
          <p:spPr bwMode="auto">
            <a:xfrm rot="7200000" flipH="1">
              <a:off x="1839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FEDB7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AutoShape 13"/>
            <p:cNvSpPr>
              <a:spLocks noChangeArrowheads="1"/>
            </p:cNvSpPr>
            <p:nvPr/>
          </p:nvSpPr>
          <p:spPr bwMode="auto">
            <a:xfrm rot="7200000" flipV="1">
              <a:off x="4252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628F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7" name="AutoShape 14"/>
            <p:cNvSpPr>
              <a:spLocks noChangeArrowheads="1"/>
            </p:cNvSpPr>
            <p:nvPr/>
          </p:nvSpPr>
          <p:spPr bwMode="auto">
            <a:xfrm rot="14400000" flipH="1" flipV="1">
              <a:off x="1839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2E41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 rot="10800000" flipH="1" flipV="1">
              <a:off x="2725830" y="4257675"/>
              <a:ext cx="3667125" cy="306863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3008313" y="2230438"/>
              <a:ext cx="3095625" cy="309562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27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3135313" y="2357438"/>
              <a:ext cx="2843212" cy="2843212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1" name="Arc 39"/>
            <p:cNvSpPr>
              <a:spLocks/>
            </p:cNvSpPr>
            <p:nvPr/>
          </p:nvSpPr>
          <p:spPr bwMode="auto">
            <a:xfrm rot="884024">
              <a:off x="4687888" y="2762250"/>
              <a:ext cx="1200150" cy="1196975"/>
            </a:xfrm>
            <a:custGeom>
              <a:avLst/>
              <a:gdLst>
                <a:gd name="G0" fmla="+- 0 0 0"/>
                <a:gd name="G1" fmla="+- 20637 0 0"/>
                <a:gd name="G2" fmla="+- 21600 0 0"/>
                <a:gd name="T0" fmla="*/ 6379 w 20646"/>
                <a:gd name="T1" fmla="*/ 0 h 20637"/>
                <a:gd name="T2" fmla="*/ 20646 w 20646"/>
                <a:gd name="T3" fmla="*/ 14290 h 20637"/>
                <a:gd name="T4" fmla="*/ 0 w 20646"/>
                <a:gd name="T5" fmla="*/ 20637 h 20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6" h="20637" fill="none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</a:path>
                <a:path w="20646" h="20637" stroke="0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  <a:lnTo>
                    <a:pt x="0" y="20637"/>
                  </a:lnTo>
                  <a:close/>
                </a:path>
              </a:pathLst>
            </a:custGeom>
            <a:gradFill rotWithShape="1">
              <a:gsLst>
                <a:gs pos="0">
                  <a:srgbClr val="2648A6"/>
                </a:gs>
                <a:gs pos="100000">
                  <a:srgbClr val="446AD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2" name="Arc 40"/>
            <p:cNvSpPr>
              <a:spLocks/>
            </p:cNvSpPr>
            <p:nvPr/>
          </p:nvSpPr>
          <p:spPr bwMode="auto">
            <a:xfrm rot="4500000">
              <a:off x="4710113" y="3603625"/>
              <a:ext cx="1200150" cy="1216025"/>
            </a:xfrm>
            <a:custGeom>
              <a:avLst/>
              <a:gdLst>
                <a:gd name="G0" fmla="+- 0 0 0"/>
                <a:gd name="G1" fmla="+- 20919 0 0"/>
                <a:gd name="G2" fmla="+- 21600 0 0"/>
                <a:gd name="T0" fmla="*/ 5380 w 20690"/>
                <a:gd name="T1" fmla="*/ 0 h 20919"/>
                <a:gd name="T2" fmla="*/ 20690 w 20690"/>
                <a:gd name="T3" fmla="*/ 14717 h 20919"/>
                <a:gd name="T4" fmla="*/ 0 w 20690"/>
                <a:gd name="T5" fmla="*/ 20919 h 2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0" h="20919" fill="none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</a:path>
                <a:path w="20690" h="20919" stroke="0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  <a:lnTo>
                    <a:pt x="0" y="20919"/>
                  </a:lnTo>
                  <a:close/>
                </a:path>
              </a:pathLst>
            </a:custGeom>
            <a:gradFill rotWithShape="1">
              <a:gsLst>
                <a:gs pos="0">
                  <a:srgbClr val="3C3C90"/>
                </a:gs>
                <a:gs pos="100000">
                  <a:srgbClr val="3366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" name="Arc 41"/>
            <p:cNvSpPr>
              <a:spLocks/>
            </p:cNvSpPr>
            <p:nvPr/>
          </p:nvSpPr>
          <p:spPr bwMode="auto">
            <a:xfrm rot="20724172" flipH="1">
              <a:off x="3217863" y="2755900"/>
              <a:ext cx="1203325" cy="1203325"/>
            </a:xfrm>
            <a:custGeom>
              <a:avLst/>
              <a:gdLst>
                <a:gd name="G0" fmla="+- 0 0 0"/>
                <a:gd name="G1" fmla="+- 20739 0 0"/>
                <a:gd name="G2" fmla="+- 21600 0 0"/>
                <a:gd name="T0" fmla="*/ 6038 w 20704"/>
                <a:gd name="T1" fmla="*/ 0 h 20739"/>
                <a:gd name="T2" fmla="*/ 20704 w 20704"/>
                <a:gd name="T3" fmla="*/ 14583 h 20739"/>
                <a:gd name="T4" fmla="*/ 0 w 20704"/>
                <a:gd name="T5" fmla="*/ 20739 h 20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4" h="20739" fill="none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</a:path>
                <a:path w="20704" h="20739" stroke="0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  <a:lnTo>
                    <a:pt x="0" y="20739"/>
                  </a:lnTo>
                  <a:close/>
                </a:path>
              </a:pathLst>
            </a:custGeom>
            <a:gradFill rotWithShape="1">
              <a:gsLst>
                <a:gs pos="0">
                  <a:srgbClr val="296540"/>
                </a:gs>
                <a:gs pos="100000">
                  <a:srgbClr val="3D998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4" name="Arc 42"/>
            <p:cNvSpPr>
              <a:spLocks/>
            </p:cNvSpPr>
            <p:nvPr/>
          </p:nvSpPr>
          <p:spPr bwMode="auto">
            <a:xfrm rot="17100000" flipH="1">
              <a:off x="3229769" y="3604419"/>
              <a:ext cx="1193800" cy="1211262"/>
            </a:xfrm>
            <a:custGeom>
              <a:avLst/>
              <a:gdLst>
                <a:gd name="G0" fmla="+- 0 0 0"/>
                <a:gd name="G1" fmla="+- 20851 0 0"/>
                <a:gd name="G2" fmla="+- 21600 0 0"/>
                <a:gd name="T0" fmla="*/ 5637 w 20584"/>
                <a:gd name="T1" fmla="*/ 0 h 20851"/>
                <a:gd name="T2" fmla="*/ 20584 w 20584"/>
                <a:gd name="T3" fmla="*/ 14306 h 20851"/>
                <a:gd name="T4" fmla="*/ 0 w 20584"/>
                <a:gd name="T5" fmla="*/ 20851 h 20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4" h="20851" fill="none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</a:path>
                <a:path w="20584" h="20851" stroke="0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  <a:lnTo>
                    <a:pt x="0" y="20851"/>
                  </a:lnTo>
                  <a:close/>
                </a:path>
              </a:pathLst>
            </a:custGeom>
            <a:gradFill rotWithShape="1">
              <a:gsLst>
                <a:gs pos="0">
                  <a:srgbClr val="57902C"/>
                </a:gs>
                <a:gs pos="100000">
                  <a:srgbClr val="90C94B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" name="Arc 44"/>
            <p:cNvSpPr>
              <a:spLocks/>
            </p:cNvSpPr>
            <p:nvPr/>
          </p:nvSpPr>
          <p:spPr bwMode="auto">
            <a:xfrm rot="884024">
              <a:off x="4651375" y="3074988"/>
              <a:ext cx="827088" cy="830262"/>
            </a:xfrm>
            <a:custGeom>
              <a:avLst/>
              <a:gdLst>
                <a:gd name="G0" fmla="+- 0 0 0"/>
                <a:gd name="G1" fmla="+- 20754 0 0"/>
                <a:gd name="G2" fmla="+- 21600 0 0"/>
                <a:gd name="T0" fmla="*/ 5986 w 20590"/>
                <a:gd name="T1" fmla="*/ 0 h 20754"/>
                <a:gd name="T2" fmla="*/ 20590 w 20590"/>
                <a:gd name="T3" fmla="*/ 14225 h 20754"/>
                <a:gd name="T4" fmla="*/ 0 w 20590"/>
                <a:gd name="T5" fmla="*/ 20754 h 20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0" h="20754" fill="none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</a:path>
                <a:path w="20590" h="20754" stroke="0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  <a:lnTo>
                    <a:pt x="0" y="20754"/>
                  </a:lnTo>
                  <a:close/>
                </a:path>
              </a:pathLst>
            </a:custGeom>
            <a:gradFill rotWithShape="1">
              <a:gsLst>
                <a:gs pos="0">
                  <a:srgbClr val="1C357A"/>
                </a:gs>
                <a:gs pos="100000">
                  <a:srgbClr val="446AD4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" name="Arc 45"/>
            <p:cNvSpPr>
              <a:spLocks/>
            </p:cNvSpPr>
            <p:nvPr/>
          </p:nvSpPr>
          <p:spPr bwMode="auto">
            <a:xfrm rot="4500000">
              <a:off x="4663281" y="3661570"/>
              <a:ext cx="828675" cy="836612"/>
            </a:xfrm>
            <a:custGeom>
              <a:avLst/>
              <a:gdLst>
                <a:gd name="G0" fmla="+- 0 0 0"/>
                <a:gd name="G1" fmla="+- 20863 0 0"/>
                <a:gd name="G2" fmla="+- 21600 0 0"/>
                <a:gd name="T0" fmla="*/ 5593 w 20718"/>
                <a:gd name="T1" fmla="*/ 0 h 20863"/>
                <a:gd name="T2" fmla="*/ 20718 w 20718"/>
                <a:gd name="T3" fmla="*/ 14753 h 20863"/>
                <a:gd name="T4" fmla="*/ 0 w 20718"/>
                <a:gd name="T5" fmla="*/ 20863 h 20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18" h="20863" fill="none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</a:path>
                <a:path w="20718" h="20863" stroke="0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  <a:lnTo>
                    <a:pt x="0" y="20863"/>
                  </a:lnTo>
                  <a:close/>
                </a:path>
              </a:pathLst>
            </a:custGeom>
            <a:gradFill rotWithShape="1">
              <a:gsLst>
                <a:gs pos="0">
                  <a:srgbClr val="2E2E70"/>
                </a:gs>
                <a:gs pos="100000">
                  <a:srgbClr val="336699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" name="Arc 46"/>
            <p:cNvSpPr>
              <a:spLocks/>
            </p:cNvSpPr>
            <p:nvPr/>
          </p:nvSpPr>
          <p:spPr bwMode="auto">
            <a:xfrm rot="20724172" flipH="1">
              <a:off x="3640138" y="3081338"/>
              <a:ext cx="827087" cy="825500"/>
            </a:xfrm>
            <a:custGeom>
              <a:avLst/>
              <a:gdLst>
                <a:gd name="G0" fmla="+- 0 0 0"/>
                <a:gd name="G1" fmla="+- 20650 0 0"/>
                <a:gd name="G2" fmla="+- 21600 0 0"/>
                <a:gd name="T0" fmla="*/ 6335 w 20600"/>
                <a:gd name="T1" fmla="*/ 0 h 20650"/>
                <a:gd name="T2" fmla="*/ 20600 w 20600"/>
                <a:gd name="T3" fmla="*/ 14154 h 20650"/>
                <a:gd name="T4" fmla="*/ 0 w 20600"/>
                <a:gd name="T5" fmla="*/ 20650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00" h="20650" fill="none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</a:path>
                <a:path w="20600" h="20650" stroke="0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  <a:lnTo>
                    <a:pt x="0" y="20650"/>
                  </a:lnTo>
                  <a:close/>
                </a:path>
              </a:pathLst>
            </a:custGeom>
            <a:gradFill rotWithShape="1">
              <a:gsLst>
                <a:gs pos="0">
                  <a:srgbClr val="163622"/>
                </a:gs>
                <a:gs pos="100000">
                  <a:srgbClr val="3D9983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" name="Arc 47"/>
            <p:cNvSpPr>
              <a:spLocks/>
            </p:cNvSpPr>
            <p:nvPr/>
          </p:nvSpPr>
          <p:spPr bwMode="auto">
            <a:xfrm rot="17100000" flipH="1">
              <a:off x="3639344" y="3661569"/>
              <a:ext cx="825500" cy="833438"/>
            </a:xfrm>
            <a:custGeom>
              <a:avLst/>
              <a:gdLst>
                <a:gd name="G0" fmla="+- 0 0 0"/>
                <a:gd name="G1" fmla="+- 20821 0 0"/>
                <a:gd name="G2" fmla="+- 21600 0 0"/>
                <a:gd name="T0" fmla="*/ 5747 w 20653"/>
                <a:gd name="T1" fmla="*/ 0 h 20821"/>
                <a:gd name="T2" fmla="*/ 20653 w 20653"/>
                <a:gd name="T3" fmla="*/ 14496 h 20821"/>
                <a:gd name="T4" fmla="*/ 0 w 20653"/>
                <a:gd name="T5" fmla="*/ 20821 h 20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53" h="20821" fill="none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</a:path>
                <a:path w="20653" h="20821" stroke="0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  <a:lnTo>
                    <a:pt x="0" y="20821"/>
                  </a:lnTo>
                  <a:close/>
                </a:path>
              </a:pathLst>
            </a:custGeom>
            <a:gradFill rotWithShape="1">
              <a:gsLst>
                <a:gs pos="0">
                  <a:srgbClr val="426D21"/>
                </a:gs>
                <a:gs pos="100000">
                  <a:srgbClr val="90C94B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3887788" y="3092450"/>
              <a:ext cx="1368425" cy="1368425"/>
            </a:xfrm>
            <a:prstGeom prst="ellipse">
              <a:avLst/>
            </a:prstGeom>
            <a:gradFill rotWithShape="1">
              <a:gsLst>
                <a:gs pos="0">
                  <a:srgbClr val="BDE6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0" name="Oval 49"/>
            <p:cNvSpPr>
              <a:spLocks noChangeArrowheads="1"/>
            </p:cNvSpPr>
            <p:nvPr/>
          </p:nvSpPr>
          <p:spPr bwMode="auto">
            <a:xfrm>
              <a:off x="3959225" y="3176588"/>
              <a:ext cx="1223963" cy="1220787"/>
            </a:xfrm>
            <a:prstGeom prst="ellipse">
              <a:avLst/>
            </a:prstGeom>
            <a:gradFill rotWithShape="0">
              <a:gsLst>
                <a:gs pos="0">
                  <a:srgbClr val="A1BAD3">
                    <a:alpha val="64999"/>
                  </a:srgbClr>
                </a:gs>
                <a:gs pos="43000">
                  <a:srgbClr val="A1BAD3">
                    <a:gamma/>
                    <a:tint val="28627"/>
                    <a:invGamma/>
                    <a:alpha val="63000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 smtClean="0">
                <a:solidFill>
                  <a:srgbClr val="000000"/>
                </a:solidFill>
                <a:ea typeface="HY견고딕" pitchFamily="18" charset="-127"/>
              </a:endParaRPr>
            </a:p>
          </p:txBody>
        </p:sp>
        <p:sp>
          <p:nvSpPr>
            <p:cNvPr id="81" name="AutoShape 52"/>
            <p:cNvSpPr>
              <a:spLocks noChangeAspect="1" noChangeArrowheads="1"/>
            </p:cNvSpPr>
            <p:nvPr/>
          </p:nvSpPr>
          <p:spPr bwMode="auto">
            <a:xfrm>
              <a:off x="3960813" y="3178175"/>
              <a:ext cx="1220787" cy="1220788"/>
            </a:xfrm>
            <a:custGeom>
              <a:avLst/>
              <a:gdLst>
                <a:gd name="G0" fmla="+- 451 0 0"/>
                <a:gd name="G1" fmla="+- 21600 0 451"/>
                <a:gd name="G2" fmla="+- 21600 0 45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1" y="10800"/>
                  </a:moveTo>
                  <a:cubicBezTo>
                    <a:pt x="451" y="16516"/>
                    <a:pt x="5084" y="21149"/>
                    <a:pt x="10800" y="21149"/>
                  </a:cubicBezTo>
                  <a:cubicBezTo>
                    <a:pt x="16516" y="21149"/>
                    <a:pt x="21149" y="16516"/>
                    <a:pt x="21149" y="10800"/>
                  </a:cubicBezTo>
                  <a:cubicBezTo>
                    <a:pt x="21149" y="5084"/>
                    <a:pt x="16516" y="451"/>
                    <a:pt x="10800" y="451"/>
                  </a:cubicBezTo>
                  <a:cubicBezTo>
                    <a:pt x="5084" y="451"/>
                    <a:pt x="451" y="5084"/>
                    <a:pt x="451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CCECFF">
                    <a:alpha val="0"/>
                  </a:srgbClr>
                </a:gs>
                <a:gs pos="100000">
                  <a:srgbClr val="068E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82" name="Picture 105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06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388" y="3213100"/>
              <a:ext cx="188912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08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284538"/>
              <a:ext cx="188913" cy="18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9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AutoShape 121"/>
            <p:cNvSpPr>
              <a:spLocks noChangeArrowheads="1"/>
            </p:cNvSpPr>
            <p:nvPr/>
          </p:nvSpPr>
          <p:spPr bwMode="auto">
            <a:xfrm>
              <a:off x="3311525" y="4113213"/>
              <a:ext cx="604838" cy="30797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1</a:t>
              </a:r>
            </a:p>
          </p:txBody>
        </p:sp>
        <p:sp>
          <p:nvSpPr>
            <p:cNvPr id="87" name="AutoShape 122"/>
            <p:cNvSpPr>
              <a:spLocks noChangeArrowheads="1"/>
            </p:cNvSpPr>
            <p:nvPr/>
          </p:nvSpPr>
          <p:spPr bwMode="auto">
            <a:xfrm>
              <a:off x="5256213" y="4113213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4</a:t>
              </a:r>
            </a:p>
          </p:txBody>
        </p:sp>
        <p:sp>
          <p:nvSpPr>
            <p:cNvPr id="88" name="AutoShape 123"/>
            <p:cNvSpPr>
              <a:spLocks noChangeArrowheads="1"/>
            </p:cNvSpPr>
            <p:nvPr/>
          </p:nvSpPr>
          <p:spPr bwMode="auto">
            <a:xfrm>
              <a:off x="5256213" y="3176588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3</a:t>
              </a:r>
            </a:p>
          </p:txBody>
        </p:sp>
        <p:sp>
          <p:nvSpPr>
            <p:cNvPr id="89" name="AutoShape 124"/>
            <p:cNvSpPr>
              <a:spLocks noChangeArrowheads="1"/>
            </p:cNvSpPr>
            <p:nvPr/>
          </p:nvSpPr>
          <p:spPr bwMode="auto">
            <a:xfrm>
              <a:off x="3282950" y="3176588"/>
              <a:ext cx="604838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90" name="TextBox 44"/>
            <p:cNvSpPr txBox="1"/>
            <p:nvPr/>
          </p:nvSpPr>
          <p:spPr>
            <a:xfrm>
              <a:off x="4039232" y="3445907"/>
              <a:ext cx="1065535" cy="62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UBP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45"/>
            <p:cNvSpPr txBox="1"/>
            <p:nvPr/>
          </p:nvSpPr>
          <p:spPr>
            <a:xfrm>
              <a:off x="6371990" y="2560168"/>
              <a:ext cx="223045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网银、手机、微信全渠道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营销模版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营销目标、发布</a:t>
              </a:r>
              <a:r>
                <a:rPr lang="zh-CN" altLang="en-US" sz="1400" dirty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反馈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46"/>
            <p:cNvSpPr txBox="1"/>
            <p:nvPr/>
          </p:nvSpPr>
          <p:spPr>
            <a:xfrm>
              <a:off x="6201037" y="220467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营销中心</a:t>
              </a:r>
              <a:endPara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47"/>
            <p:cNvSpPr txBox="1"/>
            <p:nvPr/>
          </p:nvSpPr>
          <p:spPr>
            <a:xfrm>
              <a:off x="6372865" y="4645679"/>
              <a:ext cx="2170789" cy="1201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接入／差异化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服务调度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服务管理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服务发布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48"/>
            <p:cNvSpPr txBox="1"/>
            <p:nvPr/>
          </p:nvSpPr>
          <p:spPr>
            <a:xfrm>
              <a:off x="6257440" y="4291598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渠道终端</a:t>
              </a:r>
              <a:endPara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49"/>
            <p:cNvSpPr txBox="1"/>
            <p:nvPr/>
          </p:nvSpPr>
          <p:spPr>
            <a:xfrm>
              <a:off x="1089112" y="2563758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主动／被动服务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触发规则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信息发布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50"/>
            <p:cNvSpPr txBox="1"/>
            <p:nvPr/>
          </p:nvSpPr>
          <p:spPr>
            <a:xfrm>
              <a:off x="837524" y="2204864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消息中心</a:t>
              </a:r>
              <a:endParaRPr lang="en-US" altLang="zh-CN" sz="2000" b="1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51"/>
            <p:cNvSpPr txBox="1"/>
            <p:nvPr/>
          </p:nvSpPr>
          <p:spPr>
            <a:xfrm>
              <a:off x="1112204" y="4662379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海量数据处理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成熟数据模型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深度数据挖掘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52"/>
            <p:cNvSpPr txBox="1"/>
            <p:nvPr/>
          </p:nvSpPr>
          <p:spPr>
            <a:xfrm>
              <a:off x="893927" y="429179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数据中心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765800" cy="2918240"/>
            <a:chOff x="420509" y="1779061"/>
            <a:chExt cx="8867851" cy="3805416"/>
          </a:xfrm>
        </p:grpSpPr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rgbClr val="77AF13"/>
            </a:solidFill>
            <a:ln w="3175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40" y="4741002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1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9" y="3573764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2502" y="3291231"/>
              <a:ext cx="45717" cy="899018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3103571"/>
              <a:ext cx="45719" cy="899018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9771" y="3558887"/>
              <a:ext cx="1316468" cy="51758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902" y="1779061"/>
              <a:ext cx="2968884" cy="6832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用户渠道行为，如设备、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状态、点击、浏览、交易等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804220" cy="734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关联关系模型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2485596" cy="970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3085959"/>
              <a:ext cx="1848311" cy="683289"/>
            </a:xfrm>
            <a:prstGeom prst="rect">
              <a:avLst/>
            </a:prstGeom>
            <a:solidFill>
              <a:srgbClr val="C61B1B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68408" y="1412990"/>
            <a:ext cx="6861360" cy="457180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588431" y="3782920"/>
            <a:ext cx="19344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标准化服务接口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标准化界面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免费运维、升级 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提供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增值服务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522852" y="4269207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410085" y="2596082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574204" y="2367662"/>
            <a:ext cx="232019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改善服务了解用户精准营销</a:t>
            </a:r>
            <a:endParaRPr lang="en-US" altLang="zh-CN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个性、贴心、简捷的金融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生活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精准营销信息接收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服务导航、操作引导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异常智能提醒、协助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865585" y="3666517"/>
            <a:ext cx="555643" cy="763432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196580" y="1537569"/>
            <a:ext cx="6776462" cy="453934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图表 76"/>
          <p:cNvGraphicFramePr/>
          <p:nvPr>
            <p:extLst>
              <p:ext uri="{D42A27DB-BD31-4B8C-83A1-F6EECF244321}">
                <p14:modId xmlns:p14="http://schemas.microsoft.com/office/powerpoint/2010/main" val="2630817563"/>
              </p:ext>
            </p:extLst>
          </p:nvPr>
        </p:nvGraphicFramePr>
        <p:xfrm>
          <a:off x="2676362" y="3561835"/>
          <a:ext cx="6835938" cy="31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6293" y="3094081"/>
            <a:ext cx="284079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用户金融行为，产生大量数据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数据金矿长眠，需要挖掘分析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改善服务，了解用户精准营销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17179" y="1041400"/>
            <a:ext cx="7579121" cy="5200659"/>
            <a:chOff x="309958" y="260647"/>
            <a:chExt cx="8834042" cy="6550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527" y="3262833"/>
              <a:ext cx="3394265" cy="35488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58" y="1883481"/>
              <a:ext cx="3394265" cy="35488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570" y="1586193"/>
              <a:ext cx="3394265" cy="35488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67" y="260647"/>
              <a:ext cx="3394265" cy="3548811"/>
            </a:xfrm>
            <a:prstGeom prst="rect">
              <a:avLst/>
            </a:prstGeom>
          </p:spPr>
        </p:pic>
        <p:sp>
          <p:nvSpPr>
            <p:cNvPr id="14" name="TextBox 33"/>
            <p:cNvSpPr txBox="1"/>
            <p:nvPr/>
          </p:nvSpPr>
          <p:spPr>
            <a:xfrm>
              <a:off x="5815665" y="5635740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支付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483342" y="3989332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商城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7064563" y="4249226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noProof="0" dirty="0" smtClean="0">
                  <a:solidFill>
                    <a:sysClr val="window" lastClr="FFFFFF"/>
                  </a:solidFill>
                  <a:latin typeface="Agency FB" pitchFamily="34" charset="0"/>
                  <a:ea typeface="微软雅黑" pitchFamily="34" charset="-122"/>
                </a:rPr>
                <a:t>社交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6695948" y="2586407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VTM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3971174" y="377168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PC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3621124" y="2111116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手机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5170419" y="239315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直销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4865969" y="738877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微信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25" name="组合 44"/>
            <p:cNvGrpSpPr/>
            <p:nvPr/>
          </p:nvGrpSpPr>
          <p:grpSpPr>
            <a:xfrm>
              <a:off x="4077905" y="5089482"/>
              <a:ext cx="1092514" cy="1092514"/>
              <a:chOff x="1475655" y="5059253"/>
              <a:chExt cx="1199246" cy="1199246"/>
            </a:xfrm>
          </p:grpSpPr>
          <p:sp>
            <p:nvSpPr>
              <p:cNvPr id="26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组合 47"/>
            <p:cNvGrpSpPr/>
            <p:nvPr/>
          </p:nvGrpSpPr>
          <p:grpSpPr>
            <a:xfrm>
              <a:off x="6695610" y="645767"/>
              <a:ext cx="1092514" cy="1092514"/>
              <a:chOff x="1475655" y="5059253"/>
              <a:chExt cx="1199246" cy="1199246"/>
            </a:xfrm>
          </p:grpSpPr>
          <p:sp>
            <p:nvSpPr>
              <p:cNvPr id="29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50"/>
            <p:cNvSpPr txBox="1"/>
            <p:nvPr/>
          </p:nvSpPr>
          <p:spPr>
            <a:xfrm>
              <a:off x="4319969" y="5355613"/>
              <a:ext cx="865822" cy="46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插码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7917704" y="472318"/>
              <a:ext cx="1226296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营销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5536" y="5007031"/>
              <a:ext cx="3096344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采集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4" name="圆角矩形 34"/>
            <p:cNvSpPr/>
            <p:nvPr/>
          </p:nvSpPr>
          <p:spPr>
            <a:xfrm flipV="1">
              <a:off x="309958" y="5635742"/>
              <a:ext cx="3853553" cy="183941"/>
            </a:xfrm>
            <a:custGeom>
              <a:avLst/>
              <a:gdLst/>
              <a:ahLst/>
              <a:cxnLst/>
              <a:rect l="l" t="t" r="r" b="b"/>
              <a:pathLst>
                <a:path w="4163510" h="144016">
                  <a:moveTo>
                    <a:pt x="0" y="0"/>
                  </a:moveTo>
                  <a:lnTo>
                    <a:pt x="4139507" y="0"/>
                  </a:lnTo>
                  <a:cubicBezTo>
                    <a:pt x="4152763" y="0"/>
                    <a:pt x="4163510" y="10747"/>
                    <a:pt x="4163510" y="24003"/>
                  </a:cubicBezTo>
                  <a:lnTo>
                    <a:pt x="4163510" y="120013"/>
                  </a:lnTo>
                  <a:cubicBezTo>
                    <a:pt x="4163510" y="133269"/>
                    <a:pt x="4152763" y="144016"/>
                    <a:pt x="4139507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rgbClr val="77AF1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689858" y="1318316"/>
              <a:ext cx="1454142" cy="144016"/>
            </a:xfrm>
            <a:custGeom>
              <a:avLst/>
              <a:gdLst/>
              <a:ahLst/>
              <a:cxnLst/>
              <a:rect l="l" t="t" r="r" b="b"/>
              <a:pathLst>
                <a:path w="1454142" h="144016">
                  <a:moveTo>
                    <a:pt x="0" y="0"/>
                  </a:moveTo>
                  <a:lnTo>
                    <a:pt x="1454142" y="0"/>
                  </a:lnTo>
                  <a:lnTo>
                    <a:pt x="1454142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E26F0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数据清理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56" name="TextBox 39"/>
          <p:cNvSpPr txBox="1"/>
          <p:nvPr/>
        </p:nvSpPr>
        <p:spPr>
          <a:xfrm>
            <a:off x="550177" y="5333733"/>
            <a:ext cx="2059204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接入协议</a:t>
            </a:r>
            <a:r>
              <a:rPr lang="zh-CN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／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报文方式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设备类型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37814" y="979268"/>
            <a:ext cx="8553786" cy="4753988"/>
            <a:chOff x="437814" y="979268"/>
            <a:chExt cx="8553786" cy="4753988"/>
          </a:xfrm>
        </p:grpSpPr>
        <p:grpSp>
          <p:nvGrpSpPr>
            <p:cNvPr id="17" name="组合 24"/>
            <p:cNvGrpSpPr/>
            <p:nvPr/>
          </p:nvGrpSpPr>
          <p:grpSpPr>
            <a:xfrm>
              <a:off x="2396207" y="1966205"/>
              <a:ext cx="3921821" cy="3767051"/>
              <a:chOff x="2684239" y="1541363"/>
              <a:chExt cx="4264025" cy="4095750"/>
            </a:xfrm>
          </p:grpSpPr>
          <p:sp>
            <p:nvSpPr>
              <p:cNvPr id="18" name="AutoShape 40"/>
              <p:cNvSpPr>
                <a:spLocks noChangeArrowheads="1"/>
              </p:cNvSpPr>
              <p:nvPr/>
            </p:nvSpPr>
            <p:spPr bwMode="auto">
              <a:xfrm>
                <a:off x="2684239" y="1541363"/>
                <a:ext cx="4095750" cy="4095750"/>
              </a:xfrm>
              <a:custGeom>
                <a:avLst/>
                <a:gdLst>
                  <a:gd name="G0" fmla="+- -551869 0 0"/>
                  <a:gd name="G1" fmla="+- 5334542 0 0"/>
                  <a:gd name="G2" fmla="+- -551869 0 5334542"/>
                  <a:gd name="G3" fmla="+- 10800 0 0"/>
                  <a:gd name="G4" fmla="+- 0 0 -551869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3427 0 0"/>
                  <a:gd name="G9" fmla="+- 0 0 5334542"/>
                  <a:gd name="G10" fmla="+- 3427 0 2700"/>
                  <a:gd name="G11" fmla="cos G10 -551869"/>
                  <a:gd name="G12" fmla="sin G10 -551869"/>
                  <a:gd name="G13" fmla="cos 13500 -551869"/>
                  <a:gd name="G14" fmla="sin 13500 -551869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3427 1 2"/>
                  <a:gd name="G20" fmla="+- G19 5400 0"/>
                  <a:gd name="G21" fmla="cos G20 -551869"/>
                  <a:gd name="G22" fmla="sin G20 -551869"/>
                  <a:gd name="G23" fmla="+- G21 10800 0"/>
                  <a:gd name="G24" fmla="+- G12 G23 G22"/>
                  <a:gd name="G25" fmla="+- G22 G23 G11"/>
                  <a:gd name="G26" fmla="cos 10800 -551869"/>
                  <a:gd name="G27" fmla="sin 10800 -551869"/>
                  <a:gd name="G28" fmla="cos 3427 -551869"/>
                  <a:gd name="G29" fmla="sin 3427 -551869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5334542"/>
                  <a:gd name="G36" fmla="sin G34 5334542"/>
                  <a:gd name="G37" fmla="+/ 5334542 -551869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3427 G39"/>
                  <a:gd name="G43" fmla="sin 3427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117 w 21600"/>
                  <a:gd name="T5" fmla="*/ 4377 h 21600"/>
                  <a:gd name="T6" fmla="*/ 11863 w 21600"/>
                  <a:gd name="T7" fmla="*/ 17833 h 21600"/>
                  <a:gd name="T8" fmla="*/ 8044 w 21600"/>
                  <a:gd name="T9" fmla="*/ 8762 h 21600"/>
                  <a:gd name="T10" fmla="*/ 24154 w 21600"/>
                  <a:gd name="T11" fmla="*/ 8823 h 21600"/>
                  <a:gd name="T12" fmla="*/ 18772 w 21600"/>
                  <a:gd name="T13" fmla="*/ 16076 h 21600"/>
                  <a:gd name="T14" fmla="*/ 11519 w 21600"/>
                  <a:gd name="T15" fmla="*/ 1069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4190" y="10298"/>
                    </a:moveTo>
                    <a:cubicBezTo>
                      <a:pt x="13941" y="8617"/>
                      <a:pt x="12498" y="7373"/>
                      <a:pt x="10800" y="7373"/>
                    </a:cubicBezTo>
                    <a:cubicBezTo>
                      <a:pt x="8907" y="7373"/>
                      <a:pt x="7373" y="8907"/>
                      <a:pt x="7373" y="10800"/>
                    </a:cubicBezTo>
                    <a:cubicBezTo>
                      <a:pt x="7373" y="12692"/>
                      <a:pt x="8907" y="14227"/>
                      <a:pt x="10800" y="14227"/>
                    </a:cubicBezTo>
                    <a:cubicBezTo>
                      <a:pt x="10971" y="14227"/>
                      <a:pt x="11142" y="14214"/>
                      <a:pt x="11312" y="14188"/>
                    </a:cubicBezTo>
                    <a:lnTo>
                      <a:pt x="12415" y="21478"/>
                    </a:lnTo>
                    <a:cubicBezTo>
                      <a:pt x="11880" y="21559"/>
                      <a:pt x="11340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153" y="-1"/>
                      <a:pt x="20699" y="3922"/>
                      <a:pt x="21483" y="9218"/>
                    </a:cubicBezTo>
                    <a:lnTo>
                      <a:pt x="24154" y="8823"/>
                    </a:lnTo>
                    <a:lnTo>
                      <a:pt x="18772" y="16076"/>
                    </a:lnTo>
                    <a:lnTo>
                      <a:pt x="11519" y="10693"/>
                    </a:lnTo>
                    <a:lnTo>
                      <a:pt x="14190" y="102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22000"/>
                </a:schemeClr>
              </a:solidFill>
              <a:ln w="9525" algn="ctr">
                <a:miter lim="800000"/>
                <a:headEnd/>
                <a:tailEnd/>
              </a:ln>
              <a:effectLst>
                <a:outerShdw blurRad="76200" dist="12700" dir="2700000" sy="-23000" kx="-800400" algn="bl" rotWithShape="0">
                  <a:prstClr val="black">
                    <a:alpha val="64000"/>
                  </a:prstClr>
                </a:outerShdw>
              </a:effectLst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coolSlant"/>
                <a:bevelB w="13500" h="13500" prst="angle"/>
                <a:extrusionClr>
                  <a:srgbClr val="66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3693889" y="1660426"/>
                <a:ext cx="1447800" cy="1520825"/>
                <a:chOff x="1969" y="1904"/>
                <a:chExt cx="829" cy="871"/>
              </a:xfrm>
            </p:grpSpPr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54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时间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Oval 55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4860701" y="1747738"/>
                <a:ext cx="1447800" cy="1520825"/>
                <a:chOff x="1969" y="1904"/>
                <a:chExt cx="829" cy="871"/>
              </a:xfrm>
            </p:grpSpPr>
            <p:sp>
              <p:nvSpPr>
                <p:cNvPr id="41" name="Oval 57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58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分类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59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>
                <a:off x="5500464" y="2600226"/>
                <a:ext cx="1447800" cy="1520825"/>
                <a:chOff x="1969" y="1904"/>
                <a:chExt cx="829" cy="871"/>
              </a:xfrm>
            </p:grpSpPr>
            <p:sp>
              <p:nvSpPr>
                <p:cNvPr id="38" name="Oval 61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62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63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916014" y="2508151"/>
                <a:ext cx="1447800" cy="1520825"/>
                <a:chOff x="1969" y="1904"/>
                <a:chExt cx="829" cy="871"/>
              </a:xfrm>
            </p:grpSpPr>
            <p:sp>
              <p:nvSpPr>
                <p:cNvPr id="35" name="Oval 65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66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用户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67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8"/>
              <p:cNvGrpSpPr>
                <a:grpSpLocks/>
              </p:cNvGrpSpPr>
              <p:nvPr/>
            </p:nvGrpSpPr>
            <p:grpSpPr bwMode="auto">
              <a:xfrm>
                <a:off x="3008089" y="3563838"/>
                <a:ext cx="1447800" cy="1520825"/>
                <a:chOff x="1969" y="1904"/>
                <a:chExt cx="829" cy="871"/>
              </a:xfrm>
            </p:grpSpPr>
            <p:sp>
              <p:nvSpPr>
                <p:cNvPr id="32" name="Oval 69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70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78DED"/>
                    </a:gs>
                    <a:gs pos="100000">
                      <a:srgbClr val="778DED">
                        <a:gamma/>
                        <a:shade val="4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渠道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Oval 71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8" name="直接箭头连接符 25"/>
            <p:cNvCxnSpPr/>
            <p:nvPr/>
          </p:nvCxnSpPr>
          <p:spPr>
            <a:xfrm>
              <a:off x="5780119" y="3795974"/>
              <a:ext cx="1240153" cy="45757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27"/>
            <p:cNvCxnSpPr/>
            <p:nvPr/>
          </p:nvCxnSpPr>
          <p:spPr>
            <a:xfrm flipV="1">
              <a:off x="5276152" y="2156018"/>
              <a:ext cx="849122" cy="26323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9"/>
            <p:cNvCxnSpPr/>
            <p:nvPr/>
          </p:nvCxnSpPr>
          <p:spPr>
            <a:xfrm flipH="1" flipV="1">
              <a:off x="3178808" y="1628800"/>
              <a:ext cx="613851" cy="52722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1"/>
            <p:cNvCxnSpPr/>
            <p:nvPr/>
          </p:nvCxnSpPr>
          <p:spPr>
            <a:xfrm flipH="1" flipV="1">
              <a:off x="1897028" y="3301340"/>
              <a:ext cx="882173" cy="5653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33"/>
            <p:cNvCxnSpPr/>
            <p:nvPr/>
          </p:nvCxnSpPr>
          <p:spPr>
            <a:xfrm flipH="1">
              <a:off x="2051720" y="4700000"/>
              <a:ext cx="1028925" cy="472579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437814" y="2874164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用户差异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439397" y="3216318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身份</a:t>
              </a: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游客／会员</a:t>
              </a:r>
              <a:endParaRPr lang="en-US" altLang="zh-CN" sz="1400" dirty="0" smtClean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8"/>
            <p:cNvSpPr txBox="1"/>
            <p:nvPr/>
          </p:nvSpPr>
          <p:spPr>
            <a:xfrm>
              <a:off x="553697" y="5003302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渠道差异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40"/>
            <p:cNvSpPr txBox="1"/>
            <p:nvPr/>
          </p:nvSpPr>
          <p:spPr>
            <a:xfrm>
              <a:off x="1656932" y="979268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时间线</a:t>
              </a:r>
              <a:endPara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41"/>
            <p:cNvSpPr txBox="1"/>
            <p:nvPr/>
          </p:nvSpPr>
          <p:spPr>
            <a:xfrm>
              <a:off x="1656932" y="1340244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数据时间标记</a:t>
              </a:r>
              <a:endParaRPr lang="en-US" altLang="zh-CN" sz="1400" dirty="0" smtClean="0">
                <a:solidFill>
                  <a:srgbClr val="9AD1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6292628" y="17528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分拣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44"/>
            <p:cNvSpPr txBox="1"/>
            <p:nvPr/>
          </p:nvSpPr>
          <p:spPr>
            <a:xfrm>
              <a:off x="6314508" y="2083287"/>
              <a:ext cx="1908074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用户操作分类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交易／轨迹／反馈</a:t>
              </a:r>
              <a:endParaRPr lang="en-US" altLang="zh-CN" sz="1400" dirty="0">
                <a:solidFill>
                  <a:srgbClr val="B5A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6942002" y="39330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分析挖掘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46"/>
            <p:cNvSpPr txBox="1"/>
            <p:nvPr/>
          </p:nvSpPr>
          <p:spPr>
            <a:xfrm>
              <a:off x="6900382" y="4263487"/>
              <a:ext cx="2091218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分析数据间直接关系</a:t>
              </a:r>
              <a:endParaRPr lang="en-US" altLang="zh-CN" sz="1400" dirty="0" smtClean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挖掘数据间关联关系</a:t>
              </a:r>
              <a:endParaRPr lang="en-US" altLang="zh-CN" sz="1400" dirty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42399" y="575494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chemeClr val="tx1"/>
                </a:solidFill>
                <a:sym typeface="Zapf Dingbats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大量</a:t>
            </a:r>
            <a:r>
              <a:rPr lang="zh-CN" altLang="en-US" dirty="0">
                <a:solidFill>
                  <a:schemeClr val="tx1"/>
                </a:solidFill>
              </a:rPr>
              <a:t>、多变、高速、价值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chemeClr val="tx1"/>
                </a:solidFill>
                <a:sym typeface="Zapf Dingbats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Zapf Dingbats"/>
              </a:rPr>
              <a:t>分析－建模－细分－推荐－评估－分析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金融大数据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099840" y="787069"/>
            <a:ext cx="5250160" cy="4826784"/>
            <a:chOff x="1487679" y="634215"/>
            <a:chExt cx="6168642" cy="558957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679" y="634215"/>
              <a:ext cx="6168642" cy="5589570"/>
            </a:xfrm>
            <a:prstGeom prst="rect">
              <a:avLst/>
            </a:prstGeom>
          </p:spPr>
        </p:pic>
        <p:sp>
          <p:nvSpPr>
            <p:cNvPr id="7" name="TextBox 12"/>
            <p:cNvSpPr txBox="1"/>
            <p:nvPr/>
          </p:nvSpPr>
          <p:spPr>
            <a:xfrm>
              <a:off x="3131840" y="3088337"/>
              <a:ext cx="2880320" cy="74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4v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0" name="TextBox 13"/>
            <p:cNvSpPr txBox="1"/>
            <p:nvPr/>
          </p:nvSpPr>
          <p:spPr>
            <a:xfrm rot="18914383">
              <a:off x="2871443" y="2160264"/>
              <a:ext cx="970170" cy="31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Volume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 rot="18825428">
              <a:off x="2095341" y="1251521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大量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数据积累，行为、交易、日志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TextBox 15"/>
            <p:cNvSpPr txBox="1"/>
            <p:nvPr/>
          </p:nvSpPr>
          <p:spPr>
            <a:xfrm rot="2708690">
              <a:off x="5788092" y="1236270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用户行为瞬息万变，需要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快速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统计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 rot="2715632">
              <a:off x="5218199" y="2099077"/>
              <a:ext cx="1162900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Velocity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7"/>
            <p:cNvSpPr txBox="1"/>
            <p:nvPr/>
          </p:nvSpPr>
          <p:spPr>
            <a:xfrm rot="18882267">
              <a:off x="5330076" y="4565780"/>
              <a:ext cx="936104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1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r>
                <a:rPr lang="en-US" altLang="zh-CN" dirty="0" smtClean="0"/>
                <a:t>V</a:t>
              </a:r>
              <a:r>
                <a:rPr lang="en-US" altLang="zh-CN" dirty="0" smtClean="0"/>
                <a:t>alue</a:t>
              </a:r>
              <a:endParaRPr lang="zh-CN" altLang="en-US" dirty="0"/>
            </a:p>
          </p:txBody>
        </p:sp>
        <p:sp>
          <p:nvSpPr>
            <p:cNvPr id="15" name="TextBox 18"/>
            <p:cNvSpPr txBox="1"/>
            <p:nvPr/>
          </p:nvSpPr>
          <p:spPr>
            <a:xfrm rot="18827788">
              <a:off x="5713271" y="4684383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挖掘数据金库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发现潜在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价值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 rot="2718349">
              <a:off x="2881833" y="4493097"/>
              <a:ext cx="936104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Variety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 rot="2641536">
              <a:off x="2118546" y="4773908"/>
              <a:ext cx="1371738" cy="85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结构化、非结构化数据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多样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系统建立了丰富的行为、业务数据模型，例如资产、圈子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随着数据积累，用户画像逐渐清晰</a:t>
            </a:r>
            <a:endParaRPr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396320" y="651532"/>
            <a:ext cx="6172880" cy="4953400"/>
            <a:chOff x="901700" y="664796"/>
            <a:chExt cx="6968668" cy="53488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00" y="664796"/>
              <a:ext cx="6968668" cy="5348831"/>
            </a:xfrm>
            <a:prstGeom prst="rect">
              <a:avLst/>
            </a:prstGeom>
          </p:spPr>
        </p:pic>
        <p:sp>
          <p:nvSpPr>
            <p:cNvPr id="14" name="TextBox 12"/>
            <p:cNvSpPr txBox="1"/>
            <p:nvPr/>
          </p:nvSpPr>
          <p:spPr>
            <a:xfrm>
              <a:off x="3800185" y="30427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画像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15839" y="2248702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srgbClr val="FFFFFF"/>
                  </a:solidFill>
                </a:rPr>
                <a:t>资产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800185" y="1033096"/>
              <a:ext cx="1438985" cy="897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通过分析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资产、负债，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推送合适的理财、金融产品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985170" y="31969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uLnTx/>
                  <a:uFillTx/>
                  <a:latin typeface="Agency FB" pitchFamily="34" charset="0"/>
                  <a:ea typeface="微软雅黑" pitchFamily="34" charset="-122"/>
                </a:rPr>
                <a:t>足迹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3800185" y="4164321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位置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2736310" y="31842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圈子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6101183" y="2989692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记录用户交易痕迹，为其提供操作引导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3718055" y="4785835"/>
              <a:ext cx="1438985" cy="697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根据用户活动地域，进行</a:t>
              </a:r>
              <a:r>
                <a:rPr lang="en-US" altLang="zh-CN" sz="1200" noProof="0" dirty="0" smtClean="0">
                  <a:solidFill>
                    <a:sysClr val="window" lastClr="FFFFFF"/>
                  </a:solidFill>
                </a:rPr>
                <a:t>o2o</a:t>
              </a: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相关活动营销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29193" y="3042742"/>
              <a:ext cx="143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口碑、推荐营销，用户拉新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1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8064" y="4984677"/>
            <a:ext cx="2440302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FFFFF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FFFFF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文</a:t>
            </a:r>
            <a:r>
              <a:rPr kumimoji="1" lang="zh-CN" altLang="en-US" sz="1600" dirty="0">
                <a:solidFill>
                  <a:srgbClr val="FFFFFF"/>
                </a:solidFill>
              </a:rPr>
              <a:t>或消息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89000" y="1310476"/>
            <a:ext cx="7620000" cy="3553624"/>
            <a:chOff x="208656" y="965958"/>
            <a:chExt cx="9029373" cy="3365782"/>
          </a:xfrm>
        </p:grpSpPr>
        <p:sp>
          <p:nvSpPr>
            <p:cNvPr id="36" name="任意多边形 18"/>
            <p:cNvSpPr/>
            <p:nvPr/>
          </p:nvSpPr>
          <p:spPr>
            <a:xfrm flipV="1">
              <a:off x="6583987" y="965958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AFEB"/>
                </a:gs>
                <a:gs pos="100000">
                  <a:srgbClr val="CE86E2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 rot="933920">
              <a:off x="7994325" y="2644027"/>
              <a:ext cx="1243704" cy="93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04</a:t>
              </a:r>
            </a:p>
          </p:txBody>
        </p:sp>
        <p:sp>
          <p:nvSpPr>
            <p:cNvPr id="38" name="TextBox 20"/>
            <p:cNvSpPr txBox="1"/>
            <p:nvPr/>
          </p:nvSpPr>
          <p:spPr>
            <a:xfrm rot="1186431">
              <a:off x="7357302" y="3114977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F0CDF3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F0CDF3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39" name="任意多边形 21"/>
            <p:cNvSpPr/>
            <p:nvPr/>
          </p:nvSpPr>
          <p:spPr>
            <a:xfrm>
              <a:off x="4457423" y="1109334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E2D4"/>
                </a:gs>
                <a:gs pos="100000">
                  <a:srgbClr val="37CDBB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22"/>
            <p:cNvSpPr txBox="1"/>
            <p:nvPr/>
          </p:nvSpPr>
          <p:spPr>
            <a:xfrm>
              <a:off x="5001454" y="1322276"/>
              <a:ext cx="1135740" cy="61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step</a:t>
              </a:r>
              <a:r>
                <a:rPr lang="en-US" altLang="zh-CN" sz="28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 </a:t>
              </a:r>
              <a:endParaRPr lang="zh-CN" altLang="en-US" sz="2800" b="1" dirty="0">
                <a:solidFill>
                  <a:srgbClr val="C9EDE4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1" name="任意多边形 23"/>
            <p:cNvSpPr/>
            <p:nvPr/>
          </p:nvSpPr>
          <p:spPr>
            <a:xfrm flipV="1">
              <a:off x="2333039" y="1153437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FCEDD"/>
                </a:gs>
                <a:gs pos="100000">
                  <a:srgbClr val="63B1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任意多边形 24"/>
            <p:cNvSpPr/>
            <p:nvPr/>
          </p:nvSpPr>
          <p:spPr>
            <a:xfrm>
              <a:off x="208656" y="1173709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DD898"/>
                </a:gs>
                <a:gs pos="100000">
                  <a:srgbClr val="A3C97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25"/>
            <p:cNvSpPr txBox="1"/>
            <p:nvPr/>
          </p:nvSpPr>
          <p:spPr>
            <a:xfrm rot="21115816">
              <a:off x="1690297" y="1622708"/>
              <a:ext cx="1243704" cy="83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01</a:t>
              </a: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752687" y="1386651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DAE9C5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DAE9C5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 rot="933920">
              <a:off x="3757922" y="2853065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02</a:t>
              </a:r>
            </a:p>
          </p:txBody>
        </p:sp>
        <p:sp>
          <p:nvSpPr>
            <p:cNvPr id="46" name="TextBox 28"/>
            <p:cNvSpPr txBox="1"/>
            <p:nvPr/>
          </p:nvSpPr>
          <p:spPr>
            <a:xfrm rot="1186431">
              <a:off x="3106355" y="3300177"/>
              <a:ext cx="1135740" cy="54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BEDEE8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BEDEE8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 rot="21115816">
              <a:off x="5859741" y="1533304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03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64949" y="2692077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按照</a:t>
              </a:r>
              <a:r>
                <a:rPr lang="en-US" altLang="zh-CN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PC</a:t>
              </a: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、微信、手机等渠道制作</a:t>
              </a:r>
              <a:endParaRPr lang="en-US" altLang="zh-CN" sz="14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营销模版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2700367" y="1765217"/>
              <a:ext cx="1868089" cy="92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根据模版设置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具体营销活动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信息，如消息、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图文、音视频等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4720134" y="2620069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根据系统分析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模型精准细分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用户群体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6932357" y="1796128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匹配营销对象，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推送营销活动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15819</TotalTime>
  <Words>538</Words>
  <Application>Microsoft Macintosh PowerPoint</Application>
  <PresentationFormat>全屏显示(4:3)</PresentationFormat>
  <Paragraphs>230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612</cp:revision>
  <dcterms:created xsi:type="dcterms:W3CDTF">2015-03-04T09:29:29Z</dcterms:created>
  <dcterms:modified xsi:type="dcterms:W3CDTF">2015-04-28T02:46:17Z</dcterms:modified>
</cp:coreProperties>
</file>