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78" r:id="rId20"/>
    <p:sldId id="26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C67CA-F135-C340-A77B-FE5335174FF8}" type="datetimeFigureOut">
              <a:rPr kumimoji="1" lang="zh-CN" altLang="en-US" smtClean="0"/>
              <a:t>2020/7/14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4304-610A-C247-8E8A-949B9DE537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90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8EE0CEB-49E2-4BFD-BFD0-79A5DF50C428}" type="datetime1">
              <a:rPr lang="en-US" smtClean="0"/>
              <a:t>7/14/2020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06C78-F0A7-4DD8-8265-181C7589C7D0}" type="slidenum">
              <a:rPr lang="en-US" altLang="zh-CN" smtClean="0"/>
              <a:t>2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40810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07A30-64A9-42AB-85DA-EB111CB8F228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99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BBF7-28F7-2F42-B14F-4CAA406A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463" y="1806216"/>
            <a:ext cx="5618537" cy="507831"/>
          </a:xfrm>
          <a:noFill/>
        </p:spPr>
        <p:txBody>
          <a:bodyPr wrap="square" rtlCol="0">
            <a:spAutoFit/>
          </a:bodyPr>
          <a:lstStyle>
            <a:lvl1pPr>
              <a:defRPr kumimoji="1" lang="zh-CN" altLang="en-US" sz="3000" b="1" spc="300" dirty="0">
                <a:solidFill>
                  <a:schemeClr val="bg2">
                    <a:lumMod val="90000"/>
                  </a:schemeClr>
                </a:solidFill>
                <a:latin typeface="SimHei" charset="-122"/>
                <a:ea typeface="SimHei" charset="-122"/>
                <a:cs typeface="SimHei" charset="-122"/>
              </a:defRPr>
            </a:lvl1pPr>
          </a:lstStyle>
          <a:p>
            <a:pPr marL="0" lvl="0"/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7C3996-4C31-2043-BA89-7A9970C44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3463" y="2450762"/>
            <a:ext cx="5618537" cy="492512"/>
          </a:xfrm>
          <a:noFill/>
        </p:spPr>
        <p:txBody>
          <a:bodyPr wrap="none" rtlCol="0">
            <a:noAutofit/>
          </a:bodyPr>
          <a:lstStyle>
            <a:lvl1pPr marL="0" indent="0">
              <a:buNone/>
              <a:defRPr kumimoji="1" lang="zh-CN" altLang="en-US" sz="1800" kern="1300" spc="30">
                <a:solidFill>
                  <a:schemeClr val="bg2">
                    <a:lumMod val="9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 marL="0" lvl="0"/>
            <a:r>
              <a:rPr kumimoji="1" lang="zh-CN" altLang="en-US"/>
              <a:t>单击此处编辑母版副标题样式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1C5F78-E4F5-0846-9FC2-B738D6C563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9712" y="602349"/>
            <a:ext cx="3977404" cy="10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76C53E0-0A9C-DE44-891C-A1934C3099FE}"/>
              </a:ext>
            </a:extLst>
          </p:cNvPr>
          <p:cNvSpPr/>
          <p:nvPr userDrawn="1"/>
        </p:nvSpPr>
        <p:spPr>
          <a:xfrm>
            <a:off x="0" y="6549935"/>
            <a:ext cx="12192000" cy="32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B02871-7A23-3A4C-A0D5-0ACD7A43C4B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198" y="6632574"/>
            <a:ext cx="657887" cy="154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CBD697-69D3-B140-9C9F-46E2B3D7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F090D55-359D-A14B-BF15-2C754378B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023615C-AB8A-6A41-BFE3-9BDC0575F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3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B4C21CD-024B-5F46-A695-FBB9885F0B97}"/>
              </a:ext>
            </a:extLst>
          </p:cNvPr>
          <p:cNvSpPr/>
          <p:nvPr userDrawn="1"/>
        </p:nvSpPr>
        <p:spPr>
          <a:xfrm>
            <a:off x="0" y="6549935"/>
            <a:ext cx="12192000" cy="32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195019-4BDA-D647-B858-F5008A5F54E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198" y="6632574"/>
            <a:ext cx="657887" cy="154800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0CFF7-8C28-EE48-8714-4691BFA0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EBFE9FB-3409-B34F-8A99-C0C295E6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87D6EE1-2994-024D-8BB9-404491FC661B}"/>
              </a:ext>
            </a:extLst>
          </p:cNvPr>
          <p:cNvSpPr txBox="1"/>
          <p:nvPr userDrawn="1"/>
        </p:nvSpPr>
        <p:spPr>
          <a:xfrm>
            <a:off x="965282" y="2914087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spc="150">
                <a:solidFill>
                  <a:srgbClr val="09ADFF"/>
                </a:solidFill>
                <a:latin typeface="Heiti SC Medium" charset="-122"/>
                <a:ea typeface="Heiti SC Medium" charset="-122"/>
                <a:cs typeface="Heiti SC Medium" charset="-122"/>
              </a:rPr>
              <a:t>推动全球</a:t>
            </a:r>
            <a:r>
              <a:rPr kumimoji="1" lang="en-US" altLang="zh-CN" sz="3200" spc="150" dirty="0">
                <a:solidFill>
                  <a:srgbClr val="09ADFF"/>
                </a:solidFill>
                <a:latin typeface="Heiti SC Medium" charset="-122"/>
                <a:ea typeface="Heiti SC Medium" charset="-122"/>
                <a:cs typeface="Heiti SC Medium" charset="-122"/>
              </a:rPr>
              <a:t>C2B</a:t>
            </a:r>
            <a:r>
              <a:rPr kumimoji="1" lang="zh-CN" altLang="en-US" sz="3200" spc="150" dirty="0">
                <a:solidFill>
                  <a:srgbClr val="09ADFF"/>
                </a:solidFill>
                <a:latin typeface="Heiti SC Medium" charset="-122"/>
                <a:ea typeface="Heiti SC Medium" charset="-122"/>
                <a:cs typeface="Heiti SC Medium" charset="-122"/>
              </a:rPr>
              <a:t>变革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39E17A-A301-8D4F-BEED-25E09DA6B139}"/>
              </a:ext>
            </a:extLst>
          </p:cNvPr>
          <p:cNvSpPr txBox="1"/>
          <p:nvPr userDrawn="1"/>
        </p:nvSpPr>
        <p:spPr>
          <a:xfrm>
            <a:off x="988141" y="3549394"/>
            <a:ext cx="2981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spc="30" dirty="0">
                <a:solidFill>
                  <a:srgbClr val="09ADFF"/>
                </a:solidFill>
                <a:latin typeface="Heiti SC Light" charset="-122"/>
                <a:ea typeface="Heiti SC Light" charset="-122"/>
                <a:cs typeface="Heiti SC Light" charset="-122"/>
              </a:rPr>
              <a:t>Enable global C2B transition</a:t>
            </a:r>
            <a:endParaRPr kumimoji="1" lang="zh-CN" altLang="en-US" sz="1500" spc="30" dirty="0">
              <a:solidFill>
                <a:srgbClr val="09ADFF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6164-D8B6-BF40-A511-7A2C4BB4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2CAA77-6AF0-4C44-9094-842B4FEF09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C6DE200-A931-0646-8AF5-51EAB0DD7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04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内容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D49B-D079-8D4A-BBB3-61ABACBF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03BC5B-2604-AD47-9A3B-4B33CF0B6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4644E6A-06A6-4C49-8324-DF2395A0D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15A06E-01BC-6D47-8A3D-E36BD9A1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9" y="1049439"/>
            <a:ext cx="11103464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73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对比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957ED-7DF9-1546-AA0D-0611E36E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DCED75-F2F5-E540-8872-0BCE9CC82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9F7683-F11E-794E-B221-A629CAF4B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D73D218-90F7-1C46-BA08-E0C910318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189" y="1049439"/>
            <a:ext cx="5444611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06639F52-A838-E645-85E6-AB3AF0097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49439"/>
            <a:ext cx="5506454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701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对比标题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33802-17B3-0E40-8A66-246C9E43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4B3566-97CB-564A-8F49-0421EE9BC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703183D-0091-EE4F-BE87-AF233CFE3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A4453C2-F695-2145-A148-F27E7DFFA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90" y="1049439"/>
            <a:ext cx="5422386" cy="770021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698A6A0C-0704-C247-8A8B-072AEAF3C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190" y="1819460"/>
            <a:ext cx="5422386" cy="437020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101870A7-D112-8846-B8C6-F4C4E230D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049439"/>
            <a:ext cx="5490411" cy="770021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id="{BD66EDB8-E88D-7742-A519-7E729B42E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19460"/>
            <a:ext cx="5490411" cy="437020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0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F64E6D-CD0B-AE42-8478-CE9D1509B774}"/>
              </a:ext>
            </a:extLst>
          </p:cNvPr>
          <p:cNvSpPr/>
          <p:nvPr userDrawn="1"/>
        </p:nvSpPr>
        <p:spPr>
          <a:xfrm>
            <a:off x="0" y="6549935"/>
            <a:ext cx="12192000" cy="32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7BB0D8-FFCE-874C-B89F-A1DFE361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4AAED-FD2F-4C4C-99EF-E04E61C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9" y="1049439"/>
            <a:ext cx="11103464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33158CF1-ECD8-DC4E-8297-432654113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8" name="幻灯片编号占位符 5">
            <a:extLst>
              <a:ext uri="{FF2B5EF4-FFF2-40B4-BE49-F238E27FC236}">
                <a16:creationId xmlns:a16="http://schemas.microsoft.com/office/drawing/2014/main" id="{7A50AA13-748F-C246-A59A-493AAD9AE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7CFEB6-741F-554F-9010-C4008043164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198" y="6632574"/>
            <a:ext cx="657887" cy="1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对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C5AD1F4-08B6-344E-A8D4-D932CC59D74C}"/>
              </a:ext>
            </a:extLst>
          </p:cNvPr>
          <p:cNvSpPr/>
          <p:nvPr userDrawn="1"/>
        </p:nvSpPr>
        <p:spPr>
          <a:xfrm>
            <a:off x="0" y="6549935"/>
            <a:ext cx="12192000" cy="32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94C0B4-ED87-8246-8A97-430416FFEC6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198" y="6632574"/>
            <a:ext cx="657887" cy="154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D16736-D77E-1142-9E53-9AD69C92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2708C-44F6-DF44-8857-803032EDC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189" y="1049439"/>
            <a:ext cx="5444611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1759A-02E7-BE44-A51D-ECAAE831F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49439"/>
            <a:ext cx="5506454" cy="512752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88A0613-6F8A-1543-A43A-DC4D7C22E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9" name="幻灯片编号占位符 5">
            <a:extLst>
              <a:ext uri="{FF2B5EF4-FFF2-40B4-BE49-F238E27FC236}">
                <a16:creationId xmlns:a16="http://schemas.microsoft.com/office/drawing/2014/main" id="{67414B7B-82B8-6340-A8B6-457128BA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12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对比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C43911A-32C5-8F41-B617-ADD95551102E}"/>
              </a:ext>
            </a:extLst>
          </p:cNvPr>
          <p:cNvSpPr/>
          <p:nvPr userDrawn="1"/>
        </p:nvSpPr>
        <p:spPr>
          <a:xfrm>
            <a:off x="0" y="6549935"/>
            <a:ext cx="12192000" cy="320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3F4A060-7468-ED41-956A-A94FD0A5DB7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5198" y="6632574"/>
            <a:ext cx="657887" cy="154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568882-9774-D340-9A93-818E8B03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8" y="365125"/>
            <a:ext cx="11087422" cy="54927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EB8DF-28EC-1F41-8F73-6A8B46B9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90" y="1049439"/>
            <a:ext cx="5422386" cy="770021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2ED97-85DB-6741-A218-87B9C1A77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190" y="1819460"/>
            <a:ext cx="5422386" cy="437020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E30CE-3E8E-6A44-BABC-31C35869E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049439"/>
            <a:ext cx="5490411" cy="770021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002414-93C7-8245-BF7D-65C1E65B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819460"/>
            <a:ext cx="5490411" cy="4370203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9904B2BE-634F-C444-BF8E-AAFD2DA829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465D1E60-8046-FD4E-AB2E-267BDFA074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94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0021E-6128-8F43-97B7-BEDE22CD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37AF6-E4FD-A845-8DC0-ACCB2F51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89" y="1049439"/>
            <a:ext cx="11103464" cy="5127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7192C-BBBF-3647-8120-3AC08C49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2502" y="6577849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sk-SK" altLang="zh-CN" sz="12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5C0F4A-B739-E445-89CF-C9562B202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5189" y="656246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140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fld id="{A61711C9-445A-2C48-A3C0-7BD55C0C70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6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50" r:id="rId7"/>
    <p:sldLayoutId id="2147483652" r:id="rId8"/>
    <p:sldLayoutId id="2147483653" r:id="rId9"/>
    <p:sldLayoutId id="2147483654" r:id="rId10"/>
    <p:sldLayoutId id="21474836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3200" b="1" kern="1200" spc="50" smtClean="0">
          <a:solidFill>
            <a:srgbClr val="09ADFF"/>
          </a:solidFill>
          <a:latin typeface="Heiti SC Medium" charset="-122"/>
          <a:ea typeface="Heiti SC Medium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Heiti SC Light" panose="02000000000000000000" pitchFamily="2" charset="-128"/>
          <a:ea typeface="Heiti SC Light" panose="02000000000000000000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13B2D-0819-484A-98A9-EF1DC38BD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463" y="1806216"/>
            <a:ext cx="5618537" cy="507831"/>
          </a:xfrm>
        </p:spPr>
        <p:txBody>
          <a:bodyPr/>
          <a:lstStyle/>
          <a:p>
            <a:r>
              <a:rPr lang="en-US" altLang="zh-Hans" dirty="0" err="1"/>
              <a:t>M</a:t>
            </a:r>
            <a:r>
              <a:rPr lang="en-US" altLang="zh-CN" dirty="0" err="1"/>
              <a:t>ysql</a:t>
            </a:r>
            <a:r>
              <a:rPr lang="zh-CN" altLang="en-US" dirty="0"/>
              <a:t>性能优化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A096F6-EE7B-0245-A8B1-D3805199C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全面 ▪ 高效 ▪ 精准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EBDC613B-0D7E-1440-8C75-EAC609F7768A}"/>
              </a:ext>
            </a:extLst>
          </p:cNvPr>
          <p:cNvSpPr txBox="1">
            <a:spLocks/>
          </p:cNvSpPr>
          <p:nvPr/>
        </p:nvSpPr>
        <p:spPr>
          <a:xfrm>
            <a:off x="6573463" y="3079989"/>
            <a:ext cx="5618537" cy="49251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1800" b="0" i="0" kern="1300" spc="30">
                <a:solidFill>
                  <a:schemeClr val="bg2">
                    <a:lumMod val="90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2</a:t>
            </a:r>
            <a:r>
              <a:rPr lang="en-US" altLang="zh-Hans" sz="1600" dirty="0"/>
              <a:t>0</a:t>
            </a:r>
            <a:r>
              <a:rPr lang="en-US" altLang="zh-CN" sz="1600" dirty="0"/>
              <a:t>20</a:t>
            </a:r>
            <a:r>
              <a:rPr lang="en-US" altLang="zh-Hans" sz="1600" dirty="0"/>
              <a:t>/07/02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236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25555-9B07-425C-A3F2-D38657A7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分析原因</a:t>
            </a:r>
            <a:r>
              <a:rPr lang="en-US" altLang="zh-CN" dirty="0"/>
              <a:t>- explain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24E410-E73F-41F3-AD44-CBD484211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41489-2105-45FE-8D29-589E376C6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CD3920-78AF-49B5-8387-8AC7DAF7E457}"/>
              </a:ext>
            </a:extLst>
          </p:cNvPr>
          <p:cNvSpPr/>
          <p:nvPr/>
        </p:nvSpPr>
        <p:spPr>
          <a:xfrm>
            <a:off x="1560944" y="976125"/>
            <a:ext cx="947651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6) possible_keys：指出 MySQL 使用哪个索引在该表找到行记录。如果该值为 NULL，说明没有使用索引，可以建立索引提高性能</a:t>
            </a:r>
            <a:endParaRPr lang="en-US" altLang="zh-CN" dirty="0"/>
          </a:p>
          <a:p>
            <a:r>
              <a:rPr lang="zh-CN" altLang="en-US" dirty="0"/>
              <a:t>7) key：显示 MySQL 实际使用的索引。如果为 NULL，则没有使用索引查询</a:t>
            </a:r>
            <a:endParaRPr lang="en-US" altLang="zh-CN" dirty="0"/>
          </a:p>
          <a:p>
            <a:r>
              <a:rPr lang="zh-CN" altLang="en-US" dirty="0"/>
              <a:t>8) key_len：表示索引中使用的字节数，通过该列计算查询中使用的索引的长度。在不损失精确性的情况下，长度越短越好 显示的是索引字段的最大长度，并非实际使用长度</a:t>
            </a:r>
            <a:endParaRPr lang="en-US" altLang="zh-CN" dirty="0"/>
          </a:p>
          <a:p>
            <a:r>
              <a:rPr lang="zh-CN" altLang="en-US" dirty="0"/>
              <a:t>9) ref：显示该表的索引字段关联了哪张表的哪个字段</a:t>
            </a:r>
            <a:endParaRPr lang="en-US" altLang="zh-CN" dirty="0"/>
          </a:p>
          <a:p>
            <a:r>
              <a:rPr lang="zh-CN" altLang="en-US" dirty="0"/>
              <a:t>10) rows：根据表统计信息及选用情况，大致估算出找到所需的记录或所需读取的行数，数值越小越好</a:t>
            </a:r>
            <a:endParaRPr lang="en-US" altLang="zh-CN" dirty="0"/>
          </a:p>
          <a:p>
            <a:r>
              <a:rPr lang="zh-CN" altLang="en-US" dirty="0"/>
              <a:t>11) filtered：返回结果的行数占读取行数的百分比，值越大越好</a:t>
            </a:r>
            <a:endParaRPr lang="en-US" altLang="zh-CN" dirty="0"/>
          </a:p>
          <a:p>
            <a:r>
              <a:rPr lang="en-US" altLang="zh-CN" dirty="0"/>
              <a:t>12) extra</a:t>
            </a:r>
            <a:r>
              <a:rPr lang="zh-CN" altLang="en-US" dirty="0"/>
              <a:t>：包含不合适在其他列中显示但十分重要的额外信息，常见的值如下：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  using </a:t>
            </a:r>
            <a:r>
              <a:rPr lang="en-US" altLang="zh-CN" dirty="0" err="1"/>
              <a:t>filesort</a:t>
            </a:r>
            <a:r>
              <a:rPr lang="zh-CN" altLang="en-US" dirty="0"/>
              <a:t>：说明 </a:t>
            </a:r>
            <a:r>
              <a:rPr lang="en-US" altLang="zh-CN" dirty="0"/>
              <a:t>MySQL </a:t>
            </a:r>
            <a:r>
              <a:rPr lang="zh-CN" altLang="en-US" dirty="0"/>
              <a:t>会对数据使用一个外部的索引排序，而不是按照表内的索引顺序进行读取。出现该值，应该优化 </a:t>
            </a:r>
            <a:r>
              <a:rPr lang="en-US" altLang="zh-CN" dirty="0"/>
              <a:t>SQL</a:t>
            </a:r>
          </a:p>
          <a:p>
            <a:r>
              <a:rPr lang="en-US" altLang="zh-CN" dirty="0"/>
              <a:t>      using temporary</a:t>
            </a:r>
            <a:r>
              <a:rPr lang="zh-CN" altLang="en-US" dirty="0"/>
              <a:t>：使用了临时表保存中间结果，</a:t>
            </a:r>
            <a:r>
              <a:rPr lang="en-US" altLang="zh-CN" dirty="0"/>
              <a:t>MySQL </a:t>
            </a:r>
            <a:r>
              <a:rPr lang="zh-CN" altLang="en-US" dirty="0"/>
              <a:t>在对查询结果排序时使用临时表。常见于排序 </a:t>
            </a:r>
            <a:r>
              <a:rPr lang="en-US" altLang="zh-CN" dirty="0"/>
              <a:t>order by </a:t>
            </a:r>
            <a:r>
              <a:rPr lang="zh-CN" altLang="en-US" dirty="0"/>
              <a:t>和分组查询 </a:t>
            </a:r>
            <a:r>
              <a:rPr lang="en-US" altLang="zh-CN" dirty="0"/>
              <a:t>group by</a:t>
            </a:r>
            <a:r>
              <a:rPr lang="zh-CN" altLang="en-US" dirty="0"/>
              <a:t>。出现该值，应该优化 </a:t>
            </a:r>
            <a:r>
              <a:rPr lang="en-US" altLang="zh-CN" dirty="0"/>
              <a:t>SQL</a:t>
            </a:r>
          </a:p>
          <a:p>
            <a:r>
              <a:rPr lang="en-US" altLang="zh-CN" dirty="0"/>
              <a:t>      using index</a:t>
            </a:r>
            <a:r>
              <a:rPr lang="zh-CN" altLang="en-US" dirty="0"/>
              <a:t>：表示相应的 </a:t>
            </a:r>
            <a:r>
              <a:rPr lang="en-US" altLang="zh-CN" dirty="0"/>
              <a:t>select </a:t>
            </a:r>
            <a:r>
              <a:rPr lang="zh-CN" altLang="en-US" dirty="0"/>
              <a:t>操作使用了覆盖索引，避免了访问表的数据行，效率不错</a:t>
            </a:r>
            <a:endParaRPr lang="en-US" altLang="zh-CN" dirty="0"/>
          </a:p>
          <a:p>
            <a:r>
              <a:rPr lang="en-US" altLang="zh-CN" dirty="0"/>
              <a:t>      using where</a:t>
            </a:r>
            <a:r>
              <a:rPr lang="zh-CN" altLang="en-US" dirty="0"/>
              <a:t>：</a:t>
            </a:r>
            <a:r>
              <a:rPr lang="en-US" altLang="zh-CN" dirty="0"/>
              <a:t>where </a:t>
            </a:r>
            <a:r>
              <a:rPr lang="zh-CN" altLang="en-US" dirty="0"/>
              <a:t>子句用于限制哪一行</a:t>
            </a:r>
            <a:endParaRPr lang="en-US" altLang="zh-CN" dirty="0"/>
          </a:p>
          <a:p>
            <a:r>
              <a:rPr lang="en-US" altLang="zh-CN" dirty="0"/>
              <a:t>      using join buffer</a:t>
            </a:r>
            <a:r>
              <a:rPr lang="zh-CN" altLang="en-US" dirty="0"/>
              <a:t>：使用连接缓存</a:t>
            </a:r>
            <a:endParaRPr lang="en-US" altLang="zh-CN" dirty="0"/>
          </a:p>
          <a:p>
            <a:r>
              <a:rPr lang="en-US" altLang="zh-CN" dirty="0"/>
              <a:t>      distinct</a:t>
            </a:r>
            <a:r>
              <a:rPr lang="zh-CN" altLang="en-US" dirty="0"/>
              <a:t>：发现第一个匹配后，停止为当前的行组合搜索更多的行</a:t>
            </a:r>
            <a:endParaRPr lang="en-US" altLang="zh-CN" dirty="0"/>
          </a:p>
          <a:p>
            <a:r>
              <a:rPr lang="zh-CN" altLang="en-US" b="1" dirty="0"/>
              <a:t>注意：出现前 </a:t>
            </a:r>
            <a:r>
              <a:rPr lang="en-US" altLang="zh-CN" b="1" dirty="0"/>
              <a:t>2 </a:t>
            </a:r>
            <a:r>
              <a:rPr lang="zh-CN" altLang="en-US" b="1" dirty="0"/>
              <a:t>个值，</a:t>
            </a:r>
            <a:r>
              <a:rPr lang="en-US" altLang="zh-CN" b="1" dirty="0"/>
              <a:t>SQL </a:t>
            </a:r>
            <a:r>
              <a:rPr lang="zh-CN" altLang="en-US" b="1" dirty="0"/>
              <a:t>语句必须要优化。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41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37F92-50E7-4BAA-93A6-9AFB246A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分析原因</a:t>
            </a:r>
            <a:r>
              <a:rPr lang="en-US" altLang="zh-CN" dirty="0"/>
              <a:t>- profiling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676DC4-BEE0-4326-9539-A120E4CD3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4CF50-C91B-4584-974F-34471C3F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1E3B22-1D39-4743-AA4B-F9EE85DA8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96" y="1103185"/>
            <a:ext cx="9484272" cy="55399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查看执行的 SQL 列表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Arial Unicode MS" panose="020B0604020202020204" pitchFamily="34" charset="-122"/>
                <a:ea typeface="Source Code Pro"/>
              </a:rPr>
              <a:t>show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 panose="020B0604020202020204" pitchFamily="34" charset="-122"/>
                <a:ea typeface="Source Code Pr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Arial Unicode MS" panose="020B0604020202020204" pitchFamily="34" charset="-122"/>
                <a:ea typeface="Source Code Pro"/>
              </a:rPr>
              <a:t>profiles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7CD267-E55F-4242-9181-D24012E5E5F4}"/>
              </a:ext>
            </a:extLst>
          </p:cNvPr>
          <p:cNvSpPr/>
          <p:nvPr/>
        </p:nvSpPr>
        <p:spPr>
          <a:xfrm>
            <a:off x="847956" y="1896796"/>
            <a:ext cx="97461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返回结果：</a:t>
            </a:r>
            <a:endParaRPr lang="en-US" altLang="zh-CN" dirty="0"/>
          </a:p>
          <a:p>
            <a:r>
              <a:rPr lang="zh-CN" altLang="en-US" dirty="0"/>
              <a:t>mysql&gt; show profiles;</a:t>
            </a:r>
            <a:endParaRPr lang="en-US" altLang="zh-CN" dirty="0"/>
          </a:p>
          <a:p>
            <a:r>
              <a:rPr lang="zh-CN" altLang="en-US" dirty="0"/>
              <a:t>+----------+------------+------------------------------+| Query_ID | Duration   | Query                        |</a:t>
            </a:r>
            <a:endParaRPr lang="en-US" altLang="zh-CN" dirty="0"/>
          </a:p>
          <a:p>
            <a:r>
              <a:rPr lang="zh-CN" altLang="en-US" dirty="0"/>
              <a:t>+----------+------------+----------------------------</a:t>
            </a:r>
            <a:r>
              <a:rPr lang="en-US" altLang="zh-CN" dirty="0"/>
              <a:t>-</a:t>
            </a:r>
            <a:r>
              <a:rPr lang="zh-CN" altLang="en-US" dirty="0"/>
              <a:t>|        1 | 0.00062925 | select @@profiling           |</a:t>
            </a:r>
            <a:endParaRPr lang="en-US" altLang="zh-CN" dirty="0"/>
          </a:p>
          <a:p>
            <a:r>
              <a:rPr lang="zh-CN" altLang="en-US" dirty="0"/>
              <a:t>|        2 | 0.00094150 | show tables                  |</a:t>
            </a:r>
            <a:endParaRPr lang="en-US" altLang="zh-CN" dirty="0"/>
          </a:p>
          <a:p>
            <a:r>
              <a:rPr lang="zh-CN" altLang="en-US" dirty="0"/>
              <a:t>|        3 | 0.00119125 | show databases               |</a:t>
            </a:r>
            <a:endParaRPr lang="en-US" altLang="zh-CN" dirty="0"/>
          </a:p>
          <a:p>
            <a:r>
              <a:rPr lang="zh-CN" altLang="en-US" dirty="0"/>
              <a:t>|        4 | 0.00029750 | SELECT DATABASE()            |</a:t>
            </a:r>
            <a:endParaRPr lang="en-US" altLang="zh-CN" dirty="0"/>
          </a:p>
          <a:p>
            <a:r>
              <a:rPr lang="zh-CN" altLang="en-US" dirty="0"/>
              <a:t>|        5 | 0.00025975 | show databases               |</a:t>
            </a:r>
            <a:endParaRPr lang="en-US" altLang="zh-CN" dirty="0"/>
          </a:p>
          <a:p>
            <a:r>
              <a:rPr lang="zh-CN" altLang="en-US" dirty="0"/>
              <a:t>|        6 | 0.00023050 | show tables                  |</a:t>
            </a:r>
            <a:endParaRPr lang="en-US" altLang="zh-CN" dirty="0"/>
          </a:p>
          <a:p>
            <a:r>
              <a:rPr lang="zh-CN" altLang="en-US" dirty="0"/>
              <a:t>|        7 | 0.00042000 | show tables                  |</a:t>
            </a:r>
            <a:endParaRPr lang="en-US" altLang="zh-CN" dirty="0"/>
          </a:p>
          <a:p>
            <a:r>
              <a:rPr lang="zh-CN" altLang="en-US" dirty="0"/>
              <a:t>|        8 | 0.00260675 | desc role                    |</a:t>
            </a:r>
            <a:endParaRPr lang="en-US" altLang="zh-CN" dirty="0"/>
          </a:p>
          <a:p>
            <a:r>
              <a:rPr lang="zh-CN" altLang="en-US" dirty="0"/>
              <a:t>|        9 | 0.00074900 | select name,is_key from role |</a:t>
            </a:r>
            <a:endParaRPr lang="en-US" altLang="zh-CN" dirty="0"/>
          </a:p>
          <a:p>
            <a:r>
              <a:rPr lang="zh-CN" altLang="en-US" dirty="0"/>
              <a:t>+----------+------------+------------------------------+9 rows in set, 1 warning (0.00 sec)</a:t>
            </a:r>
          </a:p>
        </p:txBody>
      </p:sp>
    </p:spTree>
    <p:extLst>
      <p:ext uri="{BB962C8B-B14F-4D97-AF65-F5344CB8AC3E}">
        <p14:creationId xmlns:p14="http://schemas.microsoft.com/office/powerpoint/2010/main" val="264237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58D0-8CBA-4CF5-BFE6-39771EDC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分析原因</a:t>
            </a:r>
            <a:r>
              <a:rPr lang="en-US" altLang="zh-CN" dirty="0"/>
              <a:t>- profiling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0A7E82-D672-4A26-BE8E-DA7BA8AE0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54CCD6-C9B9-4008-84C1-47F68FAB6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112465-A963-4DD9-8334-E15A5BEA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67" y="1090149"/>
            <a:ext cx="9752127" cy="55399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查询指定 ID 的执行详细信息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Arial Unicode MS" panose="020B0604020202020204" pitchFamily="34" charset="-122"/>
                <a:ea typeface="Source Code Pro"/>
              </a:rPr>
              <a:t>show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 panose="020B0604020202020204" pitchFamily="34" charset="-122"/>
                <a:ea typeface="Source Code Pro"/>
              </a:rPr>
              <a:t> profile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Arial Unicode MS" panose="020B0604020202020204" pitchFamily="34" charset="-122"/>
                <a:ea typeface="Source Code Pro"/>
              </a:rPr>
              <a:t>for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 panose="020B0604020202020204" pitchFamily="34" charset="-122"/>
                <a:ea typeface="Source Code Pr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Arial Unicode MS" panose="020B0604020202020204" pitchFamily="34" charset="-122"/>
                <a:ea typeface="Source Code Pro"/>
              </a:rPr>
              <a:t>query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 panose="020B0604020202020204" pitchFamily="34" charset="-122"/>
                <a:ea typeface="Source Code Pro"/>
              </a:rPr>
              <a:t> Query_ID;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E1D9A7-169C-4295-AB6A-2440F566B2F3}"/>
              </a:ext>
            </a:extLst>
          </p:cNvPr>
          <p:cNvSpPr/>
          <p:nvPr/>
        </p:nvSpPr>
        <p:spPr>
          <a:xfrm>
            <a:off x="979467" y="18336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返回结果：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84F65E-F2DA-434E-A692-C0D9E3ED0BD4}"/>
              </a:ext>
            </a:extLst>
          </p:cNvPr>
          <p:cNvSpPr/>
          <p:nvPr/>
        </p:nvSpPr>
        <p:spPr>
          <a:xfrm>
            <a:off x="5116533" y="78999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mysql&gt; show profile for query 9;</a:t>
            </a:r>
            <a:endParaRPr lang="en-US" altLang="zh-CN" dirty="0"/>
          </a:p>
          <a:p>
            <a:r>
              <a:rPr lang="zh-CN" altLang="en-US" dirty="0"/>
              <a:t>+----------------------+----------+| Status               | Duration |</a:t>
            </a:r>
            <a:endParaRPr lang="en-US" altLang="zh-CN" dirty="0"/>
          </a:p>
          <a:p>
            <a:r>
              <a:rPr lang="zh-CN" altLang="en-US" dirty="0"/>
              <a:t>+----------------------+----------+| starting             | 0.000207 |</a:t>
            </a:r>
            <a:endParaRPr lang="en-US" altLang="zh-CN" dirty="0"/>
          </a:p>
          <a:p>
            <a:r>
              <a:rPr lang="zh-CN" altLang="en-US" dirty="0"/>
              <a:t>| checking permissions | 0.000010 |</a:t>
            </a:r>
            <a:endParaRPr lang="en-US" altLang="zh-CN" dirty="0"/>
          </a:p>
          <a:p>
            <a:r>
              <a:rPr lang="zh-CN" altLang="en-US" dirty="0"/>
              <a:t>| Opening tables       | 0.000042 |</a:t>
            </a:r>
            <a:endParaRPr lang="en-US" altLang="zh-CN" dirty="0"/>
          </a:p>
          <a:p>
            <a:r>
              <a:rPr lang="zh-CN" altLang="en-US" dirty="0"/>
              <a:t>| init                 | 0.000050 |</a:t>
            </a:r>
            <a:endParaRPr lang="en-US" altLang="zh-CN" dirty="0"/>
          </a:p>
          <a:p>
            <a:r>
              <a:rPr lang="zh-CN" altLang="en-US" dirty="0"/>
              <a:t>| System lock          | 0.000012 |</a:t>
            </a:r>
            <a:endParaRPr lang="en-US" altLang="zh-CN" dirty="0"/>
          </a:p>
          <a:p>
            <a:r>
              <a:rPr lang="zh-CN" altLang="en-US" dirty="0"/>
              <a:t>| optimizing           | 0.000003 |</a:t>
            </a:r>
            <a:endParaRPr lang="en-US" altLang="zh-CN" dirty="0"/>
          </a:p>
          <a:p>
            <a:r>
              <a:rPr lang="zh-CN" altLang="en-US" dirty="0"/>
              <a:t>| statistics           | 0.000011 |</a:t>
            </a:r>
            <a:endParaRPr lang="en-US" altLang="zh-CN" dirty="0"/>
          </a:p>
          <a:p>
            <a:r>
              <a:rPr lang="zh-CN" altLang="en-US" dirty="0"/>
              <a:t>| preparing            | 0.000011 |</a:t>
            </a:r>
            <a:endParaRPr lang="en-US" altLang="zh-CN" dirty="0"/>
          </a:p>
          <a:p>
            <a:r>
              <a:rPr lang="zh-CN" altLang="en-US" dirty="0"/>
              <a:t>| executing            | 0.000002 |</a:t>
            </a:r>
            <a:endParaRPr lang="en-US" altLang="zh-CN" dirty="0"/>
          </a:p>
          <a:p>
            <a:r>
              <a:rPr lang="zh-CN" altLang="en-US" dirty="0"/>
              <a:t>| Sending data         | 0.000362 |</a:t>
            </a:r>
            <a:endParaRPr lang="en-US" altLang="zh-CN" dirty="0"/>
          </a:p>
          <a:p>
            <a:r>
              <a:rPr lang="zh-CN" altLang="en-US" dirty="0"/>
              <a:t>| end                  | 0.000006 |</a:t>
            </a:r>
            <a:endParaRPr lang="en-US" altLang="zh-CN" dirty="0"/>
          </a:p>
          <a:p>
            <a:r>
              <a:rPr lang="zh-CN" altLang="en-US" dirty="0"/>
              <a:t>| query end            | 0.000006 |</a:t>
            </a:r>
            <a:endParaRPr lang="en-US" altLang="zh-CN" dirty="0"/>
          </a:p>
          <a:p>
            <a:r>
              <a:rPr lang="zh-CN" altLang="en-US" dirty="0"/>
              <a:t>| closing tables       | 0.000006 |</a:t>
            </a:r>
            <a:endParaRPr lang="en-US" altLang="zh-CN" dirty="0"/>
          </a:p>
          <a:p>
            <a:r>
              <a:rPr lang="zh-CN" altLang="en-US" dirty="0"/>
              <a:t>| freeing items        | 0.000011 |</a:t>
            </a:r>
            <a:endParaRPr lang="en-US" altLang="zh-CN" dirty="0"/>
          </a:p>
          <a:p>
            <a:r>
              <a:rPr lang="zh-CN" altLang="en-US" dirty="0"/>
              <a:t>| cleaning up          | 0.000013 |</a:t>
            </a:r>
            <a:endParaRPr lang="en-US" altLang="zh-CN" dirty="0"/>
          </a:p>
          <a:p>
            <a:r>
              <a:rPr lang="zh-CN" altLang="en-US" dirty="0"/>
              <a:t>+----------------------+----------+15 rows in set, 1 warning (0.00 sec)</a:t>
            </a:r>
          </a:p>
        </p:txBody>
      </p:sp>
    </p:spTree>
    <p:extLst>
      <p:ext uri="{BB962C8B-B14F-4D97-AF65-F5344CB8AC3E}">
        <p14:creationId xmlns:p14="http://schemas.microsoft.com/office/powerpoint/2010/main" val="71466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391B-A150-40E4-8468-1011C2D1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优化手段</a:t>
            </a:r>
            <a:r>
              <a:rPr lang="en-US" altLang="zh-CN" dirty="0"/>
              <a:t>-</a:t>
            </a:r>
            <a:r>
              <a:rPr lang="zh-CN" altLang="en-US" dirty="0"/>
              <a:t>查询优化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F0FB3D-12EF-42AB-BAC8-727BEA58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455FA-33BB-4A0C-A1E5-849E78BBE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637A60-6968-45A7-9D48-DEC396A9ED37}"/>
              </a:ext>
            </a:extLst>
          </p:cNvPr>
          <p:cNvSpPr/>
          <p:nvPr/>
        </p:nvSpPr>
        <p:spPr>
          <a:xfrm>
            <a:off x="1736436" y="1204018"/>
            <a:ext cx="8478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/>
              <a:t>避免 SELECT *，需要什么数据，就查询对应的字段。</a:t>
            </a:r>
            <a:endParaRPr lang="en-US" altLang="zh-CN" dirty="0"/>
          </a:p>
          <a:p>
            <a:r>
              <a:rPr lang="zh-CN" altLang="en-US" dirty="0"/>
              <a:t>2) 小表驱动大表，即小的数据集驱动大的数据集。如：以 A，B 两表为例，两表通过 id 字段进行关联。当 B 表的数据集小于 A 表时，用 in 优化 exist；使用 in ，两表执行顺序是先查 B 表，再查 A 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select * from A where id in (select id from B)</a:t>
            </a:r>
            <a:endParaRPr lang="en-US" altLang="zh-CN" dirty="0"/>
          </a:p>
          <a:p>
            <a:r>
              <a:rPr lang="zh-CN" altLang="en-US" dirty="0"/>
              <a:t>当 A 表的数据集小于 B 表时，用 exist 优化 in；使用 exists，两表执行顺序是先查 A 表，再查 B 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select * from A where exists (select 1 from B where B.id = A.id)</a:t>
            </a:r>
            <a:endParaRPr lang="en-US" altLang="zh-CN" dirty="0"/>
          </a:p>
          <a:p>
            <a:r>
              <a:rPr lang="zh-CN" altLang="en-US" dirty="0"/>
              <a:t>3) 一些情况下，可以使用连接代替子查询，因为使用 join，MySQL 不会在内存中创建临时表。4) 适当添加冗余字段，减少表关联。</a:t>
            </a:r>
            <a:endParaRPr lang="en-US" altLang="zh-CN" dirty="0"/>
          </a:p>
          <a:p>
            <a:r>
              <a:rPr lang="zh-CN" altLang="en-US" dirty="0"/>
              <a:t>5) 合理使用索引。如：为排序、分组字段建立索引，避免 filesort 的出现。更多：来一份MySQL索引数据结构及优化清单</a:t>
            </a:r>
          </a:p>
        </p:txBody>
      </p:sp>
    </p:spTree>
    <p:extLst>
      <p:ext uri="{BB962C8B-B14F-4D97-AF65-F5344CB8AC3E}">
        <p14:creationId xmlns:p14="http://schemas.microsoft.com/office/powerpoint/2010/main" val="864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7953-79F0-4126-BAA1-643BECD9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优化手段</a:t>
            </a:r>
            <a:r>
              <a:rPr lang="en-US" altLang="zh-CN" dirty="0"/>
              <a:t>-</a:t>
            </a:r>
            <a:r>
              <a:rPr lang="zh-CN" altLang="en-US" dirty="0"/>
              <a:t>索引使用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5AE561-0749-422E-B61D-2071F0287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459E6-07FC-4A47-B60B-F270A96D3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AF86DB-1835-40D2-9BF7-FDD538B13CF5}"/>
              </a:ext>
            </a:extLst>
          </p:cNvPr>
          <p:cNvSpPr/>
          <p:nvPr/>
        </p:nvSpPr>
        <p:spPr>
          <a:xfrm>
            <a:off x="1187248" y="10645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适合使用索引的场景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D6E6EE-1819-4D8B-96EE-89D241B83170}"/>
              </a:ext>
            </a:extLst>
          </p:cNvPr>
          <p:cNvSpPr/>
          <p:nvPr/>
        </p:nvSpPr>
        <p:spPr>
          <a:xfrm>
            <a:off x="2068945" y="16098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/>
              <a:t>主键自动创建唯一索引</a:t>
            </a:r>
            <a:endParaRPr lang="en-US" altLang="zh-CN" dirty="0"/>
          </a:p>
          <a:p>
            <a:r>
              <a:rPr lang="zh-CN" altLang="en-US" dirty="0"/>
              <a:t>2) 频繁作为查询条件的字段</a:t>
            </a:r>
            <a:endParaRPr lang="en-US" altLang="zh-CN" dirty="0"/>
          </a:p>
          <a:p>
            <a:r>
              <a:rPr lang="zh-CN" altLang="en-US" dirty="0"/>
              <a:t>3) 查询中与其他表关联的字段</a:t>
            </a:r>
            <a:endParaRPr lang="en-US" altLang="zh-CN" dirty="0"/>
          </a:p>
          <a:p>
            <a:r>
              <a:rPr lang="zh-CN" altLang="en-US" dirty="0"/>
              <a:t>4) 查询中排序的字段</a:t>
            </a:r>
            <a:endParaRPr lang="en-US" altLang="zh-CN" dirty="0"/>
          </a:p>
          <a:p>
            <a:r>
              <a:rPr lang="zh-CN" altLang="en-US" dirty="0"/>
              <a:t>5) 查询中统计或分组字段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629BA6-7DD8-4640-82EF-DC92D8A7EF24}"/>
              </a:ext>
            </a:extLst>
          </p:cNvPr>
          <p:cNvSpPr/>
          <p:nvPr/>
        </p:nvSpPr>
        <p:spPr>
          <a:xfrm>
            <a:off x="1187248" y="341820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不适合使用索引的场景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747D9F-B062-4DA0-92D2-3D220E81459E}"/>
              </a:ext>
            </a:extLst>
          </p:cNvPr>
          <p:cNvSpPr/>
          <p:nvPr/>
        </p:nvSpPr>
        <p:spPr>
          <a:xfrm>
            <a:off x="2048683" y="400118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/>
              <a:t>频繁更新的字段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where 条件中用不到的字段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表记录太少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经常增删改的表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字段的值的差异性不大或重复性高</a:t>
            </a:r>
            <a:r>
              <a:rPr lang="en-US" altLang="zh-CN" dirty="0"/>
              <a:t>(</a:t>
            </a:r>
            <a:r>
              <a:rPr lang="zh-CN" altLang="en-US" dirty="0"/>
              <a:t>查询的值覆盖全部数据的</a:t>
            </a:r>
            <a:r>
              <a:rPr lang="en-US" altLang="zh-CN" dirty="0"/>
              <a:t>30%</a:t>
            </a:r>
            <a:r>
              <a:rPr lang="zh-CN" altLang="en-US" dirty="0"/>
              <a:t>以上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67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26BB0-39B2-45A2-905D-776E68C0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优化手段</a:t>
            </a:r>
            <a:r>
              <a:rPr lang="en-US" altLang="zh-CN" dirty="0"/>
              <a:t>-</a:t>
            </a:r>
            <a:r>
              <a:rPr lang="zh-CN" altLang="en-US" dirty="0"/>
              <a:t>索引使用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9BBBA3-34F9-4542-B7A4-91E530717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DD198-ABD9-4DEC-9392-FB98CE3E6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6B0008-8475-4A15-8E00-14701E640C34}"/>
              </a:ext>
            </a:extLst>
          </p:cNvPr>
          <p:cNvSpPr/>
          <p:nvPr/>
        </p:nvSpPr>
        <p:spPr>
          <a:xfrm>
            <a:off x="2068945" y="1746399"/>
            <a:ext cx="84605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/>
              <a:t>单表查询：哪个列作查询条件，就在该列创建索引</a:t>
            </a:r>
            <a:endParaRPr lang="en-US" altLang="zh-CN" dirty="0"/>
          </a:p>
          <a:p>
            <a:r>
              <a:rPr lang="zh-CN" altLang="en-US" dirty="0"/>
              <a:t>2) 多表查询：left join 时，索引添加到右表关联字段；right join 时，索引添加到左表关联字段</a:t>
            </a:r>
            <a:endParaRPr lang="en-US" altLang="zh-CN" dirty="0"/>
          </a:p>
          <a:p>
            <a:r>
              <a:rPr lang="zh-CN" altLang="en-US" dirty="0"/>
              <a:t>3) 不要对索引列进行任何操作（计算、函数、类型转换）</a:t>
            </a:r>
            <a:endParaRPr lang="en-US" altLang="zh-CN" dirty="0"/>
          </a:p>
          <a:p>
            <a:r>
              <a:rPr lang="zh-CN" altLang="en-US" dirty="0"/>
              <a:t>4) 索引列中不要使用 !=，&lt;&gt; 非等于</a:t>
            </a:r>
            <a:endParaRPr lang="en-US" altLang="zh-CN" dirty="0"/>
          </a:p>
          <a:p>
            <a:r>
              <a:rPr lang="zh-CN" altLang="en-US" dirty="0"/>
              <a:t>5) 索引列不要为空，且不要使用 is null 或 is not null 判断</a:t>
            </a:r>
            <a:endParaRPr lang="en-US" altLang="zh-CN" dirty="0"/>
          </a:p>
          <a:p>
            <a:r>
              <a:rPr lang="zh-CN" altLang="en-US" dirty="0"/>
              <a:t>6) 索引字段是字符串类型，查询条件的值要加''单引号,避免底层类型自动转换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6C414D-5BA9-48BE-9990-85CFCF7A8765}"/>
              </a:ext>
            </a:extLst>
          </p:cNvPr>
          <p:cNvSpPr/>
          <p:nvPr/>
        </p:nvSpPr>
        <p:spPr>
          <a:xfrm>
            <a:off x="1298085" y="113886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索引创建和使用原则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21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26BB0-39B2-45A2-905D-776E68C0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优化手段</a:t>
            </a:r>
            <a:r>
              <a:rPr lang="en-US" altLang="zh-CN" dirty="0"/>
              <a:t>-</a:t>
            </a:r>
            <a:r>
              <a:rPr lang="zh-CN" altLang="en-US" dirty="0"/>
              <a:t>索引使用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9BBBA3-34F9-4542-B7A4-91E530717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DD198-ABD9-4DEC-9392-FB98CE3E6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6C414D-5BA9-48BE-9990-85CFCF7A8765}"/>
              </a:ext>
            </a:extLst>
          </p:cNvPr>
          <p:cNvSpPr/>
          <p:nvPr/>
        </p:nvSpPr>
        <p:spPr>
          <a:xfrm>
            <a:off x="1298085" y="113886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索引失效情况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3D2404-3225-4ABB-84A7-F973C5EAF436}"/>
              </a:ext>
            </a:extLst>
          </p:cNvPr>
          <p:cNvSpPr/>
          <p:nvPr/>
        </p:nvSpPr>
        <p:spPr>
          <a:xfrm>
            <a:off x="1717963" y="1643007"/>
            <a:ext cx="77308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除了违背索引创建和使用原则外，如下情况也会导致索引失效：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模糊查询时，以 % 开头</a:t>
            </a:r>
            <a:endParaRPr lang="en-US" altLang="zh-CN" dirty="0"/>
          </a:p>
          <a:p>
            <a:r>
              <a:rPr lang="zh-CN" altLang="en-US" dirty="0"/>
              <a:t>2) 使用 or 时，如：字段1（非索引）or 字段2（索引）会导致索引失效。</a:t>
            </a:r>
            <a:endParaRPr lang="en-US" altLang="zh-CN" dirty="0"/>
          </a:p>
          <a:p>
            <a:r>
              <a:rPr lang="zh-CN" altLang="en-US" dirty="0"/>
              <a:t>3) 使用复合索引时，不使用第一个索引列。index(a,b,c) ，以字段 a,b,c 作为复合索引为例：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40AF2E-54F9-43F2-A73C-550F183E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64" y="3255149"/>
            <a:ext cx="9488256" cy="31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6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1A534-8D76-4D07-B7D2-047168B7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优化手段</a:t>
            </a:r>
            <a:r>
              <a:rPr lang="en-US" altLang="zh-CN" dirty="0"/>
              <a:t>-</a:t>
            </a:r>
            <a:r>
              <a:rPr lang="zh-CN" altLang="en-US" dirty="0"/>
              <a:t>数据库表结构设计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D0C6FF-FCD0-484D-9147-22613BC40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D6A67-C03B-4385-9039-3EDE608D5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5C3370-7D51-4C2C-BA09-CCE0ACCE3DFC}"/>
              </a:ext>
            </a:extLst>
          </p:cNvPr>
          <p:cNvSpPr/>
          <p:nvPr/>
        </p:nvSpPr>
        <p:spPr>
          <a:xfrm>
            <a:off x="1856509" y="133300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/>
              <a:t>使用可以存下数据最小的数据类型</a:t>
            </a:r>
            <a:endParaRPr lang="en-US" altLang="zh-CN" dirty="0"/>
          </a:p>
          <a:p>
            <a:r>
              <a:rPr lang="zh-CN" altLang="en-US" dirty="0"/>
              <a:t>2) 使用简单的数据类型。int 要比 varchar 类型在mysql处理简单</a:t>
            </a:r>
            <a:endParaRPr lang="en-US" altLang="zh-CN" dirty="0"/>
          </a:p>
          <a:p>
            <a:r>
              <a:rPr lang="zh-CN" altLang="en-US" dirty="0"/>
              <a:t>3) 尽量使用 tinyint、smallint、mediumint 作为整数类型而非 int</a:t>
            </a:r>
            <a:endParaRPr lang="en-US" altLang="zh-CN" dirty="0"/>
          </a:p>
          <a:p>
            <a:r>
              <a:rPr lang="zh-CN" altLang="en-US" dirty="0"/>
              <a:t>4) 尽可能使用 not null 定义字段，因为 null 占用4字节空间5) 尽量少用 text 类型,非用不可时最好考虑分表</a:t>
            </a:r>
            <a:endParaRPr lang="en-US" altLang="zh-CN" dirty="0"/>
          </a:p>
          <a:p>
            <a:r>
              <a:rPr lang="zh-CN" altLang="en-US" dirty="0"/>
              <a:t>6) 尽量使用 timestamp 而非 datetime</a:t>
            </a:r>
            <a:endParaRPr lang="en-US" altLang="zh-CN" dirty="0"/>
          </a:p>
          <a:p>
            <a:r>
              <a:rPr lang="zh-CN" altLang="en-US" dirty="0"/>
              <a:t>7) 单表不要有太多字段，建议在 20 以内</a:t>
            </a:r>
          </a:p>
        </p:txBody>
      </p:sp>
    </p:spTree>
    <p:extLst>
      <p:ext uri="{BB962C8B-B14F-4D97-AF65-F5344CB8AC3E}">
        <p14:creationId xmlns:p14="http://schemas.microsoft.com/office/powerpoint/2010/main" val="37906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6622-EDF8-4F25-8571-D448EBD9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F4910-D720-4C76-B078-4471C552AF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4E954-E345-47B7-BCFF-76D494E8B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C1C68A-2AA2-427F-BDF5-ED8802B33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GROUP_CONCAT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(DISTINCT po.production_order_no)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production_order po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 work_order wo ON wo.production_order_id = po.id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JOIN material m ON po.fg_material_id = m.id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 JOIN quality_issue qi ON qi.issue_order_id = wo.id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 JOIN defect_code dc ON qi.defect_id = dc.id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AND wo.`status` = 'FINISHED'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AND wo.actual_end_date IS NOT NULL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AND m.material_no = #{materialCode}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AND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DATE_FORMAT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(#{date},'%Y-%m-%d') 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DATE_FORMAT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(wo.actual_end_date, '%Y-%m-%d')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 BY m.material_no,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(wo.actual_end_date,10)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 BY wo.actual_end_date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7687A-2308-4E41-B47D-E6937AAD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推荐书籍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79BD5F-171C-4CA8-B14F-E1BA4580F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21A45-714F-40DC-9E89-EF4C6D76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74BE41-D753-4191-BB34-F2F23B8A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603" y="88616"/>
            <a:ext cx="5224865" cy="67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6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ym typeface="+mn-lt"/>
              </a:rPr>
              <a:t>议程</a:t>
            </a:r>
            <a:endParaRPr lang="en-US" altLang="en-US" b="1" dirty="0">
              <a:ea typeface="+mn-ea"/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A9483-201A-4E45-A77F-F98E7F73E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A2585F4-58D6-C44F-9982-715035492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6763922-4A76-9F48-8941-A6F13B20B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9" y="1049439"/>
            <a:ext cx="11103464" cy="45108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优化思路</a:t>
            </a:r>
            <a:endParaRPr kumimoji="1" lang="zh-CN" altLang="en-US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查找原因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分析原因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优化手段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示例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推荐书籍</a:t>
            </a:r>
          </a:p>
        </p:txBody>
      </p:sp>
    </p:spTree>
    <p:extLst>
      <p:ext uri="{BB962C8B-B14F-4D97-AF65-F5344CB8AC3E}">
        <p14:creationId xmlns:p14="http://schemas.microsoft.com/office/powerpoint/2010/main" val="256147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03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优化思路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F6D5E5-D81C-034C-8C82-989DDA538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C586327-945C-1647-91B5-664372910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6E3B5-2ED9-4EA5-AA5C-8077009FE3CD}"/>
              </a:ext>
            </a:extLst>
          </p:cNvPr>
          <p:cNvSpPr/>
          <p:nvPr/>
        </p:nvSpPr>
        <p:spPr>
          <a:xfrm>
            <a:off x="1293090" y="1249326"/>
            <a:ext cx="84697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数据查询慢，不代表 </a:t>
            </a:r>
            <a:r>
              <a:rPr lang="en-US" altLang="zh-CN" dirty="0"/>
              <a:t>SQL </a:t>
            </a:r>
            <a:r>
              <a:rPr lang="zh-CN" altLang="en-US" dirty="0"/>
              <a:t>语句写法有问题。 首先，我们需要找到问题的源头才能“对症下药”。</a:t>
            </a:r>
            <a:endParaRPr lang="en-US" altLang="zh-CN" dirty="0"/>
          </a:p>
          <a:p>
            <a:endParaRPr lang="en-US" altLang="zh-CN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/>
              <a:t>导致数据查询慢的原因有多种，如：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、高并发访问导致 </a:t>
            </a:r>
            <a:r>
              <a:rPr lang="en-US" altLang="zh-CN" dirty="0"/>
              <a:t>MySQL </a:t>
            </a:r>
            <a:r>
              <a:rPr lang="zh-CN" altLang="en-US" dirty="0"/>
              <a:t>服务器崩溃；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SQL </a:t>
            </a:r>
            <a:r>
              <a:rPr lang="zh-CN" altLang="en-US" dirty="0"/>
              <a:t>语句编写问题；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、缓存失效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MySQL </a:t>
            </a:r>
            <a:r>
              <a:rPr lang="zh-CN" altLang="en-US" dirty="0"/>
              <a:t>服务器参数问题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、硬件配置限制 </a:t>
            </a:r>
            <a:r>
              <a:rPr lang="en-US" altLang="zh-CN" dirty="0"/>
              <a:t>MySQL </a:t>
            </a:r>
            <a:r>
              <a:rPr lang="zh-CN" altLang="en-US" dirty="0"/>
              <a:t>服务性能问题等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92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C5955-7207-4DDB-93BE-0FD43F0A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查找原因</a:t>
            </a:r>
            <a:r>
              <a:rPr lang="en-US" altLang="zh-CN" dirty="0"/>
              <a:t>-</a:t>
            </a:r>
            <a:r>
              <a:rPr lang="zh-CN" altLang="en-US" dirty="0"/>
              <a:t>查看运行的线程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F49A2F-3AEC-486C-B75D-45541CE7E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01515E-29E8-4451-AA0B-A7C1C3241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A8EF10-EF59-4447-A671-E5BE9907D95B}"/>
              </a:ext>
            </a:extLst>
          </p:cNvPr>
          <p:cNvSpPr/>
          <p:nvPr/>
        </p:nvSpPr>
        <p:spPr>
          <a:xfrm>
            <a:off x="1283854" y="1510488"/>
            <a:ext cx="96242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执行命令：show processlist</a:t>
            </a:r>
            <a:endParaRPr lang="en-US" altLang="zh-CN" dirty="0"/>
          </a:p>
          <a:p>
            <a:r>
              <a:rPr lang="zh-CN" altLang="en-US" dirty="0"/>
              <a:t>返回结果：</a:t>
            </a:r>
            <a:endParaRPr lang="en-US" altLang="zh-CN" dirty="0"/>
          </a:p>
          <a:p>
            <a:r>
              <a:rPr lang="zh-CN" altLang="en-US" dirty="0"/>
              <a:t>mysql&gt; show processlist;</a:t>
            </a:r>
            <a:endParaRPr lang="en-US" altLang="zh-CN" dirty="0"/>
          </a:p>
          <a:p>
            <a:r>
              <a:rPr lang="en-US" altLang="zh-CN" dirty="0"/>
              <a:t>+----+------+-----------+------+---------+------+----------+------------------+| Id | User | Host      | </a:t>
            </a:r>
            <a:r>
              <a:rPr lang="en-US" altLang="zh-CN" dirty="0" err="1"/>
              <a:t>db</a:t>
            </a:r>
            <a:r>
              <a:rPr lang="en-US" altLang="zh-CN" dirty="0"/>
              <a:t>   | Command | Time | State    | Info             |</a:t>
            </a:r>
          </a:p>
          <a:p>
            <a:r>
              <a:rPr lang="en-US" altLang="zh-CN" dirty="0"/>
              <a:t>+----+------+-----------+------+---------+------+----------+------------------+|  9 | root | localhost | test | Query   |    0 | starting | show </a:t>
            </a:r>
            <a:r>
              <a:rPr lang="en-US" altLang="zh-CN" dirty="0" err="1"/>
              <a:t>processlist</a:t>
            </a:r>
            <a:r>
              <a:rPr lang="en-US" altLang="zh-CN" dirty="0"/>
              <a:t> |</a:t>
            </a:r>
          </a:p>
          <a:p>
            <a:r>
              <a:rPr lang="en-US" altLang="zh-CN" dirty="0"/>
              <a:t>+----+------+-----------+------+---------+------+----------+------------------+</a:t>
            </a:r>
          </a:p>
          <a:p>
            <a:r>
              <a:rPr lang="en-US" altLang="zh-CN" dirty="0"/>
              <a:t>1 row in set (0.00 sec)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28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EE5FA-BCF3-4AF8-A34C-36E4D872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查找原因</a:t>
            </a:r>
            <a:r>
              <a:rPr lang="en-US" altLang="zh-CN" dirty="0"/>
              <a:t>-</a:t>
            </a:r>
            <a:r>
              <a:rPr lang="zh-CN" altLang="en-US" dirty="0"/>
              <a:t>查看运行的线程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FF9BCD-CE8A-4FEC-8A63-A520ED33E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8F782-43AC-4DC0-8995-2AD4A36FA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A2C7DC-3167-4D38-85CD-CC067A27BB1B}"/>
              </a:ext>
            </a:extLst>
          </p:cNvPr>
          <p:cNvSpPr/>
          <p:nvPr/>
        </p:nvSpPr>
        <p:spPr>
          <a:xfrm>
            <a:off x="1382089" y="1631677"/>
            <a:ext cx="90457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其中，返回的 State 的值是我们判断性能好坏的关键，其值出现如下内容，则该行记录的 SQL 语句需要优化：</a:t>
            </a:r>
            <a:endParaRPr lang="en-US" altLang="zh-CN" dirty="0"/>
          </a:p>
          <a:p>
            <a:r>
              <a:rPr lang="en-US" altLang="zh-CN" dirty="0"/>
              <a:t>Converting HEAP to </a:t>
            </a:r>
            <a:r>
              <a:rPr lang="en-US" altLang="zh-CN" dirty="0" err="1"/>
              <a:t>MyISAM</a:t>
            </a:r>
            <a:r>
              <a:rPr lang="en-US" altLang="zh-CN" dirty="0"/>
              <a:t> # </a:t>
            </a:r>
            <a:r>
              <a:rPr lang="zh-CN" altLang="en-US" dirty="0"/>
              <a:t>查询结果太大时，把结果放到磁盘，严重</a:t>
            </a:r>
            <a:r>
              <a:rPr lang="en-US" altLang="zh-CN" dirty="0"/>
              <a:t>Create </a:t>
            </a:r>
            <a:r>
              <a:rPr lang="en-US" altLang="zh-CN" dirty="0" err="1"/>
              <a:t>tmp</a:t>
            </a:r>
            <a:r>
              <a:rPr lang="en-US" altLang="zh-CN" dirty="0"/>
              <a:t> table #</a:t>
            </a:r>
            <a:r>
              <a:rPr lang="zh-CN" altLang="en-US" dirty="0"/>
              <a:t>创建临时表，严重</a:t>
            </a:r>
            <a:endParaRPr lang="en-US" altLang="zh-CN" dirty="0"/>
          </a:p>
          <a:p>
            <a:r>
              <a:rPr lang="en-US" altLang="zh-CN" dirty="0"/>
              <a:t>Copying to </a:t>
            </a:r>
            <a:r>
              <a:rPr lang="en-US" altLang="zh-CN" dirty="0" err="1"/>
              <a:t>tmp</a:t>
            </a:r>
            <a:r>
              <a:rPr lang="en-US" altLang="zh-CN" dirty="0"/>
              <a:t> table on disk  #</a:t>
            </a:r>
            <a:r>
              <a:rPr lang="zh-CN" altLang="en-US" dirty="0"/>
              <a:t>把内存临时表复制到磁盘，严重</a:t>
            </a:r>
            <a:endParaRPr lang="en-US" altLang="zh-CN" dirty="0"/>
          </a:p>
          <a:p>
            <a:r>
              <a:rPr lang="en-US" altLang="zh-CN" dirty="0"/>
              <a:t>locked #</a:t>
            </a:r>
            <a:r>
              <a:rPr lang="zh-CN" altLang="en-US" dirty="0"/>
              <a:t>被其他查询锁住，严重</a:t>
            </a:r>
            <a:endParaRPr lang="en-US" altLang="zh-CN" dirty="0"/>
          </a:p>
          <a:p>
            <a:r>
              <a:rPr lang="en-US" altLang="zh-CN" dirty="0" err="1"/>
              <a:t>loggin</a:t>
            </a:r>
            <a:r>
              <a:rPr lang="en-US" altLang="zh-CN" dirty="0"/>
              <a:t> slow query #</a:t>
            </a:r>
            <a:r>
              <a:rPr lang="zh-CN" altLang="en-US" dirty="0"/>
              <a:t>记录慢查询</a:t>
            </a:r>
            <a:endParaRPr lang="en-US" altLang="zh-CN" dirty="0"/>
          </a:p>
          <a:p>
            <a:r>
              <a:rPr lang="en-US" altLang="zh-CN" dirty="0"/>
              <a:t>Sorting result #</a:t>
            </a:r>
            <a:r>
              <a:rPr lang="zh-CN" altLang="en-US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64502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53A4F-C94D-445D-860A-8B3AD442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分析原因</a:t>
            </a:r>
            <a:r>
              <a:rPr lang="en-US" altLang="zh-CN" dirty="0"/>
              <a:t>- explain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4A9AA-30F2-4E1E-8A2C-E24D0FA18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C264A-F1F3-469F-89A9-1CB4B7CC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28114E-F0A8-4788-BED9-2512E2B52798}"/>
              </a:ext>
            </a:extLst>
          </p:cNvPr>
          <p:cNvSpPr/>
          <p:nvPr/>
        </p:nvSpPr>
        <p:spPr>
          <a:xfrm>
            <a:off x="1494502" y="1424863"/>
            <a:ext cx="83052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Explain</a:t>
            </a:r>
            <a:r>
              <a:rPr lang="zh-CN" altLang="en-US" sz="3200" dirty="0"/>
              <a:t>（执行计划），使用</a:t>
            </a:r>
            <a:r>
              <a:rPr lang="en-US" altLang="zh-CN" sz="3200" dirty="0"/>
              <a:t>explain</a:t>
            </a:r>
            <a:r>
              <a:rPr lang="zh-CN" altLang="en-US" sz="3200" dirty="0"/>
              <a:t>关键字可以模拟优化器执行</a:t>
            </a:r>
            <a:r>
              <a:rPr lang="en-US" altLang="zh-CN" sz="3200" dirty="0" err="1"/>
              <a:t>sql</a:t>
            </a:r>
            <a:r>
              <a:rPr lang="zh-CN" altLang="en-US" sz="3200" dirty="0"/>
              <a:t>查询语句，从而知道</a:t>
            </a:r>
            <a:r>
              <a:rPr lang="en-US" altLang="zh-CN" sz="3200" dirty="0"/>
              <a:t>MySQL</a:t>
            </a:r>
            <a:r>
              <a:rPr lang="zh-CN" altLang="en-US" sz="3200" dirty="0"/>
              <a:t>是如何处理</a:t>
            </a:r>
            <a:r>
              <a:rPr lang="en-US" altLang="zh-CN" sz="3200" dirty="0" err="1"/>
              <a:t>sql</a:t>
            </a:r>
            <a:r>
              <a:rPr lang="zh-CN" altLang="en-US" sz="3200" dirty="0"/>
              <a:t>语句。</a:t>
            </a:r>
            <a:r>
              <a:rPr lang="en-US" altLang="zh-CN" sz="3200" dirty="0"/>
              <a:t>Explain</a:t>
            </a:r>
            <a:r>
              <a:rPr lang="zh-CN" altLang="en-US" sz="3200" dirty="0"/>
              <a:t>主要用于分析查询语句或表结构的性能瓶颈。</a:t>
            </a:r>
          </a:p>
        </p:txBody>
      </p:sp>
    </p:spTree>
    <p:extLst>
      <p:ext uri="{BB962C8B-B14F-4D97-AF65-F5344CB8AC3E}">
        <p14:creationId xmlns:p14="http://schemas.microsoft.com/office/powerpoint/2010/main" val="295478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53A4F-C94D-445D-860A-8B3AD442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9" y="365125"/>
            <a:ext cx="11103464" cy="535531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分析原因</a:t>
            </a:r>
            <a:r>
              <a:rPr lang="en-US" altLang="zh-CN" dirty="0"/>
              <a:t>- explain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4A9AA-30F2-4E1E-8A2C-E24D0FA18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C264A-F1F3-469F-89A9-1CB4B7CC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F52C4E-E5F9-461A-A2D8-A7462BC8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82" y="1347879"/>
            <a:ext cx="9384145" cy="110799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筛选出有问题的 SQL，我们可以使用 MySQL 提供的 explain 查看 SQL 执行计划情况（关联表，表查询顺序、索引使用情况等）。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用法：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Arial Unicode MS" panose="020B0604020202020204" pitchFamily="34" charset="-122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Arial Unicode MS" panose="020B0604020202020204" pitchFamily="34" charset="-122"/>
                <a:ea typeface="Source Code Pro"/>
              </a:rPr>
              <a:t>explain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 panose="020B0604020202020204" pitchFamily="34" charset="-122"/>
                <a:ea typeface="Source Code Pr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Arial Unicode MS" panose="020B0604020202020204" pitchFamily="34" charset="-122"/>
                <a:ea typeface="Source Code Pro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 panose="020B0604020202020204" pitchFamily="34" charset="-122"/>
                <a:ea typeface="Source Code Pro"/>
              </a:rPr>
              <a:t> *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Arial Unicode MS" panose="020B0604020202020204" pitchFamily="34" charset="-122"/>
                <a:ea typeface="Source Code Pro"/>
              </a:rPr>
              <a:t>from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 panose="020B0604020202020204" pitchFamily="34" charset="-122"/>
                <a:ea typeface="Source Code Pro"/>
              </a:rPr>
              <a:t>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Arial Unicode MS" panose="020B0604020202020204" pitchFamily="34" charset="-122"/>
                <a:ea typeface="Source Code Pro"/>
              </a:rPr>
              <a:t>category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 panose="020B0604020202020204" pitchFamily="34" charset="-122"/>
                <a:ea typeface="Source Code Pro"/>
              </a:rPr>
              <a:t>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D93509-C1B9-4502-B32A-BD891650D0A8}"/>
              </a:ext>
            </a:extLst>
          </p:cNvPr>
          <p:cNvSpPr/>
          <p:nvPr/>
        </p:nvSpPr>
        <p:spPr>
          <a:xfrm>
            <a:off x="979467" y="27184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返回结果：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FEF133-5983-4687-B59F-A1D53A327028}"/>
              </a:ext>
            </a:extLst>
          </p:cNvPr>
          <p:cNvSpPr/>
          <p:nvPr/>
        </p:nvSpPr>
        <p:spPr>
          <a:xfrm>
            <a:off x="914400" y="3350321"/>
            <a:ext cx="11103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mysql&gt; explain select * from category;</a:t>
            </a:r>
            <a:endParaRPr lang="en-US" altLang="zh-CN" dirty="0"/>
          </a:p>
          <a:p>
            <a:r>
              <a:rPr lang="zh-CN" altLang="en-US" dirty="0"/>
              <a:t>+----+-------------+----------+------------+------+---------------+------+---------+------+------+----------+-------| id | select_type | table    | partitions | type | possible_keys | key  | key_len | ref  | rows | filtered | Extra |</a:t>
            </a:r>
            <a:endParaRPr lang="en-US" altLang="zh-CN" dirty="0"/>
          </a:p>
          <a:p>
            <a:r>
              <a:rPr lang="zh-CN" altLang="en-US" dirty="0"/>
              <a:t>+----+-------------+----------+------------+------+---------------+------+---------+------+-|  1 | SIMPLE      | category | NULL       | ALL  | NULL          | NULL | NULL    | NULL |    1 |   100.00 | NULL  |</a:t>
            </a:r>
            <a:endParaRPr lang="en-US" altLang="zh-CN" dirty="0"/>
          </a:p>
          <a:p>
            <a:r>
              <a:rPr lang="zh-CN" altLang="en-US" dirty="0"/>
              <a:t>+----+-------------+----------+------------+------+---------------+------+---------+------+------+----------+-------+</a:t>
            </a:r>
            <a:endParaRPr lang="en-US" altLang="zh-CN" dirty="0"/>
          </a:p>
          <a:p>
            <a:r>
              <a:rPr lang="zh-CN" altLang="en-US" dirty="0"/>
              <a:t>1 row in set, 1 warning (0.00 sec)</a:t>
            </a:r>
          </a:p>
        </p:txBody>
      </p:sp>
    </p:spTree>
    <p:extLst>
      <p:ext uri="{BB962C8B-B14F-4D97-AF65-F5344CB8AC3E}">
        <p14:creationId xmlns:p14="http://schemas.microsoft.com/office/powerpoint/2010/main" val="313033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6A805-091A-4F1D-B77C-841C4BCF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分析原因</a:t>
            </a:r>
            <a:r>
              <a:rPr lang="en-US" altLang="zh-CN" dirty="0"/>
              <a:t>- explain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542A47-90BD-4917-BD11-DA7F28F54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FFCA6-714E-495B-A44F-E04E05338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826F3-7CDB-4D71-A947-3E2687C5A1F8}"/>
              </a:ext>
            </a:extLst>
          </p:cNvPr>
          <p:cNvSpPr/>
          <p:nvPr/>
        </p:nvSpPr>
        <p:spPr>
          <a:xfrm>
            <a:off x="1215310" y="1084037"/>
            <a:ext cx="97574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字段解释：</a:t>
            </a: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id：select 查询序列号。id相同，执行顺序由上至下；id不同，id值越大优先级越高，越先被执行</a:t>
            </a:r>
            <a:endParaRPr lang="en-US" altLang="zh-CN" dirty="0"/>
          </a:p>
          <a:p>
            <a:r>
              <a:rPr lang="zh-CN" altLang="en-US" dirty="0"/>
              <a:t>2) select_type：查询数据的操作类型，其值如下：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simple：简单查询，不包含子查询或 union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primary:包含复杂的子查询，最外层查询标记为该值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subquery：在 select 或 where 包含子查询，被标记为该值derived：在 from 列表中包含的子查询被标记为该值，MySQL 会递归执行这些子查询，把结果放在临时表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union：若第二个 select 出现在 union 之后，则被标记为该值。若 union 包含在 from 的子查询中，外层 select 被标记为 derived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union result：从 union 表获取结果的 select</a:t>
            </a:r>
            <a:endParaRPr lang="en-US" altLang="zh-CN" dirty="0"/>
          </a:p>
          <a:p>
            <a:r>
              <a:rPr lang="zh-CN" altLang="en-US" dirty="0"/>
              <a:t>3) table：显示该行数据是关于哪张表</a:t>
            </a:r>
            <a:endParaRPr lang="en-US" altLang="zh-CN" dirty="0"/>
          </a:p>
          <a:p>
            <a:r>
              <a:rPr lang="zh-CN" altLang="en-US" dirty="0"/>
              <a:t>4) partitions：匹配的分区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97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150C4-8F0F-4A1E-BC63-23B77AFC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分析原因</a:t>
            </a:r>
            <a:r>
              <a:rPr lang="en-US" altLang="zh-CN" dirty="0"/>
              <a:t>- explain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B70C1F-FAB6-4112-94AE-109B9D444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2020 Ding+ Co. Ltd.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5873F-AF80-4DF1-B0BD-839D634C7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1711C9-445A-2C48-A3C0-7BD55C0C703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1AF691-362A-48E1-BC41-3465B6C2926D}"/>
              </a:ext>
            </a:extLst>
          </p:cNvPr>
          <p:cNvSpPr/>
          <p:nvPr/>
        </p:nvSpPr>
        <p:spPr>
          <a:xfrm>
            <a:off x="1607127" y="1083623"/>
            <a:ext cx="85251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5) type：表的连接类型，其值，性能由高到底排列如下：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system：表只有一行记录，相当于系统表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const：通过索引一次就找到，只匹配一行数据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eq_ref：唯一性索引扫描，对于每个索引键，表中只有一条记录与之匹配。常用于主键或唯一索引扫描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ref：非唯一性索引扫描，返回匹配某个单独值的所有行。用于=、&lt; 或 &gt; 操作符带索引的列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range：只检索给定范围的行，使用一个索引来选择行。一般使用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between、&gt;、&lt;情况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index：只遍历索引树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ALL：全表扫描，性能最差注：前5种情况都是理想情况的索引使用情况。通常优化至少到range级别，最好能优化到 ref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注：前</a:t>
            </a:r>
            <a:r>
              <a:rPr lang="en-US" altLang="zh-CN" b="1" dirty="0"/>
              <a:t>5</a:t>
            </a:r>
            <a:r>
              <a:rPr lang="zh-CN" altLang="en-US" b="1" dirty="0"/>
              <a:t>种情况都是理想情况的索引使用情况。通常优化至少到</a:t>
            </a:r>
            <a:r>
              <a:rPr lang="en-US" altLang="zh-CN" b="1" dirty="0"/>
              <a:t>range</a:t>
            </a:r>
            <a:r>
              <a:rPr lang="zh-CN" altLang="en-US" b="1" dirty="0"/>
              <a:t>级别，最好能优化到 </a:t>
            </a:r>
            <a:r>
              <a:rPr lang="en-US" altLang="zh-CN" b="1" dirty="0"/>
              <a:t>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78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定制加V3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A8FF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定制加_模板_PPT_v3.3" id="{FB02705D-BA23-F04B-9604-FC6FA0F0E104}" vid="{B42E3E79-5C05-3849-BB0F-6E4A6BD0DC6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定制加_模板_PPT_v3.5</Template>
  <TotalTime>0</TotalTime>
  <Words>2531</Words>
  <Application>Microsoft Office PowerPoint</Application>
  <PresentationFormat>宽屏</PresentationFormat>
  <Paragraphs>206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 Unicode MS</vt:lpstr>
      <vt:lpstr>Heiti SC Light</vt:lpstr>
      <vt:lpstr>Heiti SC Medium</vt:lpstr>
      <vt:lpstr>等线</vt:lpstr>
      <vt:lpstr>黑体</vt:lpstr>
      <vt:lpstr>微软雅黑</vt:lpstr>
      <vt:lpstr>微软雅黑</vt:lpstr>
      <vt:lpstr>Arial</vt:lpstr>
      <vt:lpstr>Consolas</vt:lpstr>
      <vt:lpstr>Office 主题​​</vt:lpstr>
      <vt:lpstr>Mysql性能优化</vt:lpstr>
      <vt:lpstr>议程</vt:lpstr>
      <vt:lpstr>优化思路</vt:lpstr>
      <vt:lpstr>2.查找原因-查看运行的线程</vt:lpstr>
      <vt:lpstr>2.查找原因-查看运行的线程</vt:lpstr>
      <vt:lpstr>3.分析原因- explain</vt:lpstr>
      <vt:lpstr>3.分析原因- explain</vt:lpstr>
      <vt:lpstr>3.分析原因- explain</vt:lpstr>
      <vt:lpstr>3.分析原因- explain</vt:lpstr>
      <vt:lpstr>3.分析原因- explain</vt:lpstr>
      <vt:lpstr>3.分析原因- profiling</vt:lpstr>
      <vt:lpstr>3.分析原因- profiling</vt:lpstr>
      <vt:lpstr>4.优化手段-查询优化</vt:lpstr>
      <vt:lpstr>4.优化手段-索引使用</vt:lpstr>
      <vt:lpstr>4.优化手段-索引使用</vt:lpstr>
      <vt:lpstr>4.优化手段-索引使用</vt:lpstr>
      <vt:lpstr>4.优化手段-数据库表结构设计</vt:lpstr>
      <vt:lpstr>示例</vt:lpstr>
      <vt:lpstr>5.推荐书籍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时尚品牌信息化方案建议</dc:title>
  <dc:creator>zheng hui</dc:creator>
  <cp:lastModifiedBy>zheng hui</cp:lastModifiedBy>
  <cp:revision>88</cp:revision>
  <cp:lastPrinted>2018-03-29T01:40:53Z</cp:lastPrinted>
  <dcterms:created xsi:type="dcterms:W3CDTF">2020-07-02T03:24:08Z</dcterms:created>
  <dcterms:modified xsi:type="dcterms:W3CDTF">2020-07-14T08:45:22Z</dcterms:modified>
</cp:coreProperties>
</file>