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6" r:id="rId9"/>
    <p:sldId id="270" r:id="rId10"/>
    <p:sldId id="272" r:id="rId11"/>
    <p:sldId id="271" r:id="rId12"/>
    <p:sldId id="277" r:id="rId13"/>
    <p:sldId id="275" r:id="rId14"/>
    <p:sldId id="274" r:id="rId15"/>
    <p:sldId id="273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89" r:id="rId29"/>
    <p:sldId id="291" r:id="rId30"/>
    <p:sldId id="26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9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9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C67CA-F135-C340-A77B-FE5335174FF8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4304-610A-C247-8E8A-949B9DE537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90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8EE0CEB-49E2-4BFD-BFD0-79A5DF50C428}" type="datetime1">
              <a:rPr lang="en-US" smtClean="0"/>
              <a:t>12/11/2019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06C78-F0A7-4DD8-8265-181C7589C7D0}" type="slidenum">
              <a:rPr lang="en-US" altLang="zh-CN" smtClean="0"/>
              <a:t>2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40810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07A30-64A9-42AB-85DA-EB111CB8F228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86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4B45F9-C779-48C0-BD88-91172E2A1A13}" type="slidenum">
              <a:rPr lang="en-US" altLang="zh-CN">
                <a:ea typeface="Heiti SC 细体" charset="-122"/>
              </a:rPr>
              <a:t>6</a:t>
            </a:fld>
            <a:endParaRPr lang="en-US" altLang="zh-CN" dirty="0">
              <a:ea typeface="Heiti SC 细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04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BBF7-28F7-2F42-B14F-4CAA406A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463" y="1806216"/>
            <a:ext cx="5618537" cy="507831"/>
          </a:xfrm>
          <a:noFill/>
        </p:spPr>
        <p:txBody>
          <a:bodyPr wrap="square" rtlCol="0">
            <a:spAutoFit/>
          </a:bodyPr>
          <a:lstStyle>
            <a:lvl1pPr>
              <a:defRPr kumimoji="1" lang="zh-CN" altLang="en-US" sz="3000" b="1" spc="300" dirty="0">
                <a:solidFill>
                  <a:schemeClr val="bg2">
                    <a:lumMod val="90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lvl1pPr>
          </a:lstStyle>
          <a:p>
            <a:pPr marL="0" lvl="0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7C3996-4C31-2043-BA89-7A9970C4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3463" y="2450762"/>
            <a:ext cx="5618537" cy="492512"/>
          </a:xfrm>
          <a:noFill/>
        </p:spPr>
        <p:txBody>
          <a:bodyPr wrap="none" rtlCol="0">
            <a:noAutofit/>
          </a:bodyPr>
          <a:lstStyle>
            <a:lvl1pPr marL="0" indent="0">
              <a:buNone/>
              <a:defRPr kumimoji="1" lang="zh-CN" altLang="en-US" sz="1800" kern="1300" spc="30">
                <a:solidFill>
                  <a:schemeClr val="bg2">
                    <a:lumMod val="9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marL="0" lvl="0"/>
            <a:r>
              <a:rPr kumimoji="1"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1C5F78-E4F5-0846-9FC2-B738D6C563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12" y="602349"/>
            <a:ext cx="3977404" cy="10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87D6EE1-2994-024D-8BB9-404491FC661B}"/>
              </a:ext>
            </a:extLst>
          </p:cNvPr>
          <p:cNvSpPr txBox="1"/>
          <p:nvPr userDrawn="1"/>
        </p:nvSpPr>
        <p:spPr>
          <a:xfrm>
            <a:off x="965282" y="2914087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pc="150">
                <a:solidFill>
                  <a:srgbClr val="09ADFF"/>
                </a:solidFill>
                <a:latin typeface="Heiti SC Medium" charset="-122"/>
                <a:ea typeface="Heiti SC Medium" charset="-122"/>
                <a:cs typeface="Heiti SC Medium" charset="-122"/>
              </a:rPr>
              <a:t>推动全球</a:t>
            </a:r>
            <a:r>
              <a:rPr kumimoji="1" lang="en-US" altLang="zh-CN" sz="3200" spc="150" dirty="0">
                <a:solidFill>
                  <a:srgbClr val="09ADFF"/>
                </a:solidFill>
                <a:latin typeface="Heiti SC Medium" charset="-122"/>
                <a:ea typeface="Heiti SC Medium" charset="-122"/>
                <a:cs typeface="Heiti SC Medium" charset="-122"/>
              </a:rPr>
              <a:t>C2B</a:t>
            </a:r>
            <a:r>
              <a:rPr kumimoji="1" lang="zh-CN" altLang="en-US" sz="3200" spc="150" dirty="0">
                <a:solidFill>
                  <a:srgbClr val="09ADFF"/>
                </a:solidFill>
                <a:latin typeface="Heiti SC Medium" charset="-122"/>
                <a:ea typeface="Heiti SC Medium" charset="-122"/>
                <a:cs typeface="Heiti SC Medium" charset="-122"/>
              </a:rPr>
              <a:t>变革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39E17A-A301-8D4F-BEED-25E09DA6B139}"/>
              </a:ext>
            </a:extLst>
          </p:cNvPr>
          <p:cNvSpPr txBox="1"/>
          <p:nvPr userDrawn="1"/>
        </p:nvSpPr>
        <p:spPr>
          <a:xfrm>
            <a:off x="988141" y="3549394"/>
            <a:ext cx="2981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spc="30" dirty="0">
                <a:solidFill>
                  <a:srgbClr val="09ADFF"/>
                </a:solidFill>
                <a:latin typeface="Heiti SC Light" charset="-122"/>
                <a:ea typeface="Heiti SC Light" charset="-122"/>
                <a:cs typeface="Heiti SC Light" charset="-122"/>
              </a:rPr>
              <a:t>Enable global C2B transition</a:t>
            </a:r>
            <a:endParaRPr kumimoji="1" lang="zh-CN" altLang="en-US" sz="1500" spc="30" dirty="0">
              <a:solidFill>
                <a:srgbClr val="09ADFF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BB0D8-FFCE-874C-B89F-A1DFE361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4AAED-FD2F-4C4C-99EF-E04E61C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9" y="1049439"/>
            <a:ext cx="11103464" cy="5127524"/>
          </a:xfrm>
        </p:spPr>
        <p:txBody>
          <a:bodyPr/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33158CF1-ECD8-DC4E-8297-43265411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8" name="幻灯片编号占位符 5">
            <a:extLst>
              <a:ext uri="{FF2B5EF4-FFF2-40B4-BE49-F238E27FC236}">
                <a16:creationId xmlns:a16="http://schemas.microsoft.com/office/drawing/2014/main" id="{7A50AA13-748F-C246-A59A-493AAD9AE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7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16736-D77E-1142-9E53-9AD69C92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2708C-44F6-DF44-8857-803032EDC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189" y="1049439"/>
            <a:ext cx="5444611" cy="5127524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1759A-02E7-BE44-A51D-ECAAE831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49439"/>
            <a:ext cx="5506454" cy="5127524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88A0613-6F8A-1543-A43A-DC4D7C22E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67414B7B-82B8-6340-A8B6-457128BA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1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68882-9774-D340-9A93-818E8B03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8" y="365125"/>
            <a:ext cx="11087422" cy="54927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EB8DF-28EC-1F41-8F73-6A8B46B9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90" y="1049439"/>
            <a:ext cx="5422386" cy="770021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2ED97-85DB-6741-A218-87B9C1A7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190" y="1819460"/>
            <a:ext cx="5422386" cy="4370203"/>
          </a:xfrm>
        </p:spPr>
        <p:txBody>
          <a:bodyPr/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E30CE-3E8E-6A44-BABC-31C35869E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049439"/>
            <a:ext cx="5490411" cy="770021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002414-93C7-8245-BF7D-65C1E65B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19460"/>
            <a:ext cx="5490411" cy="4370203"/>
          </a:xfrm>
        </p:spPr>
        <p:txBody>
          <a:bodyPr/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9904B2BE-634F-C444-BF8E-AAFD2DA829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465D1E60-8046-FD4E-AB2E-267BDFA074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9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BD697-69D3-B140-9C9F-46E2B3D7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F090D55-359D-A14B-BF15-2C754378B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023615C-AB8A-6A41-BFE3-9BDC0575F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31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0CFF7-8C28-EE48-8714-4691BFA0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EBFE9FB-3409-B34F-8A99-C0C295E6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C53C-CA73-BF47-AFCC-3CE1926E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049439"/>
            <a:ext cx="6495465" cy="48116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79F9312-5AA9-2344-8296-819075165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88F69093-7C14-144E-9564-B91973113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72760AB-6DA0-B64B-B353-58A3A3A1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90" y="1049438"/>
            <a:ext cx="4196836" cy="10079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7891063F-EED1-D546-8A20-B80A808DA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5190" y="2057400"/>
            <a:ext cx="4196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8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1E20B-C358-5540-8A68-63D07A02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90" y="1049438"/>
            <a:ext cx="4196836" cy="10079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A580C3-B738-B842-A556-3BBF90754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1049439"/>
            <a:ext cx="6495465" cy="4811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1A293-FE99-1344-8CF2-F7ACFB10B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5190" y="2057400"/>
            <a:ext cx="4196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70B2920-88DA-864E-8843-9494EA4DC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696E95C3-D625-B043-8E10-514A6C37A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81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0021E-6128-8F43-97B7-BEDE22CD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37AF6-E4FD-A845-8DC0-ACCB2F51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89" y="1049439"/>
            <a:ext cx="11103464" cy="5127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7192C-BBBF-3647-8120-3AC08C49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5C0F4A-B739-E445-89CF-C9562B202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6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3200" b="1" kern="1200" spc="50" smtClean="0">
          <a:solidFill>
            <a:srgbClr val="09ADFF"/>
          </a:solidFill>
          <a:latin typeface="Heiti SC Medium" charset="-122"/>
          <a:ea typeface="Heiti SC Medium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13B2D-0819-484A-98A9-EF1DC38BD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463" y="1806216"/>
            <a:ext cx="5618537" cy="507831"/>
          </a:xfrm>
        </p:spPr>
        <p:txBody>
          <a:bodyPr/>
          <a:lstStyle/>
          <a:p>
            <a:r>
              <a:rPr kumimoji="1" lang="zh-CN" altLang="en-US" dirty="0"/>
              <a:t>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A096F6-EE7B-0245-A8B1-D3805199C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全面 ▪ 高效 ▪ 精准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BDC613B-0D7E-1440-8C75-EAC609F7768A}"/>
              </a:ext>
            </a:extLst>
          </p:cNvPr>
          <p:cNvSpPr txBox="1">
            <a:spLocks/>
          </p:cNvSpPr>
          <p:nvPr/>
        </p:nvSpPr>
        <p:spPr>
          <a:xfrm>
            <a:off x="6573463" y="3079989"/>
            <a:ext cx="5618537" cy="49251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1800" b="0" i="0" kern="1300" spc="30">
                <a:solidFill>
                  <a:schemeClr val="bg2">
                    <a:lumMod val="9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2</a:t>
            </a:r>
            <a:r>
              <a:rPr lang="en-US" altLang="zh-Hans" sz="1600" dirty="0"/>
              <a:t>019/12/11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236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5ED20-4A8B-4183-BB84-E9013C6E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替换你的算法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53E68B-32F1-44D8-A36F-6922AEEE7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9AD69-5586-4897-9C51-DA93EDB08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7879F3-49EB-4B5F-BE90-E6B8210E6154}"/>
              </a:ext>
            </a:extLst>
          </p:cNvPr>
          <p:cNvSpPr/>
          <p:nvPr/>
        </p:nvSpPr>
        <p:spPr>
          <a:xfrm>
            <a:off x="855215" y="1656587"/>
            <a:ext cx="5154967" cy="439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String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foundPerson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(String[] people)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for (int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= 0;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&lt;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people.length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;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++)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if (people[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].equals ("Don"))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return "Don";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if (people[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].equals ("John"))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return "John";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if (people[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].equals ("Kent"))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return "Kent";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return "";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AD57BF-C870-4482-A217-E081B08AE959}"/>
              </a:ext>
            </a:extLst>
          </p:cNvPr>
          <p:cNvSpPr/>
          <p:nvPr/>
        </p:nvSpPr>
        <p:spPr>
          <a:xfrm>
            <a:off x="6779580" y="1666267"/>
            <a:ext cx="5412420" cy="306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String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foundPerson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(String[] people)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List candidates =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Arrays.asList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(new    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String[]{"Don", "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John","Kent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"});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for (int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=0;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people.length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;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if 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candidates.contains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(people[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return people[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return "";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87F51E4-2B3F-42D4-86BC-FAE06CF802A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09641" y="3108563"/>
            <a:ext cx="601082" cy="780564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F4465E8C-E30E-4C76-8E76-25145C16D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634" y="931713"/>
            <a:ext cx="48013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你想要把某个算法替换为另一个更清晰的算法</a:t>
            </a:r>
          </a:p>
        </p:txBody>
      </p:sp>
    </p:spTree>
    <p:extLst>
      <p:ext uri="{BB962C8B-B14F-4D97-AF65-F5344CB8AC3E}">
        <p14:creationId xmlns:p14="http://schemas.microsoft.com/office/powerpoint/2010/main" val="153439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545C1-3A6F-40B0-8704-4007D1B2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分解条件式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CCC52-4BF3-41AA-9B42-986A38A47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ED884-8FB4-44A7-8D1E-5707207A0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BEEC2C-E2A6-4422-B21B-8AA7BE8CE6D8}"/>
              </a:ext>
            </a:extLst>
          </p:cNvPr>
          <p:cNvSpPr/>
          <p:nvPr/>
        </p:nvSpPr>
        <p:spPr>
          <a:xfrm>
            <a:off x="777327" y="1043222"/>
            <a:ext cx="8544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将复杂的条件语句分别提炼出独立函数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031A62F-FBE4-4397-B79F-E4A2D32ECE7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46057" y="3604919"/>
            <a:ext cx="601082" cy="780564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A4D2B5F-65A5-4D38-BF48-D0C30F63B60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416174"/>
            <a:ext cx="5868140" cy="3567375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if (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date.before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(SUMMER_START) || 	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date.after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(SUMMER_END))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charge = quantity * 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winterRate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+ 	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winterServiceCharge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else 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charge = quantity * 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summerRate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3146E4D-C17D-4803-9056-48EC3BAB50D0}"/>
              </a:ext>
            </a:extLst>
          </p:cNvPr>
          <p:cNvSpPr txBox="1">
            <a:spLocks noChangeArrowheads="1"/>
          </p:cNvSpPr>
          <p:nvPr/>
        </p:nvSpPr>
        <p:spPr>
          <a:xfrm>
            <a:off x="6825055" y="2412563"/>
            <a:ext cx="5079900" cy="3570986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if (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notSummer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(date))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charge = 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winterCharge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(quantity);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else 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charge = 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summerCharge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(quantity);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06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9860-0F7B-4B7D-8FFA-91E75F10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合并条件式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E407EC-34B1-44E8-A713-6963BA06B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5507C-B5FB-44F5-B516-5DC16894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2E563D-B6CD-4962-A764-78F3A20D4810}"/>
              </a:ext>
            </a:extLst>
          </p:cNvPr>
          <p:cNvSpPr txBox="1">
            <a:spLocks noChangeArrowheads="1"/>
          </p:cNvSpPr>
          <p:nvPr/>
        </p:nvSpPr>
        <p:spPr>
          <a:xfrm>
            <a:off x="201705" y="1778124"/>
            <a:ext cx="5595413" cy="4054506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</a:t>
            </a:r>
            <a:r>
              <a:rPr lang="en-US" altLang="zh-CN" sz="1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disabilityAmount</a:t>
            </a: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if (_seniority &lt; 2)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if (_</a:t>
            </a:r>
            <a:r>
              <a:rPr lang="en-US" altLang="zh-CN" sz="1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monthsDisabled</a:t>
            </a: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&gt; 12)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if (_</a:t>
            </a:r>
            <a:r>
              <a:rPr lang="en-US" altLang="zh-CN" sz="1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isPartTime</a:t>
            </a: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// compute the disability amount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endParaRPr lang="en-US" altLang="zh-CN" sz="1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B3EF8631-6F84-4463-88E8-E1338835A5B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30343" y="3114554"/>
            <a:ext cx="601082" cy="780564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C7E1D30-CE11-4E8A-AE4E-83E48CA43BC3}"/>
              </a:ext>
            </a:extLst>
          </p:cNvPr>
          <p:cNvSpPr txBox="1">
            <a:spLocks noChangeArrowheads="1"/>
          </p:cNvSpPr>
          <p:nvPr/>
        </p:nvSpPr>
        <p:spPr>
          <a:xfrm>
            <a:off x="6664650" y="1778124"/>
            <a:ext cx="5527350" cy="4178792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double 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disabilityAmount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if (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isNotEligableForDisability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())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// compute the disability amount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E3960570-B338-4F87-B7C4-CF9B9F9A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28" y="1045382"/>
            <a:ext cx="826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将一系列条件判断，合并为一个条件式，并将这个条件式提炼成为一个独立函数</a:t>
            </a:r>
          </a:p>
        </p:txBody>
      </p:sp>
    </p:spTree>
    <p:extLst>
      <p:ext uri="{BB962C8B-B14F-4D97-AF65-F5344CB8AC3E}">
        <p14:creationId xmlns:p14="http://schemas.microsoft.com/office/powerpoint/2010/main" val="326533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34BA-E0D7-4C64-84DE-0F15C03B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zh-CN" altLang="en-US" b="0" dirty="0"/>
              <a:t>合并重复的条件片断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52FD3-7138-4ACC-B54B-AB6E5B2CF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638BDD-5CCF-4244-B48A-F3E6DBF66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DCC397C-640D-48ED-A97B-877BA935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67" y="922835"/>
            <a:ext cx="48013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在条件式的每个分支上有着相同的一段代码。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E027B5-D206-40F3-B0A2-3DA8BE5C4EF2}"/>
              </a:ext>
            </a:extLst>
          </p:cNvPr>
          <p:cNvSpPr txBox="1">
            <a:spLocks noChangeArrowheads="1"/>
          </p:cNvSpPr>
          <p:nvPr/>
        </p:nvSpPr>
        <p:spPr>
          <a:xfrm>
            <a:off x="203698" y="1839912"/>
            <a:ext cx="5639801" cy="4346425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if (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isSpecialDeal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())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    total = price * 0.95;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    send();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else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    total = price * 0.98;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    send();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F6C0123-740D-4828-BF5E-531238EE329C}"/>
              </a:ext>
            </a:extLst>
          </p:cNvPr>
          <p:cNvSpPr txBox="1">
            <a:spLocks noChangeArrowheads="1"/>
          </p:cNvSpPr>
          <p:nvPr/>
        </p:nvSpPr>
        <p:spPr>
          <a:xfrm>
            <a:off x="6718572" y="1839912"/>
            <a:ext cx="5473428" cy="4516229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if (</a:t>
            </a:r>
            <a:r>
              <a:rPr lang="en-US" altLang="zh-CN" sz="1800" dirty="0" err="1">
                <a:latin typeface="仿宋" panose="02010609060101010101" pitchFamily="49" charset="-122"/>
                <a:ea typeface="仿宋" panose="02010609060101010101" pitchFamily="49" charset="-122"/>
              </a:rPr>
              <a:t>isSpecialDeal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())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total = price * 0.95;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else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total = price * 0.98;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send();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46DA0EA-7821-4018-941D-A5DF6878CE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27749" y="3707744"/>
            <a:ext cx="601082" cy="780564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4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F3BDD-9468-44EB-A837-75CFEDA2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移除控制标记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D5B2F0-66EF-4A30-A60D-2086C1AF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7F176-6EB5-4E27-A528-8D1C1233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A6954F-C638-4B2F-9AE1-EDA316933C2D}"/>
              </a:ext>
            </a:extLst>
          </p:cNvPr>
          <p:cNvSpPr/>
          <p:nvPr/>
        </p:nvSpPr>
        <p:spPr>
          <a:xfrm>
            <a:off x="1263589" y="1047987"/>
            <a:ext cx="8217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一系列布尔表达式种，某个变量带有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控制标记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】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的作用，以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break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return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取代控制标记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79860F-80BF-41B0-B261-C75E46DF4E30}"/>
              </a:ext>
            </a:extLst>
          </p:cNvPr>
          <p:cNvSpPr txBox="1">
            <a:spLocks noChangeArrowheads="1"/>
          </p:cNvSpPr>
          <p:nvPr/>
        </p:nvSpPr>
        <p:spPr>
          <a:xfrm>
            <a:off x="450278" y="1704044"/>
            <a:ext cx="5302451" cy="6334686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en-US" altLang="zh-CN" sz="16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checkSecurity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(String[] people)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boolean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found = false;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for (int </a:t>
            </a:r>
            <a:r>
              <a:rPr lang="en-US" altLang="zh-CN" sz="16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= 0; </a:t>
            </a:r>
            <a:r>
              <a:rPr lang="en-US" altLang="zh-CN" sz="16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&lt; </a:t>
            </a:r>
            <a:r>
              <a:rPr lang="en-US" altLang="zh-CN" sz="16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people.length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 </a:t>
            </a:r>
            <a:r>
              <a:rPr lang="en-US" altLang="zh-CN" sz="16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++)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if (! found)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if (people[</a:t>
            </a:r>
            <a:r>
              <a:rPr lang="en-US" altLang="zh-CN" sz="16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].equals ("Don")){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</a:t>
            </a:r>
            <a:r>
              <a:rPr lang="en-US" altLang="zh-CN" sz="16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sendAlert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found = true;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if (people[</a:t>
            </a:r>
            <a:r>
              <a:rPr lang="en-US" altLang="zh-CN" sz="16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].equals ("John")){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  </a:t>
            </a:r>
            <a:r>
              <a:rPr lang="en-US" altLang="zh-CN" sz="16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sendAlert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  found = true;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1C92EC-B7C1-48E5-B5D7-9E045C79516C}"/>
              </a:ext>
            </a:extLst>
          </p:cNvPr>
          <p:cNvSpPr txBox="1">
            <a:spLocks noChangeArrowheads="1"/>
          </p:cNvSpPr>
          <p:nvPr/>
        </p:nvSpPr>
        <p:spPr>
          <a:xfrm>
            <a:off x="6924583" y="1708015"/>
            <a:ext cx="5024761" cy="6059476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void </a:t>
            </a:r>
            <a:r>
              <a:rPr lang="en-US" altLang="zh-CN" sz="1600" dirty="0" err="1">
                <a:solidFill>
                  <a:schemeClr val="tx1"/>
                </a:solidFill>
              </a:rPr>
              <a:t>checkSecurity</a:t>
            </a:r>
            <a:r>
              <a:rPr lang="en-US" altLang="zh-CN" sz="1600" dirty="0">
                <a:solidFill>
                  <a:schemeClr val="tx1"/>
                </a:solidFill>
              </a:rPr>
              <a:t>(String[] people)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for (int </a:t>
            </a:r>
            <a:r>
              <a:rPr lang="en-US" altLang="zh-CN" sz="1600" dirty="0" err="1">
                <a:solidFill>
                  <a:schemeClr val="tx1"/>
                </a:solidFill>
              </a:rPr>
              <a:t>i</a:t>
            </a:r>
            <a:r>
              <a:rPr lang="en-US" altLang="zh-CN" sz="1600" dirty="0">
                <a:solidFill>
                  <a:schemeClr val="tx1"/>
                </a:solidFill>
              </a:rPr>
              <a:t> = 0; </a:t>
            </a:r>
            <a:r>
              <a:rPr lang="en-US" altLang="zh-CN" sz="1600" dirty="0" err="1">
                <a:solidFill>
                  <a:schemeClr val="tx1"/>
                </a:solidFill>
              </a:rPr>
              <a:t>i</a:t>
            </a:r>
            <a:r>
              <a:rPr lang="en-US" altLang="zh-CN" sz="1600" dirty="0">
                <a:solidFill>
                  <a:schemeClr val="tx1"/>
                </a:solidFill>
              </a:rPr>
              <a:t> &lt; </a:t>
            </a:r>
            <a:r>
              <a:rPr lang="en-US" altLang="zh-CN" sz="1600" dirty="0" err="1">
                <a:solidFill>
                  <a:schemeClr val="tx1"/>
                </a:solidFill>
              </a:rPr>
              <a:t>people.length</a:t>
            </a:r>
            <a:r>
              <a:rPr lang="en-US" altLang="zh-CN" sz="1600" dirty="0">
                <a:solidFill>
                  <a:schemeClr val="tx1"/>
                </a:solidFill>
              </a:rPr>
              <a:t>; </a:t>
            </a:r>
            <a:r>
              <a:rPr lang="en-US" altLang="zh-CN" sz="1600" dirty="0" err="1">
                <a:solidFill>
                  <a:schemeClr val="tx1"/>
                </a:solidFill>
              </a:rPr>
              <a:t>i</a:t>
            </a:r>
            <a:r>
              <a:rPr lang="en-US" altLang="zh-CN" sz="1600" dirty="0">
                <a:solidFill>
                  <a:schemeClr val="tx1"/>
                </a:solidFill>
              </a:rPr>
              <a:t>++) {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if (people[</a:t>
            </a:r>
            <a:r>
              <a:rPr lang="en-US" altLang="zh-CN" sz="1600" dirty="0" err="1">
                <a:solidFill>
                  <a:schemeClr val="tx1"/>
                </a:solidFill>
              </a:rPr>
              <a:t>i</a:t>
            </a:r>
            <a:r>
              <a:rPr lang="en-US" altLang="zh-CN" sz="1600" dirty="0">
                <a:solidFill>
                  <a:schemeClr val="tx1"/>
                </a:solidFill>
              </a:rPr>
              <a:t>].equals ("Don")){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 </a:t>
            </a:r>
            <a:r>
              <a:rPr lang="en-US" altLang="zh-CN" sz="1600" dirty="0" err="1">
                <a:solidFill>
                  <a:schemeClr val="tx1"/>
                </a:solidFill>
              </a:rPr>
              <a:t>sendAlert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 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if (people[</a:t>
            </a:r>
            <a:r>
              <a:rPr lang="en-US" altLang="zh-CN" sz="1600" dirty="0" err="1">
                <a:solidFill>
                  <a:schemeClr val="tx1"/>
                </a:solidFill>
              </a:rPr>
              <a:t>i</a:t>
            </a:r>
            <a:r>
              <a:rPr lang="en-US" altLang="zh-CN" sz="1600" dirty="0">
                <a:solidFill>
                  <a:schemeClr val="tx1"/>
                </a:solidFill>
              </a:rPr>
              <a:t>].equals ("John")){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</a:t>
            </a:r>
            <a:r>
              <a:rPr lang="en-US" altLang="zh-CN" sz="1600" dirty="0" err="1">
                <a:solidFill>
                  <a:schemeClr val="tx1"/>
                </a:solidFill>
              </a:rPr>
              <a:t>sendAlert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D2480FD9-A64A-44FC-88ED-B0AB10A56F6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38115" y="3987006"/>
            <a:ext cx="601082" cy="780564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2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B945B-18CF-40E0-9ABE-F70D49D2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zh-CN" altLang="en-US" b="0" dirty="0"/>
              <a:t>将查询函数和修改函数分离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C54502-BAB3-44A7-BBDC-895619DCA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94ADC-68AA-4A75-9ECD-773A7570B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C8E450-1456-423F-9E23-5E8E7919A8DD}"/>
              </a:ext>
            </a:extLst>
          </p:cNvPr>
          <p:cNvSpPr/>
          <p:nvPr/>
        </p:nvSpPr>
        <p:spPr>
          <a:xfrm>
            <a:off x="777328" y="1078182"/>
            <a:ext cx="11589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某个函数既返回对象状态值，又修改对象状态，应该建立两个不同的函数，其中一个负责查询，另一个负责修改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4572E8-DCA6-44B8-80A1-F563A900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26" y="2246313"/>
            <a:ext cx="5329237" cy="7191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6" tIns="45692" rIns="91386" bIns="456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Customer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6EA6FE8-9566-425C-9328-94B354E3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26" y="3200400"/>
            <a:ext cx="5329237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6" tIns="45692" rIns="91386" bIns="456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getTotalOutstandingAndSetReadyForSummaries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03D64AE-B3AF-48A6-A5EB-13F58386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26" y="2965450"/>
            <a:ext cx="5329237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6" tIns="45692" rIns="91386" bIns="456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AA2EB8DE-9833-48AF-AB07-90EA97F2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685" y="2246313"/>
            <a:ext cx="3636962" cy="7191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6" tIns="45692" rIns="91386" bIns="456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Customer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44AA0717-60EA-46C8-BAF9-0F582D6B8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685" y="3200400"/>
            <a:ext cx="3636962" cy="7191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6" tIns="45692" rIns="91386" bIns="456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getTotalOutstanding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 eaLnBrk="1" hangingPunct="1"/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SetReadyForSummaries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E09F8402-1AD2-4CF2-B041-C864D23B0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685" y="2965450"/>
            <a:ext cx="363696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6" tIns="45692" rIns="91386" bIns="456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9C65B4E7-3772-4EF3-978C-E9B10314DA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20625" y="2692643"/>
            <a:ext cx="601082" cy="780564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1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85754-A058-45F9-9A73-D0F2D6D0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令函数携带参数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317BEF-17C6-4FDC-9709-1EAB06477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74F59-E9BE-4EB4-9C99-C785657F8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A61711C9-445A-2C48-A3C0-7BD55C0C703F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BE252A-CC63-4F78-BA8A-42B5B7B4AF75}"/>
              </a:ext>
            </a:extLst>
          </p:cNvPr>
          <p:cNvSpPr/>
          <p:nvPr/>
        </p:nvSpPr>
        <p:spPr>
          <a:xfrm>
            <a:off x="1112667" y="1047987"/>
            <a:ext cx="9780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若干函数做了类似的工作，但在函数本体中却包含了不同的值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需要把重复代码提炼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97EEA1-7344-459D-82D1-B7CE3BBFE9C1}"/>
              </a:ext>
            </a:extLst>
          </p:cNvPr>
          <p:cNvSpPr txBox="1">
            <a:spLocks noChangeArrowheads="1"/>
          </p:cNvSpPr>
          <p:nvPr/>
        </p:nvSpPr>
        <p:spPr>
          <a:xfrm>
            <a:off x="424233" y="1730398"/>
            <a:ext cx="4911247" cy="5124450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Dollars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baseCharge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double result =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Math.min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lastUsage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(),100) * 0.03;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if (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lastUsage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 &gt; 100)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    result += (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Math.min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(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lastUsage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(),200) - 100) * 0.05;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if (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lastUsage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 &gt; 200)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   result += (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lastUsage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 - 200) * 0.07;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return new Dollars (result);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744120-115B-46C3-A6A0-29A4932E5BA3}"/>
              </a:ext>
            </a:extLst>
          </p:cNvPr>
          <p:cNvSpPr txBox="1">
            <a:spLocks noChangeArrowheads="1"/>
          </p:cNvSpPr>
          <p:nvPr/>
        </p:nvSpPr>
        <p:spPr>
          <a:xfrm>
            <a:off x="6557793" y="1591899"/>
            <a:ext cx="4460875" cy="5124450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Dollars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baseCharge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double result =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usageInRange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(0, 100) * 0.03;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result +=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usageInRange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(100,200) * 0.05;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result +=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usageInRange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(200,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Integer.MAX_VALUE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) * 0.07;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return new Dollars (result);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int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usageInRange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(int start, int end){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if (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lastUsage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 &gt; start)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    return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Math.min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lastUsage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(),end) -start;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C53929A-A806-4F92-9FFC-116013ABA10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46095" y="3694592"/>
            <a:ext cx="601082" cy="780564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0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8872-9DFB-429A-9FC8-8971798E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zh-CN" altLang="en-US" b="0" dirty="0"/>
              <a:t>以明确函数取代参数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D187C8-3FA9-413F-9670-BEE436CAE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4FC52-4D7C-47AD-B2DD-C51632DE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7B7AEBA-26C1-4E10-8C82-CE63F11CE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1131888"/>
            <a:ext cx="9648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函数实现完全取决于参数值而采取不同反应，针对该参数的每一个可能值，建立一个独立函数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4CC8DF-22A2-46C1-A1CA-75D7179D0A6F}"/>
              </a:ext>
            </a:extLst>
          </p:cNvPr>
          <p:cNvSpPr txBox="1">
            <a:spLocks noChangeArrowheads="1"/>
          </p:cNvSpPr>
          <p:nvPr/>
        </p:nvSpPr>
        <p:spPr>
          <a:xfrm>
            <a:off x="690562" y="1730398"/>
            <a:ext cx="4449609" cy="4102231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setValue</a:t>
            </a: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(String name, int value){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if (</a:t>
            </a:r>
            <a:r>
              <a:rPr lang="en-US" altLang="zh-CN" sz="1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name.equals</a:t>
            </a: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("height"))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_height = value;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if (</a:t>
            </a:r>
            <a:r>
              <a:rPr lang="en-US" altLang="zh-CN" sz="1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name.equals</a:t>
            </a: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("width"))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_width = value;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Assert.shouldNeverReachHere</a:t>
            </a: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F6DA81-1596-4985-AB5C-0225CAAD4AFA}"/>
              </a:ext>
            </a:extLst>
          </p:cNvPr>
          <p:cNvSpPr txBox="1">
            <a:spLocks noChangeArrowheads="1"/>
          </p:cNvSpPr>
          <p:nvPr/>
        </p:nvSpPr>
        <p:spPr>
          <a:xfrm>
            <a:off x="6947746" y="1745787"/>
            <a:ext cx="4113831" cy="3767246"/>
          </a:xfrm>
          <a:prstGeom prst="rect">
            <a:avLst/>
          </a:prstGeom>
          <a:noFill/>
          <a:ln cap="flat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setHeight</a:t>
            </a: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(int value){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height = value;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setWidth</a:t>
            </a: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(int value){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width = value;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A2E6932-27EB-45D4-A9EB-21B255A6247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58826" y="3902341"/>
            <a:ext cx="601082" cy="780564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2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DB75-8F49-451B-A185-F45F73B2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zh-CN" altLang="en-US" b="0" dirty="0"/>
              <a:t>以多态取代条件式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74180-228D-4CEC-A6E5-C4EC68C1F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96738-C3C0-4015-8FCC-E0584540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278D7-8985-4882-A0BE-F8CBD68DDB4A}"/>
              </a:ext>
            </a:extLst>
          </p:cNvPr>
          <p:cNvSpPr/>
          <p:nvPr/>
        </p:nvSpPr>
        <p:spPr>
          <a:xfrm>
            <a:off x="881140" y="1104816"/>
            <a:ext cx="9780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根据对象类型的不同而选择不同的行为，将整个条件式的每个分支放进一个子类的重载方法中，然后将原始函数声明为接口方法，以</a:t>
            </a:r>
            <a:r>
              <a:rPr lang="en-US" altLang="zh-CN" dirty="0"/>
              <a:t>MCS</a:t>
            </a:r>
            <a:r>
              <a:rPr lang="zh-CN" altLang="en-US" dirty="0"/>
              <a:t>的旧代码为例。</a:t>
            </a:r>
          </a:p>
        </p:txBody>
      </p:sp>
    </p:spTree>
    <p:extLst>
      <p:ext uri="{BB962C8B-B14F-4D97-AF65-F5344CB8AC3E}">
        <p14:creationId xmlns:p14="http://schemas.microsoft.com/office/powerpoint/2010/main" val="214567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F92BBD-520E-47D8-AD83-342C79915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3B14F3-45F9-4DAF-A21A-CF8E5C67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51C5A50-FA77-40D4-8152-BBDEEBCA1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72966"/>
            <a:ext cx="12073812" cy="111722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Map&lt;Integer, EcuRfidTbDTO&gt;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ecuRfidTbMap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当前代码主要是处理读卡器读到RFID数据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b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stackComponent</a:t>
            </a:r>
            <a:b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dealCardReader(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data, StackComponent stackComponent)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Stack stack = stackComponent.getStack();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EcuRfidTbDTO rfidTb 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ecuRfidTbMap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.get(data);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(stack.getStackType() !=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(stack.getStackType().name(), StackType.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WORKSTATION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WorkStationDTO workStationDTO = workStationMap.get(stack.getSequenceNumber());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(rfidTb !=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inOutStation(stackComponent, workStationDTO, rfidTb, data);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(workStationDTO !=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(workStationDTO.getType(), WorkStationType.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HANGING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&amp;&amp; 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(stackComponent.getComponentType().name(), ComponentType.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AUTODOWNPASS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//回收站读卡器读取到衣架，删除该衣架历史记录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.inBoundSupport.deleteHistoryDispatching(rfidTb);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//如果rfid没有维护，需要初始维护rfid到mcs和ecu中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(workStationDTO !=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(workStationDTO.getType(), WorkStationType.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HANGING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&amp;&amp; 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(stackComponent.getComponentType().name(), ComponentType.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saveRfid(workStationDTO, data);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(stack.getStackType().name(), StackType.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//通过节点判断产线wip值，节点出站代表进入某一条产线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(stackComponent.getComponentType().name(), ComponentType.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OUTBOUND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//获取本节点的上一条产线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List&lt;PreviousStackConfig&gt; previousStackConfigList = previousStackConfigMap.get(stack.getSequenceNumber());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Line previousLine = lineMap.get(previousStackConfigList.get(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).getPreviousStack().getSequenceNumber());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//获取本节点的下一条产线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List&lt;PreviousStackConfig&gt; nextStackConfigList = nextStackConfigMap.get(stack.getSequenceNumber());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Line nextLine = lineMap.get(nextStackConfigList.get(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).getCurrentStack().getSequenceNumber());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.lineRfidStatusSupport.process(previousLine, nextLine, rfidTb, stack);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(stackComponent.getComponentType().name(), ComponentType.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List&lt;PreviousStackConfig&gt; previousStackConfigList = previousStackConfigMap.get(stack.getSequenceNumber());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Line previousLine = lineMap.get(previousStackConfigList.get(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).getPreviousStack().getSequenceNumber());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List&lt;PreviousStackConfig&gt; nextStackConfigList = nextStackConfigMap.get(stack.getSequenceNumber());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Line nextLine = lineMap.get(nextStackConfigList.get(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).getCurrentStack().getSequenceNumber());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.lineRfidStatusSupport.NodePullIn(previousLine, rfidTb, nextLine, stack);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//判断下一个节点是否可以下发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.lineRfidStatusSupport.issueNextNodes(stack, rfidTb, nextStackConfigMap, lineMap, previousStackConfigMap);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(stack.getStackType() !=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(stack.getStackType().name(), StackType.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//产线上编号为的12的接口推送的读卡器信息是用来绑定作业单的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(stackComponent.getComponentType().name(), ComponentType.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BINDINGORDER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(CollectionUtils.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isNotEmpty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(workStationDTOList))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.outBoundSupport.pushRfid(workStationDTOList.get(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data);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//产线读卡器信息推送过来的时候，去查询mes，是否有相应的作业单和该rfid绑定，如果没有，说明为空衣架，需要回收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"检测是否存在未绑定作业单的rfid"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.outBoundSupport.checkRfid(stack.getSequenceNumber(), data);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logger.info(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"检测该衣架是否在正常位置"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.rfidStatusSupport.process(stack, data);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//如果是主轨读卡器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line = lineMap.get(stack.getSequenceNumber());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(line.getType().name(), ProductionLineType.</a:t>
            </a:r>
            <a:r>
              <a:rPr kumimoji="0" lang="zh-CN" altLang="zh-CN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PRINCIPALAXIS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//判断下一个节点是否可以下发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.lineRfidStatusSupport.issueNextNodes(stack, rfidTb, nextStackConfigMap, lineMap, previousStackConfigMap);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//保存衣架当前位置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nettyClient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.inBoundSupport.saveHangerPlace(stack, rfidTb, stackConfigureDTOMap);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0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4241927-19A5-4CEE-AC50-218774DCA52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dirty="0"/>
              <a:t>为什么重构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8E28DD3-1CA2-4C6D-BDAE-B1E8D0479F3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9769876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改进软件的设计。</a:t>
            </a:r>
          </a:p>
          <a:p>
            <a:pPr lvl="1"/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程序员对代码所做的为了满足短期利益代码改动，或再没有完全清楚增个架构下的改动，都很容易是代码失去它的清晰结构，偏离需求或设计。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重构帮助重新组织代码，重新清晰的体现结构和进一步改进设计。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47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FF7-4D58-4C7A-A188-3CB670B8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如何重构以上代码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82456D-7409-452A-B81B-D017E00AE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C1578-5A7E-4349-BCA3-5050E3C50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011922-E7CB-4757-B9DD-3FB1BDCADD44}"/>
              </a:ext>
            </a:extLst>
          </p:cNvPr>
          <p:cNvSpPr/>
          <p:nvPr/>
        </p:nvSpPr>
        <p:spPr>
          <a:xfrm>
            <a:off x="3579925" y="296733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思考如何重构？</a:t>
            </a:r>
          </a:p>
        </p:txBody>
      </p:sp>
    </p:spTree>
    <p:extLst>
      <p:ext uri="{BB962C8B-B14F-4D97-AF65-F5344CB8AC3E}">
        <p14:creationId xmlns:p14="http://schemas.microsoft.com/office/powerpoint/2010/main" val="342498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1C193-3ADC-462E-BE25-46A7EB3E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 先定义接口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51E1E9-788B-4A39-AABD-1505A9126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6EAB7-886B-453B-B61F-FC4CC83E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317D3D-B0AD-4985-AE12-C6C25EE9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95" y="2955056"/>
            <a:ext cx="1162619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public interface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IStackTypeCategoryStrategy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void done(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NettyClient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nettyClient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EcuRfidTbDTO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rfidTb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, Stack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stack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, int data,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StackComponent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stackComponent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20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7E073-2EA3-4ECA-9129-CE52103D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 定义注解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14EB38-8732-4A71-81CC-7FAD713C9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EDEE9-3EDC-4DB4-8E15-A7E46D32F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85459-B7C3-455A-9FCD-AC0F28196A51}"/>
              </a:ext>
            </a:extLst>
          </p:cNvPr>
          <p:cNvSpPr/>
          <p:nvPr/>
        </p:nvSpPr>
        <p:spPr>
          <a:xfrm>
            <a:off x="979467" y="2413337"/>
            <a:ext cx="92245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@Target({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ElementType.TYPE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})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@Retention(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RetentionPolicy.RUNTIME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@Documented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@Component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public @interface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StackTypeCategoryHandler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{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StackTypeEnum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value();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464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3B693-24B3-4AA5-9322-31D4704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 配置工厂类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DC487-22D8-47AA-BE74-7D773CD6F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29426-18C4-44F6-8580-67CDFAD39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5A4E3D-371B-4902-97F6-E263D2DF43A5}"/>
              </a:ext>
            </a:extLst>
          </p:cNvPr>
          <p:cNvSpPr/>
          <p:nvPr/>
        </p:nvSpPr>
        <p:spPr>
          <a:xfrm>
            <a:off x="249797" y="780539"/>
            <a:ext cx="1118740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/**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* 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根据堆点类型返回对应的处理策略</a:t>
            </a:r>
          </a:p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 *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@author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zhenghui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* @date  2019-11-20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*/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@Component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public class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HandlerStackTypeCategoryFactory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{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//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存放所有策略类的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public static Map&lt;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StackTypeEnum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IStackTypeCategoryStrategy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&gt;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requestCategoryStrategyMap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= new HashMap&lt;&gt;();</a:t>
            </a:r>
          </a:p>
          <a:p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public static void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putStrategy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StackTypeEnum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stackTypeEnum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IStackTypeCategoryStrategy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strategy){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requestCategoryStrategyMap.put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stackTypeEnum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, strategy);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}</a:t>
            </a:r>
          </a:p>
          <a:p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public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IStackTypeCategoryStrategy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getStrategyByRequest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StackTypeEnum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stackTypeEnum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){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IStackTypeCategoryStrategy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cardStrategy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requestCategoryStrategyMap.get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stackTypeEnum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);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   if(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cardStrategy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== null){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throw new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IllegalArgumentException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("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没有对应的类型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");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   }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   //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获取对应的策略</a:t>
            </a:r>
          </a:p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return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cardStrategy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}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202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52A36-74FD-41ED-A724-60440717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第四步  初始化工厂中的</a:t>
            </a:r>
            <a:r>
              <a:rPr lang="en-US" altLang="zh-CN" dirty="0"/>
              <a:t>Map</a:t>
            </a:r>
            <a:r>
              <a:rPr lang="zh-CN" altLang="en-US" dirty="0"/>
              <a:t>对象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949D70-068E-4539-8682-9C3777C18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0116C-23D4-4722-99DB-103687EF7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922B31-2F43-4934-BD0F-CCD9C8691824}"/>
              </a:ext>
            </a:extLst>
          </p:cNvPr>
          <p:cNvSpPr/>
          <p:nvPr/>
        </p:nvSpPr>
        <p:spPr>
          <a:xfrm>
            <a:off x="492474" y="900656"/>
            <a:ext cx="121691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@Component</a:t>
            </a:r>
          </a:p>
          <a:p>
            <a:r>
              <a:rPr lang="zh-CN" altLang="en-US" dirty="0"/>
              <a:t>public class HandlerStackTypeCategoryProcessor implements ApplicationContextAware {</a:t>
            </a:r>
          </a:p>
          <a:p>
            <a:endParaRPr lang="zh-CN" altLang="en-US" dirty="0"/>
          </a:p>
          <a:p>
            <a:r>
              <a:rPr lang="zh-CN" altLang="en-US" dirty="0"/>
              <a:t>    /**</a:t>
            </a:r>
          </a:p>
          <a:p>
            <a:r>
              <a:rPr lang="zh-CN" altLang="en-US" dirty="0"/>
              <a:t>     * 获取所有的策略加入HandlerRequestCategoryFactory属性中</a:t>
            </a:r>
          </a:p>
          <a:p>
            <a:r>
              <a:rPr lang="zh-CN" altLang="en-US" dirty="0"/>
              <a:t>     * @param applicationContext</a:t>
            </a:r>
          </a:p>
          <a:p>
            <a:r>
              <a:rPr lang="zh-CN" altLang="en-US" dirty="0"/>
              <a:t>     * @throws BeansException</a:t>
            </a:r>
          </a:p>
          <a:p>
            <a:r>
              <a:rPr lang="zh-CN" altLang="en-US" dirty="0"/>
              <a:t>     */</a:t>
            </a:r>
          </a:p>
          <a:p>
            <a:r>
              <a:rPr lang="zh-CN" altLang="en-US" dirty="0"/>
              <a:t>    @Override</a:t>
            </a:r>
          </a:p>
          <a:p>
            <a:r>
              <a:rPr lang="zh-CN" altLang="en-US" dirty="0"/>
              <a:t>    public void setApplicationContext(ApplicationContext applicationContext) throws BeansException {</a:t>
            </a:r>
          </a:p>
          <a:p>
            <a:r>
              <a:rPr lang="zh-CN" altLang="en-US" dirty="0"/>
              <a:t>        //获取所有策略注解的Bean</a:t>
            </a:r>
          </a:p>
          <a:p>
            <a:r>
              <a:rPr lang="zh-CN" altLang="en-US" dirty="0"/>
              <a:t>        Map&lt;String, Object&gt; requestStrategyMap = applicationContext.getBeansWithAnnotation(StackTypeCategoryHandler.class);</a:t>
            </a:r>
          </a:p>
          <a:p>
            <a:r>
              <a:rPr lang="zh-CN" altLang="en-US" dirty="0"/>
              <a:t>        requestStrategyMap.forEach((k,v)-&gt;{</a:t>
            </a:r>
          </a:p>
          <a:p>
            <a:r>
              <a:rPr lang="zh-CN" altLang="en-US" dirty="0"/>
              <a:t>            Class&lt;IStackTypeCategoryStrategy&gt; strategyClass = (Class&lt;IStackTypeCategoryStrategy&gt;) v.getClass();</a:t>
            </a:r>
          </a:p>
          <a:p>
            <a:r>
              <a:rPr lang="zh-CN" altLang="en-US" dirty="0"/>
              <a:t>            StackTypeEnum type = strategyClass.getAnnotation(StackTypeCategoryHandler.class).value();</a:t>
            </a:r>
          </a:p>
          <a:p>
            <a:r>
              <a:rPr lang="zh-CN" altLang="en-US" dirty="0"/>
              <a:t>            IStackTypeCategoryStrategy requestStrategy = applicationContext.getBean(strategyClass);</a:t>
            </a:r>
          </a:p>
          <a:p>
            <a:r>
              <a:rPr lang="zh-CN" altLang="en-US" dirty="0"/>
              <a:t>            //加入map中,type作为key</a:t>
            </a:r>
          </a:p>
          <a:p>
            <a:r>
              <a:rPr lang="zh-CN" altLang="en-US" dirty="0"/>
              <a:t>            HandlerStackTypeCategoryFactory.putStrategy(type, requestStrategy);</a:t>
            </a:r>
          </a:p>
          <a:p>
            <a:r>
              <a:rPr lang="zh-CN" altLang="en-US" dirty="0"/>
              <a:t>        });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259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E8B13-2080-4567-A040-E5CEAE98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第五步 实现抽象类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78C1CF-A43A-409A-A815-E3DCDEA67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186BC8-2033-49DE-BCF4-6B1B6A887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4D0B8D-A27C-40CA-95C7-D95AD198F631}"/>
              </a:ext>
            </a:extLst>
          </p:cNvPr>
          <p:cNvSpPr/>
          <p:nvPr/>
        </p:nvSpPr>
        <p:spPr>
          <a:xfrm>
            <a:off x="463140" y="1084037"/>
            <a:ext cx="113275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public abstract class AbstractStackTypeCategoryService implements IStackTypeCategoryStrategy {</a:t>
            </a:r>
          </a:p>
          <a:p>
            <a:endParaRPr lang="zh-CN" altLang="en-US" dirty="0"/>
          </a:p>
          <a:p>
            <a:r>
              <a:rPr lang="zh-CN" altLang="en-US" dirty="0"/>
              <a:t>    protected Map&lt;Integer, EcuItfNo&gt; ecuItfNoMap;</a:t>
            </a:r>
          </a:p>
          <a:p>
            <a:endParaRPr lang="zh-CN" altLang="en-US" dirty="0"/>
          </a:p>
          <a:p>
            <a:r>
              <a:rPr lang="zh-CN" altLang="en-US" dirty="0"/>
              <a:t>    protected Map&lt;String, StackComponent&gt; stackComponentMap;</a:t>
            </a:r>
          </a:p>
          <a:p>
            <a:endParaRPr lang="zh-CN" altLang="en-US" dirty="0"/>
          </a:p>
          <a:p>
            <a:r>
              <a:rPr lang="zh-CN" altLang="en-US" dirty="0"/>
              <a:t>    protected Map&lt;Integer, WorkStationDTO&gt; workStationMap;</a:t>
            </a:r>
          </a:p>
          <a:p>
            <a:endParaRPr lang="zh-CN" altLang="en-US" dirty="0"/>
          </a:p>
          <a:p>
            <a:r>
              <a:rPr lang="zh-CN" altLang="en-US" dirty="0"/>
              <a:t>    protected List&lt;WorkStationDTO&gt; workStationDTOList;</a:t>
            </a:r>
          </a:p>
          <a:p>
            <a:endParaRPr lang="zh-CN" altLang="en-US" dirty="0"/>
          </a:p>
          <a:p>
            <a:r>
              <a:rPr lang="zh-CN" altLang="en-US" dirty="0"/>
              <a:t>    protected Map&lt;Integer, EcuRfidTbDTO&gt; ecuRfidTbMap;</a:t>
            </a:r>
          </a:p>
          <a:p>
            <a:endParaRPr lang="zh-CN" altLang="en-US" dirty="0"/>
          </a:p>
          <a:p>
            <a:r>
              <a:rPr lang="zh-CN" altLang="en-US" dirty="0"/>
              <a:t>    protected Map&lt;Long, StackConfigureDTO&gt; stackConfigureDTOMap;</a:t>
            </a:r>
          </a:p>
          <a:p>
            <a:endParaRPr lang="zh-CN" altLang="en-US" dirty="0"/>
          </a:p>
          <a:p>
            <a:r>
              <a:rPr lang="zh-CN" altLang="en-US" dirty="0"/>
              <a:t>    protected Map&lt;Integer, Line&gt; lineMap;</a:t>
            </a:r>
          </a:p>
          <a:p>
            <a:endParaRPr lang="zh-CN" altLang="en-US" dirty="0"/>
          </a:p>
          <a:p>
            <a:r>
              <a:rPr lang="zh-CN" altLang="en-US" dirty="0"/>
              <a:t>    protected Map&lt;Integer, List&lt;PreviousStackConfig&gt;&gt; previousStackConfigMap;</a:t>
            </a:r>
          </a:p>
          <a:p>
            <a:r>
              <a:rPr lang="zh-CN" altLang="en-US" dirty="0"/>
              <a:t>    protected Map&lt;Integer, List&lt;PreviousStackConfig&gt;&gt; nextStackConfigMap;</a:t>
            </a:r>
          </a:p>
          <a:p>
            <a:endParaRPr lang="zh-CN" altLang="en-US" dirty="0"/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84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CB892-0A5C-4112-8CB6-1F675C32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第六步  实现具体的操作类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FF8D9-925C-44DD-9595-45DAD6143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972C27-BC02-439A-BCE8-122DF9925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5D4F1-B35D-425D-883C-3C9299AC89AF}"/>
              </a:ext>
            </a:extLst>
          </p:cNvPr>
          <p:cNvSpPr/>
          <p:nvPr/>
        </p:nvSpPr>
        <p:spPr>
          <a:xfrm>
            <a:off x="575189" y="998950"/>
            <a:ext cx="10823709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@Slf4j</a:t>
            </a:r>
          </a:p>
          <a:p>
            <a:r>
              <a:rPr lang="zh-CN" altLang="en-US" dirty="0"/>
              <a:t>@Service</a:t>
            </a:r>
          </a:p>
          <a:p>
            <a:r>
              <a:rPr lang="zh-CN" altLang="en-US" dirty="0"/>
              <a:t>@StackTypeCategoryHandler(value = StackTypeEnum.LINE)</a:t>
            </a:r>
          </a:p>
          <a:p>
            <a:r>
              <a:rPr lang="zh-CN" altLang="en-US" dirty="0"/>
              <a:t>public class LineStackTypeServiceImpl extends AbstractStackTypeCategoryService {</a:t>
            </a:r>
          </a:p>
          <a:p>
            <a:endParaRPr lang="zh-CN" altLang="en-US" dirty="0"/>
          </a:p>
          <a:p>
            <a:r>
              <a:rPr lang="zh-CN" altLang="en-US" dirty="0"/>
              <a:t>    private List&lt;WorkStationDTO&gt; workStationDTOList;</a:t>
            </a:r>
          </a:p>
          <a:p>
            <a:endParaRPr lang="zh-CN" altLang="en-US" dirty="0"/>
          </a:p>
          <a:p>
            <a:r>
              <a:rPr lang="zh-CN" altLang="en-US" dirty="0"/>
              <a:t>    @Override</a:t>
            </a:r>
          </a:p>
          <a:p>
            <a:r>
              <a:rPr lang="zh-CN" altLang="en-US" dirty="0"/>
              <a:t>    public void done(NettyClient nettyClient, EcuRfidTbDTO rfidTb, Stack stack, int data, StackComponent stackComponent) {</a:t>
            </a:r>
          </a:p>
          <a:p>
            <a:r>
              <a:rPr lang="zh-CN" altLang="en-US" dirty="0"/>
              <a:t>        //产线上编号为的12的接口推送的读卡器信息是用来绑定作业单的</a:t>
            </a:r>
          </a:p>
          <a:p>
            <a:r>
              <a:rPr lang="zh-CN" altLang="en-US" dirty="0"/>
              <a:t>        if (StringUtils.equals(stackComponent.getComponentType().name(), ComponentType.BINDINGORDER.name())) {</a:t>
            </a:r>
          </a:p>
          <a:p>
            <a:r>
              <a:rPr lang="zh-CN" altLang="en-US" dirty="0"/>
              <a:t>            if (CollectionUtils.isNotEmpty(workStationDTOList)) {</a:t>
            </a:r>
          </a:p>
          <a:p>
            <a:r>
              <a:rPr lang="zh-CN" altLang="en-US" dirty="0"/>
              <a:t>                nettyClient.outBoundSupport.pushRfid(workStationDTOList.get(0), data);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 else {</a:t>
            </a:r>
          </a:p>
          <a:p>
            <a:r>
              <a:rPr lang="zh-CN" altLang="en-US" dirty="0"/>
              <a:t>            //产线读卡器信息推送过来的时候，去查询mes，是否有相应的作业单和该rfid绑定，如果没有，说明为空衣架，需要回收</a:t>
            </a:r>
          </a:p>
          <a:p>
            <a:r>
              <a:rPr lang="zh-CN" altLang="en-US" dirty="0"/>
              <a:t>            log.info("检测是否存在未绑定作业单的rfid");</a:t>
            </a:r>
          </a:p>
          <a:p>
            <a:r>
              <a:rPr lang="zh-CN" altLang="en-US" dirty="0"/>
              <a:t>            nettyClient.outBoundSupport.checkRfid(stack.getSequenceNumber(), data);</a:t>
            </a:r>
          </a:p>
          <a:p>
            <a:r>
              <a:rPr lang="zh-CN" altLang="en-US" dirty="0"/>
              <a:t>            log.info("检测该衣架是否在正常位置");</a:t>
            </a:r>
          </a:p>
          <a:p>
            <a:r>
              <a:rPr lang="zh-CN" altLang="en-US" dirty="0"/>
              <a:t>            nettyClient.rfidStatusSupport.process(stack, data);</a:t>
            </a:r>
          </a:p>
          <a:p>
            <a:r>
              <a:rPr lang="zh-CN" altLang="en-US" dirty="0"/>
              <a:t>            //如果是主轨读卡器</a:t>
            </a:r>
          </a:p>
          <a:p>
            <a:r>
              <a:rPr lang="zh-CN" altLang="en-US" dirty="0"/>
              <a:t>            Line line = lineMap.get(stack.getSequenceNumber());</a:t>
            </a:r>
          </a:p>
          <a:p>
            <a:r>
              <a:rPr lang="zh-CN" altLang="en-US" dirty="0"/>
              <a:t>            if (StringUtils.equals(line.getType().name(), ProductionLineType.PRINCIPALAXIS.name())) {</a:t>
            </a:r>
          </a:p>
          <a:p>
            <a:r>
              <a:rPr lang="zh-CN" altLang="en-US" dirty="0"/>
              <a:t>                //判断下一个节点是否可以下发</a:t>
            </a:r>
          </a:p>
          <a:p>
            <a:r>
              <a:rPr lang="zh-CN" altLang="en-US" dirty="0"/>
              <a:t>                nettyClient.lineRfidStatusSupport.issueNextNodes(stack, rfidTb, nextStackConfigMap, lineMap, previousStackConfigMap);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//保存衣架当前位置</a:t>
            </a:r>
          </a:p>
          <a:p>
            <a:r>
              <a:rPr lang="zh-CN" altLang="en-US" dirty="0"/>
              <a:t>        nettyClient.inBoundSupport.saveHangerPlace(stack, rfidTb, stackConfigureDTOMap);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14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D7363-F27B-491D-902C-F77BE55F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第六步  实现具体的操作类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74875B-61D9-446D-BDFA-F9585B6EA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5DDF6-E268-42BC-9212-FB5ADEA0A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693D2F-ED5D-4EA6-9409-9206C7CDEDC4}"/>
              </a:ext>
            </a:extLst>
          </p:cNvPr>
          <p:cNvSpPr/>
          <p:nvPr/>
        </p:nvSpPr>
        <p:spPr>
          <a:xfrm>
            <a:off x="979467" y="951690"/>
            <a:ext cx="10838898" cy="10341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@Service</a:t>
            </a:r>
          </a:p>
          <a:p>
            <a:r>
              <a:rPr lang="zh-CN" altLang="en-US" dirty="0"/>
              <a:t>@StackTypeCategoryHandler(value = StackTypeEnum.NODE)</a:t>
            </a:r>
          </a:p>
          <a:p>
            <a:r>
              <a:rPr lang="zh-CN" altLang="en-US" dirty="0"/>
              <a:t>public class NodeStackTypeServiceImpl extends AbstractStackTypeCategoryService {</a:t>
            </a:r>
          </a:p>
          <a:p>
            <a:r>
              <a:rPr lang="zh-CN" altLang="en-US" dirty="0"/>
              <a:t>    @Override</a:t>
            </a:r>
          </a:p>
          <a:p>
            <a:r>
              <a:rPr lang="zh-CN" altLang="en-US" dirty="0"/>
              <a:t>    public void done(NettyClient nettyClient, EcuRfidTbDTO rfidTb , Stack stack, int data, StackComponent stackComponent) {</a:t>
            </a:r>
          </a:p>
          <a:p>
            <a:r>
              <a:rPr lang="zh-CN" altLang="en-US" dirty="0"/>
              <a:t>        //通过节点判断产线wip值，节点出站代表进入某一条产线</a:t>
            </a:r>
          </a:p>
          <a:p>
            <a:r>
              <a:rPr lang="zh-CN" altLang="en-US" dirty="0"/>
              <a:t>        if (StringUtils.equals(stackComponent.getComponentType().name(), ComponentType.OUTBOUND.name())) {</a:t>
            </a:r>
          </a:p>
          <a:p>
            <a:r>
              <a:rPr lang="zh-CN" altLang="en-US" dirty="0"/>
              <a:t>            //获取本节点的上一条产线</a:t>
            </a:r>
          </a:p>
          <a:p>
            <a:r>
              <a:rPr lang="zh-CN" altLang="en-US" dirty="0"/>
              <a:t>            List&lt;PreviousStackConfig&gt; previousStackConfigList = previousStackConfigMap.get(stack.getSequenceNumber());</a:t>
            </a:r>
          </a:p>
          <a:p>
            <a:r>
              <a:rPr lang="zh-CN" altLang="en-US" dirty="0"/>
              <a:t>            Line previousLine = lineMap.get(previousStackConfigList.get(0).getPreviousStack().getSequenceNumber());</a:t>
            </a:r>
          </a:p>
          <a:p>
            <a:r>
              <a:rPr lang="zh-CN" altLang="en-US" dirty="0"/>
              <a:t>            //获取本节点的下一条产线</a:t>
            </a:r>
          </a:p>
          <a:p>
            <a:r>
              <a:rPr lang="zh-CN" altLang="en-US" dirty="0"/>
              <a:t>            List&lt;PreviousStackConfig&gt; nextStackConfigList = nextStackConfigMap.get(stack.getSequenceNumber());</a:t>
            </a:r>
          </a:p>
          <a:p>
            <a:r>
              <a:rPr lang="zh-CN" altLang="en-US" dirty="0"/>
              <a:t>            Line nextLine = lineMap.get(nextStackConfigList.get(0).getCurrentStack().getSequenceNumber());</a:t>
            </a:r>
          </a:p>
          <a:p>
            <a:r>
              <a:rPr lang="zh-CN" altLang="en-US" dirty="0"/>
              <a:t>            nettyClient.lineRfidStatusSupport.process(previousLine, nextLine, rfidTb, stack);</a:t>
            </a:r>
          </a:p>
          <a:p>
            <a:r>
              <a:rPr lang="zh-CN" altLang="en-US" dirty="0"/>
              <a:t>        } else if (StringUtils.equals(stackComponent.getComponentType().name(), ComponentType.PULLIN.name())) {</a:t>
            </a:r>
          </a:p>
          <a:p>
            <a:r>
              <a:rPr lang="zh-CN" altLang="en-US" dirty="0"/>
              <a:t>            List&lt;PreviousStackConfig&gt; previousStackConfigList = previousStackConfigMap.get(stack.getSequenceNumber());</a:t>
            </a:r>
          </a:p>
          <a:p>
            <a:r>
              <a:rPr lang="zh-CN" altLang="en-US" dirty="0"/>
              <a:t>            Line previousLine = lineMap.get(previousStackConfigList.get(0).getPreviousStack().getSequenceNumber());</a:t>
            </a:r>
          </a:p>
          <a:p>
            <a:endParaRPr lang="zh-CN" altLang="en-US" dirty="0"/>
          </a:p>
          <a:p>
            <a:r>
              <a:rPr lang="zh-CN" altLang="en-US" dirty="0"/>
              <a:t>            List&lt;PreviousStackConfig&gt; nextStackConfigList = nextStackConfigMap.get(stack.getSequenceNumber());</a:t>
            </a:r>
          </a:p>
          <a:p>
            <a:r>
              <a:rPr lang="zh-CN" altLang="en-US" dirty="0"/>
              <a:t>            Line nextLine = lineMap.get(nextStackConfigList.get(0).getCurrentStack().getSequenceNumber());</a:t>
            </a:r>
          </a:p>
          <a:p>
            <a:r>
              <a:rPr lang="zh-CN" altLang="en-US" dirty="0"/>
              <a:t>            nettyClient.lineRfidStatusSupport.NodePullIn(previousLine, rfidTb, nextLine, stack);</a:t>
            </a:r>
          </a:p>
          <a:p>
            <a:r>
              <a:rPr lang="zh-CN" altLang="en-US" dirty="0"/>
              <a:t>            //判断下一个节点是否可以下发</a:t>
            </a:r>
          </a:p>
          <a:p>
            <a:r>
              <a:rPr lang="zh-CN" altLang="en-US" dirty="0"/>
              <a:t>            nettyClient.lineRfidStatusSupport.issueNextNodes(stack, rfidTb, nextStackConfigMap, lineMap, previousStackConfigMap);</a:t>
            </a:r>
          </a:p>
          <a:p>
            <a:endParaRPr lang="zh-CN" altLang="en-US" dirty="0"/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29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A91B9-0517-4BDE-AC0D-3C822E5C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第六步  实现具体的操作类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A105F1-96C8-4FD4-A851-0A463FC8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9F3CBC-D863-4400-A311-3428589A9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39CD8E-10AB-4D36-94D8-9E65684BE41B}"/>
              </a:ext>
            </a:extLst>
          </p:cNvPr>
          <p:cNvSpPr/>
          <p:nvPr/>
        </p:nvSpPr>
        <p:spPr>
          <a:xfrm>
            <a:off x="678023" y="811449"/>
            <a:ext cx="10649339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@Service</a:t>
            </a:r>
          </a:p>
          <a:p>
            <a:r>
              <a:rPr lang="zh-CN" altLang="en-US" dirty="0"/>
              <a:t>@StackTypeCategoryHandler(value = StackTypeEnum.WORKSTATION)</a:t>
            </a:r>
          </a:p>
          <a:p>
            <a:r>
              <a:rPr lang="zh-CN" altLang="en-US" dirty="0"/>
              <a:t>public class WorkstationStackTypeServiceImpl extends AbstractStackTypeCategoryService {</a:t>
            </a:r>
          </a:p>
          <a:p>
            <a:r>
              <a:rPr lang="zh-CN" altLang="en-US" dirty="0"/>
              <a:t>    @Override</a:t>
            </a:r>
          </a:p>
          <a:p>
            <a:r>
              <a:rPr lang="zh-CN" altLang="en-US" dirty="0"/>
              <a:t>    public void done(NettyClient nettyClient, EcuRfidTbDTO rfidTb, Stack stack, int data, StackComponent stackComponent) {</a:t>
            </a:r>
          </a:p>
          <a:p>
            <a:r>
              <a:rPr lang="zh-CN" altLang="en-US" dirty="0"/>
              <a:t>        WorkStationDTO workStationDTO = workStationMap.get(stack.getSequenceNumber());</a:t>
            </a:r>
          </a:p>
          <a:p>
            <a:r>
              <a:rPr lang="zh-CN" altLang="en-US" dirty="0"/>
              <a:t>        if (rfidTb != null) {</a:t>
            </a:r>
          </a:p>
          <a:p>
            <a:r>
              <a:rPr lang="zh-CN" altLang="en-US" dirty="0"/>
              <a:t>            inOutStation(stackComponent, workStationDTO, rfidTb, data);</a:t>
            </a:r>
          </a:p>
          <a:p>
            <a:r>
              <a:rPr lang="zh-CN" altLang="en-US" dirty="0"/>
              <a:t>            if (workStationDTO != null &amp;&amp; StringUtils.equals(workStationDTO.getType(), WorkStationType.HANGING.name())</a:t>
            </a:r>
          </a:p>
          <a:p>
            <a:r>
              <a:rPr lang="zh-CN" altLang="en-US" dirty="0"/>
              <a:t>                    &amp;&amp; StringUtils.equals(stackComponent.getComponentType().name(), ComponentType.AUTODOWNPASS.name())) {</a:t>
            </a:r>
          </a:p>
          <a:p>
            <a:r>
              <a:rPr lang="zh-CN" altLang="en-US" dirty="0"/>
              <a:t>                //回收站读卡器读取到衣架，删除该衣架历史记录</a:t>
            </a:r>
          </a:p>
          <a:p>
            <a:r>
              <a:rPr lang="zh-CN" altLang="en-US" dirty="0"/>
              <a:t>                nettyClient.inBoundSupport.deleteHistoryDispatching(rfidTb);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 else {</a:t>
            </a:r>
          </a:p>
          <a:p>
            <a:r>
              <a:rPr lang="zh-CN" altLang="en-US" dirty="0"/>
              <a:t>            //如果rfid没有维护，需要初始维护rfid到mcs和ecu中</a:t>
            </a:r>
          </a:p>
          <a:p>
            <a:r>
              <a:rPr lang="zh-CN" altLang="en-US" dirty="0"/>
              <a:t>            if (workStationDTO != null &amp;&amp; StringUtils.equals(workStationDTO.getType(), WorkStationType.HANGING.name())</a:t>
            </a:r>
          </a:p>
          <a:p>
            <a:r>
              <a:rPr lang="zh-CN" altLang="en-US" dirty="0"/>
              <a:t>                    &amp;&amp; StringUtils.equals(stackComponent.getComponentType().name(), ComponentType.PULLIN.name())) {</a:t>
            </a:r>
          </a:p>
          <a:p>
            <a:r>
              <a:rPr lang="zh-CN" altLang="en-US" dirty="0"/>
              <a:t>                saveRfid(workStationDTO, data);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131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9C129-DDE6-4DC5-8A92-5D0DB7F6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参考文档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3757C6-4B4D-4BEF-B40E-E129CC80F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7403A-2ED7-49DA-9CE5-5AAC88FF4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BF4F9A-24CD-4523-A529-D4E0680B3902}"/>
              </a:ext>
            </a:extLst>
          </p:cNvPr>
          <p:cNvSpPr txBox="1"/>
          <p:nvPr/>
        </p:nvSpPr>
        <p:spPr>
          <a:xfrm>
            <a:off x="1082351" y="2099387"/>
            <a:ext cx="7548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改善既有的代码</a:t>
            </a:r>
            <a:r>
              <a:rPr lang="en-US" altLang="zh-CN" dirty="0"/>
              <a:t>-</a:t>
            </a:r>
            <a:r>
              <a:rPr lang="zh-CN" altLang="en-US" dirty="0"/>
              <a:t>重构</a:t>
            </a:r>
            <a:r>
              <a:rPr lang="en-US" altLang="zh-CN" dirty="0"/>
              <a:t>(ppt)》</a:t>
            </a:r>
          </a:p>
          <a:p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控制圈复杂度：</a:t>
            </a:r>
            <a:r>
              <a:rPr lang="en-US" altLang="zh-CN" dirty="0"/>
              <a:t>9</a:t>
            </a:r>
            <a:r>
              <a:rPr lang="zh-CN" altLang="en-US" dirty="0"/>
              <a:t>种重构技术</a:t>
            </a:r>
            <a:r>
              <a:rPr lang="en-US" altLang="zh-CN" dirty="0"/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96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2E5AD6C4-D2D9-42AB-8873-7AACE510FE7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dirty="0"/>
              <a:t>为什么重构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E18627D-23ED-4596-BE60-CB62CDCB96A0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719263"/>
            <a:ext cx="9317115" cy="441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提高代码质量，更易被理解</a:t>
            </a:r>
          </a:p>
          <a:p>
            <a:pPr lvl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容易理解的代码可以很容易的维护和做进一步的开发。即使对写这些代码的程序员本身，容易理解代码也可以帮助容易地做修改。程序代码也是文档。而代码首先是写给人看的，让后才是给计算机看的。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001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03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6823FEA6-AC14-4286-9AD6-230C4EEB1F4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dirty="0"/>
              <a:t>为什么重构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A6B671-4B89-4BFB-BB2A-B8D47D251EE8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719263"/>
            <a:ext cx="9210583" cy="441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重构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可以提高开发速度</a:t>
            </a:r>
          </a:p>
          <a:p>
            <a:pPr lvl="1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efactoring对设计和代码的改进，都可以有效的提高开发速度。好的设计和代码质量实体提高开发速度的关键。在一个有缺陷的设计和混乱代码基础上的开发，即使表面上进度较快，但本质是试延后对设计缺陷的发现和对错误的修改，也就是延后了开发风险，最终要在开发的后期付出更多的时间和代价。</a:t>
            </a:r>
          </a:p>
        </p:txBody>
      </p:sp>
    </p:spTree>
    <p:extLst>
      <p:ext uri="{BB962C8B-B14F-4D97-AF65-F5344CB8AC3E}">
        <p14:creationId xmlns:p14="http://schemas.microsoft.com/office/powerpoint/2010/main" val="347253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>
            <a:extLst>
              <a:ext uri="{FF2B5EF4-FFF2-40B4-BE49-F238E27FC236}">
                <a16:creationId xmlns:a16="http://schemas.microsoft.com/office/drawing/2014/main" id="{D0280EBE-E53C-4A9D-9664-F2C9A0B5B35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何时重构</a:t>
            </a:r>
            <a:r>
              <a:rPr lang="en-US" altLang="zh-CN"/>
              <a:t>?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EB821C92-F542-45B0-891A-23A50EA07C7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9814264" cy="441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添加新功能时一并重构</a:t>
            </a:r>
          </a:p>
          <a:p>
            <a:pPr lvl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为了增加一个新的功能，程序员需要首先读懂现有的代码。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修补错误时一并重构</a:t>
            </a:r>
          </a:p>
          <a:p>
            <a:pPr lvl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为了修复一个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Bug,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程序员需要读懂现有的代码。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项目的维护成本远高于开发成本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5799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8A91E76-EE72-48AA-854C-5FCB57B1FB6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dirty="0"/>
              <a:t>何时不该重构</a:t>
            </a:r>
            <a:r>
              <a:rPr lang="en-US" altLang="zh-CN" dirty="0"/>
              <a:t>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713FD8C-AD4E-4B7A-AE93-861B3E16F5F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10453456" cy="441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代码太混乱，设计完全错误。与其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重构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，不如重写。</a:t>
            </a:r>
          </a:p>
          <a:p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明天是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最后期限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重构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的工作量显著的影响最后期限</a:t>
            </a:r>
          </a:p>
          <a:p>
            <a:pPr lvl="1"/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一个任务的计划是３天，如果为了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重构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，需要更多的时间（ ２天或更多）。推迟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重构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同步可以忽略。可以把这个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重构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作为一个新的任务，或者安排在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重构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的迭代中完成。</a:t>
            </a:r>
          </a:p>
          <a:p>
            <a:pPr lvl="1"/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6200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41518-949C-425C-B77D-222A23FB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常规重构方法合集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0A85CF-79C2-4CA5-A5B3-517BF51D7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8F278-A9BC-4FCB-86FC-639A7D77C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B71E3C-01FB-42E6-B928-9B6CF34D649E}"/>
              </a:ext>
            </a:extLst>
          </p:cNvPr>
          <p:cNvSpPr/>
          <p:nvPr/>
        </p:nvSpPr>
        <p:spPr>
          <a:xfrm>
            <a:off x="575189" y="1074631"/>
            <a:ext cx="8994939" cy="4844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重新组织你的函数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提炼函数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替换你的算法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简化条件表达式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分解条件式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合并条件式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合并重复的条件片断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移除控制标记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简化函数调用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将查询函数和修改函数分离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令函数携带参数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以明确函数取代参数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以多态取代条件式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9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15CEF-E89D-45CC-AE8B-37B9058C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提炼函数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B9A313-69C8-4BE8-BA3C-F149EE872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70EF3-508D-4344-8B4B-8CA721FE7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8492840-A455-455A-A4FC-70B40A51C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9" y="1861020"/>
            <a:ext cx="4800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printOwing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() {</a:t>
            </a:r>
          </a:p>
          <a:p>
            <a:pPr lvl="1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//print banner</a:t>
            </a:r>
          </a:p>
          <a:p>
            <a:pPr lvl="1"/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System.out.println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(“*********”);</a:t>
            </a:r>
          </a:p>
          <a:p>
            <a:pPr lvl="1"/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System.out.println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(“Banner”);</a:t>
            </a:r>
          </a:p>
          <a:p>
            <a:pPr lvl="1"/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System.out.println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(“*********”);</a:t>
            </a:r>
          </a:p>
          <a:p>
            <a:pPr lvl="1"/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//print details</a:t>
            </a:r>
          </a:p>
          <a:p>
            <a:pPr lvl="1"/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System.out.println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("name: " + _name);</a:t>
            </a:r>
          </a:p>
          <a:p>
            <a:pPr lvl="1"/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System.out.println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("amount " +</a:t>
            </a:r>
          </a:p>
          <a:p>
            <a:pPr lvl="1"/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getOutstanding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());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D5E27B6-5FD7-4EB5-9BD9-63E13EE2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620" y="1464394"/>
            <a:ext cx="581025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printOwing(){</a:t>
            </a:r>
          </a:p>
          <a:p>
            <a:pPr lvl="1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printBanner();</a:t>
            </a:r>
          </a:p>
          <a:p>
            <a:pPr lvl="1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printDetails(getOutstanding());</a:t>
            </a:r>
          </a:p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printBanner(){</a:t>
            </a:r>
          </a:p>
          <a:p>
            <a:pPr lvl="1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System.out.println(“*********”);</a:t>
            </a:r>
          </a:p>
          <a:p>
            <a:pPr lvl="1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System.out.println(“Banner”);</a:t>
            </a:r>
          </a:p>
          <a:p>
            <a:pPr lvl="1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System.out.println(“*********”);</a:t>
            </a:r>
          </a:p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printDetails (double outstanding){</a:t>
            </a:r>
          </a:p>
          <a:p>
            <a:pPr lvl="1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System.out.println ("name: " + _name);</a:t>
            </a:r>
          </a:p>
          <a:p>
            <a:pPr lvl="1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System.out.println ("amount " + outstanding);</a:t>
            </a:r>
          </a:p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5CECA59-DB2A-4F5E-ACEC-7BE943FF25B0}"/>
              </a:ext>
            </a:extLst>
          </p:cNvPr>
          <p:cNvSpPr txBox="1">
            <a:spLocks/>
          </p:cNvSpPr>
          <p:nvPr/>
        </p:nvSpPr>
        <p:spPr>
          <a:xfrm>
            <a:off x="681721" y="996749"/>
            <a:ext cx="1110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200" b="1" kern="1200" spc="50" smtClean="0">
                <a:solidFill>
                  <a:srgbClr val="09ADFF"/>
                </a:solidFill>
                <a:latin typeface="Heiti SC Medium" charset="-122"/>
                <a:ea typeface="Heiti SC Medium" charset="-122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逻辑块代码单独提炼成函数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AE3286B0-DB95-4DAB-AF07-CAE20A65FD4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05380" y="2700580"/>
            <a:ext cx="601082" cy="780564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6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4858D-DD06-465A-8B0A-61DBFB93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提炼函数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B91BFC-E6C7-4F99-9D4C-0AD49D35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</a:t>
            </a:r>
            <a:r>
              <a:rPr lang="en-US" altLang="zh-Hans"/>
              <a:t>8</a:t>
            </a:r>
            <a:r>
              <a:rPr lang="en-US"/>
              <a:t>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0CBB1-830C-4B21-AF59-B68DF6FAC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3B6F589-F251-447E-8250-87A7D476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72" y="1973989"/>
            <a:ext cx="4998128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String name = request.getParameter("Name");</a:t>
            </a: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if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 name != null &amp;&amp; name.length() &gt; 0 ){</a:t>
            </a:r>
          </a:p>
          <a:p>
            <a:pPr lvl="1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......</a:t>
            </a:r>
          </a:p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String age = request.getParameter("Age");</a:t>
            </a:r>
          </a:p>
          <a:p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if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 age != null &amp;&amp; age.length() &gt; 0 ){</a:t>
            </a:r>
          </a:p>
          <a:p>
            <a:pPr lvl="1"/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......</a:t>
            </a:r>
          </a:p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pPr>
              <a:spcBef>
                <a:spcPct val="50000"/>
              </a:spcBef>
            </a:pP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08FFA2D-A547-4DD7-946A-84A447471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743" y="1973989"/>
            <a:ext cx="49981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import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org.apache.commons.lang.StringUtils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String name =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request.getParameter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("Name");</a:t>
            </a: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if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 !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StringUtils.isBlank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 name ) ){</a:t>
            </a:r>
          </a:p>
          <a:p>
            <a:pPr lvl="1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......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String age =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request.getParameter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("Age");</a:t>
            </a: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if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 !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StringUtils.isBlank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 age ) ){</a:t>
            </a:r>
          </a:p>
          <a:p>
            <a:pPr lvl="1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......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05F3B5B-5F24-4E12-9E47-9200F588E44A}"/>
              </a:ext>
            </a:extLst>
          </p:cNvPr>
          <p:cNvSpPr txBox="1">
            <a:spLocks/>
          </p:cNvSpPr>
          <p:nvPr/>
        </p:nvSpPr>
        <p:spPr>
          <a:xfrm>
            <a:off x="681721" y="996749"/>
            <a:ext cx="1110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200" b="1" kern="1200" spc="50" smtClean="0">
                <a:solidFill>
                  <a:srgbClr val="09ADFF"/>
                </a:solidFill>
                <a:latin typeface="Heiti SC Medium" charset="-122"/>
                <a:ea typeface="Heiti SC Medium" charset="-122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使用工具包方法，包括已开源工具包以及自建工具包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261598CB-1322-486F-AE34-A9D65A9E1AD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44622" y="2689967"/>
            <a:ext cx="601082" cy="780564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定制加V3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A8FF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4187</Words>
  <Application>Microsoft Office PowerPoint</Application>
  <PresentationFormat>宽屏</PresentationFormat>
  <Paragraphs>450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Heiti SC Light</vt:lpstr>
      <vt:lpstr>Heiti SC Medium</vt:lpstr>
      <vt:lpstr>等线</vt:lpstr>
      <vt:lpstr>仿宋</vt:lpstr>
      <vt:lpstr>黑体</vt:lpstr>
      <vt:lpstr>Arial</vt:lpstr>
      <vt:lpstr>Courier New</vt:lpstr>
      <vt:lpstr>Office 主题​​</vt:lpstr>
      <vt:lpstr>重构</vt:lpstr>
      <vt:lpstr>为什么重构</vt:lpstr>
      <vt:lpstr>为什么重构</vt:lpstr>
      <vt:lpstr>为什么重构</vt:lpstr>
      <vt:lpstr>何时重构?</vt:lpstr>
      <vt:lpstr>何时不该重构?</vt:lpstr>
      <vt:lpstr>常规重构方法合集</vt:lpstr>
      <vt:lpstr>提炼函数</vt:lpstr>
      <vt:lpstr>提炼函数</vt:lpstr>
      <vt:lpstr>替换你的算法</vt:lpstr>
      <vt:lpstr>分解条件式</vt:lpstr>
      <vt:lpstr>合并条件式</vt:lpstr>
      <vt:lpstr>合并重复的条件片断</vt:lpstr>
      <vt:lpstr>移除控制标记</vt:lpstr>
      <vt:lpstr>将查询函数和修改函数分离</vt:lpstr>
      <vt:lpstr>令函数携带参数</vt:lpstr>
      <vt:lpstr>以明确函数取代参数</vt:lpstr>
      <vt:lpstr>以多态取代条件式</vt:lpstr>
      <vt:lpstr>PowerPoint 演示文稿</vt:lpstr>
      <vt:lpstr>如何重构以上代码</vt:lpstr>
      <vt:lpstr>第一步 先定义接口</vt:lpstr>
      <vt:lpstr>第二步 定义注解</vt:lpstr>
      <vt:lpstr>第三步 配置工厂类</vt:lpstr>
      <vt:lpstr>第四步  初始化工厂中的Map对象</vt:lpstr>
      <vt:lpstr>第五步 实现抽象类</vt:lpstr>
      <vt:lpstr>第六步  实现具体的操作类</vt:lpstr>
      <vt:lpstr>第六步  实现具体的操作类</vt:lpstr>
      <vt:lpstr>第六步  实现具体的操作类</vt:lpstr>
      <vt:lpstr>参考文档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Shuang Sun</dc:creator>
  <cp:lastModifiedBy>zheng hui</cp:lastModifiedBy>
  <cp:revision>80</cp:revision>
  <dcterms:created xsi:type="dcterms:W3CDTF">2018-03-07T09:00:40Z</dcterms:created>
  <dcterms:modified xsi:type="dcterms:W3CDTF">2019-12-11T07:11:42Z</dcterms:modified>
</cp:coreProperties>
</file>