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1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8FA0A5-0E60-4BD9-8C9B-BEB477D09D93}" type="datetimeFigureOut">
              <a:rPr lang="zh-CN" altLang="en-US" smtClean="0"/>
              <a:t>2018/5/16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998BDA-EBE8-49B5-B75D-F92A5E8FA5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8330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2400" dirty="0"/>
              <a:t>浙江理工大</a:t>
            </a:r>
            <a:r>
              <a:rPr lang="zh-CN" altLang="en-US" sz="2400" dirty="0" smtClean="0"/>
              <a:t>学本科毕业设计开题答辩：</a:t>
            </a:r>
            <a:endParaRPr lang="zh-CN" alt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043608" y="1916832"/>
            <a:ext cx="751571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 smtClean="0"/>
              <a:t>基于</a:t>
            </a:r>
            <a:r>
              <a:rPr lang="en-US" altLang="zh-CN" sz="4400" dirty="0" smtClean="0"/>
              <a:t>Control 4</a:t>
            </a:r>
            <a:r>
              <a:rPr lang="zh-CN" altLang="en-US" sz="4400" dirty="0" smtClean="0"/>
              <a:t>主机与 </a:t>
            </a:r>
            <a:r>
              <a:rPr lang="en-US" altLang="zh-CN" sz="4400" dirty="0" err="1" smtClean="0"/>
              <a:t>Zigbee</a:t>
            </a:r>
            <a:r>
              <a:rPr lang="en-US" altLang="zh-CN" sz="4400" dirty="0" smtClean="0"/>
              <a:t> </a:t>
            </a:r>
            <a:r>
              <a:rPr lang="zh-CN" altLang="en-US" sz="4400" dirty="0" smtClean="0"/>
              <a:t>外扩</a:t>
            </a:r>
            <a:r>
              <a:rPr lang="en-US" altLang="zh-CN" sz="4400" dirty="0" smtClean="0"/>
              <a:t>AP</a:t>
            </a:r>
            <a:r>
              <a:rPr lang="zh-CN" altLang="en-US" sz="4400" dirty="0" smtClean="0"/>
              <a:t>设备的智能家庭安防系统</a:t>
            </a:r>
            <a:endParaRPr lang="zh-CN" altLang="en-US" sz="4400" dirty="0"/>
          </a:p>
        </p:txBody>
      </p:sp>
      <p:sp>
        <p:nvSpPr>
          <p:cNvPr id="7" name="TextBox 6"/>
          <p:cNvSpPr txBox="1"/>
          <p:nvPr/>
        </p:nvSpPr>
        <p:spPr>
          <a:xfrm>
            <a:off x="683568" y="5301208"/>
            <a:ext cx="53976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答辩人：郑江湖（</a:t>
            </a:r>
            <a:r>
              <a:rPr lang="en-US" altLang="zh-CN" sz="2000" dirty="0" smtClean="0"/>
              <a:t>14</a:t>
            </a:r>
            <a:r>
              <a:rPr lang="zh-CN" altLang="en-US" sz="2000" dirty="0" smtClean="0"/>
              <a:t>机电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班 </a:t>
            </a:r>
            <a:r>
              <a:rPr lang="en-US" altLang="zh-CN" sz="2000" dirty="0" smtClean="0"/>
              <a:t>2014330300129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r>
              <a:rPr lang="zh-CN" altLang="en-US" sz="2000" dirty="0" smtClean="0"/>
              <a:t>指导老师：金玉珍</a:t>
            </a:r>
            <a:endParaRPr lang="zh-CN" alt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7380312" y="6237312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2017.12.13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600" dirty="0" smtClean="0"/>
              <a:t>可行性分析</a:t>
            </a:r>
            <a:endParaRPr lang="zh-CN" altLang="en-US" sz="3600" dirty="0"/>
          </a:p>
        </p:txBody>
      </p:sp>
      <p:pic>
        <p:nvPicPr>
          <p:cNvPr id="10" name="内容占位符 9" descr="zigbee_network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9512" y="1340768"/>
            <a:ext cx="4710183" cy="3313559"/>
          </a:xfrm>
        </p:spPr>
      </p:pic>
      <p:pic>
        <p:nvPicPr>
          <p:cNvPr id="11" name="图片 10" descr="th (3)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48064" y="836712"/>
            <a:ext cx="3143250" cy="1790700"/>
          </a:xfrm>
          <a:prstGeom prst="rect">
            <a:avLst/>
          </a:prstGeom>
        </p:spPr>
      </p:pic>
      <p:pic>
        <p:nvPicPr>
          <p:cNvPr id="12" name="图片 11" descr="th (2)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788024" y="2780928"/>
            <a:ext cx="4680520" cy="355719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600" dirty="0"/>
              <a:t>研究工</a:t>
            </a:r>
            <a:r>
              <a:rPr lang="zh-CN" altLang="en-US" sz="3600" dirty="0" smtClean="0"/>
              <a:t>作计划</a:t>
            </a:r>
            <a:endParaRPr lang="zh-CN" altLang="en-US" sz="36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268760"/>
            <a:ext cx="8265549" cy="4968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600" dirty="0" smtClean="0"/>
              <a:t>参考文献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800" dirty="0"/>
              <a:t>[1] </a:t>
            </a:r>
            <a:r>
              <a:rPr lang="zh-CN" altLang="zh-CN" sz="1800" dirty="0"/>
              <a:t>强静仁，张珣，王斌</a:t>
            </a:r>
            <a:r>
              <a:rPr lang="en-US" altLang="zh-CN" sz="1800" dirty="0"/>
              <a:t>. </a:t>
            </a:r>
            <a:r>
              <a:rPr lang="zh-CN" altLang="zh-CN" sz="1800" dirty="0"/>
              <a:t>智能家居基本原理及应用</a:t>
            </a:r>
            <a:r>
              <a:rPr lang="en-US" altLang="zh-CN" sz="1800" dirty="0"/>
              <a:t>[M]. </a:t>
            </a:r>
            <a:r>
              <a:rPr lang="zh-CN" altLang="zh-CN" sz="1800" dirty="0"/>
              <a:t>湖北：华中科技大学出版社，</a:t>
            </a:r>
            <a:r>
              <a:rPr lang="en-US" altLang="zh-CN" sz="1800" dirty="0"/>
              <a:t>2017.  32~75</a:t>
            </a:r>
            <a:endParaRPr lang="zh-CN" altLang="zh-CN" sz="1800" dirty="0"/>
          </a:p>
          <a:p>
            <a:r>
              <a:rPr lang="en-US" altLang="zh-CN" sz="1800" dirty="0"/>
              <a:t>[2] </a:t>
            </a:r>
            <a:r>
              <a:rPr lang="zh-CN" altLang="zh-CN" sz="1800" dirty="0"/>
              <a:t>郑静</a:t>
            </a:r>
            <a:r>
              <a:rPr lang="en-US" altLang="zh-CN" sz="1800" dirty="0"/>
              <a:t>. </a:t>
            </a:r>
            <a:r>
              <a:rPr lang="zh-CN" altLang="zh-CN" sz="1800" dirty="0"/>
              <a:t>物联网</a:t>
            </a:r>
            <a:r>
              <a:rPr lang="en-US" altLang="zh-CN" sz="1800" dirty="0"/>
              <a:t>+</a:t>
            </a:r>
            <a:r>
              <a:rPr lang="zh-CN" altLang="zh-CN" sz="1800" dirty="0"/>
              <a:t>智能家居</a:t>
            </a:r>
            <a:r>
              <a:rPr lang="en-US" altLang="zh-CN" sz="1800" dirty="0"/>
              <a:t>[M]. </a:t>
            </a:r>
            <a:r>
              <a:rPr lang="zh-CN" altLang="zh-CN" sz="1800" dirty="0"/>
              <a:t>北京：化学工业出版社，</a:t>
            </a:r>
            <a:r>
              <a:rPr lang="en-US" altLang="zh-CN" sz="1800" dirty="0"/>
              <a:t>2017. 84~154</a:t>
            </a:r>
            <a:endParaRPr lang="zh-CN" altLang="zh-CN" sz="1800" dirty="0"/>
          </a:p>
          <a:p>
            <a:r>
              <a:rPr lang="en-US" altLang="zh-CN" sz="1800" dirty="0"/>
              <a:t>[3] </a:t>
            </a:r>
            <a:r>
              <a:rPr lang="zh-CN" altLang="zh-CN" sz="1800" dirty="0"/>
              <a:t>王怡，鄂旭</a:t>
            </a:r>
            <a:r>
              <a:rPr lang="en-US" altLang="zh-CN" sz="1800" dirty="0"/>
              <a:t>. </a:t>
            </a:r>
            <a:r>
              <a:rPr lang="zh-CN" altLang="zh-CN" sz="1800" dirty="0"/>
              <a:t>基于物联网无线传感的智能家居研究</a:t>
            </a:r>
            <a:r>
              <a:rPr lang="en-US" altLang="zh-CN" sz="1800" dirty="0"/>
              <a:t>[J]. </a:t>
            </a:r>
            <a:r>
              <a:rPr lang="zh-CN" altLang="zh-CN" sz="1800" dirty="0"/>
              <a:t>计算机技术与发展</a:t>
            </a:r>
            <a:r>
              <a:rPr lang="en-US" altLang="zh-CN" sz="1800" dirty="0"/>
              <a:t>, 2015, </a:t>
            </a:r>
            <a:endParaRPr lang="en-US" altLang="zh-CN" sz="1800" dirty="0" smtClean="0"/>
          </a:p>
          <a:p>
            <a:r>
              <a:rPr lang="en-US" altLang="zh-CN" sz="1800" dirty="0" smtClean="0"/>
              <a:t>[</a:t>
            </a:r>
            <a:r>
              <a:rPr lang="en-US" altLang="zh-CN" sz="1800" dirty="0"/>
              <a:t>4</a:t>
            </a:r>
            <a:r>
              <a:rPr lang="en-US" altLang="zh-CN" sz="1800" dirty="0" smtClean="0"/>
              <a:t>] </a:t>
            </a:r>
            <a:r>
              <a:rPr lang="zh-CN" altLang="zh-CN" sz="1800" dirty="0"/>
              <a:t>姜涛</a:t>
            </a:r>
            <a:r>
              <a:rPr lang="en-US" altLang="zh-CN" sz="1800" dirty="0"/>
              <a:t>. </a:t>
            </a:r>
            <a:r>
              <a:rPr lang="zh-CN" altLang="zh-CN" sz="1800" dirty="0"/>
              <a:t>基于</a:t>
            </a:r>
            <a:r>
              <a:rPr lang="en-US" altLang="zh-CN" sz="1800" dirty="0"/>
              <a:t>ARM+WIFI</a:t>
            </a:r>
            <a:r>
              <a:rPr lang="zh-CN" altLang="zh-CN" sz="1800" dirty="0"/>
              <a:t>的智能家居系统的设计</a:t>
            </a:r>
            <a:r>
              <a:rPr lang="en-US" altLang="zh-CN" sz="1800" dirty="0"/>
              <a:t>[D]. </a:t>
            </a:r>
            <a:r>
              <a:rPr lang="zh-CN" altLang="zh-CN" sz="1800" dirty="0"/>
              <a:t>吉林</a:t>
            </a:r>
            <a:r>
              <a:rPr lang="en-US" altLang="zh-CN" sz="1800" dirty="0"/>
              <a:t>: </a:t>
            </a:r>
            <a:r>
              <a:rPr lang="zh-CN" altLang="zh-CN" sz="1800" dirty="0"/>
              <a:t>吉林大学</a:t>
            </a:r>
            <a:r>
              <a:rPr lang="en-US" altLang="zh-CN" sz="1800" dirty="0"/>
              <a:t>, 2017</a:t>
            </a:r>
            <a:endParaRPr lang="zh-CN" altLang="zh-CN" sz="1800" dirty="0"/>
          </a:p>
          <a:p>
            <a:r>
              <a:rPr lang="en-US" altLang="zh-CN" sz="1800" dirty="0" smtClean="0"/>
              <a:t>[</a:t>
            </a:r>
            <a:r>
              <a:rPr lang="en-US" altLang="zh-CN" sz="1800" dirty="0"/>
              <a:t>5</a:t>
            </a:r>
            <a:r>
              <a:rPr lang="en-US" altLang="zh-CN" sz="1800" dirty="0" smtClean="0"/>
              <a:t>] </a:t>
            </a:r>
            <a:r>
              <a:rPr lang="zh-CN" altLang="zh-CN" sz="1800" dirty="0"/>
              <a:t>翟亚芳</a:t>
            </a:r>
            <a:r>
              <a:rPr lang="en-US" altLang="zh-CN" sz="1800" dirty="0"/>
              <a:t>, </a:t>
            </a:r>
            <a:r>
              <a:rPr lang="zh-CN" altLang="zh-CN" sz="1800" dirty="0"/>
              <a:t>张天鹏等</a:t>
            </a:r>
            <a:r>
              <a:rPr lang="en-US" altLang="zh-CN" sz="1800" dirty="0"/>
              <a:t>. </a:t>
            </a:r>
            <a:r>
              <a:rPr lang="zh-CN" altLang="zh-CN" sz="1800" dirty="0"/>
              <a:t>基于</a:t>
            </a:r>
            <a:r>
              <a:rPr lang="en-US" altLang="zh-CN" sz="1800" dirty="0"/>
              <a:t>STM32</a:t>
            </a:r>
            <a:r>
              <a:rPr lang="zh-CN" altLang="zh-CN" sz="1800" dirty="0"/>
              <a:t>的家庭智能安防控制系统设计</a:t>
            </a:r>
            <a:r>
              <a:rPr lang="en-US" altLang="zh-CN" sz="1800" dirty="0"/>
              <a:t>[J]. </a:t>
            </a:r>
            <a:r>
              <a:rPr lang="zh-CN" altLang="zh-CN" sz="1800" dirty="0"/>
              <a:t>黑龙江大学自然科学学报</a:t>
            </a:r>
            <a:r>
              <a:rPr lang="en-US" altLang="zh-CN" sz="1800" dirty="0"/>
              <a:t>, 2016, 33(01): 118-123</a:t>
            </a:r>
            <a:endParaRPr lang="zh-CN" altLang="zh-CN" sz="1800" dirty="0"/>
          </a:p>
          <a:p>
            <a:r>
              <a:rPr lang="en-US" altLang="zh-CN" sz="1800" dirty="0" smtClean="0"/>
              <a:t>[</a:t>
            </a:r>
            <a:r>
              <a:rPr lang="en-US" altLang="zh-CN" sz="1800" dirty="0"/>
              <a:t>6</a:t>
            </a:r>
            <a:r>
              <a:rPr lang="en-US" altLang="zh-CN" sz="1800" dirty="0" smtClean="0"/>
              <a:t>] </a:t>
            </a:r>
            <a:r>
              <a:rPr lang="zh-CN" altLang="zh-CN" sz="1800" dirty="0"/>
              <a:t>范鹏</a:t>
            </a:r>
            <a:r>
              <a:rPr lang="en-US" altLang="zh-CN" sz="1800" dirty="0"/>
              <a:t>. </a:t>
            </a:r>
            <a:r>
              <a:rPr lang="zh-CN" altLang="zh-CN" sz="1800" dirty="0"/>
              <a:t>基于</a:t>
            </a:r>
            <a:r>
              <a:rPr lang="en-US" altLang="zh-CN" sz="1800" dirty="0"/>
              <a:t>ARM-Linux</a:t>
            </a:r>
            <a:r>
              <a:rPr lang="zh-CN" altLang="zh-CN" sz="1800" dirty="0"/>
              <a:t>平台的家庭智能安防系统的研究与设计</a:t>
            </a:r>
            <a:r>
              <a:rPr lang="en-US" altLang="zh-CN" sz="1800" dirty="0"/>
              <a:t>[D]. </a:t>
            </a:r>
            <a:r>
              <a:rPr lang="zh-CN" altLang="zh-CN" sz="1800" dirty="0"/>
              <a:t>南京</a:t>
            </a:r>
            <a:r>
              <a:rPr lang="en-US" altLang="zh-CN" sz="1800" dirty="0"/>
              <a:t>: </a:t>
            </a:r>
            <a:r>
              <a:rPr lang="zh-CN" altLang="zh-CN" sz="1800" dirty="0"/>
              <a:t>南京理工大学</a:t>
            </a:r>
            <a:r>
              <a:rPr lang="en-US" altLang="zh-CN" sz="1800" dirty="0"/>
              <a:t>, 2014</a:t>
            </a:r>
            <a:endParaRPr lang="zh-CN" altLang="zh-CN" sz="1800" dirty="0"/>
          </a:p>
          <a:p>
            <a:r>
              <a:rPr lang="en-US" altLang="zh-CN" sz="1800" dirty="0" smtClean="0"/>
              <a:t>25(2</a:t>
            </a:r>
            <a:r>
              <a:rPr lang="en-US" altLang="zh-CN" sz="1800" dirty="0"/>
              <a:t>): </a:t>
            </a:r>
            <a:r>
              <a:rPr lang="en-US" altLang="zh-CN" sz="1800" dirty="0" smtClean="0"/>
              <a:t>234-237</a:t>
            </a:r>
          </a:p>
          <a:p>
            <a:r>
              <a:rPr lang="en-US" altLang="zh-CN" sz="1800" dirty="0" smtClean="0"/>
              <a:t>[</a:t>
            </a:r>
            <a:r>
              <a:rPr lang="en-US" altLang="zh-CN" sz="1800" dirty="0"/>
              <a:t>7</a:t>
            </a:r>
            <a:r>
              <a:rPr lang="en-US" altLang="zh-CN" sz="1800" dirty="0" smtClean="0"/>
              <a:t>] </a:t>
            </a:r>
            <a:r>
              <a:rPr lang="zh-CN" altLang="zh-CN" sz="1800" dirty="0"/>
              <a:t>岑荣滢，姜琴，扈健玮等</a:t>
            </a:r>
            <a:r>
              <a:rPr lang="en-US" altLang="zh-CN" sz="1800" dirty="0"/>
              <a:t>. </a:t>
            </a:r>
            <a:r>
              <a:rPr lang="zh-CN" altLang="zh-CN" sz="1800" dirty="0"/>
              <a:t>面向智能家居应用的</a:t>
            </a:r>
            <a:r>
              <a:rPr lang="en-US" altLang="zh-CN" sz="1800" dirty="0" err="1"/>
              <a:t>ZigBee-WiFi</a:t>
            </a:r>
            <a:r>
              <a:rPr lang="zh-CN" altLang="zh-CN" sz="1800" dirty="0"/>
              <a:t>网关</a:t>
            </a:r>
            <a:r>
              <a:rPr lang="en-US" altLang="zh-CN" sz="1800" dirty="0"/>
              <a:t>[J]. </a:t>
            </a:r>
            <a:r>
              <a:rPr lang="zh-CN" altLang="zh-CN" sz="1800" dirty="0"/>
              <a:t>计算机系统应用</a:t>
            </a:r>
            <a:r>
              <a:rPr lang="en-US" altLang="zh-CN" sz="1800" dirty="0"/>
              <a:t>, 2017, 26(1): 232-235</a:t>
            </a:r>
            <a:endParaRPr lang="zh-CN" altLang="zh-CN" sz="1800" dirty="0"/>
          </a:p>
          <a:p>
            <a:r>
              <a:rPr lang="en-US" altLang="zh-CN" sz="1800" dirty="0" smtClean="0"/>
              <a:t>[</a:t>
            </a:r>
            <a:r>
              <a:rPr lang="en-US" altLang="zh-CN" sz="1800" dirty="0"/>
              <a:t>8</a:t>
            </a:r>
            <a:r>
              <a:rPr lang="en-US" altLang="zh-CN" sz="1800" dirty="0" smtClean="0"/>
              <a:t>] </a:t>
            </a:r>
            <a:r>
              <a:rPr lang="zh-CN" altLang="zh-CN" sz="1800" dirty="0"/>
              <a:t>孙润</a:t>
            </a:r>
            <a:r>
              <a:rPr lang="en-US" altLang="zh-CN" sz="1800" dirty="0"/>
              <a:t>. </a:t>
            </a:r>
            <a:r>
              <a:rPr lang="zh-CN" altLang="zh-CN" sz="1800" dirty="0"/>
              <a:t>基于</a:t>
            </a:r>
            <a:r>
              <a:rPr lang="en-US" altLang="zh-CN" sz="1800" dirty="0" err="1"/>
              <a:t>WiFi</a:t>
            </a:r>
            <a:r>
              <a:rPr lang="zh-CN" altLang="zh-CN" sz="1800" dirty="0"/>
              <a:t>智能家居的网关设计</a:t>
            </a:r>
            <a:r>
              <a:rPr lang="en-US" altLang="zh-CN" sz="1800" dirty="0"/>
              <a:t>[D]. </a:t>
            </a:r>
            <a:r>
              <a:rPr lang="zh-CN" altLang="zh-CN" sz="1800" dirty="0"/>
              <a:t>陕西</a:t>
            </a:r>
            <a:r>
              <a:rPr lang="en-US" altLang="zh-CN" sz="1800" dirty="0"/>
              <a:t>: </a:t>
            </a:r>
            <a:r>
              <a:rPr lang="zh-CN" altLang="zh-CN" sz="1800" dirty="0"/>
              <a:t>西安工业大学</a:t>
            </a:r>
            <a:r>
              <a:rPr lang="en-US" altLang="zh-CN" sz="1800" dirty="0"/>
              <a:t>, 2015</a:t>
            </a:r>
            <a:endParaRPr lang="zh-CN" altLang="zh-CN" sz="1800" dirty="0"/>
          </a:p>
          <a:p>
            <a:endParaRPr lang="zh-CN" altLang="zh-CN" sz="1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620688"/>
            <a:ext cx="8229600" cy="4525963"/>
          </a:xfrm>
        </p:spPr>
        <p:txBody>
          <a:bodyPr/>
          <a:lstStyle/>
          <a:p>
            <a:pPr algn="ctr"/>
            <a:endParaRPr lang="en-US" altLang="zh-CN" dirty="0" smtClean="0"/>
          </a:p>
          <a:p>
            <a:pPr algn="ctr"/>
            <a:endParaRPr lang="en-US" altLang="zh-CN" dirty="0"/>
          </a:p>
          <a:p>
            <a:pPr algn="ctr">
              <a:buNone/>
            </a:pPr>
            <a:r>
              <a:rPr lang="en-US" altLang="zh-CN" sz="9600" dirty="0" smtClean="0"/>
              <a:t>THANKS</a:t>
            </a:r>
          </a:p>
          <a:p>
            <a:pPr algn="ctr">
              <a:buNone/>
            </a:pPr>
            <a:r>
              <a:rPr lang="zh-CN" altLang="en-US" sz="3600" dirty="0"/>
              <a:t>答辩</a:t>
            </a:r>
            <a:r>
              <a:rPr lang="zh-CN" altLang="en-US" sz="3600" dirty="0" smtClean="0"/>
              <a:t>人：郑江湖</a:t>
            </a:r>
            <a:endParaRPr lang="zh-CN" altLang="en-US" sz="3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600" dirty="0" smtClean="0"/>
              <a:t>1.</a:t>
            </a:r>
            <a:r>
              <a:rPr lang="zh-CN" altLang="en-US" sz="3600" dirty="0" smtClean="0"/>
              <a:t>选题的背景和意义</a:t>
            </a:r>
            <a:endParaRPr lang="en-US" altLang="zh-CN" sz="3600" dirty="0" smtClean="0"/>
          </a:p>
          <a:p>
            <a:r>
              <a:rPr lang="en-US" altLang="zh-CN" sz="3600" dirty="0" smtClean="0"/>
              <a:t>2.</a:t>
            </a:r>
            <a:r>
              <a:rPr lang="zh-CN" altLang="en-US" sz="3600" dirty="0" smtClean="0"/>
              <a:t>研究的基本内容与拟解决的问题</a:t>
            </a:r>
            <a:endParaRPr lang="en-US" altLang="zh-CN" sz="3600" dirty="0" smtClean="0"/>
          </a:p>
          <a:p>
            <a:r>
              <a:rPr lang="en-US" altLang="zh-CN" sz="3600" dirty="0" smtClean="0"/>
              <a:t>3.</a:t>
            </a:r>
            <a:r>
              <a:rPr lang="zh-CN" altLang="en-US" sz="3600" dirty="0" smtClean="0"/>
              <a:t>研究方案、可行性分析、预期结果</a:t>
            </a:r>
            <a:endParaRPr lang="en-US" altLang="zh-CN" sz="3600" dirty="0" smtClean="0"/>
          </a:p>
          <a:p>
            <a:r>
              <a:rPr lang="en-US" altLang="zh-CN" sz="3600" dirty="0" smtClean="0"/>
              <a:t>4.</a:t>
            </a:r>
            <a:r>
              <a:rPr lang="zh-CN" altLang="en-US" sz="3600" dirty="0" smtClean="0"/>
              <a:t>研究工作计划</a:t>
            </a:r>
            <a:endParaRPr lang="en-US" altLang="zh-CN" sz="3600" dirty="0" smtClean="0"/>
          </a:p>
          <a:p>
            <a:r>
              <a:rPr lang="en-US" altLang="zh-CN" sz="3600" dirty="0"/>
              <a:t>5</a:t>
            </a:r>
            <a:r>
              <a:rPr lang="en-US" altLang="zh-CN" sz="3600" dirty="0" smtClean="0"/>
              <a:t>.</a:t>
            </a:r>
            <a:r>
              <a:rPr lang="zh-CN" altLang="en-US" sz="3600" dirty="0" smtClean="0"/>
              <a:t>参考文献</a:t>
            </a:r>
            <a:endParaRPr lang="en-US" altLang="zh-CN" sz="3600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4000" b="1" dirty="0" smtClean="0"/>
              <a:t>背景及意义</a:t>
            </a:r>
            <a:endParaRPr lang="zh-CN" altLang="en-US" sz="4000" b="1" dirty="0"/>
          </a:p>
        </p:txBody>
      </p:sp>
      <p:sp>
        <p:nvSpPr>
          <p:cNvPr id="8" name="TextBox 1210"/>
          <p:cNvSpPr/>
          <p:nvPr/>
        </p:nvSpPr>
        <p:spPr>
          <a:xfrm>
            <a:off x="5133554" y="2252671"/>
            <a:ext cx="3370153" cy="346249"/>
          </a:xfrm>
          <a:prstGeom prst="rect">
            <a:avLst/>
          </a:prstGeom>
          <a:ln/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68580" tIns="34290" rIns="68580" bIns="34290">
            <a:spAutoFit/>
          </a:bodyPr>
          <a:lstStyle/>
          <a:p>
            <a:pPr lvl="0" algn="l"/>
            <a:r>
              <a:rPr lang="zh-CN" altLang="en-US" b="1" dirty="0">
                <a:solidFill>
                  <a:schemeClr val="bg1"/>
                </a:solidFill>
                <a:cs typeface="+mn-ea"/>
                <a:sym typeface="+mn-lt"/>
              </a:rPr>
              <a:t>家庭安防是生活质量的基本保障</a:t>
            </a:r>
            <a:endParaRPr lang="zh-CN" altLang="en-US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133553" y="2537861"/>
            <a:ext cx="3417595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ts val="1500"/>
              </a:lnSpc>
            </a:pPr>
            <a:endParaRPr lang="en-US" altLang="zh-CN" sz="1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1" name="TextBox 1210"/>
          <p:cNvSpPr/>
          <p:nvPr/>
        </p:nvSpPr>
        <p:spPr>
          <a:xfrm>
            <a:off x="1212621" y="4868121"/>
            <a:ext cx="1068241" cy="346249"/>
          </a:xfrm>
          <a:prstGeom prst="rect">
            <a:avLst/>
          </a:prstGeom>
          <a:ln/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68580" tIns="34290" rIns="68580" bIns="34290">
            <a:spAutoFit/>
          </a:bodyPr>
          <a:lstStyle/>
          <a:p>
            <a:pPr lvl="0" algn="l"/>
            <a:r>
              <a:rPr lang="zh-CN" altLang="en-US" b="1" dirty="0">
                <a:solidFill>
                  <a:srgbClr val="1B4367"/>
                </a:solidFill>
                <a:cs typeface="+mn-ea"/>
                <a:sym typeface="+mn-lt"/>
              </a:rPr>
              <a:t>财产安全</a:t>
            </a:r>
            <a:endParaRPr lang="zh-CN" altLang="en-US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739839" y="4833388"/>
            <a:ext cx="448164" cy="368593"/>
            <a:chOff x="5593786" y="944314"/>
            <a:chExt cx="476097" cy="391567"/>
          </a:xfrm>
          <a:solidFill>
            <a:srgbClr val="1B4367"/>
          </a:solidFill>
        </p:grpSpPr>
        <p:sp>
          <p:nvSpPr>
            <p:cNvPr id="14" name="椭圆 13"/>
            <p:cNvSpPr/>
            <p:nvPr/>
          </p:nvSpPr>
          <p:spPr>
            <a:xfrm>
              <a:off x="5643079" y="944314"/>
              <a:ext cx="391567" cy="391567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5" name="文本框 17"/>
            <p:cNvSpPr txBox="1"/>
            <p:nvPr/>
          </p:nvSpPr>
          <p:spPr>
            <a:xfrm>
              <a:off x="5593786" y="981212"/>
              <a:ext cx="476097" cy="34330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5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15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6" name="TextBox 1210"/>
          <p:cNvSpPr/>
          <p:nvPr/>
        </p:nvSpPr>
        <p:spPr>
          <a:xfrm>
            <a:off x="5353915" y="4923145"/>
            <a:ext cx="1068241" cy="346249"/>
          </a:xfrm>
          <a:prstGeom prst="rect">
            <a:avLst/>
          </a:prstGeom>
          <a:ln/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68580" tIns="34290" rIns="68580" bIns="34290">
            <a:spAutoFit/>
          </a:bodyPr>
          <a:lstStyle/>
          <a:p>
            <a:pPr lvl="0" algn="l"/>
            <a:r>
              <a:rPr lang="zh-CN" altLang="en-US" b="1" dirty="0">
                <a:solidFill>
                  <a:srgbClr val="1B4367"/>
                </a:solidFill>
                <a:cs typeface="+mn-ea"/>
                <a:sym typeface="+mn-lt"/>
              </a:rPr>
              <a:t>生命安全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4906420" y="4868121"/>
            <a:ext cx="448164" cy="368593"/>
            <a:chOff x="5641230" y="966369"/>
            <a:chExt cx="476097" cy="391567"/>
          </a:xfrm>
          <a:solidFill>
            <a:srgbClr val="1B4367"/>
          </a:solidFill>
        </p:grpSpPr>
        <p:sp>
          <p:nvSpPr>
            <p:cNvPr id="18" name="椭圆 17"/>
            <p:cNvSpPr/>
            <p:nvPr/>
          </p:nvSpPr>
          <p:spPr>
            <a:xfrm>
              <a:off x="5673454" y="966369"/>
              <a:ext cx="391567" cy="391567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9" name="文本框 17"/>
            <p:cNvSpPr txBox="1"/>
            <p:nvPr/>
          </p:nvSpPr>
          <p:spPr>
            <a:xfrm>
              <a:off x="5641230" y="977731"/>
              <a:ext cx="476097" cy="34330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500" dirty="0">
                  <a:solidFill>
                    <a:schemeClr val="bg1"/>
                  </a:solidFill>
                  <a:cs typeface="+mn-ea"/>
                  <a:sym typeface="+mn-lt"/>
                </a:rPr>
                <a:t>02</a:t>
              </a:r>
              <a:endParaRPr lang="en-US" altLang="zh-CN" sz="15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cxnSp>
        <p:nvCxnSpPr>
          <p:cNvPr id="20" name="直接连接符 19"/>
          <p:cNvCxnSpPr/>
          <p:nvPr/>
        </p:nvCxnSpPr>
        <p:spPr>
          <a:xfrm>
            <a:off x="774479" y="151466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" descr="http://img.shushi100.com/images/a4ef6cc1-34ad-497f-adc3-d3362e805bf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465" y="1890942"/>
            <a:ext cx="4190310" cy="2402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文本框 21"/>
          <p:cNvSpPr txBox="1"/>
          <p:nvPr/>
        </p:nvSpPr>
        <p:spPr>
          <a:xfrm>
            <a:off x="5130502" y="2781903"/>
            <a:ext cx="3621506" cy="83099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家庭安防可分为非法入侵检测、烟雾浓度检测、有害气体检测、水浸检测</a:t>
            </a:r>
            <a:r>
              <a:rPr lang="zh-CN" altLang="en-US" sz="1600" dirty="0">
                <a:solidFill>
                  <a:schemeClr val="bg1"/>
                </a:solidFill>
              </a:rPr>
              <a:t>等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300"/>
                            </p:stCondLst>
                            <p:childTnLst>
                              <p:par>
                                <p:cTn id="18" presetID="2" presetClass="entr" presetSubtype="2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8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300"/>
                            </p:stCondLst>
                            <p:childTnLst>
                              <p:par>
                                <p:cTn id="2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800"/>
                            </p:stCondLst>
                            <p:childTnLst>
                              <p:par>
                                <p:cTn id="3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300"/>
                            </p:stCondLst>
                            <p:childTnLst>
                              <p:par>
                                <p:cTn id="40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1" grpId="0" animBg="1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b="1" dirty="0" smtClean="0"/>
              <a:t>背景及意义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基于</a:t>
            </a:r>
            <a:r>
              <a:rPr lang="en-US" altLang="zh-CN" sz="2400" dirty="0" smtClean="0"/>
              <a:t>WIFI</a:t>
            </a:r>
            <a:r>
              <a:rPr lang="zh-CN" altLang="en-US" sz="2400" dirty="0" smtClean="0"/>
              <a:t>与 </a:t>
            </a:r>
            <a:r>
              <a:rPr lang="en-US" altLang="zh-CN" sz="2400" dirty="0" err="1" smtClean="0"/>
              <a:t>Zigbee</a:t>
            </a:r>
            <a:r>
              <a:rPr lang="zh-CN" altLang="en-US" sz="2400" dirty="0" smtClean="0"/>
              <a:t>无线通信技术的智能家居产业日益繁荣，有着良好的产品市场与发展潜能，是未来家用电器产品智能化的方向</a:t>
            </a:r>
            <a:endParaRPr lang="en-US" altLang="zh-CN" sz="2400" dirty="0" smtClean="0"/>
          </a:p>
          <a:p>
            <a:endParaRPr lang="zh-CN" altLang="en-US" dirty="0"/>
          </a:p>
        </p:txBody>
      </p:sp>
      <p:pic>
        <p:nvPicPr>
          <p:cNvPr id="4" name="图片 3" descr="9691816352149431541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512" y="3717032"/>
            <a:ext cx="4038599" cy="2690812"/>
          </a:xfrm>
          <a:prstGeom prst="rect">
            <a:avLst/>
          </a:prstGeom>
        </p:spPr>
      </p:pic>
      <p:pic>
        <p:nvPicPr>
          <p:cNvPr id="5" name="图片 4" descr="201702171145456425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66849" y="2852936"/>
            <a:ext cx="4777151" cy="33535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600" dirty="0" smtClean="0"/>
              <a:t>研究的基本内容与拟解决的问题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设</a:t>
            </a:r>
            <a:r>
              <a:rPr lang="zh-CN" altLang="en-US" dirty="0" smtClean="0"/>
              <a:t>计</a:t>
            </a:r>
            <a:r>
              <a:rPr lang="en-US" altLang="zh-CN" dirty="0" err="1" smtClean="0"/>
              <a:t>Zigbee</a:t>
            </a:r>
            <a:r>
              <a:rPr lang="zh-CN" altLang="en-US" dirty="0" smtClean="0"/>
              <a:t>的外扩</a:t>
            </a:r>
            <a:r>
              <a:rPr lang="en-US" altLang="zh-CN" dirty="0" smtClean="0"/>
              <a:t>AP</a:t>
            </a:r>
            <a:r>
              <a:rPr lang="zh-CN" altLang="en-US" dirty="0" smtClean="0"/>
              <a:t>设备（</a:t>
            </a:r>
            <a:r>
              <a:rPr lang="en-US" altLang="zh-CN" dirty="0" smtClean="0"/>
              <a:t>ZAP</a:t>
            </a:r>
            <a:r>
              <a:rPr lang="zh-CN" altLang="en-US" dirty="0" smtClean="0"/>
              <a:t>）</a:t>
            </a:r>
            <a:r>
              <a:rPr lang="en-US" altLang="zh-CN" dirty="0" smtClean="0"/>
              <a:t>-</a:t>
            </a:r>
            <a:r>
              <a:rPr lang="zh-CN" altLang="en-US" dirty="0" smtClean="0"/>
              <a:t>智能网关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ESP8266(</a:t>
            </a:r>
            <a:r>
              <a:rPr lang="en-US" altLang="zh-CN" dirty="0" err="1" smtClean="0"/>
              <a:t>WiFi</a:t>
            </a:r>
            <a:r>
              <a:rPr lang="en-US" altLang="zh-CN" dirty="0" smtClean="0"/>
              <a:t>) + EM357(</a:t>
            </a:r>
            <a:r>
              <a:rPr lang="en-US" altLang="zh-CN" dirty="0" err="1" smtClean="0"/>
              <a:t>ZigBee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pic>
        <p:nvPicPr>
          <p:cNvPr id="4" name="图片 3" descr="p3nztHkwyek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520" y="3645024"/>
            <a:ext cx="5505450" cy="2171700"/>
          </a:xfrm>
          <a:prstGeom prst="rect">
            <a:avLst/>
          </a:prstGeom>
        </p:spPr>
      </p:pic>
      <p:pic>
        <p:nvPicPr>
          <p:cNvPr id="5" name="图片 4" descr="esp8266-wifi-uart-serial-module-esp-12f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12160" y="3284984"/>
            <a:ext cx="2636912" cy="263691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588224" y="609329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ESP8266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600" dirty="0" smtClean="0"/>
              <a:t>研究的基本内容与拟解决的问题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Control 4 </a:t>
            </a:r>
            <a:r>
              <a:rPr lang="zh-CN" altLang="en-US" dirty="0" smtClean="0"/>
              <a:t>主机固件的编写与添加：</a:t>
            </a:r>
            <a:endParaRPr lang="zh-CN" altLang="en-US" dirty="0"/>
          </a:p>
        </p:txBody>
      </p:sp>
      <p:pic>
        <p:nvPicPr>
          <p:cNvPr id="4" name="图片 3" descr="control4-pic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3528" y="2348880"/>
            <a:ext cx="4860032" cy="2997020"/>
          </a:xfrm>
          <a:prstGeom prst="rect">
            <a:avLst/>
          </a:prstGeom>
        </p:spPr>
      </p:pic>
      <p:pic>
        <p:nvPicPr>
          <p:cNvPr id="5" name="图片 4" descr="th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80112" y="2564904"/>
            <a:ext cx="2857500" cy="295232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600" dirty="0" smtClean="0"/>
              <a:t>研究方案</a:t>
            </a:r>
            <a:endParaRPr lang="zh-CN" alt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3068960"/>
            <a:ext cx="1224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Control 4 </a:t>
            </a:r>
            <a:r>
              <a:rPr lang="zh-CN" altLang="en-US" dirty="0" smtClean="0"/>
              <a:t>主机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139952" y="3573016"/>
            <a:ext cx="683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(ZAP)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76256" y="3717032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（传感器）</a:t>
            </a:r>
            <a:endParaRPr lang="zh-CN" altLang="en-US" dirty="0"/>
          </a:p>
        </p:txBody>
      </p:sp>
      <p:pic>
        <p:nvPicPr>
          <p:cNvPr id="7" name="图片 6" descr="th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512" y="4005064"/>
            <a:ext cx="1572766" cy="996085"/>
          </a:xfrm>
          <a:prstGeom prst="rect">
            <a:avLst/>
          </a:prstGeom>
        </p:spPr>
      </p:pic>
      <p:pic>
        <p:nvPicPr>
          <p:cNvPr id="8" name="图片 7" descr="p3nztHkwyek7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19872" y="4077072"/>
            <a:ext cx="2022539" cy="797818"/>
          </a:xfrm>
          <a:prstGeom prst="rect">
            <a:avLst/>
          </a:prstGeom>
        </p:spPr>
      </p:pic>
      <p:pic>
        <p:nvPicPr>
          <p:cNvPr id="9" name="图片 8" descr="0 (1)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092280" y="4077073"/>
            <a:ext cx="1619672" cy="864096"/>
          </a:xfrm>
          <a:prstGeom prst="rect">
            <a:avLst/>
          </a:prstGeom>
        </p:spPr>
      </p:pic>
      <p:sp>
        <p:nvSpPr>
          <p:cNvPr id="22" name="右弧形箭头 21"/>
          <p:cNvSpPr/>
          <p:nvPr/>
        </p:nvSpPr>
        <p:spPr>
          <a:xfrm rot="16200000">
            <a:off x="1907705" y="1484782"/>
            <a:ext cx="864097" cy="244827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右弧形箭头 23"/>
          <p:cNvSpPr/>
          <p:nvPr/>
        </p:nvSpPr>
        <p:spPr>
          <a:xfrm rot="5400000">
            <a:off x="5910737" y="3458415"/>
            <a:ext cx="731520" cy="384104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" name="右弧形箭头 24"/>
          <p:cNvSpPr/>
          <p:nvPr/>
        </p:nvSpPr>
        <p:spPr>
          <a:xfrm rot="16200000">
            <a:off x="5904150" y="1592794"/>
            <a:ext cx="1008111" cy="2376264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右弧形箭头 25"/>
          <p:cNvSpPr/>
          <p:nvPr/>
        </p:nvSpPr>
        <p:spPr>
          <a:xfrm rot="5400000">
            <a:off x="2094313" y="3530423"/>
            <a:ext cx="731520" cy="384104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547664" y="1844824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Jsonrpc</a:t>
            </a:r>
            <a:r>
              <a:rPr lang="zh-CN" altLang="en-US" dirty="0" smtClean="0"/>
              <a:t>协议</a:t>
            </a:r>
            <a:endParaRPr lang="zh-CN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868144" y="1772816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ZigBee</a:t>
            </a:r>
            <a:r>
              <a:rPr lang="zh-CN" altLang="en-US" dirty="0" smtClean="0"/>
              <a:t>协议</a:t>
            </a:r>
            <a:endParaRPr lang="zh-CN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691680" y="2492896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command</a:t>
            </a:r>
            <a:endParaRPr lang="zh-CN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868144" y="2636912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command</a:t>
            </a:r>
            <a:endParaRPr lang="zh-CN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796136" y="508518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callback</a:t>
            </a:r>
            <a:endParaRPr lang="zh-CN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195736" y="5301208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callback</a:t>
            </a:r>
            <a:endParaRPr lang="zh-CN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203848" y="3212976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ESP8266     +      EM357</a:t>
            </a:r>
            <a:endParaRPr lang="zh-CN" altLang="en-US" dirty="0"/>
          </a:p>
        </p:txBody>
      </p:sp>
      <p:sp>
        <p:nvSpPr>
          <p:cNvPr id="35" name="上弧形箭头 34"/>
          <p:cNvSpPr/>
          <p:nvPr/>
        </p:nvSpPr>
        <p:spPr>
          <a:xfrm>
            <a:off x="3851920" y="2564904"/>
            <a:ext cx="1152128" cy="43204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139952" y="2132856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串口</a:t>
            </a:r>
            <a:endParaRPr lang="zh-CN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7092280" y="3284984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Zigbee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600" dirty="0"/>
              <a:t>可行</a:t>
            </a:r>
            <a:r>
              <a:rPr lang="zh-CN" altLang="en-US" sz="3600" dirty="0" smtClean="0"/>
              <a:t>性分析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 smtClean="0"/>
              <a:t>JSONROPC</a:t>
            </a:r>
            <a:r>
              <a:rPr lang="zh-CN" altLang="en-US" sz="2000" dirty="0" smtClean="0"/>
              <a:t>协议</a:t>
            </a:r>
            <a:r>
              <a:rPr lang="zh-CN" altLang="en-US" dirty="0" smtClean="0"/>
              <a:t>：</a:t>
            </a:r>
            <a:r>
              <a:rPr lang="zh-CN" altLang="zh-CN" sz="2000" dirty="0"/>
              <a:t>基于</a:t>
            </a:r>
            <a:r>
              <a:rPr lang="en-US" altLang="zh-CN" sz="2000" dirty="0" err="1"/>
              <a:t>json</a:t>
            </a:r>
            <a:r>
              <a:rPr lang="zh-CN" altLang="zh-CN" sz="2000" dirty="0"/>
              <a:t>的跨语言远程调用协议，比</a:t>
            </a:r>
            <a:r>
              <a:rPr lang="en-US" altLang="zh-CN" sz="2000" dirty="0"/>
              <a:t>xml-</a:t>
            </a:r>
            <a:r>
              <a:rPr lang="en-US" altLang="zh-CN" sz="2000" dirty="0" err="1"/>
              <a:t>rpc</a:t>
            </a:r>
            <a:r>
              <a:rPr lang="zh-CN" altLang="zh-CN" sz="2000" dirty="0"/>
              <a:t>、</a:t>
            </a:r>
            <a:r>
              <a:rPr lang="en-US" altLang="zh-CN" sz="2000" dirty="0" err="1"/>
              <a:t>webservice</a:t>
            </a:r>
            <a:r>
              <a:rPr lang="zh-CN" altLang="zh-CN" sz="2000" dirty="0"/>
              <a:t>等基于文本的协议传输数据格小；相对</a:t>
            </a:r>
            <a:r>
              <a:rPr lang="en-US" altLang="zh-CN" sz="2000" dirty="0"/>
              <a:t>hessian</a:t>
            </a:r>
            <a:r>
              <a:rPr lang="zh-CN" altLang="zh-CN" sz="2000" dirty="0"/>
              <a:t>、</a:t>
            </a:r>
            <a:r>
              <a:rPr lang="en-US" altLang="zh-CN" sz="2000" dirty="0"/>
              <a:t>java-</a:t>
            </a:r>
            <a:r>
              <a:rPr lang="en-US" altLang="zh-CN" sz="2000" dirty="0" err="1"/>
              <a:t>rpc</a:t>
            </a:r>
            <a:r>
              <a:rPr lang="zh-CN" altLang="zh-CN" sz="2000" dirty="0"/>
              <a:t>等二进制协议便于调试、实现、扩展，是非常优秀的一种远程调用协议</a:t>
            </a:r>
            <a:r>
              <a:rPr lang="zh-CN" altLang="zh-CN" sz="2400" dirty="0"/>
              <a:t>。</a:t>
            </a:r>
            <a:endParaRPr lang="zh-CN" altLang="en-US" dirty="0"/>
          </a:p>
        </p:txBody>
      </p:sp>
      <p:pic>
        <p:nvPicPr>
          <p:cNvPr id="4" name="图片 3" descr="jsonrpc-json-remote-procedure-call-9-638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512" y="3140968"/>
            <a:ext cx="4262611" cy="3717032"/>
          </a:xfrm>
          <a:prstGeom prst="rect">
            <a:avLst/>
          </a:prstGeom>
        </p:spPr>
      </p:pic>
      <p:pic>
        <p:nvPicPr>
          <p:cNvPr id="5" name="图片 4" descr="th (1)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44007" y="3573016"/>
            <a:ext cx="4379979" cy="328498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600" dirty="0" smtClean="0"/>
              <a:t>可行性分析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Zigbee</a:t>
            </a:r>
            <a:r>
              <a:rPr lang="en-US" altLang="zh-CN" dirty="0" smtClean="0"/>
              <a:t> </a:t>
            </a:r>
            <a:r>
              <a:rPr lang="zh-CN" altLang="en-US" dirty="0" smtClean="0"/>
              <a:t>通信技术：</a:t>
            </a:r>
            <a:r>
              <a:rPr lang="en-US" altLang="zh-CN" dirty="0"/>
              <a:t> </a:t>
            </a:r>
            <a:r>
              <a:rPr lang="zh-CN" altLang="zh-CN" dirty="0" smtClean="0"/>
              <a:t>无</a:t>
            </a:r>
            <a:r>
              <a:rPr lang="zh-CN" altLang="zh-CN" dirty="0"/>
              <a:t>线连接</a:t>
            </a:r>
            <a:r>
              <a:rPr lang="en-US" altLang="zh-CN" dirty="0"/>
              <a:t>,</a:t>
            </a:r>
            <a:r>
              <a:rPr lang="zh-CN" altLang="zh-CN" dirty="0"/>
              <a:t>可工作在</a:t>
            </a:r>
            <a:r>
              <a:rPr lang="en-US" altLang="zh-CN" dirty="0"/>
              <a:t>2.4GHz(</a:t>
            </a:r>
            <a:r>
              <a:rPr lang="zh-CN" altLang="zh-CN" dirty="0"/>
              <a:t>全球流行</a:t>
            </a:r>
            <a:r>
              <a:rPr lang="en-US" altLang="zh-CN" dirty="0"/>
              <a:t>)</a:t>
            </a:r>
            <a:r>
              <a:rPr lang="zh-CN" altLang="zh-CN" dirty="0"/>
              <a:t>、</a:t>
            </a:r>
            <a:r>
              <a:rPr lang="en-US" altLang="zh-CN" dirty="0"/>
              <a:t>868MHz</a:t>
            </a:r>
            <a:r>
              <a:rPr lang="zh-CN" altLang="zh-CN" dirty="0"/>
              <a:t>（欧洲流行</a:t>
            </a:r>
            <a:r>
              <a:rPr lang="en-US" altLang="zh-CN" dirty="0"/>
              <a:t>)</a:t>
            </a:r>
            <a:r>
              <a:rPr lang="zh-CN" altLang="zh-CN" dirty="0"/>
              <a:t>和</a:t>
            </a:r>
            <a:r>
              <a:rPr lang="en-US" altLang="zh-CN" dirty="0"/>
              <a:t>915MHz</a:t>
            </a:r>
            <a:r>
              <a:rPr lang="zh-CN" altLang="zh-CN" dirty="0"/>
              <a:t>（美国流行</a:t>
            </a:r>
            <a:r>
              <a:rPr lang="en-US" altLang="zh-CN" dirty="0"/>
              <a:t>)3</a:t>
            </a:r>
            <a:r>
              <a:rPr lang="zh-CN" altLang="zh-CN" dirty="0"/>
              <a:t>个频段上</a:t>
            </a:r>
            <a:r>
              <a:rPr lang="en-US" altLang="zh-CN" dirty="0"/>
              <a:t>,</a:t>
            </a:r>
            <a:r>
              <a:rPr lang="zh-CN" altLang="zh-CN" dirty="0"/>
              <a:t>分别具有最高</a:t>
            </a:r>
            <a:r>
              <a:rPr lang="en-US" altLang="zh-CN" dirty="0"/>
              <a:t>250kbit/s</a:t>
            </a:r>
            <a:r>
              <a:rPr lang="zh-CN" altLang="zh-CN" dirty="0"/>
              <a:t>、</a:t>
            </a:r>
            <a:r>
              <a:rPr lang="en-US" altLang="zh-CN" dirty="0"/>
              <a:t>20kbit/s</a:t>
            </a:r>
            <a:r>
              <a:rPr lang="zh-CN" altLang="zh-CN" dirty="0"/>
              <a:t>和</a:t>
            </a:r>
            <a:r>
              <a:rPr lang="en-US" altLang="zh-CN" dirty="0"/>
              <a:t>40kbit/s</a:t>
            </a:r>
            <a:r>
              <a:rPr lang="zh-CN" altLang="zh-CN" dirty="0"/>
              <a:t>的传输速率</a:t>
            </a:r>
            <a:r>
              <a:rPr lang="en-US" altLang="zh-CN" dirty="0"/>
              <a:t>,</a:t>
            </a:r>
            <a:r>
              <a:rPr lang="zh-CN" altLang="zh-CN" dirty="0"/>
              <a:t>它的传输距离在</a:t>
            </a:r>
            <a:r>
              <a:rPr lang="en-US" altLang="zh-CN" dirty="0"/>
              <a:t>10-75m</a:t>
            </a:r>
            <a:r>
              <a:rPr lang="zh-CN" altLang="zh-CN" dirty="0"/>
              <a:t>的范围内</a:t>
            </a:r>
            <a:r>
              <a:rPr lang="en-US" altLang="zh-CN" dirty="0" smtClean="0"/>
              <a:t>,</a:t>
            </a:r>
            <a:r>
              <a:rPr lang="zh-CN" altLang="zh-CN" dirty="0"/>
              <a:t>低功</a:t>
            </a:r>
            <a:r>
              <a:rPr lang="zh-CN" altLang="zh-CN" dirty="0" smtClean="0"/>
              <a:t>耗</a:t>
            </a:r>
            <a:r>
              <a:rPr lang="zh-CN" altLang="en-US" dirty="0" smtClean="0"/>
              <a:t>，</a:t>
            </a:r>
            <a:r>
              <a:rPr lang="zh-CN" altLang="zh-CN" dirty="0"/>
              <a:t>成本</a:t>
            </a:r>
            <a:r>
              <a:rPr lang="zh-CN" altLang="zh-CN" dirty="0" smtClean="0"/>
              <a:t>低</a:t>
            </a:r>
            <a:r>
              <a:rPr lang="zh-CN" altLang="en-US" dirty="0" smtClean="0"/>
              <a:t>，</a:t>
            </a:r>
            <a:r>
              <a:rPr lang="zh-CN" altLang="zh-CN" dirty="0"/>
              <a:t>低复杂</a:t>
            </a:r>
            <a:r>
              <a:rPr lang="zh-CN" altLang="zh-CN" dirty="0" smtClean="0"/>
              <a:t>性</a:t>
            </a:r>
            <a:r>
              <a:rPr lang="zh-CN" altLang="en-US" dirty="0" smtClean="0"/>
              <a:t>，</a:t>
            </a:r>
            <a:r>
              <a:rPr lang="zh-CN" altLang="zh-CN" dirty="0" smtClean="0"/>
              <a:t>时</a:t>
            </a:r>
            <a:r>
              <a:rPr lang="zh-CN" altLang="zh-CN" dirty="0"/>
              <a:t>延</a:t>
            </a:r>
            <a:r>
              <a:rPr lang="zh-CN" altLang="zh-CN" dirty="0" smtClean="0"/>
              <a:t>短</a:t>
            </a:r>
            <a:r>
              <a:rPr lang="zh-CN" altLang="en-US" dirty="0" smtClean="0"/>
              <a:t>，</a:t>
            </a:r>
            <a:r>
              <a:rPr lang="zh-CN" altLang="zh-CN" dirty="0"/>
              <a:t>网络建</a:t>
            </a:r>
            <a:r>
              <a:rPr lang="zh-CN" altLang="zh-CN" dirty="0" smtClean="0"/>
              <a:t>立</a:t>
            </a:r>
            <a:r>
              <a:rPr lang="zh-CN" altLang="en-US" dirty="0" smtClean="0"/>
              <a:t>，</a:t>
            </a:r>
            <a:r>
              <a:rPr lang="zh-CN" altLang="zh-CN" dirty="0"/>
              <a:t>可</a:t>
            </a:r>
            <a:r>
              <a:rPr lang="zh-CN" altLang="zh-CN" dirty="0" smtClean="0"/>
              <a:t>靠</a:t>
            </a:r>
            <a:r>
              <a:rPr lang="zh-CN" altLang="en-US" dirty="0" smtClean="0"/>
              <a:t>，安全。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</TotalTime>
  <Words>560</Words>
  <Application>Microsoft Office PowerPoint</Application>
  <PresentationFormat>全屏显示(4:3)</PresentationFormat>
  <Paragraphs>59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7" baseType="lpstr">
      <vt:lpstr>宋体</vt:lpstr>
      <vt:lpstr>Arial</vt:lpstr>
      <vt:lpstr>Calibri</vt:lpstr>
      <vt:lpstr>Office 主题</vt:lpstr>
      <vt:lpstr>浙江理工大学本科毕业设计开题答辩：</vt:lpstr>
      <vt:lpstr>目录</vt:lpstr>
      <vt:lpstr>背景及意义</vt:lpstr>
      <vt:lpstr>背景及意义</vt:lpstr>
      <vt:lpstr>研究的基本内容与拟解决的问题</vt:lpstr>
      <vt:lpstr>研究的基本内容与拟解决的问题</vt:lpstr>
      <vt:lpstr>研究方案</vt:lpstr>
      <vt:lpstr>可行性分析</vt:lpstr>
      <vt:lpstr>可行性分析</vt:lpstr>
      <vt:lpstr>可行性分析</vt:lpstr>
      <vt:lpstr>研究工作计划</vt:lpstr>
      <vt:lpstr>参考文献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浙江理工大学本科毕业设计开题答辩：</dc:title>
  <cp:lastModifiedBy>Administrator</cp:lastModifiedBy>
  <cp:revision>31</cp:revision>
  <dcterms:modified xsi:type="dcterms:W3CDTF">2018-05-16T03:45:41Z</dcterms:modified>
</cp:coreProperties>
</file>