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2017/12/13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2017/12/13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2017/12/13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2017/12/13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pPr algn="l"/>
            <a:r>
              <a:rPr lang="zh-CN" altLang="en-US" sz="2400" dirty="0"/>
              <a:t>浙江理工大</a:t>
            </a:r>
            <a:r>
              <a:rPr lang="zh-CN" altLang="en-US" sz="2400" dirty="0" smtClean="0"/>
              <a:t>学本科毕业设计开题答辩：</a:t>
            </a:r>
            <a:endParaRPr lang="zh-CN" altLang="en-US" sz="2400" dirty="0"/>
          </a:p>
        </p:txBody>
      </p:sp>
      <p:sp>
        <p:nvSpPr>
          <p:cNvPr id="6" name="TextBox 5"/>
          <p:cNvSpPr txBox="1"/>
          <p:nvPr/>
        </p:nvSpPr>
        <p:spPr>
          <a:xfrm>
            <a:off x="1043608" y="1916832"/>
            <a:ext cx="7515712" cy="1446550"/>
          </a:xfrm>
          <a:prstGeom prst="rect">
            <a:avLst/>
          </a:prstGeom>
          <a:noFill/>
        </p:spPr>
        <p:txBody>
          <a:bodyPr wrap="square" rtlCol="0">
            <a:spAutoFit/>
          </a:bodyPr>
          <a:lstStyle/>
          <a:p>
            <a:pPr algn="ctr"/>
            <a:r>
              <a:rPr lang="zh-CN" altLang="en-US" sz="4400" dirty="0" smtClean="0"/>
              <a:t>基于</a:t>
            </a:r>
            <a:r>
              <a:rPr lang="en-US" altLang="zh-CN" sz="4400" dirty="0" smtClean="0"/>
              <a:t>Control 4</a:t>
            </a:r>
            <a:r>
              <a:rPr lang="zh-CN" altLang="en-US" sz="4400" dirty="0" smtClean="0"/>
              <a:t>主机与 </a:t>
            </a:r>
            <a:r>
              <a:rPr lang="en-US" altLang="zh-CN" sz="4400" dirty="0" err="1" smtClean="0"/>
              <a:t>Zigbee</a:t>
            </a:r>
            <a:r>
              <a:rPr lang="en-US" altLang="zh-CN" sz="4400" dirty="0" smtClean="0"/>
              <a:t> </a:t>
            </a:r>
            <a:r>
              <a:rPr lang="zh-CN" altLang="en-US" sz="4400" dirty="0" smtClean="0"/>
              <a:t>技术的新型新风系统</a:t>
            </a:r>
            <a:endParaRPr lang="zh-CN" altLang="en-US" sz="4400" dirty="0"/>
          </a:p>
        </p:txBody>
      </p:sp>
      <p:sp>
        <p:nvSpPr>
          <p:cNvPr id="7" name="TextBox 6"/>
          <p:cNvSpPr txBox="1"/>
          <p:nvPr/>
        </p:nvSpPr>
        <p:spPr>
          <a:xfrm>
            <a:off x="683568" y="5301208"/>
            <a:ext cx="5397631" cy="707886"/>
          </a:xfrm>
          <a:prstGeom prst="rect">
            <a:avLst/>
          </a:prstGeom>
          <a:noFill/>
        </p:spPr>
        <p:txBody>
          <a:bodyPr wrap="none" rtlCol="0">
            <a:spAutoFit/>
          </a:bodyPr>
          <a:lstStyle/>
          <a:p>
            <a:r>
              <a:rPr lang="zh-CN" altLang="en-US" sz="2000" dirty="0" smtClean="0"/>
              <a:t>答辩人：郑江湖（</a:t>
            </a:r>
            <a:r>
              <a:rPr lang="en-US" altLang="zh-CN" sz="2000" dirty="0" smtClean="0"/>
              <a:t>14</a:t>
            </a:r>
            <a:r>
              <a:rPr lang="zh-CN" altLang="en-US" sz="2000" dirty="0" smtClean="0"/>
              <a:t>机</a:t>
            </a:r>
            <a:r>
              <a:rPr lang="zh-CN" altLang="en-US" sz="2000" dirty="0" smtClean="0"/>
              <a:t>电</a:t>
            </a:r>
            <a:r>
              <a:rPr lang="en-US" altLang="zh-CN" sz="2000" dirty="0" smtClean="0"/>
              <a:t>2</a:t>
            </a:r>
            <a:r>
              <a:rPr lang="zh-CN" altLang="en-US" sz="2000" dirty="0" smtClean="0"/>
              <a:t>班 </a:t>
            </a:r>
            <a:r>
              <a:rPr lang="en-US" altLang="zh-CN" sz="2000" dirty="0" smtClean="0"/>
              <a:t>2014330300129</a:t>
            </a:r>
            <a:r>
              <a:rPr lang="zh-CN" altLang="en-US" sz="2000" dirty="0" smtClean="0"/>
              <a:t>）</a:t>
            </a:r>
            <a:endParaRPr lang="en-US" altLang="zh-CN" sz="2000" dirty="0" smtClean="0"/>
          </a:p>
          <a:p>
            <a:r>
              <a:rPr lang="zh-CN" altLang="en-US" sz="2000" dirty="0" smtClean="0"/>
              <a:t>指导老</a:t>
            </a:r>
            <a:r>
              <a:rPr lang="zh-CN" altLang="en-US" sz="2000" dirty="0" smtClean="0"/>
              <a:t>师：金玉珍</a:t>
            </a:r>
            <a:endParaRPr lang="zh-CN" altLang="en-US" sz="2000" dirty="0"/>
          </a:p>
        </p:txBody>
      </p:sp>
      <p:sp>
        <p:nvSpPr>
          <p:cNvPr id="8" name="TextBox 7"/>
          <p:cNvSpPr txBox="1"/>
          <p:nvPr/>
        </p:nvSpPr>
        <p:spPr>
          <a:xfrm>
            <a:off x="7380312" y="6237312"/>
            <a:ext cx="1440160" cy="369332"/>
          </a:xfrm>
          <a:prstGeom prst="rect">
            <a:avLst/>
          </a:prstGeom>
          <a:noFill/>
        </p:spPr>
        <p:txBody>
          <a:bodyPr wrap="square" rtlCol="0">
            <a:spAutoFit/>
          </a:bodyPr>
          <a:lstStyle/>
          <a:p>
            <a:r>
              <a:rPr lang="en-US" altLang="zh-CN" dirty="0" smtClean="0"/>
              <a:t>2017.12.13</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a:t>可行</a:t>
            </a:r>
            <a:r>
              <a:rPr lang="zh-CN" altLang="en-US" sz="3600" dirty="0" smtClean="0"/>
              <a:t>性分析</a:t>
            </a:r>
            <a:endParaRPr lang="zh-CN" altLang="en-US" sz="3600" dirty="0"/>
          </a:p>
        </p:txBody>
      </p:sp>
      <p:sp>
        <p:nvSpPr>
          <p:cNvPr id="3" name="内容占位符 2"/>
          <p:cNvSpPr>
            <a:spLocks noGrp="1"/>
          </p:cNvSpPr>
          <p:nvPr>
            <p:ph idx="1"/>
          </p:nvPr>
        </p:nvSpPr>
        <p:spPr/>
        <p:txBody>
          <a:bodyPr/>
          <a:lstStyle/>
          <a:p>
            <a:r>
              <a:rPr lang="en-US" altLang="zh-CN" sz="2000" dirty="0" smtClean="0"/>
              <a:t>JSONROPC</a:t>
            </a:r>
            <a:r>
              <a:rPr lang="zh-CN" altLang="en-US" sz="2000" dirty="0" smtClean="0"/>
              <a:t>协议</a:t>
            </a:r>
            <a:r>
              <a:rPr lang="zh-CN" altLang="en-US" dirty="0" smtClean="0"/>
              <a:t>：</a:t>
            </a:r>
            <a:r>
              <a:rPr lang="zh-CN" altLang="zh-CN" sz="2000" dirty="0"/>
              <a:t>基于</a:t>
            </a:r>
            <a:r>
              <a:rPr lang="en-US" altLang="zh-CN" sz="2000" dirty="0" err="1"/>
              <a:t>json</a:t>
            </a:r>
            <a:r>
              <a:rPr lang="zh-CN" altLang="zh-CN" sz="2000" dirty="0"/>
              <a:t>的跨语言远程调用协议，比</a:t>
            </a:r>
            <a:r>
              <a:rPr lang="en-US" altLang="zh-CN" sz="2000" dirty="0"/>
              <a:t>xml-</a:t>
            </a:r>
            <a:r>
              <a:rPr lang="en-US" altLang="zh-CN" sz="2000" dirty="0" err="1"/>
              <a:t>rpc</a:t>
            </a:r>
            <a:r>
              <a:rPr lang="zh-CN" altLang="zh-CN" sz="2000" dirty="0"/>
              <a:t>、</a:t>
            </a:r>
            <a:r>
              <a:rPr lang="en-US" altLang="zh-CN" sz="2000" dirty="0" err="1"/>
              <a:t>webservice</a:t>
            </a:r>
            <a:r>
              <a:rPr lang="zh-CN" altLang="zh-CN" sz="2000" dirty="0"/>
              <a:t>等基于文本的协议传输数据格小；相对</a:t>
            </a:r>
            <a:r>
              <a:rPr lang="en-US" altLang="zh-CN" sz="2000" dirty="0"/>
              <a:t>hessian</a:t>
            </a:r>
            <a:r>
              <a:rPr lang="zh-CN" altLang="zh-CN" sz="2000" dirty="0"/>
              <a:t>、</a:t>
            </a:r>
            <a:r>
              <a:rPr lang="en-US" altLang="zh-CN" sz="2000" dirty="0"/>
              <a:t>java-</a:t>
            </a:r>
            <a:r>
              <a:rPr lang="en-US" altLang="zh-CN" sz="2000" dirty="0" err="1"/>
              <a:t>rpc</a:t>
            </a:r>
            <a:r>
              <a:rPr lang="zh-CN" altLang="zh-CN" sz="2000" dirty="0"/>
              <a:t>等二进制协议便于调试、实现、扩展，是非常优秀的一种远程调用协议</a:t>
            </a:r>
            <a:r>
              <a:rPr lang="zh-CN" altLang="zh-CN" sz="2400" dirty="0"/>
              <a:t>。</a:t>
            </a:r>
            <a:endParaRPr lang="zh-CN" altLang="en-US" dirty="0"/>
          </a:p>
        </p:txBody>
      </p:sp>
      <p:pic>
        <p:nvPicPr>
          <p:cNvPr id="4" name="图片 3" descr="jsonrpc-json-remote-procedure-call-9-638.jpg"/>
          <p:cNvPicPr>
            <a:picLocks noChangeAspect="1"/>
          </p:cNvPicPr>
          <p:nvPr/>
        </p:nvPicPr>
        <p:blipFill>
          <a:blip r:embed="rId2" cstate="print"/>
          <a:stretch>
            <a:fillRect/>
          </a:stretch>
        </p:blipFill>
        <p:spPr>
          <a:xfrm>
            <a:off x="179512" y="3140968"/>
            <a:ext cx="4262611" cy="3717032"/>
          </a:xfrm>
          <a:prstGeom prst="rect">
            <a:avLst/>
          </a:prstGeom>
        </p:spPr>
      </p:pic>
      <p:pic>
        <p:nvPicPr>
          <p:cNvPr id="5" name="图片 4" descr="th (1).jpg"/>
          <p:cNvPicPr>
            <a:picLocks noChangeAspect="1"/>
          </p:cNvPicPr>
          <p:nvPr/>
        </p:nvPicPr>
        <p:blipFill>
          <a:blip r:embed="rId3" cstate="print"/>
          <a:stretch>
            <a:fillRect/>
          </a:stretch>
        </p:blipFill>
        <p:spPr>
          <a:xfrm>
            <a:off x="4644007" y="3573016"/>
            <a:ext cx="4379979" cy="328498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可行性分析</a:t>
            </a:r>
            <a:endParaRPr lang="zh-CN" altLang="en-US" sz="3600" dirty="0"/>
          </a:p>
        </p:txBody>
      </p:sp>
      <p:sp>
        <p:nvSpPr>
          <p:cNvPr id="3" name="内容占位符 2"/>
          <p:cNvSpPr>
            <a:spLocks noGrp="1"/>
          </p:cNvSpPr>
          <p:nvPr>
            <p:ph idx="1"/>
          </p:nvPr>
        </p:nvSpPr>
        <p:spPr/>
        <p:txBody>
          <a:bodyPr/>
          <a:lstStyle/>
          <a:p>
            <a:r>
              <a:rPr lang="en-US" altLang="zh-CN" dirty="0" err="1" smtClean="0"/>
              <a:t>Zigbee</a:t>
            </a:r>
            <a:r>
              <a:rPr lang="en-US" altLang="zh-CN" dirty="0" smtClean="0"/>
              <a:t> </a:t>
            </a:r>
            <a:r>
              <a:rPr lang="zh-CN" altLang="en-US" dirty="0" smtClean="0"/>
              <a:t>通信技术：</a:t>
            </a:r>
            <a:r>
              <a:rPr lang="en-US" altLang="zh-CN" dirty="0"/>
              <a:t> </a:t>
            </a:r>
            <a:r>
              <a:rPr lang="zh-CN" altLang="zh-CN" dirty="0" smtClean="0"/>
              <a:t>无</a:t>
            </a:r>
            <a:r>
              <a:rPr lang="zh-CN" altLang="zh-CN" dirty="0"/>
              <a:t>线连接</a:t>
            </a:r>
            <a:r>
              <a:rPr lang="en-US" altLang="zh-CN" dirty="0"/>
              <a:t>,</a:t>
            </a:r>
            <a:r>
              <a:rPr lang="zh-CN" altLang="zh-CN" dirty="0"/>
              <a:t>可工作在</a:t>
            </a:r>
            <a:r>
              <a:rPr lang="en-US" altLang="zh-CN" dirty="0"/>
              <a:t>2.4GHz(</a:t>
            </a:r>
            <a:r>
              <a:rPr lang="zh-CN" altLang="zh-CN" dirty="0"/>
              <a:t>全球流行</a:t>
            </a:r>
            <a:r>
              <a:rPr lang="en-US" altLang="zh-CN" dirty="0"/>
              <a:t>)</a:t>
            </a:r>
            <a:r>
              <a:rPr lang="zh-CN" altLang="zh-CN" dirty="0"/>
              <a:t>、</a:t>
            </a:r>
            <a:r>
              <a:rPr lang="en-US" altLang="zh-CN" dirty="0"/>
              <a:t>868MHz</a:t>
            </a:r>
            <a:r>
              <a:rPr lang="zh-CN" altLang="zh-CN" dirty="0"/>
              <a:t>（欧洲流行</a:t>
            </a:r>
            <a:r>
              <a:rPr lang="en-US" altLang="zh-CN" dirty="0"/>
              <a:t>)</a:t>
            </a:r>
            <a:r>
              <a:rPr lang="zh-CN" altLang="zh-CN" dirty="0"/>
              <a:t>和</a:t>
            </a:r>
            <a:r>
              <a:rPr lang="en-US" altLang="zh-CN" dirty="0"/>
              <a:t>915MHz</a:t>
            </a:r>
            <a:r>
              <a:rPr lang="zh-CN" altLang="zh-CN" dirty="0"/>
              <a:t>（美国流行</a:t>
            </a:r>
            <a:r>
              <a:rPr lang="en-US" altLang="zh-CN" dirty="0"/>
              <a:t>)3</a:t>
            </a:r>
            <a:r>
              <a:rPr lang="zh-CN" altLang="zh-CN" dirty="0"/>
              <a:t>个频段上</a:t>
            </a:r>
            <a:r>
              <a:rPr lang="en-US" altLang="zh-CN" dirty="0"/>
              <a:t>,</a:t>
            </a:r>
            <a:r>
              <a:rPr lang="zh-CN" altLang="zh-CN" dirty="0"/>
              <a:t>分别具有最高</a:t>
            </a:r>
            <a:r>
              <a:rPr lang="en-US" altLang="zh-CN" dirty="0"/>
              <a:t>250kbit/s</a:t>
            </a:r>
            <a:r>
              <a:rPr lang="zh-CN" altLang="zh-CN" dirty="0"/>
              <a:t>、</a:t>
            </a:r>
            <a:r>
              <a:rPr lang="en-US" altLang="zh-CN" dirty="0"/>
              <a:t>20kbit/s</a:t>
            </a:r>
            <a:r>
              <a:rPr lang="zh-CN" altLang="zh-CN" dirty="0"/>
              <a:t>和</a:t>
            </a:r>
            <a:r>
              <a:rPr lang="en-US" altLang="zh-CN" dirty="0"/>
              <a:t>40kbit/s</a:t>
            </a:r>
            <a:r>
              <a:rPr lang="zh-CN" altLang="zh-CN" dirty="0"/>
              <a:t>的传输速率</a:t>
            </a:r>
            <a:r>
              <a:rPr lang="en-US" altLang="zh-CN" dirty="0"/>
              <a:t>,</a:t>
            </a:r>
            <a:r>
              <a:rPr lang="zh-CN" altLang="zh-CN" dirty="0"/>
              <a:t>它的传输距离在</a:t>
            </a:r>
            <a:r>
              <a:rPr lang="en-US" altLang="zh-CN" dirty="0"/>
              <a:t>10-75m</a:t>
            </a:r>
            <a:r>
              <a:rPr lang="zh-CN" altLang="zh-CN" dirty="0"/>
              <a:t>的范围内</a:t>
            </a:r>
            <a:r>
              <a:rPr lang="en-US" altLang="zh-CN" dirty="0" smtClean="0"/>
              <a:t>,</a:t>
            </a:r>
            <a:r>
              <a:rPr lang="zh-CN" altLang="zh-CN" dirty="0"/>
              <a:t>低功</a:t>
            </a:r>
            <a:r>
              <a:rPr lang="zh-CN" altLang="zh-CN" dirty="0" smtClean="0"/>
              <a:t>耗</a:t>
            </a:r>
            <a:r>
              <a:rPr lang="zh-CN" altLang="en-US" dirty="0" smtClean="0"/>
              <a:t>，</a:t>
            </a:r>
            <a:r>
              <a:rPr lang="zh-CN" altLang="zh-CN" dirty="0"/>
              <a:t>成本</a:t>
            </a:r>
            <a:r>
              <a:rPr lang="zh-CN" altLang="zh-CN" dirty="0" smtClean="0"/>
              <a:t>低</a:t>
            </a:r>
            <a:r>
              <a:rPr lang="zh-CN" altLang="en-US" dirty="0" smtClean="0"/>
              <a:t>，</a:t>
            </a:r>
            <a:r>
              <a:rPr lang="zh-CN" altLang="zh-CN" dirty="0"/>
              <a:t>低复杂</a:t>
            </a:r>
            <a:r>
              <a:rPr lang="zh-CN" altLang="zh-CN" dirty="0" smtClean="0"/>
              <a:t>性</a:t>
            </a:r>
            <a:r>
              <a:rPr lang="zh-CN" altLang="en-US" dirty="0" smtClean="0"/>
              <a:t>，</a:t>
            </a:r>
            <a:r>
              <a:rPr lang="zh-CN" altLang="zh-CN" dirty="0" smtClean="0"/>
              <a:t>时</a:t>
            </a:r>
            <a:r>
              <a:rPr lang="zh-CN" altLang="zh-CN" dirty="0"/>
              <a:t>延</a:t>
            </a:r>
            <a:r>
              <a:rPr lang="zh-CN" altLang="zh-CN" dirty="0" smtClean="0"/>
              <a:t>短</a:t>
            </a:r>
            <a:r>
              <a:rPr lang="zh-CN" altLang="en-US" dirty="0" smtClean="0"/>
              <a:t>，</a:t>
            </a:r>
            <a:r>
              <a:rPr lang="zh-CN" altLang="zh-CN" dirty="0"/>
              <a:t>网络建</a:t>
            </a:r>
            <a:r>
              <a:rPr lang="zh-CN" altLang="zh-CN" dirty="0" smtClean="0"/>
              <a:t>立</a:t>
            </a:r>
            <a:r>
              <a:rPr lang="zh-CN" altLang="en-US" dirty="0" smtClean="0"/>
              <a:t>，</a:t>
            </a:r>
            <a:r>
              <a:rPr lang="zh-CN" altLang="zh-CN" dirty="0"/>
              <a:t>可</a:t>
            </a:r>
            <a:r>
              <a:rPr lang="zh-CN" altLang="zh-CN" dirty="0" smtClean="0"/>
              <a:t>靠</a:t>
            </a:r>
            <a:r>
              <a:rPr lang="zh-CN" altLang="en-US" dirty="0" smtClean="0"/>
              <a:t>，安全。</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可行性分析</a:t>
            </a:r>
            <a:endParaRPr lang="zh-CN" altLang="en-US" sz="3600" dirty="0"/>
          </a:p>
        </p:txBody>
      </p:sp>
      <p:pic>
        <p:nvPicPr>
          <p:cNvPr id="10" name="内容占位符 9" descr="zigbee_network.jpg"/>
          <p:cNvPicPr>
            <a:picLocks noGrp="1" noChangeAspect="1"/>
          </p:cNvPicPr>
          <p:nvPr>
            <p:ph idx="1"/>
          </p:nvPr>
        </p:nvPicPr>
        <p:blipFill>
          <a:blip r:embed="rId2" cstate="print"/>
          <a:stretch>
            <a:fillRect/>
          </a:stretch>
        </p:blipFill>
        <p:spPr>
          <a:xfrm>
            <a:off x="179512" y="1340768"/>
            <a:ext cx="4710183" cy="3313559"/>
          </a:xfrm>
        </p:spPr>
      </p:pic>
      <p:pic>
        <p:nvPicPr>
          <p:cNvPr id="11" name="图片 10" descr="th (3).jpg"/>
          <p:cNvPicPr>
            <a:picLocks noChangeAspect="1"/>
          </p:cNvPicPr>
          <p:nvPr/>
        </p:nvPicPr>
        <p:blipFill>
          <a:blip r:embed="rId3" cstate="print"/>
          <a:stretch>
            <a:fillRect/>
          </a:stretch>
        </p:blipFill>
        <p:spPr>
          <a:xfrm>
            <a:off x="5148064" y="836712"/>
            <a:ext cx="3143250" cy="1790700"/>
          </a:xfrm>
          <a:prstGeom prst="rect">
            <a:avLst/>
          </a:prstGeom>
        </p:spPr>
      </p:pic>
      <p:pic>
        <p:nvPicPr>
          <p:cNvPr id="12" name="图片 11" descr="th (2).jpg"/>
          <p:cNvPicPr>
            <a:picLocks noChangeAspect="1"/>
          </p:cNvPicPr>
          <p:nvPr/>
        </p:nvPicPr>
        <p:blipFill>
          <a:blip r:embed="rId4" cstate="print"/>
          <a:stretch>
            <a:fillRect/>
          </a:stretch>
        </p:blipFill>
        <p:spPr>
          <a:xfrm>
            <a:off x="4788024" y="2780928"/>
            <a:ext cx="4680520" cy="35571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a:t>研究工</a:t>
            </a:r>
            <a:r>
              <a:rPr lang="zh-CN" altLang="en-US" sz="3600" dirty="0" smtClean="0"/>
              <a:t>作计划</a:t>
            </a:r>
            <a:endParaRPr lang="zh-CN" altLang="en-US" sz="3600"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683568" y="1268760"/>
            <a:ext cx="8265549" cy="4968552"/>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参考文献</a:t>
            </a:r>
            <a:endParaRPr lang="zh-CN" altLang="en-US" sz="3600" dirty="0"/>
          </a:p>
        </p:txBody>
      </p:sp>
      <p:sp>
        <p:nvSpPr>
          <p:cNvPr id="3" name="内容占位符 2"/>
          <p:cNvSpPr>
            <a:spLocks noGrp="1"/>
          </p:cNvSpPr>
          <p:nvPr>
            <p:ph idx="1"/>
          </p:nvPr>
        </p:nvSpPr>
        <p:spPr/>
        <p:txBody>
          <a:bodyPr>
            <a:normAutofit fontScale="77500" lnSpcReduction="20000"/>
          </a:bodyPr>
          <a:lstStyle/>
          <a:p>
            <a:r>
              <a:rPr lang="en-US" altLang="zh-CN" dirty="0"/>
              <a:t>1</a:t>
            </a:r>
            <a:r>
              <a:rPr lang="zh-CN" altLang="zh-CN" dirty="0"/>
              <a:t>．张飞舟，杨东凯，陈智</a:t>
            </a:r>
            <a:r>
              <a:rPr lang="en-US" altLang="zh-CN" dirty="0"/>
              <a:t>.</a:t>
            </a:r>
            <a:r>
              <a:rPr lang="zh-CN" altLang="zh-CN" dirty="0"/>
              <a:t>物联网技术导论</a:t>
            </a:r>
            <a:r>
              <a:rPr lang="en-US" altLang="zh-CN" dirty="0"/>
              <a:t>[M].2010</a:t>
            </a:r>
            <a:r>
              <a:rPr lang="zh-CN" altLang="zh-CN" dirty="0"/>
              <a:t>（</a:t>
            </a:r>
            <a:r>
              <a:rPr lang="en-US" altLang="zh-CN" dirty="0"/>
              <a:t>6</a:t>
            </a:r>
            <a:r>
              <a:rPr lang="zh-CN" altLang="zh-CN" dirty="0"/>
              <a:t>）</a:t>
            </a:r>
            <a:r>
              <a:rPr lang="en-US" altLang="zh-CN" dirty="0"/>
              <a:t>.</a:t>
            </a:r>
            <a:endParaRPr lang="zh-CN" altLang="zh-CN" dirty="0"/>
          </a:p>
          <a:p>
            <a:r>
              <a:rPr lang="en-US" altLang="zh-CN" dirty="0"/>
              <a:t>2. </a:t>
            </a:r>
            <a:r>
              <a:rPr lang="en-US" altLang="zh-CN" dirty="0" err="1" smtClean="0"/>
              <a:t>DwightSpivey</a:t>
            </a:r>
            <a:r>
              <a:rPr lang="en-US" altLang="zh-CN" dirty="0" smtClean="0"/>
              <a:t>  .</a:t>
            </a:r>
            <a:r>
              <a:rPr lang="zh-CN" altLang="zh-CN" dirty="0"/>
              <a:t>智能家居</a:t>
            </a:r>
            <a:r>
              <a:rPr lang="en-US" altLang="zh-CN" dirty="0"/>
              <a:t>[M].2017</a:t>
            </a:r>
            <a:r>
              <a:rPr lang="zh-CN" altLang="zh-CN" dirty="0"/>
              <a:t>（</a:t>
            </a:r>
            <a:r>
              <a:rPr lang="en-US" altLang="zh-CN" dirty="0"/>
              <a:t>7</a:t>
            </a:r>
            <a:r>
              <a:rPr lang="zh-CN" altLang="zh-CN" dirty="0"/>
              <a:t>）</a:t>
            </a:r>
            <a:r>
              <a:rPr lang="en-US" altLang="zh-CN" dirty="0"/>
              <a:t>.</a:t>
            </a:r>
            <a:endParaRPr lang="zh-CN" altLang="zh-CN" dirty="0"/>
          </a:p>
          <a:p>
            <a:r>
              <a:rPr lang="en-US" altLang="zh-CN" dirty="0"/>
              <a:t>3. </a:t>
            </a:r>
            <a:r>
              <a:rPr lang="en-US" altLang="zh-CN" dirty="0" smtClean="0"/>
              <a:t> W. Richard  Stevens</a:t>
            </a:r>
            <a:r>
              <a:rPr lang="en-US" altLang="zh-CN" dirty="0"/>
              <a:t>. TCP/IP</a:t>
            </a:r>
            <a:r>
              <a:rPr lang="zh-CN" altLang="zh-CN" dirty="0"/>
              <a:t>详解</a:t>
            </a:r>
            <a:r>
              <a:rPr lang="en-US" altLang="zh-CN" dirty="0"/>
              <a:t>[M].2016</a:t>
            </a:r>
            <a:r>
              <a:rPr lang="zh-CN" altLang="zh-CN" dirty="0"/>
              <a:t>（</a:t>
            </a:r>
            <a:r>
              <a:rPr lang="en-US" altLang="zh-CN" dirty="0"/>
              <a:t>1</a:t>
            </a:r>
            <a:r>
              <a:rPr lang="zh-CN" altLang="zh-CN" dirty="0"/>
              <a:t>）</a:t>
            </a:r>
            <a:r>
              <a:rPr lang="en-US" altLang="zh-CN" dirty="0"/>
              <a:t>.</a:t>
            </a:r>
            <a:endParaRPr lang="zh-CN" altLang="zh-CN" dirty="0"/>
          </a:p>
          <a:p>
            <a:r>
              <a:rPr lang="en-US" altLang="zh-CN" dirty="0"/>
              <a:t>4. [</a:t>
            </a:r>
            <a:r>
              <a:rPr lang="zh-CN" altLang="zh-CN" dirty="0"/>
              <a:t>美</a:t>
            </a:r>
            <a:r>
              <a:rPr lang="en-US" altLang="zh-CN" dirty="0"/>
              <a:t>]</a:t>
            </a:r>
            <a:r>
              <a:rPr lang="zh-CN" altLang="zh-CN" dirty="0"/>
              <a:t>汤朵，</a:t>
            </a:r>
            <a:r>
              <a:rPr lang="en-US" altLang="zh-CN" dirty="0"/>
              <a:t>[</a:t>
            </a:r>
            <a:r>
              <a:rPr lang="zh-CN" altLang="zh-CN" dirty="0"/>
              <a:t>美</a:t>
            </a:r>
            <a:r>
              <a:rPr lang="en-US" altLang="zh-CN" dirty="0"/>
              <a:t>]</a:t>
            </a:r>
            <a:r>
              <a:rPr lang="zh-CN" altLang="zh-CN" dirty="0"/>
              <a:t>吉米拜尔</a:t>
            </a:r>
            <a:r>
              <a:rPr lang="en-US" altLang="zh-CN" dirty="0"/>
              <a:t>.C</a:t>
            </a:r>
            <a:r>
              <a:rPr lang="zh-CN" altLang="zh-CN" dirty="0"/>
              <a:t>程序设计语言</a:t>
            </a:r>
            <a:r>
              <a:rPr lang="en-US" altLang="zh-CN" dirty="0"/>
              <a:t>[M].2013</a:t>
            </a:r>
            <a:r>
              <a:rPr lang="zh-CN" altLang="zh-CN" dirty="0"/>
              <a:t>（</a:t>
            </a:r>
            <a:r>
              <a:rPr lang="en-US" altLang="zh-CN" dirty="0"/>
              <a:t>1</a:t>
            </a:r>
            <a:r>
              <a:rPr lang="zh-CN" altLang="zh-CN" dirty="0"/>
              <a:t>）</a:t>
            </a:r>
            <a:r>
              <a:rPr lang="en-US" altLang="zh-CN" dirty="0"/>
              <a:t>.</a:t>
            </a:r>
            <a:endParaRPr lang="zh-CN" altLang="zh-CN" dirty="0"/>
          </a:p>
          <a:p>
            <a:r>
              <a:rPr lang="en-US" altLang="zh-CN" dirty="0"/>
              <a:t>5. </a:t>
            </a:r>
            <a:r>
              <a:rPr lang="zh-CN" altLang="zh-CN" dirty="0"/>
              <a:t>王小</a:t>
            </a:r>
            <a:r>
              <a:rPr lang="zh-CN" altLang="zh-CN" dirty="0" smtClean="0"/>
              <a:t>强</a:t>
            </a:r>
            <a:r>
              <a:rPr lang="zh-CN" altLang="en-US" dirty="0" smtClean="0"/>
              <a:t>，</a:t>
            </a:r>
            <a:r>
              <a:rPr lang="zh-CN" altLang="zh-CN" dirty="0" smtClean="0"/>
              <a:t>欧</a:t>
            </a:r>
            <a:r>
              <a:rPr lang="zh-CN" altLang="zh-CN" dirty="0"/>
              <a:t>阳俊</a:t>
            </a:r>
            <a:r>
              <a:rPr lang="en-US" altLang="zh-CN" dirty="0"/>
              <a:t>.</a:t>
            </a:r>
            <a:r>
              <a:rPr lang="en-US" altLang="zh-CN" dirty="0" err="1"/>
              <a:t>Zigbee</a:t>
            </a:r>
            <a:r>
              <a:rPr lang="zh-CN" altLang="zh-CN" dirty="0"/>
              <a:t>无线传感器网络设计与实</a:t>
            </a:r>
            <a:r>
              <a:rPr lang="zh-CN" altLang="zh-CN" dirty="0" smtClean="0"/>
              <a:t>现</a:t>
            </a:r>
            <a:r>
              <a:rPr lang="en-US" altLang="zh-CN" dirty="0" smtClean="0"/>
              <a:t>    [</a:t>
            </a:r>
            <a:r>
              <a:rPr lang="en-US" altLang="zh-CN" dirty="0"/>
              <a:t>M].2012(6)</a:t>
            </a:r>
            <a:endParaRPr lang="zh-CN" altLang="zh-CN" dirty="0"/>
          </a:p>
          <a:p>
            <a:r>
              <a:rPr lang="en-US" altLang="zh-CN" dirty="0"/>
              <a:t>6.</a:t>
            </a:r>
            <a:r>
              <a:rPr lang="zh-CN" altLang="zh-CN" dirty="0"/>
              <a:t>齐利刚</a:t>
            </a:r>
            <a:r>
              <a:rPr lang="en-US" altLang="zh-CN" dirty="0"/>
              <a:t>.</a:t>
            </a:r>
            <a:r>
              <a:rPr lang="zh-CN" altLang="zh-CN" dirty="0"/>
              <a:t>基于</a:t>
            </a:r>
            <a:r>
              <a:rPr lang="en-US" altLang="zh-CN" dirty="0" err="1"/>
              <a:t>Zigbee</a:t>
            </a:r>
            <a:r>
              <a:rPr lang="zh-CN" altLang="zh-CN" dirty="0"/>
              <a:t>的室内空气质量检测仪</a:t>
            </a:r>
            <a:r>
              <a:rPr lang="en-US" altLang="zh-CN" dirty="0"/>
              <a:t>[D].2015(4)</a:t>
            </a:r>
            <a:endParaRPr lang="zh-CN" altLang="zh-CN" dirty="0"/>
          </a:p>
          <a:p>
            <a:r>
              <a:rPr lang="en-US" altLang="zh-CN" dirty="0"/>
              <a:t>7.</a:t>
            </a:r>
            <a:r>
              <a:rPr lang="zh-CN" altLang="zh-CN" dirty="0"/>
              <a:t>中国产业调研网</a:t>
            </a:r>
            <a:r>
              <a:rPr lang="en-US" altLang="zh-CN" dirty="0"/>
              <a:t>.2017</a:t>
            </a:r>
            <a:r>
              <a:rPr lang="zh-CN" altLang="zh-CN" dirty="0"/>
              <a:t>年新风系统行业现状</a:t>
            </a:r>
            <a:r>
              <a:rPr lang="en-US" altLang="zh-CN" dirty="0"/>
              <a:t>[R].2017(7).</a:t>
            </a:r>
            <a:endParaRPr lang="zh-CN" altLang="zh-CN" dirty="0"/>
          </a:p>
          <a:p>
            <a:r>
              <a:rPr lang="en-US" altLang="zh-CN" dirty="0"/>
              <a:t>8.</a:t>
            </a:r>
            <a:r>
              <a:rPr lang="zh-CN" altLang="zh-CN" dirty="0"/>
              <a:t>王耀南</a:t>
            </a:r>
            <a:r>
              <a:rPr lang="en-US" altLang="zh-CN" dirty="0"/>
              <a:t>.</a:t>
            </a:r>
            <a:r>
              <a:rPr lang="zh-CN" altLang="zh-CN" dirty="0"/>
              <a:t>智能控制系统</a:t>
            </a:r>
            <a:r>
              <a:rPr lang="en-US" altLang="zh-CN" dirty="0"/>
              <a:t>[M].2006</a:t>
            </a:r>
            <a:r>
              <a:rPr lang="zh-CN" altLang="zh-CN" dirty="0"/>
              <a:t>（</a:t>
            </a:r>
            <a:r>
              <a:rPr lang="en-US" altLang="zh-CN" dirty="0"/>
              <a:t>7</a:t>
            </a:r>
            <a:r>
              <a:rPr lang="zh-CN" altLang="zh-CN" dirty="0"/>
              <a:t>）</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620688"/>
            <a:ext cx="8229600" cy="4525963"/>
          </a:xfrm>
        </p:spPr>
        <p:txBody>
          <a:bodyPr/>
          <a:lstStyle/>
          <a:p>
            <a:pPr algn="ctr"/>
            <a:endParaRPr lang="en-US" altLang="zh-CN" dirty="0" smtClean="0"/>
          </a:p>
          <a:p>
            <a:pPr algn="ctr"/>
            <a:endParaRPr lang="en-US" altLang="zh-CN" dirty="0"/>
          </a:p>
          <a:p>
            <a:pPr algn="ctr">
              <a:buNone/>
            </a:pPr>
            <a:r>
              <a:rPr lang="en-US" altLang="zh-CN" sz="9600" dirty="0" smtClean="0"/>
              <a:t>THANKS</a:t>
            </a:r>
          </a:p>
          <a:p>
            <a:pPr algn="ctr">
              <a:buNone/>
            </a:pPr>
            <a:r>
              <a:rPr lang="zh-CN" altLang="en-US" sz="3600" dirty="0"/>
              <a:t>答辩</a:t>
            </a:r>
            <a:r>
              <a:rPr lang="zh-CN" altLang="en-US" sz="3600" dirty="0" smtClean="0"/>
              <a:t>人：郑江湖</a:t>
            </a:r>
            <a:endParaRPr lang="zh-CN" alt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目录</a:t>
            </a:r>
            <a:endParaRPr lang="zh-CN" altLang="en-US" dirty="0"/>
          </a:p>
        </p:txBody>
      </p:sp>
      <p:sp>
        <p:nvSpPr>
          <p:cNvPr id="3" name="内容占位符 2"/>
          <p:cNvSpPr>
            <a:spLocks noGrp="1"/>
          </p:cNvSpPr>
          <p:nvPr>
            <p:ph idx="1"/>
          </p:nvPr>
        </p:nvSpPr>
        <p:spPr/>
        <p:txBody>
          <a:bodyPr/>
          <a:lstStyle/>
          <a:p>
            <a:r>
              <a:rPr lang="en-US" altLang="zh-CN" sz="3600" dirty="0" smtClean="0"/>
              <a:t>1.</a:t>
            </a:r>
            <a:r>
              <a:rPr lang="zh-CN" altLang="en-US" sz="3600" dirty="0" smtClean="0"/>
              <a:t>选题的背景和意义</a:t>
            </a:r>
            <a:endParaRPr lang="en-US" altLang="zh-CN" sz="3600" dirty="0" smtClean="0"/>
          </a:p>
          <a:p>
            <a:r>
              <a:rPr lang="en-US" altLang="zh-CN" sz="3600" dirty="0" smtClean="0"/>
              <a:t>2.</a:t>
            </a:r>
            <a:r>
              <a:rPr lang="zh-CN" altLang="en-US" sz="3600" dirty="0" smtClean="0"/>
              <a:t>研究的基本内容与拟解决的问题</a:t>
            </a:r>
            <a:endParaRPr lang="en-US" altLang="zh-CN" sz="3600" dirty="0" smtClean="0"/>
          </a:p>
          <a:p>
            <a:r>
              <a:rPr lang="en-US" altLang="zh-CN" sz="3600" dirty="0" smtClean="0"/>
              <a:t>3.</a:t>
            </a:r>
            <a:r>
              <a:rPr lang="zh-CN" altLang="en-US" sz="3600" dirty="0" smtClean="0"/>
              <a:t>研究方案、可行性分析、预期结果</a:t>
            </a:r>
            <a:endParaRPr lang="en-US" altLang="zh-CN" sz="3600" dirty="0" smtClean="0"/>
          </a:p>
          <a:p>
            <a:r>
              <a:rPr lang="en-US" altLang="zh-CN" sz="3600" dirty="0" smtClean="0"/>
              <a:t>4.</a:t>
            </a:r>
            <a:r>
              <a:rPr lang="zh-CN" altLang="en-US" sz="3600" dirty="0" smtClean="0"/>
              <a:t>研究工作计划</a:t>
            </a:r>
            <a:endParaRPr lang="en-US" altLang="zh-CN" sz="3600" dirty="0" smtClean="0"/>
          </a:p>
          <a:p>
            <a:r>
              <a:rPr lang="en-US" altLang="zh-CN" sz="3600" dirty="0"/>
              <a:t>5</a:t>
            </a:r>
            <a:r>
              <a:rPr lang="en-US" altLang="zh-CN" sz="3600" dirty="0" smtClean="0"/>
              <a:t>.</a:t>
            </a:r>
            <a:r>
              <a:rPr lang="zh-CN" altLang="en-US" sz="3600" dirty="0" smtClean="0"/>
              <a:t>参考文献</a:t>
            </a:r>
            <a:endParaRPr lang="en-US" altLang="zh-CN" sz="3600" dirty="0" smtClean="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b="1" dirty="0" smtClean="0"/>
              <a:t>背景及意义</a:t>
            </a:r>
            <a:endParaRPr lang="zh-CN" altLang="en-US" sz="4000" b="1" dirty="0"/>
          </a:p>
        </p:txBody>
      </p:sp>
      <p:sp>
        <p:nvSpPr>
          <p:cNvPr id="3" name="内容占位符 2"/>
          <p:cNvSpPr>
            <a:spLocks noGrp="1"/>
          </p:cNvSpPr>
          <p:nvPr>
            <p:ph idx="1"/>
          </p:nvPr>
        </p:nvSpPr>
        <p:spPr/>
        <p:txBody>
          <a:bodyPr>
            <a:normAutofit/>
          </a:bodyPr>
          <a:lstStyle/>
          <a:p>
            <a:r>
              <a:rPr lang="zh-CN" altLang="en-US" sz="2400" dirty="0" smtClean="0"/>
              <a:t>室</a:t>
            </a:r>
            <a:r>
              <a:rPr lang="zh-CN" altLang="en-US" sz="2400" dirty="0"/>
              <a:t>外</a:t>
            </a:r>
            <a:r>
              <a:rPr lang="zh-CN" altLang="en-US" sz="2400" dirty="0" smtClean="0"/>
              <a:t>空气质量普遍较低、室内空气流通性不够、装修材料释放的有害气体等原因，导致人体健康状况受到严重影响</a:t>
            </a:r>
            <a:endParaRPr lang="en-US" altLang="zh-CN" sz="2400" dirty="0" smtClean="0"/>
          </a:p>
          <a:p>
            <a:endParaRPr lang="en-US" altLang="zh-CN" sz="2400" dirty="0" smtClean="0"/>
          </a:p>
          <a:p>
            <a:endParaRPr lang="en-US" altLang="zh-CN" sz="2400" dirty="0" smtClean="0"/>
          </a:p>
        </p:txBody>
      </p:sp>
      <p:pic>
        <p:nvPicPr>
          <p:cNvPr id="4" name="图片 3" descr="7275441_11_thumb.jpg"/>
          <p:cNvPicPr>
            <a:picLocks noChangeAspect="1"/>
          </p:cNvPicPr>
          <p:nvPr/>
        </p:nvPicPr>
        <p:blipFill>
          <a:blip r:embed="rId2" cstate="print"/>
          <a:stretch>
            <a:fillRect/>
          </a:stretch>
        </p:blipFill>
        <p:spPr>
          <a:xfrm>
            <a:off x="323528" y="2420888"/>
            <a:ext cx="3664902" cy="2290564"/>
          </a:xfrm>
          <a:prstGeom prst="rect">
            <a:avLst/>
          </a:prstGeom>
        </p:spPr>
      </p:pic>
      <p:pic>
        <p:nvPicPr>
          <p:cNvPr id="5" name="图片 4" descr="big20170216100652_32964.jpg"/>
          <p:cNvPicPr>
            <a:picLocks noChangeAspect="1"/>
          </p:cNvPicPr>
          <p:nvPr/>
        </p:nvPicPr>
        <p:blipFill>
          <a:blip r:embed="rId3" cstate="print"/>
          <a:stretch>
            <a:fillRect/>
          </a:stretch>
        </p:blipFill>
        <p:spPr>
          <a:xfrm>
            <a:off x="611560" y="4647258"/>
            <a:ext cx="5297305" cy="2210742"/>
          </a:xfrm>
          <a:prstGeom prst="rect">
            <a:avLst/>
          </a:prstGeom>
        </p:spPr>
      </p:pic>
      <p:pic>
        <p:nvPicPr>
          <p:cNvPr id="6" name="图片 5" descr="1455501812178.jpg"/>
          <p:cNvPicPr>
            <a:picLocks noChangeAspect="1"/>
          </p:cNvPicPr>
          <p:nvPr/>
        </p:nvPicPr>
        <p:blipFill>
          <a:blip r:embed="rId4" cstate="print"/>
          <a:stretch>
            <a:fillRect/>
          </a:stretch>
        </p:blipFill>
        <p:spPr>
          <a:xfrm>
            <a:off x="5148064" y="2492896"/>
            <a:ext cx="3843511" cy="25202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a:t>背景及意义</a:t>
            </a:r>
          </a:p>
        </p:txBody>
      </p:sp>
      <p:sp>
        <p:nvSpPr>
          <p:cNvPr id="3" name="内容占位符 2"/>
          <p:cNvSpPr>
            <a:spLocks noGrp="1"/>
          </p:cNvSpPr>
          <p:nvPr>
            <p:ph idx="1"/>
          </p:nvPr>
        </p:nvSpPr>
        <p:spPr/>
        <p:txBody>
          <a:bodyPr/>
          <a:lstStyle/>
          <a:p>
            <a:r>
              <a:rPr lang="zh-CN" altLang="en-US" sz="2400" dirty="0" smtClean="0">
                <a:latin typeface="+mn-ea"/>
              </a:rPr>
              <a:t>新型风机产品强大的室内空气清洁能力使其在人们的日常生活中越来越受到青睐，成为家居电器中必不可少的一员</a:t>
            </a:r>
            <a:endParaRPr lang="en-US" altLang="zh-CN" sz="2400" dirty="0" smtClean="0">
              <a:latin typeface="+mn-ea"/>
            </a:endParaRPr>
          </a:p>
          <a:p>
            <a:endParaRPr lang="zh-CN" altLang="en-US" dirty="0"/>
          </a:p>
        </p:txBody>
      </p:sp>
      <p:pic>
        <p:nvPicPr>
          <p:cNvPr id="4" name="图片 3" descr="0.jpg"/>
          <p:cNvPicPr>
            <a:picLocks noChangeAspect="1"/>
          </p:cNvPicPr>
          <p:nvPr/>
        </p:nvPicPr>
        <p:blipFill>
          <a:blip r:embed="rId2" cstate="print"/>
          <a:stretch>
            <a:fillRect/>
          </a:stretch>
        </p:blipFill>
        <p:spPr>
          <a:xfrm>
            <a:off x="179512" y="2492896"/>
            <a:ext cx="4005064" cy="4005064"/>
          </a:xfrm>
          <a:prstGeom prst="rect">
            <a:avLst/>
          </a:prstGeom>
        </p:spPr>
      </p:pic>
      <p:pic>
        <p:nvPicPr>
          <p:cNvPr id="5" name="图片 4" descr="0 (1).jpg"/>
          <p:cNvPicPr>
            <a:picLocks noChangeAspect="1"/>
          </p:cNvPicPr>
          <p:nvPr/>
        </p:nvPicPr>
        <p:blipFill>
          <a:blip r:embed="rId3" cstate="print"/>
          <a:stretch>
            <a:fillRect/>
          </a:stretch>
        </p:blipFill>
        <p:spPr>
          <a:xfrm>
            <a:off x="2987824" y="2708920"/>
            <a:ext cx="3047429" cy="4149080"/>
          </a:xfrm>
          <a:prstGeom prst="rect">
            <a:avLst/>
          </a:prstGeom>
        </p:spPr>
      </p:pic>
      <p:pic>
        <p:nvPicPr>
          <p:cNvPr id="6" name="图片 5" descr="1305785125.jpg"/>
          <p:cNvPicPr>
            <a:picLocks noChangeAspect="1"/>
          </p:cNvPicPr>
          <p:nvPr/>
        </p:nvPicPr>
        <p:blipFill>
          <a:blip r:embed="rId4" cstate="print"/>
          <a:stretch>
            <a:fillRect/>
          </a:stretch>
        </p:blipFill>
        <p:spPr>
          <a:xfrm>
            <a:off x="5723112" y="3068960"/>
            <a:ext cx="3420888" cy="342088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dirty="0" smtClean="0"/>
              <a:t>背景及意义</a:t>
            </a:r>
            <a:endParaRPr lang="zh-CN" altLang="en-US" dirty="0"/>
          </a:p>
        </p:txBody>
      </p:sp>
      <p:sp>
        <p:nvSpPr>
          <p:cNvPr id="3" name="内容占位符 2"/>
          <p:cNvSpPr>
            <a:spLocks noGrp="1"/>
          </p:cNvSpPr>
          <p:nvPr>
            <p:ph idx="1"/>
          </p:nvPr>
        </p:nvSpPr>
        <p:spPr/>
        <p:txBody>
          <a:bodyPr/>
          <a:lstStyle/>
          <a:p>
            <a:r>
              <a:rPr lang="zh-CN" altLang="en-US" sz="2400" dirty="0" smtClean="0"/>
              <a:t>基于</a:t>
            </a:r>
            <a:r>
              <a:rPr lang="en-US" altLang="zh-CN" sz="2400" dirty="0" smtClean="0"/>
              <a:t>WIFI</a:t>
            </a:r>
            <a:r>
              <a:rPr lang="zh-CN" altLang="en-US" sz="2400" dirty="0" smtClean="0"/>
              <a:t>与 </a:t>
            </a:r>
            <a:r>
              <a:rPr lang="en-US" altLang="zh-CN" sz="2400" dirty="0" err="1" smtClean="0"/>
              <a:t>Zigbee</a:t>
            </a:r>
            <a:r>
              <a:rPr lang="zh-CN" altLang="en-US" sz="2400" dirty="0" smtClean="0"/>
              <a:t>无线通信技术的智能家居产业日益繁荣，有着良好的产品市场与发展潜能，是未来家用电器产品智能化的方向</a:t>
            </a:r>
            <a:endParaRPr lang="en-US" altLang="zh-CN" sz="2400" dirty="0" smtClean="0"/>
          </a:p>
          <a:p>
            <a:endParaRPr lang="zh-CN" altLang="en-US" dirty="0"/>
          </a:p>
        </p:txBody>
      </p:sp>
      <p:pic>
        <p:nvPicPr>
          <p:cNvPr id="4" name="图片 3" descr="96918163521494315413.jpg"/>
          <p:cNvPicPr>
            <a:picLocks noChangeAspect="1"/>
          </p:cNvPicPr>
          <p:nvPr/>
        </p:nvPicPr>
        <p:blipFill>
          <a:blip r:embed="rId2" cstate="print"/>
          <a:stretch>
            <a:fillRect/>
          </a:stretch>
        </p:blipFill>
        <p:spPr>
          <a:xfrm>
            <a:off x="179512" y="3717032"/>
            <a:ext cx="4038599" cy="2690812"/>
          </a:xfrm>
          <a:prstGeom prst="rect">
            <a:avLst/>
          </a:prstGeom>
        </p:spPr>
      </p:pic>
      <p:pic>
        <p:nvPicPr>
          <p:cNvPr id="5" name="图片 4" descr="201702171145456425.jpg"/>
          <p:cNvPicPr>
            <a:picLocks noChangeAspect="1"/>
          </p:cNvPicPr>
          <p:nvPr/>
        </p:nvPicPr>
        <p:blipFill>
          <a:blip r:embed="rId3" cstate="print"/>
          <a:stretch>
            <a:fillRect/>
          </a:stretch>
        </p:blipFill>
        <p:spPr>
          <a:xfrm>
            <a:off x="4366849" y="2852936"/>
            <a:ext cx="4777151" cy="33535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研究的基本内容与拟解决的问题</a:t>
            </a:r>
            <a:endParaRPr lang="zh-CN" altLang="en-US" sz="3600" dirty="0"/>
          </a:p>
        </p:txBody>
      </p:sp>
      <p:sp>
        <p:nvSpPr>
          <p:cNvPr id="3" name="内容占位符 2"/>
          <p:cNvSpPr>
            <a:spLocks noGrp="1"/>
          </p:cNvSpPr>
          <p:nvPr>
            <p:ph idx="1"/>
          </p:nvPr>
        </p:nvSpPr>
        <p:spPr/>
        <p:txBody>
          <a:bodyPr/>
          <a:lstStyle/>
          <a:p>
            <a:r>
              <a:rPr lang="zh-CN" altLang="en-US" dirty="0"/>
              <a:t>设</a:t>
            </a:r>
            <a:r>
              <a:rPr lang="zh-CN" altLang="en-US" dirty="0" smtClean="0"/>
              <a:t>计新风控制器的硬件电路与软件程序</a:t>
            </a:r>
            <a:endParaRPr lang="en-US" altLang="zh-CN" dirty="0" smtClean="0"/>
          </a:p>
          <a:p>
            <a:pPr>
              <a:buNone/>
            </a:pPr>
            <a:r>
              <a:rPr lang="en-US" altLang="zh-CN" dirty="0" smtClean="0"/>
              <a:t>        STM32F104 (MCU) + EM357(</a:t>
            </a:r>
            <a:r>
              <a:rPr lang="en-US" altLang="zh-CN" dirty="0" err="1" smtClean="0"/>
              <a:t>Zigbee</a:t>
            </a:r>
            <a:r>
              <a:rPr lang="en-US" altLang="zh-CN" dirty="0" smtClean="0"/>
              <a:t>)</a:t>
            </a:r>
            <a:r>
              <a:rPr lang="zh-CN" altLang="en-US" dirty="0"/>
              <a:t>：</a:t>
            </a:r>
            <a:endParaRPr lang="en-US" altLang="zh-CN" dirty="0" smtClean="0"/>
          </a:p>
          <a:p>
            <a:endParaRPr lang="zh-CN" altLang="en-US" dirty="0"/>
          </a:p>
        </p:txBody>
      </p:sp>
      <p:pic>
        <p:nvPicPr>
          <p:cNvPr id="5" name="图片 4" descr="20140621114374957495.jpg"/>
          <p:cNvPicPr>
            <a:picLocks noChangeAspect="1"/>
          </p:cNvPicPr>
          <p:nvPr/>
        </p:nvPicPr>
        <p:blipFill>
          <a:blip r:embed="rId2" cstate="print"/>
          <a:stretch>
            <a:fillRect/>
          </a:stretch>
        </p:blipFill>
        <p:spPr>
          <a:xfrm>
            <a:off x="179512" y="3212976"/>
            <a:ext cx="3917890" cy="2736304"/>
          </a:xfrm>
          <a:prstGeom prst="rect">
            <a:avLst/>
          </a:prstGeom>
        </p:spPr>
      </p:pic>
      <p:pic>
        <p:nvPicPr>
          <p:cNvPr id="6" name="图片 5" descr="Ember_EM300.jpg"/>
          <p:cNvPicPr>
            <a:picLocks noChangeAspect="1"/>
          </p:cNvPicPr>
          <p:nvPr/>
        </p:nvPicPr>
        <p:blipFill>
          <a:blip r:embed="rId3" cstate="print"/>
          <a:stretch>
            <a:fillRect/>
          </a:stretch>
        </p:blipFill>
        <p:spPr>
          <a:xfrm>
            <a:off x="4139952" y="2924944"/>
            <a:ext cx="4439591" cy="295232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研究的基本内容与拟解决的问题</a:t>
            </a:r>
            <a:endParaRPr lang="zh-CN" altLang="en-US" sz="3600" dirty="0"/>
          </a:p>
        </p:txBody>
      </p:sp>
      <p:sp>
        <p:nvSpPr>
          <p:cNvPr id="3" name="内容占位符 2"/>
          <p:cNvSpPr>
            <a:spLocks noGrp="1"/>
          </p:cNvSpPr>
          <p:nvPr>
            <p:ph idx="1"/>
          </p:nvPr>
        </p:nvSpPr>
        <p:spPr/>
        <p:txBody>
          <a:bodyPr/>
          <a:lstStyle/>
          <a:p>
            <a:r>
              <a:rPr lang="zh-CN" altLang="en-US" dirty="0"/>
              <a:t>设</a:t>
            </a:r>
            <a:r>
              <a:rPr lang="zh-CN" altLang="en-US" dirty="0" smtClean="0"/>
              <a:t>计</a:t>
            </a:r>
            <a:r>
              <a:rPr lang="en-US" altLang="zh-CN" dirty="0" err="1" smtClean="0"/>
              <a:t>Zigbee</a:t>
            </a:r>
            <a:r>
              <a:rPr lang="zh-CN" altLang="en-US" dirty="0" smtClean="0"/>
              <a:t>的外扩</a:t>
            </a:r>
            <a:r>
              <a:rPr lang="en-US" altLang="zh-CN" dirty="0" smtClean="0"/>
              <a:t>AP</a:t>
            </a:r>
            <a:r>
              <a:rPr lang="zh-CN" altLang="en-US" dirty="0" smtClean="0"/>
              <a:t>设备（</a:t>
            </a:r>
            <a:r>
              <a:rPr lang="en-US" altLang="zh-CN" dirty="0" smtClean="0"/>
              <a:t>ZAP</a:t>
            </a:r>
            <a:r>
              <a:rPr lang="zh-CN" altLang="en-US" dirty="0" smtClean="0"/>
              <a:t>）</a:t>
            </a:r>
            <a:r>
              <a:rPr lang="en-US" altLang="zh-CN" dirty="0" smtClean="0"/>
              <a:t>-</a:t>
            </a:r>
            <a:r>
              <a:rPr lang="zh-CN" altLang="en-US" dirty="0" smtClean="0"/>
              <a:t>智能网关</a:t>
            </a:r>
            <a:endParaRPr lang="en-US" altLang="zh-CN" dirty="0" smtClean="0"/>
          </a:p>
          <a:p>
            <a:pPr>
              <a:buNone/>
            </a:pPr>
            <a:r>
              <a:rPr lang="en-US" altLang="zh-CN" dirty="0"/>
              <a:t> </a:t>
            </a:r>
            <a:r>
              <a:rPr lang="en-US" altLang="zh-CN" dirty="0" smtClean="0"/>
              <a:t>            ESP8266(</a:t>
            </a:r>
            <a:r>
              <a:rPr lang="en-US" altLang="zh-CN" dirty="0" err="1" smtClean="0"/>
              <a:t>WiFi</a:t>
            </a:r>
            <a:r>
              <a:rPr lang="en-US" altLang="zh-CN" dirty="0" smtClean="0"/>
              <a:t>) + EM357(</a:t>
            </a:r>
            <a:r>
              <a:rPr lang="en-US" altLang="zh-CN" dirty="0" err="1" smtClean="0"/>
              <a:t>ZigBee</a:t>
            </a:r>
            <a:r>
              <a:rPr lang="en-US" altLang="zh-CN" dirty="0" smtClean="0"/>
              <a:t>)</a:t>
            </a:r>
            <a:r>
              <a:rPr lang="zh-CN" altLang="en-US" dirty="0" smtClean="0"/>
              <a:t>：</a:t>
            </a:r>
            <a:endParaRPr lang="zh-CN" altLang="en-US" dirty="0"/>
          </a:p>
        </p:txBody>
      </p:sp>
      <p:pic>
        <p:nvPicPr>
          <p:cNvPr id="4" name="图片 3" descr="p3nztHkwyek7.jpg"/>
          <p:cNvPicPr>
            <a:picLocks noChangeAspect="1"/>
          </p:cNvPicPr>
          <p:nvPr/>
        </p:nvPicPr>
        <p:blipFill>
          <a:blip r:embed="rId2" cstate="print"/>
          <a:stretch>
            <a:fillRect/>
          </a:stretch>
        </p:blipFill>
        <p:spPr>
          <a:xfrm>
            <a:off x="251520" y="3645024"/>
            <a:ext cx="5505450" cy="2171700"/>
          </a:xfrm>
          <a:prstGeom prst="rect">
            <a:avLst/>
          </a:prstGeom>
        </p:spPr>
      </p:pic>
      <p:pic>
        <p:nvPicPr>
          <p:cNvPr id="5" name="图片 4" descr="esp8266-wifi-uart-serial-module-esp-12f.jpg"/>
          <p:cNvPicPr>
            <a:picLocks noChangeAspect="1"/>
          </p:cNvPicPr>
          <p:nvPr/>
        </p:nvPicPr>
        <p:blipFill>
          <a:blip r:embed="rId3" cstate="print"/>
          <a:stretch>
            <a:fillRect/>
          </a:stretch>
        </p:blipFill>
        <p:spPr>
          <a:xfrm>
            <a:off x="6012160" y="3284984"/>
            <a:ext cx="2636912" cy="2636912"/>
          </a:xfrm>
          <a:prstGeom prst="rect">
            <a:avLst/>
          </a:prstGeom>
        </p:spPr>
      </p:pic>
      <p:sp>
        <p:nvSpPr>
          <p:cNvPr id="6" name="TextBox 5"/>
          <p:cNvSpPr txBox="1"/>
          <p:nvPr/>
        </p:nvSpPr>
        <p:spPr>
          <a:xfrm>
            <a:off x="6588224" y="6093296"/>
            <a:ext cx="1152128" cy="369332"/>
          </a:xfrm>
          <a:prstGeom prst="rect">
            <a:avLst/>
          </a:prstGeom>
          <a:noFill/>
        </p:spPr>
        <p:txBody>
          <a:bodyPr wrap="square" rtlCol="0">
            <a:spAutoFit/>
          </a:bodyPr>
          <a:lstStyle/>
          <a:p>
            <a:r>
              <a:rPr lang="en-US" altLang="zh-CN" dirty="0" smtClean="0"/>
              <a:t>ESP8266</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研究的基本内容与拟解决的问题</a:t>
            </a:r>
            <a:endParaRPr lang="zh-CN" altLang="en-US" sz="3600" dirty="0"/>
          </a:p>
        </p:txBody>
      </p:sp>
      <p:sp>
        <p:nvSpPr>
          <p:cNvPr id="3" name="内容占位符 2"/>
          <p:cNvSpPr>
            <a:spLocks noGrp="1"/>
          </p:cNvSpPr>
          <p:nvPr>
            <p:ph idx="1"/>
          </p:nvPr>
        </p:nvSpPr>
        <p:spPr/>
        <p:txBody>
          <a:bodyPr/>
          <a:lstStyle/>
          <a:p>
            <a:r>
              <a:rPr lang="en-US" altLang="zh-CN" dirty="0" smtClean="0"/>
              <a:t>Control 4 </a:t>
            </a:r>
            <a:r>
              <a:rPr lang="zh-CN" altLang="en-US" dirty="0" smtClean="0"/>
              <a:t>主机固件的编写与添加：</a:t>
            </a:r>
            <a:endParaRPr lang="zh-CN" altLang="en-US" dirty="0"/>
          </a:p>
        </p:txBody>
      </p:sp>
      <p:pic>
        <p:nvPicPr>
          <p:cNvPr id="4" name="图片 3" descr="control4-pic.jpg"/>
          <p:cNvPicPr>
            <a:picLocks noChangeAspect="1"/>
          </p:cNvPicPr>
          <p:nvPr/>
        </p:nvPicPr>
        <p:blipFill>
          <a:blip r:embed="rId2" cstate="print"/>
          <a:stretch>
            <a:fillRect/>
          </a:stretch>
        </p:blipFill>
        <p:spPr>
          <a:xfrm>
            <a:off x="323528" y="2348880"/>
            <a:ext cx="4860032" cy="2997020"/>
          </a:xfrm>
          <a:prstGeom prst="rect">
            <a:avLst/>
          </a:prstGeom>
        </p:spPr>
      </p:pic>
      <p:pic>
        <p:nvPicPr>
          <p:cNvPr id="5" name="图片 4" descr="th.jpg"/>
          <p:cNvPicPr>
            <a:picLocks noChangeAspect="1"/>
          </p:cNvPicPr>
          <p:nvPr/>
        </p:nvPicPr>
        <p:blipFill>
          <a:blip r:embed="rId3" cstate="print"/>
          <a:stretch>
            <a:fillRect/>
          </a:stretch>
        </p:blipFill>
        <p:spPr>
          <a:xfrm>
            <a:off x="5580112" y="2564904"/>
            <a:ext cx="2857500" cy="295232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研究方案</a:t>
            </a:r>
            <a:endParaRPr lang="zh-CN" altLang="en-US" sz="3600" dirty="0"/>
          </a:p>
        </p:txBody>
      </p:sp>
      <p:sp>
        <p:nvSpPr>
          <p:cNvPr id="4" name="TextBox 3"/>
          <p:cNvSpPr txBox="1"/>
          <p:nvPr/>
        </p:nvSpPr>
        <p:spPr>
          <a:xfrm>
            <a:off x="395536" y="3068960"/>
            <a:ext cx="1224136" cy="646331"/>
          </a:xfrm>
          <a:prstGeom prst="rect">
            <a:avLst/>
          </a:prstGeom>
          <a:noFill/>
        </p:spPr>
        <p:txBody>
          <a:bodyPr wrap="square" rtlCol="0">
            <a:spAutoFit/>
          </a:bodyPr>
          <a:lstStyle/>
          <a:p>
            <a:r>
              <a:rPr lang="en-US" altLang="zh-CN" dirty="0" smtClean="0"/>
              <a:t>Control 4 </a:t>
            </a:r>
            <a:r>
              <a:rPr lang="zh-CN" altLang="en-US" dirty="0" smtClean="0"/>
              <a:t>主机</a:t>
            </a:r>
            <a:endParaRPr lang="zh-CN" altLang="en-US" dirty="0"/>
          </a:p>
        </p:txBody>
      </p:sp>
      <p:sp>
        <p:nvSpPr>
          <p:cNvPr id="5" name="TextBox 4"/>
          <p:cNvSpPr txBox="1"/>
          <p:nvPr/>
        </p:nvSpPr>
        <p:spPr>
          <a:xfrm>
            <a:off x="4139952" y="3573016"/>
            <a:ext cx="683585" cy="369332"/>
          </a:xfrm>
          <a:prstGeom prst="rect">
            <a:avLst/>
          </a:prstGeom>
          <a:noFill/>
        </p:spPr>
        <p:txBody>
          <a:bodyPr wrap="none" rtlCol="0">
            <a:spAutoFit/>
          </a:bodyPr>
          <a:lstStyle/>
          <a:p>
            <a:r>
              <a:rPr lang="en-US" altLang="zh-CN" dirty="0" smtClean="0"/>
              <a:t>(ZAP)</a:t>
            </a:r>
            <a:endParaRPr lang="zh-CN" altLang="en-US" dirty="0"/>
          </a:p>
        </p:txBody>
      </p:sp>
      <p:sp>
        <p:nvSpPr>
          <p:cNvPr id="6" name="TextBox 5"/>
          <p:cNvSpPr txBox="1"/>
          <p:nvPr/>
        </p:nvSpPr>
        <p:spPr>
          <a:xfrm>
            <a:off x="6876256" y="3717032"/>
            <a:ext cx="1656184" cy="369332"/>
          </a:xfrm>
          <a:prstGeom prst="rect">
            <a:avLst/>
          </a:prstGeom>
          <a:noFill/>
        </p:spPr>
        <p:txBody>
          <a:bodyPr wrap="square" rtlCol="0">
            <a:spAutoFit/>
          </a:bodyPr>
          <a:lstStyle/>
          <a:p>
            <a:r>
              <a:rPr lang="zh-CN" altLang="en-US" dirty="0" smtClean="0"/>
              <a:t>（新风控制器）</a:t>
            </a:r>
            <a:endParaRPr lang="zh-CN" altLang="en-US" dirty="0"/>
          </a:p>
        </p:txBody>
      </p:sp>
      <p:pic>
        <p:nvPicPr>
          <p:cNvPr id="7" name="图片 6" descr="th.jpg"/>
          <p:cNvPicPr>
            <a:picLocks noChangeAspect="1"/>
          </p:cNvPicPr>
          <p:nvPr/>
        </p:nvPicPr>
        <p:blipFill>
          <a:blip r:embed="rId2" cstate="print"/>
          <a:stretch>
            <a:fillRect/>
          </a:stretch>
        </p:blipFill>
        <p:spPr>
          <a:xfrm>
            <a:off x="179512" y="4005064"/>
            <a:ext cx="1572766" cy="996085"/>
          </a:xfrm>
          <a:prstGeom prst="rect">
            <a:avLst/>
          </a:prstGeom>
        </p:spPr>
      </p:pic>
      <p:pic>
        <p:nvPicPr>
          <p:cNvPr id="8" name="图片 7" descr="p3nztHkwyek7.jpg"/>
          <p:cNvPicPr>
            <a:picLocks noChangeAspect="1"/>
          </p:cNvPicPr>
          <p:nvPr/>
        </p:nvPicPr>
        <p:blipFill>
          <a:blip r:embed="rId3" cstate="print"/>
          <a:stretch>
            <a:fillRect/>
          </a:stretch>
        </p:blipFill>
        <p:spPr>
          <a:xfrm>
            <a:off x="3419872" y="4077072"/>
            <a:ext cx="2022539" cy="797818"/>
          </a:xfrm>
          <a:prstGeom prst="rect">
            <a:avLst/>
          </a:prstGeom>
        </p:spPr>
      </p:pic>
      <p:pic>
        <p:nvPicPr>
          <p:cNvPr id="9" name="图片 8" descr="0 (1).jpg"/>
          <p:cNvPicPr>
            <a:picLocks noChangeAspect="1"/>
          </p:cNvPicPr>
          <p:nvPr/>
        </p:nvPicPr>
        <p:blipFill>
          <a:blip r:embed="rId4" cstate="print"/>
          <a:stretch>
            <a:fillRect/>
          </a:stretch>
        </p:blipFill>
        <p:spPr>
          <a:xfrm>
            <a:off x="7092280" y="4077073"/>
            <a:ext cx="1619672" cy="864096"/>
          </a:xfrm>
          <a:prstGeom prst="rect">
            <a:avLst/>
          </a:prstGeom>
        </p:spPr>
      </p:pic>
      <p:sp>
        <p:nvSpPr>
          <p:cNvPr id="22" name="右弧形箭头 21"/>
          <p:cNvSpPr/>
          <p:nvPr/>
        </p:nvSpPr>
        <p:spPr>
          <a:xfrm rot="16200000">
            <a:off x="1907705" y="1484782"/>
            <a:ext cx="864097" cy="244827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右弧形箭头 23"/>
          <p:cNvSpPr/>
          <p:nvPr/>
        </p:nvSpPr>
        <p:spPr>
          <a:xfrm rot="5400000">
            <a:off x="5910737" y="3458415"/>
            <a:ext cx="731520" cy="384104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右弧形箭头 24"/>
          <p:cNvSpPr/>
          <p:nvPr/>
        </p:nvSpPr>
        <p:spPr>
          <a:xfrm rot="16200000">
            <a:off x="5904150" y="1592794"/>
            <a:ext cx="1008111" cy="237626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右弧形箭头 25"/>
          <p:cNvSpPr/>
          <p:nvPr/>
        </p:nvSpPr>
        <p:spPr>
          <a:xfrm rot="5400000">
            <a:off x="2094313" y="3530423"/>
            <a:ext cx="731520" cy="384104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TextBox 26"/>
          <p:cNvSpPr txBox="1"/>
          <p:nvPr/>
        </p:nvSpPr>
        <p:spPr>
          <a:xfrm>
            <a:off x="1547664" y="1844824"/>
            <a:ext cx="1944216" cy="369332"/>
          </a:xfrm>
          <a:prstGeom prst="rect">
            <a:avLst/>
          </a:prstGeom>
          <a:noFill/>
        </p:spPr>
        <p:txBody>
          <a:bodyPr wrap="square" rtlCol="0">
            <a:spAutoFit/>
          </a:bodyPr>
          <a:lstStyle/>
          <a:p>
            <a:r>
              <a:rPr lang="en-US" altLang="zh-CN" dirty="0" err="1" smtClean="0"/>
              <a:t>Jsonrpc</a:t>
            </a:r>
            <a:r>
              <a:rPr lang="zh-CN" altLang="en-US" dirty="0" smtClean="0"/>
              <a:t>协议</a:t>
            </a:r>
            <a:endParaRPr lang="zh-CN" altLang="en-US" dirty="0"/>
          </a:p>
        </p:txBody>
      </p:sp>
      <p:sp>
        <p:nvSpPr>
          <p:cNvPr id="28" name="TextBox 27"/>
          <p:cNvSpPr txBox="1"/>
          <p:nvPr/>
        </p:nvSpPr>
        <p:spPr>
          <a:xfrm>
            <a:off x="5868144" y="1772816"/>
            <a:ext cx="1728192" cy="369332"/>
          </a:xfrm>
          <a:prstGeom prst="rect">
            <a:avLst/>
          </a:prstGeom>
          <a:noFill/>
        </p:spPr>
        <p:txBody>
          <a:bodyPr wrap="square" rtlCol="0">
            <a:spAutoFit/>
          </a:bodyPr>
          <a:lstStyle/>
          <a:p>
            <a:r>
              <a:rPr lang="en-US" altLang="zh-CN" dirty="0" err="1" smtClean="0"/>
              <a:t>ZigBee</a:t>
            </a:r>
            <a:r>
              <a:rPr lang="zh-CN" altLang="en-US" dirty="0" smtClean="0"/>
              <a:t>协议</a:t>
            </a:r>
            <a:endParaRPr lang="zh-CN" altLang="en-US" dirty="0"/>
          </a:p>
        </p:txBody>
      </p:sp>
      <p:sp>
        <p:nvSpPr>
          <p:cNvPr id="30" name="TextBox 29"/>
          <p:cNvSpPr txBox="1"/>
          <p:nvPr/>
        </p:nvSpPr>
        <p:spPr>
          <a:xfrm>
            <a:off x="1691680" y="2492896"/>
            <a:ext cx="1368152" cy="369332"/>
          </a:xfrm>
          <a:prstGeom prst="rect">
            <a:avLst/>
          </a:prstGeom>
          <a:noFill/>
        </p:spPr>
        <p:txBody>
          <a:bodyPr wrap="square" rtlCol="0">
            <a:spAutoFit/>
          </a:bodyPr>
          <a:lstStyle/>
          <a:p>
            <a:r>
              <a:rPr lang="en-US" altLang="zh-CN" dirty="0" smtClean="0"/>
              <a:t>command</a:t>
            </a:r>
            <a:endParaRPr lang="zh-CN" altLang="en-US" dirty="0"/>
          </a:p>
        </p:txBody>
      </p:sp>
      <p:sp>
        <p:nvSpPr>
          <p:cNvPr id="31" name="TextBox 30"/>
          <p:cNvSpPr txBox="1"/>
          <p:nvPr/>
        </p:nvSpPr>
        <p:spPr>
          <a:xfrm>
            <a:off x="5868144" y="2636912"/>
            <a:ext cx="1296144" cy="369332"/>
          </a:xfrm>
          <a:prstGeom prst="rect">
            <a:avLst/>
          </a:prstGeom>
          <a:noFill/>
        </p:spPr>
        <p:txBody>
          <a:bodyPr wrap="square" rtlCol="0">
            <a:spAutoFit/>
          </a:bodyPr>
          <a:lstStyle/>
          <a:p>
            <a:r>
              <a:rPr lang="en-US" altLang="zh-CN" dirty="0" smtClean="0"/>
              <a:t>command</a:t>
            </a:r>
            <a:endParaRPr lang="zh-CN" altLang="en-US" dirty="0"/>
          </a:p>
        </p:txBody>
      </p:sp>
      <p:sp>
        <p:nvSpPr>
          <p:cNvPr id="32" name="TextBox 31"/>
          <p:cNvSpPr txBox="1"/>
          <p:nvPr/>
        </p:nvSpPr>
        <p:spPr>
          <a:xfrm>
            <a:off x="5796136" y="5085184"/>
            <a:ext cx="1152128" cy="369332"/>
          </a:xfrm>
          <a:prstGeom prst="rect">
            <a:avLst/>
          </a:prstGeom>
          <a:noFill/>
        </p:spPr>
        <p:txBody>
          <a:bodyPr wrap="square" rtlCol="0">
            <a:spAutoFit/>
          </a:bodyPr>
          <a:lstStyle/>
          <a:p>
            <a:r>
              <a:rPr lang="en-US" altLang="zh-CN" dirty="0" smtClean="0"/>
              <a:t>callback</a:t>
            </a:r>
            <a:endParaRPr lang="zh-CN" altLang="en-US" dirty="0"/>
          </a:p>
        </p:txBody>
      </p:sp>
      <p:sp>
        <p:nvSpPr>
          <p:cNvPr id="33" name="TextBox 32"/>
          <p:cNvSpPr txBox="1"/>
          <p:nvPr/>
        </p:nvSpPr>
        <p:spPr>
          <a:xfrm>
            <a:off x="2195736" y="5301208"/>
            <a:ext cx="1080120" cy="369332"/>
          </a:xfrm>
          <a:prstGeom prst="rect">
            <a:avLst/>
          </a:prstGeom>
          <a:noFill/>
        </p:spPr>
        <p:txBody>
          <a:bodyPr wrap="square" rtlCol="0">
            <a:spAutoFit/>
          </a:bodyPr>
          <a:lstStyle/>
          <a:p>
            <a:r>
              <a:rPr lang="en-US" altLang="zh-CN" dirty="0" smtClean="0"/>
              <a:t>callback</a:t>
            </a:r>
            <a:endParaRPr lang="zh-CN" altLang="en-US" dirty="0"/>
          </a:p>
        </p:txBody>
      </p:sp>
      <p:sp>
        <p:nvSpPr>
          <p:cNvPr id="34" name="TextBox 33"/>
          <p:cNvSpPr txBox="1"/>
          <p:nvPr/>
        </p:nvSpPr>
        <p:spPr>
          <a:xfrm>
            <a:off x="3203848" y="3212976"/>
            <a:ext cx="2664296" cy="369332"/>
          </a:xfrm>
          <a:prstGeom prst="rect">
            <a:avLst/>
          </a:prstGeom>
          <a:noFill/>
        </p:spPr>
        <p:txBody>
          <a:bodyPr wrap="square" rtlCol="0">
            <a:spAutoFit/>
          </a:bodyPr>
          <a:lstStyle/>
          <a:p>
            <a:r>
              <a:rPr lang="en-US" altLang="zh-CN" dirty="0" smtClean="0"/>
              <a:t>ESP8266     +      EM357</a:t>
            </a:r>
            <a:endParaRPr lang="zh-CN" altLang="en-US" dirty="0"/>
          </a:p>
        </p:txBody>
      </p:sp>
      <p:sp>
        <p:nvSpPr>
          <p:cNvPr id="35" name="上弧形箭头 34"/>
          <p:cNvSpPr/>
          <p:nvPr/>
        </p:nvSpPr>
        <p:spPr>
          <a:xfrm>
            <a:off x="3851920" y="2564904"/>
            <a:ext cx="1152128" cy="43204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TextBox 35"/>
          <p:cNvSpPr txBox="1"/>
          <p:nvPr/>
        </p:nvSpPr>
        <p:spPr>
          <a:xfrm>
            <a:off x="4139952" y="2132856"/>
            <a:ext cx="1080120" cy="369332"/>
          </a:xfrm>
          <a:prstGeom prst="rect">
            <a:avLst/>
          </a:prstGeom>
          <a:noFill/>
        </p:spPr>
        <p:txBody>
          <a:bodyPr wrap="square" rtlCol="0">
            <a:spAutoFit/>
          </a:bodyPr>
          <a:lstStyle/>
          <a:p>
            <a:r>
              <a:rPr lang="zh-CN" altLang="en-US" dirty="0" smtClean="0"/>
              <a:t>串口</a:t>
            </a:r>
            <a:endParaRPr lang="zh-CN" altLang="en-US" dirty="0"/>
          </a:p>
        </p:txBody>
      </p:sp>
      <p:sp>
        <p:nvSpPr>
          <p:cNvPr id="37" name="TextBox 36"/>
          <p:cNvSpPr txBox="1"/>
          <p:nvPr/>
        </p:nvSpPr>
        <p:spPr>
          <a:xfrm>
            <a:off x="7092280" y="3284984"/>
            <a:ext cx="1872208" cy="369332"/>
          </a:xfrm>
          <a:prstGeom prst="rect">
            <a:avLst/>
          </a:prstGeom>
          <a:noFill/>
        </p:spPr>
        <p:txBody>
          <a:bodyPr wrap="square" rtlCol="0">
            <a:spAutoFit/>
          </a:bodyPr>
          <a:lstStyle/>
          <a:p>
            <a:r>
              <a:rPr lang="en-US" altLang="zh-CN" dirty="0" smtClean="0"/>
              <a:t>EM357 + STM32</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TotalTime>
  <Words>825</Words>
  <Application>Microsoft Office PowerPoint</Application>
  <PresentationFormat>全屏显示(4:3)</PresentationFormat>
  <Paragraphs>58</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浙江理工大学本科毕业设计开题答辩：</vt:lpstr>
      <vt:lpstr>目录</vt:lpstr>
      <vt:lpstr>背景及意义</vt:lpstr>
      <vt:lpstr>背景及意义</vt:lpstr>
      <vt:lpstr>背景及意义</vt:lpstr>
      <vt:lpstr>研究的基本内容与拟解决的问题</vt:lpstr>
      <vt:lpstr>研究的基本内容与拟解决的问题</vt:lpstr>
      <vt:lpstr>研究的基本内容与拟解决的问题</vt:lpstr>
      <vt:lpstr>研究方案</vt:lpstr>
      <vt:lpstr>可行性分析</vt:lpstr>
      <vt:lpstr>可行性分析</vt:lpstr>
      <vt:lpstr>可行性分析</vt:lpstr>
      <vt:lpstr>研究工作计划</vt:lpstr>
      <vt:lpstr>参考文献</vt:lpstr>
      <vt:lpstr>幻灯片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浙江理工大学本科毕业设计开题答辩：</dc:title>
  <cp:lastModifiedBy>Administrator</cp:lastModifiedBy>
  <cp:revision>30</cp:revision>
  <dcterms:modified xsi:type="dcterms:W3CDTF">2017-12-13T12:51:42Z</dcterms:modified>
</cp:coreProperties>
</file>