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9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85" d="100"/>
          <a:sy n="85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52101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6538" y="4171950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6688" y="620688"/>
            <a:ext cx="7899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7325" y="2234257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4196863"/>
            <a:ext cx="74888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51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33413" y="1520825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11560" y="4077072"/>
            <a:ext cx="700230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．从 </a:t>
            </a:r>
            <a:r>
              <a:rPr lang="en-US" altLang="zh-CN" sz="2400" dirty="0"/>
              <a:t>Lb 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 dirty="0"/>
              <a:t>一个数据元素；   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．依次在 </a:t>
            </a:r>
            <a:r>
              <a:rPr lang="en-US" altLang="zh-CN" sz="2400" dirty="0"/>
              <a:t>La </a:t>
            </a:r>
            <a:r>
              <a:rPr lang="zh-CN" altLang="en-US" sz="2400" dirty="0"/>
              <a:t>中进行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en-US" altLang="zh-CN" sz="2400" dirty="0"/>
              <a:t>3.   </a:t>
            </a:r>
            <a:r>
              <a:rPr lang="zh-CN" altLang="en-US" sz="2400" dirty="0"/>
              <a:t>若不存在，则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 dirty="0">
                <a:ea typeface="华文中宋" pitchFamily="2" charset="-122"/>
              </a:rPr>
              <a:t>重复上述三步直至 </a:t>
            </a:r>
            <a:r>
              <a:rPr lang="en-US" altLang="zh-CN" sz="2400" dirty="0">
                <a:ea typeface="华文中宋" pitchFamily="2" charset="-122"/>
              </a:rPr>
              <a:t>Lb </a:t>
            </a:r>
            <a:r>
              <a:rPr lang="zh-CN" altLang="en-US" sz="2400" dirty="0">
                <a:ea typeface="华文中宋" pitchFamily="2" charset="-122"/>
              </a:rPr>
              <a:t>中的数据元素取完为止。</a:t>
            </a:r>
            <a:r>
              <a:rPr lang="zh-CN" altLang="en-US" sz="24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ListInsert</a:t>
            </a:r>
            <a:r>
              <a:rPr lang="en-US" altLang="zh-CN" dirty="0"/>
              <a:t>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GetElem</a:t>
            </a:r>
            <a:r>
              <a:rPr lang="en-US" altLang="zh-CN" dirty="0"/>
              <a:t> ( 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equal()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4523" y="5157192"/>
            <a:ext cx="7407797" cy="9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949280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线性表的插入运算是指在表的第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+1) </a:t>
            </a:r>
            <a:r>
              <a:rPr kumimoji="0"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 dirty="0"/>
              <a:t>插入一个新结点 </a:t>
            </a:r>
            <a:r>
              <a:rPr kumimoji="0" lang="en-US" altLang="zh-CN" sz="2400" i="1" dirty="0"/>
              <a:t>b</a:t>
            </a:r>
            <a:r>
              <a:rPr kumimoji="0" lang="zh-CN" altLang="en-US" sz="2400" dirty="0"/>
              <a:t>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 </a:t>
            </a:r>
            <a:r>
              <a:rPr kumimoji="0" lang="zh-CN" altLang="en-US" sz="2400" dirty="0"/>
              <a:t>的线性表        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/>
              <a:t>b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插入</a:t>
            </a: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</a:rPr>
              <a:t>L.listsize</a:t>
            </a:r>
            <a:r>
              <a:rPr kumimoji="0" lang="en-US" altLang="zh-CN" sz="2200" b="1" dirty="0">
                <a:latin typeface="Arial" pitchFamily="34" charset="0"/>
              </a:rPr>
              <a:t>+= LISTINCREMENT;</a:t>
            </a:r>
            <a:endParaRPr kumimoji="0"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 dirty="0">
                <a:latin typeface="Arial" pitchFamily="34" charset="0"/>
              </a:rPr>
              <a:t>=&amp;(</a:t>
            </a:r>
            <a:r>
              <a:rPr kumimoji="0" lang="en-US" altLang="zh-CN" sz="2200" b="1" dirty="0" err="1">
                <a:latin typeface="Arial" pitchFamily="34" charset="0"/>
              </a:rPr>
              <a:t>L.elem</a:t>
            </a:r>
            <a:r>
              <a:rPr kumimoji="0" lang="en-US" altLang="zh-CN" sz="2200" b="1" dirty="0">
                <a:latin typeface="Arial" pitchFamily="34" charset="0"/>
              </a:rPr>
              <a:t>[L.length-1]) ;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2.4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 dirty="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 dirty="0">
                <a:ea typeface="华文中宋" pitchFamily="2" charset="-122"/>
              </a:rPr>
              <a:t>for </a:t>
            </a:r>
            <a:r>
              <a:rPr kumimoji="0"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语句的循环次数为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–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+1)</a:t>
            </a:r>
            <a:r>
              <a:rPr kumimoji="0"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，而且还与插入位置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当插入位置在表尾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=</a:t>
            </a:r>
            <a:r>
              <a:rPr kumimoji="0" lang="en-US" altLang="zh-CN" sz="2400" i="1" dirty="0">
                <a:ea typeface="华文中宋" pitchFamily="2" charset="-122"/>
              </a:rPr>
              <a:t>n 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kumimoji="0"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(1)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当插入位置在表头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= 1) </a:t>
            </a:r>
            <a:r>
              <a:rPr kumimoji="0"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语句执行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 dirty="0">
                <a:ea typeface="华文中宋" pitchFamily="2" charset="-122"/>
              </a:rPr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/>
              <a:t>p</a:t>
            </a:r>
            <a:r>
              <a:rPr kumimoji="0" lang="en-US" altLang="zh-CN" sz="2200" i="1" baseline="-25000" dirty="0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为在第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一个元素的概率，则在长度为</a:t>
            </a:r>
            <a:r>
              <a:rPr kumimoji="0" lang="zh-CN" altLang="en-US" sz="2200" baseline="300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baseline="30000" dirty="0"/>
              <a:t> </a:t>
            </a:r>
            <a:r>
              <a:rPr kumimoji="0"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dirty="0"/>
              <a:t>     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 dirty="0"/>
              <a:t>在表中任何位置 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+1) </a:t>
            </a:r>
            <a:r>
              <a:rPr kumimoji="0"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均等的，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dirty="0">
                <a:ea typeface="华文中宋" pitchFamily="2" charset="-122"/>
              </a:rPr>
              <a:t>       </a:t>
            </a:r>
            <a:r>
              <a:rPr kumimoji="0" lang="zh-CN" altLang="en-US" sz="2400" dirty="0"/>
              <a:t>由此可见，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 dirty="0"/>
              <a:t>当表长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/>
              <a:t>平均时间复杂度为 </a:t>
            </a:r>
            <a:r>
              <a:rPr kumimoji="0" lang="en-US" altLang="zh-CN" sz="2400" i="1" dirty="0"/>
              <a:t>O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线性表的删除运算是指将线性表的第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 </a:t>
            </a:r>
            <a:r>
              <a:rPr kumimoji="0" lang="zh-CN" altLang="en-US" sz="2400" dirty="0"/>
              <a:t>个结点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 dirty="0"/>
              <a:t>删除，使长度为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-1 </a:t>
            </a:r>
            <a:r>
              <a:rPr kumimoji="0" lang="zh-CN" altLang="en-US" sz="2400" dirty="0"/>
              <a:t>的线性表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2.5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 dirty="0"/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 err="1"/>
              <a:t>q</a:t>
            </a:r>
            <a:r>
              <a:rPr kumimoji="0" lang="en-US" altLang="zh-CN" sz="2200" i="1" baseline="-25000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为删除第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则在长度为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</a:t>
            </a:r>
            <a:r>
              <a:rPr kumimoji="0" lang="zh-CN" altLang="en-US" sz="2200" dirty="0"/>
              <a:t>假设在表中任何位置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/>
              <a:t>        </a:t>
            </a:r>
            <a:r>
              <a:rPr kumimoji="0" lang="zh-CN" altLang="en-US" sz="2200" dirty="0"/>
              <a:t>由此可见，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 dirty="0"/>
              <a:t>当表长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均时间复杂度为 </a:t>
            </a:r>
            <a:r>
              <a:rPr kumimoji="0" lang="en-US" altLang="zh-CN" sz="2200" i="1" dirty="0"/>
              <a:t>O</a:t>
            </a:r>
            <a:r>
              <a:rPr kumimoji="0" lang="en-US" altLang="zh-CN" sz="2200" dirty="0"/>
              <a:t>(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kumimoji="0"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kumimoji="0"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kumimoji="0"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 dirty="0">
                  <a:ea typeface="华文中宋" pitchFamily="2" charset="-122"/>
                </a:rPr>
                <a:t>算法 </a:t>
              </a:r>
              <a:r>
                <a:rPr kumimoji="0"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29155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718177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46949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041525" y="5564188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3738267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332014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   </a:t>
            </a:r>
            <a:r>
              <a:rPr kumimoji="0" lang="zh-CN" altLang="en-US" sz="2200" dirty="0"/>
              <a:t>从一个空表开始，逐个将新结点插入到当前链表的表头上（头插法）。 </a:t>
            </a:r>
            <a:endParaRPr lang="zh-CN" altLang="en-US" sz="2200" dirty="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>
                <a:ea typeface="华文中宋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所指结点的后续结点，则执行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#define MAXSIZE 1000      / /</a:t>
            </a:r>
            <a:r>
              <a:rPr lang="zh-CN" altLang="en-US" dirty="0">
                <a:latin typeface="Times New Roman" pitchFamily="18" charset="0"/>
              </a:rPr>
              <a:t>链表的最大长度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ElemType</a:t>
            </a:r>
            <a:r>
              <a:rPr lang="en-US" altLang="zh-CN" dirty="0">
                <a:latin typeface="Times New Roman" pitchFamily="18" charset="0"/>
              </a:rPr>
              <a:t> data</a:t>
            </a:r>
            <a:r>
              <a:rPr lang="zh-CN" altLang="en-US" dirty="0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cur</a:t>
            </a:r>
            <a:r>
              <a:rPr lang="zh-CN" altLang="en-US" dirty="0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}component,  </a:t>
            </a:r>
            <a:r>
              <a:rPr lang="en-US" altLang="zh-CN" dirty="0" err="1">
                <a:latin typeface="Times New Roman" pitchFamily="18" charset="0"/>
              </a:rPr>
              <a:t>SLinkList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2143125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6423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3162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6426200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613525" y="2992438"/>
            <a:ext cx="1271588" cy="609600"/>
            <a:chOff x="3803" y="2275"/>
            <a:chExt cx="80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6804025" y="2584450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3146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3146425" y="3065463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7019925" y="2128838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2143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2143125" y="2128838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1403587" y="476672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06500" y="1336675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1395413" y="2344738"/>
            <a:ext cx="1176337" cy="1538287"/>
            <a:chOff x="879" y="1434"/>
            <a:chExt cx="741" cy="969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566988" y="3433763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574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3633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193925" y="2176463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2193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623050" y="2362200"/>
            <a:ext cx="1227138" cy="457200"/>
            <a:chOff x="4172" y="1445"/>
            <a:chExt cx="773" cy="288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6615113" y="3425825"/>
            <a:ext cx="1209675" cy="457200"/>
            <a:chOff x="4167" y="2160"/>
            <a:chExt cx="762" cy="288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VISIO" r:id="rId3" imgW="3823560" imgH="787320" progId="Visio.Drawing.11">
                  <p:embed/>
                </p:oleObj>
              </mc:Choice>
              <mc:Fallback>
                <p:oleObj name="VISIO" r:id="rId3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VISIO" r:id="rId3" imgW="2777040" imgH="1145160" progId="Visio.Drawing.11">
                  <p:embed/>
                </p:oleObj>
              </mc:Choice>
              <mc:Fallback>
                <p:oleObj name="VISIO" r:id="rId3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顺序、链式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静态、动态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元素之间的关系采用这些元素所在的节点的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插、删不需要移动节点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节点空间可动态申请追加。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i="1" dirty="0" err="1">
                <a:ea typeface="华文中宋" pitchFamily="2" charset="-122"/>
              </a:rPr>
              <a:t>x</a:t>
            </a:r>
            <a:r>
              <a:rPr lang="en-US" altLang="zh-CN" sz="2200" i="1" baseline="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15437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763664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52936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设置头节点的数据元素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生成节点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节点插在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节点之前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5583</Words>
  <Application>Microsoft Office PowerPoint</Application>
  <PresentationFormat>全屏显示(4:3)</PresentationFormat>
  <Paragraphs>921</Paragraphs>
  <Slides>77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ding</cp:lastModifiedBy>
  <cp:revision>404</cp:revision>
  <dcterms:created xsi:type="dcterms:W3CDTF">2010-01-05T06:25:07Z</dcterms:created>
  <dcterms:modified xsi:type="dcterms:W3CDTF">2017-09-06T05:50:18Z</dcterms:modified>
</cp:coreProperties>
</file>