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01" r:id="rId2"/>
    <p:sldId id="340" r:id="rId3"/>
    <p:sldId id="339" r:id="rId4"/>
    <p:sldId id="312" r:id="rId5"/>
    <p:sldId id="347" r:id="rId6"/>
    <p:sldId id="341" r:id="rId7"/>
    <p:sldId id="281" r:id="rId8"/>
    <p:sldId id="329" r:id="rId9"/>
    <p:sldId id="282" r:id="rId10"/>
    <p:sldId id="331" r:id="rId11"/>
    <p:sldId id="342" r:id="rId12"/>
    <p:sldId id="283" r:id="rId13"/>
    <p:sldId id="257" r:id="rId14"/>
    <p:sldId id="262" r:id="rId15"/>
    <p:sldId id="263" r:id="rId16"/>
    <p:sldId id="323" r:id="rId17"/>
    <p:sldId id="265" r:id="rId18"/>
    <p:sldId id="330" r:id="rId19"/>
    <p:sldId id="264" r:id="rId20"/>
    <p:sldId id="267" r:id="rId21"/>
    <p:sldId id="332" r:id="rId22"/>
    <p:sldId id="333" r:id="rId23"/>
    <p:sldId id="324" r:id="rId24"/>
    <p:sldId id="268" r:id="rId25"/>
    <p:sldId id="325" r:id="rId26"/>
    <p:sldId id="269" r:id="rId27"/>
    <p:sldId id="345" r:id="rId28"/>
    <p:sldId id="343" r:id="rId29"/>
    <p:sldId id="271" r:id="rId30"/>
    <p:sldId id="272" r:id="rId31"/>
    <p:sldId id="313" r:id="rId32"/>
    <p:sldId id="303" r:id="rId33"/>
    <p:sldId id="273" r:id="rId34"/>
    <p:sldId id="346" r:id="rId35"/>
    <p:sldId id="344" r:id="rId36"/>
    <p:sldId id="274" r:id="rId37"/>
    <p:sldId id="275" r:id="rId38"/>
    <p:sldId id="307" r:id="rId39"/>
    <p:sldId id="310" r:id="rId40"/>
    <p:sldId id="309" r:id="rId41"/>
    <p:sldId id="311" r:id="rId42"/>
    <p:sldId id="327" r:id="rId43"/>
    <p:sldId id="276" r:id="rId44"/>
    <p:sldId id="277" r:id="rId45"/>
    <p:sldId id="285" r:id="rId46"/>
    <p:sldId id="326" r:id="rId47"/>
    <p:sldId id="286" r:id="rId48"/>
    <p:sldId id="315" r:id="rId49"/>
    <p:sldId id="316" r:id="rId50"/>
    <p:sldId id="317" r:id="rId51"/>
    <p:sldId id="318" r:id="rId52"/>
    <p:sldId id="334" r:id="rId53"/>
    <p:sldId id="335" r:id="rId54"/>
    <p:sldId id="336" r:id="rId55"/>
    <p:sldId id="305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FF99"/>
    <a:srgbClr val="FFFFCC"/>
    <a:srgbClr val="0000FF"/>
    <a:srgbClr val="33CC33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1" autoAdjust="0"/>
    <p:restoredTop sz="94625" autoAdjust="0"/>
  </p:normalViewPr>
  <p:slideViewPr>
    <p:cSldViewPr>
      <p:cViewPr varScale="1">
        <p:scale>
          <a:sx n="85" d="100"/>
          <a:sy n="85" d="100"/>
        </p:scale>
        <p:origin x="136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2.xml"/><Relationship Id="rId2" Type="http://schemas.openxmlformats.org/officeDocument/2006/relationships/slide" Target="slides/slide41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13692A1-CA84-415F-88F7-6189654B36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4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7538-C09C-40E4-8A1C-C8D1A56BE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19AB2-8055-41DF-B6AB-C5E6B79F416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AEA0-844D-4A74-B945-B014A3F9DF5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781-0B65-4F28-BAD7-CC7841A5E29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E1DDA-FE5C-40E2-9980-5F74F29A9E1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FC90-BE42-484B-900F-1CD3E9710C7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2B1AC-E8BF-4A50-A790-C6D93E4C233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C30E-D62A-45E2-87F3-189AE098F58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4FA0-ACAE-4249-9B5B-E03694C70BB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F020E-F4A8-45A3-B970-6B506D223A2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C,b,d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435A-6DD3-40C6-B959-DF60026A548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D074-7443-482E-AA02-7D8F640C8C4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34538-9254-4FFE-9734-2FC94A1DEAF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99DC1-8218-41FD-955F-9D0582104FD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9D35-61AC-4CF6-86AF-F274E168412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8F05-F5B0-46F9-924A-1B3C695115E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D9667-F51A-4D24-B490-51A0F8B2D55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3BE10-FFD5-4F7A-A69D-D9B07549B1C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F9A2-E534-4D95-AB50-A882A914B8A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48AB8-118F-477D-A72A-7242E4B25B7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7A1E-748B-4759-BE88-CA49F88BB9C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3AFE-EEC1-412C-821A-03DB1912E40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020EC-EA48-49C0-92BF-33DBDAEF19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713FD-D859-4819-A655-3F94134E78E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4237B-2351-4A48-A3E4-F8AA357CB82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41121-CF12-4A18-A482-18EFD2222B9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4CF2-C5B9-428B-B8C0-5981218B342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后进先出</a:t>
            </a:r>
            <a:r>
              <a:rPr lang="zh-CN" altLang="en-US" baseline="0" dirty="0"/>
              <a:t> 先进先出</a:t>
            </a:r>
            <a:endParaRPr lang="en-US" altLang="zh-CN" baseline="0" dirty="0"/>
          </a:p>
          <a:p>
            <a:r>
              <a:rPr lang="zh-CN" altLang="en-US" baseline="0" dirty="0"/>
              <a:t>线性 任意 栈顶 队尾 队头</a:t>
            </a:r>
            <a:endParaRPr lang="en-US" altLang="zh-CN" baseline="0" dirty="0"/>
          </a:p>
          <a:p>
            <a:r>
              <a:rPr lang="en-US" altLang="zh-CN" baseline="0" dirty="0"/>
              <a:t>4</a:t>
            </a:r>
          </a:p>
          <a:p>
            <a:r>
              <a:rPr lang="en-US" altLang="zh-CN" baseline="0" dirty="0"/>
              <a:t>b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B132C-2D00-40E7-8177-437E706E7C3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1577-FA83-441E-8F3E-5D2A69252814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650EF-53DA-497B-8D33-43836467839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DF676-72C2-4A95-8498-7DE5C42A805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00CD9-BE29-4C36-9B83-DF2E614EAECB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94393-337E-440A-BF10-09962D9E6600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33FA-DE3B-4E03-B16F-47A068FE843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823EF-1396-40E3-98CB-D475876263A8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1B30-3A2C-4F46-A10B-9C1562034D1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9D6C-1DFF-4C1E-AF87-CB371BF33612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5B28-1FA0-4861-8C61-657F161CF6D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61C5-44CC-4EF0-A772-DBA5F808A2D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2E3E1-5C77-43F9-A263-077E7C27A225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C6EF-D614-4D1C-B490-FCCEA8EEFD48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</a:p>
          <a:p>
            <a:r>
              <a:rPr lang="en-US" altLang="zh-CN"/>
              <a:t>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D4AA-A643-4149-BE98-E4916B98AF6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C4FB6-E694-4B1C-8B82-CCB390A48FB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BCF33-3357-464D-AF34-F754DFC199A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76D9C-CFE8-4A23-9C5E-FDDDB55D2A8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E646-5295-41F9-8C7D-DA4D1994BCD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03648" y="3068960"/>
            <a:ext cx="63367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栈和队列</a:t>
            </a:r>
            <a:r>
              <a:rPr kumimoji="0" lang="en-US" altLang="zh-CN" sz="4800" dirty="0"/>
              <a:t>-- </a:t>
            </a:r>
            <a:r>
              <a:rPr kumimoji="0" lang="en-US" altLang="zh-CN" sz="3600" i="1" dirty="0"/>
              <a:t>Stacks &amp; Queues</a:t>
            </a:r>
          </a:p>
          <a:p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第三章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2790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2790825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289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792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790825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2281238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3576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4945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6026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900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3790950" y="12652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2857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 </a:t>
            </a:r>
            <a:endParaRPr lang="en-US" altLang="zh-CN" b="0" i="1">
              <a:ea typeface="宋体" pitchFamily="2" charset="-122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2116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注意</a:t>
            </a:r>
            <a:r>
              <a:rPr kumimoji="0" lang="en-US" altLang="zh-CN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0" lang="zh-CN" altLang="en-US">
                <a:latin typeface="楷体_GB2312" pitchFamily="49" charset="-122"/>
              </a:rPr>
              <a:t>链栈中指针的方向 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3835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4192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4192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4691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5194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4192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4121150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</a:t>
            </a:r>
            <a:r>
              <a:rPr lang="en-US" altLang="zh-CN" b="0" baseline="-25000">
                <a:ea typeface="宋体" pitchFamily="2" charset="-122"/>
              </a:rPr>
              <a:t>-1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6642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6642100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7140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7643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6642100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6708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baseline="-25000">
                <a:ea typeface="宋体" pitchFamily="2" charset="-122"/>
              </a:rPr>
              <a:t>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5532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7229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31" grpId="0" animBg="1"/>
      <p:bldP spid="141332" grpId="0" animBg="1"/>
      <p:bldP spid="141333" grpId="0" animBg="1"/>
      <p:bldP spid="141334" grpId="0" animBg="1"/>
      <p:bldP spid="141336" grpId="0"/>
      <p:bldP spid="141341" grpId="0"/>
      <p:bldP spid="141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82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300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618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00075" y="90872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3.2.1    </a:t>
            </a:r>
            <a:r>
              <a:rPr lang="zh-CN" altLang="en-US" dirty="0">
                <a:ea typeface="华文中宋" pitchFamily="2" charset="-122"/>
              </a:rPr>
              <a:t>数制转换 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23888" y="1592709"/>
            <a:ext cx="7880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十进制数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和其他 </a:t>
            </a:r>
            <a:r>
              <a:rPr kumimoji="0" lang="en-US" altLang="zh-CN" i="1"/>
              <a:t>d </a:t>
            </a:r>
            <a:r>
              <a:rPr kumimoji="0" lang="en-US" altLang="zh-CN"/>
              <a:t>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的转换是计算机实现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计算的基本问题，其解决方法很多，其中一个简单算法是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逐次除以基数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取余法，它基于下列原理：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                        </a:t>
            </a:r>
            <a:r>
              <a:rPr kumimoji="0" lang="en-US" altLang="zh-CN" i="1"/>
              <a:t>N </a:t>
            </a:r>
            <a:r>
              <a:rPr kumimoji="0" lang="en-US" altLang="zh-CN"/>
              <a:t>= (</a:t>
            </a:r>
            <a:r>
              <a:rPr kumimoji="0" lang="en-US" altLang="zh-CN" i="1"/>
              <a:t>N</a:t>
            </a:r>
            <a:r>
              <a:rPr kumimoji="0" lang="en-US" altLang="zh-CN"/>
              <a:t> div </a:t>
            </a:r>
            <a:r>
              <a:rPr kumimoji="0" lang="en-US" altLang="zh-CN" i="1"/>
              <a:t>d </a:t>
            </a:r>
            <a:r>
              <a:rPr kumimoji="0" lang="en-US" altLang="zh-CN"/>
              <a:t>)*</a:t>
            </a:r>
            <a:r>
              <a:rPr kumimoji="0" lang="en-US" altLang="zh-CN" i="1"/>
              <a:t>d </a:t>
            </a:r>
            <a:r>
              <a:rPr kumimoji="0" lang="en-US" altLang="zh-CN"/>
              <a:t>+ </a:t>
            </a:r>
            <a:r>
              <a:rPr kumimoji="0" lang="en-US" altLang="zh-CN" i="1"/>
              <a:t>N</a:t>
            </a:r>
            <a:r>
              <a:rPr kumimoji="0" lang="en-US" altLang="zh-CN"/>
              <a:t> mod </a:t>
            </a:r>
            <a:r>
              <a:rPr kumimoji="0" lang="en-US" altLang="zh-CN" i="1"/>
              <a:t>d </a:t>
            </a:r>
            <a:endParaRPr lang="en-US" altLang="zh-CN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0075" y="3645347"/>
            <a:ext cx="822007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具体作法为：</a:t>
            </a:r>
            <a:r>
              <a:rPr kumimoji="0" lang="zh-CN" altLang="en-US"/>
              <a:t>首先用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进制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数  </a:t>
            </a:r>
            <a:r>
              <a:rPr kumimoji="0" lang="en-US" altLang="zh-CN" i="1"/>
              <a:t>M  </a:t>
            </a:r>
            <a:r>
              <a:rPr kumimoji="0" lang="zh-CN" altLang="en-US"/>
              <a:t>的最低位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0</a:t>
            </a:r>
            <a:r>
              <a:rPr kumimoji="0" lang="zh-CN" altLang="en-US"/>
              <a:t>，  接着以前一步得到的商作为被除数，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再除以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的次最低位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，依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次类推，直到商为 </a:t>
            </a:r>
            <a:r>
              <a:rPr kumimoji="0" lang="en-US" altLang="zh-CN"/>
              <a:t>0 </a:t>
            </a:r>
            <a:r>
              <a:rPr kumimoji="0" lang="zh-CN" altLang="en-US"/>
              <a:t>时得到的余数是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的最高位 </a:t>
            </a:r>
            <a:r>
              <a:rPr kumimoji="0" lang="en-US" altLang="zh-CN" i="1"/>
              <a:t>M</a:t>
            </a:r>
            <a:r>
              <a:rPr kumimoji="0" lang="en-US" altLang="zh-CN" i="1" baseline="-25000"/>
              <a:t>s</a:t>
            </a:r>
            <a:r>
              <a:rPr kumimoji="0" lang="zh-CN" altLang="en-US"/>
              <a:t>（假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定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共有 </a:t>
            </a:r>
            <a:r>
              <a:rPr kumimoji="0" lang="en-US" altLang="zh-CN" i="1"/>
              <a:t>s</a:t>
            </a:r>
            <a:r>
              <a:rPr kumimoji="0" lang="en-US" altLang="zh-CN"/>
              <a:t> +1 </a:t>
            </a:r>
            <a:r>
              <a:rPr kumimoji="0" lang="zh-CN" altLang="en-US"/>
              <a:t>位）。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042988" y="981075"/>
            <a:ext cx="58689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例：</a:t>
            </a:r>
            <a:r>
              <a:rPr kumimoji="0" lang="zh-CN" altLang="en-US"/>
              <a:t> </a:t>
            </a:r>
            <a:r>
              <a:rPr kumimoji="0" lang="en-US" altLang="zh-CN"/>
              <a:t>(1348)</a:t>
            </a:r>
            <a:r>
              <a:rPr kumimoji="0" lang="en-US" altLang="zh-CN" baseline="-25000"/>
              <a:t>10</a:t>
            </a:r>
            <a:r>
              <a:rPr kumimoji="0" lang="en-US" altLang="zh-CN"/>
              <a:t>=(2504)</a:t>
            </a:r>
            <a:r>
              <a:rPr kumimoji="0" lang="en-US" altLang="zh-CN" baseline="-25000"/>
              <a:t>8</a:t>
            </a:r>
            <a:r>
              <a:rPr kumimoji="0" lang="zh-CN" altLang="en-US"/>
              <a:t>，其运算过程如下：  </a:t>
            </a: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359025" y="2097088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div 8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mod 8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1348         168             4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168           21             0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21             2             5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2             0             2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1919288" y="2924175"/>
            <a:ext cx="565150" cy="2376488"/>
            <a:chOff x="1209" y="1842"/>
            <a:chExt cx="356" cy="1497"/>
          </a:xfrm>
        </p:grpSpPr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519" y="184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20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计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算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5940425" y="2924175"/>
            <a:ext cx="576263" cy="2449513"/>
            <a:chOff x="3742" y="1842"/>
            <a:chExt cx="363" cy="1543"/>
          </a:xfrm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374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输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827088" y="2349500"/>
            <a:ext cx="10080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903288" y="4903788"/>
            <a:ext cx="38544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" name="Rectangle 163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9" name="Rectangle 157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7" name="Rectangle 15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0" name="Rectangle 148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7" name="Rectangle 145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2" name="Rectangle 130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827088" y="2714625"/>
            <a:ext cx="2305050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827088" y="2000250"/>
            <a:ext cx="14414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827088" y="16557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6262688" y="1990725"/>
            <a:ext cx="1981200" cy="2590800"/>
            <a:chOff x="3360" y="1248"/>
            <a:chExt cx="1248" cy="1632"/>
          </a:xfrm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3360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460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3360" y="12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3360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3360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360" y="22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3360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12" name="Group 120"/>
          <p:cNvGrpSpPr>
            <a:grpSpLocks/>
          </p:cNvGrpSpPr>
          <p:nvPr/>
        </p:nvGrpSpPr>
        <p:grpSpPr bwMode="auto">
          <a:xfrm>
            <a:off x="5043488" y="3971925"/>
            <a:ext cx="1192212" cy="457200"/>
            <a:chOff x="96" y="3168"/>
            <a:chExt cx="751" cy="288"/>
          </a:xfrm>
        </p:grpSpPr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Text Box 122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>
            <a:off x="5043488" y="3362325"/>
            <a:ext cx="1143000" cy="457200"/>
            <a:chOff x="96" y="2784"/>
            <a:chExt cx="720" cy="288"/>
          </a:xfrm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Text Box 12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8318" name="Rectangle 12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7107238" y="3605213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4 </a:t>
            </a:r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7107238" y="30575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 </a:t>
            </a:r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7107238" y="25241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7107238" y="19907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 </a:t>
            </a:r>
          </a:p>
        </p:txBody>
      </p:sp>
      <p:grpSp>
        <p:nvGrpSpPr>
          <p:cNvPr id="8330" name="Group 138"/>
          <p:cNvGrpSpPr>
            <a:grpSpLocks/>
          </p:cNvGrpSpPr>
          <p:nvPr/>
        </p:nvGrpSpPr>
        <p:grpSpPr bwMode="auto">
          <a:xfrm>
            <a:off x="5043488" y="2828925"/>
            <a:ext cx="1143000" cy="457200"/>
            <a:chOff x="96" y="2784"/>
            <a:chExt cx="720" cy="288"/>
          </a:xfrm>
        </p:grpSpPr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33" name="Rectangle 141"/>
          <p:cNvSpPr>
            <a:spLocks noChangeArrowheads="1"/>
          </p:cNvSpPr>
          <p:nvPr/>
        </p:nvSpPr>
        <p:spPr bwMode="auto">
          <a:xfrm>
            <a:off x="5043488" y="3438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6821488" y="952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1348 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168 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598488" y="817563"/>
            <a:ext cx="42608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</a:t>
            </a:r>
            <a:r>
              <a:rPr lang="en-US" altLang="zh-CN" b="0"/>
              <a:t> </a:t>
            </a:r>
            <a:r>
              <a:rPr lang="en-US" altLang="zh-CN"/>
              <a:t>conversion</a:t>
            </a:r>
            <a:r>
              <a:rPr lang="en-US" altLang="zh-CN" b="0"/>
              <a:t> </a:t>
            </a:r>
            <a:r>
              <a:rPr lang="en-US" altLang="zh-CN"/>
              <a:t>() 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int stack[4]; </a:t>
            </a:r>
          </a:p>
          <a:p>
            <a:r>
              <a:rPr lang="en-US" altLang="zh-CN"/>
              <a:t>   int top=0; </a:t>
            </a:r>
          </a:p>
          <a:p>
            <a:r>
              <a:rPr lang="en-US" altLang="zh-CN"/>
              <a:t>   int N; </a:t>
            </a:r>
          </a:p>
          <a:p>
            <a:r>
              <a:rPr lang="en-US" altLang="zh-CN"/>
              <a:t>   scanf(“%d”, N); </a:t>
            </a:r>
          </a:p>
          <a:p>
            <a:r>
              <a:rPr lang="en-US" altLang="zh-CN"/>
              <a:t>   while (N) {</a:t>
            </a:r>
          </a:p>
          <a:p>
            <a:r>
              <a:rPr lang="en-US" altLang="zh-CN"/>
              <a:t>      stack[top]=N%8; </a:t>
            </a:r>
          </a:p>
          <a:p>
            <a:r>
              <a:rPr lang="en-US" altLang="zh-CN"/>
              <a:t>      top++; </a:t>
            </a:r>
          </a:p>
          <a:p>
            <a:r>
              <a:rPr lang="en-US" altLang="zh-CN"/>
              <a:t>      N=N/8; </a:t>
            </a:r>
          </a:p>
          <a:p>
            <a:r>
              <a:rPr lang="en-US" altLang="zh-CN"/>
              <a:t>   } </a:t>
            </a:r>
          </a:p>
          <a:p>
            <a:r>
              <a:rPr lang="en-US" altLang="zh-CN"/>
              <a:t>   for(top=top-1; top&gt;=0; top--) </a:t>
            </a:r>
          </a:p>
          <a:p>
            <a:r>
              <a:rPr lang="en-US" altLang="zh-CN"/>
              <a:t>        printf(“%d”,stack[top]); </a:t>
            </a:r>
          </a:p>
          <a:p>
            <a:r>
              <a:rPr lang="en-US" altLang="zh-CN"/>
              <a:t>} </a:t>
            </a:r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21 </a:t>
            </a:r>
          </a:p>
        </p:txBody>
      </p:sp>
      <p:grpSp>
        <p:nvGrpSpPr>
          <p:cNvPr id="8341" name="Group 149"/>
          <p:cNvGrpSpPr>
            <a:grpSpLocks/>
          </p:cNvGrpSpPr>
          <p:nvPr/>
        </p:nvGrpSpPr>
        <p:grpSpPr bwMode="auto">
          <a:xfrm>
            <a:off x="5043488" y="2219325"/>
            <a:ext cx="1143000" cy="457200"/>
            <a:chOff x="96" y="2784"/>
            <a:chExt cx="720" cy="288"/>
          </a:xfrm>
        </p:grpSpPr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3" name="Text Box 15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44" name="Rectangle 152"/>
          <p:cNvSpPr>
            <a:spLocks noChangeArrowheads="1"/>
          </p:cNvSpPr>
          <p:nvPr/>
        </p:nvSpPr>
        <p:spPr bwMode="auto">
          <a:xfrm>
            <a:off x="5043488" y="29051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8" name="Rectangle 15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 </a:t>
            </a:r>
          </a:p>
        </p:txBody>
      </p: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5043488" y="1762125"/>
            <a:ext cx="1143000" cy="457200"/>
            <a:chOff x="96" y="2784"/>
            <a:chExt cx="720" cy="288"/>
          </a:xfrm>
        </p:grpSpPr>
        <p:sp>
          <p:nvSpPr>
            <p:cNvPr id="8351" name="Line 15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Text Box 16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53" name="Rectangle 161"/>
          <p:cNvSpPr>
            <a:spLocks noChangeArrowheads="1"/>
          </p:cNvSpPr>
          <p:nvPr/>
        </p:nvSpPr>
        <p:spPr bwMode="auto">
          <a:xfrm>
            <a:off x="5043488" y="2295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0 </a:t>
            </a:r>
          </a:p>
        </p:txBody>
      </p:sp>
      <p:grpSp>
        <p:nvGrpSpPr>
          <p:cNvPr id="8359" name="Group 167"/>
          <p:cNvGrpSpPr>
            <a:grpSpLocks/>
          </p:cNvGrpSpPr>
          <p:nvPr/>
        </p:nvGrpSpPr>
        <p:grpSpPr bwMode="auto">
          <a:xfrm>
            <a:off x="5043488" y="1228725"/>
            <a:ext cx="1143000" cy="457200"/>
            <a:chOff x="96" y="2784"/>
            <a:chExt cx="720" cy="288"/>
          </a:xfrm>
        </p:grpSpPr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62" name="Rectangle 170"/>
          <p:cNvSpPr>
            <a:spLocks noChangeArrowheads="1"/>
          </p:cNvSpPr>
          <p:nvPr/>
        </p:nvSpPr>
        <p:spPr bwMode="auto">
          <a:xfrm>
            <a:off x="5043488" y="18383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6311900" y="494823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2504 </a:t>
            </a:r>
          </a:p>
        </p:txBody>
      </p:sp>
      <p:sp>
        <p:nvSpPr>
          <p:cNvPr id="8366" name="AutoShape 174"/>
          <p:cNvSpPr>
            <a:spLocks noChangeArrowheads="1"/>
          </p:cNvSpPr>
          <p:nvPr/>
        </p:nvSpPr>
        <p:spPr bwMode="auto">
          <a:xfrm>
            <a:off x="4857750" y="5056188"/>
            <a:ext cx="1371600" cy="485775"/>
          </a:xfrm>
          <a:prstGeom prst="notchedRightArrow">
            <a:avLst>
              <a:gd name="adj1" fmla="val 50000"/>
              <a:gd name="adj2" fmla="val 7058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8" name="AutoShape 176"/>
          <p:cNvSpPr>
            <a:spLocks/>
          </p:cNvSpPr>
          <p:nvPr/>
        </p:nvSpPr>
        <p:spPr bwMode="auto">
          <a:xfrm>
            <a:off x="2627313" y="170021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9" name="Text Box 177"/>
          <p:cNvSpPr txBox="1">
            <a:spLocks noChangeArrowheads="1"/>
          </p:cNvSpPr>
          <p:nvPr/>
        </p:nvSpPr>
        <p:spPr bwMode="auto">
          <a:xfrm>
            <a:off x="2824163" y="1720850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InitStack(S) </a:t>
            </a:r>
          </a:p>
        </p:txBody>
      </p:sp>
      <p:sp>
        <p:nvSpPr>
          <p:cNvPr id="8371" name="AutoShape 179"/>
          <p:cNvSpPr>
            <a:spLocks/>
          </p:cNvSpPr>
          <p:nvPr/>
        </p:nvSpPr>
        <p:spPr bwMode="auto">
          <a:xfrm>
            <a:off x="3546475" y="35004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3743325" y="3521075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Push(S, N%S) </a:t>
            </a:r>
          </a:p>
        </p:txBody>
      </p:sp>
      <p:sp useBgFill="1"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4859338" y="4829175"/>
            <a:ext cx="3530600" cy="15525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 (!Stackempty(S)) {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Pop(S, e);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printf(“%d”, e);  </a:t>
            </a:r>
          </a:p>
          <a:p>
            <a:r>
              <a:rPr lang="en-US" altLang="zh-CN">
                <a:solidFill>
                  <a:srgbClr val="0000FF"/>
                </a:solidFill>
              </a:rPr>
              <a:t>}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0" grpId="0" animBg="1"/>
      <p:bldP spid="8364" grpId="0" animBg="1"/>
      <p:bldP spid="8358" grpId="0" animBg="1"/>
      <p:bldP spid="8356" grpId="0" animBg="1"/>
      <p:bldP spid="8355" grpId="0" animBg="1"/>
      <p:bldP spid="8349" grpId="0" animBg="1"/>
      <p:bldP spid="8347" grpId="0" animBg="1"/>
      <p:bldP spid="8346" grpId="0" animBg="1"/>
      <p:bldP spid="8340" grpId="0" animBg="1"/>
      <p:bldP spid="8338" grpId="0" animBg="1"/>
      <p:bldP spid="8337" grpId="0" animBg="1"/>
      <p:bldP spid="8329" grpId="0" animBg="1"/>
      <p:bldP spid="8327" grpId="0" animBg="1"/>
      <p:bldP spid="8322" grpId="0" animBg="1"/>
      <p:bldP spid="8320" grpId="0" animBg="1"/>
      <p:bldP spid="8319" grpId="0" animBg="1"/>
      <p:bldP spid="8302" grpId="0" animBg="1"/>
      <p:bldP spid="8318" grpId="0" animBg="1" autoUpdateAnimBg="0"/>
      <p:bldP spid="8323" grpId="0" autoUpdateAnimBg="0"/>
      <p:bldP spid="8324" grpId="0" autoUpdateAnimBg="0"/>
      <p:bldP spid="8325" grpId="0" autoUpdateAnimBg="0"/>
      <p:bldP spid="8326" grpId="0" autoUpdateAnimBg="0"/>
      <p:bldP spid="8333" grpId="0" animBg="1"/>
      <p:bldP spid="8335" grpId="0" autoUpdateAnimBg="0"/>
      <p:bldP spid="8328" grpId="0" animBg="1" autoUpdateAnimBg="0"/>
      <p:bldP spid="8300" grpId="0" autoUpdateAnimBg="0"/>
      <p:bldP spid="8339" grpId="0" animBg="1" autoUpdateAnimBg="0"/>
      <p:bldP spid="8344" grpId="0" animBg="1"/>
      <p:bldP spid="8348" grpId="0" animBg="1" autoUpdateAnimBg="0"/>
      <p:bldP spid="8353" grpId="0" animBg="1"/>
      <p:bldP spid="8357" grpId="0" animBg="1" autoUpdateAnimBg="0"/>
      <p:bldP spid="8362" grpId="0" animBg="1"/>
      <p:bldP spid="8365" grpId="0" autoUpdateAnimBg="0"/>
      <p:bldP spid="8366" grpId="0" animBg="1"/>
      <p:bldP spid="8368" grpId="0" animBg="1"/>
      <p:bldP spid="8369" grpId="0"/>
      <p:bldP spid="8371" grpId="0" animBg="1"/>
      <p:bldP spid="8372" grpId="0"/>
      <p:bldP spid="83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13636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6" name="Rectangle 160"/>
          <p:cNvSpPr>
            <a:spLocks noChangeArrowheads="1"/>
          </p:cNvSpPr>
          <p:nvPr/>
        </p:nvSpPr>
        <p:spPr bwMode="auto">
          <a:xfrm>
            <a:off x="1592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7" name="Rectangle 161"/>
          <p:cNvSpPr>
            <a:spLocks noChangeArrowheads="1"/>
          </p:cNvSpPr>
          <p:nvPr/>
        </p:nvSpPr>
        <p:spPr bwMode="auto">
          <a:xfrm>
            <a:off x="18208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8" name="Rectangle 162"/>
          <p:cNvSpPr>
            <a:spLocks noChangeArrowheads="1"/>
          </p:cNvSpPr>
          <p:nvPr/>
        </p:nvSpPr>
        <p:spPr bwMode="auto">
          <a:xfrm>
            <a:off x="20494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" name="Rectangle 163"/>
          <p:cNvSpPr>
            <a:spLocks noChangeArrowheads="1"/>
          </p:cNvSpPr>
          <p:nvPr/>
        </p:nvSpPr>
        <p:spPr bwMode="auto">
          <a:xfrm>
            <a:off x="22780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" name="Rectangle 164"/>
          <p:cNvSpPr>
            <a:spLocks noChangeArrowheads="1"/>
          </p:cNvSpPr>
          <p:nvPr/>
        </p:nvSpPr>
        <p:spPr bwMode="auto">
          <a:xfrm>
            <a:off x="25066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1" name="Rectangle 165"/>
          <p:cNvSpPr>
            <a:spLocks noChangeArrowheads="1"/>
          </p:cNvSpPr>
          <p:nvPr/>
        </p:nvSpPr>
        <p:spPr bwMode="auto">
          <a:xfrm>
            <a:off x="2735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29638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604838" y="7493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3.2.2   </a:t>
            </a:r>
            <a:r>
              <a:rPr kumimoji="0" lang="zh-CN" altLang="en-US">
                <a:ea typeface="华文中宋" pitchFamily="2" charset="-122"/>
              </a:rPr>
              <a:t>括号匹配的检验 </a:t>
            </a: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579438" y="1377950"/>
            <a:ext cx="79168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假设表达式中允许括号嵌套，则检验括号是否匹配的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方法可用“</a:t>
            </a:r>
            <a:r>
              <a:rPr kumimoji="0" lang="zh-CN" altLang="en-US">
                <a:solidFill>
                  <a:srgbClr val="0000FF"/>
                </a:solidFill>
              </a:rPr>
              <a:t>期待的急迫程度</a:t>
            </a:r>
            <a:r>
              <a:rPr kumimoji="0" lang="zh-CN" altLang="en-US"/>
              <a:t>”这个概念来描述。 </a:t>
            </a:r>
            <a:endParaRPr lang="zh-CN" alt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601663" y="2662238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(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)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1255713" y="30432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1 2 3 4 5 6 7 8 </a:t>
            </a:r>
          </a:p>
        </p:txBody>
      </p:sp>
      <p:grpSp>
        <p:nvGrpSpPr>
          <p:cNvPr id="9388" name="Group 172"/>
          <p:cNvGrpSpPr>
            <a:grpSpLocks/>
          </p:cNvGrpSpPr>
          <p:nvPr/>
        </p:nvGrpSpPr>
        <p:grpSpPr bwMode="auto">
          <a:xfrm>
            <a:off x="1778000" y="3808413"/>
            <a:ext cx="1981200" cy="2057400"/>
            <a:chOff x="816" y="2016"/>
            <a:chExt cx="480" cy="1296"/>
          </a:xfrm>
        </p:grpSpPr>
        <p:sp>
          <p:nvSpPr>
            <p:cNvPr id="9389" name="Line 173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Line 174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Line 176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Line 177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Line 178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Line 179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Line 180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97" name="Group 181"/>
          <p:cNvGrpSpPr>
            <a:grpSpLocks/>
          </p:cNvGrpSpPr>
          <p:nvPr/>
        </p:nvGrpSpPr>
        <p:grpSpPr bwMode="auto">
          <a:xfrm>
            <a:off x="558800" y="5637213"/>
            <a:ext cx="1192213" cy="457200"/>
            <a:chOff x="96" y="3168"/>
            <a:chExt cx="751" cy="288"/>
          </a:xfrm>
        </p:grpSpPr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Text Box 183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9400" name="Group 184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01" name="Line 18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Text Box 18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9403" name="Text Box 187"/>
          <p:cNvSpPr txBox="1">
            <a:spLocks noChangeArrowheads="1"/>
          </p:cNvSpPr>
          <p:nvPr/>
        </p:nvSpPr>
        <p:spPr bwMode="auto">
          <a:xfrm>
            <a:off x="2559050" y="5256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>
        <p:nvSpPr>
          <p:cNvPr id="9404" name="Text Box 188"/>
          <p:cNvSpPr txBox="1">
            <a:spLocks noChangeArrowheads="1"/>
          </p:cNvSpPr>
          <p:nvPr/>
        </p:nvSpPr>
        <p:spPr bwMode="auto">
          <a:xfrm>
            <a:off x="2559050" y="4875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( 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559050" y="4494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grpSp>
        <p:nvGrpSpPr>
          <p:cNvPr id="9406" name="Group 190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09" name="Group 193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0" name="Line 19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Text Box 19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12" name="Rectangle 196"/>
          <p:cNvSpPr>
            <a:spLocks noChangeArrowheads="1"/>
          </p:cNvSpPr>
          <p:nvPr/>
        </p:nvSpPr>
        <p:spPr bwMode="auto">
          <a:xfrm>
            <a:off x="482600" y="51419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3" name="Rectangle 197"/>
          <p:cNvSpPr>
            <a:spLocks noChangeArrowheads="1"/>
          </p:cNvSpPr>
          <p:nvPr/>
        </p:nvSpPr>
        <p:spPr bwMode="auto">
          <a:xfrm>
            <a:off x="482600" y="4762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4" name="Rectangle 198"/>
          <p:cNvSpPr>
            <a:spLocks noChangeArrowheads="1"/>
          </p:cNvSpPr>
          <p:nvPr/>
        </p:nvSpPr>
        <p:spPr bwMode="auto">
          <a:xfrm>
            <a:off x="482600" y="4381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15" name="Group 199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>
          <p:nvSpPr>
            <p:cNvPr id="9416" name="Line 20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Text Box 20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18" name="Group 202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9" name="Line 203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Text Box 204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1" name="Rectangle 205"/>
          <p:cNvSpPr>
            <a:spLocks noChangeArrowheads="1"/>
          </p:cNvSpPr>
          <p:nvPr/>
        </p:nvSpPr>
        <p:spPr bwMode="auto">
          <a:xfrm>
            <a:off x="482600" y="3960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" name="Rectangle 206"/>
          <p:cNvSpPr>
            <a:spLocks noChangeArrowheads="1"/>
          </p:cNvSpPr>
          <p:nvPr/>
        </p:nvSpPr>
        <p:spPr bwMode="auto">
          <a:xfrm>
            <a:off x="473075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3" name="Group 207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 useBgFill="1">
          <p:nvSpPr>
            <p:cNvPr id="9424" name="Line 20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9425" name="Text Box 20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6" name="Rectangle 210"/>
          <p:cNvSpPr>
            <a:spLocks noChangeArrowheads="1"/>
          </p:cNvSpPr>
          <p:nvPr/>
        </p:nvSpPr>
        <p:spPr bwMode="auto">
          <a:xfrm>
            <a:off x="482600" y="4000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7" name="Group 211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28" name="Line 212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Text Box 213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30" name="Group 214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31" name="Line 21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Text Box 21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3" name="Rectangle 217"/>
          <p:cNvSpPr>
            <a:spLocks noChangeArrowheads="1"/>
          </p:cNvSpPr>
          <p:nvPr/>
        </p:nvSpPr>
        <p:spPr bwMode="auto">
          <a:xfrm>
            <a:off x="468313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34" name="Group 218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35" name="Line 21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Text Box 22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7" name="Rectangle 221"/>
          <p:cNvSpPr>
            <a:spLocks noChangeArrowheads="1"/>
          </p:cNvSpPr>
          <p:nvPr/>
        </p:nvSpPr>
        <p:spPr bwMode="auto">
          <a:xfrm>
            <a:off x="482600" y="4722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38" name="Rectangle 222"/>
          <p:cNvSpPr>
            <a:spLocks noChangeArrowheads="1"/>
          </p:cNvSpPr>
          <p:nvPr/>
        </p:nvSpPr>
        <p:spPr bwMode="auto">
          <a:xfrm>
            <a:off x="2635250" y="4608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39" name="Text Box 223"/>
          <p:cNvSpPr txBox="1">
            <a:spLocks noChangeArrowheads="1"/>
          </p:cNvSpPr>
          <p:nvPr/>
        </p:nvSpPr>
        <p:spPr bwMode="auto">
          <a:xfrm>
            <a:off x="2559050" y="44688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 useBgFill="1">
        <p:nvSpPr>
          <p:cNvPr id="9440" name="Rectangle 224"/>
          <p:cNvSpPr>
            <a:spLocks noChangeArrowheads="1"/>
          </p:cNvSpPr>
          <p:nvPr/>
        </p:nvSpPr>
        <p:spPr bwMode="auto">
          <a:xfrm>
            <a:off x="2628900" y="459898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1" name="Rectangle 225"/>
          <p:cNvSpPr>
            <a:spLocks noChangeArrowheads="1"/>
          </p:cNvSpPr>
          <p:nvPr/>
        </p:nvSpPr>
        <p:spPr bwMode="auto">
          <a:xfrm>
            <a:off x="2635250" y="497363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2" name="Rectangle 226"/>
          <p:cNvSpPr>
            <a:spLocks noChangeArrowheads="1"/>
          </p:cNvSpPr>
          <p:nvPr/>
        </p:nvSpPr>
        <p:spPr bwMode="auto">
          <a:xfrm>
            <a:off x="2635250" y="5370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3924300" y="3070225"/>
            <a:ext cx="4043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可能出现的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不匹配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的情况： </a:t>
            </a: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3941763" y="3756025"/>
            <a:ext cx="4889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盼来的右括号</a:t>
            </a:r>
            <a:r>
              <a:rPr lang="zh-CN" altLang="en-US">
                <a:solidFill>
                  <a:srgbClr val="0000FF"/>
                </a:solidFill>
              </a:rPr>
              <a:t>不是所“期待”</a:t>
            </a:r>
            <a:r>
              <a:rPr lang="zh-CN" altLang="en-US"/>
              <a:t>的； </a:t>
            </a:r>
          </a:p>
        </p:txBody>
      </p:sp>
      <p:sp>
        <p:nvSpPr>
          <p:cNvPr id="9445" name="Rectangle 229"/>
          <p:cNvSpPr>
            <a:spLocks noChangeArrowheads="1"/>
          </p:cNvSpPr>
          <p:nvPr/>
        </p:nvSpPr>
        <p:spPr bwMode="auto">
          <a:xfrm>
            <a:off x="3935413" y="4365625"/>
            <a:ext cx="3598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到来的是</a:t>
            </a:r>
            <a:r>
              <a:rPr lang="zh-CN" altLang="en-US">
                <a:solidFill>
                  <a:srgbClr val="0000FF"/>
                </a:solidFill>
              </a:rPr>
              <a:t>“不速之客”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右括号多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/>
              <a:t>； </a:t>
            </a:r>
          </a:p>
        </p:txBody>
      </p:sp>
      <p:sp>
        <p:nvSpPr>
          <p:cNvPr id="9446" name="Rectangle 230"/>
          <p:cNvSpPr>
            <a:spLocks noChangeArrowheads="1"/>
          </p:cNvSpPr>
          <p:nvPr/>
        </p:nvSpPr>
        <p:spPr bwMode="auto">
          <a:xfrm>
            <a:off x="3933825" y="5373688"/>
            <a:ext cx="5040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到结束也未盼来</a:t>
            </a:r>
            <a:r>
              <a:rPr lang="zh-CN" altLang="en-US">
                <a:solidFill>
                  <a:srgbClr val="0000FF"/>
                </a:solidFill>
              </a:rPr>
              <a:t>所“期待”</a:t>
            </a:r>
            <a:r>
              <a:rPr lang="zh-CN" altLang="en-US"/>
              <a:t>的括号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左括号多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0" dur="500"/>
                                        <p:tgtEl>
                                          <p:spTgt spid="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nimBg="1"/>
      <p:bldP spid="9376" grpId="0" animBg="1"/>
      <p:bldP spid="9377" grpId="0" animBg="1"/>
      <p:bldP spid="9378" grpId="0" animBg="1"/>
      <p:bldP spid="9379" grpId="0" animBg="1"/>
      <p:bldP spid="9380" grpId="0" animBg="1"/>
      <p:bldP spid="9381" grpId="0" animBg="1"/>
      <p:bldP spid="9382" grpId="0" animBg="1"/>
      <p:bldP spid="9384" grpId="0" autoUpdateAnimBg="0"/>
      <p:bldP spid="9386" grpId="0" autoUpdateAnimBg="0"/>
      <p:bldP spid="9387" grpId="0" autoUpdateAnimBg="0"/>
      <p:bldP spid="9403" grpId="0" autoUpdateAnimBg="0"/>
      <p:bldP spid="9404" grpId="0" autoUpdateAnimBg="0"/>
      <p:bldP spid="9405" grpId="0" autoUpdateAnimBg="0"/>
      <p:bldP spid="9412" grpId="0" animBg="1"/>
      <p:bldP spid="9413" grpId="0" animBg="1"/>
      <p:bldP spid="9414" grpId="0" animBg="1"/>
      <p:bldP spid="9421" grpId="0" animBg="1"/>
      <p:bldP spid="9422" grpId="0" animBg="1"/>
      <p:bldP spid="9426" grpId="0" animBg="1"/>
      <p:bldP spid="9433" grpId="0" animBg="1"/>
      <p:bldP spid="9437" grpId="0" animBg="1"/>
      <p:bldP spid="9438" grpId="0" animBg="1"/>
      <p:bldP spid="9439" grpId="0" autoUpdateAnimBg="0"/>
      <p:bldP spid="9440" grpId="0" animBg="1"/>
      <p:bldP spid="9441" grpId="0" animBg="1"/>
      <p:bldP spid="9442" grpId="0" animBg="1"/>
      <p:bldP spid="9443" grpId="0" autoUpdateAnimBg="0"/>
      <p:bldP spid="9444" grpId="0" build="p" autoUpdateAnimBg="0"/>
      <p:bldP spid="9445" grpId="0" build="p" autoUpdateAnimBg="0"/>
      <p:bldP spid="944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00150" y="593725"/>
            <a:ext cx="293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ea typeface="华文中宋" pitchFamily="2" charset="-122"/>
              </a:rPr>
              <a:t>算法的设计思想：</a:t>
            </a:r>
            <a:endParaRPr lang="zh-CN" altLang="en-US">
              <a:latin typeface="楷体_GB2312" pitchFamily="49" charset="-122"/>
              <a:ea typeface="华文中宋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260475" y="122555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/>
              <a:t>1</a:t>
            </a:r>
            <a:r>
              <a:rPr lang="zh-CN" altLang="zh-CN">
                <a:latin typeface="楷体_GB2312" pitchFamily="49" charset="-122"/>
              </a:rPr>
              <a:t>）凡出现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左括号</a:t>
            </a:r>
            <a:r>
              <a:rPr lang="zh-CN" altLang="zh-CN">
                <a:latin typeface="楷体_GB2312" pitchFamily="49" charset="-122"/>
              </a:rPr>
              <a:t>，则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进栈</a:t>
            </a:r>
            <a:r>
              <a:rPr lang="zh-CN" altLang="zh-CN">
                <a:latin typeface="楷体_GB2312" pitchFamily="49" charset="-122"/>
              </a:rPr>
              <a:t>；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258888" y="1728788"/>
            <a:ext cx="63373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2</a:t>
            </a:r>
            <a:r>
              <a:rPr lang="zh-CN" altLang="zh-CN">
                <a:latin typeface="楷体_GB2312" pitchFamily="49" charset="-122"/>
              </a:rPr>
              <a:t>）凡出现右括号，首先检查栈是否空。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zh-CN" altLang="zh-CN">
                <a:latin typeface="楷体_GB2312" pitchFamily="49" charset="-122"/>
              </a:rPr>
              <a:t> 若栈空，则表明该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右括号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多余；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 </a:t>
            </a:r>
            <a:r>
              <a:rPr lang="zh-CN" altLang="zh-CN">
                <a:latin typeface="楷体_GB2312" pitchFamily="49" charset="-122"/>
              </a:rPr>
              <a:t>否则和栈顶元素比较，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zh-CN">
                <a:latin typeface="楷体_GB2312" pitchFamily="49" charset="-122"/>
              </a:rPr>
              <a:t>     若相匹配，则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左括号出栈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  否则表明不匹配。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255713" y="4495800"/>
            <a:ext cx="57023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3</a:t>
            </a:r>
            <a:r>
              <a:rPr lang="zh-CN" altLang="zh-CN">
                <a:latin typeface="楷体_GB2312" pitchFamily="49" charset="-122"/>
              </a:rPr>
              <a:t>）表达式检验结束时，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若栈空，则表明表达式中匹配正确，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楷体_GB2312" pitchFamily="49" charset="-122"/>
              </a:rPr>
              <a:t>   否则表明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有多余的。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8" grpId="0" autoUpdateAnimBg="0"/>
      <p:bldP spid="849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677863" y="457200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3.2.3   </a:t>
            </a:r>
            <a:r>
              <a:rPr kumimoji="0" lang="zh-CN" altLang="en-US">
                <a:ea typeface="华文中宋" pitchFamily="2" charset="-122"/>
              </a:rPr>
              <a:t>行编辑程序  </a:t>
            </a:r>
          </a:p>
        </p:txBody>
      </p:sp>
      <p:sp>
        <p:nvSpPr>
          <p:cNvPr id="11358" name="Text Box 94"/>
          <p:cNvSpPr txBox="1">
            <a:spLocks noChangeArrowheads="1"/>
          </p:cNvSpPr>
          <p:nvPr/>
        </p:nvSpPr>
        <p:spPr bwMode="auto">
          <a:xfrm>
            <a:off x="652463" y="949325"/>
            <a:ext cx="788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功能：</a:t>
            </a:r>
            <a:r>
              <a:rPr kumimoji="0" lang="zh-CN" altLang="en-US"/>
              <a:t>接受用户从终端输入的数据并存入用户的数据区。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362" name="Group 98"/>
          <p:cNvGrpSpPr>
            <a:grpSpLocks/>
          </p:cNvGrpSpPr>
          <p:nvPr/>
        </p:nvGrpSpPr>
        <p:grpSpPr bwMode="auto">
          <a:xfrm>
            <a:off x="5543550" y="4073525"/>
            <a:ext cx="1981200" cy="2057400"/>
            <a:chOff x="816" y="2016"/>
            <a:chExt cx="480" cy="1296"/>
          </a:xfrm>
        </p:grpSpPr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1" name="Group 107"/>
          <p:cNvGrpSpPr>
            <a:grpSpLocks/>
          </p:cNvGrpSpPr>
          <p:nvPr/>
        </p:nvGrpSpPr>
        <p:grpSpPr bwMode="auto">
          <a:xfrm>
            <a:off x="4324350" y="5902325"/>
            <a:ext cx="1192213" cy="457200"/>
            <a:chOff x="96" y="3168"/>
            <a:chExt cx="751" cy="288"/>
          </a:xfrm>
        </p:grpSpPr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4311650" y="4911725"/>
            <a:ext cx="1143000" cy="457200"/>
            <a:chOff x="96" y="2784"/>
            <a:chExt cx="720" cy="288"/>
          </a:xfrm>
        </p:grpSpPr>
        <p:sp useBgFill="1"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406" name="Text Box 14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01" name="Group 137"/>
          <p:cNvGrpSpPr>
            <a:grpSpLocks/>
          </p:cNvGrpSpPr>
          <p:nvPr/>
        </p:nvGrpSpPr>
        <p:grpSpPr bwMode="auto">
          <a:xfrm>
            <a:off x="4311650" y="4556125"/>
            <a:ext cx="1143000" cy="457200"/>
            <a:chOff x="96" y="2784"/>
            <a:chExt cx="720" cy="288"/>
          </a:xfrm>
        </p:grpSpPr>
        <p:sp useBgFill="1"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6" name="Group 192"/>
          <p:cNvGrpSpPr>
            <a:grpSpLocks/>
          </p:cNvGrpSpPr>
          <p:nvPr/>
        </p:nvGrpSpPr>
        <p:grpSpPr bwMode="auto">
          <a:xfrm>
            <a:off x="4311650" y="5292725"/>
            <a:ext cx="1143000" cy="457200"/>
            <a:chOff x="4609" y="3334"/>
            <a:chExt cx="720" cy="288"/>
          </a:xfrm>
        </p:grpSpPr>
        <p:sp useBgFill="1">
          <p:nvSpPr>
            <p:cNvPr id="11409" name="Line 145"/>
            <p:cNvSpPr>
              <a:spLocks noChangeShapeType="1"/>
            </p:cNvSpPr>
            <p:nvPr/>
          </p:nvSpPr>
          <p:spPr bwMode="auto">
            <a:xfrm>
              <a:off x="4657" y="362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09" y="333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11417" name="Text Box 153"/>
          <p:cNvSpPr txBox="1">
            <a:spLocks noChangeArrowheads="1"/>
          </p:cNvSpPr>
          <p:nvPr/>
        </p:nvSpPr>
        <p:spPr bwMode="auto">
          <a:xfrm>
            <a:off x="1549400" y="1406525"/>
            <a:ext cx="666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接受一个字符即存入数据区。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差</a:t>
            </a:r>
            <a:r>
              <a:rPr kumimoji="0" lang="zh-CN" altLang="en-US">
                <a:ea typeface="华文中宋" pitchFamily="2" charset="-122"/>
              </a:rPr>
              <a:t>！难纠错。）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8" name="Text Box 154"/>
          <p:cNvSpPr txBox="1">
            <a:spLocks noChangeArrowheads="1"/>
          </p:cNvSpPr>
          <p:nvPr/>
        </p:nvSpPr>
        <p:spPr bwMode="auto">
          <a:xfrm>
            <a:off x="1549400" y="1863725"/>
            <a:ext cx="6737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设一个输入缓冲区，接受完一行字符后再存入用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户的数据区。                    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好</a:t>
            </a:r>
            <a:r>
              <a:rPr kumimoji="0" lang="zh-CN" altLang="en-US">
                <a:ea typeface="华文中宋" pitchFamily="2" charset="-122"/>
              </a:rPr>
              <a:t>！可及时纠错。） 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9" name="Text Box 155"/>
          <p:cNvSpPr txBox="1">
            <a:spLocks noChangeArrowheads="1"/>
          </p:cNvSpPr>
          <p:nvPr/>
        </p:nvSpPr>
        <p:spPr bwMode="auto">
          <a:xfrm>
            <a:off x="652463" y="16351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做法</a:t>
            </a:r>
            <a:r>
              <a:rPr kumimoji="0" lang="zh-CN" altLang="en-US">
                <a:solidFill>
                  <a:srgbClr val="FF3300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0" name="AutoShape 156"/>
          <p:cNvSpPr>
            <a:spLocks/>
          </p:cNvSpPr>
          <p:nvPr/>
        </p:nvSpPr>
        <p:spPr bwMode="auto">
          <a:xfrm>
            <a:off x="1414463" y="15589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652463" y="30067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纠错办法 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149475" y="2778125"/>
            <a:ext cx="498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 #</a:t>
            </a:r>
            <a:r>
              <a:rPr kumimoji="0" lang="en-US" altLang="zh-CN">
                <a:ea typeface="华文中宋" pitchFamily="2" charset="-122"/>
              </a:rPr>
              <a:t>   </a:t>
            </a:r>
            <a:r>
              <a:rPr kumimoji="0" lang="zh-CN" altLang="en-US"/>
              <a:t>退格符，表示前一个字符无效。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2154238" y="3235325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@</a:t>
            </a:r>
            <a:r>
              <a:rPr kumimoji="0" lang="en-US" altLang="zh-CN">
                <a:ea typeface="华文中宋" pitchFamily="2" charset="-122"/>
              </a:rPr>
              <a:t>  </a:t>
            </a:r>
            <a:r>
              <a:rPr kumimoji="0" lang="zh-CN" altLang="en-US"/>
              <a:t>退行符，表示整行字符均无效。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5" name="AutoShape 161"/>
          <p:cNvSpPr>
            <a:spLocks/>
          </p:cNvSpPr>
          <p:nvPr/>
        </p:nvSpPr>
        <p:spPr bwMode="auto">
          <a:xfrm>
            <a:off x="2024063" y="29305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895350" y="3810000"/>
            <a:ext cx="29384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接受的字符为：</a:t>
            </a:r>
          </a:p>
          <a:p>
            <a:r>
              <a:rPr lang="zh-CN" altLang="en-US"/>
              <a:t>        </a:t>
            </a:r>
            <a:r>
              <a:rPr lang="en-US" altLang="zh-CN"/>
              <a:t>whli##ile  </a:t>
            </a:r>
          </a:p>
          <a:p>
            <a:r>
              <a:rPr lang="en-US" altLang="zh-CN" b="0"/>
              <a:t>        outch</a:t>
            </a:r>
            <a:r>
              <a:rPr lang="en-US" altLang="zh-CN"/>
              <a:t>@putch </a:t>
            </a: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895350" y="4964113"/>
            <a:ext cx="292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实际有效的为：</a:t>
            </a:r>
          </a:p>
          <a:p>
            <a:r>
              <a:rPr lang="zh-CN" altLang="en-US"/>
              <a:t>        </a:t>
            </a:r>
            <a:r>
              <a:rPr lang="en-US" altLang="zh-CN"/>
              <a:t>while  </a:t>
            </a:r>
          </a:p>
          <a:p>
            <a:r>
              <a:rPr lang="en-US" altLang="zh-CN"/>
              <a:t>        putch </a:t>
            </a:r>
          </a:p>
        </p:txBody>
      </p:sp>
      <p:sp>
        <p:nvSpPr>
          <p:cNvPr id="11429" name="Text Box 165"/>
          <p:cNvSpPr txBox="1">
            <a:spLocks noChangeArrowheads="1"/>
          </p:cNvSpPr>
          <p:nvPr/>
        </p:nvSpPr>
        <p:spPr bwMode="auto">
          <a:xfrm>
            <a:off x="6343650" y="55626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</a:t>
            </a:r>
          </a:p>
        </p:txBody>
      </p:sp>
      <p:sp useBgFill="1">
        <p:nvSpPr>
          <p:cNvPr id="11386" name="Rectangle 122"/>
          <p:cNvSpPr>
            <a:spLocks noChangeArrowheads="1"/>
          </p:cNvSpPr>
          <p:nvPr/>
        </p:nvSpPr>
        <p:spPr bwMode="auto">
          <a:xfrm>
            <a:off x="4238625" y="5408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87" name="Rectangle 123"/>
          <p:cNvSpPr>
            <a:spLocks noChangeArrowheads="1"/>
          </p:cNvSpPr>
          <p:nvPr/>
        </p:nvSpPr>
        <p:spPr bwMode="auto">
          <a:xfrm>
            <a:off x="4238625" y="5027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0" name="Text Box 166"/>
          <p:cNvSpPr txBox="1">
            <a:spLocks noChangeArrowheads="1"/>
          </p:cNvSpPr>
          <p:nvPr/>
        </p:nvSpPr>
        <p:spPr bwMode="auto">
          <a:xfrm>
            <a:off x="6343650" y="51403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 </a:t>
            </a:r>
          </a:p>
        </p:txBody>
      </p:sp>
      <p:sp>
        <p:nvSpPr>
          <p:cNvPr id="11431" name="Text Box 167"/>
          <p:cNvSpPr txBox="1">
            <a:spLocks noChangeArrowheads="1"/>
          </p:cNvSpPr>
          <p:nvPr/>
        </p:nvSpPr>
        <p:spPr bwMode="auto">
          <a:xfrm>
            <a:off x="6357938" y="4759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396" name="Rectangle 132"/>
          <p:cNvSpPr>
            <a:spLocks noChangeArrowheads="1"/>
          </p:cNvSpPr>
          <p:nvPr/>
        </p:nvSpPr>
        <p:spPr bwMode="auto">
          <a:xfrm>
            <a:off x="4243388" y="4606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Text Box 13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395" name="Rectangle 13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6381750" y="4378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33" name="Group 169"/>
          <p:cNvGrpSpPr>
            <a:grpSpLocks/>
          </p:cNvGrpSpPr>
          <p:nvPr/>
        </p:nvGrpSpPr>
        <p:grpSpPr bwMode="auto">
          <a:xfrm>
            <a:off x="4311650" y="3768725"/>
            <a:ext cx="1143000" cy="457200"/>
            <a:chOff x="96" y="2784"/>
            <a:chExt cx="720" cy="288"/>
          </a:xfrm>
        </p:grpSpPr>
        <p:sp useBgFill="1"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37" name="Group 17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9" name="Text Box 17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0" name="Rectangle 176"/>
          <p:cNvSpPr>
            <a:spLocks noChangeArrowheads="1"/>
          </p:cNvSpPr>
          <p:nvPr/>
        </p:nvSpPr>
        <p:spPr bwMode="auto">
          <a:xfrm>
            <a:off x="4238625" y="3884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14" name="Rectangle 150"/>
          <p:cNvSpPr>
            <a:spLocks noChangeArrowheads="1"/>
          </p:cNvSpPr>
          <p:nvPr/>
        </p:nvSpPr>
        <p:spPr bwMode="auto">
          <a:xfrm>
            <a:off x="6381750" y="4494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41" name="Rectangle 177"/>
          <p:cNvSpPr>
            <a:spLocks noChangeArrowheads="1"/>
          </p:cNvSpPr>
          <p:nvPr/>
        </p:nvSpPr>
        <p:spPr bwMode="auto">
          <a:xfrm>
            <a:off x="6381750" y="4875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4311650" y="4530725"/>
            <a:ext cx="1143000" cy="457200"/>
            <a:chOff x="96" y="2784"/>
            <a:chExt cx="720" cy="288"/>
          </a:xfrm>
        </p:grpSpPr>
        <p:sp useBgFill="1"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4" name="Text Box 18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5" name="Rectangle 18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6" name="Text Box 182"/>
          <p:cNvSpPr txBox="1">
            <a:spLocks noChangeArrowheads="1"/>
          </p:cNvSpPr>
          <p:nvPr/>
        </p:nvSpPr>
        <p:spPr bwMode="auto">
          <a:xfrm>
            <a:off x="6327775" y="4759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47" name="Group 18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48" name="Line 18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Text Box 18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0" name="Rectangle 186"/>
          <p:cNvSpPr>
            <a:spLocks noChangeArrowheads="1"/>
          </p:cNvSpPr>
          <p:nvPr/>
        </p:nvSpPr>
        <p:spPr bwMode="auto">
          <a:xfrm>
            <a:off x="4238625" y="466725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1" name="Text Box 187"/>
          <p:cNvSpPr txBox="1">
            <a:spLocks noChangeArrowheads="1"/>
          </p:cNvSpPr>
          <p:nvPr/>
        </p:nvSpPr>
        <p:spPr bwMode="auto">
          <a:xfrm>
            <a:off x="6335713" y="4378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455" name="Rectangle 191"/>
          <p:cNvSpPr>
            <a:spLocks noChangeArrowheads="1"/>
          </p:cNvSpPr>
          <p:nvPr/>
        </p:nvSpPr>
        <p:spPr bwMode="auto">
          <a:xfrm>
            <a:off x="4238625" y="4306888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7" name="Text Box 193"/>
          <p:cNvSpPr txBox="1">
            <a:spLocks noChangeArrowheads="1"/>
          </p:cNvSpPr>
          <p:nvPr/>
        </p:nvSpPr>
        <p:spPr bwMode="auto">
          <a:xfrm>
            <a:off x="6315075" y="4005263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/>
              <a:t>e </a:t>
            </a:r>
            <a:endParaRPr lang="en-US" altLang="zh-CN"/>
          </a:p>
        </p:txBody>
      </p:sp>
      <p:grpSp>
        <p:nvGrpSpPr>
          <p:cNvPr id="11459" name="Group 195"/>
          <p:cNvGrpSpPr>
            <a:grpSpLocks/>
          </p:cNvGrpSpPr>
          <p:nvPr/>
        </p:nvGrpSpPr>
        <p:grpSpPr bwMode="auto">
          <a:xfrm>
            <a:off x="4356100" y="3429000"/>
            <a:ext cx="1143000" cy="457200"/>
            <a:chOff x="96" y="2784"/>
            <a:chExt cx="720" cy="288"/>
          </a:xfrm>
        </p:grpSpPr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1" name="Text Box 197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2" name="Group 188"/>
          <p:cNvGrpSpPr>
            <a:grpSpLocks/>
          </p:cNvGrpSpPr>
          <p:nvPr/>
        </p:nvGrpSpPr>
        <p:grpSpPr bwMode="auto">
          <a:xfrm>
            <a:off x="4311650" y="3789363"/>
            <a:ext cx="1143000" cy="457200"/>
            <a:chOff x="96" y="2784"/>
            <a:chExt cx="720" cy="288"/>
          </a:xfrm>
        </p:grpSpPr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Text Box 19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8" name="Rectangle 194"/>
          <p:cNvSpPr>
            <a:spLocks noChangeArrowheads="1"/>
          </p:cNvSpPr>
          <p:nvPr/>
        </p:nvSpPr>
        <p:spPr bwMode="auto">
          <a:xfrm>
            <a:off x="4284663" y="39338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8" grpId="0" autoUpdateAnimBg="0"/>
      <p:bldP spid="11417" grpId="0" autoUpdateAnimBg="0"/>
      <p:bldP spid="11418" grpId="0" autoUpdateAnimBg="0"/>
      <p:bldP spid="11419" grpId="0" autoUpdateAnimBg="0"/>
      <p:bldP spid="11420" grpId="0" animBg="1"/>
      <p:bldP spid="11421" grpId="0" autoUpdateAnimBg="0"/>
      <p:bldP spid="11422" grpId="0" autoUpdateAnimBg="0"/>
      <p:bldP spid="11424" grpId="0" autoUpdateAnimBg="0"/>
      <p:bldP spid="11425" grpId="0" animBg="1"/>
      <p:bldP spid="11426" grpId="0" autoUpdateAnimBg="0"/>
      <p:bldP spid="11427" grpId="0" autoUpdateAnimBg="0"/>
      <p:bldP spid="11429" grpId="0" autoUpdateAnimBg="0"/>
      <p:bldP spid="11386" grpId="0" animBg="1"/>
      <p:bldP spid="11387" grpId="0" animBg="1"/>
      <p:bldP spid="11430" grpId="0" autoUpdateAnimBg="0"/>
      <p:bldP spid="11431" grpId="0" autoUpdateAnimBg="0"/>
      <p:bldP spid="11396" grpId="0" animBg="1"/>
      <p:bldP spid="11395" grpId="0" animBg="1"/>
      <p:bldP spid="11432" grpId="0" autoUpdateAnimBg="0"/>
      <p:bldP spid="11440" grpId="0" animBg="1"/>
      <p:bldP spid="11414" grpId="0" animBg="1"/>
      <p:bldP spid="11441" grpId="0" animBg="1"/>
      <p:bldP spid="11445" grpId="0" animBg="1"/>
      <p:bldP spid="11446" grpId="0" autoUpdateAnimBg="0"/>
      <p:bldP spid="11450" grpId="0" animBg="1"/>
      <p:bldP spid="11451" grpId="0" autoUpdateAnimBg="0"/>
      <p:bldP spid="11455" grpId="0" animBg="1"/>
      <p:bldP spid="11457" grpId="0" autoUpdateAnimBg="0"/>
      <p:bldP spid="114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27075" y="504825"/>
            <a:ext cx="7458075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void LineEdit( 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InitStack(S);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ch=getchar();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while (ch != EOF) { //EOF</a:t>
            </a:r>
            <a:r>
              <a:rPr lang="zh-CN" altLang="en-US"/>
              <a:t>为全文结束符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while (ch != EOF &amp;&amp; ch != '\n')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switch (ch)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'#' : Pop(S, c); break;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‘@’: ClearStack(S); break;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      </a:t>
            </a:r>
            <a:r>
              <a:rPr lang="en-US" altLang="zh-CN"/>
              <a:t>default : Push(S, ch);  break;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}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ch = getchar();  // </a:t>
            </a:r>
            <a:r>
              <a:rPr lang="zh-CN" altLang="en-US"/>
              <a:t>从终端接收下一个字符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</a:t>
            </a:r>
            <a:r>
              <a:rPr lang="zh-CN" altLang="en-US"/>
              <a:t>将从栈底到栈顶的字符传送至调用过程的数据区；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ClearStack(S);    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if (ch != EOF)  ch = getchar();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DestroyStack(S);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6" name="Rectangle 236"/>
          <p:cNvSpPr>
            <a:spLocks noChangeArrowheads="1"/>
          </p:cNvSpPr>
          <p:nvPr/>
        </p:nvSpPr>
        <p:spPr bwMode="auto">
          <a:xfrm>
            <a:off x="1306513" y="1219200"/>
            <a:ext cx="5943600" cy="51054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468313" y="381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3.2.4   </a:t>
            </a:r>
            <a:r>
              <a:rPr kumimoji="0" lang="zh-CN" altLang="en-US">
                <a:ea typeface="华文中宋" pitchFamily="2" charset="-122"/>
              </a:rPr>
              <a:t>迷宫求解  </a:t>
            </a:r>
          </a:p>
        </p:txBody>
      </p:sp>
      <p:graphicFrame>
        <p:nvGraphicFramePr>
          <p:cNvPr id="10553" name="Group 313"/>
          <p:cNvGraphicFramePr>
            <a:graphicFrameLocks noGrp="1"/>
          </p:cNvGraphicFramePr>
          <p:nvPr/>
        </p:nvGraphicFramePr>
        <p:xfrm>
          <a:off x="1265238" y="1219200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69" name="AutoShape 229"/>
          <p:cNvSpPr>
            <a:spLocks noChangeArrowheads="1"/>
          </p:cNvSpPr>
          <p:nvPr/>
        </p:nvSpPr>
        <p:spPr bwMode="auto">
          <a:xfrm>
            <a:off x="2011363" y="1828800"/>
            <a:ext cx="3048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" name="Oval 231"/>
          <p:cNvSpPr>
            <a:spLocks noChangeArrowheads="1"/>
          </p:cNvSpPr>
          <p:nvPr/>
        </p:nvSpPr>
        <p:spPr bwMode="auto">
          <a:xfrm>
            <a:off x="6294438" y="5448300"/>
            <a:ext cx="3048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2" name="Line 232"/>
          <p:cNvSpPr>
            <a:spLocks noChangeShapeType="1"/>
          </p:cNvSpPr>
          <p:nvPr/>
        </p:nvSpPr>
        <p:spPr bwMode="auto">
          <a:xfrm rot="1494616" flipV="1">
            <a:off x="6640513" y="5867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3" name="Text Box 233"/>
          <p:cNvSpPr txBox="1">
            <a:spLocks noChangeArrowheads="1"/>
          </p:cNvSpPr>
          <p:nvPr/>
        </p:nvSpPr>
        <p:spPr bwMode="auto">
          <a:xfrm>
            <a:off x="7478713" y="59436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出口 </a:t>
            </a:r>
          </a:p>
        </p:txBody>
      </p:sp>
      <p:sp>
        <p:nvSpPr>
          <p:cNvPr id="10474" name="Line 234"/>
          <p:cNvSpPr>
            <a:spLocks noChangeShapeType="1"/>
          </p:cNvSpPr>
          <p:nvPr/>
        </p:nvSpPr>
        <p:spPr bwMode="auto">
          <a:xfrm flipV="1">
            <a:off x="960438" y="21145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468313" y="1733550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入 </a:t>
            </a:r>
          </a:p>
          <a:p>
            <a:r>
              <a:rPr lang="zh-CN" altLang="en-US"/>
              <a:t>口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10477" name="Text Box 237"/>
          <p:cNvSpPr txBox="1">
            <a:spLocks noChangeArrowheads="1"/>
          </p:cNvSpPr>
          <p:nvPr/>
        </p:nvSpPr>
        <p:spPr bwMode="auto">
          <a:xfrm>
            <a:off x="1382713" y="762000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0      1      2      3      4      5      6      7      8      9   </a:t>
            </a: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893763" y="1120775"/>
            <a:ext cx="4127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1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2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3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4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5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6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7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8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9 </a:t>
            </a:r>
          </a:p>
        </p:txBody>
      </p:sp>
      <p:sp useBgFill="1">
        <p:nvSpPr>
          <p:cNvPr id="10479" name="Text Box 239"/>
          <p:cNvSpPr txBox="1">
            <a:spLocks noChangeArrowheads="1"/>
          </p:cNvSpPr>
          <p:nvPr/>
        </p:nvSpPr>
        <p:spPr bwMode="auto">
          <a:xfrm>
            <a:off x="8121650" y="5651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11 </a:t>
            </a:r>
          </a:p>
        </p:txBody>
      </p:sp>
      <p:sp useBgFill="1"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8121650" y="5346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12 </a:t>
            </a:r>
          </a:p>
        </p:txBody>
      </p:sp>
      <p:sp useBgFill="1"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8121650" y="5041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22 </a:t>
            </a:r>
          </a:p>
        </p:txBody>
      </p:sp>
      <p:sp>
        <p:nvSpPr>
          <p:cNvPr id="10482" name="Text Box 242"/>
          <p:cNvSpPr txBox="1">
            <a:spLocks noChangeArrowheads="1"/>
          </p:cNvSpPr>
          <p:nvPr/>
        </p:nvSpPr>
        <p:spPr bwMode="auto">
          <a:xfrm>
            <a:off x="8121650" y="4737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32 </a:t>
            </a:r>
          </a:p>
        </p:txBody>
      </p:sp>
      <p:sp useBgFill="1">
        <p:nvSpPr>
          <p:cNvPr id="10483" name="Text Box 243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33 </a:t>
            </a:r>
          </a:p>
        </p:txBody>
      </p:sp>
      <p:sp useBgFill="1">
        <p:nvSpPr>
          <p:cNvPr id="10484" name="Text Box 244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34 </a:t>
            </a:r>
          </a:p>
        </p:txBody>
      </p:sp>
      <p:sp useBgFill="1"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24 </a:t>
            </a:r>
          </a:p>
        </p:txBody>
      </p:sp>
      <p:sp useBgFill="1">
        <p:nvSpPr>
          <p:cNvPr id="10486" name="Text Box 246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25 </a:t>
            </a:r>
          </a:p>
        </p:txBody>
      </p:sp>
      <p:sp useBgFill="1">
        <p:nvSpPr>
          <p:cNvPr id="10487" name="Text Box 247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26 </a:t>
            </a:r>
          </a:p>
        </p:txBody>
      </p:sp>
      <p:sp useBgFill="1"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16 </a:t>
            </a:r>
          </a:p>
        </p:txBody>
      </p:sp>
      <p:sp useBgFill="1"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15 </a:t>
            </a:r>
          </a:p>
        </p:txBody>
      </p:sp>
      <p:sp useBgFill="1">
        <p:nvSpPr>
          <p:cNvPr id="10490" name="Text Box 250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14 </a:t>
            </a:r>
          </a:p>
        </p:txBody>
      </p:sp>
      <p:sp useBgFill="1">
        <p:nvSpPr>
          <p:cNvPr id="10491" name="Rectangle 251"/>
          <p:cNvSpPr>
            <a:spLocks noChangeArrowheads="1"/>
          </p:cNvSpPr>
          <p:nvPr/>
        </p:nvSpPr>
        <p:spPr bwMode="auto">
          <a:xfrm>
            <a:off x="8153400" y="2287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2" name="Rectangle 252"/>
          <p:cNvSpPr>
            <a:spLocks noChangeArrowheads="1"/>
          </p:cNvSpPr>
          <p:nvPr/>
        </p:nvSpPr>
        <p:spPr bwMode="auto">
          <a:xfrm>
            <a:off x="8153400" y="2592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3" name="Rectangle 253"/>
          <p:cNvSpPr>
            <a:spLocks noChangeArrowheads="1"/>
          </p:cNvSpPr>
          <p:nvPr/>
        </p:nvSpPr>
        <p:spPr bwMode="auto">
          <a:xfrm>
            <a:off x="8153400" y="2897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4" name="Rectangle 254"/>
          <p:cNvSpPr>
            <a:spLocks noChangeArrowheads="1"/>
          </p:cNvSpPr>
          <p:nvPr/>
        </p:nvSpPr>
        <p:spPr bwMode="auto">
          <a:xfrm>
            <a:off x="8153400" y="32019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5" name="Rectangle 255"/>
          <p:cNvSpPr>
            <a:spLocks noChangeArrowheads="1"/>
          </p:cNvSpPr>
          <p:nvPr/>
        </p:nvSpPr>
        <p:spPr bwMode="auto">
          <a:xfrm>
            <a:off x="8153400" y="35067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6" name="Rectangle 256"/>
          <p:cNvSpPr>
            <a:spLocks noChangeArrowheads="1"/>
          </p:cNvSpPr>
          <p:nvPr/>
        </p:nvSpPr>
        <p:spPr bwMode="auto">
          <a:xfrm>
            <a:off x="8153400" y="3811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7" name="Rectangle 257"/>
          <p:cNvSpPr>
            <a:spLocks noChangeArrowheads="1"/>
          </p:cNvSpPr>
          <p:nvPr/>
        </p:nvSpPr>
        <p:spPr bwMode="auto">
          <a:xfrm>
            <a:off x="8153400" y="4116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8" name="Rectangle 258"/>
          <p:cNvSpPr>
            <a:spLocks noChangeArrowheads="1"/>
          </p:cNvSpPr>
          <p:nvPr/>
        </p:nvSpPr>
        <p:spPr bwMode="auto">
          <a:xfrm>
            <a:off x="8153400" y="4421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31 </a:t>
            </a:r>
          </a:p>
        </p:txBody>
      </p:sp>
      <p:sp useBgFill="1">
        <p:nvSpPr>
          <p:cNvPr id="10500" name="Text Box 260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41 </a:t>
            </a:r>
          </a:p>
        </p:txBody>
      </p:sp>
      <p:sp useBgFill="1">
        <p:nvSpPr>
          <p:cNvPr id="10501" name="Text Box 261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51 </a:t>
            </a:r>
          </a:p>
        </p:txBody>
      </p:sp>
      <p:sp useBgFill="1">
        <p:nvSpPr>
          <p:cNvPr id="10502" name="Text Box 262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52 </a:t>
            </a:r>
          </a:p>
        </p:txBody>
      </p:sp>
      <p:sp useBgFill="1">
        <p:nvSpPr>
          <p:cNvPr id="10503" name="Text Box 263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53 </a:t>
            </a:r>
          </a:p>
        </p:txBody>
      </p:sp>
      <p:sp useBgFill="1">
        <p:nvSpPr>
          <p:cNvPr id="10504" name="Text Box 264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63 </a:t>
            </a:r>
          </a:p>
        </p:txBody>
      </p:sp>
      <p:sp useBgFill="1">
        <p:nvSpPr>
          <p:cNvPr id="10505" name="Text Box 265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64 </a:t>
            </a:r>
          </a:p>
        </p:txBody>
      </p:sp>
      <p:sp useBgFill="1">
        <p:nvSpPr>
          <p:cNvPr id="10506" name="Text Box 266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65 </a:t>
            </a:r>
          </a:p>
        </p:txBody>
      </p:sp>
      <p:sp>
        <p:nvSpPr>
          <p:cNvPr id="10507" name="Text Box 267"/>
          <p:cNvSpPr txBox="1">
            <a:spLocks noChangeArrowheads="1"/>
          </p:cNvSpPr>
          <p:nvPr/>
        </p:nvSpPr>
        <p:spPr bwMode="auto">
          <a:xfrm>
            <a:off x="8121650" y="19939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75 </a:t>
            </a:r>
          </a:p>
        </p:txBody>
      </p:sp>
      <p:sp>
        <p:nvSpPr>
          <p:cNvPr id="10508" name="Text Box 268"/>
          <p:cNvSpPr txBox="1">
            <a:spLocks noChangeArrowheads="1"/>
          </p:cNvSpPr>
          <p:nvPr/>
        </p:nvSpPr>
        <p:spPr bwMode="auto">
          <a:xfrm>
            <a:off x="8121650" y="1689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85 </a:t>
            </a:r>
          </a:p>
        </p:txBody>
      </p:sp>
      <p:sp>
        <p:nvSpPr>
          <p:cNvPr id="10509" name="Text Box 269"/>
          <p:cNvSpPr txBox="1">
            <a:spLocks noChangeArrowheads="1"/>
          </p:cNvSpPr>
          <p:nvPr/>
        </p:nvSpPr>
        <p:spPr bwMode="auto">
          <a:xfrm>
            <a:off x="8121650" y="13843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86 </a:t>
            </a:r>
          </a:p>
        </p:txBody>
      </p:sp>
      <p:sp>
        <p:nvSpPr>
          <p:cNvPr id="10510" name="Text Box 270"/>
          <p:cNvSpPr txBox="1">
            <a:spLocks noChangeArrowheads="1"/>
          </p:cNvSpPr>
          <p:nvPr/>
        </p:nvSpPr>
        <p:spPr bwMode="auto">
          <a:xfrm>
            <a:off x="8121650" y="10795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87 </a:t>
            </a:r>
          </a:p>
        </p:txBody>
      </p:sp>
      <p:sp>
        <p:nvSpPr>
          <p:cNvPr id="10511" name="Text Box 271"/>
          <p:cNvSpPr txBox="1">
            <a:spLocks noChangeArrowheads="1"/>
          </p:cNvSpPr>
          <p:nvPr/>
        </p:nvSpPr>
        <p:spPr bwMode="auto">
          <a:xfrm>
            <a:off x="8121650" y="7747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512" name="Text Box 272"/>
          <p:cNvSpPr txBox="1">
            <a:spLocks noChangeArrowheads="1"/>
          </p:cNvSpPr>
          <p:nvPr/>
        </p:nvSpPr>
        <p:spPr bwMode="auto">
          <a:xfrm>
            <a:off x="3338513" y="381000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穷举求解 </a:t>
            </a:r>
          </a:p>
        </p:txBody>
      </p:sp>
      <p:sp>
        <p:nvSpPr>
          <p:cNvPr id="10513" name="AutoShape 273"/>
          <p:cNvSpPr>
            <a:spLocks noChangeArrowheads="1"/>
          </p:cNvSpPr>
          <p:nvPr/>
        </p:nvSpPr>
        <p:spPr bwMode="auto">
          <a:xfrm>
            <a:off x="26431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8" name="AutoShape 278"/>
          <p:cNvSpPr>
            <a:spLocks noChangeArrowheads="1"/>
          </p:cNvSpPr>
          <p:nvPr/>
        </p:nvSpPr>
        <p:spPr bwMode="auto">
          <a:xfrm>
            <a:off x="26431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9" name="AutoShape 279"/>
          <p:cNvSpPr>
            <a:spLocks noChangeArrowheads="1"/>
          </p:cNvSpPr>
          <p:nvPr/>
        </p:nvSpPr>
        <p:spPr bwMode="auto">
          <a:xfrm>
            <a:off x="2643188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0" name="AutoShape 280"/>
          <p:cNvSpPr>
            <a:spLocks noChangeArrowheads="1"/>
          </p:cNvSpPr>
          <p:nvPr/>
        </p:nvSpPr>
        <p:spPr bwMode="auto">
          <a:xfrm>
            <a:off x="3235325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1" name="AutoShape 281"/>
          <p:cNvSpPr>
            <a:spLocks noChangeArrowheads="1"/>
          </p:cNvSpPr>
          <p:nvPr/>
        </p:nvSpPr>
        <p:spPr bwMode="auto">
          <a:xfrm>
            <a:off x="3867150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2" name="AutoShape 282"/>
          <p:cNvSpPr>
            <a:spLocks noChangeArrowheads="1"/>
          </p:cNvSpPr>
          <p:nvPr/>
        </p:nvSpPr>
        <p:spPr bwMode="auto">
          <a:xfrm>
            <a:off x="3867150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3" name="AutoShape 283"/>
          <p:cNvSpPr>
            <a:spLocks noChangeArrowheads="1"/>
          </p:cNvSpPr>
          <p:nvPr/>
        </p:nvSpPr>
        <p:spPr bwMode="auto">
          <a:xfrm>
            <a:off x="44592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4" name="AutoShape 284"/>
          <p:cNvSpPr>
            <a:spLocks noChangeArrowheads="1"/>
          </p:cNvSpPr>
          <p:nvPr/>
        </p:nvSpPr>
        <p:spPr bwMode="auto">
          <a:xfrm>
            <a:off x="5091113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5" name="AutoShape 285"/>
          <p:cNvSpPr>
            <a:spLocks noChangeArrowheads="1"/>
          </p:cNvSpPr>
          <p:nvPr/>
        </p:nvSpPr>
        <p:spPr bwMode="auto">
          <a:xfrm>
            <a:off x="5091113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6" name="AutoShape 286"/>
          <p:cNvSpPr>
            <a:spLocks noChangeArrowheads="1"/>
          </p:cNvSpPr>
          <p:nvPr/>
        </p:nvSpPr>
        <p:spPr bwMode="auto">
          <a:xfrm>
            <a:off x="44592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7" name="AutoShape 287"/>
          <p:cNvSpPr>
            <a:spLocks noChangeArrowheads="1"/>
          </p:cNvSpPr>
          <p:nvPr/>
        </p:nvSpPr>
        <p:spPr bwMode="auto">
          <a:xfrm>
            <a:off x="3867150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8" name="AutoShape 288"/>
          <p:cNvSpPr>
            <a:spLocks noChangeArrowheads="1"/>
          </p:cNvSpPr>
          <p:nvPr/>
        </p:nvSpPr>
        <p:spPr bwMode="auto">
          <a:xfrm>
            <a:off x="2011363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9" name="Rectangle 289"/>
          <p:cNvSpPr>
            <a:spLocks noChangeArrowheads="1"/>
          </p:cNvSpPr>
          <p:nvPr/>
        </p:nvSpPr>
        <p:spPr bwMode="auto">
          <a:xfrm>
            <a:off x="381158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4387850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1" name="Rectangle 291"/>
          <p:cNvSpPr>
            <a:spLocks noChangeArrowheads="1"/>
          </p:cNvSpPr>
          <p:nvPr/>
        </p:nvSpPr>
        <p:spPr bwMode="auto">
          <a:xfrm>
            <a:off x="503713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2" name="Rectangle 292"/>
          <p:cNvSpPr>
            <a:spLocks noChangeArrowheads="1"/>
          </p:cNvSpPr>
          <p:nvPr/>
        </p:nvSpPr>
        <p:spPr bwMode="auto">
          <a:xfrm>
            <a:off x="50355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3" name="Rectangle 293"/>
          <p:cNvSpPr>
            <a:spLocks noChangeArrowheads="1"/>
          </p:cNvSpPr>
          <p:nvPr/>
        </p:nvSpPr>
        <p:spPr bwMode="auto">
          <a:xfrm>
            <a:off x="43878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4" name="Rectangle 294"/>
          <p:cNvSpPr>
            <a:spLocks noChangeArrowheads="1"/>
          </p:cNvSpPr>
          <p:nvPr/>
        </p:nvSpPr>
        <p:spPr bwMode="auto">
          <a:xfrm>
            <a:off x="3811588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5" name="Rectangle 295"/>
          <p:cNvSpPr>
            <a:spLocks noChangeArrowheads="1"/>
          </p:cNvSpPr>
          <p:nvPr/>
        </p:nvSpPr>
        <p:spPr bwMode="auto">
          <a:xfrm>
            <a:off x="3811588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6" name="Rectangle 296"/>
          <p:cNvSpPr>
            <a:spLocks noChangeArrowheads="1"/>
          </p:cNvSpPr>
          <p:nvPr/>
        </p:nvSpPr>
        <p:spPr bwMode="auto">
          <a:xfrm>
            <a:off x="3235325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" name="AutoShape 297"/>
          <p:cNvSpPr>
            <a:spLocks noChangeArrowheads="1"/>
          </p:cNvSpPr>
          <p:nvPr/>
        </p:nvSpPr>
        <p:spPr bwMode="auto">
          <a:xfrm>
            <a:off x="2011363" y="341153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8" name="AutoShape 298"/>
          <p:cNvSpPr>
            <a:spLocks noChangeArrowheads="1"/>
          </p:cNvSpPr>
          <p:nvPr/>
        </p:nvSpPr>
        <p:spPr bwMode="auto">
          <a:xfrm>
            <a:off x="2011363" y="39163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9" name="AutoShape 299"/>
          <p:cNvSpPr>
            <a:spLocks noChangeArrowheads="1"/>
          </p:cNvSpPr>
          <p:nvPr/>
        </p:nvSpPr>
        <p:spPr bwMode="auto">
          <a:xfrm>
            <a:off x="2643188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0" name="AutoShape 300"/>
          <p:cNvSpPr>
            <a:spLocks noChangeArrowheads="1"/>
          </p:cNvSpPr>
          <p:nvPr/>
        </p:nvSpPr>
        <p:spPr bwMode="auto">
          <a:xfrm>
            <a:off x="3235325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AutoShape 301"/>
          <p:cNvSpPr>
            <a:spLocks noChangeArrowheads="1"/>
          </p:cNvSpPr>
          <p:nvPr/>
        </p:nvSpPr>
        <p:spPr bwMode="auto">
          <a:xfrm>
            <a:off x="3235325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2" name="AutoShape 302"/>
          <p:cNvSpPr>
            <a:spLocks noChangeArrowheads="1"/>
          </p:cNvSpPr>
          <p:nvPr/>
        </p:nvSpPr>
        <p:spPr bwMode="auto">
          <a:xfrm>
            <a:off x="3867150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3" name="AutoShape 303"/>
          <p:cNvSpPr>
            <a:spLocks noChangeArrowheads="1"/>
          </p:cNvSpPr>
          <p:nvPr/>
        </p:nvSpPr>
        <p:spPr bwMode="auto">
          <a:xfrm>
            <a:off x="4459288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459288" y="494188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5" name="AutoShape 305"/>
          <p:cNvSpPr>
            <a:spLocks noChangeArrowheads="1"/>
          </p:cNvSpPr>
          <p:nvPr/>
        </p:nvSpPr>
        <p:spPr bwMode="auto">
          <a:xfrm>
            <a:off x="4459288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6" name="AutoShape 306"/>
          <p:cNvSpPr>
            <a:spLocks noChangeArrowheads="1"/>
          </p:cNvSpPr>
          <p:nvPr/>
        </p:nvSpPr>
        <p:spPr bwMode="auto">
          <a:xfrm>
            <a:off x="5091113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AutoShape 307"/>
          <p:cNvSpPr>
            <a:spLocks noChangeArrowheads="1"/>
          </p:cNvSpPr>
          <p:nvPr/>
        </p:nvSpPr>
        <p:spPr bwMode="auto">
          <a:xfrm>
            <a:off x="5667375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" name="Rectangle 319"/>
          <p:cNvSpPr>
            <a:spLocks noChangeArrowheads="1"/>
          </p:cNvSpPr>
          <p:nvPr/>
        </p:nvSpPr>
        <p:spPr bwMode="auto">
          <a:xfrm>
            <a:off x="471488" y="2420938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求迷宫路径算法的基本思想：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 若当前位置“可通”，则纳入路径，继续前进； </a:t>
            </a:r>
            <a:br>
              <a:rPr lang="zh-CN" altLang="en-US"/>
            </a:br>
            <a:r>
              <a:rPr lang="zh-CN" altLang="en-US"/>
              <a:t>  若当前位置“不可通”，则后退，换方向（按东南西北 </a:t>
            </a:r>
            <a:br>
              <a:rPr lang="zh-CN" altLang="en-US"/>
            </a:br>
            <a:r>
              <a:rPr lang="zh-CN" altLang="en-US"/>
              <a:t>  的顺序）继续探索； </a:t>
            </a:r>
            <a:br>
              <a:rPr lang="zh-CN" altLang="en-US"/>
            </a:br>
            <a:r>
              <a:rPr lang="zh-CN" altLang="en-US"/>
              <a:t>  若四周“均无通路”，则将当前位置从路径中删除出去。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1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10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1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9" grpId="0" animBg="1"/>
      <p:bldP spid="10471" grpId="0" animBg="1"/>
      <p:bldP spid="10479" grpId="0" animBg="1" autoUpdateAnimBg="0"/>
      <p:bldP spid="10480" grpId="0" animBg="1" autoUpdateAnimBg="0"/>
      <p:bldP spid="10481" grpId="0" animBg="1" autoUpdateAnimBg="0"/>
      <p:bldP spid="10482" grpId="0" autoUpdateAnimBg="0"/>
      <p:bldP spid="10483" grpId="0" animBg="1" autoUpdateAnimBg="0"/>
      <p:bldP spid="10484" grpId="0" animBg="1" autoUpdateAnimBg="0"/>
      <p:bldP spid="10485" grpId="0" animBg="1" autoUpdateAnimBg="0"/>
      <p:bldP spid="10486" grpId="0" animBg="1" autoUpdateAnimBg="0"/>
      <p:bldP spid="10487" grpId="0" animBg="1" autoUpdateAnimBg="0"/>
      <p:bldP spid="10488" grpId="0" animBg="1" autoUpdateAnimBg="0"/>
      <p:bldP spid="10489" grpId="0" animBg="1" autoUpdateAnimBg="0"/>
      <p:bldP spid="10490" grpId="0" animBg="1" autoUpdateAnimBg="0"/>
      <p:bldP spid="10491" grpId="0" animBg="1"/>
      <p:bldP spid="10492" grpId="0" animBg="1"/>
      <p:bldP spid="10493" grpId="0" animBg="1"/>
      <p:bldP spid="10494" grpId="0" animBg="1"/>
      <p:bldP spid="10495" grpId="0" animBg="1"/>
      <p:bldP spid="10496" grpId="0" animBg="1"/>
      <p:bldP spid="10497" grpId="0" animBg="1"/>
      <p:bldP spid="10498" grpId="0" animBg="1"/>
      <p:bldP spid="10499" grpId="0" animBg="1" autoUpdateAnimBg="0"/>
      <p:bldP spid="10500" grpId="0" animBg="1" autoUpdateAnimBg="0"/>
      <p:bldP spid="10501" grpId="0" animBg="1" autoUpdateAnimBg="0"/>
      <p:bldP spid="10502" grpId="0" animBg="1" autoUpdateAnimBg="0"/>
      <p:bldP spid="10503" grpId="0" animBg="1" autoUpdateAnimBg="0"/>
      <p:bldP spid="10504" grpId="0" animBg="1" autoUpdateAnimBg="0"/>
      <p:bldP spid="10505" grpId="0" animBg="1" autoUpdateAnimBg="0"/>
      <p:bldP spid="10506" grpId="0" animBg="1" autoUpdateAnimBg="0"/>
      <p:bldP spid="10507" grpId="0" autoUpdateAnimBg="0"/>
      <p:bldP spid="10508" grpId="0" autoUpdateAnimBg="0"/>
      <p:bldP spid="10509" grpId="0" autoUpdateAnimBg="0"/>
      <p:bldP spid="10510" grpId="0" autoUpdateAnimBg="0"/>
      <p:bldP spid="10511" grpId="0" autoUpdateAnimBg="0"/>
      <p:bldP spid="10512" grpId="0" autoUpdateAnimBg="0"/>
      <p:bldP spid="10513" grpId="0" animBg="1"/>
      <p:bldP spid="10518" grpId="0" animBg="1"/>
      <p:bldP spid="10519" grpId="0" animBg="1"/>
      <p:bldP spid="10520" grpId="0" animBg="1"/>
      <p:bldP spid="10521" grpId="0" animBg="1"/>
      <p:bldP spid="10522" grpId="0" animBg="1"/>
      <p:bldP spid="10523" grpId="0" animBg="1"/>
      <p:bldP spid="10524" grpId="0" animBg="1"/>
      <p:bldP spid="10525" grpId="0" animBg="1"/>
      <p:bldP spid="10526" grpId="0" animBg="1"/>
      <p:bldP spid="10527" grpId="0" animBg="1"/>
      <p:bldP spid="10528" grpId="0" animBg="1"/>
      <p:bldP spid="10529" grpId="0" animBg="1"/>
      <p:bldP spid="10530" grpId="0" animBg="1"/>
      <p:bldP spid="10531" grpId="0" animBg="1"/>
      <p:bldP spid="10532" grpId="0" animBg="1"/>
      <p:bldP spid="10533" grpId="0" animBg="1"/>
      <p:bldP spid="10534" grpId="0" animBg="1"/>
      <p:bldP spid="10535" grpId="0" animBg="1"/>
      <p:bldP spid="10536" grpId="0" animBg="1"/>
      <p:bldP spid="10537" grpId="0" animBg="1"/>
      <p:bldP spid="10538" grpId="0" animBg="1"/>
      <p:bldP spid="10539" grpId="0" animBg="1"/>
      <p:bldP spid="10540" grpId="0" animBg="1"/>
      <p:bldP spid="10541" grpId="0" animBg="1"/>
      <p:bldP spid="10542" grpId="0" animBg="1"/>
      <p:bldP spid="10543" grpId="0" animBg="1"/>
      <p:bldP spid="10544" grpId="0" animBg="1"/>
      <p:bldP spid="10545" grpId="0" animBg="1"/>
      <p:bldP spid="10546" grpId="0" animBg="1"/>
      <p:bldP spid="10547" grpId="0" animBg="1"/>
      <p:bldP spid="105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队列的定义及逻辑特性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栈的定义及逻辑特性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22313" y="5492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3.2.5   </a:t>
            </a:r>
            <a:r>
              <a:rPr kumimoji="0" lang="zh-CN" altLang="en-US">
                <a:ea typeface="华文中宋" pitchFamily="2" charset="-122"/>
              </a:rPr>
              <a:t>表达式求值 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96913" y="1490663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运算规则 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2068513" y="1262063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220913" y="103346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先乘除，后加减； 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220913" y="14906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从左算到右； 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220913" y="19478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先括号内，后括号外； 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96913" y="24003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求表达式  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 </a:t>
            </a:r>
            <a:r>
              <a:rPr lang="en-US" altLang="zh-CN"/>
              <a:t> </a:t>
            </a:r>
            <a:r>
              <a:rPr lang="zh-CN" altLang="en-US"/>
              <a:t>的值。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96913" y="2862263"/>
            <a:ext cx="776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计算顺序为：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3-10/5=4+6-10/5=10-10/5=10-2=8  </a:t>
            </a:r>
            <a:r>
              <a:rPr lang="en-US" altLang="zh-CN"/>
              <a:t> 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703388" y="5741988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操作数或结果 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329363" y="574198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运算符 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6710363" y="49942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# </a:t>
            </a:r>
          </a:p>
        </p:txBody>
      </p:sp>
      <p:sp useBgFill="1"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2563813" y="4979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 </a:t>
            </a:r>
          </a:p>
        </p:txBody>
      </p:sp>
      <p:sp useBgFill="1"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6710363" y="4613275"/>
            <a:ext cx="4762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+ </a:t>
            </a:r>
          </a:p>
        </p:txBody>
      </p:sp>
      <p:sp useBgFill="1"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6710363" y="4211638"/>
            <a:ext cx="42862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 </a:t>
            </a:r>
          </a:p>
        </p:txBody>
      </p:sp>
      <p:sp useBgFill="1"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2547938" y="422433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 </a:t>
            </a:r>
          </a:p>
        </p:txBody>
      </p:sp>
      <p:sp useBgFill="1">
        <p:nvSpPr>
          <p:cNvPr id="13377" name="Rectangle 65"/>
          <p:cNvSpPr>
            <a:spLocks noChangeArrowheads="1"/>
          </p:cNvSpPr>
          <p:nvPr/>
        </p:nvSpPr>
        <p:spPr bwMode="auto">
          <a:xfrm>
            <a:off x="2595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8" name="Rectangle 66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9" name="Rectangle 67"/>
          <p:cNvSpPr>
            <a:spLocks noChangeArrowheads="1"/>
          </p:cNvSpPr>
          <p:nvPr/>
        </p:nvSpPr>
        <p:spPr bwMode="auto">
          <a:xfrm>
            <a:off x="6786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 </a:t>
            </a:r>
          </a:p>
        </p:txBody>
      </p:sp>
      <p:sp useBgFill="1">
        <p:nvSpPr>
          <p:cNvPr id="13382" name="Rectangle 70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3" name="Rectangle 71"/>
          <p:cNvSpPr>
            <a:spLocks noChangeArrowheads="1"/>
          </p:cNvSpPr>
          <p:nvPr/>
        </p:nvSpPr>
        <p:spPr bwMode="auto">
          <a:xfrm>
            <a:off x="2595563" y="5091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4" name="Rectangle 72"/>
          <p:cNvSpPr>
            <a:spLocks noChangeArrowheads="1"/>
          </p:cNvSpPr>
          <p:nvPr/>
        </p:nvSpPr>
        <p:spPr bwMode="auto">
          <a:xfrm>
            <a:off x="6786563" y="4751388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2519363" y="4979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6762750" y="4548188"/>
            <a:ext cx="481013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-  </a:t>
            </a:r>
          </a:p>
        </p:txBody>
      </p:sp>
      <p:sp useBgFill="1"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2519363" y="4598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6783388" y="4232275"/>
            <a:ext cx="460375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/  </a:t>
            </a:r>
          </a:p>
        </p:txBody>
      </p:sp>
      <p:sp useBgFill="1"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2595563" y="4217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 </a:t>
            </a:r>
          </a:p>
        </p:txBody>
      </p:sp>
      <p:sp useBgFill="1">
        <p:nvSpPr>
          <p:cNvPr id="13391" name="Rectangle 79"/>
          <p:cNvSpPr>
            <a:spLocks noChangeArrowheads="1"/>
          </p:cNvSpPr>
          <p:nvPr/>
        </p:nvSpPr>
        <p:spPr bwMode="auto">
          <a:xfrm>
            <a:off x="2628900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2" name="Rectangle 80"/>
          <p:cNvSpPr>
            <a:spLocks noChangeArrowheads="1"/>
          </p:cNvSpPr>
          <p:nvPr/>
        </p:nvSpPr>
        <p:spPr bwMode="auto">
          <a:xfrm>
            <a:off x="25955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3" name="Rectangle 81"/>
          <p:cNvSpPr>
            <a:spLocks noChangeArrowheads="1"/>
          </p:cNvSpPr>
          <p:nvPr/>
        </p:nvSpPr>
        <p:spPr bwMode="auto">
          <a:xfrm>
            <a:off x="6710363" y="4370388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5" name="Rectangle 83"/>
          <p:cNvSpPr>
            <a:spLocks noChangeArrowheads="1"/>
          </p:cNvSpPr>
          <p:nvPr/>
        </p:nvSpPr>
        <p:spPr bwMode="auto">
          <a:xfrm>
            <a:off x="2519363" y="5091113"/>
            <a:ext cx="4572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6" name="Rectangle 84"/>
          <p:cNvSpPr>
            <a:spLocks noChangeArrowheads="1"/>
          </p:cNvSpPr>
          <p:nvPr/>
        </p:nvSpPr>
        <p:spPr bwMode="auto">
          <a:xfrm>
            <a:off x="67103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2519363" y="4979988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5872163" y="3532188"/>
            <a:ext cx="1981200" cy="2057400"/>
            <a:chOff x="816" y="2016"/>
            <a:chExt cx="480" cy="1296"/>
          </a:xfrm>
        </p:grpSpPr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2520950" y="4627563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 useBgFill="1"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68575" y="4743450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1757363" y="3532188"/>
            <a:ext cx="1981200" cy="2057400"/>
            <a:chOff x="816" y="2016"/>
            <a:chExt cx="480" cy="1296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8388350" y="6683375"/>
            <a:ext cx="4905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nimBg="1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69" grpId="0" autoUpdateAnimBg="0"/>
      <p:bldP spid="13370" grpId="0" autoUpdateAnimBg="0"/>
      <p:bldP spid="13371" grpId="0" autoUpdateAnimBg="0"/>
      <p:bldP spid="13372" grpId="0" animBg="1" autoUpdateAnimBg="0"/>
      <p:bldP spid="13373" grpId="0" animBg="1" autoUpdateAnimBg="0"/>
      <p:bldP spid="13374" grpId="0" animBg="1" autoUpdateAnimBg="0"/>
      <p:bldP spid="13375" grpId="0" animBg="1" autoUpdateAnimBg="0"/>
      <p:bldP spid="13376" grpId="0" animBg="1" autoUpdateAnimBg="0"/>
      <p:bldP spid="13377" grpId="0" animBg="1"/>
      <p:bldP spid="13378" grpId="0" animBg="1"/>
      <p:bldP spid="13379" grpId="0" animBg="1"/>
      <p:bldP spid="13380" grpId="0" animBg="1" autoUpdateAnimBg="0"/>
      <p:bldP spid="13382" grpId="0" animBg="1"/>
      <p:bldP spid="13383" grpId="0" animBg="1"/>
      <p:bldP spid="13384" grpId="0" animBg="1"/>
      <p:bldP spid="13385" grpId="0" animBg="1" autoUpdateAnimBg="0"/>
      <p:bldP spid="13386" grpId="0" animBg="1" autoUpdateAnimBg="0"/>
      <p:bldP spid="13387" grpId="0" animBg="1" autoUpdateAnimBg="0"/>
      <p:bldP spid="13388" grpId="0" animBg="1" autoUpdateAnimBg="0"/>
      <p:bldP spid="13390" grpId="0" animBg="1" autoUpdateAnimBg="0"/>
      <p:bldP spid="13391" grpId="0" animBg="1"/>
      <p:bldP spid="13392" grpId="0" animBg="1"/>
      <p:bldP spid="13393" grpId="0" animBg="1"/>
      <p:bldP spid="13395" grpId="0" animBg="1"/>
      <p:bldP spid="13396" grpId="0" animBg="1"/>
      <p:bldP spid="13397" grpId="0" animBg="1" autoUpdateAnimBg="0"/>
      <p:bldP spid="13399" grpId="0" animBg="1" autoUpdateAnimBg="0"/>
      <p:bldP spid="134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865188" y="1188643"/>
            <a:ext cx="7340471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/>
              <a:t>四染色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zh-CN" altLang="en-US" dirty="0"/>
              <a:t>定理是计算机科学中著名定理之一，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即可以用不多于四种颜色对地图着色，使相邻的行政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区域不重色。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865188" y="6207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补充：地图四染色问题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842963" y="2735263"/>
            <a:ext cx="730726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</a:t>
            </a:r>
            <a:r>
              <a:rPr lang="zh-CN" altLang="en-US" dirty="0">
                <a:ea typeface="华文中宋" pitchFamily="2" charset="-122"/>
              </a:rPr>
              <a:t>算法思想：</a:t>
            </a:r>
            <a:r>
              <a:rPr lang="zh-CN" altLang="en-US" dirty="0"/>
              <a:t>从第一号行政区开始逐一染色，每一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个区域逐次用颜色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 </a:t>
            </a:r>
            <a:r>
              <a:rPr lang="zh-CN" altLang="en-US" dirty="0"/>
              <a:t>进行试探。若当前所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取的色数与周围已染色的行政区不重色，则用栈记下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该行政区的色数，否则依次用下一色数进行试探；若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出现用 </a:t>
            </a:r>
            <a:r>
              <a:rPr lang="en-US" altLang="zh-CN" dirty="0"/>
              <a:t>1 </a:t>
            </a:r>
            <a:r>
              <a:rPr lang="zh-CN" altLang="en-US" dirty="0"/>
              <a:t>至 </a:t>
            </a:r>
            <a:r>
              <a:rPr lang="en-US" altLang="zh-CN" dirty="0"/>
              <a:t>4 </a:t>
            </a:r>
            <a:r>
              <a:rPr lang="zh-CN" altLang="en-US" dirty="0"/>
              <a:t>色均与相邻区域发生重色，则需退栈回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溯，修改当前栈顶的色数，再进行试探。直至所有行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政区域都已分配合适的颜色。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15" name="Freeform 131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9" name="Freeform 135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3" name="Freeform 129"/>
          <p:cNvSpPr>
            <a:spLocks/>
          </p:cNvSpPr>
          <p:nvPr/>
        </p:nvSpPr>
        <p:spPr bwMode="auto">
          <a:xfrm>
            <a:off x="7059613" y="37512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1" name="Freeform 127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99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3" name="Freeform 89"/>
          <p:cNvSpPr>
            <a:spLocks/>
          </p:cNvSpPr>
          <p:nvPr/>
        </p:nvSpPr>
        <p:spPr bwMode="auto">
          <a:xfrm>
            <a:off x="5729288" y="2852738"/>
            <a:ext cx="1435100" cy="1768475"/>
          </a:xfrm>
          <a:custGeom>
            <a:avLst/>
            <a:gdLst/>
            <a:ahLst/>
            <a:cxnLst>
              <a:cxn ang="0">
                <a:pos x="867" y="771"/>
              </a:cxn>
              <a:cxn ang="0">
                <a:pos x="840" y="909"/>
              </a:cxn>
              <a:cxn ang="0">
                <a:pos x="696" y="1003"/>
              </a:cxn>
              <a:cxn ang="0">
                <a:pos x="456" y="1098"/>
              </a:cxn>
              <a:cxn ang="0">
                <a:pos x="72" y="909"/>
              </a:cxn>
              <a:cxn ang="0">
                <a:pos x="24" y="482"/>
              </a:cxn>
              <a:cxn ang="0">
                <a:pos x="216" y="150"/>
              </a:cxn>
              <a:cxn ang="0">
                <a:pos x="648" y="8"/>
              </a:cxn>
              <a:cxn ang="0">
                <a:pos x="792" y="198"/>
              </a:cxn>
              <a:cxn ang="0">
                <a:pos x="888" y="387"/>
              </a:cxn>
            </a:cxnLst>
            <a:rect l="0" t="0" r="r" b="b"/>
            <a:pathLst>
              <a:path w="904" h="1114">
                <a:moveTo>
                  <a:pt x="867" y="771"/>
                </a:moveTo>
                <a:cubicBezTo>
                  <a:pt x="861" y="792"/>
                  <a:pt x="868" y="870"/>
                  <a:pt x="840" y="909"/>
                </a:cubicBezTo>
                <a:cubicBezTo>
                  <a:pt x="812" y="948"/>
                  <a:pt x="760" y="972"/>
                  <a:pt x="696" y="1003"/>
                </a:cubicBezTo>
                <a:cubicBezTo>
                  <a:pt x="632" y="1035"/>
                  <a:pt x="560" y="1114"/>
                  <a:pt x="456" y="1098"/>
                </a:cubicBezTo>
                <a:cubicBezTo>
                  <a:pt x="352" y="1082"/>
                  <a:pt x="144" y="1011"/>
                  <a:pt x="72" y="909"/>
                </a:cubicBezTo>
                <a:cubicBezTo>
                  <a:pt x="0" y="806"/>
                  <a:pt x="0" y="608"/>
                  <a:pt x="24" y="482"/>
                </a:cubicBezTo>
                <a:cubicBezTo>
                  <a:pt x="48" y="356"/>
                  <a:pt x="112" y="229"/>
                  <a:pt x="216" y="150"/>
                </a:cubicBezTo>
                <a:cubicBezTo>
                  <a:pt x="320" y="71"/>
                  <a:pt x="552" y="0"/>
                  <a:pt x="648" y="8"/>
                </a:cubicBezTo>
                <a:cubicBezTo>
                  <a:pt x="744" y="16"/>
                  <a:pt x="752" y="134"/>
                  <a:pt x="792" y="198"/>
                </a:cubicBezTo>
                <a:cubicBezTo>
                  <a:pt x="832" y="261"/>
                  <a:pt x="904" y="356"/>
                  <a:pt x="888" y="387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2" name="Freeform 88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6156325" y="3284538"/>
            <a:ext cx="838200" cy="1079500"/>
          </a:xfrm>
          <a:custGeom>
            <a:avLst/>
            <a:gdLst/>
            <a:ahLst/>
            <a:cxnLst>
              <a:cxn ang="0">
                <a:pos x="528" y="144"/>
              </a:cxn>
              <a:cxn ang="0">
                <a:pos x="336" y="0"/>
              </a:cxn>
              <a:cxn ang="0">
                <a:pos x="48" y="144"/>
              </a:cxn>
              <a:cxn ang="0">
                <a:pos x="48" y="480"/>
              </a:cxn>
              <a:cxn ang="0">
                <a:pos x="288" y="672"/>
              </a:cxn>
              <a:cxn ang="0">
                <a:pos x="432" y="384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4881563" y="2708275"/>
            <a:ext cx="914400" cy="965200"/>
          </a:xfrm>
          <a:custGeom>
            <a:avLst/>
            <a:gdLst/>
            <a:ahLst/>
            <a:cxnLst>
              <a:cxn ang="0">
                <a:pos x="288" y="104"/>
              </a:cxn>
              <a:cxn ang="0">
                <a:pos x="576" y="56"/>
              </a:cxn>
              <a:cxn ang="0">
                <a:pos x="720" y="440"/>
              </a:cxn>
              <a:cxn ang="0">
                <a:pos x="480" y="776"/>
              </a:cxn>
              <a:cxn ang="0">
                <a:pos x="48" y="680"/>
              </a:cxn>
              <a:cxn ang="0">
                <a:pos x="192" y="392"/>
              </a:cxn>
              <a:cxn ang="0">
                <a:pos x="192" y="200"/>
              </a:cxn>
              <a:cxn ang="0">
                <a:pos x="288" y="104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755650" y="765175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：已知 </a:t>
            </a:r>
            <a:r>
              <a:rPr lang="en-US" altLang="zh-CN"/>
              <a:t>7 </a:t>
            </a:r>
            <a:r>
              <a:rPr lang="zh-CN" altLang="en-US"/>
              <a:t>个行政区域地图，对其进行染色。 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755650" y="1557338"/>
            <a:ext cx="36131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/>
              <a:t>      1    2    3    4    5    6    7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zh-CN"/>
              <a:t>1    0    1    1    1    1    1    0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2"/>
            </a:pPr>
            <a:r>
              <a:rPr lang="en-US" altLang="zh-CN"/>
              <a:t>1    0    0    0    0    1    0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3"/>
            </a:pPr>
            <a:r>
              <a:rPr lang="en-US" altLang="zh-CN"/>
              <a:t>1    0    0    1    1    0    0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4"/>
            </a:pPr>
            <a:r>
              <a:rPr lang="en-US" altLang="zh-CN"/>
              <a:t>1    0    1    0    1    1    0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5"/>
            </a:pPr>
            <a:r>
              <a:rPr lang="en-US" altLang="zh-CN"/>
              <a:t>1    0    1    1    0    1    0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6"/>
            </a:pPr>
            <a:r>
              <a:rPr lang="en-US" altLang="zh-CN"/>
              <a:t>1    1    0    1    1    0    0 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/>
              <a:t>7    0    0    0    0    0    0    0 </a:t>
            </a:r>
          </a:p>
        </p:txBody>
      </p:sp>
      <p:grpSp>
        <p:nvGrpSpPr>
          <p:cNvPr id="144475" name="Group 91"/>
          <p:cNvGrpSpPr>
            <a:grpSpLocks/>
          </p:cNvGrpSpPr>
          <p:nvPr/>
        </p:nvGrpSpPr>
        <p:grpSpPr bwMode="auto">
          <a:xfrm>
            <a:off x="5940425" y="1433513"/>
            <a:ext cx="2160588" cy="915987"/>
            <a:chOff x="3651" y="903"/>
            <a:chExt cx="1361" cy="577"/>
          </a:xfrm>
        </p:grpSpPr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3651" y="1253"/>
              <a:ext cx="227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4740" y="1253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4014" y="125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4377" y="125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3696" y="903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1     2      3     4 </a:t>
              </a:r>
            </a:p>
          </p:txBody>
        </p:sp>
      </p:grp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2628900" y="5229225"/>
            <a:ext cx="431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>
                <a:ea typeface="宋体" pitchFamily="2" charset="-122"/>
              </a:rPr>
              <a:t>1      2      3      4      5      6      7  </a:t>
            </a:r>
          </a:p>
        </p:txBody>
      </p:sp>
      <p:graphicFrame>
        <p:nvGraphicFramePr>
          <p:cNvPr id="144508" name="Group 124"/>
          <p:cNvGraphicFramePr>
            <a:graphicFrameLocks noGrp="1"/>
          </p:cNvGraphicFramePr>
          <p:nvPr/>
        </p:nvGraphicFramePr>
        <p:xfrm>
          <a:off x="2484438" y="5637213"/>
          <a:ext cx="4319587" cy="457200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 useBgFill="1"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2628900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 useBgFill="1"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322421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>
        <p:nvSpPr>
          <p:cNvPr id="144517" name="Freeform 133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40" name="Freeform 56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>
        <p:nvSpPr>
          <p:cNvPr id="144522" name="Freeform 138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3300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444817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630078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6716713" y="3482975"/>
            <a:ext cx="736600" cy="450850"/>
          </a:xfrm>
          <a:custGeom>
            <a:avLst/>
            <a:gdLst/>
            <a:ahLst/>
            <a:cxnLst>
              <a:cxn ang="0">
                <a:pos x="112" y="48"/>
              </a:cxn>
              <a:cxn ang="0">
                <a:pos x="16" y="192"/>
              </a:cxn>
              <a:cxn ang="0">
                <a:pos x="208" y="288"/>
              </a:cxn>
              <a:cxn ang="0">
                <a:pos x="400" y="192"/>
              </a:cxn>
              <a:cxn ang="0">
                <a:pos x="448" y="48"/>
              </a:cxn>
              <a:cxn ang="0">
                <a:pos x="304" y="0"/>
              </a:cxn>
              <a:cxn ang="0">
                <a:pos x="112" y="48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474" name="Group 90"/>
          <p:cNvGrpSpPr>
            <a:grpSpLocks/>
          </p:cNvGrpSpPr>
          <p:nvPr/>
        </p:nvGrpSpPr>
        <p:grpSpPr bwMode="auto">
          <a:xfrm>
            <a:off x="4895850" y="2708275"/>
            <a:ext cx="3276600" cy="2324100"/>
            <a:chOff x="2925" y="1032"/>
            <a:chExt cx="2064" cy="1464"/>
          </a:xfrm>
        </p:grpSpPr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540" y="1480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(3)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73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(1)</a:t>
              </a:r>
            </a:p>
          </p:txBody>
        </p:sp>
        <p:sp>
          <p:nvSpPr>
            <p:cNvPr id="144395" name="Freeform 11"/>
            <p:cNvSpPr>
              <a:spLocks/>
            </p:cNvSpPr>
            <p:nvPr/>
          </p:nvSpPr>
          <p:spPr bwMode="auto">
            <a:xfrm>
              <a:off x="2925" y="1032"/>
              <a:ext cx="576" cy="608"/>
            </a:xfrm>
            <a:custGeom>
              <a:avLst/>
              <a:gdLst/>
              <a:ahLst/>
              <a:cxnLst>
                <a:cxn ang="0">
                  <a:pos x="288" y="104"/>
                </a:cxn>
                <a:cxn ang="0">
                  <a:pos x="576" y="56"/>
                </a:cxn>
                <a:cxn ang="0">
                  <a:pos x="720" y="440"/>
                </a:cxn>
                <a:cxn ang="0">
                  <a:pos x="480" y="776"/>
                </a:cxn>
                <a:cxn ang="0">
                  <a:pos x="48" y="680"/>
                </a:cxn>
                <a:cxn ang="0">
                  <a:pos x="192" y="392"/>
                </a:cxn>
                <a:cxn ang="0">
                  <a:pos x="192" y="200"/>
                </a:cxn>
                <a:cxn ang="0">
                  <a:pos x="288" y="104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Freeform 7"/>
            <p:cNvSpPr>
              <a:spLocks/>
            </p:cNvSpPr>
            <p:nvPr/>
          </p:nvSpPr>
          <p:spPr bwMode="auto">
            <a:xfrm>
              <a:off x="4077" y="1525"/>
              <a:ext cx="464" cy="284"/>
            </a:xfrm>
            <a:custGeom>
              <a:avLst/>
              <a:gdLst/>
              <a:ahLst/>
              <a:cxnLst>
                <a:cxn ang="0">
                  <a:pos x="112" y="48"/>
                </a:cxn>
                <a:cxn ang="0">
                  <a:pos x="16" y="192"/>
                </a:cxn>
                <a:cxn ang="0">
                  <a:pos x="208" y="288"/>
                </a:cxn>
                <a:cxn ang="0">
                  <a:pos x="400" y="192"/>
                </a:cxn>
                <a:cxn ang="0">
                  <a:pos x="448" y="48"/>
                </a:cxn>
                <a:cxn ang="0">
                  <a:pos x="304" y="0"/>
                </a:cxn>
                <a:cxn ang="0">
                  <a:pos x="112" y="48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Freeform 8"/>
            <p:cNvSpPr>
              <a:spLocks/>
            </p:cNvSpPr>
            <p:nvPr/>
          </p:nvSpPr>
          <p:spPr bwMode="auto">
            <a:xfrm>
              <a:off x="4285" y="1701"/>
              <a:ext cx="520" cy="38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48"/>
                </a:cxn>
                <a:cxn ang="0">
                  <a:pos x="480" y="96"/>
                </a:cxn>
                <a:cxn ang="0">
                  <a:pos x="480" y="336"/>
                </a:cxn>
                <a:cxn ang="0">
                  <a:pos x="240" y="384"/>
                </a:cxn>
                <a:cxn ang="0">
                  <a:pos x="96" y="288"/>
                </a:cxn>
                <a:cxn ang="0">
                  <a:pos x="0" y="96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Freeform 9"/>
            <p:cNvSpPr>
              <a:spLocks/>
            </p:cNvSpPr>
            <p:nvPr/>
          </p:nvSpPr>
          <p:spPr bwMode="auto">
            <a:xfrm>
              <a:off x="3445" y="1126"/>
              <a:ext cx="904" cy="1114"/>
            </a:xfrm>
            <a:custGeom>
              <a:avLst/>
              <a:gdLst/>
              <a:ahLst/>
              <a:cxnLst>
                <a:cxn ang="0">
                  <a:pos x="867" y="771"/>
                </a:cxn>
                <a:cxn ang="0">
                  <a:pos x="840" y="909"/>
                </a:cxn>
                <a:cxn ang="0">
                  <a:pos x="696" y="1003"/>
                </a:cxn>
                <a:cxn ang="0">
                  <a:pos x="456" y="1098"/>
                </a:cxn>
                <a:cxn ang="0">
                  <a:pos x="72" y="909"/>
                </a:cxn>
                <a:cxn ang="0">
                  <a:pos x="24" y="482"/>
                </a:cxn>
                <a:cxn ang="0">
                  <a:pos x="216" y="150"/>
                </a:cxn>
                <a:cxn ang="0">
                  <a:pos x="648" y="8"/>
                </a:cxn>
                <a:cxn ang="0">
                  <a:pos x="792" y="198"/>
                </a:cxn>
                <a:cxn ang="0">
                  <a:pos x="888" y="387"/>
                </a:cxn>
              </a:cxnLst>
              <a:rect l="0" t="0" r="r" b="b"/>
              <a:pathLst>
                <a:path w="904" h="1114">
                  <a:moveTo>
                    <a:pt x="867" y="771"/>
                  </a:moveTo>
                  <a:cubicBezTo>
                    <a:pt x="861" y="792"/>
                    <a:pt x="868" y="870"/>
                    <a:pt x="840" y="909"/>
                  </a:cubicBezTo>
                  <a:cubicBezTo>
                    <a:pt x="812" y="948"/>
                    <a:pt x="760" y="972"/>
                    <a:pt x="696" y="1003"/>
                  </a:cubicBezTo>
                  <a:cubicBezTo>
                    <a:pt x="632" y="1035"/>
                    <a:pt x="560" y="1114"/>
                    <a:pt x="456" y="1098"/>
                  </a:cubicBezTo>
                  <a:cubicBezTo>
                    <a:pt x="352" y="1082"/>
                    <a:pt x="144" y="1011"/>
                    <a:pt x="72" y="909"/>
                  </a:cubicBezTo>
                  <a:cubicBezTo>
                    <a:pt x="0" y="806"/>
                    <a:pt x="0" y="608"/>
                    <a:pt x="24" y="482"/>
                  </a:cubicBezTo>
                  <a:cubicBezTo>
                    <a:pt x="48" y="356"/>
                    <a:pt x="112" y="229"/>
                    <a:pt x="216" y="150"/>
                  </a:cubicBezTo>
                  <a:cubicBezTo>
                    <a:pt x="320" y="71"/>
                    <a:pt x="552" y="0"/>
                    <a:pt x="648" y="8"/>
                  </a:cubicBezTo>
                  <a:cubicBezTo>
                    <a:pt x="744" y="16"/>
                    <a:pt x="752" y="134"/>
                    <a:pt x="792" y="198"/>
                  </a:cubicBezTo>
                  <a:cubicBezTo>
                    <a:pt x="832" y="261"/>
                    <a:pt x="904" y="356"/>
                    <a:pt x="888" y="38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Freeform 10"/>
            <p:cNvSpPr>
              <a:spLocks/>
            </p:cNvSpPr>
            <p:nvPr/>
          </p:nvSpPr>
          <p:spPr bwMode="auto">
            <a:xfrm>
              <a:off x="3709" y="1389"/>
              <a:ext cx="528" cy="68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336" y="0"/>
                </a:cxn>
                <a:cxn ang="0">
                  <a:pos x="48" y="144"/>
                </a:cxn>
                <a:cxn ang="0">
                  <a:pos x="48" y="480"/>
                </a:cxn>
                <a:cxn ang="0">
                  <a:pos x="288" y="672"/>
                </a:cxn>
                <a:cxn ang="0">
                  <a:pos x="432" y="384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4468" y="1480"/>
              <a:ext cx="449" cy="272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192" y="0"/>
                </a:cxn>
                <a:cxn ang="0">
                  <a:pos x="384" y="96"/>
                </a:cxn>
                <a:cxn ang="0">
                  <a:pos x="432" y="288"/>
                </a:cxn>
                <a:cxn ang="0">
                  <a:pos x="240" y="336"/>
                </a:cxn>
                <a:cxn ang="0">
                  <a:pos x="96" y="336"/>
                </a:cxn>
                <a:cxn ang="0">
                  <a:pos x="0" y="288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auto">
            <a:xfrm>
              <a:off x="4241" y="1216"/>
              <a:ext cx="748" cy="1280"/>
            </a:xfrm>
            <a:custGeom>
              <a:avLst/>
              <a:gdLst/>
              <a:ahLst/>
              <a:cxnLst>
                <a:cxn ang="0">
                  <a:pos x="220" y="300"/>
                </a:cxn>
                <a:cxn ang="0">
                  <a:pos x="316" y="63"/>
                </a:cxn>
                <a:cxn ang="0">
                  <a:pos x="556" y="16"/>
                </a:cxn>
                <a:cxn ang="0">
                  <a:pos x="700" y="158"/>
                </a:cxn>
                <a:cxn ang="0">
                  <a:pos x="748" y="490"/>
                </a:cxn>
                <a:cxn ang="0">
                  <a:pos x="700" y="964"/>
                </a:cxn>
                <a:cxn ang="0">
                  <a:pos x="604" y="1248"/>
                </a:cxn>
                <a:cxn ang="0">
                  <a:pos x="220" y="1154"/>
                </a:cxn>
                <a:cxn ang="0">
                  <a:pos x="28" y="1011"/>
                </a:cxn>
                <a:cxn ang="0">
                  <a:pos x="54" y="792"/>
                </a:cxn>
              </a:cxnLst>
              <a:rect l="0" t="0" r="r" b="b"/>
              <a:pathLst>
                <a:path w="748" h="1280">
                  <a:moveTo>
                    <a:pt x="220" y="300"/>
                  </a:moveTo>
                  <a:cubicBezTo>
                    <a:pt x="240" y="205"/>
                    <a:pt x="260" y="111"/>
                    <a:pt x="316" y="63"/>
                  </a:cubicBezTo>
                  <a:cubicBezTo>
                    <a:pt x="372" y="16"/>
                    <a:pt x="492" y="0"/>
                    <a:pt x="556" y="16"/>
                  </a:cubicBezTo>
                  <a:cubicBezTo>
                    <a:pt x="620" y="32"/>
                    <a:pt x="668" y="79"/>
                    <a:pt x="700" y="158"/>
                  </a:cubicBezTo>
                  <a:cubicBezTo>
                    <a:pt x="732" y="237"/>
                    <a:pt x="748" y="356"/>
                    <a:pt x="748" y="490"/>
                  </a:cubicBezTo>
                  <a:cubicBezTo>
                    <a:pt x="748" y="624"/>
                    <a:pt x="724" y="838"/>
                    <a:pt x="700" y="964"/>
                  </a:cubicBezTo>
                  <a:cubicBezTo>
                    <a:pt x="676" y="1090"/>
                    <a:pt x="684" y="1217"/>
                    <a:pt x="604" y="1248"/>
                  </a:cubicBezTo>
                  <a:cubicBezTo>
                    <a:pt x="524" y="1280"/>
                    <a:pt x="316" y="1193"/>
                    <a:pt x="220" y="1154"/>
                  </a:cubicBezTo>
                  <a:cubicBezTo>
                    <a:pt x="124" y="1114"/>
                    <a:pt x="56" y="1071"/>
                    <a:pt x="28" y="1011"/>
                  </a:cubicBezTo>
                  <a:cubicBezTo>
                    <a:pt x="0" y="951"/>
                    <a:pt x="49" y="838"/>
                    <a:pt x="54" y="7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757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(2)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429" y="1746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(4)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477" y="2082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(5)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469" y="1698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(6)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3134" y="1203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(7)</a:t>
              </a:r>
            </a:p>
          </p:txBody>
        </p:sp>
      </p:grpSp>
      <p:sp useBgFill="1"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567213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5" grpId="0" animBg="1"/>
      <p:bldP spid="144515" grpId="1" animBg="1"/>
      <p:bldP spid="144519" grpId="0" animBg="1"/>
      <p:bldP spid="144519" grpId="1" animBg="1"/>
      <p:bldP spid="144513" grpId="0" animBg="1"/>
      <p:bldP spid="144513" grpId="1" animBg="1"/>
      <p:bldP spid="144511" grpId="0" animBg="1"/>
      <p:bldP spid="144511" grpId="1" animBg="1"/>
      <p:bldP spid="144473" grpId="0" animBg="1"/>
      <p:bldP spid="144472" grpId="0" animBg="1"/>
      <p:bldP spid="144435" grpId="0" animBg="1"/>
      <p:bldP spid="144433" grpId="0" animBg="1"/>
      <p:bldP spid="144431" grpId="0"/>
      <p:bldP spid="144449" grpId="0"/>
      <p:bldP spid="144509" grpId="0" animBg="1"/>
      <p:bldP spid="144510" grpId="0" animBg="1"/>
      <p:bldP spid="144512" grpId="0" animBg="1"/>
      <p:bldP spid="144512" grpId="1" animBg="1"/>
      <p:bldP spid="144517" grpId="0" animBg="1"/>
      <p:bldP spid="144517" grpId="1" animBg="1"/>
      <p:bldP spid="144440" grpId="0" animBg="1"/>
      <p:bldP spid="144514" grpId="0" animBg="1"/>
      <p:bldP spid="144514" grpId="1" animBg="1"/>
      <p:bldP spid="144522" grpId="0" animBg="1"/>
      <p:bldP spid="144516" grpId="0" animBg="1"/>
      <p:bldP spid="144516" grpId="1" animBg="1"/>
      <p:bldP spid="144518" grpId="0" animBg="1"/>
      <p:bldP spid="144518" grpId="1" animBg="1"/>
      <p:bldP spid="144520" grpId="0" animBg="1"/>
      <p:bldP spid="144520" grpId="1" animBg="1"/>
      <p:bldP spid="144521" grpId="0" animBg="1"/>
      <p:bldP spid="144437" grpId="0" animBg="1"/>
      <p:bldP spid="144523" grpId="0" animBg="1"/>
      <p:bldP spid="144524" grpId="0" animBg="1"/>
      <p:bldP spid="144525" grpId="0" animBg="1"/>
      <p:bldP spid="1445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课堂作业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、若入栈序列是 </a:t>
            </a:r>
            <a:r>
              <a:rPr lang="en-US" altLang="zh-CN" i="1" dirty="0"/>
              <a:t>a, b, c, d, e</a:t>
            </a:r>
            <a:r>
              <a:rPr lang="zh-CN" altLang="en-US" dirty="0"/>
              <a:t>，则不可能的出栈序列是（）。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i="1" dirty="0" err="1"/>
              <a:t>edcba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i="1" dirty="0" err="1"/>
              <a:t>decba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i="1" dirty="0" err="1"/>
              <a:t>dceab</a:t>
            </a:r>
            <a:r>
              <a:rPr lang="en-US" altLang="zh-CN" i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i="1" dirty="0" err="1"/>
              <a:t>abcde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为空的条件是（）。</a:t>
            </a:r>
            <a:br>
              <a:rPr lang="zh-CN" altLang="en-US" dirty="0"/>
            </a:b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为满的条件是（）。 </a:t>
            </a:r>
            <a:br>
              <a:rPr lang="zh-CN" altLang="en-US" dirty="0"/>
            </a:br>
            <a:r>
              <a:rPr lang="zh-CN" altLang="en-US" dirty="0"/>
              <a:t>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endParaRPr lang="en-US" altLang="zh-CN" dirty="0"/>
          </a:p>
        </p:txBody>
      </p:sp>
    </p:spTree>
  </p:cSld>
  <p:clrMapOvr>
    <a:masterClrMapping/>
  </p:clrMapOvr>
  <p:transition spd="slow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15938" y="457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3.3   </a:t>
            </a:r>
            <a:r>
              <a:rPr kumimoji="0" lang="zh-CN" altLang="en-US">
                <a:ea typeface="华文中宋" pitchFamily="2" charset="-122"/>
              </a:rPr>
              <a:t>栈与递归的实现 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90538" y="944563"/>
            <a:ext cx="8185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递归：</a:t>
            </a:r>
            <a:r>
              <a:rPr lang="zh-CN" altLang="en-US">
                <a:ea typeface="华文新魏" pitchFamily="2" charset="-122"/>
              </a:rPr>
              <a:t>一个直接调用自己或通过一系列的调用语句间接地调 </a:t>
            </a:r>
          </a:p>
          <a:p>
            <a:r>
              <a:rPr lang="zh-CN" altLang="en-US">
                <a:ea typeface="华文新魏" pitchFamily="2" charset="-122"/>
              </a:rPr>
              <a:t>            用自己的函数，称做递归函数。 </a:t>
            </a:r>
            <a:endParaRPr lang="zh-CN" altLang="en-US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90538" y="189706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阶乘函数  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700338" y="1855788"/>
          <a:ext cx="5105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公式" r:id="rId4" imgW="2323800" imgH="469800" progId="Equation.3">
                  <p:embed/>
                </p:oleObj>
              </mc:Choice>
              <mc:Fallback>
                <p:oleObj name="公式" r:id="rId4" imgW="2323800" imgH="469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55788"/>
                        <a:ext cx="51054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47750" y="3049588"/>
            <a:ext cx="34528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相应的 </a:t>
            </a:r>
            <a:r>
              <a:rPr lang="en-US" altLang="zh-CN"/>
              <a:t>C </a:t>
            </a:r>
            <a:r>
              <a:rPr lang="zh-CN" altLang="en-US"/>
              <a:t>语言函数是：  </a:t>
            </a:r>
          </a:p>
          <a:p>
            <a:pPr eaLnBrk="0" hangingPunct="0"/>
            <a:r>
              <a:rPr lang="en-US" altLang="zh-CN"/>
              <a:t>float 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(int 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0" hangingPunct="0"/>
            <a:r>
              <a:rPr lang="en-US" altLang="zh-CN"/>
              <a:t>{   float </a:t>
            </a:r>
            <a:r>
              <a:rPr lang="en-US" altLang="zh-CN" i="1"/>
              <a:t>s</a:t>
            </a:r>
            <a:r>
              <a:rPr lang="en-US" altLang="zh-CN"/>
              <a:t>; </a:t>
            </a:r>
          </a:p>
          <a:p>
            <a:pPr eaLnBrk="0" hangingPunct="0"/>
            <a:r>
              <a:rPr lang="en-US" altLang="zh-CN"/>
              <a:t>    if (</a:t>
            </a:r>
            <a:r>
              <a:rPr lang="en-US" altLang="zh-CN" i="1"/>
              <a:t>n </a:t>
            </a:r>
            <a:r>
              <a:rPr lang="en-US" altLang="zh-CN"/>
              <a:t>= = 0)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1; </a:t>
            </a:r>
          </a:p>
          <a:p>
            <a:pPr eaLnBrk="0" hangingPunct="0"/>
            <a:r>
              <a:rPr lang="en-US" altLang="zh-CN"/>
              <a:t>    else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/>
              <a:t>*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</a:t>
            </a:r>
            <a:r>
              <a:rPr lang="en-US" altLang="zh-CN" i="1"/>
              <a:t>n </a:t>
            </a:r>
            <a:r>
              <a:rPr lang="en-US" altLang="zh-CN"/>
              <a:t>-1); </a:t>
            </a:r>
          </a:p>
          <a:p>
            <a:pPr eaLnBrk="0" hangingPunct="0"/>
            <a:r>
              <a:rPr lang="en-US" altLang="zh-CN"/>
              <a:t>    return (</a:t>
            </a:r>
            <a:r>
              <a:rPr lang="en-US" altLang="zh-CN" i="1"/>
              <a:t>s</a:t>
            </a:r>
            <a:r>
              <a:rPr lang="en-US" altLang="zh-CN"/>
              <a:t>); </a:t>
            </a:r>
          </a:p>
          <a:p>
            <a:pPr eaLnBrk="0" hangingPunct="0"/>
            <a:r>
              <a:rPr lang="en-US" altLang="zh-CN"/>
              <a:t>} 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699000" y="3262313"/>
            <a:ext cx="39465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/>
              <a:t>若求 </a:t>
            </a:r>
            <a:r>
              <a:rPr lang="en-US" altLang="zh-CN" dirty="0"/>
              <a:t>5!</a:t>
            </a:r>
            <a:r>
              <a:rPr lang="zh-CN" altLang="en-US" dirty="0"/>
              <a:t>，则有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main()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{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(“5!=%f\</a:t>
            </a:r>
            <a:r>
              <a:rPr lang="en-US" altLang="zh-CN" dirty="0" err="1"/>
              <a:t>n”,fact</a:t>
            </a:r>
            <a:r>
              <a:rPr lang="en-US" altLang="zh-CN" dirty="0"/>
              <a:t>(5));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} 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uiExpand="1" build="allAtOnce" autoUpdateAnimBg="0"/>
      <p:bldP spid="14363" grpId="0" autoUpdateAnimBg="0"/>
      <p:bldP spid="14365" grpId="0" autoUpdateAnimBg="0"/>
      <p:bldP spid="143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42925" y="460375"/>
            <a:ext cx="81327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当在一个函数的运行期间调用另一个函数时，在运行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该被调用函数之前，需先完成三件事：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将实参等传递给被调用函数，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保存返回地址</a:t>
            </a:r>
            <a:r>
              <a:rPr lang="zh-CN" altLang="en-US"/>
              <a:t>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入栈</a:t>
            </a:r>
            <a:r>
              <a:rPr lang="zh-CN" altLang="en-US"/>
              <a:t>）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为被调用函数的局部变量</a:t>
            </a:r>
            <a:r>
              <a:rPr lang="zh-CN" altLang="en-US">
                <a:solidFill>
                  <a:srgbClr val="0000FF"/>
                </a:solidFill>
              </a:rPr>
              <a:t>分配存储区</a:t>
            </a:r>
            <a:r>
              <a:rPr lang="zh-CN" altLang="en-US"/>
              <a:t>； 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到被调用函数的入口。 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42925" y="2924175"/>
            <a:ext cx="78374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从被调用函数返回调用函数之前，应该完成：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保存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计算结果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释放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数据区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按被调函数保存的返回地址（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出栈</a:t>
            </a:r>
            <a:r>
              <a:rPr lang="zh-CN" altLang="en-US"/>
              <a:t>）将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到调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/>
              <a:t>       用函数。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22288" y="5419725"/>
            <a:ext cx="697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多个函数嵌套调用的规则是：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后调用先返回</a:t>
            </a:r>
            <a:r>
              <a:rPr lang="zh-CN" altLang="en-US"/>
              <a:t>。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542925" y="5924550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此时的内存管理实行“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栈式管理</a:t>
            </a:r>
            <a:r>
              <a:rPr lang="zh-CN" altLang="en-US"/>
              <a:t>”。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0" name="Text Box 190"/>
          <p:cNvSpPr txBox="1">
            <a:spLocks noChangeArrowheads="1"/>
          </p:cNvSpPr>
          <p:nvPr/>
        </p:nvSpPr>
        <p:spPr bwMode="auto">
          <a:xfrm>
            <a:off x="107950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95250" y="381000"/>
            <a:ext cx="302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递归调用执行过程： </a:t>
            </a:r>
          </a:p>
        </p:txBody>
      </p:sp>
      <p:sp>
        <p:nvSpPr>
          <p:cNvPr id="15442" name="Text Box 82"/>
          <p:cNvSpPr txBox="1">
            <a:spLocks noChangeArrowheads="1"/>
          </p:cNvSpPr>
          <p:nvPr/>
        </p:nvSpPr>
        <p:spPr bwMode="auto">
          <a:xfrm flipH="1">
            <a:off x="107950" y="914400"/>
            <a:ext cx="1584325" cy="91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主函数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main()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Printf(fact(5))</a:t>
            </a:r>
          </a:p>
        </p:txBody>
      </p:sp>
      <p:sp>
        <p:nvSpPr>
          <p:cNvPr id="15443" name="Text Box 83"/>
          <p:cNvSpPr txBox="1">
            <a:spLocks noChangeArrowheads="1"/>
          </p:cNvSpPr>
          <p:nvPr/>
        </p:nvSpPr>
        <p:spPr bwMode="auto">
          <a:xfrm flipH="1">
            <a:off x="1892300" y="914400"/>
            <a:ext cx="13843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第一层调用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5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5*fact(4)</a:t>
            </a:r>
          </a:p>
        </p:txBody>
      </p:sp>
      <p:sp>
        <p:nvSpPr>
          <p:cNvPr id="15444" name="Text Box 84"/>
          <p:cNvSpPr txBox="1">
            <a:spLocks noChangeArrowheads="1"/>
          </p:cNvSpPr>
          <p:nvPr/>
        </p:nvSpPr>
        <p:spPr bwMode="auto">
          <a:xfrm flipH="1">
            <a:off x="3492500" y="914400"/>
            <a:ext cx="1414463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第二层调用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4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4*fact(3)</a:t>
            </a:r>
          </a:p>
        </p:txBody>
      </p:sp>
      <p:sp>
        <p:nvSpPr>
          <p:cNvPr id="15445" name="Text Box 85"/>
          <p:cNvSpPr txBox="1">
            <a:spLocks noChangeArrowheads="1"/>
          </p:cNvSpPr>
          <p:nvPr/>
        </p:nvSpPr>
        <p:spPr bwMode="auto">
          <a:xfrm flipH="1">
            <a:off x="5148263" y="914400"/>
            <a:ext cx="1439862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第三层调用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3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3*fact(2)</a:t>
            </a:r>
          </a:p>
        </p:txBody>
      </p:sp>
      <p:sp>
        <p:nvSpPr>
          <p:cNvPr id="15446" name="Text Box 86"/>
          <p:cNvSpPr txBox="1">
            <a:spLocks noChangeArrowheads="1"/>
          </p:cNvSpPr>
          <p:nvPr/>
        </p:nvSpPr>
        <p:spPr bwMode="auto">
          <a:xfrm flipH="1">
            <a:off x="762000" y="2522538"/>
            <a:ext cx="1600200" cy="88106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第四层调用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2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2*fact(1)</a:t>
            </a:r>
          </a:p>
        </p:txBody>
      </p:sp>
      <p:sp>
        <p:nvSpPr>
          <p:cNvPr id="15447" name="Text Box 87"/>
          <p:cNvSpPr txBox="1">
            <a:spLocks noChangeArrowheads="1"/>
          </p:cNvSpPr>
          <p:nvPr/>
        </p:nvSpPr>
        <p:spPr bwMode="auto">
          <a:xfrm flipH="1">
            <a:off x="2819400" y="2522538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第五层调用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1*fact(0)</a:t>
            </a:r>
          </a:p>
        </p:txBody>
      </p:sp>
      <p:sp>
        <p:nvSpPr>
          <p:cNvPr id="15473" name="Text Box 113"/>
          <p:cNvSpPr txBox="1">
            <a:spLocks noChangeArrowheads="1"/>
          </p:cNvSpPr>
          <p:nvPr/>
        </p:nvSpPr>
        <p:spPr bwMode="auto">
          <a:xfrm>
            <a:off x="2155825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fact(5)=120</a:t>
            </a:r>
          </a:p>
        </p:txBody>
      </p:sp>
      <p:sp>
        <p:nvSpPr>
          <p:cNvPr id="15476" name="Text Box 116"/>
          <p:cNvSpPr txBox="1">
            <a:spLocks noChangeArrowheads="1"/>
          </p:cNvSpPr>
          <p:nvPr/>
        </p:nvSpPr>
        <p:spPr bwMode="auto">
          <a:xfrm>
            <a:off x="107950" y="1844675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zh-CN" altLang="en-US" sz="1800">
                <a:ea typeface="华文中宋" pitchFamily="2" charset="-122"/>
              </a:rPr>
              <a:t>输出 </a:t>
            </a: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120.00 </a:t>
            </a:r>
          </a:p>
        </p:txBody>
      </p:sp>
      <p:sp>
        <p:nvSpPr>
          <p:cNvPr id="15500" name="Line 140"/>
          <p:cNvSpPr>
            <a:spLocks noChangeShapeType="1"/>
          </p:cNvSpPr>
          <p:nvPr/>
        </p:nvSpPr>
        <p:spPr bwMode="auto">
          <a:xfrm>
            <a:off x="6588125" y="1371600"/>
            <a:ext cx="157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1" name="Line 141"/>
          <p:cNvSpPr>
            <a:spLocks noChangeShapeType="1"/>
          </p:cNvSpPr>
          <p:nvPr/>
        </p:nvSpPr>
        <p:spPr bwMode="auto">
          <a:xfrm>
            <a:off x="1692275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2" name="Line 142"/>
          <p:cNvSpPr>
            <a:spLocks noChangeShapeType="1"/>
          </p:cNvSpPr>
          <p:nvPr/>
        </p:nvSpPr>
        <p:spPr bwMode="auto">
          <a:xfrm>
            <a:off x="3276600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4" name="Line 144"/>
          <p:cNvSpPr>
            <a:spLocks noChangeShapeType="1"/>
          </p:cNvSpPr>
          <p:nvPr/>
        </p:nvSpPr>
        <p:spPr bwMode="auto">
          <a:xfrm>
            <a:off x="6732588" y="1371600"/>
            <a:ext cx="0" cy="1049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5" name="Line 145"/>
          <p:cNvSpPr>
            <a:spLocks noChangeShapeType="1"/>
          </p:cNvSpPr>
          <p:nvPr/>
        </p:nvSpPr>
        <p:spPr bwMode="auto">
          <a:xfrm flipH="1">
            <a:off x="381000" y="2420938"/>
            <a:ext cx="63515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6" name="Line 146"/>
          <p:cNvSpPr>
            <a:spLocks noChangeShapeType="1"/>
          </p:cNvSpPr>
          <p:nvPr/>
        </p:nvSpPr>
        <p:spPr bwMode="auto">
          <a:xfrm>
            <a:off x="381000" y="2420938"/>
            <a:ext cx="0" cy="558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8" name="Line 148"/>
          <p:cNvSpPr>
            <a:spLocks noChangeShapeType="1"/>
          </p:cNvSpPr>
          <p:nvPr/>
        </p:nvSpPr>
        <p:spPr bwMode="auto">
          <a:xfrm>
            <a:off x="381000" y="2979738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9" name="Line 149"/>
          <p:cNvSpPr>
            <a:spLocks noChangeShapeType="1"/>
          </p:cNvSpPr>
          <p:nvPr/>
        </p:nvSpPr>
        <p:spPr bwMode="auto">
          <a:xfrm>
            <a:off x="23622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0" name="Text Box 150"/>
          <p:cNvSpPr txBox="1">
            <a:spLocks noChangeArrowheads="1"/>
          </p:cNvSpPr>
          <p:nvPr/>
        </p:nvSpPr>
        <p:spPr bwMode="auto">
          <a:xfrm flipH="1">
            <a:off x="4876800" y="2522538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第六层调用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0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</p:txBody>
      </p:sp>
      <p:sp>
        <p:nvSpPr>
          <p:cNvPr id="15511" name="Line 151"/>
          <p:cNvSpPr>
            <a:spLocks noChangeShapeType="1"/>
          </p:cNvSpPr>
          <p:nvPr/>
        </p:nvSpPr>
        <p:spPr bwMode="auto">
          <a:xfrm>
            <a:off x="44196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2" name="Text Box 152"/>
          <p:cNvSpPr txBox="1">
            <a:spLocks noChangeArrowheads="1"/>
          </p:cNvSpPr>
          <p:nvPr/>
        </p:nvSpPr>
        <p:spPr bwMode="auto">
          <a:xfrm>
            <a:off x="3848100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fact(4)=24</a:t>
            </a:r>
          </a:p>
        </p:txBody>
      </p:sp>
      <p:sp>
        <p:nvSpPr>
          <p:cNvPr id="15513" name="Text Box 153"/>
          <p:cNvSpPr txBox="1">
            <a:spLocks noChangeArrowheads="1"/>
          </p:cNvSpPr>
          <p:nvPr/>
        </p:nvSpPr>
        <p:spPr bwMode="auto">
          <a:xfrm>
            <a:off x="5322888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fact(3)=6</a:t>
            </a:r>
          </a:p>
        </p:txBody>
      </p:sp>
      <p:sp>
        <p:nvSpPr>
          <p:cNvPr id="15514" name="Text Box 154"/>
          <p:cNvSpPr txBox="1">
            <a:spLocks noChangeArrowheads="1"/>
          </p:cNvSpPr>
          <p:nvPr/>
        </p:nvSpPr>
        <p:spPr bwMode="auto">
          <a:xfrm>
            <a:off x="6858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fact(2)=2</a:t>
            </a:r>
          </a:p>
        </p:txBody>
      </p:sp>
      <p:sp>
        <p:nvSpPr>
          <p:cNvPr id="15515" name="Text Box 155"/>
          <p:cNvSpPr txBox="1">
            <a:spLocks noChangeArrowheads="1"/>
          </p:cNvSpPr>
          <p:nvPr/>
        </p:nvSpPr>
        <p:spPr bwMode="auto">
          <a:xfrm>
            <a:off x="27432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fact(1)=1</a:t>
            </a:r>
          </a:p>
        </p:txBody>
      </p:sp>
      <p:sp>
        <p:nvSpPr>
          <p:cNvPr id="15516" name="Text Box 156"/>
          <p:cNvSpPr txBox="1">
            <a:spLocks noChangeArrowheads="1"/>
          </p:cNvSpPr>
          <p:nvPr/>
        </p:nvSpPr>
        <p:spPr bwMode="auto">
          <a:xfrm>
            <a:off x="50165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fact(0)=1</a:t>
            </a: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 flipH="1">
            <a:off x="4038600" y="3586163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1941513" y="3586163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9" name="Line 159"/>
          <p:cNvSpPr>
            <a:spLocks noChangeShapeType="1"/>
          </p:cNvSpPr>
          <p:nvPr/>
        </p:nvSpPr>
        <p:spPr bwMode="auto">
          <a:xfrm flipH="1">
            <a:off x="5000625" y="2073275"/>
            <a:ext cx="3635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0" name="Line 160"/>
          <p:cNvSpPr>
            <a:spLocks noChangeShapeType="1"/>
          </p:cNvSpPr>
          <p:nvPr/>
        </p:nvSpPr>
        <p:spPr bwMode="auto">
          <a:xfrm flipH="1">
            <a:off x="3403600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2" name="Line 162"/>
          <p:cNvSpPr>
            <a:spLocks noChangeShapeType="1"/>
          </p:cNvSpPr>
          <p:nvPr/>
        </p:nvSpPr>
        <p:spPr bwMode="auto">
          <a:xfrm flipH="1">
            <a:off x="1711325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3" name="Line 163"/>
          <p:cNvSpPr>
            <a:spLocks noChangeShapeType="1"/>
          </p:cNvSpPr>
          <p:nvPr/>
        </p:nvSpPr>
        <p:spPr bwMode="auto">
          <a:xfrm flipH="1">
            <a:off x="6300788" y="2073275"/>
            <a:ext cx="2889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4" name="Line 164"/>
          <p:cNvSpPr>
            <a:spLocks noChangeShapeType="1"/>
          </p:cNvSpPr>
          <p:nvPr/>
        </p:nvSpPr>
        <p:spPr bwMode="auto">
          <a:xfrm>
            <a:off x="228600" y="3586163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5" name="Line 165"/>
          <p:cNvSpPr>
            <a:spLocks noChangeShapeType="1"/>
          </p:cNvSpPr>
          <p:nvPr/>
        </p:nvSpPr>
        <p:spPr bwMode="auto">
          <a:xfrm flipV="1">
            <a:off x="228600" y="2276475"/>
            <a:ext cx="0" cy="12969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6" name="Line 166"/>
          <p:cNvSpPr>
            <a:spLocks noChangeShapeType="1"/>
          </p:cNvSpPr>
          <p:nvPr/>
        </p:nvSpPr>
        <p:spPr bwMode="auto">
          <a:xfrm>
            <a:off x="228600" y="2276475"/>
            <a:ext cx="63595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7" name="Line 167"/>
          <p:cNvSpPr>
            <a:spLocks noChangeShapeType="1"/>
          </p:cNvSpPr>
          <p:nvPr/>
        </p:nvSpPr>
        <p:spPr bwMode="auto">
          <a:xfrm flipV="1">
            <a:off x="6589713" y="2073275"/>
            <a:ext cx="0" cy="203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32" name="Text Box 172"/>
          <p:cNvSpPr txBox="1">
            <a:spLocks noChangeArrowheads="1"/>
          </p:cNvSpPr>
          <p:nvPr/>
        </p:nvSpPr>
        <p:spPr bwMode="auto">
          <a:xfrm>
            <a:off x="1416050" y="38703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主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 i="1">
                <a:ea typeface="华文中宋" pitchFamily="2" charset="-122"/>
              </a:rPr>
              <a:t> </a:t>
            </a:r>
          </a:p>
        </p:txBody>
      </p:sp>
      <p:sp>
        <p:nvSpPr>
          <p:cNvPr id="15533" name="Text Box 173"/>
          <p:cNvSpPr txBox="1">
            <a:spLocks noChangeArrowheads="1"/>
          </p:cNvSpPr>
          <p:nvPr/>
        </p:nvSpPr>
        <p:spPr bwMode="auto">
          <a:xfrm>
            <a:off x="23304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5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5" name="Text Box 175"/>
          <p:cNvSpPr txBox="1">
            <a:spLocks noChangeArrowheads="1"/>
          </p:cNvSpPr>
          <p:nvPr/>
        </p:nvSpPr>
        <p:spPr bwMode="auto">
          <a:xfrm>
            <a:off x="31686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  </a:t>
            </a:r>
            <a:r>
              <a:rPr lang="en-US" altLang="zh-CN" i="1">
                <a:ea typeface="华文中宋" pitchFamily="2" charset="-122"/>
              </a:rPr>
              <a:t>a </a:t>
            </a:r>
          </a:p>
        </p:txBody>
      </p:sp>
      <p:sp>
        <p:nvSpPr>
          <p:cNvPr id="15537" name="Text Box 177"/>
          <p:cNvSpPr txBox="1">
            <a:spLocks noChangeArrowheads="1"/>
          </p:cNvSpPr>
          <p:nvPr/>
        </p:nvSpPr>
        <p:spPr bwMode="auto">
          <a:xfrm>
            <a:off x="40068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9" name="Text Box 179"/>
          <p:cNvSpPr txBox="1">
            <a:spLocks noChangeArrowheads="1"/>
          </p:cNvSpPr>
          <p:nvPr/>
        </p:nvSpPr>
        <p:spPr bwMode="auto">
          <a:xfrm>
            <a:off x="48450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>
        <p:nvSpPr>
          <p:cNvPr id="15541" name="Text Box 181"/>
          <p:cNvSpPr txBox="1">
            <a:spLocks noChangeArrowheads="1"/>
          </p:cNvSpPr>
          <p:nvPr/>
        </p:nvSpPr>
        <p:spPr bwMode="auto">
          <a:xfrm>
            <a:off x="56832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 useBgFill="1">
        <p:nvSpPr>
          <p:cNvPr id="15551" name="Rectangle 191"/>
          <p:cNvSpPr>
            <a:spLocks noChangeArrowheads="1"/>
          </p:cNvSpPr>
          <p:nvPr/>
        </p:nvSpPr>
        <p:spPr bwMode="auto">
          <a:xfrm>
            <a:off x="57150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2" name="Rectangle 192"/>
          <p:cNvSpPr>
            <a:spLocks noChangeArrowheads="1"/>
          </p:cNvSpPr>
          <p:nvPr/>
        </p:nvSpPr>
        <p:spPr bwMode="auto">
          <a:xfrm>
            <a:off x="48768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3" name="Rectangle 193"/>
          <p:cNvSpPr>
            <a:spLocks noChangeArrowheads="1"/>
          </p:cNvSpPr>
          <p:nvPr/>
        </p:nvSpPr>
        <p:spPr bwMode="auto">
          <a:xfrm>
            <a:off x="40386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4" name="Rectangle 194"/>
          <p:cNvSpPr>
            <a:spLocks noChangeArrowheads="1"/>
          </p:cNvSpPr>
          <p:nvPr/>
        </p:nvSpPr>
        <p:spPr bwMode="auto">
          <a:xfrm>
            <a:off x="32004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5" name="Rectangle 195"/>
          <p:cNvSpPr>
            <a:spLocks noChangeArrowheads="1"/>
          </p:cNvSpPr>
          <p:nvPr/>
        </p:nvSpPr>
        <p:spPr bwMode="auto">
          <a:xfrm>
            <a:off x="23622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6" name="Rectangle 196"/>
          <p:cNvSpPr>
            <a:spLocks noChangeArrowheads="1"/>
          </p:cNvSpPr>
          <p:nvPr/>
        </p:nvSpPr>
        <p:spPr bwMode="auto">
          <a:xfrm>
            <a:off x="1447800" y="3841750"/>
            <a:ext cx="685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57" name="Text Box 197"/>
          <p:cNvSpPr txBox="1">
            <a:spLocks noChangeArrowheads="1"/>
          </p:cNvSpPr>
          <p:nvPr/>
        </p:nvSpPr>
        <p:spPr bwMode="auto">
          <a:xfrm>
            <a:off x="2987675" y="379413"/>
            <a:ext cx="371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printf(“5!=%f\n”,fact(5));  </a:t>
            </a:r>
          </a:p>
        </p:txBody>
      </p:sp>
      <p:grpSp>
        <p:nvGrpSpPr>
          <p:cNvPr id="15548" name="Group 188"/>
          <p:cNvGrpSpPr>
            <a:grpSpLocks/>
          </p:cNvGrpSpPr>
          <p:nvPr/>
        </p:nvGrpSpPr>
        <p:grpSpPr bwMode="auto">
          <a:xfrm>
            <a:off x="1371600" y="3841750"/>
            <a:ext cx="5029200" cy="487363"/>
            <a:chOff x="960" y="3360"/>
            <a:chExt cx="3168" cy="576"/>
          </a:xfrm>
        </p:grpSpPr>
        <p:sp>
          <p:nvSpPr>
            <p:cNvPr id="15528" name="Line 168"/>
            <p:cNvSpPr>
              <a:spLocks noChangeShapeType="1"/>
            </p:cNvSpPr>
            <p:nvPr/>
          </p:nvSpPr>
          <p:spPr bwMode="auto">
            <a:xfrm>
              <a:off x="960" y="33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9" name="Line 169"/>
            <p:cNvSpPr>
              <a:spLocks noChangeShapeType="1"/>
            </p:cNvSpPr>
            <p:nvPr/>
          </p:nvSpPr>
          <p:spPr bwMode="auto">
            <a:xfrm>
              <a:off x="960" y="39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0" name="Line 170"/>
            <p:cNvSpPr>
              <a:spLocks noChangeShapeType="1"/>
            </p:cNvSpPr>
            <p:nvPr/>
          </p:nvSpPr>
          <p:spPr bwMode="auto">
            <a:xfrm>
              <a:off x="96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1" name="Line 171"/>
            <p:cNvSpPr>
              <a:spLocks noChangeShapeType="1"/>
            </p:cNvSpPr>
            <p:nvPr/>
          </p:nvSpPr>
          <p:spPr bwMode="auto">
            <a:xfrm>
              <a:off x="148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4" name="Line 174"/>
            <p:cNvSpPr>
              <a:spLocks noChangeShapeType="1"/>
            </p:cNvSpPr>
            <p:nvPr/>
          </p:nvSpPr>
          <p:spPr bwMode="auto">
            <a:xfrm>
              <a:off x="2016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6" name="Line 176"/>
            <p:cNvSpPr>
              <a:spLocks noChangeShapeType="1"/>
            </p:cNvSpPr>
            <p:nvPr/>
          </p:nvSpPr>
          <p:spPr bwMode="auto">
            <a:xfrm>
              <a:off x="2544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8" name="Line 178"/>
            <p:cNvSpPr>
              <a:spLocks noChangeShapeType="1"/>
            </p:cNvSpPr>
            <p:nvPr/>
          </p:nvSpPr>
          <p:spPr bwMode="auto">
            <a:xfrm>
              <a:off x="3072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0" name="Line 180"/>
            <p:cNvSpPr>
              <a:spLocks noChangeShapeType="1"/>
            </p:cNvSpPr>
            <p:nvPr/>
          </p:nvSpPr>
          <p:spPr bwMode="auto">
            <a:xfrm>
              <a:off x="360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2" name="Line 182"/>
            <p:cNvSpPr>
              <a:spLocks noChangeShapeType="1"/>
            </p:cNvSpPr>
            <p:nvPr/>
          </p:nvSpPr>
          <p:spPr bwMode="auto">
            <a:xfrm>
              <a:off x="412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59" name="Group 199"/>
          <p:cNvGrpSpPr>
            <a:grpSpLocks/>
          </p:cNvGrpSpPr>
          <p:nvPr/>
        </p:nvGrpSpPr>
        <p:grpSpPr bwMode="auto">
          <a:xfrm>
            <a:off x="107950" y="3860800"/>
            <a:ext cx="1231900" cy="457200"/>
            <a:chOff x="17" y="2870"/>
            <a:chExt cx="776" cy="288"/>
          </a:xfrm>
        </p:grpSpPr>
        <p:sp>
          <p:nvSpPr>
            <p:cNvPr id="15545" name="Text Box 185"/>
            <p:cNvSpPr txBox="1">
              <a:spLocks noChangeArrowheads="1"/>
            </p:cNvSpPr>
            <p:nvPr/>
          </p:nvSpPr>
          <p:spPr bwMode="auto">
            <a:xfrm>
              <a:off x="17" y="2870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45" y="3113"/>
              <a:ext cx="7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60" name="Text Box 200"/>
          <p:cNvSpPr txBox="1">
            <a:spLocks noChangeArrowheads="1"/>
          </p:cNvSpPr>
          <p:nvPr/>
        </p:nvSpPr>
        <p:spPr bwMode="auto">
          <a:xfrm>
            <a:off x="2411413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1" name="Text Box 201"/>
          <p:cNvSpPr txBox="1">
            <a:spLocks noChangeArrowheads="1"/>
          </p:cNvSpPr>
          <p:nvPr/>
        </p:nvSpPr>
        <p:spPr bwMode="auto">
          <a:xfrm>
            <a:off x="4643438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2" name="Text Box 202"/>
          <p:cNvSpPr txBox="1">
            <a:spLocks noChangeArrowheads="1"/>
          </p:cNvSpPr>
          <p:nvPr/>
        </p:nvSpPr>
        <p:spPr bwMode="auto">
          <a:xfrm>
            <a:off x="6883400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3" name="Text Box 203"/>
          <p:cNvSpPr txBox="1">
            <a:spLocks noChangeArrowheads="1"/>
          </p:cNvSpPr>
          <p:nvPr/>
        </p:nvSpPr>
        <p:spPr bwMode="auto">
          <a:xfrm>
            <a:off x="6877050" y="2441575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4" name="Text Box 204"/>
          <p:cNvSpPr txBox="1">
            <a:spLocks noChangeArrowheads="1"/>
          </p:cNvSpPr>
          <p:nvPr/>
        </p:nvSpPr>
        <p:spPr bwMode="auto">
          <a:xfrm>
            <a:off x="6883400" y="425450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 </a:t>
            </a:r>
            <a:r>
              <a:rPr lang="en-US" altLang="zh-CN" sz="2000" i="1"/>
              <a:t>n</a:t>
            </a:r>
            <a:r>
              <a:rPr lang="en-US" altLang="zh-CN" sz="2000"/>
              <a:t>*fact(</a:t>
            </a:r>
            <a:r>
              <a:rPr lang="en-US" altLang="zh-CN" sz="2000" i="1"/>
              <a:t>n </a:t>
            </a:r>
            <a:r>
              <a:rPr lang="en-US" altLang="zh-CN" sz="2000"/>
              <a:t>-1);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03" name="Line 143"/>
          <p:cNvSpPr>
            <a:spLocks noChangeShapeType="1"/>
          </p:cNvSpPr>
          <p:nvPr/>
        </p:nvSpPr>
        <p:spPr bwMode="auto">
          <a:xfrm>
            <a:off x="4906963" y="1371600"/>
            <a:ext cx="2413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66" name="Text Box 206"/>
          <p:cNvSpPr txBox="1">
            <a:spLocks noChangeArrowheads="1"/>
          </p:cNvSpPr>
          <p:nvPr/>
        </p:nvSpPr>
        <p:spPr bwMode="auto">
          <a:xfrm>
            <a:off x="1547813" y="49418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5 </a:t>
            </a:r>
          </a:p>
        </p:txBody>
      </p:sp>
      <p:sp>
        <p:nvSpPr>
          <p:cNvPr id="15567" name="Text Box 207"/>
          <p:cNvSpPr txBox="1">
            <a:spLocks noChangeArrowheads="1"/>
          </p:cNvSpPr>
          <p:nvPr/>
        </p:nvSpPr>
        <p:spPr bwMode="auto">
          <a:xfrm>
            <a:off x="3856038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4 </a:t>
            </a:r>
          </a:p>
        </p:txBody>
      </p:sp>
      <p:sp>
        <p:nvSpPr>
          <p:cNvPr id="15568" name="Text Box 208"/>
          <p:cNvSpPr txBox="1">
            <a:spLocks noChangeArrowheads="1"/>
          </p:cNvSpPr>
          <p:nvPr/>
        </p:nvSpPr>
        <p:spPr bwMode="auto">
          <a:xfrm>
            <a:off x="6089650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3 </a:t>
            </a:r>
          </a:p>
        </p:txBody>
      </p:sp>
      <p:sp>
        <p:nvSpPr>
          <p:cNvPr id="15569" name="Text Box 209"/>
          <p:cNvSpPr txBox="1">
            <a:spLocks noChangeArrowheads="1"/>
          </p:cNvSpPr>
          <p:nvPr/>
        </p:nvSpPr>
        <p:spPr bwMode="auto">
          <a:xfrm>
            <a:off x="8321675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2 </a:t>
            </a:r>
          </a:p>
        </p:txBody>
      </p:sp>
      <p:sp>
        <p:nvSpPr>
          <p:cNvPr id="15570" name="Text Box 210"/>
          <p:cNvSpPr txBox="1">
            <a:spLocks noChangeArrowheads="1"/>
          </p:cNvSpPr>
          <p:nvPr/>
        </p:nvSpPr>
        <p:spPr bwMode="auto">
          <a:xfrm>
            <a:off x="8316913" y="2887663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1 </a:t>
            </a:r>
          </a:p>
        </p:txBody>
      </p:sp>
      <p:sp>
        <p:nvSpPr>
          <p:cNvPr id="15571" name="Text Box 211"/>
          <p:cNvSpPr txBox="1">
            <a:spLocks noChangeArrowheads="1"/>
          </p:cNvSpPr>
          <p:nvPr/>
        </p:nvSpPr>
        <p:spPr bwMode="auto">
          <a:xfrm>
            <a:off x="8316913" y="87153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0 </a:t>
            </a:r>
          </a:p>
        </p:txBody>
      </p:sp>
      <p:sp>
        <p:nvSpPr>
          <p:cNvPr id="15572" name="Rectangle 212"/>
          <p:cNvSpPr>
            <a:spLocks noChangeArrowheads="1"/>
          </p:cNvSpPr>
          <p:nvPr/>
        </p:nvSpPr>
        <p:spPr bwMode="auto">
          <a:xfrm>
            <a:off x="6877050" y="404813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Rectangle 213"/>
          <p:cNvSpPr>
            <a:spLocks noChangeArrowheads="1"/>
          </p:cNvSpPr>
          <p:nvPr/>
        </p:nvSpPr>
        <p:spPr bwMode="auto">
          <a:xfrm>
            <a:off x="6877050" y="2420938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4" name="Rectangle 214"/>
          <p:cNvSpPr>
            <a:spLocks noChangeArrowheads="1"/>
          </p:cNvSpPr>
          <p:nvPr/>
        </p:nvSpPr>
        <p:spPr bwMode="auto">
          <a:xfrm>
            <a:off x="6877050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5" name="Rectangle 215"/>
          <p:cNvSpPr>
            <a:spLocks noChangeArrowheads="1"/>
          </p:cNvSpPr>
          <p:nvPr/>
        </p:nvSpPr>
        <p:spPr bwMode="auto">
          <a:xfrm>
            <a:off x="4645025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6" name="Rectangle 216"/>
          <p:cNvSpPr>
            <a:spLocks noChangeArrowheads="1"/>
          </p:cNvSpPr>
          <p:nvPr/>
        </p:nvSpPr>
        <p:spPr bwMode="auto">
          <a:xfrm>
            <a:off x="2411413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7" name="Rectangle 217"/>
          <p:cNvSpPr>
            <a:spLocks noChangeArrowheads="1"/>
          </p:cNvSpPr>
          <p:nvPr/>
        </p:nvSpPr>
        <p:spPr bwMode="auto">
          <a:xfrm>
            <a:off x="109538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3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1" dur="500"/>
                                        <p:tgtEl>
                                          <p:spTgt spid="1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6" dur="500"/>
                                        <p:tgtEl>
                                          <p:spTgt spid="1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6" dur="500"/>
                                        <p:tgtEl>
                                          <p:spTgt spid="1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7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1" dur="500"/>
                                        <p:tgtEl>
                                          <p:spTgt spid="1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1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000"/>
                            </p:stCondLst>
                            <p:childTnLst>
                              <p:par>
                                <p:cTn id="3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3" dur="500"/>
                                        <p:tgtEl>
                                          <p:spTgt spid="1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500"/>
                            </p:stCondLst>
                            <p:childTnLst>
                              <p:par>
                                <p:cTn id="3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2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3" dur="500"/>
                                        <p:tgtEl>
                                          <p:spTgt spid="1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1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2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3" dur="500"/>
                                        <p:tgtEl>
                                          <p:spTgt spid="1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1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2" dur="500"/>
                                        <p:tgtEl>
                                          <p:spTgt spid="1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7" dur="500"/>
                                        <p:tgtEl>
                                          <p:spTgt spid="1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1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50" grpId="0" animBg="1"/>
      <p:bldP spid="15442" grpId="0" animBg="1" autoUpdateAnimBg="0"/>
      <p:bldP spid="15443" grpId="0" animBg="1" autoUpdateAnimBg="0"/>
      <p:bldP spid="15444" grpId="0" animBg="1" autoUpdateAnimBg="0"/>
      <p:bldP spid="15445" grpId="0" animBg="1" autoUpdateAnimBg="0"/>
      <p:bldP spid="15446" grpId="0" animBg="1" autoUpdateAnimBg="0"/>
      <p:bldP spid="15447" grpId="0" animBg="1" autoUpdateAnimBg="0"/>
      <p:bldP spid="15473" grpId="0" autoUpdateAnimBg="0"/>
      <p:bldP spid="15476" grpId="0" autoUpdateAnimBg="0"/>
      <p:bldP spid="15500" grpId="0" animBg="1"/>
      <p:bldP spid="15501" grpId="0" animBg="1"/>
      <p:bldP spid="15502" grpId="0" animBg="1"/>
      <p:bldP spid="15504" grpId="0" animBg="1"/>
      <p:bldP spid="15505" grpId="0" animBg="1"/>
      <p:bldP spid="15506" grpId="0" animBg="1"/>
      <p:bldP spid="15508" grpId="0" animBg="1"/>
      <p:bldP spid="15509" grpId="0" animBg="1"/>
      <p:bldP spid="15510" grpId="0" animBg="1" autoUpdateAnimBg="0"/>
      <p:bldP spid="15511" grpId="0" animBg="1"/>
      <p:bldP spid="15512" grpId="0" autoUpdateAnimBg="0"/>
      <p:bldP spid="15513" grpId="0" autoUpdateAnimBg="0"/>
      <p:bldP spid="15514" grpId="0" autoUpdateAnimBg="0"/>
      <p:bldP spid="15515" grpId="0" autoUpdateAnimBg="0"/>
      <p:bldP spid="15516" grpId="0" autoUpdateAnimBg="0"/>
      <p:bldP spid="15517" grpId="0" animBg="1"/>
      <p:bldP spid="15518" grpId="0" animBg="1"/>
      <p:bldP spid="15519" grpId="0" animBg="1"/>
      <p:bldP spid="15520" grpId="0" animBg="1"/>
      <p:bldP spid="15522" grpId="0" animBg="1"/>
      <p:bldP spid="15523" grpId="0" animBg="1"/>
      <p:bldP spid="15524" grpId="0" animBg="1"/>
      <p:bldP spid="15525" grpId="0" animBg="1"/>
      <p:bldP spid="15526" grpId="0" animBg="1"/>
      <p:bldP spid="15527" grpId="0" animBg="1"/>
      <p:bldP spid="15532" grpId="0" autoUpdateAnimBg="0"/>
      <p:bldP spid="15533" grpId="0" autoUpdateAnimBg="0"/>
      <p:bldP spid="15535" grpId="0" autoUpdateAnimBg="0"/>
      <p:bldP spid="15537" grpId="0" autoUpdateAnimBg="0"/>
      <p:bldP spid="15539" grpId="0" autoUpdateAnimBg="0"/>
      <p:bldP spid="15541" grpId="0" autoUpdateAnimBg="0"/>
      <p:bldP spid="15551" grpId="0" animBg="1"/>
      <p:bldP spid="15552" grpId="0" animBg="1"/>
      <p:bldP spid="15553" grpId="0" animBg="1"/>
      <p:bldP spid="15554" grpId="0" animBg="1"/>
      <p:bldP spid="15555" grpId="0" animBg="1"/>
      <p:bldP spid="15556" grpId="0" animBg="1"/>
      <p:bldP spid="15560" grpId="0" animBg="1"/>
      <p:bldP spid="15561" grpId="0" animBg="1"/>
      <p:bldP spid="15562" grpId="0" animBg="1"/>
      <p:bldP spid="15563" grpId="0" animBg="1"/>
      <p:bldP spid="15564" grpId="0" animBg="1"/>
      <p:bldP spid="15503" grpId="0" animBg="1"/>
      <p:bldP spid="15566" grpId="0"/>
      <p:bldP spid="15567" grpId="0"/>
      <p:bldP spid="15568" grpId="0"/>
      <p:bldP spid="15569" grpId="0"/>
      <p:bldP spid="15570" grpId="0"/>
      <p:bldP spid="15571" grpId="0"/>
      <p:bldP spid="15572" grpId="0" animBg="1"/>
      <p:bldP spid="15573" grpId="0" animBg="1"/>
      <p:bldP spid="15574" grpId="0" animBg="1"/>
      <p:bldP spid="15575" grpId="0" animBg="1"/>
      <p:bldP spid="15576" grpId="0" animBg="1"/>
      <p:bldP spid="155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1196752"/>
            <a:ext cx="3394075" cy="41767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dirty="0" err="1"/>
              <a:t>fac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pPr>
              <a:buFontTx/>
              <a:buNone/>
            </a:pPr>
            <a:r>
              <a:rPr lang="en-US" altLang="zh-CN" sz="2400" dirty="0"/>
              <a:t>{  if(n==0)</a:t>
            </a:r>
          </a:p>
          <a:p>
            <a:pPr>
              <a:buFontTx/>
              <a:buNone/>
            </a:pPr>
            <a:r>
              <a:rPr lang="en-US" altLang="zh-CN" sz="2400" dirty="0"/>
              <a:t>        return 1;</a:t>
            </a:r>
          </a:p>
          <a:p>
            <a:pPr>
              <a:buFontTx/>
              <a:buNone/>
            </a:pPr>
            <a:r>
              <a:rPr lang="en-US" altLang="zh-CN" sz="2400" dirty="0"/>
              <a:t>    else</a:t>
            </a:r>
          </a:p>
          <a:p>
            <a:pPr>
              <a:buFontTx/>
              <a:buNone/>
            </a:pPr>
            <a:r>
              <a:rPr lang="en-US" altLang="zh-CN" sz="2400" dirty="0"/>
              <a:t>      {s=n*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(n-1);</a:t>
            </a:r>
          </a:p>
          <a:p>
            <a:pPr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</a:t>
            </a:r>
            <a:r>
              <a:rPr lang="en-US" altLang="zh-CN" sz="2400" dirty="0" err="1"/>
              <a:t>d”,n</a:t>
            </a:r>
            <a:r>
              <a:rPr lang="en-US" altLang="zh-CN" sz="2400" dirty="0"/>
              <a:t>);</a:t>
            </a:r>
          </a:p>
          <a:p>
            <a:pPr>
              <a:buFontTx/>
              <a:buNone/>
            </a:pPr>
            <a:r>
              <a:rPr lang="en-US" altLang="zh-CN" sz="2400" dirty="0"/>
              <a:t>        return s;</a:t>
            </a:r>
          </a:p>
          <a:p>
            <a:pPr>
              <a:buFontTx/>
              <a:buNone/>
            </a:pPr>
            <a:r>
              <a:rPr lang="en-US" altLang="zh-CN" sz="2400" dirty="0"/>
              <a:t>      }</a:t>
            </a:r>
          </a:p>
          <a:p>
            <a:pPr>
              <a:buFontTx/>
              <a:buNone/>
            </a:pPr>
            <a:r>
              <a:rPr lang="en-US" altLang="zh-CN" sz="2400" dirty="0"/>
              <a:t>}</a:t>
            </a:r>
          </a:p>
          <a:p>
            <a:pPr>
              <a:buFontTx/>
              <a:buNone/>
            </a:pPr>
            <a:endParaRPr lang="en-US" altLang="zh-CN" sz="2400" dirty="0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4788024" y="1196752"/>
            <a:ext cx="38258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</a:t>
            </a:r>
            <a:r>
              <a:rPr lang="en-US" altLang="zh-CN" b="0" dirty="0" err="1">
                <a:ea typeface="宋体" charset="-122"/>
              </a:rPr>
              <a:t>int</a:t>
            </a:r>
            <a:r>
              <a:rPr lang="en-US" altLang="zh-CN" b="0" dirty="0">
                <a:ea typeface="宋体" charset="-122"/>
              </a:rPr>
              <a:t> n)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{  if(n==0)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{</a:t>
            </a:r>
            <a:r>
              <a:rPr lang="en-US" altLang="zh-CN" b="0" dirty="0" err="1">
                <a:ea typeface="宋体" charset="-122"/>
              </a:rPr>
              <a:t>printf</a:t>
            </a:r>
            <a:r>
              <a:rPr lang="en-US" altLang="zh-CN" b="0" dirty="0">
                <a:ea typeface="宋体" charset="-122"/>
              </a:rPr>
              <a:t>(“%</a:t>
            </a:r>
            <a:r>
              <a:rPr lang="en-US" altLang="zh-CN" b="0" dirty="0" err="1">
                <a:ea typeface="宋体" charset="-122"/>
              </a:rPr>
              <a:t>d”,n</a:t>
            </a:r>
            <a:r>
              <a:rPr lang="en-US" altLang="zh-CN" b="0" dirty="0">
                <a:ea typeface="宋体" charset="-122"/>
              </a:rPr>
              <a:t>);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s=n*</a:t>
            </a: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(n-1);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s;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}  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468313" y="5373936"/>
            <a:ext cx="3527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4679950" y="5377111"/>
            <a:ext cx="3708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62068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思考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580526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1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5805264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4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1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/>
      <p:bldP spid="192518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850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168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486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7316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5487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246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限定在表的一端插入、另一端删除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9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3.4.1   </a:t>
            </a:r>
            <a:r>
              <a:rPr lang="zh-CN" altLang="en-US" dirty="0">
                <a:ea typeface="华文中宋" pitchFamily="2" charset="-122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09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995363" y="1916212"/>
            <a:ext cx="216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3230563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3049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5754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55102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7621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72628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971600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1036638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当队列中没有元素时称为</a:t>
            </a:r>
            <a:r>
              <a:rPr kumimoji="0"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空队列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42950" y="576263"/>
            <a:ext cx="466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队列的抽象数据类型的定义     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742950" y="1033463"/>
            <a:ext cx="76628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Queue {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 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   </a:t>
            </a:r>
            <a:r>
              <a:rPr lang="zh-CN" altLang="en-US"/>
              <a:t>约定其中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端为队列头，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端为队列尾。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   基本操作：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构造一个空队列 </a:t>
            </a:r>
            <a:r>
              <a:rPr lang="en-US" altLang="zh-CN"/>
              <a:t>Q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被销毁，不再存在。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50950" y="523875"/>
            <a:ext cx="6997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QueueEmpty(Q)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Q </a:t>
            </a:r>
            <a:r>
              <a:rPr lang="zh-CN" altLang="en-US"/>
              <a:t>为空队列，则返回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QueueLength(Q)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的元素个数，即队列的长度。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GetHead(Q,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的队头元素。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971550" y="549275"/>
            <a:ext cx="7489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ClearQueue(&amp;Q)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将 </a:t>
            </a:r>
            <a:r>
              <a:rPr lang="en-US" altLang="zh-CN"/>
              <a:t>Q </a:t>
            </a:r>
            <a:r>
              <a:rPr lang="zh-CN" altLang="en-US"/>
              <a:t>清为空队列。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EnQueue(&amp;Q,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DeQueue(&amp;Q,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Q </a:t>
            </a:r>
            <a:r>
              <a:rPr lang="zh-CN" altLang="en-US"/>
              <a:t>的队头元素，并用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} ADT Queue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uiExpan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7050088" y="728663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611188" y="549275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双端队列 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3894138" y="728663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限定插入和删除在表的两端进行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763588" y="1033463"/>
            <a:ext cx="3051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双端队列：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double-ended queue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</a:t>
            </a:r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>
            <a:off x="3849688" y="1414463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9539" name="AutoShape 83"/>
          <p:cNvSpPr>
            <a:spLocks/>
          </p:cNvSpPr>
          <p:nvPr/>
        </p:nvSpPr>
        <p:spPr bwMode="auto">
          <a:xfrm>
            <a:off x="3697288" y="95726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7431088" y="1185863"/>
            <a:ext cx="228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7237413" y="1643063"/>
            <a:ext cx="1098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1 </a:t>
            </a:r>
          </a:p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2 </a:t>
            </a:r>
          </a:p>
        </p:txBody>
      </p: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722461" y="1947863"/>
            <a:ext cx="6873875" cy="2647950"/>
            <a:chOff x="518" y="1248"/>
            <a:chExt cx="4330" cy="166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18" y="1248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下图是双端队列的示意图：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680" y="17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728" y="22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 flipH="1">
              <a:off x="1200" y="21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3600" y="19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920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3168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7" name="Text Box 91"/>
            <p:cNvSpPr txBox="1">
              <a:spLocks noChangeArrowheads="1"/>
            </p:cNvSpPr>
            <p:nvPr/>
          </p:nvSpPr>
          <p:spPr bwMode="auto">
            <a:xfrm>
              <a:off x="700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48" name="Text Box 92"/>
            <p:cNvSpPr txBox="1">
              <a:spLocks noChangeArrowheads="1"/>
            </p:cNvSpPr>
            <p:nvPr/>
          </p:nvSpPr>
          <p:spPr bwMode="auto">
            <a:xfrm>
              <a:off x="4118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49" name="Text Box 93"/>
            <p:cNvSpPr txBox="1">
              <a:spLocks noChangeArrowheads="1"/>
            </p:cNvSpPr>
            <p:nvPr/>
          </p:nvSpPr>
          <p:spPr bwMode="auto">
            <a:xfrm>
              <a:off x="1670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1 </a:t>
              </a:r>
            </a:p>
          </p:txBody>
        </p:sp>
        <p:sp>
          <p:nvSpPr>
            <p:cNvPr id="19550" name="Text Box 94"/>
            <p:cNvSpPr txBox="1">
              <a:spLocks noChangeArrowheads="1"/>
            </p:cNvSpPr>
            <p:nvPr/>
          </p:nvSpPr>
          <p:spPr bwMode="auto">
            <a:xfrm>
              <a:off x="2918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2 </a:t>
              </a:r>
            </a:p>
          </p:txBody>
        </p:sp>
        <p:sp>
          <p:nvSpPr>
            <p:cNvPr id="19554" name="Text Box 98"/>
            <p:cNvSpPr txBox="1">
              <a:spLocks noChangeArrowheads="1"/>
            </p:cNvSpPr>
            <p:nvPr/>
          </p:nvSpPr>
          <p:spPr bwMode="auto">
            <a:xfrm>
              <a:off x="4128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710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360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611188" y="4710113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输出受限的双端队列：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另一个端点仅可插入。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611188" y="5545138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输入受限的双端队列：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另一个端点仅可删除。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 useBgFill="1">
        <p:nvSpPr>
          <p:cNvPr id="19562" name="Rectangle 106"/>
          <p:cNvSpPr>
            <a:spLocks noChangeArrowheads="1"/>
          </p:cNvSpPr>
          <p:nvPr/>
        </p:nvSpPr>
        <p:spPr bwMode="auto">
          <a:xfrm>
            <a:off x="6210300" y="3179763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3" name="Rectangle 107"/>
          <p:cNvSpPr>
            <a:spLocks noChangeArrowheads="1"/>
          </p:cNvSpPr>
          <p:nvPr/>
        </p:nvSpPr>
        <p:spPr bwMode="auto">
          <a:xfrm>
            <a:off x="6210300" y="2674938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8316913" y="665003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animBg="1"/>
      <p:bldP spid="19536" grpId="0" autoUpdateAnimBg="0"/>
      <p:bldP spid="19537" grpId="0" autoUpdateAnimBg="0"/>
      <p:bldP spid="19538" grpId="0" autoUpdateAnimBg="0"/>
      <p:bldP spid="19539" grpId="0" animBg="1"/>
      <p:bldP spid="19552" grpId="0" animBg="1"/>
      <p:bldP spid="19553" grpId="0" autoUpdateAnimBg="0"/>
      <p:bldP spid="19558" grpId="0" autoUpdateAnimBg="0"/>
      <p:bldP spid="19559" grpId="0" autoUpdateAnimBg="0"/>
      <p:bldP spid="19562" grpId="0" animBg="1"/>
      <p:bldP spid="195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某队列允许在其两端进行入队操作，但仅允许在一端进行出队操作，若元素</a:t>
            </a:r>
            <a:r>
              <a:rPr lang="en-US" altLang="zh-CN" sz="3600" dirty="0" err="1"/>
              <a:t>a,b,c,d,e</a:t>
            </a:r>
            <a:r>
              <a:rPr lang="zh-CN" altLang="zh-CN" sz="3600" dirty="0"/>
              <a:t>依次入队列后，再进行出队操作，则不可能得到的顺序是（ ）。</a:t>
            </a:r>
            <a:r>
              <a:rPr lang="en-US" altLang="zh-CN" sz="3600" dirty="0"/>
              <a:t>                                          </a:t>
            </a:r>
            <a:endParaRPr lang="zh-CN" altLang="zh-CN" sz="3600" dirty="0"/>
          </a:p>
          <a:p>
            <a:r>
              <a:rPr lang="en-US" altLang="zh-CN" sz="3600" dirty="0"/>
              <a:t>A</a:t>
            </a:r>
            <a:r>
              <a:rPr lang="zh-CN" altLang="zh-CN" sz="3600" dirty="0"/>
              <a:t>．</a:t>
            </a:r>
            <a:r>
              <a:rPr lang="en-US" altLang="zh-CN" sz="3600" dirty="0" err="1"/>
              <a:t>bacde</a:t>
            </a:r>
            <a:r>
              <a:rPr lang="en-US" altLang="zh-CN" sz="3600" dirty="0"/>
              <a:t>              B. </a:t>
            </a:r>
            <a:r>
              <a:rPr lang="en-US" altLang="zh-CN" sz="3600" dirty="0" err="1"/>
              <a:t>dbace</a:t>
            </a:r>
            <a:r>
              <a:rPr lang="en-US" altLang="zh-CN" sz="3600" dirty="0"/>
              <a:t>              C. </a:t>
            </a:r>
            <a:r>
              <a:rPr lang="en-US" altLang="zh-CN" sz="3600" dirty="0" err="1"/>
              <a:t>dbcae</a:t>
            </a:r>
            <a:r>
              <a:rPr lang="en-US" altLang="zh-CN" sz="3600" dirty="0"/>
              <a:t>                D. </a:t>
            </a:r>
            <a:r>
              <a:rPr lang="en-US" altLang="zh-CN" sz="3600" dirty="0" err="1"/>
              <a:t>ecbad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6585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168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3.4.2   </a:t>
            </a:r>
            <a:r>
              <a:rPr lang="zh-CN" altLang="en-US">
                <a:ea typeface="华文中宋" pitchFamily="2" charset="-122"/>
              </a:rPr>
              <a:t>链队列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68313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链队列：</a:t>
            </a:r>
            <a:r>
              <a:rPr lang="zh-CN" altLang="en-US"/>
              <a:t>用链表表示的队列。  </a:t>
            </a:r>
            <a:endParaRPr kumimoji="0" lang="zh-CN" alt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278063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042988" y="1955800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一个链队列由一个头指针和一个尾指针唯一确定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027113" y="2924175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华文新魏" pitchFamily="2" charset="-122"/>
              </a:rPr>
              <a:t>        </a:t>
            </a:r>
            <a:r>
              <a:rPr lang="zh-CN" altLang="en-US">
                <a:ea typeface="华文新魏" pitchFamily="2" charset="-122"/>
              </a:rPr>
              <a:t>为了操作的方便，也给链队列添加一个头结点，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ea typeface="华文新魏" pitchFamily="2" charset="-122"/>
              </a:rPr>
              <a:t>因此，空队列的判定条件是：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头指针和尾指针都指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1035050" y="4365625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2711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1800">
                  <a:ea typeface="宋体" pitchFamily="2" charset="-122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Aft>
                  <a:spcPts val="600"/>
                </a:spcAft>
              </a:pPr>
              <a:r>
                <a:rPr kumimoji="0" lang="zh-CN" altLang="en-US">
                  <a:ea typeface="华文中宋" pitchFamily="2" charset="-122"/>
                </a:rPr>
                <a:t>图</a:t>
              </a:r>
              <a:r>
                <a:rPr kumimoji="0" lang="en-US" altLang="zh-CN">
                  <a:ea typeface="华文中宋" pitchFamily="2" charset="-122"/>
                </a:rPr>
                <a:t>3-12  </a:t>
              </a:r>
              <a:r>
                <a:rPr kumimoji="0" lang="zh-CN" altLang="en-US">
                  <a:ea typeface="华文中宋" pitchFamily="2" charset="-122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1266825" y="893763"/>
            <a:ext cx="64008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语言定义链队列结构如下：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QElemtype</a:t>
            </a:r>
            <a:r>
              <a:rPr lang="en-US" altLang="zh-CN" dirty="0">
                <a:ea typeface="华文中宋" pitchFamily="2" charset="-122"/>
              </a:rPr>
              <a:t>        data;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 *next;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,  *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;   // </a:t>
            </a:r>
            <a:r>
              <a:rPr lang="zh-CN" altLang="en-US" dirty="0">
                <a:ea typeface="华文中宋" pitchFamily="2" charset="-122"/>
              </a:rPr>
              <a:t>定义队列的结点 </a:t>
            </a:r>
          </a:p>
          <a:p>
            <a:pPr algn="just" eaLnBrk="0" hangingPunct="0">
              <a:lnSpc>
                <a:spcPct val="21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front;    // </a:t>
            </a:r>
            <a:r>
              <a:rPr lang="zh-CN" altLang="en-US" dirty="0">
                <a:ea typeface="华文中宋" pitchFamily="2" charset="-122"/>
              </a:rPr>
              <a:t>队头指针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rear;      // </a:t>
            </a:r>
            <a:r>
              <a:rPr lang="zh-CN" altLang="en-US" dirty="0">
                <a:ea typeface="华文中宋" pitchFamily="2" charset="-122"/>
              </a:rPr>
              <a:t>队尾指针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</a:t>
            </a:r>
            <a:r>
              <a:rPr lang="en-US" altLang="zh-CN" dirty="0" err="1">
                <a:ea typeface="华文中宋" pitchFamily="2" charset="-122"/>
              </a:rPr>
              <a:t>LinkQueue</a:t>
            </a:r>
            <a:r>
              <a:rPr lang="en-US" altLang="zh-CN" dirty="0">
                <a:ea typeface="华文中宋" pitchFamily="2" charset="-122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665163" y="1831975"/>
            <a:ext cx="78676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Status InitQueue (LinkQueue &amp;Q)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{  // </a:t>
            </a:r>
            <a:r>
              <a:rPr lang="zh-CN" altLang="en-US"/>
              <a:t>构造一个空队列 </a:t>
            </a:r>
            <a:r>
              <a:rPr lang="en-US" altLang="zh-CN"/>
              <a:t>Q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Q.front = Q.rear = (QueuPtr) malloc (sizeof(QNode));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if (!Q.front) exit (OVERFLOW);</a:t>
            </a:r>
            <a:r>
              <a:rPr lang="zh-CN" altLang="en-US"/>
              <a:t>　</a:t>
            </a:r>
            <a:r>
              <a:rPr lang="en-US" altLang="zh-CN"/>
              <a:t>// </a:t>
            </a:r>
            <a:r>
              <a:rPr lang="zh-CN" altLang="en-US"/>
              <a:t>存储分配失败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   　</a:t>
            </a:r>
            <a:r>
              <a:rPr lang="en-US" altLang="zh-CN"/>
              <a:t>Q.front -&gt; next = NULL;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return OK; 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}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682625" y="765175"/>
            <a:ext cx="535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队列的基本操作在链队列中的实现：  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682625" y="1341438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6" grpId="0" uiExpand="1" build="p"/>
      <p:bldP spid="676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852863" y="5757863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2132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8609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2212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4429125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8689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62293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437188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8770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3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7237413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^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6445250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268538" y="573246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Q.front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3421063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6567488" y="4652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Q.rear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7092950" y="5110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77" name="Rectangle 21"/>
          <p:cNvSpPr>
            <a:spLocks noChangeArrowheads="1"/>
          </p:cNvSpPr>
          <p:nvPr/>
        </p:nvSpPr>
        <p:spPr bwMode="auto">
          <a:xfrm>
            <a:off x="6999288" y="5037138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5054600" y="48926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5054600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2" name="Rectangle 26"/>
          <p:cNvSpPr>
            <a:spLocks noChangeArrowheads="1"/>
          </p:cNvSpPr>
          <p:nvPr/>
        </p:nvSpPr>
        <p:spPr bwMode="auto">
          <a:xfrm>
            <a:off x="3830638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3470275" y="59737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7" name="Rectangle 31"/>
          <p:cNvSpPr>
            <a:spLocks noChangeArrowheads="1"/>
          </p:cNvSpPr>
          <p:nvPr/>
        </p:nvSpPr>
        <p:spPr bwMode="auto">
          <a:xfrm>
            <a:off x="4910138" y="4749800"/>
            <a:ext cx="1152525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062663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9" name="Rectangle 33"/>
          <p:cNvSpPr>
            <a:spLocks noChangeArrowheads="1"/>
          </p:cNvSpPr>
          <p:nvPr/>
        </p:nvSpPr>
        <p:spPr bwMode="auto">
          <a:xfrm>
            <a:off x="4838700" y="5684838"/>
            <a:ext cx="1008063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3470275" y="59737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3" name="Rectangle 37"/>
          <p:cNvSpPr>
            <a:spLocks noChangeArrowheads="1"/>
          </p:cNvSpPr>
          <p:nvPr/>
        </p:nvSpPr>
        <p:spPr bwMode="auto">
          <a:xfrm>
            <a:off x="5861050" y="4749800"/>
            <a:ext cx="865188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7070725" y="5181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6" name="Rectangle 40"/>
          <p:cNvSpPr>
            <a:spLocks noChangeArrowheads="1"/>
          </p:cNvSpPr>
          <p:nvPr/>
        </p:nvSpPr>
        <p:spPr bwMode="auto">
          <a:xfrm>
            <a:off x="5846763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3470275" y="59737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0" name="Rectangle 44"/>
          <p:cNvSpPr>
            <a:spLocks noChangeArrowheads="1"/>
          </p:cNvSpPr>
          <p:nvPr/>
        </p:nvSpPr>
        <p:spPr bwMode="auto">
          <a:xfrm>
            <a:off x="6999288" y="5110163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2" name="Rectangle 46"/>
          <p:cNvSpPr>
            <a:spLocks noChangeArrowheads="1"/>
          </p:cNvSpPr>
          <p:nvPr/>
        </p:nvSpPr>
        <p:spPr bwMode="auto">
          <a:xfrm>
            <a:off x="6854825" y="5684838"/>
            <a:ext cx="936625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612775" y="61912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销毁队列：   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7532688" y="4678363"/>
            <a:ext cx="101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</a:t>
            </a:r>
          </a:p>
        </p:txBody>
      </p:sp>
      <p:sp useBgFill="1"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306763" y="5732463"/>
            <a:ext cx="3760787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 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20713" y="979488"/>
            <a:ext cx="5300682" cy="4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DestroyQueue</a:t>
            </a:r>
            <a:r>
              <a:rPr lang="en-US" altLang="zh-CN" dirty="0"/>
              <a:t> (</a:t>
            </a:r>
            <a:r>
              <a:rPr lang="en-US" altLang="zh-CN" dirty="0" err="1"/>
              <a:t>LinkQueue</a:t>
            </a:r>
            <a:r>
              <a:rPr lang="en-US" altLang="zh-CN" dirty="0"/>
              <a:t> &amp;Q)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{   while (</a:t>
            </a:r>
            <a:r>
              <a:rPr lang="en-US" altLang="zh-CN" dirty="0" err="1"/>
              <a:t>Q.front</a:t>
            </a:r>
            <a:r>
              <a:rPr lang="en-US" altLang="zh-CN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{ </a:t>
            </a:r>
            <a:r>
              <a:rPr lang="en-US" altLang="zh-CN" dirty="0" err="1"/>
              <a:t>Q.rear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 -&gt; next;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　　　</a:t>
            </a:r>
            <a:r>
              <a:rPr lang="en-US" altLang="zh-CN" dirty="0"/>
              <a:t>free (</a:t>
            </a:r>
            <a:r>
              <a:rPr lang="en-US" altLang="zh-CN" dirty="0" err="1"/>
              <a:t>Q.front</a:t>
            </a:r>
            <a:r>
              <a:rPr lang="en-US" altLang="zh-CN" dirty="0"/>
              <a:t>); 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　　　 </a:t>
            </a:r>
            <a:r>
              <a:rPr lang="en-US" altLang="zh-CN" dirty="0" err="1"/>
              <a:t>Q.front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}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return OK;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}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6" grpId="0" animBg="1"/>
      <p:bldP spid="70691" grpId="0" animBg="1"/>
      <p:bldP spid="70688" grpId="0" animBg="1"/>
      <p:bldP spid="70685" grpId="0" animBg="1"/>
      <p:bldP spid="70683" grpId="0" animBg="1"/>
      <p:bldP spid="70681" grpId="0" animBg="1"/>
      <p:bldP spid="70680" grpId="0" animBg="1"/>
      <p:bldP spid="70677" grpId="0" animBg="1"/>
      <p:bldP spid="70678" grpId="0" animBg="1"/>
      <p:bldP spid="70679" grpId="0" animBg="1"/>
      <p:bldP spid="70682" grpId="0" animBg="1"/>
      <p:bldP spid="70684" grpId="0" animBg="1"/>
      <p:bldP spid="70687" grpId="0" animBg="1"/>
      <p:bldP spid="70686" grpId="0" animBg="1"/>
      <p:bldP spid="70689" grpId="0" animBg="1"/>
      <p:bldP spid="70690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00" grpId="0" animBg="1"/>
      <p:bldP spid="70701" grpId="0" animBg="1"/>
      <p:bldP spid="70702" grpId="0" animBg="1"/>
      <p:bldP spid="70704" grpId="0"/>
      <p:bldP spid="70705" grpId="0" animBg="1"/>
      <p:bldP spid="706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4029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029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463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ea typeface="华文中宋" pitchFamily="2" charset="-122"/>
              </a:rPr>
              <a:t>限定仅在表尾进行插入或删除操作</a:t>
            </a:r>
            <a:r>
              <a:rPr lang="zh-CN" altLang="en-US" dirty="0">
                <a:ea typeface="华文中宋" pitchFamily="2" charset="-122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55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ea typeface="华文中宋" pitchFamily="2" charset="-122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3495601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i="1">
                <a:ea typeface="宋体" pitchFamily="2" charset="-122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r>
                <a:rPr lang="en-US" altLang="zh-CN" baseline="-25000">
                  <a:ea typeface="宋体" pitchFamily="2" charset="-122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886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2886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2092251" y="3182268"/>
            <a:ext cx="1022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/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047801" y="5163468"/>
            <a:ext cx="1447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</a:t>
            </a:r>
            <a:r>
              <a:rPr lang="zh-CN" altLang="en-US"/>
              <a:t>栈底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/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2276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172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4410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5172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410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72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栈顶元素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1447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3419401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后进先出 </a:t>
            </a:r>
            <a:r>
              <a:rPr kumimoji="0" lang="en-US" altLang="zh-CN">
                <a:ea typeface="华文中宋" pitchFamily="2" charset="-122"/>
              </a:rPr>
              <a:t>(LIFO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3267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3000301" y="2636168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4181401" y="2677443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40576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2905125" y="5734050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2041525" y="2997200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2041525" y="2998788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833688" y="5635625"/>
            <a:ext cx="819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4662488" y="5445125"/>
            <a:ext cx="633412" cy="393700"/>
            <a:chOff x="2312" y="13228"/>
            <a:chExt cx="748" cy="450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06963" y="5310188"/>
            <a:ext cx="4619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900" b="0">
                <a:ea typeface="宋体" pitchFamily="2" charset="-122"/>
              </a:rPr>
              <a:t>…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2909888" y="5562600"/>
            <a:ext cx="827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833688" y="51577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3748088" y="54483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129088" y="54483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4921250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05338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5510213" y="5445125"/>
            <a:ext cx="635000" cy="393700"/>
            <a:chOff x="2312" y="13228"/>
            <a:chExt cx="748" cy="450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57848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5456238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817563" y="549275"/>
            <a:ext cx="422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</a:t>
            </a:r>
            <a:r>
              <a:rPr lang="zh-CN" altLang="en-US">
                <a:ea typeface="华文中宋" pitchFamily="2" charset="-122"/>
              </a:rPr>
              <a:t>插入操作在链队列中的实现 </a:t>
            </a:r>
          </a:p>
        </p:txBody>
      </p: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4706938" y="4602163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849813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5499100" y="460216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5641975" y="50863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1114425" y="1125538"/>
            <a:ext cx="662622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Status EnQueue (LinkQueue &amp;Q, QElemType 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br>
              <a:rPr lang="zh-CN" altLang="en-US"/>
            </a:br>
            <a:r>
              <a:rPr lang="zh-CN" altLang="en-US"/>
              <a:t>　　　</a:t>
            </a:r>
            <a:r>
              <a:rPr lang="en-US" altLang="zh-CN"/>
              <a:t>p = (QueuePtr) malloc (sizeof (QNode));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if (!p) exit (OVERFLOW);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p -&gt; data = e;    p -&gt; next = NULL;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-&gt; next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sp useBgFill="1">
        <p:nvSpPr>
          <p:cNvPr id="69726" name="Rectangle 94"/>
          <p:cNvSpPr>
            <a:spLocks noChangeArrowheads="1"/>
          </p:cNvSpPr>
          <p:nvPr/>
        </p:nvSpPr>
        <p:spPr bwMode="auto">
          <a:xfrm>
            <a:off x="2833688" y="5661025"/>
            <a:ext cx="900112" cy="1444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25" name="Group 93"/>
          <p:cNvGrpSpPr>
            <a:grpSpLocks/>
          </p:cNvGrpSpPr>
          <p:nvPr/>
        </p:nvGrpSpPr>
        <p:grpSpPr bwMode="auto">
          <a:xfrm>
            <a:off x="2905125" y="5734050"/>
            <a:ext cx="1905000" cy="304800"/>
            <a:chOff x="1383" y="3612"/>
            <a:chExt cx="1200" cy="192"/>
          </a:xfrm>
        </p:grpSpPr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383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1815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815" y="38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583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9728" name="Rectangle 96"/>
          <p:cNvSpPr>
            <a:spLocks noChangeArrowheads="1"/>
          </p:cNvSpPr>
          <p:nvPr/>
        </p:nvSpPr>
        <p:spPr bwMode="auto">
          <a:xfrm>
            <a:off x="4164013" y="5516563"/>
            <a:ext cx="252412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273550" y="5661025"/>
            <a:ext cx="37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29" name="Rectangle 97"/>
          <p:cNvSpPr>
            <a:spLocks noChangeArrowheads="1"/>
          </p:cNvSpPr>
          <p:nvPr/>
        </p:nvSpPr>
        <p:spPr bwMode="auto">
          <a:xfrm>
            <a:off x="4705350" y="4718050"/>
            <a:ext cx="360363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31" name="Group 99"/>
          <p:cNvGrpSpPr>
            <a:grpSpLocks/>
          </p:cNvGrpSpPr>
          <p:nvPr/>
        </p:nvGrpSpPr>
        <p:grpSpPr bwMode="auto">
          <a:xfrm>
            <a:off x="2905125" y="5734050"/>
            <a:ext cx="2743200" cy="304800"/>
            <a:chOff x="3601" y="3612"/>
            <a:chExt cx="1728" cy="192"/>
          </a:xfrm>
        </p:grpSpPr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3601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4033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033" y="38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5329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5029200" y="5516563"/>
            <a:ext cx="252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102225" y="5661025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33" name="Rectangle 101"/>
          <p:cNvSpPr>
            <a:spLocks noChangeArrowheads="1"/>
          </p:cNvSpPr>
          <p:nvPr/>
        </p:nvSpPr>
        <p:spPr bwMode="auto">
          <a:xfrm>
            <a:off x="4668838" y="5876925"/>
            <a:ext cx="252412" cy="153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2" grpId="0" animBg="1"/>
      <p:bldP spid="69721" grpId="0" animBg="1"/>
      <p:bldP spid="69720" grpId="0" animBg="1"/>
      <p:bldP spid="69716" grpId="0" animBg="1"/>
      <p:bldP spid="69714" grpId="0" animBg="1"/>
      <p:bldP spid="69711" grpId="0" animBg="1"/>
      <p:bldP spid="69710" grpId="0" animBg="1"/>
      <p:bldP spid="69708" grpId="0" animBg="1"/>
      <p:bldP spid="69655" grpId="0"/>
      <p:bldP spid="69660" grpId="0"/>
      <p:bldP spid="69670" grpId="0"/>
      <p:bldP spid="69678" grpId="0"/>
      <p:bldP spid="69712" grpId="0"/>
      <p:bldP spid="69713" grpId="0" animBg="1"/>
      <p:bldP spid="69717" grpId="0"/>
      <p:bldP spid="69718" grpId="0" animBg="1"/>
      <p:bldP spid="69707" grpId="0"/>
      <p:bldP spid="69726" grpId="0" animBg="1"/>
      <p:bldP spid="69728" grpId="0" animBg="1"/>
      <p:bldP spid="69648" grpId="0" animBg="1"/>
      <p:bldP spid="69729" grpId="0" animBg="1"/>
      <p:bldP spid="69732" grpId="0" animBg="1"/>
      <p:bldP spid="69666" grpId="0" animBg="1"/>
      <p:bldP spid="697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1547813" y="3502025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1546225" y="4005263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1547813" y="3503613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601663" y="1062038"/>
            <a:ext cx="6862762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DeQueue (LinkQueue &amp;Q, QElemType &amp;e)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if (Q.front == Q.rear) return ERROR;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p = Q.front -&gt; next;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e = p -&gt; data;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Q.front -&gt; next = p -&gt; next;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if (Q.rear == p) Q.rear = Q.front;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free (p);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5705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6137275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6508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6756400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3940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3863975" y="5200650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4778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5159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3863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3940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4625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6454775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5632450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4624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6683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6683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563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5707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5849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5345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5472113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5632450" y="5470525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5233988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5311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4984750" y="5908675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4984750" y="5830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8459788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6569075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5705475" y="4749800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5311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5200650" y="5260975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6688138" y="5156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5100638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6281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9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课堂作业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、栈的特点是（     ），队列的特点是（     ）。 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、线性表、栈和队列都是（   ）结构，线性表可以在（  ）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位置插入和删除元素，栈只能在（   ）插入和删除元素，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队列只能在（   ）插入元素和（   ）删除元素。 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、设栈 </a:t>
            </a:r>
            <a:r>
              <a:rPr lang="en-US" altLang="zh-CN" dirty="0"/>
              <a:t>S </a:t>
            </a:r>
            <a:r>
              <a:rPr lang="zh-CN" altLang="en-US" dirty="0"/>
              <a:t>和队列 </a:t>
            </a:r>
            <a:r>
              <a:rPr lang="en-US" altLang="zh-CN" dirty="0"/>
              <a:t>Q </a:t>
            </a:r>
            <a:r>
              <a:rPr lang="zh-CN" altLang="en-US" dirty="0"/>
              <a:t>的初始状态皆为空，元素</a:t>
            </a:r>
            <a:r>
              <a:rPr lang="en-US" altLang="zh-CN" i="1" dirty="0"/>
              <a:t>a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i="1" dirty="0"/>
              <a:t>a</a:t>
            </a:r>
            <a:r>
              <a:rPr lang="en-US" altLang="zh-CN" dirty="0"/>
              <a:t>6 </a:t>
            </a:r>
            <a:r>
              <a:rPr lang="zh-CN" altLang="en-US" dirty="0"/>
              <a:t>依次通过一个栈，一个元素出栈后即进入队列 </a:t>
            </a:r>
            <a:r>
              <a:rPr lang="en-US" altLang="zh-CN" dirty="0"/>
              <a:t>Q</a:t>
            </a:r>
            <a:r>
              <a:rPr lang="zh-CN" altLang="en-US" dirty="0"/>
              <a:t>，若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6 </a:t>
            </a:r>
            <a:r>
              <a:rPr lang="zh-CN" altLang="en-US" dirty="0"/>
              <a:t>个元素出队列的顺序是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5,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6,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1 </a:t>
            </a:r>
            <a:r>
              <a:rPr lang="zh-CN" altLang="en-US" dirty="0"/>
              <a:t>则栈 </a:t>
            </a:r>
            <a:r>
              <a:rPr lang="en-US" altLang="zh-CN" dirty="0"/>
              <a:t>S </a:t>
            </a:r>
            <a:r>
              <a:rPr lang="zh-CN" altLang="en-US" dirty="0"/>
              <a:t>至少应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该容纳 </a:t>
            </a:r>
            <a:r>
              <a:rPr lang="en-US" altLang="zh-CN" dirty="0"/>
              <a:t>(  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个元素。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3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4    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5       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6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、若队列的入队序列是 </a:t>
            </a:r>
            <a:r>
              <a:rPr lang="en-US" altLang="zh-CN" dirty="0"/>
              <a:t>1, 2, 3, 4</a:t>
            </a:r>
            <a:r>
              <a:rPr lang="zh-CN" altLang="en-US" dirty="0"/>
              <a:t>，则出队序列是（）。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4,3,2,1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1,2,3,4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1,4,3,2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3,2,4,1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198438" y="45720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3.4.3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循环队列－队列的顺序表示和实现 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08038" y="95567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是限制仅在表头删除和表尾插入的顺序表。 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806450" y="3068638"/>
            <a:ext cx="9461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头尾 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指针  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823913" y="1341438"/>
            <a:ext cx="81851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利用一组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地址连续</a:t>
            </a:r>
            <a:r>
              <a:rPr lang="zh-CN" altLang="en-US">
                <a:ea typeface="华文新魏" pitchFamily="2" charset="-122"/>
              </a:rPr>
              <a:t>的存储单元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依次存放</a:t>
            </a:r>
            <a:r>
              <a:rPr lang="zh-CN" altLang="en-US">
                <a:ea typeface="华文新魏" pitchFamily="2" charset="-122"/>
              </a:rPr>
              <a:t>队列中的数据元素。 </a:t>
            </a:r>
          </a:p>
        </p:txBody>
      </p:sp>
      <p:grpSp>
        <p:nvGrpSpPr>
          <p:cNvPr id="22737" name="Group 209"/>
          <p:cNvGrpSpPr>
            <a:grpSpLocks/>
          </p:cNvGrpSpPr>
          <p:nvPr/>
        </p:nvGrpSpPr>
        <p:grpSpPr bwMode="auto">
          <a:xfrm>
            <a:off x="1036638" y="4572000"/>
            <a:ext cx="1600200" cy="1524000"/>
            <a:chOff x="576" y="3014"/>
            <a:chExt cx="1008" cy="960"/>
          </a:xfrm>
        </p:grpSpPr>
        <p:sp>
          <p:nvSpPr>
            <p:cNvPr id="22662" name="Line 134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137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138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139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140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141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576" y="3436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71" name="Line 143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144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576" y="372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</p:grpSp>
      <p:grpSp>
        <p:nvGrpSpPr>
          <p:cNvPr id="22738" name="Group 210"/>
          <p:cNvGrpSpPr>
            <a:grpSpLocks/>
          </p:cNvGrpSpPr>
          <p:nvPr/>
        </p:nvGrpSpPr>
        <p:grpSpPr bwMode="auto">
          <a:xfrm>
            <a:off x="3017838" y="4403725"/>
            <a:ext cx="1600200" cy="1631950"/>
            <a:chOff x="1824" y="2908"/>
            <a:chExt cx="1008" cy="1028"/>
          </a:xfrm>
        </p:grpSpPr>
        <p:sp>
          <p:nvSpPr>
            <p:cNvPr id="22675" name="Line 147"/>
            <p:cNvSpPr>
              <a:spLocks noChangeShapeType="1"/>
            </p:cNvSpPr>
            <p:nvPr/>
          </p:nvSpPr>
          <p:spPr bwMode="auto">
            <a:xfrm>
              <a:off x="240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148"/>
            <p:cNvSpPr>
              <a:spLocks noChangeShapeType="1"/>
            </p:cNvSpPr>
            <p:nvPr/>
          </p:nvSpPr>
          <p:spPr bwMode="auto">
            <a:xfrm>
              <a:off x="283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150"/>
            <p:cNvSpPr>
              <a:spLocks noChangeShapeType="1"/>
            </p:cNvSpPr>
            <p:nvPr/>
          </p:nvSpPr>
          <p:spPr bwMode="auto">
            <a:xfrm>
              <a:off x="2400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151"/>
            <p:cNvSpPr>
              <a:spLocks noChangeShapeType="1"/>
            </p:cNvSpPr>
            <p:nvPr/>
          </p:nvSpPr>
          <p:spPr bwMode="auto">
            <a:xfrm>
              <a:off x="2400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Line 152"/>
            <p:cNvSpPr>
              <a:spLocks noChangeShapeType="1"/>
            </p:cNvSpPr>
            <p:nvPr/>
          </p:nvSpPr>
          <p:spPr bwMode="auto">
            <a:xfrm>
              <a:off x="2400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153"/>
            <p:cNvSpPr>
              <a:spLocks noChangeShapeType="1"/>
            </p:cNvSpPr>
            <p:nvPr/>
          </p:nvSpPr>
          <p:spPr bwMode="auto">
            <a:xfrm>
              <a:off x="2400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154"/>
            <p:cNvSpPr>
              <a:spLocks noChangeShapeType="1"/>
            </p:cNvSpPr>
            <p:nvPr/>
          </p:nvSpPr>
          <p:spPr bwMode="auto">
            <a:xfrm>
              <a:off x="2400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Text Box 155"/>
            <p:cNvSpPr txBox="1">
              <a:spLocks noChangeArrowheads="1"/>
            </p:cNvSpPr>
            <p:nvPr/>
          </p:nvSpPr>
          <p:spPr bwMode="auto">
            <a:xfrm>
              <a:off x="1824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1872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157"/>
            <p:cNvSpPr>
              <a:spLocks noChangeShapeType="1"/>
            </p:cNvSpPr>
            <p:nvPr/>
          </p:nvSpPr>
          <p:spPr bwMode="auto">
            <a:xfrm>
              <a:off x="1872" y="37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Text Box 158"/>
            <p:cNvSpPr txBox="1">
              <a:spLocks noChangeArrowheads="1"/>
            </p:cNvSpPr>
            <p:nvPr/>
          </p:nvSpPr>
          <p:spPr bwMode="auto">
            <a:xfrm>
              <a:off x="1824" y="36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687" name="Text Box 159"/>
            <p:cNvSpPr txBox="1">
              <a:spLocks noChangeArrowheads="1"/>
            </p:cNvSpPr>
            <p:nvPr/>
          </p:nvSpPr>
          <p:spPr bwMode="auto">
            <a:xfrm>
              <a:off x="2496" y="354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8" name="Text Box 160"/>
            <p:cNvSpPr txBox="1">
              <a:spLocks noChangeArrowheads="1"/>
            </p:cNvSpPr>
            <p:nvPr/>
          </p:nvSpPr>
          <p:spPr bwMode="auto">
            <a:xfrm>
              <a:off x="2496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9" name="Text Box 161"/>
            <p:cNvSpPr txBox="1">
              <a:spLocks noChangeArrowheads="1"/>
            </p:cNvSpPr>
            <p:nvPr/>
          </p:nvSpPr>
          <p:spPr bwMode="auto">
            <a:xfrm>
              <a:off x="2496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2717" name="Text Box 189"/>
          <p:cNvSpPr txBox="1">
            <a:spLocks noChangeArrowheads="1"/>
          </p:cNvSpPr>
          <p:nvPr/>
        </p:nvSpPr>
        <p:spPr bwMode="auto">
          <a:xfrm>
            <a:off x="2979738" y="6030913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头、尾指针和队列元素之间的关系 </a:t>
            </a:r>
          </a:p>
        </p:txBody>
      </p:sp>
      <p:grpSp>
        <p:nvGrpSpPr>
          <p:cNvPr id="22739" name="Group 211"/>
          <p:cNvGrpSpPr>
            <a:grpSpLocks/>
          </p:cNvGrpSpPr>
          <p:nvPr/>
        </p:nvGrpSpPr>
        <p:grpSpPr bwMode="auto">
          <a:xfrm>
            <a:off x="4999038" y="4403725"/>
            <a:ext cx="1600200" cy="1387475"/>
            <a:chOff x="3072" y="2908"/>
            <a:chExt cx="1008" cy="874"/>
          </a:xfrm>
        </p:grpSpPr>
        <p:sp>
          <p:nvSpPr>
            <p:cNvPr id="22699" name="Text Box 171"/>
            <p:cNvSpPr txBox="1">
              <a:spLocks noChangeArrowheads="1"/>
            </p:cNvSpPr>
            <p:nvPr/>
          </p:nvSpPr>
          <p:spPr bwMode="auto">
            <a:xfrm>
              <a:off x="3072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00" name="Line 172"/>
            <p:cNvSpPr>
              <a:spLocks noChangeShapeType="1"/>
            </p:cNvSpPr>
            <p:nvPr/>
          </p:nvSpPr>
          <p:spPr bwMode="auto">
            <a:xfrm>
              <a:off x="3120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73"/>
            <p:cNvSpPr>
              <a:spLocks noChangeShapeType="1"/>
            </p:cNvSpPr>
            <p:nvPr/>
          </p:nvSpPr>
          <p:spPr bwMode="auto">
            <a:xfrm>
              <a:off x="3120" y="331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3072" y="330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19" name="Line 191"/>
            <p:cNvSpPr>
              <a:spLocks noChangeShapeType="1"/>
            </p:cNvSpPr>
            <p:nvPr/>
          </p:nvSpPr>
          <p:spPr bwMode="auto">
            <a:xfrm>
              <a:off x="364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192"/>
            <p:cNvSpPr>
              <a:spLocks noChangeShapeType="1"/>
            </p:cNvSpPr>
            <p:nvPr/>
          </p:nvSpPr>
          <p:spPr bwMode="auto">
            <a:xfrm>
              <a:off x="408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Line 193"/>
            <p:cNvSpPr>
              <a:spLocks noChangeShapeType="1"/>
            </p:cNvSpPr>
            <p:nvPr/>
          </p:nvSpPr>
          <p:spPr bwMode="auto">
            <a:xfrm>
              <a:off x="3648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194"/>
            <p:cNvSpPr>
              <a:spLocks noChangeShapeType="1"/>
            </p:cNvSpPr>
            <p:nvPr/>
          </p:nvSpPr>
          <p:spPr bwMode="auto">
            <a:xfrm>
              <a:off x="3648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195"/>
            <p:cNvSpPr>
              <a:spLocks noChangeShapeType="1"/>
            </p:cNvSpPr>
            <p:nvPr/>
          </p:nvSpPr>
          <p:spPr bwMode="auto">
            <a:xfrm>
              <a:off x="3648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196"/>
            <p:cNvSpPr>
              <a:spLocks noChangeShapeType="1"/>
            </p:cNvSpPr>
            <p:nvPr/>
          </p:nvSpPr>
          <p:spPr bwMode="auto">
            <a:xfrm>
              <a:off x="3648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97"/>
            <p:cNvSpPr>
              <a:spLocks noChangeShapeType="1"/>
            </p:cNvSpPr>
            <p:nvPr/>
          </p:nvSpPr>
          <p:spPr bwMode="auto">
            <a:xfrm>
              <a:off x="3648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Text Box 200"/>
            <p:cNvSpPr txBox="1">
              <a:spLocks noChangeArrowheads="1"/>
            </p:cNvSpPr>
            <p:nvPr/>
          </p:nvSpPr>
          <p:spPr bwMode="auto">
            <a:xfrm>
              <a:off x="3744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2740" name="Group 212"/>
          <p:cNvGrpSpPr>
            <a:grpSpLocks/>
          </p:cNvGrpSpPr>
          <p:nvPr/>
        </p:nvGrpSpPr>
        <p:grpSpPr bwMode="auto">
          <a:xfrm>
            <a:off x="6980238" y="4316413"/>
            <a:ext cx="1600200" cy="1474787"/>
            <a:chOff x="4320" y="2853"/>
            <a:chExt cx="1008" cy="929"/>
          </a:xfrm>
        </p:grpSpPr>
        <p:sp>
          <p:nvSpPr>
            <p:cNvPr id="22713" name="Text Box 185"/>
            <p:cNvSpPr txBox="1">
              <a:spLocks noChangeArrowheads="1"/>
            </p:cNvSpPr>
            <p:nvPr/>
          </p:nvSpPr>
          <p:spPr bwMode="auto">
            <a:xfrm>
              <a:off x="4320" y="2853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14" name="Line 186"/>
            <p:cNvSpPr>
              <a:spLocks noChangeShapeType="1"/>
            </p:cNvSpPr>
            <p:nvPr/>
          </p:nvSpPr>
          <p:spPr bwMode="auto">
            <a:xfrm>
              <a:off x="4368" y="306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7"/>
            <p:cNvSpPr>
              <a:spLocks noChangeShapeType="1"/>
            </p:cNvSpPr>
            <p:nvPr/>
          </p:nvSpPr>
          <p:spPr bwMode="auto">
            <a:xfrm>
              <a:off x="4368" y="31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Text Box 188"/>
            <p:cNvSpPr txBox="1">
              <a:spLocks noChangeArrowheads="1"/>
            </p:cNvSpPr>
            <p:nvPr/>
          </p:nvSpPr>
          <p:spPr bwMode="auto">
            <a:xfrm>
              <a:off x="4320" y="314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29" name="Line 201"/>
            <p:cNvSpPr>
              <a:spLocks noChangeShapeType="1"/>
            </p:cNvSpPr>
            <p:nvPr/>
          </p:nvSpPr>
          <p:spPr bwMode="auto">
            <a:xfrm>
              <a:off x="4896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202"/>
            <p:cNvSpPr>
              <a:spLocks noChangeShapeType="1"/>
            </p:cNvSpPr>
            <p:nvPr/>
          </p:nvSpPr>
          <p:spPr bwMode="auto">
            <a:xfrm>
              <a:off x="532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203"/>
            <p:cNvSpPr>
              <a:spLocks noChangeShapeType="1"/>
            </p:cNvSpPr>
            <p:nvPr/>
          </p:nvSpPr>
          <p:spPr bwMode="auto">
            <a:xfrm>
              <a:off x="4896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204"/>
            <p:cNvSpPr>
              <a:spLocks noChangeShapeType="1"/>
            </p:cNvSpPr>
            <p:nvPr/>
          </p:nvSpPr>
          <p:spPr bwMode="auto">
            <a:xfrm>
              <a:off x="4896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205"/>
            <p:cNvSpPr>
              <a:spLocks noChangeShapeType="1"/>
            </p:cNvSpPr>
            <p:nvPr/>
          </p:nvSpPr>
          <p:spPr bwMode="auto">
            <a:xfrm>
              <a:off x="4896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206"/>
            <p:cNvSpPr>
              <a:spLocks noChangeShapeType="1"/>
            </p:cNvSpPr>
            <p:nvPr/>
          </p:nvSpPr>
          <p:spPr bwMode="auto">
            <a:xfrm>
              <a:off x="4896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207"/>
            <p:cNvSpPr>
              <a:spLocks noChangeShapeType="1"/>
            </p:cNvSpPr>
            <p:nvPr/>
          </p:nvSpPr>
          <p:spPr bwMode="auto">
            <a:xfrm>
              <a:off x="4896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42" name="Text Box 214"/>
          <p:cNvSpPr txBox="1">
            <a:spLocks noChangeArrowheads="1"/>
          </p:cNvSpPr>
          <p:nvPr/>
        </p:nvSpPr>
        <p:spPr bwMode="auto">
          <a:xfrm>
            <a:off x="1822450" y="3573463"/>
            <a:ext cx="56705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在非空队列里，头指针始终指向队头元素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尾指针始终指向队尾元素的下一位置。 </a:t>
            </a:r>
          </a:p>
        </p:txBody>
      </p:sp>
      <p:sp>
        <p:nvSpPr>
          <p:cNvPr id="22743" name="Text Box 215"/>
          <p:cNvSpPr txBox="1">
            <a:spLocks noChangeArrowheads="1"/>
          </p:cNvSpPr>
          <p:nvPr/>
        </p:nvSpPr>
        <p:spPr bwMode="auto">
          <a:xfrm>
            <a:off x="847725" y="1843088"/>
            <a:ext cx="8261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因为：</a:t>
            </a:r>
            <a:r>
              <a:rPr kumimoji="0" lang="zh-CN" altLang="en-US">
                <a:ea typeface="华文新魏" pitchFamily="2" charset="-122"/>
              </a:rPr>
              <a:t>队头和队尾的位置是变化的</a:t>
            </a:r>
            <a:r>
              <a:rPr kumimoji="0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，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所以：</a:t>
            </a:r>
            <a:r>
              <a:rPr kumimoji="0" lang="zh-CN" altLang="en-US">
                <a:ea typeface="华文新魏" pitchFamily="2" charset="-122"/>
              </a:rPr>
              <a:t>设头、尾指针。</a:t>
            </a:r>
            <a:r>
              <a:rPr kumimoji="0" lang="zh-CN" altLang="en-US"/>
              <a:t> 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</p:txBody>
      </p:sp>
      <p:sp>
        <p:nvSpPr>
          <p:cNvPr id="22744" name="Text Box 216"/>
          <p:cNvSpPr txBox="1">
            <a:spLocks noChangeArrowheads="1"/>
          </p:cNvSpPr>
          <p:nvPr/>
        </p:nvSpPr>
        <p:spPr bwMode="auto">
          <a:xfrm>
            <a:off x="1814513" y="2322513"/>
            <a:ext cx="4527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初始化时的初始值均应置为 </a:t>
            </a:r>
            <a:r>
              <a:rPr kumimoji="0" lang="en-US" altLang="zh-CN">
                <a:ea typeface="华文新魏" pitchFamily="2" charset="-122"/>
              </a:rPr>
              <a:t>0</a:t>
            </a:r>
            <a:r>
              <a:rPr kumimoji="0" lang="zh-CN" altLang="en-US">
                <a:ea typeface="华文新魏" pitchFamily="2" charset="-122"/>
              </a:rPr>
              <a:t>。  </a:t>
            </a:r>
          </a:p>
        </p:txBody>
      </p:sp>
      <p:sp>
        <p:nvSpPr>
          <p:cNvPr id="22745" name="Text Box 217"/>
          <p:cNvSpPr txBox="1">
            <a:spLocks noChangeArrowheads="1"/>
          </p:cNvSpPr>
          <p:nvPr/>
        </p:nvSpPr>
        <p:spPr bwMode="auto">
          <a:xfrm>
            <a:off x="1822450" y="2743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入队，尾指针增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6" name="Text Box 218"/>
          <p:cNvSpPr txBox="1">
            <a:spLocks noChangeArrowheads="1"/>
          </p:cNvSpPr>
          <p:nvPr/>
        </p:nvSpPr>
        <p:spPr bwMode="auto">
          <a:xfrm>
            <a:off x="1822450" y="3124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出队，头指针增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4502150" y="2967038"/>
            <a:ext cx="3635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头尾指针相等时队列为空 </a:t>
            </a:r>
            <a:endParaRPr kumimoji="0"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748" name="AutoShape 220"/>
          <p:cNvSpPr>
            <a:spLocks/>
          </p:cNvSpPr>
          <p:nvPr/>
        </p:nvSpPr>
        <p:spPr bwMode="auto">
          <a:xfrm>
            <a:off x="1598613" y="2600325"/>
            <a:ext cx="222250" cy="1549400"/>
          </a:xfrm>
          <a:prstGeom prst="leftBrace">
            <a:avLst>
              <a:gd name="adj1" fmla="val 5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49" name="AutoShape 221"/>
          <p:cNvSpPr>
            <a:spLocks/>
          </p:cNvSpPr>
          <p:nvPr/>
        </p:nvSpPr>
        <p:spPr bwMode="auto">
          <a:xfrm>
            <a:off x="4381500" y="2895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6" grpId="0" autoUpdateAnimBg="0"/>
      <p:bldP spid="22657" grpId="0" autoUpdateAnimBg="0"/>
      <p:bldP spid="22659" grpId="0" autoUpdateAnimBg="0"/>
      <p:bldP spid="22717" grpId="0" autoUpdateAnimBg="0"/>
      <p:bldP spid="22742" grpId="0" autoUpdateAnimBg="0"/>
      <p:bldP spid="22743" grpId="0" autoUpdateAnimBg="0"/>
      <p:bldP spid="22744" grpId="0" autoUpdateAnimBg="0"/>
      <p:bldP spid="22745" grpId="0" autoUpdateAnimBg="0"/>
      <p:bldP spid="22746" grpId="0" autoUpdateAnimBg="0"/>
      <p:bldP spid="22747" grpId="0" autoUpdateAnimBg="0"/>
      <p:bldP spid="22748" grpId="0" animBg="1"/>
      <p:bldP spid="227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604838" y="606425"/>
            <a:ext cx="7916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在顺序队列中，当尾指针已经指向了队列的最后一个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位置的下一位置时，若再有元素入队，就会发生“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溢出</a:t>
            </a:r>
            <a:r>
              <a:rPr lang="zh-CN" altLang="en-US"/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608013" y="1570038"/>
            <a:ext cx="810991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假溢出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800100" y="4389438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2687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592138" y="2578100"/>
            <a:ext cx="79613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(1)</a:t>
            </a:r>
            <a:r>
              <a:rPr lang="zh-CN" altLang="en-US"/>
              <a:t>、平移元素：把元素平移到队列的首部。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效率低</a:t>
            </a:r>
            <a:r>
              <a:rPr lang="zh-CN" altLang="en-US"/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608013" y="2074863"/>
            <a:ext cx="672491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608013" y="3021013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(2)</a:t>
            </a:r>
            <a:r>
              <a:rPr lang="zh-CN" altLang="en-US"/>
              <a:t>、将新元素插入到第一个位置上，构成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循环队列</a:t>
            </a:r>
            <a:r>
              <a:rPr lang="zh-CN" altLang="en-US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入队和出队仍按“先进先出”的原则进行。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                            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操作效率、空间利用率高</a:t>
            </a:r>
            <a:r>
              <a:rPr lang="zh-CN" altLang="en-US"/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6664325" y="4765675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4703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684213" y="444500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循环队列的三种状态： 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74725" y="1435100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584325" y="20447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431925" y="1663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270125" y="28829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270125" y="158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1508125" y="28829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974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2498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2002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1939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889125" y="26384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15843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5906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1889125" y="19685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2635250" y="942975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3178175" y="1282700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 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H="1">
            <a:off x="2803525" y="12827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3032125" y="1663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2965450" y="1054100"/>
            <a:ext cx="3206750" cy="2743200"/>
            <a:chOff x="1868" y="664"/>
            <a:chExt cx="2020" cy="1728"/>
          </a:xfrm>
        </p:grpSpPr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2208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2592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496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024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H="1">
              <a:off x="3024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2544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20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16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980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976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784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592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2596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2784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2736" y="921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2292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2304" y="167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1868" y="210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112" y="1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Text Box 72"/>
            <p:cNvSpPr txBox="1">
              <a:spLocks noChangeArrowheads="1"/>
            </p:cNvSpPr>
            <p:nvPr/>
          </p:nvSpPr>
          <p:spPr bwMode="auto">
            <a:xfrm>
              <a:off x="3373" y="664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 flipH="1">
              <a:off x="3456" y="9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35" name="Group 91"/>
          <p:cNvGrpSpPr>
            <a:grpSpLocks/>
          </p:cNvGrpSpPr>
          <p:nvPr/>
        </p:nvGrpSpPr>
        <p:grpSpPr bwMode="auto">
          <a:xfrm>
            <a:off x="5219700" y="1435100"/>
            <a:ext cx="3048000" cy="2590800"/>
            <a:chOff x="3504" y="904"/>
            <a:chExt cx="1920" cy="1632"/>
          </a:xfrm>
        </p:grpSpPr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4080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4464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368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896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H="1">
              <a:off x="4896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 flipH="1">
              <a:off x="4416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08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504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852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4848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4656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4464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4468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4656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8" name="Text Box 74"/>
            <p:cNvSpPr txBox="1">
              <a:spLocks noChangeArrowheads="1"/>
            </p:cNvSpPr>
            <p:nvPr/>
          </p:nvSpPr>
          <p:spPr bwMode="auto">
            <a:xfrm>
              <a:off x="4620" y="95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9" name="Text Box 75"/>
            <p:cNvSpPr txBox="1">
              <a:spLocks noChangeArrowheads="1"/>
            </p:cNvSpPr>
            <p:nvPr/>
          </p:nvSpPr>
          <p:spPr bwMode="auto">
            <a:xfrm>
              <a:off x="4176" y="122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0" name="Text Box 76"/>
            <p:cNvSpPr txBox="1">
              <a:spLocks noChangeArrowheads="1"/>
            </p:cNvSpPr>
            <p:nvPr/>
          </p:nvSpPr>
          <p:spPr bwMode="auto">
            <a:xfrm>
              <a:off x="4188" y="170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1" name="Text Box 77"/>
            <p:cNvSpPr txBox="1">
              <a:spLocks noChangeArrowheads="1"/>
            </p:cNvSpPr>
            <p:nvPr/>
          </p:nvSpPr>
          <p:spPr bwMode="auto">
            <a:xfrm>
              <a:off x="5028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J6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2" name="Text Box 78"/>
            <p:cNvSpPr txBox="1">
              <a:spLocks noChangeArrowheads="1"/>
            </p:cNvSpPr>
            <p:nvPr/>
          </p:nvSpPr>
          <p:spPr bwMode="auto">
            <a:xfrm>
              <a:off x="5028" y="16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J7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3" name="Text Box 79"/>
            <p:cNvSpPr txBox="1">
              <a:spLocks noChangeArrowheads="1"/>
            </p:cNvSpPr>
            <p:nvPr/>
          </p:nvSpPr>
          <p:spPr bwMode="auto">
            <a:xfrm>
              <a:off x="4608" y="191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J8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4" name="Text Box 80"/>
            <p:cNvSpPr txBox="1">
              <a:spLocks noChangeArrowheads="1"/>
            </p:cNvSpPr>
            <p:nvPr/>
          </p:nvSpPr>
          <p:spPr bwMode="auto">
            <a:xfrm>
              <a:off x="3504" y="2056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front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 flipV="1">
              <a:off x="3744" y="18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3997" y="2248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rear </a:t>
              </a:r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 flipV="1">
              <a:off x="4224" y="2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719138" y="4067175"/>
            <a:ext cx="683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>
                <a:ea typeface="华文中宋" pitchFamily="2" charset="-122"/>
              </a:rPr>
              <a:t>仅凭 </a:t>
            </a:r>
            <a:r>
              <a:rPr lang="en-US" altLang="zh-CN">
                <a:ea typeface="华文中宋" pitchFamily="2" charset="-122"/>
              </a:rPr>
              <a:t>front = rear </a:t>
            </a:r>
            <a:r>
              <a:rPr lang="zh-CN" altLang="en-US">
                <a:ea typeface="华文中宋" pitchFamily="2" charset="-122"/>
              </a:rPr>
              <a:t>不能判定队列是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</a:t>
            </a:r>
            <a:r>
              <a:rPr lang="zh-CN" altLang="en-US">
                <a:ea typeface="华文中宋" pitchFamily="2" charset="-122"/>
              </a:rPr>
              <a:t>还是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满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>
        <p:nvSpPr>
          <p:cNvPr id="31831" name="Freeform 87"/>
          <p:cNvSpPr>
            <a:spLocks/>
          </p:cNvSpPr>
          <p:nvPr/>
        </p:nvSpPr>
        <p:spPr bwMode="auto">
          <a:xfrm>
            <a:off x="2474913" y="3509963"/>
            <a:ext cx="3536950" cy="641350"/>
          </a:xfrm>
          <a:custGeom>
            <a:avLst/>
            <a:gdLst/>
            <a:ahLst/>
            <a:cxnLst>
              <a:cxn ang="0">
                <a:pos x="2228" y="404"/>
              </a:cxn>
              <a:cxn ang="0">
                <a:pos x="804" y="279"/>
              </a:cxn>
              <a:cxn ang="0">
                <a:pos x="313" y="203"/>
              </a:cxn>
              <a:cxn ang="0">
                <a:pos x="0" y="0"/>
              </a:cxn>
            </a:cxnLst>
            <a:rect l="0" t="0" r="r" b="b"/>
            <a:pathLst>
              <a:path w="2228" h="404">
                <a:moveTo>
                  <a:pt x="2228" y="404"/>
                </a:moveTo>
                <a:lnTo>
                  <a:pt x="804" y="279"/>
                </a:lnTo>
                <a:lnTo>
                  <a:pt x="313" y="2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V="1">
            <a:off x="7019925" y="3573463"/>
            <a:ext cx="144463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719138" y="4608513"/>
            <a:ext cx="841768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解决办法：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  <a:r>
              <a:rPr lang="en-US" altLang="zh-CN" dirty="0">
                <a:ea typeface="华文新魏" pitchFamily="2" charset="-122"/>
              </a:rPr>
              <a:t>(1)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kumimoji="0" lang="zh-CN" altLang="en-US" dirty="0">
                <a:ea typeface="华文新魏" pitchFamily="2" charset="-122"/>
              </a:rPr>
              <a:t>另设一个布尔变量以区别队列的空和满</a:t>
            </a:r>
            <a:r>
              <a:rPr kumimoji="0" lang="en-US" altLang="zh-CN" dirty="0">
                <a:ea typeface="华文新魏" pitchFamily="2" charset="-122"/>
              </a:rPr>
              <a:t>(</a:t>
            </a:r>
            <a:r>
              <a:rPr kumimoji="0" lang="zh-CN" altLang="en-US" dirty="0">
                <a:ea typeface="华文新魏" pitchFamily="2" charset="-122"/>
              </a:rPr>
              <a:t>使用</a:t>
            </a:r>
            <a:endParaRPr kumimoji="0"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一个计数器记录队列中元素的总数。</a:t>
            </a:r>
            <a:r>
              <a:rPr kumimoji="0" lang="en-US" altLang="zh-CN" dirty="0">
                <a:ea typeface="华文新魏" pitchFamily="2" charset="-122"/>
              </a:rPr>
              <a:t>)</a:t>
            </a:r>
            <a:r>
              <a:rPr kumimoji="0" lang="zh-CN" altLang="en-US" dirty="0">
                <a:ea typeface="华文新魏" pitchFamily="2" charset="-122"/>
              </a:rPr>
              <a:t>；</a:t>
            </a:r>
            <a:endParaRPr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ea typeface="华文新魏" pitchFamily="2" charset="-122"/>
              </a:rPr>
              <a:t>(2)</a:t>
            </a:r>
            <a:r>
              <a:rPr kumimoji="0" lang="zh-CN" altLang="en-US" dirty="0">
                <a:ea typeface="华文新魏" pitchFamily="2" charset="-122"/>
              </a:rPr>
              <a:t>、少用一个元素的空间，约定入队前测试尾指针在循环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         意义下加 </a:t>
            </a:r>
            <a:r>
              <a:rPr kumimoji="0" lang="en-US" altLang="zh-CN" dirty="0">
                <a:ea typeface="华文新魏" pitchFamily="2" charset="-122"/>
              </a:rPr>
              <a:t>1 </a:t>
            </a:r>
            <a:r>
              <a:rPr kumimoji="0" lang="zh-CN" altLang="en-US" dirty="0">
                <a:ea typeface="华文新魏" pitchFamily="2" charset="-122"/>
              </a:rPr>
              <a:t>后是否等于头指针，若相等则认为队满；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autoUpdateAnimBg="0"/>
      <p:bldP spid="31831" grpId="0" animBg="1"/>
      <p:bldP spid="31832" grpId="0" animBg="1"/>
      <p:bldP spid="3183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93750" y="1260475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/>
              <a:t>#define MAXQSIZE  100        //</a:t>
            </a:r>
            <a:r>
              <a:rPr lang="zh-CN" altLang="en-US"/>
              <a:t>最大队列长度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typedef struct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   QElemType  *base;            // </a:t>
            </a:r>
            <a:r>
              <a:rPr lang="zh-CN" altLang="en-US"/>
              <a:t>预分配存储空间基址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front;             // </a:t>
            </a:r>
            <a:r>
              <a:rPr lang="zh-CN" altLang="en-US"/>
              <a:t>头指针，若队列不空，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指向队列头元素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rear;               // </a:t>
            </a:r>
            <a:r>
              <a:rPr lang="zh-CN" altLang="en-US"/>
              <a:t>尾指针，若队列不空，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指向队列尾元素 的下一个位置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15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830263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循环意义下的加 </a:t>
            </a:r>
            <a:r>
              <a:rPr kumimoji="0" lang="en-US" altLang="zh-CN" dirty="0">
                <a:ea typeface="华文中宋" pitchFamily="2" charset="-122"/>
              </a:rPr>
              <a:t>1 </a:t>
            </a:r>
            <a:r>
              <a:rPr kumimoji="0" lang="zh-CN" altLang="en-US" dirty="0">
                <a:ea typeface="华文中宋" pitchFamily="2" charset="-122"/>
              </a:rPr>
              <a:t>操作可以描述为：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    </a:t>
            </a:r>
            <a:r>
              <a:rPr kumimoji="0" lang="en-US" altLang="zh-CN" dirty="0">
                <a:ea typeface="华文中宋" pitchFamily="2" charset="-122"/>
              </a:rPr>
              <a:t>if (rear + 1 &gt;= </a:t>
            </a:r>
            <a:r>
              <a:rPr lang="en-US" altLang="zh-CN" dirty="0"/>
              <a:t>MAXQSIZE</a:t>
            </a:r>
            <a:r>
              <a:rPr kumimoji="0" lang="en-US" altLang="zh-CN" dirty="0">
                <a:ea typeface="华文中宋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rear =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640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4249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097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935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4935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4173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40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8656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8593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54538" y="21256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497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42560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554538" y="14557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478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J5</a:t>
            </a:r>
            <a:r>
              <a:rPr lang="en-US" altLang="zh-CN" sz="2000"/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773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J4</a:t>
            </a:r>
            <a:r>
              <a:rPr lang="en-US" altLang="zh-CN" sz="2000"/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792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J3</a:t>
            </a:r>
            <a:r>
              <a:rPr lang="en-US" altLang="zh-CN" sz="2000"/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5489575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5621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268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2797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利用模运算可简化为：</a:t>
            </a:r>
            <a:r>
              <a:rPr kumimoji="0" lang="en-US" altLang="zh-CN">
                <a:ea typeface="华文中宋" pitchFamily="2" charset="-122"/>
              </a:rPr>
              <a:t>rear = (rear + 1)% </a:t>
            </a:r>
            <a:r>
              <a:rPr lang="en-US" altLang="zh-CN">
                <a:ea typeface="华文中宋" pitchFamily="2" charset="-122"/>
              </a:rPr>
              <a:t>MAXQSIZE </a:t>
            </a:r>
            <a:r>
              <a:rPr kumimoji="0" lang="en-US" altLang="zh-CN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69950" y="1758950"/>
            <a:ext cx="78057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Status InitQueue (SqQueue &amp;Q)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{ // </a:t>
            </a:r>
            <a:r>
              <a:rPr lang="zh-CN" altLang="en-US"/>
              <a:t>构造一个空队列</a:t>
            </a:r>
            <a:r>
              <a:rPr lang="en-US" altLang="zh-CN">
                <a:ea typeface="宋体" pitchFamily="2" charset="-122"/>
              </a:rPr>
              <a:t>Q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Q.base = (QElemType *) malloc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               (MAXQSIZE *sizeof (QElemType));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if (!Q.base) exit (OVERFLOW);      // </a:t>
            </a:r>
            <a:r>
              <a:rPr lang="zh-CN" altLang="en-US"/>
              <a:t>存储分配失败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Q.front = Q.rear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return OK;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941388" y="620713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队列的基本操作在循环队列中的实现：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41388" y="1243013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11175" y="1212850"/>
            <a:ext cx="5256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Q.front);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 useBgFill="1"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511175" y="1212850"/>
            <a:ext cx="8382000" cy="2720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MAXQSIZE) % MAXQSIZE</a:t>
            </a:r>
            <a:r>
              <a:rPr lang="en-US" altLang="zh-CN">
                <a:ea typeface="宋体" pitchFamily="2" charset="-122"/>
              </a:rPr>
              <a:t>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82613" y="69215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求循环队列的长度 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6107113" y="1316038"/>
            <a:ext cx="2393950" cy="1465262"/>
            <a:chOff x="3638" y="829"/>
            <a:chExt cx="1508" cy="923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38" y="829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考虑到循环队列 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 rot="7189526">
              <a:off x="3833" y="1292"/>
              <a:ext cx="615" cy="306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5378450" y="4005263"/>
            <a:ext cx="1612900" cy="1800225"/>
            <a:chOff x="2915" y="2523"/>
            <a:chExt cx="1016" cy="1134"/>
          </a:xfrm>
        </p:grpSpPr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2915" y="273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3491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9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3499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499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34"/>
            <p:cNvSpPr>
              <a:spLocks noChangeShapeType="1"/>
            </p:cNvSpPr>
            <p:nvPr/>
          </p:nvSpPr>
          <p:spPr bwMode="auto">
            <a:xfrm>
              <a:off x="3499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491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491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2915" y="328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963" y="352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2971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595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587" y="252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2311400" y="3908425"/>
            <a:ext cx="1612900" cy="1897063"/>
            <a:chOff x="1247" y="2462"/>
            <a:chExt cx="1016" cy="1195"/>
          </a:xfrm>
        </p:grpSpPr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1247" y="3249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18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2255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1831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1831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831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1823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823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52"/>
            <p:cNvSpPr txBox="1">
              <a:spLocks noChangeArrowheads="1"/>
            </p:cNvSpPr>
            <p:nvPr/>
          </p:nvSpPr>
          <p:spPr bwMode="auto">
            <a:xfrm>
              <a:off x="1247" y="246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1295" y="270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1303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Text Box 55"/>
            <p:cNvSpPr txBox="1">
              <a:spLocks noChangeArrowheads="1"/>
            </p:cNvSpPr>
            <p:nvPr/>
          </p:nvSpPr>
          <p:spPr bwMode="auto">
            <a:xfrm>
              <a:off x="1927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1921" y="3369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7882" name="Text Box 58"/>
            <p:cNvSpPr txBox="1">
              <a:spLocks noChangeArrowheads="1"/>
            </p:cNvSpPr>
            <p:nvPr/>
          </p:nvSpPr>
          <p:spPr bwMode="auto">
            <a:xfrm>
              <a:off x="1913" y="3072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755576" y="764704"/>
            <a:ext cx="2749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练习</a:t>
            </a:r>
            <a:r>
              <a:rPr lang="en-US" altLang="zh-CN" dirty="0">
                <a:ea typeface="华文中宋" pitchFamily="2" charset="-122"/>
              </a:rPr>
              <a:t>:</a:t>
            </a:r>
            <a:r>
              <a:rPr lang="zh-CN" altLang="en-US" dirty="0">
                <a:ea typeface="华文中宋" pitchFamily="2" charset="-122"/>
              </a:rPr>
              <a:t>栈的逻辑特性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676773"/>
            <a:ext cx="8046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1</a:t>
            </a:r>
            <a:r>
              <a:rPr lang="zh-CN" altLang="zh-CN" dirty="0"/>
              <a:t>】、设输入序列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，则下述序列中（ ）不可能是出栈序列。【中科院中国科技大学</a:t>
            </a:r>
            <a:r>
              <a:rPr lang="en-US" altLang="zh-CN" dirty="0"/>
              <a:t>2005</a:t>
            </a:r>
            <a:r>
              <a:rPr lang="zh-CN" altLang="zh-CN" dirty="0"/>
              <a:t>】</a:t>
            </a:r>
          </a:p>
          <a:p>
            <a:r>
              <a:rPr lang="en-US" altLang="zh-CN" dirty="0"/>
              <a:t>A. 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                      B. 4</a:t>
            </a:r>
            <a:r>
              <a:rPr lang="zh-CN" altLang="zh-CN" dirty="0"/>
              <a:t>、</a:t>
            </a:r>
            <a:r>
              <a:rPr lang="en-US" altLang="zh-CN" dirty="0"/>
              <a:t> 3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C. 1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2                      D.</a:t>
            </a:r>
            <a:r>
              <a:rPr lang="zh-CN" altLang="zh-CN" dirty="0"/>
              <a:t>４、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899592" y="3789040"/>
            <a:ext cx="158417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答案：Ｄ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462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 useBgFill="1"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((Q.rear + 1) % MAXQSIZE == Q.front)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       return ERROR;          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队列满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68313" y="595313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插入操作在循环队列中的实现 </a:t>
            </a:r>
          </a:p>
        </p:txBody>
      </p: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6648450" y="3573463"/>
            <a:ext cx="1668463" cy="1800225"/>
            <a:chOff x="4233" y="2750"/>
            <a:chExt cx="1051" cy="1134"/>
          </a:xfrm>
        </p:grpSpPr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233" y="296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4844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76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52" y="27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4852" y="306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4852" y="3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4844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4844" y="38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41" y="35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4289" y="37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4302" y="32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948" y="3047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940" y="27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7802563" y="4916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</a:p>
        </p:txBody>
      </p:sp>
      <p:grpSp>
        <p:nvGrpSpPr>
          <p:cNvPr id="78889" name="Group 41"/>
          <p:cNvGrpSpPr>
            <a:grpSpLocks/>
          </p:cNvGrpSpPr>
          <p:nvPr/>
        </p:nvGrpSpPr>
        <p:grpSpPr bwMode="auto">
          <a:xfrm>
            <a:off x="6661150" y="4365625"/>
            <a:ext cx="914400" cy="457200"/>
            <a:chOff x="4254" y="3249"/>
            <a:chExt cx="576" cy="288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254" y="3249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02" y="34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78890" name="Rectangle 42"/>
          <p:cNvSpPr>
            <a:spLocks noChangeArrowheads="1"/>
          </p:cNvSpPr>
          <p:nvPr/>
        </p:nvSpPr>
        <p:spPr bwMode="auto">
          <a:xfrm>
            <a:off x="6588125" y="4868863"/>
            <a:ext cx="1008063" cy="431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93" grpId="0" animBg="1"/>
      <p:bldP spid="78886" grpId="0"/>
      <p:bldP spid="7889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38150" y="1149350"/>
            <a:ext cx="7446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Status DeQueue (SqQueue &amp;Q, ElemType &amp;e) { 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 // </a:t>
            </a:r>
            <a:r>
              <a:rPr lang="zh-CN" altLang="en-US"/>
              <a:t>若队列不空，则删除 </a:t>
            </a:r>
            <a:r>
              <a:rPr lang="en-US" altLang="zh-CN"/>
              <a:t>Q </a:t>
            </a:r>
            <a:r>
              <a:rPr lang="zh-CN" altLang="en-US"/>
              <a:t>的队头元素，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用</a:t>
            </a:r>
            <a:r>
              <a:rPr lang="en-US" altLang="zh-CN"/>
              <a:t>e </a:t>
            </a:r>
            <a:r>
              <a:rPr lang="zh-CN" altLang="en-US"/>
              <a:t>返回其值，并返回 </a:t>
            </a:r>
            <a:r>
              <a:rPr lang="en-US" altLang="zh-CN"/>
              <a:t>OK;  </a:t>
            </a:r>
            <a:r>
              <a:rPr lang="zh-CN" altLang="en-US"/>
              <a:t>否则返回 </a:t>
            </a:r>
            <a:r>
              <a:rPr lang="en-US" altLang="zh-CN"/>
              <a:t>ERROR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if (Q.front == Q.rear)  return ERROR;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e = Q.base[Q.front];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Q.front = (Q.front + 1) % MAXQSIZE;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return OK;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}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96875" y="692150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删除操作在循环队列中的实现 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7004050" y="2462213"/>
            <a:ext cx="1600200" cy="1535112"/>
            <a:chOff x="576" y="3014"/>
            <a:chExt cx="1008" cy="967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76" y="34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576" y="3693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6948488" y="4165600"/>
            <a:ext cx="1655762" cy="1897063"/>
            <a:chOff x="4468" y="2643"/>
            <a:chExt cx="1043" cy="1195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4468" y="3430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5071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5503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079" y="274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5079" y="302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5079" y="32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5071" y="35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071" y="383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95" y="2643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513" y="28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513" y="36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5175" y="3001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169" y="35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5161" y="325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  <p:sp useBgFill="1">
        <p:nvSpPr>
          <p:cNvPr id="79906" name="Rectangle 34"/>
          <p:cNvSpPr>
            <a:spLocks noChangeArrowheads="1"/>
          </p:cNvSpPr>
          <p:nvPr/>
        </p:nvSpPr>
        <p:spPr bwMode="auto">
          <a:xfrm>
            <a:off x="8027988" y="5703888"/>
            <a:ext cx="431800" cy="3175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9907" name="Rectangle 35"/>
          <p:cNvSpPr>
            <a:spLocks noChangeArrowheads="1"/>
          </p:cNvSpPr>
          <p:nvPr/>
        </p:nvSpPr>
        <p:spPr bwMode="auto">
          <a:xfrm>
            <a:off x="6948488" y="5486400"/>
            <a:ext cx="935037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6948488" y="4983163"/>
            <a:ext cx="920750" cy="457200"/>
            <a:chOff x="4468" y="3158"/>
            <a:chExt cx="580" cy="288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4468" y="3158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513" y="34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906" grpId="0" animBg="1"/>
      <p:bldP spid="7990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974725" y="620713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队列的应用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11775" y="723900"/>
            <a:ext cx="3003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     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ea typeface="华文中宋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1    2     1</a:t>
            </a:r>
            <a:r>
              <a:rPr lang="en-US" altLang="zh-CN">
                <a:ea typeface="华文中宋" pitchFamily="2" charset="-122"/>
              </a:rPr>
              <a:t>  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ea typeface="华文中宋" pitchFamily="2" charset="-122"/>
              </a:rPr>
              <a:t>       1     3     3     1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ea typeface="华文中宋" pitchFamily="2" charset="-122"/>
              </a:rPr>
              <a:t>   1     4     6     4      1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971550" y="18192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利用循环队列的计算过程：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971550" y="2241550"/>
            <a:ext cx="3155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假设只计算 </a:t>
            </a:r>
            <a:r>
              <a:rPr lang="en-US" altLang="zh-CN">
                <a:ea typeface="华文中宋" pitchFamily="2" charset="-122"/>
              </a:rPr>
              <a:t>2 </a:t>
            </a:r>
            <a:r>
              <a:rPr lang="zh-CN" altLang="en-US">
                <a:ea typeface="华文中宋" pitchFamily="2" charset="-122"/>
              </a:rPr>
              <a:t>行，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队列的最大容量为 </a:t>
            </a:r>
            <a:r>
              <a:rPr lang="en-US" altLang="zh-CN">
                <a:ea typeface="华文中宋" pitchFamily="2" charset="-122"/>
              </a:rPr>
              <a:t>5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1909763" y="43180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3422650" y="4318000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895475" y="4365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3397250" y="4365625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614" name="Group 158"/>
          <p:cNvGraphicFramePr>
            <a:graphicFrameLocks noGrp="1"/>
          </p:cNvGraphicFramePr>
          <p:nvPr/>
        </p:nvGraphicFramePr>
        <p:xfrm>
          <a:off x="1762125" y="3862388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542" name="Group 86"/>
          <p:cNvGraphicFramePr>
            <a:graphicFrameLocks noGrp="1"/>
          </p:cNvGraphicFramePr>
          <p:nvPr/>
        </p:nvGraphicFramePr>
        <p:xfrm>
          <a:off x="1762125" y="4989513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56" name="Line 100"/>
          <p:cNvSpPr>
            <a:spLocks noChangeShapeType="1"/>
          </p:cNvSpPr>
          <p:nvPr/>
        </p:nvSpPr>
        <p:spPr bwMode="auto">
          <a:xfrm flipV="1">
            <a:off x="2300288" y="54451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1931988" y="5445125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2286000" y="54927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1185863" y="549275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60" name="Group 104"/>
          <p:cNvGraphicFramePr>
            <a:graphicFrameLocks noGrp="1"/>
          </p:cNvGraphicFramePr>
          <p:nvPr/>
        </p:nvGraphicFramePr>
        <p:xfrm>
          <a:off x="5435600" y="2781300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74" name="Line 118"/>
          <p:cNvSpPr>
            <a:spLocks noChangeShapeType="1"/>
          </p:cNvSpPr>
          <p:nvPr/>
        </p:nvSpPr>
        <p:spPr bwMode="auto">
          <a:xfrm flipV="1">
            <a:off x="6386513" y="323691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5" name="Line 119"/>
          <p:cNvSpPr>
            <a:spLocks noChangeShapeType="1"/>
          </p:cNvSpPr>
          <p:nvPr/>
        </p:nvSpPr>
        <p:spPr bwMode="auto">
          <a:xfrm flipV="1">
            <a:off x="5965825" y="323691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6" name="Text Box 120"/>
          <p:cNvSpPr txBox="1">
            <a:spLocks noChangeArrowheads="1"/>
          </p:cNvSpPr>
          <p:nvPr/>
        </p:nvSpPr>
        <p:spPr bwMode="auto">
          <a:xfrm>
            <a:off x="6372225" y="3284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77" name="Text Box 121"/>
          <p:cNvSpPr txBox="1">
            <a:spLocks noChangeArrowheads="1"/>
          </p:cNvSpPr>
          <p:nvPr/>
        </p:nvSpPr>
        <p:spPr bwMode="auto">
          <a:xfrm>
            <a:off x="5219700" y="328453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78" name="Group 122"/>
          <p:cNvGraphicFramePr>
            <a:graphicFrameLocks noGrp="1"/>
          </p:cNvGraphicFramePr>
          <p:nvPr/>
        </p:nvGraphicFramePr>
        <p:xfrm>
          <a:off x="5434013" y="3933825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92" name="Line 136"/>
          <p:cNvSpPr>
            <a:spLocks noChangeShapeType="1"/>
          </p:cNvSpPr>
          <p:nvPr/>
        </p:nvSpPr>
        <p:spPr bwMode="auto">
          <a:xfrm flipV="1">
            <a:off x="6743700" y="438943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 flipV="1">
            <a:off x="6324600" y="4389438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4" name="Text Box 138"/>
          <p:cNvSpPr txBox="1">
            <a:spLocks noChangeArrowheads="1"/>
          </p:cNvSpPr>
          <p:nvPr/>
        </p:nvSpPr>
        <p:spPr bwMode="auto">
          <a:xfrm>
            <a:off x="6729413" y="44370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95" name="Text Box 139"/>
          <p:cNvSpPr txBox="1">
            <a:spLocks noChangeArrowheads="1"/>
          </p:cNvSpPr>
          <p:nvPr/>
        </p:nvSpPr>
        <p:spPr bwMode="auto">
          <a:xfrm>
            <a:off x="5578475" y="4437063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96" name="Group 140"/>
          <p:cNvGraphicFramePr>
            <a:graphicFrameLocks noGrp="1"/>
          </p:cNvGraphicFramePr>
          <p:nvPr/>
        </p:nvGraphicFramePr>
        <p:xfrm>
          <a:off x="5434013" y="5060950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10" name="Line 154"/>
          <p:cNvSpPr>
            <a:spLocks noChangeShapeType="1"/>
          </p:cNvSpPr>
          <p:nvPr/>
        </p:nvSpPr>
        <p:spPr bwMode="auto">
          <a:xfrm flipV="1">
            <a:off x="7124700" y="55165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1" name="Line 155"/>
          <p:cNvSpPr>
            <a:spLocks noChangeShapeType="1"/>
          </p:cNvSpPr>
          <p:nvPr/>
        </p:nvSpPr>
        <p:spPr bwMode="auto">
          <a:xfrm flipV="1">
            <a:off x="6705600" y="551656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7110413" y="5564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5959475" y="556418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sp>
        <p:nvSpPr>
          <p:cNvPr id="147630" name="Text Box 174"/>
          <p:cNvSpPr txBox="1">
            <a:spLocks noChangeArrowheads="1"/>
          </p:cNvSpPr>
          <p:nvPr/>
        </p:nvSpPr>
        <p:spPr bwMode="auto">
          <a:xfrm>
            <a:off x="971550" y="1196975"/>
            <a:ext cx="362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zh-CN" altLang="en-US"/>
              <a:t>杨辉三角的计算 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5586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63" grpId="0"/>
      <p:bldP spid="147469" grpId="0" animBg="1"/>
      <p:bldP spid="147470" grpId="0" animBg="1"/>
      <p:bldP spid="147471" grpId="0"/>
      <p:bldP spid="147472" grpId="0"/>
      <p:bldP spid="147556" grpId="0" animBg="1"/>
      <p:bldP spid="147557" grpId="0" animBg="1"/>
      <p:bldP spid="147558" grpId="0"/>
      <p:bldP spid="147559" grpId="0"/>
      <p:bldP spid="147574" grpId="0" animBg="1"/>
      <p:bldP spid="147575" grpId="0" animBg="1"/>
      <p:bldP spid="147576" grpId="0"/>
      <p:bldP spid="147577" grpId="0"/>
      <p:bldP spid="147592" grpId="0" animBg="1"/>
      <p:bldP spid="147593" grpId="0" animBg="1"/>
      <p:bldP spid="147594" grpId="0"/>
      <p:bldP spid="147595" grpId="0"/>
      <p:bldP spid="147610" grpId="0" animBg="1"/>
      <p:bldP spid="147611" grpId="0" animBg="1"/>
      <p:bldP spid="147612" grpId="0"/>
      <p:bldP spid="147613" grpId="0"/>
      <p:bldP spid="1476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84213" y="955675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en-US" altLang="zh-CN">
                <a:ea typeface="华文中宋" pitchFamily="2" charset="-122"/>
              </a:rPr>
              <a:t>CPU </a:t>
            </a:r>
            <a:r>
              <a:rPr lang="zh-CN" altLang="en-US"/>
              <a:t>资源的竞争问题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819150" y="1733550"/>
            <a:ext cx="8001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在多用户计算机系统中，各个用户需要使用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运行自己的程序，它们分别向操作系统提出使用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的请求，操作系统按照每个请求在时间上的先后顺序，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将其排成一个队列，每次把</a:t>
            </a:r>
            <a:r>
              <a:rPr lang="en-US" altLang="zh-CN"/>
              <a:t>CPU</a:t>
            </a:r>
            <a:r>
              <a:rPr lang="zh-CN" altLang="en-US"/>
              <a:t>分配给队头用户使用，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当相应的程序运行结束，则令其出队，再把</a:t>
            </a:r>
            <a:r>
              <a:rPr lang="en-US" altLang="zh-CN"/>
              <a:t>CPU</a:t>
            </a:r>
            <a:r>
              <a:rPr lang="zh-CN" altLang="en-US"/>
              <a:t>分配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给新的队头用户，直到所有用户任务处理完毕。 </a:t>
            </a:r>
          </a:p>
        </p:txBody>
      </p:sp>
    </p:spTree>
  </p:cSld>
  <p:clrMapOvr>
    <a:masterClrMapping/>
  </p:clrMapOvr>
  <p:transition spd="slow">
    <p:split dir="in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55650" y="7175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/>
              <a:t>3</a:t>
            </a:r>
            <a:r>
              <a:rPr lang="zh-CN" altLang="en-US"/>
              <a:t>：主机与外部设备之间速度不匹配的问题。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55650" y="1436688"/>
            <a:ext cx="77771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以主机和打印机为例来说明，主机输出数据给打印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机打印，主机输出数据的速度比打印机打印的速度要快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得多，若直接把输出的数据送给打印机打印，由于速度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不匹配，显然不行。</a:t>
            </a:r>
            <a:r>
              <a:rPr lang="zh-CN" altLang="en-US">
                <a:solidFill>
                  <a:srgbClr val="0000FF"/>
                </a:solidFill>
              </a:rPr>
              <a:t>解决的方法</a:t>
            </a:r>
            <a:r>
              <a:rPr lang="zh-CN" altLang="en-US"/>
              <a:t>是设置一个打印数据缓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冲区，主机把要打印的数据依此写到这个缓冲区中，写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满后就暂停输出，继而去做其它的事情，打印机就从缓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冲区中按照先进先出的原则依次取出数据并打印，打印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完后再向主机发出请求，主机接到请求后再向缓冲区写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入打印数据，这样利用队列既保证了打印数据的正确，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又使主机提高了效率。 </a:t>
            </a:r>
          </a:p>
        </p:txBody>
      </p:sp>
    </p:spTree>
  </p:cSld>
  <p:clrMapOvr>
    <a:masterClrMapping/>
  </p:clrMapOvr>
  <p:transition spd="slow">
    <p:spli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96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 课堂练习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、循环队列用数组 </a:t>
            </a:r>
            <a:r>
              <a:rPr lang="en-US" altLang="zh-CN" dirty="0"/>
              <a:t>A[0, 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存放其元素值，已知其头尾指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针分别是 </a:t>
            </a:r>
            <a:r>
              <a:rPr lang="en-US" altLang="zh-CN" dirty="0"/>
              <a:t>front </a:t>
            </a:r>
            <a:r>
              <a:rPr lang="zh-CN" altLang="en-US" dirty="0"/>
              <a:t>和 </a:t>
            </a:r>
            <a:r>
              <a:rPr lang="en-US" altLang="zh-CN" dirty="0"/>
              <a:t>rear ,</a:t>
            </a:r>
            <a:r>
              <a:rPr lang="zh-CN" altLang="en-US" dirty="0"/>
              <a:t>则当前队列中的元素个数是（）。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(A)  (rear-</a:t>
            </a:r>
            <a:r>
              <a:rPr lang="en-US" altLang="zh-CN" dirty="0" err="1"/>
              <a:t>front+</a:t>
            </a:r>
            <a:r>
              <a:rPr lang="en-US" altLang="zh-CN" i="1" dirty="0" err="1"/>
              <a:t>m</a:t>
            </a:r>
            <a:r>
              <a:rPr lang="en-US" altLang="zh-CN" dirty="0"/>
              <a:t>)%</a:t>
            </a:r>
            <a:r>
              <a:rPr lang="en-US" altLang="zh-CN" i="1" dirty="0"/>
              <a:t>m</a:t>
            </a:r>
            <a:r>
              <a:rPr lang="en-US" altLang="zh-CN" dirty="0"/>
              <a:t>       (B)  rear-front+1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(C)  rear-front-1                   (D)  rear-front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、以数组 </a:t>
            </a:r>
            <a:r>
              <a:rPr lang="en-US" altLang="zh-CN" dirty="0"/>
              <a:t>Q[0…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/>
              <a:t>1] </a:t>
            </a:r>
            <a:r>
              <a:rPr lang="zh-CN" altLang="en-US" dirty="0"/>
              <a:t>存放循环队列中的元素，变量 </a:t>
            </a:r>
            <a:r>
              <a:rPr lang="en-US" altLang="zh-CN" dirty="0"/>
              <a:t>rear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dirty="0" err="1"/>
              <a:t>qulen</a:t>
            </a:r>
            <a:r>
              <a:rPr lang="en-US" altLang="zh-CN" dirty="0"/>
              <a:t> </a:t>
            </a:r>
            <a:r>
              <a:rPr lang="zh-CN" altLang="en-US" dirty="0"/>
              <a:t>分别指示循环队列中队尾元素的实际位置和当前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队列中元素的个数，队列第一个元素的实际位置是（）。 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(A) 1+rear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</a:t>
            </a:r>
            <a:r>
              <a:rPr lang="en-US" altLang="zh-CN" dirty="0"/>
              <a:t>(B) 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(C)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         </a:t>
            </a:r>
            <a:r>
              <a:rPr lang="en-US" altLang="zh-CN" dirty="0"/>
              <a:t>(D) 1</a:t>
            </a:r>
            <a:r>
              <a:rPr lang="zh-CN" altLang="en-US" dirty="0"/>
              <a:t>＋</a:t>
            </a:r>
            <a:r>
              <a:rPr lang="en-US" altLang="zh-CN" dirty="0"/>
              <a:t>(rear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en-US" altLang="zh-CN" dirty="0"/>
              <a:t>) % </a:t>
            </a:r>
            <a:r>
              <a:rPr lang="en-US" altLang="zh-CN" i="1" dirty="0"/>
              <a:t>m </a:t>
            </a:r>
            <a:endParaRPr lang="en-US" altLang="zh-CN" dirty="0"/>
          </a:p>
        </p:txBody>
      </p:sp>
    </p:spTree>
  </p:cSld>
  <p:clrMapOvr>
    <a:masterClrMapping/>
  </p:clrMapOvr>
  <p:transition spd="slow"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10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728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046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827088" y="90872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顺序栈 </a:t>
            </a:r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827088" y="1556792"/>
            <a:ext cx="761458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顺序栈：</a:t>
            </a:r>
            <a:r>
              <a:rPr lang="zh-CN" altLang="en-US" dirty="0"/>
              <a:t>利用一组地址连续的存储单元依次存放自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栈底到栈顶的数据元素，同时附设指针 </a:t>
            </a:r>
            <a:r>
              <a:rPr lang="en-US" altLang="zh-CN" dirty="0"/>
              <a:t>top </a:t>
            </a:r>
            <a:r>
              <a:rPr lang="zh-CN" altLang="en-US" dirty="0"/>
              <a:t>指示栈顶元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素在顺序栈中的位置。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华文中宋" pitchFamily="2" charset="-122"/>
            </a:endParaRPr>
          </a:p>
        </p:txBody>
      </p:sp>
      <p:grpSp>
        <p:nvGrpSpPr>
          <p:cNvPr id="27911" name="Group 263"/>
          <p:cNvGrpSpPr>
            <a:grpSpLocks/>
          </p:cNvGrpSpPr>
          <p:nvPr/>
        </p:nvGrpSpPr>
        <p:grpSpPr bwMode="auto">
          <a:xfrm>
            <a:off x="3619500" y="3994150"/>
            <a:ext cx="1143000" cy="1905000"/>
            <a:chOff x="4128" y="768"/>
            <a:chExt cx="720" cy="1200"/>
          </a:xfrm>
        </p:grpSpPr>
        <p:sp>
          <p:nvSpPr>
            <p:cNvPr id="27864" name="Line 216"/>
            <p:cNvSpPr>
              <a:spLocks noChangeShapeType="1"/>
            </p:cNvSpPr>
            <p:nvPr/>
          </p:nvSpPr>
          <p:spPr bwMode="auto">
            <a:xfrm>
              <a:off x="412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Line 217"/>
            <p:cNvSpPr>
              <a:spLocks noChangeShapeType="1"/>
            </p:cNvSpPr>
            <p:nvPr/>
          </p:nvSpPr>
          <p:spPr bwMode="auto">
            <a:xfrm>
              <a:off x="484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6" name="Line 218"/>
            <p:cNvSpPr>
              <a:spLocks noChangeShapeType="1"/>
            </p:cNvSpPr>
            <p:nvPr/>
          </p:nvSpPr>
          <p:spPr bwMode="auto">
            <a:xfrm>
              <a:off x="4128" y="7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7" name="Line 219"/>
            <p:cNvSpPr>
              <a:spLocks noChangeShapeType="1"/>
            </p:cNvSpPr>
            <p:nvPr/>
          </p:nvSpPr>
          <p:spPr bwMode="auto">
            <a:xfrm>
              <a:off x="4128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Line 220"/>
            <p:cNvSpPr>
              <a:spLocks noChangeShapeType="1"/>
            </p:cNvSpPr>
            <p:nvPr/>
          </p:nvSpPr>
          <p:spPr bwMode="auto">
            <a:xfrm>
              <a:off x="4128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Line 222"/>
            <p:cNvSpPr>
              <a:spLocks noChangeShapeType="1"/>
            </p:cNvSpPr>
            <p:nvPr/>
          </p:nvSpPr>
          <p:spPr bwMode="auto">
            <a:xfrm>
              <a:off x="4128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Line 223"/>
            <p:cNvSpPr>
              <a:spLocks noChangeShapeType="1"/>
            </p:cNvSpPr>
            <p:nvPr/>
          </p:nvSpPr>
          <p:spPr bwMode="auto">
            <a:xfrm>
              <a:off x="4128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Line 224"/>
            <p:cNvSpPr>
              <a:spLocks noChangeShapeType="1"/>
            </p:cNvSpPr>
            <p:nvPr/>
          </p:nvSpPr>
          <p:spPr bwMode="auto">
            <a:xfrm>
              <a:off x="41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913" name="Group 265"/>
          <p:cNvGrpSpPr>
            <a:grpSpLocks/>
          </p:cNvGrpSpPr>
          <p:nvPr/>
        </p:nvGrpSpPr>
        <p:grpSpPr bwMode="auto">
          <a:xfrm>
            <a:off x="2703513" y="5213350"/>
            <a:ext cx="838200" cy="457200"/>
            <a:chOff x="3600" y="1505"/>
            <a:chExt cx="528" cy="288"/>
          </a:xfrm>
        </p:grpSpPr>
        <p:sp>
          <p:nvSpPr>
            <p:cNvPr id="27873" name="Line 225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Text Box 227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27912" name="Group 264"/>
          <p:cNvGrpSpPr>
            <a:grpSpLocks/>
          </p:cNvGrpSpPr>
          <p:nvPr/>
        </p:nvGrpSpPr>
        <p:grpSpPr bwMode="auto">
          <a:xfrm>
            <a:off x="2703513" y="5746750"/>
            <a:ext cx="838200" cy="457200"/>
            <a:chOff x="3600" y="1872"/>
            <a:chExt cx="528" cy="288"/>
          </a:xfrm>
        </p:grpSpPr>
        <p:sp>
          <p:nvSpPr>
            <p:cNvPr id="27874" name="Line 226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Text Box 228"/>
            <p:cNvSpPr txBox="1">
              <a:spLocks noChangeArrowheads="1"/>
            </p:cNvSpPr>
            <p:nvPr/>
          </p:nvSpPr>
          <p:spPr bwMode="auto">
            <a:xfrm>
              <a:off x="3600" y="1872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</p:grpSp>
      <p:sp>
        <p:nvSpPr>
          <p:cNvPr id="27917" name="Text Box 269"/>
          <p:cNvSpPr txBox="1">
            <a:spLocks noChangeArrowheads="1"/>
          </p:cNvSpPr>
          <p:nvPr/>
        </p:nvSpPr>
        <p:spPr bwMode="auto">
          <a:xfrm>
            <a:off x="3994150" y="5518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A </a:t>
            </a:r>
          </a:p>
        </p:txBody>
      </p:sp>
      <p:sp useBgFill="1">
        <p:nvSpPr>
          <p:cNvPr id="27918" name="Rectangle 270"/>
          <p:cNvSpPr>
            <a:spLocks noChangeArrowheads="1"/>
          </p:cNvSpPr>
          <p:nvPr/>
        </p:nvSpPr>
        <p:spPr bwMode="auto">
          <a:xfrm>
            <a:off x="2703513" y="5289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14" name="Group 266"/>
          <p:cNvGrpSpPr>
            <a:grpSpLocks/>
          </p:cNvGrpSpPr>
          <p:nvPr/>
        </p:nvGrpSpPr>
        <p:grpSpPr bwMode="auto">
          <a:xfrm>
            <a:off x="2703513" y="4832350"/>
            <a:ext cx="838200" cy="457200"/>
            <a:chOff x="3600" y="1505"/>
            <a:chExt cx="528" cy="288"/>
          </a:xfrm>
        </p:grpSpPr>
        <p:sp>
          <p:nvSpPr>
            <p:cNvPr id="27915" name="Line 267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16" name="Text Box 268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0" name="Text Box 272"/>
          <p:cNvSpPr txBox="1">
            <a:spLocks noChangeArrowheads="1"/>
          </p:cNvSpPr>
          <p:nvPr/>
        </p:nvSpPr>
        <p:spPr bwMode="auto">
          <a:xfrm>
            <a:off x="3994150" y="5137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 </a:t>
            </a:r>
          </a:p>
        </p:txBody>
      </p:sp>
      <p:sp useBgFill="1">
        <p:nvSpPr>
          <p:cNvPr id="27924" name="Rectangle 276"/>
          <p:cNvSpPr>
            <a:spLocks noChangeArrowheads="1"/>
          </p:cNvSpPr>
          <p:nvPr/>
        </p:nvSpPr>
        <p:spPr bwMode="auto">
          <a:xfrm>
            <a:off x="2703513" y="4908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1" name="Group 273"/>
          <p:cNvGrpSpPr>
            <a:grpSpLocks/>
          </p:cNvGrpSpPr>
          <p:nvPr/>
        </p:nvGrpSpPr>
        <p:grpSpPr bwMode="auto">
          <a:xfrm>
            <a:off x="2703513" y="4451350"/>
            <a:ext cx="838200" cy="457200"/>
            <a:chOff x="3600" y="1505"/>
            <a:chExt cx="528" cy="288"/>
          </a:xfrm>
        </p:grpSpPr>
        <p:sp>
          <p:nvSpPr>
            <p:cNvPr id="27922" name="Line 27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3" name="Text Box 27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5" name="Text Box 277"/>
          <p:cNvSpPr txBox="1">
            <a:spLocks noChangeArrowheads="1"/>
          </p:cNvSpPr>
          <p:nvPr/>
        </p:nvSpPr>
        <p:spPr bwMode="auto">
          <a:xfrm>
            <a:off x="3994150" y="4756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 </a:t>
            </a:r>
          </a:p>
        </p:txBody>
      </p:sp>
      <p:sp useBgFill="1">
        <p:nvSpPr>
          <p:cNvPr id="27929" name="Rectangle 281"/>
          <p:cNvSpPr>
            <a:spLocks noChangeArrowheads="1"/>
          </p:cNvSpPr>
          <p:nvPr/>
        </p:nvSpPr>
        <p:spPr bwMode="auto">
          <a:xfrm>
            <a:off x="2703513" y="4527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6" name="Group 278"/>
          <p:cNvGrpSpPr>
            <a:grpSpLocks/>
          </p:cNvGrpSpPr>
          <p:nvPr/>
        </p:nvGrpSpPr>
        <p:grpSpPr bwMode="auto">
          <a:xfrm>
            <a:off x="2703513" y="4070350"/>
            <a:ext cx="838200" cy="457200"/>
            <a:chOff x="3600" y="1505"/>
            <a:chExt cx="528" cy="288"/>
          </a:xfrm>
        </p:grpSpPr>
        <p:sp>
          <p:nvSpPr>
            <p:cNvPr id="27927" name="Line 279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8" name="Text Box 280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0" name="Text Box 282"/>
          <p:cNvSpPr txBox="1">
            <a:spLocks noChangeArrowheads="1"/>
          </p:cNvSpPr>
          <p:nvPr/>
        </p:nvSpPr>
        <p:spPr bwMode="auto">
          <a:xfrm>
            <a:off x="3994150" y="4375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 </a:t>
            </a:r>
          </a:p>
        </p:txBody>
      </p:sp>
      <p:sp useBgFill="1">
        <p:nvSpPr>
          <p:cNvPr id="27934" name="Rectangle 286"/>
          <p:cNvSpPr>
            <a:spLocks noChangeArrowheads="1"/>
          </p:cNvSpPr>
          <p:nvPr/>
        </p:nvSpPr>
        <p:spPr bwMode="auto">
          <a:xfrm>
            <a:off x="2703513" y="4146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1" name="Group 283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>
          <p:nvSpPr>
            <p:cNvPr id="27932" name="Line 28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3" name="Text Box 28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3994150" y="3994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E </a:t>
            </a:r>
          </a:p>
        </p:txBody>
      </p:sp>
      <p:sp useBgFill="1">
        <p:nvSpPr>
          <p:cNvPr id="27940" name="Rectangle 292"/>
          <p:cNvSpPr>
            <a:spLocks noChangeArrowheads="1"/>
          </p:cNvSpPr>
          <p:nvPr/>
        </p:nvSpPr>
        <p:spPr bwMode="auto">
          <a:xfrm>
            <a:off x="2703513" y="3765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7" name="Group 289"/>
          <p:cNvGrpSpPr>
            <a:grpSpLocks/>
          </p:cNvGrpSpPr>
          <p:nvPr/>
        </p:nvGrpSpPr>
        <p:grpSpPr bwMode="auto">
          <a:xfrm>
            <a:off x="2703513" y="3308350"/>
            <a:ext cx="838200" cy="457200"/>
            <a:chOff x="3600" y="1505"/>
            <a:chExt cx="528" cy="288"/>
          </a:xfrm>
        </p:grpSpPr>
        <p:sp>
          <p:nvSpPr>
            <p:cNvPr id="27938" name="Line 290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9" name="Text Box 291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42" name="Text Box 294"/>
          <p:cNvSpPr txBox="1">
            <a:spLocks noChangeArrowheads="1"/>
          </p:cNvSpPr>
          <p:nvPr/>
        </p:nvSpPr>
        <p:spPr bwMode="auto">
          <a:xfrm>
            <a:off x="5164138" y="3841750"/>
            <a:ext cx="17843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空栈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素“出栈”操 </a:t>
            </a:r>
          </a:p>
          <a:p>
            <a:r>
              <a:rPr lang="zh-CN" altLang="en-US"/>
              <a:t>作，将产生 </a:t>
            </a:r>
          </a:p>
          <a:p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 useBgFill="1">
        <p:nvSpPr>
          <p:cNvPr id="27944" name="Rectangle 296"/>
          <p:cNvSpPr>
            <a:spLocks noChangeArrowheads="1"/>
          </p:cNvSpPr>
          <p:nvPr/>
        </p:nvSpPr>
        <p:spPr bwMode="auto">
          <a:xfrm>
            <a:off x="4017963" y="4029075"/>
            <a:ext cx="3048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45" name="Group 297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 useBgFill="1">
          <p:nvSpPr>
            <p:cNvPr id="27946" name="Line 298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7947" name="Text Box 299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7948" name="Rectangle 300"/>
          <p:cNvSpPr>
            <a:spLocks noChangeArrowheads="1"/>
          </p:cNvSpPr>
          <p:nvPr/>
        </p:nvSpPr>
        <p:spPr bwMode="auto">
          <a:xfrm>
            <a:off x="2627313" y="3308350"/>
            <a:ext cx="990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0" name="Text Box 302"/>
          <p:cNvSpPr txBox="1">
            <a:spLocks noChangeArrowheads="1"/>
          </p:cNvSpPr>
          <p:nvPr/>
        </p:nvSpPr>
        <p:spPr bwMode="auto">
          <a:xfrm>
            <a:off x="5138738" y="3833813"/>
            <a:ext cx="178435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栈满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素“入栈”操 </a:t>
            </a:r>
          </a:p>
          <a:p>
            <a:r>
              <a:rPr lang="zh-CN" altLang="en-US"/>
              <a:t>作，将产生 </a:t>
            </a:r>
          </a:p>
          <a:p>
            <a:pPr>
              <a:lnSpc>
                <a:spcPct val="80000"/>
              </a:lnSpc>
            </a:pP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autoUpdateAnimBg="0"/>
      <p:bldP spid="27742" grpId="0" autoUpdateAnimBg="0"/>
      <p:bldP spid="27917" grpId="0" autoUpdateAnimBg="0"/>
      <p:bldP spid="27918" grpId="0" animBg="1"/>
      <p:bldP spid="27920" grpId="0" autoUpdateAnimBg="0"/>
      <p:bldP spid="27924" grpId="0" animBg="1"/>
      <p:bldP spid="27925" grpId="0" autoUpdateAnimBg="0"/>
      <p:bldP spid="27929" grpId="0" animBg="1"/>
      <p:bldP spid="27930" grpId="0" autoUpdateAnimBg="0"/>
      <p:bldP spid="27934" grpId="0" animBg="1" autoUpdateAnimBg="0"/>
      <p:bldP spid="27935" grpId="0" autoUpdateAnimBg="0"/>
      <p:bldP spid="27940" grpId="0" animBg="1" autoUpdateAnimBg="0"/>
      <p:bldP spid="27942" grpId="0" autoUpdateAnimBg="0"/>
      <p:bldP spid="27944" grpId="0" animBg="1"/>
      <p:bldP spid="27948" grpId="0" animBg="1"/>
      <p:bldP spid="279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81025" y="620713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新魏" pitchFamily="2" charset="-122"/>
              </a:rPr>
              <a:t>#define LIST_INIT_SIZE 100 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线性表存储空间的初始分配量</a:t>
            </a:r>
            <a:r>
              <a:rPr lang="zh-CN" altLang="en-US">
                <a:ea typeface="华文新魏" pitchFamily="2" charset="-122"/>
              </a:rPr>
              <a:t>  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#define LISTINCREMENT 10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线性表存储空间的分配增量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typedef struct {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     ElemType  *elem;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数组指针，指示线性表的基地址</a:t>
            </a:r>
            <a:br>
              <a:rPr lang="zh-CN" altLang="en-US" sz="2000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length;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当前长度</a:t>
            </a:r>
            <a:br>
              <a:rPr lang="zh-CN" altLang="en-US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listsize;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当前分配的存储容量</a:t>
            </a:r>
            <a:r>
              <a:rPr lang="en-US" altLang="zh-CN" sz="2000">
                <a:ea typeface="华文新魏" pitchFamily="2" charset="-122"/>
              </a:rPr>
              <a:t>(</a:t>
            </a:r>
            <a:r>
              <a:rPr lang="zh-CN" altLang="en-US" sz="2000">
                <a:ea typeface="华文新魏" pitchFamily="2" charset="-122"/>
              </a:rPr>
              <a:t>以</a:t>
            </a:r>
            <a:r>
              <a:rPr lang="en-US" altLang="zh-CN" sz="2000">
                <a:ea typeface="华文新魏" pitchFamily="2" charset="-122"/>
              </a:rPr>
              <a:t>sizeof(ElemType)</a:t>
            </a:r>
            <a:r>
              <a:rPr lang="zh-CN" altLang="en-US" sz="2000">
                <a:ea typeface="华文新魏" pitchFamily="2" charset="-122"/>
              </a:rPr>
              <a:t>为单位</a:t>
            </a:r>
            <a:r>
              <a:rPr lang="en-US" altLang="zh-CN" sz="2000">
                <a:ea typeface="华文新魏" pitchFamily="2" charset="-122"/>
              </a:rPr>
              <a:t>)</a:t>
            </a:r>
            <a:r>
              <a:rPr lang="en-US" altLang="zh-CN">
                <a:ea typeface="华文新魏" pitchFamily="2" charset="-122"/>
              </a:rPr>
              <a:t> 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} SqList;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754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SelemType *base;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栈底指针，它始终指向栈底的位置。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zh-CN" altLang="en-US">
              <a:solidFill>
                <a:srgbClr val="0000FF"/>
              </a:solidFill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960438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SelemType *top;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971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ea typeface="华文新魏" pitchFamily="2" charset="-122"/>
              </a:rPr>
              <a:t>int stacksize; 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当前分配的栈可使用的最大存储容量。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808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Sqstack;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542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/>
              <a:t>base </a:t>
            </a:r>
            <a:r>
              <a:rPr lang="zh-CN" altLang="en-US"/>
              <a:t>的值为 </a:t>
            </a:r>
            <a:r>
              <a:rPr lang="en-US" altLang="zh-CN"/>
              <a:t>NULL</a:t>
            </a:r>
            <a:r>
              <a:rPr lang="zh-CN" altLang="en-US"/>
              <a:t>，表明栈结构不存在。 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11188" y="909638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FF"/>
                </a:solidFill>
              </a:rPr>
              <a:t>#define STACK_INIT_SIZE 100 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栈存储空间的初始分配量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609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#define STACKINCREMENT 10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栈存储空间的分配增量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92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书上基本操作的实现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7" name="Rectangle 165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4" name="Rectangle 162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2" name="Rectangle 160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4" name="Rectangle 152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Rectangle 151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511175" y="4038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511175" y="43434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Rectangle 134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5" name="Rectangle 133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2" name="Rectangle 130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Rectangle 129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Rectangle 127"/>
          <p:cNvSpPr>
            <a:spLocks noChangeArrowheads="1"/>
          </p:cNvSpPr>
          <p:nvPr/>
        </p:nvSpPr>
        <p:spPr bwMode="auto">
          <a:xfrm>
            <a:off x="587375" y="220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587375" y="18288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282575" y="5334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栈的基本操作在顺序栈中的实现 </a:t>
            </a:r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282575" y="1031875"/>
            <a:ext cx="41592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dirty="0" err="1"/>
              <a:t>maxs</a:t>
            </a:r>
            <a:r>
              <a:rPr lang="en-US" altLang="zh-CN" dirty="0"/>
              <a:t> 9;</a:t>
            </a:r>
          </a:p>
          <a:p>
            <a:r>
              <a:rPr lang="en-US" altLang="zh-CN" dirty="0"/>
              <a:t>main() </a:t>
            </a:r>
          </a:p>
          <a:p>
            <a:r>
              <a:rPr lang="en-US" altLang="zh-CN" dirty="0"/>
              <a:t>{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stack[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maxs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]; 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top=0;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while(top&lt;</a:t>
            </a:r>
            <a:r>
              <a:rPr lang="en-US" altLang="zh-CN" dirty="0" err="1">
                <a:solidFill>
                  <a:srgbClr val="0000FF"/>
                </a:solidFill>
              </a:rPr>
              <a:t>maxs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{  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(“%</a:t>
            </a:r>
            <a:r>
              <a:rPr lang="en-US" altLang="zh-CN" dirty="0" err="1">
                <a:solidFill>
                  <a:srgbClr val="0000FF"/>
                </a:solidFill>
              </a:rPr>
              <a:t>d”,&amp;stack</a:t>
            </a:r>
            <a:r>
              <a:rPr lang="en-US" altLang="zh-CN" dirty="0">
                <a:solidFill>
                  <a:srgbClr val="0000FF"/>
                </a:solidFill>
              </a:rPr>
              <a:t>[top]);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   top++;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int</a:t>
            </a:r>
            <a:r>
              <a:rPr lang="en-US" altLang="zh-CN" dirty="0">
                <a:solidFill>
                  <a:srgbClr val="9900CC"/>
                </a:solidFill>
              </a:rPr>
              <a:t> e;</a:t>
            </a:r>
          </a:p>
          <a:p>
            <a:r>
              <a:rPr lang="en-US" altLang="zh-CN" dirty="0">
                <a:solidFill>
                  <a:srgbClr val="9900CC"/>
                </a:solidFill>
              </a:rPr>
              <a:t>   e=stack[top-1];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while(top&gt;0)</a:t>
            </a:r>
          </a:p>
          <a:p>
            <a:r>
              <a:rPr lang="en-US" altLang="zh-CN" dirty="0"/>
              <a:t>      e=stack[top-1];  </a:t>
            </a:r>
          </a:p>
          <a:p>
            <a:r>
              <a:rPr lang="en-US" altLang="zh-CN" dirty="0"/>
              <a:t>      top-=1;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8767" name="AutoShape 95"/>
          <p:cNvSpPr>
            <a:spLocks/>
          </p:cNvSpPr>
          <p:nvPr/>
        </p:nvSpPr>
        <p:spPr bwMode="auto">
          <a:xfrm>
            <a:off x="2720975" y="19812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2873375" y="19812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InitStack </a:t>
            </a:r>
          </a:p>
        </p:txBody>
      </p:sp>
      <p:sp>
        <p:nvSpPr>
          <p:cNvPr id="28769" name="AutoShape 97"/>
          <p:cNvSpPr>
            <a:spLocks/>
          </p:cNvSpPr>
          <p:nvPr/>
        </p:nvSpPr>
        <p:spPr bwMode="auto">
          <a:xfrm>
            <a:off x="4397375" y="2667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4549775" y="29718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</a:p>
        </p:txBody>
      </p:sp>
      <p:sp>
        <p:nvSpPr>
          <p:cNvPr id="28771" name="AutoShape 99"/>
          <p:cNvSpPr>
            <a:spLocks/>
          </p:cNvSpPr>
          <p:nvPr/>
        </p:nvSpPr>
        <p:spPr bwMode="auto">
          <a:xfrm>
            <a:off x="2681288" y="4114800"/>
            <a:ext cx="115887" cy="609600"/>
          </a:xfrm>
          <a:prstGeom prst="rightBrace">
            <a:avLst>
              <a:gd name="adj1" fmla="val 43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3095625" y="5105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Pop </a:t>
            </a:r>
          </a:p>
        </p:txBody>
      </p: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6672263" y="990600"/>
            <a:ext cx="914400" cy="3429000"/>
            <a:chOff x="4032" y="624"/>
            <a:chExt cx="576" cy="2160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032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4032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032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4032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3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03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03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03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Line 110"/>
            <p:cNvSpPr>
              <a:spLocks noChangeShapeType="1"/>
            </p:cNvSpPr>
            <p:nvPr/>
          </p:nvSpPr>
          <p:spPr bwMode="auto">
            <a:xfrm>
              <a:off x="403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>
              <a:off x="4032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>
              <a:off x="4608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789" name="Text Box 117"/>
          <p:cNvSpPr txBox="1">
            <a:spLocks noChangeArrowheads="1"/>
          </p:cNvSpPr>
          <p:nvPr/>
        </p:nvSpPr>
        <p:spPr bwMode="auto">
          <a:xfrm>
            <a:off x="6958013" y="3352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6977063" y="30432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04" name="Rectangle 132"/>
          <p:cNvSpPr>
            <a:spLocks noChangeArrowheads="1"/>
          </p:cNvSpPr>
          <p:nvPr/>
        </p:nvSpPr>
        <p:spPr bwMode="auto">
          <a:xfrm>
            <a:off x="5692775" y="3200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7" name="Rectangle 135"/>
          <p:cNvSpPr>
            <a:spLocks noChangeArrowheads="1"/>
          </p:cNvSpPr>
          <p:nvPr/>
        </p:nvSpPr>
        <p:spPr bwMode="auto">
          <a:xfrm>
            <a:off x="5692775" y="28956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5" name="Group 123"/>
          <p:cNvGrpSpPr>
            <a:grpSpLocks/>
          </p:cNvGrpSpPr>
          <p:nvPr/>
        </p:nvGrpSpPr>
        <p:grpSpPr bwMode="auto">
          <a:xfrm>
            <a:off x="5768975" y="2479675"/>
            <a:ext cx="838200" cy="492125"/>
            <a:chOff x="3504" y="1946"/>
            <a:chExt cx="528" cy="310"/>
          </a:xfrm>
        </p:grpSpPr>
        <p:sp>
          <p:nvSpPr>
            <p:cNvPr id="28796" name="Line 124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9" name="Rectangle 137"/>
          <p:cNvSpPr>
            <a:spLocks noChangeArrowheads="1"/>
          </p:cNvSpPr>
          <p:nvPr/>
        </p:nvSpPr>
        <p:spPr bwMode="auto">
          <a:xfrm>
            <a:off x="5692775" y="2590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0" name="Group 138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 useBgFill="1">
          <p:nvSpPr>
            <p:cNvPr id="28811" name="Line 139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12" name="Text Box 140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15" name="Rectangle 143"/>
          <p:cNvSpPr>
            <a:spLocks noChangeArrowheads="1"/>
          </p:cNvSpPr>
          <p:nvPr/>
        </p:nvSpPr>
        <p:spPr bwMode="auto">
          <a:xfrm>
            <a:off x="8054975" y="2819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Text Box 144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22" name="Rectangle 150"/>
          <p:cNvSpPr>
            <a:spLocks noChangeArrowheads="1"/>
          </p:cNvSpPr>
          <p:nvPr/>
        </p:nvSpPr>
        <p:spPr bwMode="auto">
          <a:xfrm>
            <a:off x="5692775" y="2819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 useBgFill="1">
          <p:nvSpPr>
            <p:cNvPr id="28820" name="Line 148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21" name="Text Box 149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2873375" y="41910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GetTop </a:t>
            </a:r>
          </a:p>
        </p:txBody>
      </p:sp>
      <p:sp>
        <p:nvSpPr>
          <p:cNvPr id="28830" name="AutoShape 158"/>
          <p:cNvSpPr>
            <a:spLocks/>
          </p:cNvSpPr>
          <p:nvPr/>
        </p:nvSpPr>
        <p:spPr bwMode="auto">
          <a:xfrm>
            <a:off x="2873375" y="4876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3" name="Text Box 161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36" name="Rectangle 164"/>
          <p:cNvSpPr>
            <a:spLocks noChangeArrowheads="1"/>
          </p:cNvSpPr>
          <p:nvPr/>
        </p:nvSpPr>
        <p:spPr bwMode="auto">
          <a:xfrm>
            <a:off x="8359775" y="2860675"/>
            <a:ext cx="228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835977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 useBgFill="1">
        <p:nvSpPr>
          <p:cNvPr id="28838" name="Rectangle 166"/>
          <p:cNvSpPr>
            <a:spLocks noChangeArrowheads="1"/>
          </p:cNvSpPr>
          <p:nvPr/>
        </p:nvSpPr>
        <p:spPr bwMode="auto">
          <a:xfrm>
            <a:off x="7010400" y="3141663"/>
            <a:ext cx="2889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839" name="Rectangle 167"/>
          <p:cNvSpPr>
            <a:spLocks noChangeArrowheads="1"/>
          </p:cNvSpPr>
          <p:nvPr/>
        </p:nvSpPr>
        <p:spPr bwMode="auto">
          <a:xfrm>
            <a:off x="7010400" y="3482975"/>
            <a:ext cx="288925" cy="233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179388" y="2581275"/>
            <a:ext cx="8626475" cy="2870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Status InitStack (SqStack &amp;S) {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S.base = (SElemType * )malloc(STACK_INIT_SIZE * sizeof(SElemtype)); 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if (!S.base) exit (OVERFLOW);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S.top = S.base;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S.stacksize = STACK_INIT_SIZE;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return OK;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 // InitStack</a:t>
            </a:r>
          </a:p>
        </p:txBody>
      </p:sp>
      <p:sp>
        <p:nvSpPr>
          <p:cNvPr id="28844" name="Text Box 172"/>
          <p:cNvSpPr txBox="1">
            <a:spLocks noChangeArrowheads="1"/>
          </p:cNvSpPr>
          <p:nvPr/>
        </p:nvSpPr>
        <p:spPr bwMode="auto">
          <a:xfrm>
            <a:off x="234950" y="3716338"/>
            <a:ext cx="8195064" cy="286232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Status Push (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&amp;S, 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e) { </a:t>
            </a:r>
          </a:p>
          <a:p>
            <a:r>
              <a:rPr lang="en-US" altLang="zh-CN" sz="2000" dirty="0"/>
              <a:t>    if (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&gt;=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) {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* )</a:t>
            </a:r>
            <a:r>
              <a:rPr lang="en-US" altLang="zh-CN" sz="2000" dirty="0" err="1"/>
              <a:t>realloc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                      (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</a:t>
            </a:r>
            <a:r>
              <a:rPr lang="en-US" altLang="zh-CN" sz="2000"/>
              <a:t>+ STACKINCREMENT) 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));  </a:t>
            </a:r>
          </a:p>
          <a:p>
            <a:r>
              <a:rPr lang="en-US" altLang="zh-CN" sz="2000" dirty="0"/>
              <a:t>       if (!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) exit (OVERFLOW);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+= STACKINCREMENT; } </a:t>
            </a:r>
          </a:p>
          <a:p>
            <a:r>
              <a:rPr lang="en-US" altLang="zh-CN" sz="2000" dirty="0"/>
              <a:t>    *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++ = e;          return OK; </a:t>
            </a:r>
          </a:p>
          <a:p>
            <a:r>
              <a:rPr lang="en-US" altLang="zh-CN" sz="2000" dirty="0"/>
              <a:t>} // Push </a:t>
            </a:r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250825" y="2349500"/>
            <a:ext cx="507841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GetTop (SqStack 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*(S.top – 1);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GetTop </a:t>
            </a:r>
          </a:p>
        </p:txBody>
      </p:sp>
      <p:sp>
        <p:nvSpPr>
          <p:cNvPr id="28846" name="Text Box 174"/>
          <p:cNvSpPr txBox="1">
            <a:spLocks noChangeArrowheads="1"/>
          </p:cNvSpPr>
          <p:nvPr/>
        </p:nvSpPr>
        <p:spPr bwMode="auto">
          <a:xfrm>
            <a:off x="288925" y="3108325"/>
            <a:ext cx="488156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Pop (SqStack &amp;S,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 -- S.top;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Pop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8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10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1000"/>
                                        <p:tgtEl>
                                          <p:spTgt spid="2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10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10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10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10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10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10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10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2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10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4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2000"/>
                                        <p:tgtEl>
                                          <p:spTgt spid="2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" grpId="0" animBg="1"/>
      <p:bldP spid="28834" grpId="0" animBg="1"/>
      <p:bldP spid="28832" grpId="0" animBg="1"/>
      <p:bldP spid="28824" grpId="0" animBg="1"/>
      <p:bldP spid="28823" grpId="0" animBg="1"/>
      <p:bldP spid="28818" grpId="0" animBg="1"/>
      <p:bldP spid="28817" grpId="0" animBg="1"/>
      <p:bldP spid="28814" grpId="0" animBg="1"/>
      <p:bldP spid="28813" grpId="0" animBg="1"/>
      <p:bldP spid="28806" grpId="0" animBg="1"/>
      <p:bldP spid="28805" grpId="0" animBg="1"/>
      <p:bldP spid="28802" grpId="0" animBg="1"/>
      <p:bldP spid="28801" grpId="0" animBg="1"/>
      <p:bldP spid="28800" grpId="0" animBg="1"/>
      <p:bldP spid="28799" grpId="0" animBg="1"/>
      <p:bldP spid="28798" grpId="0" animBg="1"/>
      <p:bldP spid="28766" grpId="0" autoUpdateAnimBg="0"/>
      <p:bldP spid="28767" grpId="0" animBg="1"/>
      <p:bldP spid="28768" grpId="0" autoUpdateAnimBg="0"/>
      <p:bldP spid="28769" grpId="0" animBg="1"/>
      <p:bldP spid="28770" grpId="0" autoUpdateAnimBg="0"/>
      <p:bldP spid="28771" grpId="0" animBg="1"/>
      <p:bldP spid="28772" grpId="0" autoUpdateAnimBg="0"/>
      <p:bldP spid="28789" grpId="0" autoUpdateAnimBg="0"/>
      <p:bldP spid="28790" grpId="0" autoUpdateAnimBg="0"/>
      <p:bldP spid="28804" grpId="0" animBg="1"/>
      <p:bldP spid="28807" grpId="0" animBg="1"/>
      <p:bldP spid="28809" grpId="0" animBg="1"/>
      <p:bldP spid="28815" grpId="0" animBg="1"/>
      <p:bldP spid="28816" grpId="0" autoUpdateAnimBg="0"/>
      <p:bldP spid="28822" grpId="0" animBg="1"/>
      <p:bldP spid="28829" grpId="0" autoUpdateAnimBg="0"/>
      <p:bldP spid="28830" grpId="0" animBg="1"/>
      <p:bldP spid="28833" grpId="0" autoUpdateAnimBg="0"/>
      <p:bldP spid="28836" grpId="0" animBg="1"/>
      <p:bldP spid="28835" grpId="0" autoUpdateAnimBg="0"/>
      <p:bldP spid="28838" grpId="0" animBg="1"/>
      <p:bldP spid="28839" grpId="0" animBg="1"/>
      <p:bldP spid="28843" grpId="0" animBg="1"/>
      <p:bldP spid="28844" grpId="1" animBg="1"/>
      <p:bldP spid="28845" grpId="1" animBg="1"/>
      <p:bldP spid="2884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13183</TotalTime>
  <Words>5033</Words>
  <Application>Microsoft Office PowerPoint</Application>
  <PresentationFormat>全屏显示(4:3)</PresentationFormat>
  <Paragraphs>1017</Paragraphs>
  <Slides>55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黑体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ding</cp:lastModifiedBy>
  <cp:revision>764</cp:revision>
  <dcterms:created xsi:type="dcterms:W3CDTF">2004-01-29T07:02:12Z</dcterms:created>
  <dcterms:modified xsi:type="dcterms:W3CDTF">2017-09-06T05:53:51Z</dcterms:modified>
</cp:coreProperties>
</file>