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02" r:id="rId2"/>
    <p:sldId id="397" r:id="rId3"/>
    <p:sldId id="399" r:id="rId4"/>
    <p:sldId id="400" r:id="rId5"/>
    <p:sldId id="396" r:id="rId6"/>
    <p:sldId id="401" r:id="rId7"/>
    <p:sldId id="402" r:id="rId8"/>
    <p:sldId id="403" r:id="rId9"/>
    <p:sldId id="404" r:id="rId10"/>
    <p:sldId id="405" r:id="rId11"/>
    <p:sldId id="280" r:id="rId12"/>
    <p:sldId id="419" r:id="rId13"/>
    <p:sldId id="281" r:id="rId14"/>
    <p:sldId id="282" r:id="rId15"/>
    <p:sldId id="313" r:id="rId16"/>
    <p:sldId id="314" r:id="rId17"/>
    <p:sldId id="418" r:id="rId18"/>
    <p:sldId id="315" r:id="rId19"/>
    <p:sldId id="316" r:id="rId20"/>
    <p:sldId id="420" r:id="rId21"/>
    <p:sldId id="283" r:id="rId22"/>
    <p:sldId id="257" r:id="rId23"/>
    <p:sldId id="367" r:id="rId24"/>
    <p:sldId id="262" r:id="rId25"/>
    <p:sldId id="263" r:id="rId26"/>
    <p:sldId id="265" r:id="rId27"/>
    <p:sldId id="264" r:id="rId28"/>
    <p:sldId id="406" r:id="rId29"/>
    <p:sldId id="267" r:id="rId30"/>
    <p:sldId id="268" r:id="rId31"/>
    <p:sldId id="407" r:id="rId32"/>
    <p:sldId id="269" r:id="rId33"/>
    <p:sldId id="408" r:id="rId34"/>
    <p:sldId id="271" r:id="rId35"/>
    <p:sldId id="272" r:id="rId36"/>
    <p:sldId id="409" r:id="rId37"/>
    <p:sldId id="303" r:id="rId38"/>
    <p:sldId id="273" r:id="rId39"/>
    <p:sldId id="415" r:id="rId40"/>
    <p:sldId id="274" r:id="rId41"/>
    <p:sldId id="275" r:id="rId42"/>
    <p:sldId id="276" r:id="rId43"/>
    <p:sldId id="416" r:id="rId44"/>
    <p:sldId id="277" r:id="rId45"/>
    <p:sldId id="417" r:id="rId46"/>
    <p:sldId id="278" r:id="rId47"/>
    <p:sldId id="285" r:id="rId48"/>
    <p:sldId id="371" r:id="rId49"/>
    <p:sldId id="286" r:id="rId50"/>
    <p:sldId id="287" r:id="rId51"/>
    <p:sldId id="410" r:id="rId52"/>
    <p:sldId id="411" r:id="rId53"/>
    <p:sldId id="412" r:id="rId54"/>
    <p:sldId id="413" r:id="rId55"/>
    <p:sldId id="284" r:id="rId56"/>
    <p:sldId id="387" r:id="rId57"/>
    <p:sldId id="374" r:id="rId58"/>
    <p:sldId id="375" r:id="rId59"/>
    <p:sldId id="376" r:id="rId60"/>
    <p:sldId id="270" r:id="rId61"/>
    <p:sldId id="377" r:id="rId62"/>
    <p:sldId id="288" r:id="rId63"/>
    <p:sldId id="378" r:id="rId64"/>
    <p:sldId id="379" r:id="rId65"/>
    <p:sldId id="380" r:id="rId66"/>
    <p:sldId id="381" r:id="rId67"/>
    <p:sldId id="382" r:id="rId68"/>
    <p:sldId id="383" r:id="rId69"/>
    <p:sldId id="388" r:id="rId70"/>
    <p:sldId id="384" r:id="rId71"/>
    <p:sldId id="385" r:id="rId72"/>
    <p:sldId id="386" r:id="rId73"/>
    <p:sldId id="389" r:id="rId74"/>
    <p:sldId id="390" r:id="rId75"/>
    <p:sldId id="391" r:id="rId76"/>
    <p:sldId id="392" r:id="rId77"/>
    <p:sldId id="394" r:id="rId78"/>
    <p:sldId id="393" r:id="rId79"/>
    <p:sldId id="395" r:id="rId80"/>
    <p:sldId id="398" r:id="rId8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F8F8"/>
    <a:srgbClr val="0000FF"/>
    <a:srgbClr val="FF66FF"/>
    <a:srgbClr val="CCECFF"/>
    <a:srgbClr val="FF33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94625" autoAdjust="0"/>
  </p:normalViewPr>
  <p:slideViewPr>
    <p:cSldViewPr>
      <p:cViewPr varScale="1">
        <p:scale>
          <a:sx n="85" d="100"/>
          <a:sy n="85" d="100"/>
        </p:scale>
        <p:origin x="142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15.xml"/><Relationship Id="rId7" Type="http://schemas.openxmlformats.org/officeDocument/2006/relationships/slide" Target="slides/slide41.xml"/><Relationship Id="rId2" Type="http://schemas.openxmlformats.org/officeDocument/2006/relationships/slide" Target="slides/slide14.xml"/><Relationship Id="rId1" Type="http://schemas.openxmlformats.org/officeDocument/2006/relationships/slide" Target="slides/slide11.xml"/><Relationship Id="rId6" Type="http://schemas.openxmlformats.org/officeDocument/2006/relationships/slide" Target="slides/slide34.xml"/><Relationship Id="rId5" Type="http://schemas.openxmlformats.org/officeDocument/2006/relationships/slide" Target="slides/slide25.xml"/><Relationship Id="rId4" Type="http://schemas.openxmlformats.org/officeDocument/2006/relationships/slide" Target="slides/slide19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fld id="{7CB34310-E1EA-476F-844B-F99C994979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487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D6B89-1A53-4FC5-AE29-A608C9ABA44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CD3E9-9B32-47BF-8929-4B71B033416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0DE2A-3686-4447-B0AB-A5B0A977E25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CE5C6-9322-4DE6-9B73-005ED88D7C8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28545-4B20-487C-A29B-37DE5C1F179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C81F7-E674-4B9F-924E-5CB9889B860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8F890-4835-4D79-A093-165F6BAB233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A692-3AAC-4924-BA31-00F43722F7D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9196-2606-4ADF-A310-347243F10B3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ECA92-1944-4F49-908A-C4C9B45888E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B8A6C-1A98-46E9-967B-5500115190D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F35E4-ACCE-4526-BCBA-48777592A92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B486-BA31-4C9A-A1CF-D7FC367CEEF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54A12-1934-44B1-B921-D53BA9C613A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612A7-D381-4660-B2B9-FC3B6262BBA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ED968-2D6D-4E7D-A1DB-7F678D17EAF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85307-70CF-4C5F-978A-6A8FC8CE466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38837-6C94-4667-ACAB-27A3C92885E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3A98C-C700-4FE2-9326-66A34B3683E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77D0-8E74-4E28-8E7E-CE88402CEF5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65337-6978-46C0-93C8-DD0715C5587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0F75-D24C-4AC7-8849-D7AEC24ACE8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B706B-B637-4013-9F73-EF8487B4674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BC7A7-5A93-4449-8BAA-127E6873409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E18D0-7B7D-4D11-80CB-7D356CFA18A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D4A9E-F7BE-4921-892F-BB54B6F65DE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1399B-5467-49D4-8B47-61CEBE1B4A4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F523F-29D2-4A98-93B9-25B6F4BF6F6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DB56D-7502-4D9A-9FFC-AC24A0A77E4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BC2E8-82D6-46DF-930E-7D654A7B919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ECFE0-6D68-48EB-8797-E353A330DC7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4D220-FB1C-41F4-A123-5BC0619ECE3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73FCE-7CEF-411B-B20E-461CD72A6F5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1F8F5-E1E1-445E-AE1E-CF1F1BA363B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E7368-F3F8-47FE-B247-F16D412979B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4BBB8-F1D8-413B-9E5A-01FAC2D1A42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F2415-6942-44D1-B5E1-AA7F287894A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7C01F-56B9-48DF-AF69-F83D23E2F4B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C4058-1DCD-4940-8AF0-1326EE4031E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62306-101F-46BC-8F7E-0C346CC90E7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76B3E-290C-408F-B3CD-B368325E7E3E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C1FF-EC79-4300-9421-A62C2D0F241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A1988-3DAD-4BE9-BC60-16CD07D301D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567C-4F0B-4740-9D65-84DA2B1E643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52070-B4E8-4B2B-AF7A-EC7C563A724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C6FEE-C109-47EC-8BDA-B0E91ED6518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DD55-5947-40CF-9A06-BCA988EAB63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98628-F27C-4D72-8FAF-DC8FC3E3480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209C6-608E-451C-BDD8-9B5D7D8E0DD1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76D91-7883-4551-BDAE-15FFD6E5B43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23629-4BEA-4A64-8045-F0320729BCE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9E49A-82EF-48D8-9CA6-1EBBF892ECFA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932BF-1DBD-41D9-AEE0-47A3C46CD8CD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78B7-4D59-4433-9125-93A8BB29D7D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EAD33-30DB-42A0-A69E-83CD22A520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5124D-B2D4-4D07-9DF4-F9ED635BAA3B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DE156-C15E-42BD-9043-D78D8179498B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9923F-7647-4F3E-964C-24EA061BF41D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E283-3ABB-4812-A7F8-956548AD867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025E-510D-4D65-8720-854606FD225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0800-D123-4357-A184-852F91CC442A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6C5B3-29DD-4662-918A-1C94A9C35676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56918-63E6-430B-8EFA-9DD4147F9323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21209-6381-47DB-9427-F059D0B34640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B0CF5-7140-467D-837F-107EA4234500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4DA9-6728-4F88-BB01-8FC9D46B72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9DB18-423C-4740-AABA-C6AE8A325709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C75CB-1D70-46B6-B7F3-515C78574158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50A9F-0097-4449-91BF-17EF9B7B8A62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8C4B-0D89-4FFD-8075-16632B2E8B8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28C8A-0429-47F8-A950-8848B7AB5015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01BD6-A2FC-4DBB-A69F-46722C3988B8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E2B30-89B0-4246-B063-B50885EA621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0588-16A8-4424-AA07-0E7A6223E773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ED3A7-C6E0-428A-B0F9-15BE10B71028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1FD47-D2C7-491D-9A9C-C481E9114286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41DFC-62EE-48D6-A812-06E47DBB9D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47A03-49A2-49D5-B74E-526C12817D9B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8DCD5-527A-4AB4-B352-36AF01BE697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effectLst/>
                <a:ea typeface="隶书" pitchFamily="49" charset="-122"/>
              </a:rPr>
              <a:t>数据结构</a:t>
            </a:r>
            <a:r>
              <a:rPr lang="zh-CN" altLang="en-US" dirty="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                                                          </a:t>
            </a:r>
            <a:r>
              <a:rPr lang="zh-CN" altLang="en-US" dirty="0">
                <a:effectLst/>
                <a:ea typeface="隶书" pitchFamily="49" charset="-122"/>
              </a:rPr>
              <a:t>第七章  图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800" b="1" dirty="0">
                <a:solidFill>
                  <a:schemeClr val="tx1"/>
                </a:solidFill>
                <a:effectLst/>
                <a:ea typeface="华文中宋" pitchFamily="2" charset="-122"/>
              </a:rPr>
              <a:t>河北师范大学</a:t>
            </a:r>
            <a:endParaRPr lang="zh-CN" altLang="en-US" sz="1800" b="0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4" name="WordArt 158"/>
          <p:cNvSpPr>
            <a:spLocks noChangeArrowheads="1" noChangeShapeType="1" noTextEdit="1"/>
          </p:cNvSpPr>
          <p:nvPr/>
        </p:nvSpPr>
        <p:spPr bwMode="auto">
          <a:xfrm>
            <a:off x="1908175" y="1628775"/>
            <a:ext cx="4968875" cy="3887788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 cap="sq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隶书"/>
                <a:ea typeface="隶书"/>
              </a:rPr>
              <a:t>图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771525" y="404813"/>
            <a:ext cx="7688263" cy="26479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深度优先遍历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771525" y="3151188"/>
            <a:ext cx="7688263" cy="3159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广度优先遍历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ADT Graph 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525463" y="52546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基本术语： </a:t>
            </a:r>
          </a:p>
        </p:txBody>
      </p:sp>
      <p:sp>
        <p:nvSpPr>
          <p:cNvPr id="26868" name="Text Box 244"/>
          <p:cNvSpPr txBox="1">
            <a:spLocks noChangeArrowheads="1"/>
          </p:cNvSpPr>
          <p:nvPr/>
        </p:nvSpPr>
        <p:spPr bwMode="auto">
          <a:xfrm>
            <a:off x="5076825" y="4868863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有向图 </a:t>
            </a:r>
          </a:p>
        </p:txBody>
      </p:sp>
      <p:sp>
        <p:nvSpPr>
          <p:cNvPr id="26870" name="Text Box 246"/>
          <p:cNvSpPr txBox="1">
            <a:spLocks noChangeArrowheads="1"/>
          </p:cNvSpPr>
          <p:nvPr/>
        </p:nvSpPr>
        <p:spPr bwMode="auto">
          <a:xfrm>
            <a:off x="525463" y="1057275"/>
            <a:ext cx="42354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图中的数据元素。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6871" name="Group 247"/>
          <p:cNvGrpSpPr>
            <a:grpSpLocks/>
          </p:cNvGrpSpPr>
          <p:nvPr/>
        </p:nvGrpSpPr>
        <p:grpSpPr bwMode="auto">
          <a:xfrm>
            <a:off x="3389313" y="3860800"/>
            <a:ext cx="1614487" cy="2092325"/>
            <a:chOff x="3495" y="2208"/>
            <a:chExt cx="1017" cy="1318"/>
          </a:xfrm>
        </p:grpSpPr>
        <p:grpSp>
          <p:nvGrpSpPr>
            <p:cNvPr id="26872" name="Group 248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26873" name="Oval 249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4" name="Text Box 250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875" name="Oval 251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6" name="Text Box 252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877" name="Oval 253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8" name="Text Box 254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879" name="Oval 255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0" name="Text Box 256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26881" name="AutoShape 257"/>
              <p:cNvCxnSpPr>
                <a:cxnSpLocks noChangeShapeType="1"/>
                <a:stCxn id="26875" idx="6"/>
                <a:endCxn id="26873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2" name="AutoShape 258"/>
              <p:cNvCxnSpPr>
                <a:cxnSpLocks noChangeShapeType="1"/>
                <a:stCxn id="26875" idx="4"/>
                <a:endCxn id="26877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3" name="AutoShape 259"/>
              <p:cNvCxnSpPr>
                <a:cxnSpLocks noChangeShapeType="1"/>
                <a:stCxn id="26877" idx="6"/>
                <a:endCxn id="26879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4" name="AutoShape 260"/>
              <p:cNvCxnSpPr>
                <a:cxnSpLocks noChangeShapeType="1"/>
                <a:stCxn id="26879" idx="1"/>
                <a:endCxn id="26875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26885" name="Text Box 261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26905" name="Text Box 281"/>
          <p:cNvSpPr txBox="1">
            <a:spLocks noChangeArrowheads="1"/>
          </p:cNvSpPr>
          <p:nvPr/>
        </p:nvSpPr>
        <p:spPr bwMode="auto">
          <a:xfrm>
            <a:off x="525463" y="1627188"/>
            <a:ext cx="801528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弧，且称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906" name="Text Box 282"/>
          <p:cNvSpPr txBox="1">
            <a:spLocks noChangeArrowheads="1"/>
          </p:cNvSpPr>
          <p:nvPr/>
        </p:nvSpPr>
        <p:spPr bwMode="auto">
          <a:xfrm>
            <a:off x="509588" y="2784475"/>
            <a:ext cx="6364287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&gt;}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68" grpId="0" autoUpdateAnimBg="0"/>
      <p:bldP spid="26870" grpId="0" autoUpdateAnimBg="0"/>
      <p:bldP spid="26905" grpId="0" autoUpdateAnimBg="0"/>
      <p:bldP spid="2690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5795963" y="4645025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无向图 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3995738" y="3602038"/>
            <a:ext cx="1614487" cy="2092325"/>
            <a:chOff x="4695" y="2208"/>
            <a:chExt cx="1017" cy="1318"/>
          </a:xfrm>
        </p:grpSpPr>
        <p:grpSp>
          <p:nvGrpSpPr>
            <p:cNvPr id="263174" name="Group 6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263175" name="Oval 7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6" name="Text Box 8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3177" name="Oval 9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8" name="Text Box 10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3179" name="Oval 11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0" name="Text Box 12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3181" name="Oval 13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2" name="Text Box 14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263183" name="Oval 15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4" name="Text Box 16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263185" name="AutoShape 17"/>
              <p:cNvCxnSpPr>
                <a:cxnSpLocks noChangeShapeType="1"/>
                <a:stCxn id="263177" idx="6"/>
                <a:endCxn id="263175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6" name="AutoShape 18"/>
              <p:cNvCxnSpPr>
                <a:cxnSpLocks noChangeShapeType="1"/>
                <a:stCxn id="263177" idx="4"/>
                <a:endCxn id="263181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7" name="AutoShape 19"/>
              <p:cNvCxnSpPr>
                <a:cxnSpLocks noChangeShapeType="1"/>
                <a:stCxn id="263181" idx="7"/>
                <a:endCxn id="263179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8" name="AutoShape 20"/>
              <p:cNvCxnSpPr>
                <a:cxnSpLocks noChangeShapeType="1"/>
                <a:stCxn id="263179" idx="7"/>
                <a:endCxn id="263175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9" name="AutoShape 21"/>
              <p:cNvCxnSpPr>
                <a:cxnSpLocks noChangeShapeType="1"/>
                <a:stCxn id="263183" idx="0"/>
                <a:endCxn id="263175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90" name="AutoShape 22"/>
              <p:cNvCxnSpPr>
                <a:cxnSpLocks noChangeShapeType="1"/>
                <a:stCxn id="263183" idx="1"/>
                <a:endCxn id="263179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263191" name="Text Box 23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812800" y="549275"/>
            <a:ext cx="665162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必有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无序对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代表这两个有序对，表示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间的一条边，此时的图称为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895350" y="2309813"/>
            <a:ext cx="6916738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)}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utoUpdateAnimBg="0"/>
      <p:bldP spid="263192" grpId="0" autoUpdateAnimBg="0"/>
      <p:bldP spid="2631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642938" y="681038"/>
            <a:ext cx="8151812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两个城市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表示两个城市的距离，则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是相同的，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(A, B)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之间的连线的涵义是表示两城市之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间人口流动的情况，则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是不同的。 </a:t>
            </a:r>
          </a:p>
        </p:txBody>
      </p:sp>
      <p:grpSp>
        <p:nvGrpSpPr>
          <p:cNvPr id="27829" name="Group 181"/>
          <p:cNvGrpSpPr>
            <a:grpSpLocks/>
          </p:cNvGrpSpPr>
          <p:nvPr/>
        </p:nvGrpSpPr>
        <p:grpSpPr bwMode="auto">
          <a:xfrm>
            <a:off x="2730500" y="4437063"/>
            <a:ext cx="3200400" cy="609600"/>
            <a:chOff x="1536" y="2976"/>
            <a:chExt cx="2016" cy="384"/>
          </a:xfrm>
        </p:grpSpPr>
        <p:sp>
          <p:nvSpPr>
            <p:cNvPr id="27812" name="Line 164"/>
            <p:cNvSpPr>
              <a:spLocks noChangeShapeType="1"/>
            </p:cNvSpPr>
            <p:nvPr/>
          </p:nvSpPr>
          <p:spPr bwMode="auto">
            <a:xfrm>
              <a:off x="1536" y="3360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874" y="2976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30" name="Group 182"/>
          <p:cNvGrpSpPr>
            <a:grpSpLocks/>
          </p:cNvGrpSpPr>
          <p:nvPr/>
        </p:nvGrpSpPr>
        <p:grpSpPr bwMode="auto">
          <a:xfrm>
            <a:off x="2730500" y="5275263"/>
            <a:ext cx="3200400" cy="609600"/>
            <a:chOff x="1536" y="3504"/>
            <a:chExt cx="2016" cy="384"/>
          </a:xfrm>
        </p:grpSpPr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 flipH="1">
              <a:off x="1536" y="3504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5" name="Text Box 167"/>
            <p:cNvSpPr txBox="1">
              <a:spLocks noChangeArrowheads="1"/>
            </p:cNvSpPr>
            <p:nvPr/>
          </p:nvSpPr>
          <p:spPr bwMode="auto">
            <a:xfrm>
              <a:off x="1872" y="3600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上海，北京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25" name="Group 177"/>
          <p:cNvGrpSpPr>
            <a:grpSpLocks/>
          </p:cNvGrpSpPr>
          <p:nvPr/>
        </p:nvGrpSpPr>
        <p:grpSpPr bwMode="auto">
          <a:xfrm>
            <a:off x="2730500" y="3124200"/>
            <a:ext cx="3208338" cy="568325"/>
            <a:chOff x="1536" y="1968"/>
            <a:chExt cx="2021" cy="358"/>
          </a:xfrm>
        </p:grpSpPr>
        <p:cxnSp>
          <p:nvCxnSpPr>
            <p:cNvPr id="27804" name="AutoShape 156"/>
            <p:cNvCxnSpPr>
              <a:cxnSpLocks noChangeShapeType="1"/>
              <a:stCxn id="27793" idx="6"/>
              <a:endCxn id="27801" idx="2"/>
            </p:cNvCxnSpPr>
            <p:nvPr/>
          </p:nvCxnSpPr>
          <p:spPr bwMode="auto">
            <a:xfrm>
              <a:off x="1536" y="2326"/>
              <a:ext cx="2021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7816" name="Text Box 168"/>
            <p:cNvSpPr txBox="1">
              <a:spLocks noChangeArrowheads="1"/>
            </p:cNvSpPr>
            <p:nvPr/>
          </p:nvSpPr>
          <p:spPr bwMode="auto">
            <a:xfrm>
              <a:off x="1872" y="1968"/>
              <a:ext cx="12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) </a:t>
              </a:r>
            </a:p>
          </p:txBody>
        </p:sp>
      </p:grpSp>
      <p:grpSp>
        <p:nvGrpSpPr>
          <p:cNvPr id="27828" name="Group 180"/>
          <p:cNvGrpSpPr>
            <a:grpSpLocks/>
          </p:cNvGrpSpPr>
          <p:nvPr/>
        </p:nvGrpSpPr>
        <p:grpSpPr bwMode="auto">
          <a:xfrm>
            <a:off x="2730500" y="2892425"/>
            <a:ext cx="3200400" cy="1447800"/>
            <a:chOff x="1536" y="1872"/>
            <a:chExt cx="2016" cy="912"/>
          </a:xfrm>
        </p:grpSpPr>
        <p:grpSp>
          <p:nvGrpSpPr>
            <p:cNvPr id="27826" name="Group 178"/>
            <p:cNvGrpSpPr>
              <a:grpSpLocks/>
            </p:cNvGrpSpPr>
            <p:nvPr/>
          </p:nvGrpSpPr>
          <p:grpSpPr bwMode="auto">
            <a:xfrm>
              <a:off x="1536" y="1872"/>
              <a:ext cx="2016" cy="384"/>
              <a:chOff x="1536" y="1872"/>
              <a:chExt cx="2016" cy="384"/>
            </a:xfrm>
          </p:grpSpPr>
          <p:sp>
            <p:nvSpPr>
              <p:cNvPr id="27821" name="Line 173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3" name="Text Box 175"/>
              <p:cNvSpPr txBox="1">
                <a:spLocks noChangeArrowheads="1"/>
              </p:cNvSpPr>
              <p:nvPr/>
            </p:nvSpPr>
            <p:spPr bwMode="auto">
              <a:xfrm>
                <a:off x="1874" y="1872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北京，上海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  <p:grpSp>
          <p:nvGrpSpPr>
            <p:cNvPr id="27827" name="Group 179"/>
            <p:cNvGrpSpPr>
              <a:grpSpLocks/>
            </p:cNvGrpSpPr>
            <p:nvPr/>
          </p:nvGrpSpPr>
          <p:grpSpPr bwMode="auto">
            <a:xfrm>
              <a:off x="1536" y="2400"/>
              <a:ext cx="2016" cy="384"/>
              <a:chOff x="1536" y="2400"/>
              <a:chExt cx="2016" cy="384"/>
            </a:xfrm>
          </p:grpSpPr>
          <p:sp>
            <p:nvSpPr>
              <p:cNvPr id="27822" name="Line 174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4" name="Text Box 176"/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上海，北京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</p:grpSp>
      <p:grpSp>
        <p:nvGrpSpPr>
          <p:cNvPr id="27833" name="Group 185"/>
          <p:cNvGrpSpPr>
            <a:grpSpLocks/>
          </p:cNvGrpSpPr>
          <p:nvPr/>
        </p:nvGrpSpPr>
        <p:grpSpPr bwMode="auto">
          <a:xfrm>
            <a:off x="1803400" y="3130550"/>
            <a:ext cx="1039813" cy="946150"/>
            <a:chOff x="813" y="1872"/>
            <a:chExt cx="655" cy="596"/>
          </a:xfrm>
        </p:grpSpPr>
        <p:sp>
          <p:nvSpPr>
            <p:cNvPr id="27793" name="Oval 145"/>
            <p:cNvSpPr>
              <a:spLocks noChangeArrowheads="1"/>
            </p:cNvSpPr>
            <p:nvPr/>
          </p:nvSpPr>
          <p:spPr bwMode="auto">
            <a:xfrm>
              <a:off x="813" y="1872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794" name="Text Box 146"/>
            <p:cNvSpPr txBox="1">
              <a:spLocks noChangeArrowheads="1"/>
            </p:cNvSpPr>
            <p:nvPr/>
          </p:nvSpPr>
          <p:spPr bwMode="auto">
            <a:xfrm>
              <a:off x="844" y="2024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4" name="Group 186"/>
          <p:cNvGrpSpPr>
            <a:grpSpLocks/>
          </p:cNvGrpSpPr>
          <p:nvPr/>
        </p:nvGrpSpPr>
        <p:grpSpPr bwMode="auto">
          <a:xfrm>
            <a:off x="5884863" y="3130550"/>
            <a:ext cx="1063625" cy="946150"/>
            <a:chOff x="3696" y="1933"/>
            <a:chExt cx="670" cy="596"/>
          </a:xfrm>
        </p:grpSpPr>
        <p:sp>
          <p:nvSpPr>
            <p:cNvPr id="27801" name="Oval 153"/>
            <p:cNvSpPr>
              <a:spLocks noChangeArrowheads="1"/>
            </p:cNvSpPr>
            <p:nvPr/>
          </p:nvSpPr>
          <p:spPr bwMode="auto">
            <a:xfrm>
              <a:off x="3696" y="1933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2" name="Text Box 154"/>
            <p:cNvSpPr txBox="1">
              <a:spLocks noChangeArrowheads="1"/>
            </p:cNvSpPr>
            <p:nvPr/>
          </p:nvSpPr>
          <p:spPr bwMode="auto">
            <a:xfrm>
              <a:off x="3742" y="206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  <p:grpSp>
        <p:nvGrpSpPr>
          <p:cNvPr id="27835" name="Group 187"/>
          <p:cNvGrpSpPr>
            <a:grpSpLocks/>
          </p:cNvGrpSpPr>
          <p:nvPr/>
        </p:nvGrpSpPr>
        <p:grpSpPr bwMode="auto">
          <a:xfrm>
            <a:off x="1803400" y="4722813"/>
            <a:ext cx="1039813" cy="946150"/>
            <a:chOff x="808" y="2981"/>
            <a:chExt cx="655" cy="596"/>
          </a:xfrm>
        </p:grpSpPr>
        <p:sp>
          <p:nvSpPr>
            <p:cNvPr id="27805" name="Oval 157"/>
            <p:cNvSpPr>
              <a:spLocks noChangeArrowheads="1"/>
            </p:cNvSpPr>
            <p:nvPr/>
          </p:nvSpPr>
          <p:spPr bwMode="auto">
            <a:xfrm>
              <a:off x="808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6" name="Text Box 158"/>
            <p:cNvSpPr txBox="1">
              <a:spLocks noChangeArrowheads="1"/>
            </p:cNvSpPr>
            <p:nvPr/>
          </p:nvSpPr>
          <p:spPr bwMode="auto">
            <a:xfrm>
              <a:off x="839" y="3128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6" name="Group 188"/>
          <p:cNvGrpSpPr>
            <a:grpSpLocks/>
          </p:cNvGrpSpPr>
          <p:nvPr/>
        </p:nvGrpSpPr>
        <p:grpSpPr bwMode="auto">
          <a:xfrm>
            <a:off x="5927725" y="4651375"/>
            <a:ext cx="1020763" cy="946150"/>
            <a:chOff x="3736" y="2981"/>
            <a:chExt cx="643" cy="596"/>
          </a:xfrm>
        </p:grpSpPr>
        <p:sp>
          <p:nvSpPr>
            <p:cNvPr id="27807" name="Oval 159"/>
            <p:cNvSpPr>
              <a:spLocks noChangeArrowheads="1"/>
            </p:cNvSpPr>
            <p:nvPr/>
          </p:nvSpPr>
          <p:spPr bwMode="auto">
            <a:xfrm>
              <a:off x="3736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8" name="Text Box 160"/>
            <p:cNvSpPr txBox="1">
              <a:spLocks noChangeArrowheads="1"/>
            </p:cNvSpPr>
            <p:nvPr/>
          </p:nvSpPr>
          <p:spPr bwMode="auto">
            <a:xfrm>
              <a:off x="3755" y="313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0" name="Text Box 198"/>
          <p:cNvSpPr txBox="1">
            <a:spLocks noChangeArrowheads="1"/>
          </p:cNvSpPr>
          <p:nvPr/>
        </p:nvSpPr>
        <p:spPr bwMode="auto">
          <a:xfrm>
            <a:off x="484188" y="409575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无向图中边的取值范围：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表示边的数目。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且不考虑顶点到其自身的边。）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28849" name="Text Box 177"/>
          <p:cNvSpPr txBox="1">
            <a:spLocks noChangeArrowheads="1"/>
          </p:cNvSpPr>
          <p:nvPr/>
        </p:nvSpPr>
        <p:spPr bwMode="auto">
          <a:xfrm>
            <a:off x="468313" y="1928813"/>
            <a:ext cx="6615112" cy="11144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完全图：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条边的无向图（即：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每两个顶点之间都存在着一条边</a:t>
            </a: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完全图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28850" name="Text Box 178"/>
          <p:cNvSpPr txBox="1">
            <a:spLocks noChangeArrowheads="1"/>
          </p:cNvSpPr>
          <p:nvPr/>
        </p:nvSpPr>
        <p:spPr bwMode="auto">
          <a:xfrm>
            <a:off x="484188" y="4611688"/>
            <a:ext cx="6081712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- 1)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条弧的有向图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（即：每两个顶点之间都存在着方向相反的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两条弧）称为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</p:txBody>
      </p:sp>
      <p:grpSp>
        <p:nvGrpSpPr>
          <p:cNvPr id="28879" name="Group 207"/>
          <p:cNvGrpSpPr>
            <a:grpSpLocks/>
          </p:cNvGrpSpPr>
          <p:nvPr/>
        </p:nvGrpSpPr>
        <p:grpSpPr bwMode="auto">
          <a:xfrm>
            <a:off x="7119938" y="1300163"/>
            <a:ext cx="1614487" cy="1863725"/>
            <a:chOff x="4695" y="288"/>
            <a:chExt cx="1017" cy="1174"/>
          </a:xfrm>
        </p:grpSpPr>
        <p:sp>
          <p:nvSpPr>
            <p:cNvPr id="28853" name="Oval 181"/>
            <p:cNvSpPr>
              <a:spLocks noChangeArrowheads="1"/>
            </p:cNvSpPr>
            <p:nvPr/>
          </p:nvSpPr>
          <p:spPr bwMode="auto">
            <a:xfrm>
              <a:off x="542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4" name="Text Box 182"/>
            <p:cNvSpPr txBox="1">
              <a:spLocks noChangeArrowheads="1"/>
            </p:cNvSpPr>
            <p:nvPr/>
          </p:nvSpPr>
          <p:spPr bwMode="auto">
            <a:xfrm>
              <a:off x="541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55" name="Oval 183"/>
            <p:cNvSpPr>
              <a:spLocks noChangeArrowheads="1"/>
            </p:cNvSpPr>
            <p:nvPr/>
          </p:nvSpPr>
          <p:spPr bwMode="auto">
            <a:xfrm>
              <a:off x="470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6" name="Text Box 184"/>
            <p:cNvSpPr txBox="1">
              <a:spLocks noChangeArrowheads="1"/>
            </p:cNvSpPr>
            <p:nvPr/>
          </p:nvSpPr>
          <p:spPr bwMode="auto">
            <a:xfrm>
              <a:off x="469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57" name="Oval 185"/>
            <p:cNvSpPr>
              <a:spLocks noChangeArrowheads="1"/>
            </p:cNvSpPr>
            <p:nvPr/>
          </p:nvSpPr>
          <p:spPr bwMode="auto">
            <a:xfrm>
              <a:off x="5088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8" name="Text Box 186"/>
            <p:cNvSpPr txBox="1">
              <a:spLocks noChangeArrowheads="1"/>
            </p:cNvSpPr>
            <p:nvPr/>
          </p:nvSpPr>
          <p:spPr bwMode="auto">
            <a:xfrm>
              <a:off x="5079" y="7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59" name="Oval 187"/>
            <p:cNvSpPr>
              <a:spLocks noChangeArrowheads="1"/>
            </p:cNvSpPr>
            <p:nvPr/>
          </p:nvSpPr>
          <p:spPr bwMode="auto">
            <a:xfrm>
              <a:off x="470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0" name="Text Box 188"/>
            <p:cNvSpPr txBox="1">
              <a:spLocks noChangeArrowheads="1"/>
            </p:cNvSpPr>
            <p:nvPr/>
          </p:nvSpPr>
          <p:spPr bwMode="auto">
            <a:xfrm>
              <a:off x="4704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8861" name="Oval 189"/>
            <p:cNvSpPr>
              <a:spLocks noChangeArrowheads="1"/>
            </p:cNvSpPr>
            <p:nvPr/>
          </p:nvSpPr>
          <p:spPr bwMode="auto">
            <a:xfrm>
              <a:off x="542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2" name="Text Box 190"/>
            <p:cNvSpPr txBox="1">
              <a:spLocks noChangeArrowheads="1"/>
            </p:cNvSpPr>
            <p:nvPr/>
          </p:nvSpPr>
          <p:spPr bwMode="auto">
            <a:xfrm>
              <a:off x="5415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8863" name="AutoShape 191"/>
            <p:cNvCxnSpPr>
              <a:cxnSpLocks noChangeShapeType="1"/>
              <a:stCxn id="28855" idx="6"/>
              <a:endCxn id="28853" idx="2"/>
            </p:cNvCxnSpPr>
            <p:nvPr/>
          </p:nvCxnSpPr>
          <p:spPr bwMode="auto">
            <a:xfrm>
              <a:off x="4944" y="478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4" name="AutoShape 192"/>
            <p:cNvCxnSpPr>
              <a:cxnSpLocks noChangeShapeType="1"/>
              <a:stCxn id="28855" idx="4"/>
              <a:endCxn id="28859" idx="0"/>
            </p:cNvCxnSpPr>
            <p:nvPr/>
          </p:nvCxnSpPr>
          <p:spPr bwMode="auto">
            <a:xfrm>
              <a:off x="482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5" name="AutoShape 193"/>
            <p:cNvCxnSpPr>
              <a:cxnSpLocks noChangeShapeType="1"/>
              <a:stCxn id="28859" idx="7"/>
              <a:endCxn id="28857" idx="3"/>
            </p:cNvCxnSpPr>
            <p:nvPr/>
          </p:nvCxnSpPr>
          <p:spPr bwMode="auto">
            <a:xfrm flipV="1">
              <a:off x="4909" y="973"/>
              <a:ext cx="214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6" name="AutoShape 194"/>
            <p:cNvCxnSpPr>
              <a:cxnSpLocks noChangeShapeType="1"/>
              <a:stCxn id="28857" idx="7"/>
              <a:endCxn id="28853" idx="3"/>
            </p:cNvCxnSpPr>
            <p:nvPr/>
          </p:nvCxnSpPr>
          <p:spPr bwMode="auto">
            <a:xfrm flipV="1">
              <a:off x="5293" y="563"/>
              <a:ext cx="166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7" name="AutoShape 195"/>
            <p:cNvCxnSpPr>
              <a:cxnSpLocks noChangeShapeType="1"/>
              <a:stCxn id="28861" idx="0"/>
              <a:endCxn id="28853" idx="4"/>
            </p:cNvCxnSpPr>
            <p:nvPr/>
          </p:nvCxnSpPr>
          <p:spPr bwMode="auto">
            <a:xfrm flipV="1">
              <a:off x="554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8" name="AutoShape 196"/>
            <p:cNvCxnSpPr>
              <a:cxnSpLocks noChangeShapeType="1"/>
              <a:stCxn id="28861" idx="1"/>
              <a:endCxn id="28857" idx="5"/>
            </p:cNvCxnSpPr>
            <p:nvPr/>
          </p:nvCxnSpPr>
          <p:spPr bwMode="auto">
            <a:xfrm flipH="1" flipV="1">
              <a:off x="5293" y="973"/>
              <a:ext cx="166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28872" name="AutoShape 200"/>
          <p:cNvCxnSpPr>
            <a:cxnSpLocks noChangeShapeType="1"/>
            <a:stCxn id="28855" idx="5"/>
            <a:endCxn id="28857" idx="1"/>
          </p:cNvCxnSpPr>
          <p:nvPr/>
        </p:nvCxnSpPr>
        <p:spPr bwMode="auto">
          <a:xfrm>
            <a:off x="7459663" y="1736725"/>
            <a:ext cx="339725" cy="3810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3" name="AutoShape 201"/>
          <p:cNvCxnSpPr>
            <a:cxnSpLocks noChangeShapeType="1"/>
          </p:cNvCxnSpPr>
          <p:nvPr/>
        </p:nvCxnSpPr>
        <p:spPr bwMode="auto">
          <a:xfrm>
            <a:off x="7515225" y="2976563"/>
            <a:ext cx="762000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7" name="AutoShape 205"/>
          <p:cNvCxnSpPr>
            <a:cxnSpLocks noChangeShapeType="1"/>
            <a:stCxn id="28855" idx="2"/>
            <a:endCxn id="28861" idx="4"/>
          </p:cNvCxnSpPr>
          <p:nvPr/>
        </p:nvCxnSpPr>
        <p:spPr bwMode="auto">
          <a:xfrm rot="10800000" flipH="1" flipV="1">
            <a:off x="7134225" y="1601788"/>
            <a:ext cx="1333500" cy="1562100"/>
          </a:xfrm>
          <a:prstGeom prst="bentConnector4">
            <a:avLst>
              <a:gd name="adj1" fmla="val -9407"/>
              <a:gd name="adj2" fmla="val 11463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cxnSp>
        <p:nvCxnSpPr>
          <p:cNvPr id="28878" name="AutoShape 206"/>
          <p:cNvCxnSpPr>
            <a:cxnSpLocks noChangeShapeType="1"/>
            <a:stCxn id="28853" idx="6"/>
            <a:endCxn id="28859" idx="7"/>
          </p:cNvCxnSpPr>
          <p:nvPr/>
        </p:nvCxnSpPr>
        <p:spPr bwMode="auto">
          <a:xfrm flipH="1">
            <a:off x="7459663" y="1601788"/>
            <a:ext cx="1198562" cy="1236662"/>
          </a:xfrm>
          <a:prstGeom prst="bentConnector4">
            <a:avLst>
              <a:gd name="adj1" fmla="val -7287"/>
              <a:gd name="adj2" fmla="val 5545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sp>
        <p:nvSpPr>
          <p:cNvPr id="28880" name="Text Box 208"/>
          <p:cNvSpPr txBox="1">
            <a:spLocks noChangeArrowheads="1"/>
          </p:cNvSpPr>
          <p:nvPr/>
        </p:nvSpPr>
        <p:spPr bwMode="auto">
          <a:xfrm>
            <a:off x="484188" y="3062288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有向图中弧的取值范围：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表示弧的数目。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且不考虑顶点到其自身的弧。）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8905" name="Group 233"/>
          <p:cNvGrpSpPr>
            <a:grpSpLocks/>
          </p:cNvGrpSpPr>
          <p:nvPr/>
        </p:nvGrpSpPr>
        <p:grpSpPr bwMode="auto">
          <a:xfrm>
            <a:off x="7181850" y="4043363"/>
            <a:ext cx="1614488" cy="1863725"/>
            <a:chOff x="4656" y="1850"/>
            <a:chExt cx="1017" cy="1174"/>
          </a:xfrm>
        </p:grpSpPr>
        <p:sp>
          <p:nvSpPr>
            <p:cNvPr id="28883" name="Oval 211"/>
            <p:cNvSpPr>
              <a:spLocks noChangeArrowheads="1"/>
            </p:cNvSpPr>
            <p:nvPr/>
          </p:nvSpPr>
          <p:spPr bwMode="auto">
            <a:xfrm>
              <a:off x="539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4" name="Text Box 212"/>
            <p:cNvSpPr txBox="1">
              <a:spLocks noChangeArrowheads="1"/>
            </p:cNvSpPr>
            <p:nvPr/>
          </p:nvSpPr>
          <p:spPr bwMode="auto">
            <a:xfrm>
              <a:off x="537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85" name="Oval 213"/>
            <p:cNvSpPr>
              <a:spLocks noChangeArrowheads="1"/>
            </p:cNvSpPr>
            <p:nvPr/>
          </p:nvSpPr>
          <p:spPr bwMode="auto">
            <a:xfrm>
              <a:off x="467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6" name="Text Box 214"/>
            <p:cNvSpPr txBox="1">
              <a:spLocks noChangeArrowheads="1"/>
            </p:cNvSpPr>
            <p:nvPr/>
          </p:nvSpPr>
          <p:spPr bwMode="auto">
            <a:xfrm>
              <a:off x="465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87" name="Oval 215"/>
            <p:cNvSpPr>
              <a:spLocks noChangeArrowheads="1"/>
            </p:cNvSpPr>
            <p:nvPr/>
          </p:nvSpPr>
          <p:spPr bwMode="auto">
            <a:xfrm>
              <a:off x="467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8" name="Text Box 216"/>
            <p:cNvSpPr txBox="1">
              <a:spLocks noChangeArrowheads="1"/>
            </p:cNvSpPr>
            <p:nvPr/>
          </p:nvSpPr>
          <p:spPr bwMode="auto">
            <a:xfrm>
              <a:off x="4665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89" name="Oval 217"/>
            <p:cNvSpPr>
              <a:spLocks noChangeArrowheads="1"/>
            </p:cNvSpPr>
            <p:nvPr/>
          </p:nvSpPr>
          <p:spPr bwMode="auto">
            <a:xfrm>
              <a:off x="539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90" name="Text Box 218"/>
            <p:cNvSpPr txBox="1">
              <a:spLocks noChangeArrowheads="1"/>
            </p:cNvSpPr>
            <p:nvPr/>
          </p:nvSpPr>
          <p:spPr bwMode="auto">
            <a:xfrm>
              <a:off x="5376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8891" name="AutoShape 219"/>
            <p:cNvCxnSpPr>
              <a:cxnSpLocks noChangeShapeType="1"/>
              <a:stCxn id="28885" idx="6"/>
              <a:endCxn id="28883" idx="2"/>
            </p:cNvCxnSpPr>
            <p:nvPr/>
          </p:nvCxnSpPr>
          <p:spPr bwMode="auto">
            <a:xfrm>
              <a:off x="4914" y="2040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2" name="AutoShape 220"/>
            <p:cNvCxnSpPr>
              <a:cxnSpLocks noChangeShapeType="1"/>
              <a:stCxn id="28885" idx="4"/>
              <a:endCxn id="28887" idx="0"/>
            </p:cNvCxnSpPr>
            <p:nvPr/>
          </p:nvCxnSpPr>
          <p:spPr bwMode="auto">
            <a:xfrm>
              <a:off x="4794" y="2160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3" name="AutoShape 221"/>
            <p:cNvCxnSpPr>
              <a:cxnSpLocks noChangeShapeType="1"/>
              <a:stCxn id="28887" idx="6"/>
              <a:endCxn id="28889" idx="2"/>
            </p:cNvCxnSpPr>
            <p:nvPr/>
          </p:nvCxnSpPr>
          <p:spPr bwMode="auto">
            <a:xfrm>
              <a:off x="4914" y="2904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4" name="AutoShape 222"/>
            <p:cNvCxnSpPr>
              <a:cxnSpLocks noChangeShapeType="1"/>
              <a:stCxn id="28889" idx="1"/>
              <a:endCxn id="28885" idx="5"/>
            </p:cNvCxnSpPr>
            <p:nvPr/>
          </p:nvCxnSpPr>
          <p:spPr bwMode="auto">
            <a:xfrm flipH="1" flipV="1">
              <a:off x="4879" y="2125"/>
              <a:ext cx="550" cy="69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8896" name="Line 224"/>
          <p:cNvSpPr>
            <a:spLocks noChangeShapeType="1"/>
          </p:cNvSpPr>
          <p:nvPr/>
        </p:nvSpPr>
        <p:spPr bwMode="auto">
          <a:xfrm flipV="1">
            <a:off x="73342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8" name="Line 226"/>
          <p:cNvSpPr>
            <a:spLocks noChangeShapeType="1"/>
          </p:cNvSpPr>
          <p:nvPr/>
        </p:nvSpPr>
        <p:spPr bwMode="auto">
          <a:xfrm flipV="1">
            <a:off x="85534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9" name="Line 227"/>
          <p:cNvSpPr>
            <a:spLocks noChangeShapeType="1"/>
          </p:cNvSpPr>
          <p:nvPr/>
        </p:nvSpPr>
        <p:spPr bwMode="auto">
          <a:xfrm>
            <a:off x="86296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0" name="Line 228"/>
          <p:cNvSpPr>
            <a:spLocks noChangeShapeType="1"/>
          </p:cNvSpPr>
          <p:nvPr/>
        </p:nvSpPr>
        <p:spPr bwMode="auto">
          <a:xfrm rot="5400000">
            <a:off x="7943850" y="3890963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1" name="Line 229"/>
          <p:cNvSpPr>
            <a:spLocks noChangeShapeType="1"/>
          </p:cNvSpPr>
          <p:nvPr/>
        </p:nvSpPr>
        <p:spPr bwMode="auto">
          <a:xfrm rot="5400000">
            <a:off x="7943850" y="5413375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2" name="Line 230"/>
          <p:cNvSpPr>
            <a:spLocks noChangeShapeType="1"/>
          </p:cNvSpPr>
          <p:nvPr/>
        </p:nvSpPr>
        <p:spPr bwMode="auto">
          <a:xfrm>
            <a:off x="7486650" y="4535488"/>
            <a:ext cx="846138" cy="1093787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3" name="Line 231"/>
          <p:cNvSpPr>
            <a:spLocks noChangeShapeType="1"/>
          </p:cNvSpPr>
          <p:nvPr/>
        </p:nvSpPr>
        <p:spPr bwMode="auto">
          <a:xfrm flipV="1">
            <a:off x="7486650" y="44592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4" name="Line 232"/>
          <p:cNvSpPr>
            <a:spLocks noChangeShapeType="1"/>
          </p:cNvSpPr>
          <p:nvPr/>
        </p:nvSpPr>
        <p:spPr bwMode="auto">
          <a:xfrm rot="10800000" flipV="1">
            <a:off x="7562850" y="45354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0" grpId="0" autoUpdateAnimBg="0"/>
      <p:bldP spid="28849" grpId="0" autoUpdateAnimBg="0"/>
      <p:bldP spid="28850" grpId="0" autoUpdateAnimBg="0"/>
      <p:bldP spid="28880" grpId="0" autoUpdateAnimBg="0"/>
      <p:bldP spid="28896" grpId="0" animBg="1"/>
      <p:bldP spid="28898" grpId="0" animBg="1"/>
      <p:bldP spid="28899" grpId="0" animBg="1"/>
      <p:bldP spid="28900" grpId="0" animBg="1"/>
      <p:bldP spid="28901" grpId="0" animBg="1"/>
      <p:bldP spid="28902" grpId="0" animBg="1"/>
      <p:bldP spid="28903" grpId="0" animBg="1"/>
      <p:bldP spid="289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55638" y="563563"/>
            <a:ext cx="5459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含有很少条边或弧的图。</a:t>
            </a:r>
            <a:r>
              <a:rPr lang="zh-CN" altLang="en-US" b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39763" y="1133475"/>
            <a:ext cx="72977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稠密图：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含有很多条边或弧的接近完全图的图。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39763" y="1558925"/>
            <a:ext cx="7297737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权：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与图的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或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相关的数，这些数可以表示从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一个顶点到另一个顶点的距离或耗费。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639763" y="2846388"/>
            <a:ext cx="30876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带权的图。 </a:t>
            </a:r>
          </a:p>
        </p:txBody>
      </p:sp>
      <p:grpSp>
        <p:nvGrpSpPr>
          <p:cNvPr id="62640" name="Group 176"/>
          <p:cNvGrpSpPr>
            <a:grpSpLocks/>
          </p:cNvGrpSpPr>
          <p:nvPr/>
        </p:nvGrpSpPr>
        <p:grpSpPr bwMode="auto">
          <a:xfrm>
            <a:off x="2163763" y="3422650"/>
            <a:ext cx="5159375" cy="2527300"/>
            <a:chOff x="1363" y="2156"/>
            <a:chExt cx="3250" cy="1592"/>
          </a:xfrm>
        </p:grpSpPr>
        <p:sp>
          <p:nvSpPr>
            <p:cNvPr id="62617" name="Oval 153"/>
            <p:cNvSpPr>
              <a:spLocks noChangeArrowheads="1"/>
            </p:cNvSpPr>
            <p:nvPr/>
          </p:nvSpPr>
          <p:spPr bwMode="auto">
            <a:xfrm>
              <a:off x="3963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8" name="Text Box 154"/>
            <p:cNvSpPr txBox="1">
              <a:spLocks noChangeArrowheads="1"/>
            </p:cNvSpPr>
            <p:nvPr/>
          </p:nvSpPr>
          <p:spPr bwMode="auto">
            <a:xfrm>
              <a:off x="3984" y="311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19" name="Group 155"/>
            <p:cNvGrpSpPr>
              <a:grpSpLocks/>
            </p:cNvGrpSpPr>
            <p:nvPr/>
          </p:nvGrpSpPr>
          <p:grpSpPr bwMode="auto">
            <a:xfrm>
              <a:off x="1947" y="2836"/>
              <a:ext cx="2016" cy="384"/>
              <a:chOff x="1536" y="2976"/>
              <a:chExt cx="2016" cy="384"/>
            </a:xfrm>
          </p:grpSpPr>
          <p:sp>
            <p:nvSpPr>
              <p:cNvPr id="62620" name="Line 156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1" name="Text Box 157"/>
              <p:cNvSpPr txBox="1">
                <a:spLocks noChangeArrowheads="1"/>
              </p:cNvSpPr>
              <p:nvPr/>
            </p:nvSpPr>
            <p:spPr bwMode="auto">
              <a:xfrm>
                <a:off x="1874" y="2976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12000  </a:t>
                </a:r>
              </a:p>
            </p:txBody>
          </p:sp>
        </p:grpSp>
        <p:grpSp>
          <p:nvGrpSpPr>
            <p:cNvPr id="62622" name="Group 158"/>
            <p:cNvGrpSpPr>
              <a:grpSpLocks/>
            </p:cNvGrpSpPr>
            <p:nvPr/>
          </p:nvGrpSpPr>
          <p:grpSpPr bwMode="auto">
            <a:xfrm>
              <a:off x="1947" y="3364"/>
              <a:ext cx="2016" cy="384"/>
              <a:chOff x="1536" y="3504"/>
              <a:chExt cx="2016" cy="384"/>
            </a:xfrm>
          </p:grpSpPr>
          <p:sp>
            <p:nvSpPr>
              <p:cNvPr id="62623" name="Line 159"/>
              <p:cNvSpPr>
                <a:spLocks noChangeShapeType="1"/>
              </p:cNvSpPr>
              <p:nvPr/>
            </p:nvSpPr>
            <p:spPr bwMode="auto">
              <a:xfrm flipH="1">
                <a:off x="1536" y="3504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4" name="Text Box 160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15000  </a:t>
                </a:r>
              </a:p>
            </p:txBody>
          </p:sp>
        </p:grpSp>
        <p:sp>
          <p:nvSpPr>
            <p:cNvPr id="62611" name="Oval 147"/>
            <p:cNvSpPr>
              <a:spLocks noChangeArrowheads="1"/>
            </p:cNvSpPr>
            <p:nvPr/>
          </p:nvSpPr>
          <p:spPr bwMode="auto">
            <a:xfrm>
              <a:off x="3968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2" name="Text Box 148"/>
            <p:cNvSpPr txBox="1">
              <a:spLocks noChangeArrowheads="1"/>
            </p:cNvSpPr>
            <p:nvPr/>
          </p:nvSpPr>
          <p:spPr bwMode="auto">
            <a:xfrm>
              <a:off x="3989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25" name="Group 161"/>
            <p:cNvGrpSpPr>
              <a:grpSpLocks/>
            </p:cNvGrpSpPr>
            <p:nvPr/>
          </p:nvGrpSpPr>
          <p:grpSpPr bwMode="auto">
            <a:xfrm>
              <a:off x="1947" y="2156"/>
              <a:ext cx="2021" cy="358"/>
              <a:chOff x="1536" y="1968"/>
              <a:chExt cx="2021" cy="358"/>
            </a:xfrm>
          </p:grpSpPr>
          <p:cxnSp>
            <p:nvCxnSpPr>
              <p:cNvPr id="62626" name="AutoShape 162"/>
              <p:cNvCxnSpPr>
                <a:cxnSpLocks noChangeShapeType="1"/>
                <a:stCxn id="62608" idx="6"/>
                <a:endCxn id="62611" idx="2"/>
              </p:cNvCxnSpPr>
              <p:nvPr/>
            </p:nvCxnSpPr>
            <p:spPr bwMode="auto">
              <a:xfrm>
                <a:off x="1536" y="2326"/>
                <a:ext cx="2021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2627" name="Text Box 163"/>
              <p:cNvSpPr txBox="1">
                <a:spLocks noChangeArrowheads="1"/>
              </p:cNvSpPr>
              <p:nvPr/>
            </p:nvSpPr>
            <p:spPr bwMode="auto">
              <a:xfrm>
                <a:off x="1872" y="1968"/>
                <a:ext cx="596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1785  </a:t>
                </a:r>
              </a:p>
            </p:txBody>
          </p:sp>
        </p:grpSp>
        <p:sp>
          <p:nvSpPr>
            <p:cNvPr id="62608" name="Oval 144"/>
            <p:cNvSpPr>
              <a:spLocks noChangeArrowheads="1"/>
            </p:cNvSpPr>
            <p:nvPr/>
          </p:nvSpPr>
          <p:spPr bwMode="auto">
            <a:xfrm>
              <a:off x="1363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09" name="Text Box 145"/>
            <p:cNvSpPr txBox="1">
              <a:spLocks noChangeArrowheads="1"/>
            </p:cNvSpPr>
            <p:nvPr/>
          </p:nvSpPr>
          <p:spPr bwMode="auto">
            <a:xfrm>
              <a:off x="1394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  <p:sp>
          <p:nvSpPr>
            <p:cNvPr id="62614" name="Oval 150"/>
            <p:cNvSpPr>
              <a:spLocks noChangeArrowheads="1"/>
            </p:cNvSpPr>
            <p:nvPr/>
          </p:nvSpPr>
          <p:spPr bwMode="auto">
            <a:xfrm>
              <a:off x="1378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5" name="Text Box 151"/>
            <p:cNvSpPr txBox="1">
              <a:spLocks noChangeArrowheads="1"/>
            </p:cNvSpPr>
            <p:nvPr/>
          </p:nvSpPr>
          <p:spPr bwMode="auto">
            <a:xfrm>
              <a:off x="1389" y="310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06" name="Group 118"/>
          <p:cNvGrpSpPr>
            <a:grpSpLocks/>
          </p:cNvGrpSpPr>
          <p:nvPr/>
        </p:nvGrpSpPr>
        <p:grpSpPr bwMode="auto">
          <a:xfrm>
            <a:off x="6186488" y="4733925"/>
            <a:ext cx="1377950" cy="1025525"/>
            <a:chOff x="3897" y="1944"/>
            <a:chExt cx="868" cy="646"/>
          </a:xfrm>
        </p:grpSpPr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4194" y="19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5" name="Text Box 97"/>
            <p:cNvSpPr txBox="1">
              <a:spLocks noChangeArrowheads="1"/>
            </p:cNvSpPr>
            <p:nvPr/>
          </p:nvSpPr>
          <p:spPr bwMode="auto">
            <a:xfrm>
              <a:off x="4185" y="19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897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389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4473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46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90" name="AutoShape 102"/>
            <p:cNvCxnSpPr>
              <a:cxnSpLocks noChangeShapeType="1"/>
              <a:stCxn id="63588" idx="2"/>
              <a:endCxn id="63586" idx="6"/>
            </p:cNvCxnSpPr>
            <p:nvPr/>
          </p:nvCxnSpPr>
          <p:spPr bwMode="auto">
            <a:xfrm flipH="1">
              <a:off x="4137" y="2470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1" name="AutoShape 103"/>
            <p:cNvCxnSpPr>
              <a:cxnSpLocks noChangeShapeType="1"/>
              <a:stCxn id="63586" idx="7"/>
              <a:endCxn id="63584" idx="3"/>
            </p:cNvCxnSpPr>
            <p:nvPr/>
          </p:nvCxnSpPr>
          <p:spPr bwMode="auto">
            <a:xfrm flipV="1">
              <a:off x="4102" y="219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2" name="AutoShape 104"/>
            <p:cNvCxnSpPr>
              <a:cxnSpLocks noChangeShapeType="1"/>
              <a:stCxn id="63588" idx="1"/>
              <a:endCxn id="63584" idx="5"/>
            </p:cNvCxnSpPr>
            <p:nvPr/>
          </p:nvCxnSpPr>
          <p:spPr bwMode="auto">
            <a:xfrm flipH="1" flipV="1">
              <a:off x="4399" y="219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600" name="Group 112"/>
          <p:cNvGrpSpPr>
            <a:grpSpLocks/>
          </p:cNvGrpSpPr>
          <p:nvPr/>
        </p:nvGrpSpPr>
        <p:grpSpPr bwMode="auto">
          <a:xfrm>
            <a:off x="6172200" y="4733925"/>
            <a:ext cx="1219200" cy="1066800"/>
            <a:chOff x="816" y="1680"/>
            <a:chExt cx="912" cy="912"/>
          </a:xfrm>
        </p:grpSpPr>
        <p:sp>
          <p:nvSpPr>
            <p:cNvPr id="63601" name="Line 113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602" name="Line 114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36575" y="620713"/>
            <a:ext cx="7516813" cy="12969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如果图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且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´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，则称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的子图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598488" y="2447925"/>
            <a:ext cx="1309687" cy="1365250"/>
            <a:chOff x="87" y="2304"/>
            <a:chExt cx="825" cy="860"/>
          </a:xfrm>
        </p:grpSpPr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05" name="AutoShape 17"/>
            <p:cNvCxnSpPr>
              <a:cxnSpLocks noChangeShapeType="1"/>
              <a:stCxn id="63499" idx="6"/>
              <a:endCxn id="63497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6" name="AutoShape 18"/>
            <p:cNvCxnSpPr>
              <a:cxnSpLocks noChangeShapeType="1"/>
              <a:stCxn id="63499" idx="4"/>
              <a:endCxn id="63501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7" name="AutoShape 19"/>
            <p:cNvCxnSpPr>
              <a:cxnSpLocks noChangeShapeType="1"/>
              <a:stCxn id="63501" idx="6"/>
              <a:endCxn id="63503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8" name="AutoShape 20"/>
            <p:cNvCxnSpPr>
              <a:cxnSpLocks noChangeShapeType="1"/>
              <a:stCxn id="63503" idx="1"/>
              <a:endCxn id="63499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7451725" y="2446338"/>
            <a:ext cx="1385888" cy="1558925"/>
            <a:chOff x="4800" y="2304"/>
            <a:chExt cx="873" cy="982"/>
          </a:xfrm>
        </p:grpSpPr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3" name="Text Box 25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20" name="AutoShape 32"/>
            <p:cNvCxnSpPr>
              <a:cxnSpLocks noChangeShapeType="1"/>
              <a:stCxn id="63512" idx="6"/>
              <a:endCxn id="63510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1" name="AutoShape 33"/>
            <p:cNvCxnSpPr>
              <a:cxnSpLocks noChangeShapeType="1"/>
              <a:stCxn id="63512" idx="4"/>
              <a:endCxn id="63516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2" name="AutoShape 34"/>
            <p:cNvCxnSpPr>
              <a:cxnSpLocks noChangeShapeType="1"/>
              <a:stCxn id="63516" idx="7"/>
              <a:endCxn id="63514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3" name="AutoShape 35"/>
            <p:cNvCxnSpPr>
              <a:cxnSpLocks noChangeShapeType="1"/>
              <a:stCxn id="63514" idx="7"/>
              <a:endCxn id="63510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4" name="AutoShape 36"/>
            <p:cNvCxnSpPr>
              <a:cxnSpLocks noChangeShapeType="1"/>
              <a:stCxn id="63518" idx="0"/>
              <a:endCxn id="63510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5" name="AutoShape 37"/>
            <p:cNvCxnSpPr>
              <a:cxnSpLocks noChangeShapeType="1"/>
              <a:stCxn id="63518" idx="1"/>
              <a:endCxn id="63514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2051050" y="2447925"/>
            <a:ext cx="471488" cy="492125"/>
            <a:chOff x="1056" y="2304"/>
            <a:chExt cx="297" cy="310"/>
          </a:xfrm>
        </p:grpSpPr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0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10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63529" name="Group 41"/>
          <p:cNvGrpSpPr>
            <a:grpSpLocks/>
          </p:cNvGrpSpPr>
          <p:nvPr/>
        </p:nvGrpSpPr>
        <p:grpSpPr bwMode="auto">
          <a:xfrm>
            <a:off x="2660650" y="2447925"/>
            <a:ext cx="485775" cy="1365250"/>
            <a:chOff x="1440" y="2304"/>
            <a:chExt cx="306" cy="860"/>
          </a:xfrm>
        </p:grpSpPr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45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144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458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1449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cxnSp>
          <p:nvCxnSpPr>
            <p:cNvPr id="63534" name="AutoShape 46"/>
            <p:cNvCxnSpPr>
              <a:cxnSpLocks noChangeShapeType="1"/>
              <a:stCxn id="63530" idx="4"/>
              <a:endCxn id="63532" idx="0"/>
            </p:cNvCxnSpPr>
            <p:nvPr/>
          </p:nvCxnSpPr>
          <p:spPr bwMode="auto">
            <a:xfrm>
              <a:off x="1578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3179763" y="2447925"/>
            <a:ext cx="1247775" cy="1365250"/>
            <a:chOff x="1767" y="2304"/>
            <a:chExt cx="786" cy="860"/>
          </a:xfrm>
        </p:grpSpPr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2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7" name="Text Box 49"/>
            <p:cNvSpPr txBox="1">
              <a:spLocks noChangeArrowheads="1"/>
            </p:cNvSpPr>
            <p:nvPr/>
          </p:nvSpPr>
          <p:spPr bwMode="auto">
            <a:xfrm>
              <a:off x="22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17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176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274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225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42" name="AutoShape 54"/>
            <p:cNvCxnSpPr>
              <a:cxnSpLocks noChangeShapeType="1"/>
              <a:stCxn id="63538" idx="6"/>
              <a:endCxn id="63536" idx="2"/>
            </p:cNvCxnSpPr>
            <p:nvPr/>
          </p:nvCxnSpPr>
          <p:spPr bwMode="auto">
            <a:xfrm>
              <a:off x="2025" y="2494"/>
              <a:ext cx="249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43" name="AutoShape 55"/>
            <p:cNvCxnSpPr>
              <a:cxnSpLocks noChangeShapeType="1"/>
              <a:stCxn id="63540" idx="1"/>
              <a:endCxn id="63538" idx="5"/>
            </p:cNvCxnSpPr>
            <p:nvPr/>
          </p:nvCxnSpPr>
          <p:spPr bwMode="auto">
            <a:xfrm flipH="1" flipV="1">
              <a:off x="1990" y="2579"/>
              <a:ext cx="319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54" name="Group 66"/>
          <p:cNvGrpSpPr>
            <a:grpSpLocks/>
          </p:cNvGrpSpPr>
          <p:nvPr/>
        </p:nvGrpSpPr>
        <p:grpSpPr bwMode="auto">
          <a:xfrm>
            <a:off x="2743200" y="4435475"/>
            <a:ext cx="1309688" cy="1365250"/>
            <a:chOff x="1728" y="3220"/>
            <a:chExt cx="825" cy="860"/>
          </a:xfrm>
        </p:grpSpPr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274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6" name="Text Box 68"/>
            <p:cNvSpPr txBox="1">
              <a:spLocks noChangeArrowheads="1"/>
            </p:cNvSpPr>
            <p:nvPr/>
          </p:nvSpPr>
          <p:spPr bwMode="auto">
            <a:xfrm>
              <a:off x="2256" y="324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1746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8" name="Text Box 70"/>
            <p:cNvSpPr txBox="1">
              <a:spLocks noChangeArrowheads="1"/>
            </p:cNvSpPr>
            <p:nvPr/>
          </p:nvSpPr>
          <p:spPr bwMode="auto">
            <a:xfrm>
              <a:off x="1728" y="32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274" y="384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2256" y="379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61" name="AutoShape 73"/>
            <p:cNvCxnSpPr>
              <a:cxnSpLocks noChangeShapeType="1"/>
              <a:stCxn id="63557" idx="6"/>
              <a:endCxn id="63555" idx="2"/>
            </p:cNvCxnSpPr>
            <p:nvPr/>
          </p:nvCxnSpPr>
          <p:spPr bwMode="auto">
            <a:xfrm>
              <a:off x="1986" y="3410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62" name="AutoShape 74"/>
            <p:cNvCxnSpPr>
              <a:cxnSpLocks noChangeShapeType="1"/>
              <a:stCxn id="63559" idx="1"/>
              <a:endCxn id="63557" idx="5"/>
            </p:cNvCxnSpPr>
            <p:nvPr/>
          </p:nvCxnSpPr>
          <p:spPr bwMode="auto">
            <a:xfrm flipH="1" flipV="1">
              <a:off x="1951" y="3495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63" name="Group 75"/>
          <p:cNvGrpSpPr>
            <a:grpSpLocks/>
          </p:cNvGrpSpPr>
          <p:nvPr/>
        </p:nvGrpSpPr>
        <p:grpSpPr bwMode="auto">
          <a:xfrm>
            <a:off x="5994400" y="2446338"/>
            <a:ext cx="1385888" cy="1558925"/>
            <a:chOff x="3879" y="2304"/>
            <a:chExt cx="873" cy="982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446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5" name="Text Box 77"/>
            <p:cNvSpPr txBox="1">
              <a:spLocks noChangeArrowheads="1"/>
            </p:cNvSpPr>
            <p:nvPr/>
          </p:nvSpPr>
          <p:spPr bwMode="auto">
            <a:xfrm>
              <a:off x="4455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88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7" name="Text Box 79"/>
            <p:cNvSpPr txBox="1">
              <a:spLocks noChangeArrowheads="1"/>
            </p:cNvSpPr>
            <p:nvPr/>
          </p:nvSpPr>
          <p:spPr bwMode="auto">
            <a:xfrm>
              <a:off x="3879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888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9" name="Text Box 81"/>
            <p:cNvSpPr txBox="1">
              <a:spLocks noChangeArrowheads="1"/>
            </p:cNvSpPr>
            <p:nvPr/>
          </p:nvSpPr>
          <p:spPr bwMode="auto">
            <a:xfrm>
              <a:off x="3888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4464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1" name="Text Box 83"/>
            <p:cNvSpPr txBox="1">
              <a:spLocks noChangeArrowheads="1"/>
            </p:cNvSpPr>
            <p:nvPr/>
          </p:nvSpPr>
          <p:spPr bwMode="auto">
            <a:xfrm>
              <a:off x="4455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72" name="AutoShape 84"/>
            <p:cNvCxnSpPr>
              <a:cxnSpLocks noChangeShapeType="1"/>
              <a:stCxn id="63566" idx="6"/>
              <a:endCxn id="63564" idx="2"/>
            </p:cNvCxnSpPr>
            <p:nvPr/>
          </p:nvCxnSpPr>
          <p:spPr bwMode="auto">
            <a:xfrm>
              <a:off x="4128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3" name="AutoShape 85"/>
            <p:cNvCxnSpPr>
              <a:cxnSpLocks noChangeShapeType="1"/>
              <a:stCxn id="63566" idx="4"/>
              <a:endCxn id="63568" idx="0"/>
            </p:cNvCxnSpPr>
            <p:nvPr/>
          </p:nvCxnSpPr>
          <p:spPr bwMode="auto">
            <a:xfrm>
              <a:off x="4008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4" name="AutoShape 86"/>
            <p:cNvCxnSpPr>
              <a:cxnSpLocks noChangeShapeType="1"/>
              <a:stCxn id="63570" idx="0"/>
              <a:endCxn id="63564" idx="4"/>
            </p:cNvCxnSpPr>
            <p:nvPr/>
          </p:nvCxnSpPr>
          <p:spPr bwMode="auto">
            <a:xfrm flipV="1">
              <a:off x="4584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75" name="Group 87"/>
          <p:cNvGrpSpPr>
            <a:grpSpLocks/>
          </p:cNvGrpSpPr>
          <p:nvPr/>
        </p:nvGrpSpPr>
        <p:grpSpPr bwMode="auto">
          <a:xfrm>
            <a:off x="4859338" y="2446338"/>
            <a:ext cx="1081087" cy="1558925"/>
            <a:chOff x="3063" y="2304"/>
            <a:chExt cx="681" cy="982"/>
          </a:xfrm>
        </p:grpSpPr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456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7" name="Text Box 89"/>
            <p:cNvSpPr txBox="1">
              <a:spLocks noChangeArrowheads="1"/>
            </p:cNvSpPr>
            <p:nvPr/>
          </p:nvSpPr>
          <p:spPr bwMode="auto">
            <a:xfrm>
              <a:off x="344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072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3063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456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1" name="Text Box 93"/>
            <p:cNvSpPr txBox="1">
              <a:spLocks noChangeArrowheads="1"/>
            </p:cNvSpPr>
            <p:nvPr/>
          </p:nvSpPr>
          <p:spPr bwMode="auto">
            <a:xfrm>
              <a:off x="3447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82" name="AutoShape 94"/>
            <p:cNvCxnSpPr>
              <a:cxnSpLocks noChangeShapeType="1"/>
              <a:stCxn id="63580" idx="0"/>
              <a:endCxn id="63576" idx="4"/>
            </p:cNvCxnSpPr>
            <p:nvPr/>
          </p:nvCxnSpPr>
          <p:spPr bwMode="auto">
            <a:xfrm flipV="1">
              <a:off x="3576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98" name="Line 110"/>
          <p:cNvSpPr>
            <a:spLocks noChangeShapeType="1"/>
          </p:cNvSpPr>
          <p:nvPr/>
        </p:nvSpPr>
        <p:spPr bwMode="auto">
          <a:xfrm rot="5400000"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3604" name="Group 116"/>
          <p:cNvGrpSpPr>
            <a:grpSpLocks/>
          </p:cNvGrpSpPr>
          <p:nvPr/>
        </p:nvGrpSpPr>
        <p:grpSpPr bwMode="auto">
          <a:xfrm>
            <a:off x="1295400" y="4429125"/>
            <a:ext cx="1309688" cy="1371600"/>
            <a:chOff x="816" y="1752"/>
            <a:chExt cx="825" cy="864"/>
          </a:xfrm>
        </p:grpSpPr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1362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6" name="Text Box 58"/>
            <p:cNvSpPr txBox="1">
              <a:spLocks noChangeArrowheads="1"/>
            </p:cNvSpPr>
            <p:nvPr/>
          </p:nvSpPr>
          <p:spPr bwMode="auto">
            <a:xfrm>
              <a:off x="1344" y="17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834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816" y="17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1362" y="237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0" name="Text Box 62"/>
            <p:cNvSpPr txBox="1">
              <a:spLocks noChangeArrowheads="1"/>
            </p:cNvSpPr>
            <p:nvPr/>
          </p:nvSpPr>
          <p:spPr bwMode="auto">
            <a:xfrm>
              <a:off x="1344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51" name="AutoShape 63"/>
            <p:cNvCxnSpPr>
              <a:cxnSpLocks noChangeShapeType="1"/>
              <a:stCxn id="63547" idx="6"/>
              <a:endCxn id="63545" idx="2"/>
            </p:cNvCxnSpPr>
            <p:nvPr/>
          </p:nvCxnSpPr>
          <p:spPr bwMode="auto">
            <a:xfrm>
              <a:off x="1074" y="1946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603" name="AutoShape 115"/>
            <p:cNvCxnSpPr>
              <a:cxnSpLocks noChangeShapeType="1"/>
              <a:stCxn id="63547" idx="5"/>
              <a:endCxn id="63549" idx="1"/>
            </p:cNvCxnSpPr>
            <p:nvPr/>
          </p:nvCxnSpPr>
          <p:spPr bwMode="auto">
            <a:xfrm>
              <a:off x="1039" y="2031"/>
              <a:ext cx="358" cy="38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99" name="Group 111"/>
          <p:cNvGrpSpPr>
            <a:grpSpLocks/>
          </p:cNvGrpSpPr>
          <p:nvPr/>
        </p:nvGrpSpPr>
        <p:grpSpPr bwMode="auto">
          <a:xfrm>
            <a:off x="1295400" y="4429125"/>
            <a:ext cx="1447800" cy="1447800"/>
            <a:chOff x="816" y="1680"/>
            <a:chExt cx="912" cy="912"/>
          </a:xfrm>
        </p:grpSpPr>
        <p:sp>
          <p:nvSpPr>
            <p:cNvPr id="63595" name="Line 107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96" name="Line 108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  <p:bldP spid="63597" grpId="0" animBg="1"/>
      <p:bldP spid="635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15" name="Text Box 95"/>
          <p:cNvSpPr txBox="1">
            <a:spLocks noChangeArrowheads="1"/>
          </p:cNvSpPr>
          <p:nvPr/>
        </p:nvSpPr>
        <p:spPr bwMode="auto">
          <a:xfrm>
            <a:off x="577850" y="790575"/>
            <a:ext cx="7656513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是一条边，则称顶点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邻接点，或称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相邻接；称边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，或称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261216" name="Text Box 96"/>
          <p:cNvSpPr txBox="1">
            <a:spLocks noChangeArrowheads="1"/>
          </p:cNvSpPr>
          <p:nvPr/>
        </p:nvSpPr>
        <p:spPr bwMode="auto">
          <a:xfrm>
            <a:off x="577850" y="2568575"/>
            <a:ext cx="776605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是一条弧，则称顶点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，顶点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。并称弧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261231" name="Group 111"/>
          <p:cNvGrpSpPr>
            <a:grpSpLocks/>
          </p:cNvGrpSpPr>
          <p:nvPr/>
        </p:nvGrpSpPr>
        <p:grpSpPr bwMode="auto">
          <a:xfrm>
            <a:off x="5638800" y="4030663"/>
            <a:ext cx="1309688" cy="1365250"/>
            <a:chOff x="87" y="2304"/>
            <a:chExt cx="825" cy="860"/>
          </a:xfrm>
        </p:grpSpPr>
        <p:sp>
          <p:nvSpPr>
            <p:cNvPr id="261232" name="Oval 112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3" name="Text Box 113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34" name="Oval 114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5" name="Text Box 115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36" name="Oval 116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7" name="Text Box 117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38" name="Oval 118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9" name="Text Box 119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1240" name="AutoShape 120"/>
            <p:cNvCxnSpPr>
              <a:cxnSpLocks noChangeShapeType="1"/>
              <a:stCxn id="261234" idx="6"/>
              <a:endCxn id="261232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1" name="AutoShape 121"/>
            <p:cNvCxnSpPr>
              <a:cxnSpLocks noChangeShapeType="1"/>
              <a:stCxn id="261234" idx="4"/>
              <a:endCxn id="261236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2" name="AutoShape 122"/>
            <p:cNvCxnSpPr>
              <a:cxnSpLocks noChangeShapeType="1"/>
              <a:stCxn id="261236" idx="6"/>
              <a:endCxn id="261238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3" name="AutoShape 123"/>
            <p:cNvCxnSpPr>
              <a:cxnSpLocks noChangeShapeType="1"/>
              <a:stCxn id="261238" idx="1"/>
              <a:endCxn id="261234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61244" name="Group 124"/>
          <p:cNvGrpSpPr>
            <a:grpSpLocks/>
          </p:cNvGrpSpPr>
          <p:nvPr/>
        </p:nvGrpSpPr>
        <p:grpSpPr bwMode="auto">
          <a:xfrm>
            <a:off x="2051050" y="4030663"/>
            <a:ext cx="1385888" cy="1558925"/>
            <a:chOff x="4800" y="2304"/>
            <a:chExt cx="873" cy="982"/>
          </a:xfrm>
        </p:grpSpPr>
        <p:sp>
          <p:nvSpPr>
            <p:cNvPr id="261245" name="Oval 125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6" name="Text Box 126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47" name="Oval 127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8" name="Text Box 128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0" name="Text Box 130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51" name="Oval 131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2" name="Text Box 132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4" name="Text Box 134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1255" name="AutoShape 135"/>
            <p:cNvCxnSpPr>
              <a:cxnSpLocks noChangeShapeType="1"/>
              <a:stCxn id="261247" idx="6"/>
              <a:endCxn id="261245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6" name="AutoShape 136"/>
            <p:cNvCxnSpPr>
              <a:cxnSpLocks noChangeShapeType="1"/>
              <a:stCxn id="261247" idx="4"/>
              <a:endCxn id="261251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7" name="AutoShape 137"/>
            <p:cNvCxnSpPr>
              <a:cxnSpLocks noChangeShapeType="1"/>
              <a:stCxn id="261251" idx="7"/>
              <a:endCxn id="261249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8" name="AutoShape 138"/>
            <p:cNvCxnSpPr>
              <a:cxnSpLocks noChangeShapeType="1"/>
              <a:stCxn id="261249" idx="7"/>
              <a:endCxn id="261245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9" name="AutoShape 139"/>
            <p:cNvCxnSpPr>
              <a:cxnSpLocks noChangeShapeType="1"/>
              <a:stCxn id="261253" idx="0"/>
              <a:endCxn id="261245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60" name="AutoShape 140"/>
            <p:cNvCxnSpPr>
              <a:cxnSpLocks noChangeShapeType="1"/>
              <a:stCxn id="261253" idx="1"/>
              <a:endCxn id="261249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15" grpId="0" autoUpdateAnimBg="0"/>
      <p:bldP spid="2612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325" y="498475"/>
            <a:ext cx="5156200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的度是和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相关联的边的数目，记为：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5364163" y="476250"/>
            <a:ext cx="1385887" cy="1558925"/>
            <a:chOff x="4800" y="2304"/>
            <a:chExt cx="873" cy="982"/>
          </a:xfrm>
        </p:grpSpPr>
        <p:sp>
          <p:nvSpPr>
            <p:cNvPr id="64518" name="Oval 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24" name="Oval 1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4526" name="Oval 1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4528" name="AutoShape 16"/>
            <p:cNvCxnSpPr>
              <a:cxnSpLocks noChangeShapeType="1"/>
              <a:stCxn id="64520" idx="6"/>
              <a:endCxn id="64518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29" name="AutoShape 17"/>
            <p:cNvCxnSpPr>
              <a:cxnSpLocks noChangeShapeType="1"/>
              <a:stCxn id="64520" idx="4"/>
              <a:endCxn id="64524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0" name="AutoShape 18"/>
            <p:cNvCxnSpPr>
              <a:cxnSpLocks noChangeShapeType="1"/>
              <a:stCxn id="64524" idx="7"/>
              <a:endCxn id="64522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1" name="AutoShape 19"/>
            <p:cNvCxnSpPr>
              <a:cxnSpLocks noChangeShapeType="1"/>
              <a:stCxn id="64522" idx="7"/>
              <a:endCxn id="64518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2" name="AutoShape 20"/>
            <p:cNvCxnSpPr>
              <a:cxnSpLocks noChangeShapeType="1"/>
              <a:stCxn id="64526" idx="0"/>
              <a:endCxn id="64518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3" name="AutoShape 21"/>
            <p:cNvCxnSpPr>
              <a:cxnSpLocks noChangeShapeType="1"/>
              <a:stCxn id="64526" idx="1"/>
              <a:endCxn id="64522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76200" y="2263775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为头的弧的数目称为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的入度，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76200" y="3314700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为尾的弧的数目称为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的出度，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76200" y="4292600"/>
            <a:ext cx="7702550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入度和出度之和，即：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+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7164388" y="479425"/>
            <a:ext cx="1309687" cy="1365250"/>
            <a:chOff x="87" y="2304"/>
            <a:chExt cx="825" cy="860"/>
          </a:xfrm>
        </p:grpSpPr>
        <p:sp>
          <p:nvSpPr>
            <p:cNvPr id="64538" name="Oval 26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40" name="Oval 28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42" name="Oval 30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44" name="Oval 32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4546" name="AutoShape 34"/>
            <p:cNvCxnSpPr>
              <a:cxnSpLocks noChangeShapeType="1"/>
              <a:stCxn id="64540" idx="6"/>
              <a:endCxn id="64538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7" name="AutoShape 35"/>
            <p:cNvCxnSpPr>
              <a:cxnSpLocks noChangeShapeType="1"/>
              <a:stCxn id="64540" idx="4"/>
              <a:endCxn id="64542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8" name="AutoShape 36"/>
            <p:cNvCxnSpPr>
              <a:cxnSpLocks noChangeShapeType="1"/>
              <a:stCxn id="64542" idx="6"/>
              <a:endCxn id="64544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9" name="AutoShape 37"/>
            <p:cNvCxnSpPr>
              <a:cxnSpLocks noChangeShapeType="1"/>
              <a:stCxn id="64544" idx="1"/>
              <a:endCxn id="64540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76200" y="4800600"/>
            <a:ext cx="82137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，则一个有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边（弧）的图，满足如下关系： 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5292725" y="5300663"/>
          <a:ext cx="20256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300663"/>
                        <a:ext cx="202565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34" grpId="0" autoUpdateAnimBg="0"/>
      <p:bldP spid="64535" grpId="0" autoUpdateAnimBg="0"/>
      <p:bldP spid="64536" grpId="0" autoUpdateAnimBg="0"/>
      <p:bldP spid="64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325" y="439738"/>
            <a:ext cx="7837488" cy="17716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的路径是一个顶点序列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(1 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942975" y="2466975"/>
            <a:ext cx="521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对于有向图，路径也是有向的。  </a:t>
            </a: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981200" y="3141663"/>
            <a:ext cx="1385888" cy="1558925"/>
            <a:chOff x="4800" y="2304"/>
            <a:chExt cx="873" cy="982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5553" name="AutoShape 17"/>
            <p:cNvCxnSpPr>
              <a:cxnSpLocks noChangeShapeType="1"/>
              <a:stCxn id="65545" idx="6"/>
              <a:endCxn id="6554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4" name="AutoShape 18"/>
            <p:cNvCxnSpPr>
              <a:cxnSpLocks noChangeShapeType="1"/>
              <a:stCxn id="65545" idx="4"/>
              <a:endCxn id="6554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5" name="AutoShape 19"/>
            <p:cNvCxnSpPr>
              <a:cxnSpLocks noChangeShapeType="1"/>
              <a:stCxn id="65549" idx="7"/>
              <a:endCxn id="6554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6" name="AutoShape 20"/>
            <p:cNvCxnSpPr>
              <a:cxnSpLocks noChangeShapeType="1"/>
              <a:stCxn id="65547" idx="7"/>
              <a:endCxn id="6554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7" name="AutoShape 21"/>
            <p:cNvCxnSpPr>
              <a:cxnSpLocks noChangeShapeType="1"/>
              <a:stCxn id="65551" idx="0"/>
              <a:endCxn id="6554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8" name="AutoShape 22"/>
            <p:cNvCxnSpPr>
              <a:cxnSpLocks noChangeShapeType="1"/>
              <a:stCxn id="65551" idx="1"/>
              <a:endCxn id="6554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5638800" y="3224213"/>
            <a:ext cx="1309688" cy="1365250"/>
            <a:chOff x="87" y="2304"/>
            <a:chExt cx="825" cy="860"/>
          </a:xfrm>
        </p:grpSpPr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5568" name="AutoShape 32"/>
            <p:cNvCxnSpPr>
              <a:cxnSpLocks noChangeShapeType="1"/>
              <a:stCxn id="65562" idx="6"/>
              <a:endCxn id="6556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69" name="AutoShape 33"/>
            <p:cNvCxnSpPr>
              <a:cxnSpLocks noChangeShapeType="1"/>
              <a:stCxn id="65562" idx="4"/>
              <a:endCxn id="6556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0" name="AutoShape 34"/>
            <p:cNvCxnSpPr>
              <a:cxnSpLocks noChangeShapeType="1"/>
              <a:stCxn id="65564" idx="6"/>
              <a:endCxn id="6556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1" name="AutoShape 35"/>
            <p:cNvCxnSpPr>
              <a:cxnSpLocks noChangeShapeType="1"/>
              <a:stCxn id="65566" idx="1"/>
              <a:endCxn id="6556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76200" y="4941888"/>
            <a:ext cx="54578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路径长度：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路径上边或弧的数目。 </a:t>
            </a: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60325" y="5516563"/>
            <a:ext cx="8213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回路（环）：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第一个顶点和最后一个顶点相同的路径。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72" grpId="0" autoUpdateAnimBg="0"/>
      <p:bldP spid="656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900113" y="1143000"/>
            <a:ext cx="7993062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、图的基本概念；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、图的存储结构（邻接矩阵、邻接表、十字链表）；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、图的遍历（深度优先搜索、广度优先搜索）；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、最小生成树（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kruskul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prim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、最短路径（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floyd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AOV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网络与拓扑排序；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AOE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网络与关键路径。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492500" y="544513"/>
            <a:ext cx="1939925" cy="5794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教学内容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22" name="Group 6"/>
          <p:cNvGrpSpPr>
            <a:grpSpLocks/>
          </p:cNvGrpSpPr>
          <p:nvPr/>
        </p:nvGrpSpPr>
        <p:grpSpPr bwMode="auto">
          <a:xfrm>
            <a:off x="1981200" y="4102100"/>
            <a:ext cx="1385888" cy="1558925"/>
            <a:chOff x="4800" y="2304"/>
            <a:chExt cx="873" cy="982"/>
          </a:xfrm>
        </p:grpSpPr>
        <p:sp>
          <p:nvSpPr>
            <p:cNvPr id="26522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2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2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33" name="AutoShape 17"/>
            <p:cNvCxnSpPr>
              <a:cxnSpLocks noChangeShapeType="1"/>
              <a:stCxn id="265225" idx="6"/>
              <a:endCxn id="2652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4" name="AutoShape 18"/>
            <p:cNvCxnSpPr>
              <a:cxnSpLocks noChangeShapeType="1"/>
              <a:stCxn id="265225" idx="4"/>
              <a:endCxn id="2652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5" name="AutoShape 19"/>
            <p:cNvCxnSpPr>
              <a:cxnSpLocks noChangeShapeType="1"/>
              <a:stCxn id="265229" idx="7"/>
              <a:endCxn id="2652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6" name="AutoShape 20"/>
            <p:cNvCxnSpPr>
              <a:cxnSpLocks noChangeShapeType="1"/>
              <a:stCxn id="265227" idx="7"/>
              <a:endCxn id="2652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7" name="AutoShape 21"/>
            <p:cNvCxnSpPr>
              <a:cxnSpLocks noChangeShapeType="1"/>
              <a:stCxn id="265231" idx="0"/>
              <a:endCxn id="2652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8" name="AutoShape 22"/>
            <p:cNvCxnSpPr>
              <a:cxnSpLocks noChangeShapeType="1"/>
              <a:stCxn id="265231" idx="1"/>
              <a:endCxn id="2652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4267200" y="4224338"/>
            <a:ext cx="1309688" cy="1365250"/>
            <a:chOff x="87" y="2304"/>
            <a:chExt cx="825" cy="860"/>
          </a:xfrm>
        </p:grpSpPr>
        <p:sp>
          <p:nvSpPr>
            <p:cNvPr id="26524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4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4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5248" name="AutoShape 32"/>
            <p:cNvCxnSpPr>
              <a:cxnSpLocks noChangeShapeType="1"/>
              <a:stCxn id="265242" idx="6"/>
              <a:endCxn id="26524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49" name="AutoShape 33"/>
            <p:cNvCxnSpPr>
              <a:cxnSpLocks noChangeShapeType="1"/>
              <a:stCxn id="265242" idx="4"/>
              <a:endCxn id="26524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0" name="AutoShape 34"/>
            <p:cNvCxnSpPr>
              <a:cxnSpLocks noChangeShapeType="1"/>
              <a:stCxn id="265244" idx="6"/>
              <a:endCxn id="26524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1" name="AutoShape 35"/>
            <p:cNvCxnSpPr>
              <a:cxnSpLocks noChangeShapeType="1"/>
              <a:stCxn id="265246" idx="1"/>
              <a:endCxn id="26524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60325" y="692150"/>
            <a:ext cx="89042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序列中顶点（两</a:t>
            </a:r>
            <a:r>
              <a:rPr lang="zh-CN" altLang="en-US">
                <a:solidFill>
                  <a:schemeClr val="tx1"/>
                </a:solidFill>
                <a:effectLst/>
                <a:latin typeface=""/>
                <a:ea typeface="楷体_GB2312" pitchFamily="49" charset="-122"/>
              </a:rPr>
              <a:t>端点除外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）不重复出现的路径。  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60325" y="1316038"/>
            <a:ext cx="79009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简单回路（简单环）：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前后两端点相同的简单路径。 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96838" y="1963738"/>
            <a:ext cx="8220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有路径，则说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76200" y="2611438"/>
            <a:ext cx="6378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图中任意两个顶点都是连通的。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65258" name="Group 42"/>
          <p:cNvGrpSpPr>
            <a:grpSpLocks/>
          </p:cNvGrpSpPr>
          <p:nvPr/>
        </p:nvGrpSpPr>
        <p:grpSpPr bwMode="auto">
          <a:xfrm>
            <a:off x="6248400" y="4076700"/>
            <a:ext cx="1385888" cy="1558925"/>
            <a:chOff x="3936" y="1152"/>
            <a:chExt cx="873" cy="982"/>
          </a:xfrm>
        </p:grpSpPr>
        <p:sp>
          <p:nvSpPr>
            <p:cNvPr id="265259" name="Oval 4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0" name="Text Box 4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2" name="Text Box 4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4" name="Text Box 4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6" name="Text Box 5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67" name="Oval 5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8" name="Text Box 5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69" name="AutoShape 53"/>
            <p:cNvCxnSpPr>
              <a:cxnSpLocks noChangeShapeType="1"/>
              <a:stCxn id="265261" idx="4"/>
              <a:endCxn id="26526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0" name="AutoShape 54"/>
            <p:cNvCxnSpPr>
              <a:cxnSpLocks noChangeShapeType="1"/>
              <a:stCxn id="265267" idx="0"/>
              <a:endCxn id="26525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1" name="AutoShape 55"/>
            <p:cNvCxnSpPr>
              <a:cxnSpLocks noChangeShapeType="1"/>
              <a:stCxn id="265267" idx="1"/>
              <a:endCxn id="26526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65272" name="Text Box 56"/>
          <p:cNvSpPr txBox="1">
            <a:spLocks noChangeArrowheads="1"/>
          </p:cNvSpPr>
          <p:nvPr/>
        </p:nvSpPr>
        <p:spPr bwMode="auto">
          <a:xfrm>
            <a:off x="60325" y="3259138"/>
            <a:ext cx="69691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个顶点和小于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条边的图。 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4" grpId="0" autoUpdateAnimBg="0"/>
      <p:bldP spid="265255" grpId="0" autoUpdateAnimBg="0"/>
      <p:bldP spid="265256" grpId="0" autoUpdateAnimBg="0"/>
      <p:bldP spid="265257" grpId="0" autoUpdateAnimBg="0"/>
      <p:bldP spid="2652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641350" y="571500"/>
            <a:ext cx="7920038" cy="1844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无向图的极大连通子图（</a:t>
            </a: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不存在包含它的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更大的连通子图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；任何连通图的连通分量只有一个，即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其本身；非连通图有多个连通分量（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非连通图的每一个连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通部分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 </a:t>
            </a:r>
          </a:p>
        </p:txBody>
      </p:sp>
      <p:grpSp>
        <p:nvGrpSpPr>
          <p:cNvPr id="29791" name="Group 95"/>
          <p:cNvGrpSpPr>
            <a:grpSpLocks/>
          </p:cNvGrpSpPr>
          <p:nvPr/>
        </p:nvGrpSpPr>
        <p:grpSpPr bwMode="auto">
          <a:xfrm>
            <a:off x="684213" y="2420938"/>
            <a:ext cx="1385887" cy="1558925"/>
            <a:chOff x="4800" y="2304"/>
            <a:chExt cx="873" cy="982"/>
          </a:xfrm>
        </p:grpSpPr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3" name="Text Box 9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5" name="Text Box 9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7" name="Text Box 10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9" name="Text Box 10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1" name="Text Box 10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02" name="AutoShape 106"/>
            <p:cNvCxnSpPr>
              <a:cxnSpLocks noChangeShapeType="1"/>
              <a:stCxn id="29794" idx="6"/>
              <a:endCxn id="29792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3" name="AutoShape 107"/>
            <p:cNvCxnSpPr>
              <a:cxnSpLocks noChangeShapeType="1"/>
              <a:stCxn id="29794" idx="4"/>
              <a:endCxn id="29798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4" name="AutoShape 108"/>
            <p:cNvCxnSpPr>
              <a:cxnSpLocks noChangeShapeType="1"/>
              <a:stCxn id="29798" idx="7"/>
              <a:endCxn id="29796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7"/>
              <a:endCxn id="29792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800" idx="0"/>
              <a:endCxn id="29792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800" idx="1"/>
              <a:endCxn id="29796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9808" name="Group 112"/>
          <p:cNvGrpSpPr>
            <a:grpSpLocks/>
          </p:cNvGrpSpPr>
          <p:nvPr/>
        </p:nvGrpSpPr>
        <p:grpSpPr bwMode="auto">
          <a:xfrm>
            <a:off x="2436813" y="2420938"/>
            <a:ext cx="1385887" cy="1558925"/>
            <a:chOff x="3936" y="1152"/>
            <a:chExt cx="873" cy="982"/>
          </a:xfrm>
        </p:grpSpPr>
        <p:sp>
          <p:nvSpPr>
            <p:cNvPr id="29809" name="Oval 11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0" name="Text Box 11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11" name="Oval 11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2" name="Text Box 11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13" name="Oval 11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4" name="Text Box 11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15" name="Oval 11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6" name="Text Box 12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17" name="Oval 12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8" name="Text Box 12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19" name="AutoShape 123"/>
            <p:cNvCxnSpPr>
              <a:cxnSpLocks noChangeShapeType="1"/>
              <a:stCxn id="29811" idx="4"/>
              <a:endCxn id="2981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0" name="AutoShape 124"/>
            <p:cNvCxnSpPr>
              <a:cxnSpLocks noChangeShapeType="1"/>
              <a:stCxn id="29817" idx="0"/>
              <a:endCxn id="2980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1" name="AutoShape 125"/>
            <p:cNvCxnSpPr>
              <a:cxnSpLocks noChangeShapeType="1"/>
              <a:stCxn id="29817" idx="1"/>
              <a:endCxn id="2981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641350" y="4183063"/>
            <a:ext cx="6759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任意两个顶点都连通的有向图。 </a:t>
            </a:r>
          </a:p>
        </p:txBody>
      </p:sp>
      <p:grpSp>
        <p:nvGrpSpPr>
          <p:cNvPr id="29823" name="Group 127"/>
          <p:cNvGrpSpPr>
            <a:grpSpLocks/>
          </p:cNvGrpSpPr>
          <p:nvPr/>
        </p:nvGrpSpPr>
        <p:grpSpPr bwMode="auto">
          <a:xfrm>
            <a:off x="5811838" y="2492375"/>
            <a:ext cx="1309687" cy="1365250"/>
            <a:chOff x="87" y="2304"/>
            <a:chExt cx="825" cy="860"/>
          </a:xfrm>
        </p:grpSpPr>
        <p:sp>
          <p:nvSpPr>
            <p:cNvPr id="29824" name="Oval 128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5" name="Text Box 129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26" name="Oval 130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7" name="Text Box 131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28" name="Oval 132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9" name="Text Box 133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30" name="Oval 134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1" name="Text Box 135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32" name="AutoShape 136"/>
            <p:cNvCxnSpPr>
              <a:cxnSpLocks noChangeShapeType="1"/>
              <a:stCxn id="29826" idx="6"/>
              <a:endCxn id="29824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3" name="AutoShape 137"/>
            <p:cNvCxnSpPr>
              <a:cxnSpLocks noChangeShapeType="1"/>
              <a:stCxn id="29826" idx="4"/>
              <a:endCxn id="29828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4" name="AutoShape 138"/>
            <p:cNvCxnSpPr>
              <a:cxnSpLocks noChangeShapeType="1"/>
              <a:stCxn id="29828" idx="6"/>
              <a:endCxn id="29830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5" name="AutoShape 139"/>
            <p:cNvCxnSpPr>
              <a:cxnSpLocks noChangeShapeType="1"/>
              <a:stCxn id="29830" idx="1"/>
              <a:endCxn id="29826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9850" name="Text Box 154"/>
          <p:cNvSpPr txBox="1">
            <a:spLocks noChangeArrowheads="1"/>
          </p:cNvSpPr>
          <p:nvPr/>
        </p:nvSpPr>
        <p:spPr bwMode="auto">
          <a:xfrm>
            <a:off x="625475" y="4686300"/>
            <a:ext cx="7920038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有向图的极大强连通子图；任何强连通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图的强连通分量只有一个，即其本身；非强连通图有多个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强连通分量。 </a:t>
            </a:r>
          </a:p>
        </p:txBody>
      </p:sp>
      <p:grpSp>
        <p:nvGrpSpPr>
          <p:cNvPr id="29868" name="Group 172"/>
          <p:cNvGrpSpPr>
            <a:grpSpLocks/>
          </p:cNvGrpSpPr>
          <p:nvPr/>
        </p:nvGrpSpPr>
        <p:grpSpPr bwMode="auto">
          <a:xfrm>
            <a:off x="7335838" y="2495550"/>
            <a:ext cx="1309687" cy="1371600"/>
            <a:chOff x="4647" y="1344"/>
            <a:chExt cx="825" cy="864"/>
          </a:xfrm>
        </p:grpSpPr>
        <p:sp>
          <p:nvSpPr>
            <p:cNvPr id="29837" name="Oval 141"/>
            <p:cNvSpPr>
              <a:spLocks noChangeArrowheads="1"/>
            </p:cNvSpPr>
            <p:nvPr/>
          </p:nvSpPr>
          <p:spPr bwMode="auto">
            <a:xfrm>
              <a:off x="5193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8" name="Text Box 142"/>
            <p:cNvSpPr txBox="1">
              <a:spLocks noChangeArrowheads="1"/>
            </p:cNvSpPr>
            <p:nvPr/>
          </p:nvSpPr>
          <p:spPr bwMode="auto">
            <a:xfrm>
              <a:off x="5175" y="136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39" name="Oval 143"/>
            <p:cNvSpPr>
              <a:spLocks noChangeArrowheads="1"/>
            </p:cNvSpPr>
            <p:nvPr/>
          </p:nvSpPr>
          <p:spPr bwMode="auto">
            <a:xfrm>
              <a:off x="4665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0" name="Text Box 144"/>
            <p:cNvSpPr txBox="1">
              <a:spLocks noChangeArrowheads="1"/>
            </p:cNvSpPr>
            <p:nvPr/>
          </p:nvSpPr>
          <p:spPr bwMode="auto">
            <a:xfrm>
              <a:off x="464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41" name="Oval 145"/>
            <p:cNvSpPr>
              <a:spLocks noChangeArrowheads="1"/>
            </p:cNvSpPr>
            <p:nvPr/>
          </p:nvSpPr>
          <p:spPr bwMode="auto">
            <a:xfrm>
              <a:off x="4665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2" name="Text Box 146"/>
            <p:cNvSpPr txBox="1">
              <a:spLocks noChangeArrowheads="1"/>
            </p:cNvSpPr>
            <p:nvPr/>
          </p:nvSpPr>
          <p:spPr bwMode="auto">
            <a:xfrm>
              <a:off x="4656" y="19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43" name="Oval 147"/>
            <p:cNvSpPr>
              <a:spLocks noChangeArrowheads="1"/>
            </p:cNvSpPr>
            <p:nvPr/>
          </p:nvSpPr>
          <p:spPr bwMode="auto">
            <a:xfrm>
              <a:off x="5193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4" name="Text Box 148"/>
            <p:cNvSpPr txBox="1">
              <a:spLocks noChangeArrowheads="1"/>
            </p:cNvSpPr>
            <p:nvPr/>
          </p:nvSpPr>
          <p:spPr bwMode="auto">
            <a:xfrm>
              <a:off x="5175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45" name="AutoShape 149"/>
            <p:cNvCxnSpPr>
              <a:cxnSpLocks noChangeShapeType="1"/>
              <a:stCxn id="29843" idx="1"/>
              <a:endCxn id="29839" idx="5"/>
            </p:cNvCxnSpPr>
            <p:nvPr/>
          </p:nvCxnSpPr>
          <p:spPr bwMode="auto">
            <a:xfrm flipH="1" flipV="1">
              <a:off x="4870" y="1613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47" name="AutoShape 151"/>
            <p:cNvCxnSpPr>
              <a:cxnSpLocks noChangeShapeType="1"/>
              <a:stCxn id="29841" idx="6"/>
              <a:endCxn id="29843" idx="2"/>
            </p:cNvCxnSpPr>
            <p:nvPr/>
          </p:nvCxnSpPr>
          <p:spPr bwMode="auto">
            <a:xfrm>
              <a:off x="4905" y="2078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51" name="AutoShape 155"/>
            <p:cNvCxnSpPr>
              <a:cxnSpLocks noChangeShapeType="1"/>
              <a:stCxn id="29839" idx="4"/>
              <a:endCxn id="29841" idx="0"/>
            </p:cNvCxnSpPr>
            <p:nvPr/>
          </p:nvCxnSpPr>
          <p:spPr bwMode="auto">
            <a:xfrm>
              <a:off x="4785" y="1648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9867" name="Group 171"/>
          <p:cNvGrpSpPr>
            <a:grpSpLocks/>
          </p:cNvGrpSpPr>
          <p:nvPr/>
        </p:nvGrpSpPr>
        <p:grpSpPr bwMode="auto">
          <a:xfrm>
            <a:off x="4211638" y="2495550"/>
            <a:ext cx="1309687" cy="1371600"/>
            <a:chOff x="2679" y="1344"/>
            <a:chExt cx="825" cy="864"/>
          </a:xfrm>
        </p:grpSpPr>
        <p:sp>
          <p:nvSpPr>
            <p:cNvPr id="29854" name="Oval 158"/>
            <p:cNvSpPr>
              <a:spLocks noChangeArrowheads="1"/>
            </p:cNvSpPr>
            <p:nvPr/>
          </p:nvSpPr>
          <p:spPr bwMode="auto">
            <a:xfrm>
              <a:off x="3225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5" name="Text Box 159"/>
            <p:cNvSpPr txBox="1">
              <a:spLocks noChangeArrowheads="1"/>
            </p:cNvSpPr>
            <p:nvPr/>
          </p:nvSpPr>
          <p:spPr bwMode="auto">
            <a:xfrm>
              <a:off x="320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56" name="Oval 160"/>
            <p:cNvSpPr>
              <a:spLocks noChangeArrowheads="1"/>
            </p:cNvSpPr>
            <p:nvPr/>
          </p:nvSpPr>
          <p:spPr bwMode="auto">
            <a:xfrm>
              <a:off x="2697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7" name="Text Box 161"/>
            <p:cNvSpPr txBox="1">
              <a:spLocks noChangeArrowheads="1"/>
            </p:cNvSpPr>
            <p:nvPr/>
          </p:nvSpPr>
          <p:spPr bwMode="auto">
            <a:xfrm>
              <a:off x="2679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58" name="Oval 162"/>
            <p:cNvSpPr>
              <a:spLocks noChangeArrowheads="1"/>
            </p:cNvSpPr>
            <p:nvPr/>
          </p:nvSpPr>
          <p:spPr bwMode="auto">
            <a:xfrm>
              <a:off x="2697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9" name="Text Box 163"/>
            <p:cNvSpPr txBox="1">
              <a:spLocks noChangeArrowheads="1"/>
            </p:cNvSpPr>
            <p:nvPr/>
          </p:nvSpPr>
          <p:spPr bwMode="auto">
            <a:xfrm>
              <a:off x="2688" y="189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60" name="Oval 164"/>
            <p:cNvSpPr>
              <a:spLocks noChangeArrowheads="1"/>
            </p:cNvSpPr>
            <p:nvPr/>
          </p:nvSpPr>
          <p:spPr bwMode="auto">
            <a:xfrm>
              <a:off x="3225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61" name="Text Box 165"/>
            <p:cNvSpPr txBox="1">
              <a:spLocks noChangeArrowheads="1"/>
            </p:cNvSpPr>
            <p:nvPr/>
          </p:nvSpPr>
          <p:spPr bwMode="auto">
            <a:xfrm>
              <a:off x="3207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62" name="AutoShape 166"/>
            <p:cNvCxnSpPr>
              <a:cxnSpLocks noChangeShapeType="1"/>
              <a:stCxn id="29856" idx="6"/>
              <a:endCxn id="29854" idx="2"/>
            </p:cNvCxnSpPr>
            <p:nvPr/>
          </p:nvCxnSpPr>
          <p:spPr bwMode="auto">
            <a:xfrm>
              <a:off x="2937" y="153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3" name="AutoShape 167"/>
            <p:cNvCxnSpPr>
              <a:cxnSpLocks noChangeShapeType="1"/>
              <a:stCxn id="29856" idx="4"/>
              <a:endCxn id="29858" idx="0"/>
            </p:cNvCxnSpPr>
            <p:nvPr/>
          </p:nvCxnSpPr>
          <p:spPr bwMode="auto">
            <a:xfrm>
              <a:off x="2817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4" name="AutoShape 168"/>
            <p:cNvCxnSpPr>
              <a:cxnSpLocks noChangeShapeType="1"/>
              <a:stCxn id="29858" idx="6"/>
              <a:endCxn id="29860" idx="2"/>
            </p:cNvCxnSpPr>
            <p:nvPr/>
          </p:nvCxnSpPr>
          <p:spPr bwMode="auto">
            <a:xfrm>
              <a:off x="2937" y="208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5" name="AutoShape 169"/>
            <p:cNvCxnSpPr>
              <a:cxnSpLocks noChangeShapeType="1"/>
              <a:stCxn id="29860" idx="1"/>
              <a:endCxn id="29856" idx="5"/>
            </p:cNvCxnSpPr>
            <p:nvPr/>
          </p:nvCxnSpPr>
          <p:spPr bwMode="auto">
            <a:xfrm flipH="1" flipV="1">
              <a:off x="2902" y="161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6" name="AutoShape 170"/>
            <p:cNvCxnSpPr>
              <a:cxnSpLocks noChangeShapeType="1"/>
              <a:stCxn id="29854" idx="4"/>
              <a:endCxn id="29860" idx="0"/>
            </p:cNvCxnSpPr>
            <p:nvPr/>
          </p:nvCxnSpPr>
          <p:spPr bwMode="auto">
            <a:xfrm>
              <a:off x="3345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0" grpId="0" autoUpdateAnimBg="0"/>
      <p:bldP spid="29822" grpId="0" autoUpdateAnimBg="0"/>
      <p:bldP spid="298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395288" y="523875"/>
            <a:ext cx="8523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所有顶点均由边连接在一起但不存在回路的图。 </a:t>
            </a:r>
          </a:p>
        </p:txBody>
      </p: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2301875" y="1052513"/>
            <a:ext cx="1385888" cy="1558925"/>
            <a:chOff x="1239" y="528"/>
            <a:chExt cx="873" cy="982"/>
          </a:xfrm>
        </p:grpSpPr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1824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1815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24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123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1545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1536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124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248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1824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1815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16" name="AutoShape 44"/>
            <p:cNvCxnSpPr>
              <a:cxnSpLocks noChangeShapeType="1"/>
              <a:stCxn id="3107" idx="4"/>
              <a:endCxn id="3111" idx="0"/>
            </p:cNvCxnSpPr>
            <p:nvPr/>
          </p:nvCxnSpPr>
          <p:spPr bwMode="auto">
            <a:xfrm>
              <a:off x="136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7" name="AutoShape 45"/>
            <p:cNvCxnSpPr>
              <a:cxnSpLocks noChangeShapeType="1"/>
              <a:stCxn id="3111" idx="7"/>
              <a:endCxn id="3109" idx="3"/>
            </p:cNvCxnSpPr>
            <p:nvPr/>
          </p:nvCxnSpPr>
          <p:spPr bwMode="auto">
            <a:xfrm flipV="1">
              <a:off x="1453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8" name="AutoShape 46"/>
            <p:cNvCxnSpPr>
              <a:cxnSpLocks noChangeShapeType="1"/>
              <a:stCxn id="3109" idx="7"/>
              <a:endCxn id="3105" idx="3"/>
            </p:cNvCxnSpPr>
            <p:nvPr/>
          </p:nvCxnSpPr>
          <p:spPr bwMode="auto">
            <a:xfrm flipV="1">
              <a:off x="1750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20" name="AutoShape 48"/>
            <p:cNvCxnSpPr>
              <a:cxnSpLocks noChangeShapeType="1"/>
              <a:stCxn id="3113" idx="1"/>
              <a:endCxn id="3109" idx="5"/>
            </p:cNvCxnSpPr>
            <p:nvPr/>
          </p:nvCxnSpPr>
          <p:spPr bwMode="auto">
            <a:xfrm flipH="1" flipV="1">
              <a:off x="1750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639763" y="1052513"/>
            <a:ext cx="1385887" cy="1558925"/>
            <a:chOff x="4800" y="2304"/>
            <a:chExt cx="873" cy="982"/>
          </a:xfrm>
        </p:grpSpPr>
        <p:sp>
          <p:nvSpPr>
            <p:cNvPr id="3123" name="Oval 51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4" name="Text Box 52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25" name="Oval 53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27" name="Oval 55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31" name="Oval 59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33" name="AutoShape 61"/>
            <p:cNvCxnSpPr>
              <a:cxnSpLocks noChangeShapeType="1"/>
              <a:stCxn id="3125" idx="6"/>
              <a:endCxn id="31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4" name="AutoShape 62"/>
            <p:cNvCxnSpPr>
              <a:cxnSpLocks noChangeShapeType="1"/>
              <a:stCxn id="3125" idx="4"/>
              <a:endCxn id="31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5" name="AutoShape 63"/>
            <p:cNvCxnSpPr>
              <a:cxnSpLocks noChangeShapeType="1"/>
              <a:stCxn id="3129" idx="7"/>
              <a:endCxn id="31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6" name="AutoShape 64"/>
            <p:cNvCxnSpPr>
              <a:cxnSpLocks noChangeShapeType="1"/>
              <a:stCxn id="3127" idx="7"/>
              <a:endCxn id="31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7" name="AutoShape 65"/>
            <p:cNvCxnSpPr>
              <a:cxnSpLocks noChangeShapeType="1"/>
              <a:stCxn id="3131" idx="0"/>
              <a:endCxn id="31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8" name="AutoShape 66"/>
            <p:cNvCxnSpPr>
              <a:cxnSpLocks noChangeShapeType="1"/>
              <a:stCxn id="3131" idx="1"/>
              <a:endCxn id="31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56" name="Group 84"/>
          <p:cNvGrpSpPr>
            <a:grpSpLocks/>
          </p:cNvGrpSpPr>
          <p:nvPr/>
        </p:nvGrpSpPr>
        <p:grpSpPr bwMode="auto">
          <a:xfrm>
            <a:off x="4054475" y="1052513"/>
            <a:ext cx="1385888" cy="1558925"/>
            <a:chOff x="2343" y="528"/>
            <a:chExt cx="873" cy="982"/>
          </a:xfrm>
        </p:grpSpPr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292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1" name="Text Box 69"/>
            <p:cNvSpPr txBox="1">
              <a:spLocks noChangeArrowheads="1"/>
            </p:cNvSpPr>
            <p:nvPr/>
          </p:nvSpPr>
          <p:spPr bwMode="auto">
            <a:xfrm>
              <a:off x="291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42" name="Oval 70"/>
            <p:cNvSpPr>
              <a:spLocks noChangeArrowheads="1"/>
            </p:cNvSpPr>
            <p:nvPr/>
          </p:nvSpPr>
          <p:spPr bwMode="auto">
            <a:xfrm>
              <a:off x="2352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" name="Text Box 71"/>
            <p:cNvSpPr txBox="1">
              <a:spLocks noChangeArrowheads="1"/>
            </p:cNvSpPr>
            <p:nvPr/>
          </p:nvSpPr>
          <p:spPr bwMode="auto">
            <a:xfrm>
              <a:off x="2343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2649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5" name="Text Box 73"/>
            <p:cNvSpPr txBox="1">
              <a:spLocks noChangeArrowheads="1"/>
            </p:cNvSpPr>
            <p:nvPr/>
          </p:nvSpPr>
          <p:spPr bwMode="auto">
            <a:xfrm>
              <a:off x="2640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46" name="Oval 74"/>
            <p:cNvSpPr>
              <a:spLocks noChangeArrowheads="1"/>
            </p:cNvSpPr>
            <p:nvPr/>
          </p:nvSpPr>
          <p:spPr bwMode="auto">
            <a:xfrm>
              <a:off x="2352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7" name="Text Box 75"/>
            <p:cNvSpPr txBox="1">
              <a:spLocks noChangeArrowheads="1"/>
            </p:cNvSpPr>
            <p:nvPr/>
          </p:nvSpPr>
          <p:spPr bwMode="auto">
            <a:xfrm>
              <a:off x="2352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48" name="Oval 76"/>
            <p:cNvSpPr>
              <a:spLocks noChangeArrowheads="1"/>
            </p:cNvSpPr>
            <p:nvPr/>
          </p:nvSpPr>
          <p:spPr bwMode="auto">
            <a:xfrm>
              <a:off x="292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2919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50" name="AutoShape 78"/>
            <p:cNvCxnSpPr>
              <a:cxnSpLocks noChangeShapeType="1"/>
              <a:stCxn id="3142" idx="6"/>
              <a:endCxn id="3140" idx="2"/>
            </p:cNvCxnSpPr>
            <p:nvPr/>
          </p:nvCxnSpPr>
          <p:spPr bwMode="auto">
            <a:xfrm>
              <a:off x="2592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2" name="AutoShape 80"/>
            <p:cNvCxnSpPr>
              <a:cxnSpLocks noChangeShapeType="1"/>
              <a:stCxn id="3146" idx="7"/>
              <a:endCxn id="3144" idx="3"/>
            </p:cNvCxnSpPr>
            <p:nvPr/>
          </p:nvCxnSpPr>
          <p:spPr bwMode="auto">
            <a:xfrm flipV="1">
              <a:off x="2557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3" name="AutoShape 81"/>
            <p:cNvCxnSpPr>
              <a:cxnSpLocks noChangeShapeType="1"/>
              <a:stCxn id="3144" idx="7"/>
              <a:endCxn id="3140" idx="3"/>
            </p:cNvCxnSpPr>
            <p:nvPr/>
          </p:nvCxnSpPr>
          <p:spPr bwMode="auto">
            <a:xfrm flipV="1">
              <a:off x="2854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4" name="AutoShape 82"/>
            <p:cNvCxnSpPr>
              <a:cxnSpLocks noChangeShapeType="1"/>
              <a:stCxn id="3148" idx="0"/>
              <a:endCxn id="3140" idx="4"/>
            </p:cNvCxnSpPr>
            <p:nvPr/>
          </p:nvCxnSpPr>
          <p:spPr bwMode="auto">
            <a:xfrm flipV="1">
              <a:off x="304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74" name="Group 102"/>
          <p:cNvGrpSpPr>
            <a:grpSpLocks/>
          </p:cNvGrpSpPr>
          <p:nvPr/>
        </p:nvGrpSpPr>
        <p:grpSpPr bwMode="auto">
          <a:xfrm>
            <a:off x="5651500" y="1052513"/>
            <a:ext cx="1385888" cy="1558925"/>
            <a:chOff x="3408" y="528"/>
            <a:chExt cx="873" cy="982"/>
          </a:xfrm>
        </p:grpSpPr>
        <p:sp>
          <p:nvSpPr>
            <p:cNvPr id="3158" name="Oval 86"/>
            <p:cNvSpPr>
              <a:spLocks noChangeArrowheads="1"/>
            </p:cNvSpPr>
            <p:nvPr/>
          </p:nvSpPr>
          <p:spPr bwMode="auto">
            <a:xfrm>
              <a:off x="3993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9" name="Text Box 87"/>
            <p:cNvSpPr txBox="1">
              <a:spLocks noChangeArrowheads="1"/>
            </p:cNvSpPr>
            <p:nvPr/>
          </p:nvSpPr>
          <p:spPr bwMode="auto">
            <a:xfrm>
              <a:off x="3984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60" name="Oval 88"/>
            <p:cNvSpPr>
              <a:spLocks noChangeArrowheads="1"/>
            </p:cNvSpPr>
            <p:nvPr/>
          </p:nvSpPr>
          <p:spPr bwMode="auto">
            <a:xfrm>
              <a:off x="3417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1" name="Text Box 89"/>
            <p:cNvSpPr txBox="1">
              <a:spLocks noChangeArrowheads="1"/>
            </p:cNvSpPr>
            <p:nvPr/>
          </p:nvSpPr>
          <p:spPr bwMode="auto">
            <a:xfrm>
              <a:off x="3408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62" name="Oval 90"/>
            <p:cNvSpPr>
              <a:spLocks noChangeArrowheads="1"/>
            </p:cNvSpPr>
            <p:nvPr/>
          </p:nvSpPr>
          <p:spPr bwMode="auto">
            <a:xfrm>
              <a:off x="3714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3" name="Text Box 91"/>
            <p:cNvSpPr txBox="1">
              <a:spLocks noChangeArrowheads="1"/>
            </p:cNvSpPr>
            <p:nvPr/>
          </p:nvSpPr>
          <p:spPr bwMode="auto">
            <a:xfrm>
              <a:off x="3705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64" name="Oval 92"/>
            <p:cNvSpPr>
              <a:spLocks noChangeArrowheads="1"/>
            </p:cNvSpPr>
            <p:nvPr/>
          </p:nvSpPr>
          <p:spPr bwMode="auto">
            <a:xfrm>
              <a:off x="3417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" name="Text Box 93"/>
            <p:cNvSpPr txBox="1">
              <a:spLocks noChangeArrowheads="1"/>
            </p:cNvSpPr>
            <p:nvPr/>
          </p:nvSpPr>
          <p:spPr bwMode="auto">
            <a:xfrm>
              <a:off x="3417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66" name="Oval 94"/>
            <p:cNvSpPr>
              <a:spLocks noChangeArrowheads="1"/>
            </p:cNvSpPr>
            <p:nvPr/>
          </p:nvSpPr>
          <p:spPr bwMode="auto">
            <a:xfrm>
              <a:off x="3993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7" name="Text Box 95"/>
            <p:cNvSpPr txBox="1">
              <a:spLocks noChangeArrowheads="1"/>
            </p:cNvSpPr>
            <p:nvPr/>
          </p:nvSpPr>
          <p:spPr bwMode="auto">
            <a:xfrm>
              <a:off x="3984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68" name="AutoShape 96"/>
            <p:cNvCxnSpPr>
              <a:cxnSpLocks noChangeShapeType="1"/>
              <a:stCxn id="3160" idx="6"/>
              <a:endCxn id="3158" idx="2"/>
            </p:cNvCxnSpPr>
            <p:nvPr/>
          </p:nvCxnSpPr>
          <p:spPr bwMode="auto">
            <a:xfrm>
              <a:off x="3657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69" name="AutoShape 97"/>
            <p:cNvCxnSpPr>
              <a:cxnSpLocks noChangeShapeType="1"/>
              <a:stCxn id="3160" idx="4"/>
              <a:endCxn id="3164" idx="0"/>
            </p:cNvCxnSpPr>
            <p:nvPr/>
          </p:nvCxnSpPr>
          <p:spPr bwMode="auto">
            <a:xfrm>
              <a:off x="3537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2" name="AutoShape 100"/>
            <p:cNvCxnSpPr>
              <a:cxnSpLocks noChangeShapeType="1"/>
              <a:stCxn id="3166" idx="0"/>
              <a:endCxn id="3158" idx="4"/>
            </p:cNvCxnSpPr>
            <p:nvPr/>
          </p:nvCxnSpPr>
          <p:spPr bwMode="auto">
            <a:xfrm flipV="1">
              <a:off x="4113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3" name="AutoShape 101"/>
            <p:cNvCxnSpPr>
              <a:cxnSpLocks noChangeShapeType="1"/>
              <a:stCxn id="3166" idx="1"/>
              <a:endCxn id="3162" idx="5"/>
            </p:cNvCxnSpPr>
            <p:nvPr/>
          </p:nvCxnSpPr>
          <p:spPr bwMode="auto">
            <a:xfrm flipH="1" flipV="1">
              <a:off x="3919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1562100" y="2852738"/>
            <a:ext cx="5586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一个图可以有许多棵不同的生成树。 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593725" y="2801938"/>
            <a:ext cx="882650" cy="925512"/>
          </a:xfrm>
          <a:prstGeom prst="star32">
            <a:avLst>
              <a:gd name="adj" fmla="val 37500"/>
            </a:avLst>
          </a:prstGeom>
          <a:solidFill>
            <a:srgbClr val="0000FF"/>
          </a:solidFill>
          <a:ln w="25400" cap="sq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effectLst/>
                <a:ea typeface="华文中宋" pitchFamily="2" charset="-122"/>
              </a:rPr>
              <a:t>注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1546225" y="3309938"/>
            <a:ext cx="7056438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所有生成树具有以下共同特点：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生成树的顶点个数与图的顶点个数相同；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生成树是图的极小连通子图；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个顶点的连通图的生成树有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条边；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生成树中任意两个顶点间的路径是唯一的；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在生成树中再加一条边必然形成回路。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1524000" y="5824538"/>
            <a:ext cx="6484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条边的图不一定是生成树。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3197" name="Group 125"/>
          <p:cNvGrpSpPr>
            <a:grpSpLocks/>
          </p:cNvGrpSpPr>
          <p:nvPr/>
        </p:nvGrpSpPr>
        <p:grpSpPr bwMode="auto">
          <a:xfrm>
            <a:off x="7308850" y="1052513"/>
            <a:ext cx="1385888" cy="1558925"/>
            <a:chOff x="4604" y="663"/>
            <a:chExt cx="873" cy="982"/>
          </a:xfrm>
        </p:grpSpPr>
        <p:sp>
          <p:nvSpPr>
            <p:cNvPr id="3180" name="Oval 108"/>
            <p:cNvSpPr>
              <a:spLocks noChangeArrowheads="1"/>
            </p:cNvSpPr>
            <p:nvPr/>
          </p:nvSpPr>
          <p:spPr bwMode="auto">
            <a:xfrm>
              <a:off x="5189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1" name="Text Box 109"/>
            <p:cNvSpPr txBox="1">
              <a:spLocks noChangeArrowheads="1"/>
            </p:cNvSpPr>
            <p:nvPr/>
          </p:nvSpPr>
          <p:spPr bwMode="auto">
            <a:xfrm>
              <a:off x="5180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82" name="Oval 110"/>
            <p:cNvSpPr>
              <a:spLocks noChangeArrowheads="1"/>
            </p:cNvSpPr>
            <p:nvPr/>
          </p:nvSpPr>
          <p:spPr bwMode="auto">
            <a:xfrm>
              <a:off x="4613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" name="Text Box 111"/>
            <p:cNvSpPr txBox="1">
              <a:spLocks noChangeArrowheads="1"/>
            </p:cNvSpPr>
            <p:nvPr/>
          </p:nvSpPr>
          <p:spPr bwMode="auto">
            <a:xfrm>
              <a:off x="4604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4910" y="104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" name="Text Box 113"/>
            <p:cNvSpPr txBox="1">
              <a:spLocks noChangeArrowheads="1"/>
            </p:cNvSpPr>
            <p:nvPr/>
          </p:nvSpPr>
          <p:spPr bwMode="auto">
            <a:xfrm>
              <a:off x="4901" y="99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86" name="Oval 114"/>
            <p:cNvSpPr>
              <a:spLocks noChangeArrowheads="1"/>
            </p:cNvSpPr>
            <p:nvPr/>
          </p:nvSpPr>
          <p:spPr bwMode="auto">
            <a:xfrm>
              <a:off x="4613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7" name="Text Box 115"/>
            <p:cNvSpPr txBox="1">
              <a:spLocks noChangeArrowheads="1"/>
            </p:cNvSpPr>
            <p:nvPr/>
          </p:nvSpPr>
          <p:spPr bwMode="auto">
            <a:xfrm>
              <a:off x="4613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88" name="Oval 116"/>
            <p:cNvSpPr>
              <a:spLocks noChangeArrowheads="1"/>
            </p:cNvSpPr>
            <p:nvPr/>
          </p:nvSpPr>
          <p:spPr bwMode="auto">
            <a:xfrm>
              <a:off x="5189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" name="Text Box 117"/>
            <p:cNvSpPr txBox="1">
              <a:spLocks noChangeArrowheads="1"/>
            </p:cNvSpPr>
            <p:nvPr/>
          </p:nvSpPr>
          <p:spPr bwMode="auto">
            <a:xfrm>
              <a:off x="5180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91" name="AutoShape 119"/>
            <p:cNvCxnSpPr>
              <a:cxnSpLocks noChangeShapeType="1"/>
              <a:stCxn id="3182" idx="4"/>
              <a:endCxn id="3186" idx="0"/>
            </p:cNvCxnSpPr>
            <p:nvPr/>
          </p:nvCxnSpPr>
          <p:spPr bwMode="auto">
            <a:xfrm>
              <a:off x="4733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3" name="AutoShape 121"/>
            <p:cNvCxnSpPr>
              <a:cxnSpLocks noChangeShapeType="1"/>
              <a:stCxn id="3184" idx="7"/>
              <a:endCxn id="3180" idx="3"/>
            </p:cNvCxnSpPr>
            <p:nvPr/>
          </p:nvCxnSpPr>
          <p:spPr bwMode="auto">
            <a:xfrm flipV="1">
              <a:off x="5115" y="938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4" name="AutoShape 122"/>
            <p:cNvCxnSpPr>
              <a:cxnSpLocks noChangeShapeType="1"/>
              <a:stCxn id="3188" idx="0"/>
              <a:endCxn id="3180" idx="4"/>
            </p:cNvCxnSpPr>
            <p:nvPr/>
          </p:nvCxnSpPr>
          <p:spPr bwMode="auto">
            <a:xfrm flipV="1">
              <a:off x="5309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5" name="AutoShape 123"/>
            <p:cNvCxnSpPr>
              <a:cxnSpLocks noChangeShapeType="1"/>
              <a:stCxn id="3188" idx="1"/>
              <a:endCxn id="3184" idx="5"/>
            </p:cNvCxnSpPr>
            <p:nvPr/>
          </p:nvCxnSpPr>
          <p:spPr bwMode="auto">
            <a:xfrm flipH="1" flipV="1">
              <a:off x="5115" y="1252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" grpId="0" autoUpdateAnimBg="0"/>
      <p:bldP spid="3175" grpId="0" autoUpdateAnimBg="0"/>
      <p:bldP spid="3176" grpId="0" animBg="1" autoUpdateAnimBg="0"/>
      <p:bldP spid="3177" grpId="0" autoUpdateAnimBg="0"/>
      <p:bldP spid="31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95325" y="620713"/>
            <a:ext cx="7908925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对于非连通图，其每个连通分量可以构造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一棵生成树，合成起来就是一个生成森林。    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47700" y="1752600"/>
            <a:ext cx="79089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如果一个有向图恰有一个顶点的入度为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其余顶点的入度均为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，则是一棵有向树。 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52463" y="2906713"/>
            <a:ext cx="79200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有向图的生成森林：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由若干棵有向树组成，含有图中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全部顶点，但只有足以构成若干棵不相交的有向树的弧。 </a:t>
            </a:r>
          </a:p>
        </p:txBody>
      </p:sp>
      <p:grpSp>
        <p:nvGrpSpPr>
          <p:cNvPr id="120890" name="Group 58"/>
          <p:cNvGrpSpPr>
            <a:grpSpLocks/>
          </p:cNvGrpSpPr>
          <p:nvPr/>
        </p:nvGrpSpPr>
        <p:grpSpPr bwMode="auto">
          <a:xfrm>
            <a:off x="2347913" y="3987800"/>
            <a:ext cx="2236787" cy="1536700"/>
            <a:chOff x="1109" y="2296"/>
            <a:chExt cx="1409" cy="968"/>
          </a:xfrm>
        </p:grpSpPr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1685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701" y="232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2" name="Oval 10"/>
            <p:cNvSpPr>
              <a:spLocks noChangeArrowheads="1"/>
            </p:cNvSpPr>
            <p:nvPr/>
          </p:nvSpPr>
          <p:spPr bwMode="auto">
            <a:xfrm>
              <a:off x="1109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11" y="229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4" name="Oval 12"/>
            <p:cNvSpPr>
              <a:spLocks noChangeArrowheads="1"/>
            </p:cNvSpPr>
            <p:nvPr/>
          </p:nvSpPr>
          <p:spPr bwMode="auto">
            <a:xfrm>
              <a:off x="2232" y="2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2231" y="232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>
              <a:off x="110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120" y="297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1685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687" y="297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222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2231" y="2976"/>
              <a:ext cx="28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58" name="AutoShape 26"/>
            <p:cNvCxnSpPr>
              <a:cxnSpLocks noChangeShapeType="1"/>
              <a:stCxn id="120842" idx="6"/>
              <a:endCxn id="120840" idx="2"/>
            </p:cNvCxnSpPr>
            <p:nvPr/>
          </p:nvCxnSpPr>
          <p:spPr bwMode="auto">
            <a:xfrm>
              <a:off x="1349" y="2457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59" name="AutoShape 27"/>
            <p:cNvCxnSpPr>
              <a:cxnSpLocks noChangeShapeType="1"/>
              <a:stCxn id="120844" idx="2"/>
              <a:endCxn id="120840" idx="6"/>
            </p:cNvCxnSpPr>
            <p:nvPr/>
          </p:nvCxnSpPr>
          <p:spPr bwMode="auto">
            <a:xfrm flipH="1" flipV="1">
              <a:off x="1925" y="2457"/>
              <a:ext cx="307" cy="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0" name="AutoShape 28"/>
            <p:cNvCxnSpPr>
              <a:cxnSpLocks noChangeShapeType="1"/>
              <a:stCxn id="120844" idx="3"/>
              <a:endCxn id="120848" idx="7"/>
            </p:cNvCxnSpPr>
            <p:nvPr/>
          </p:nvCxnSpPr>
          <p:spPr bwMode="auto">
            <a:xfrm flipH="1">
              <a:off x="1890" y="2549"/>
              <a:ext cx="377" cy="4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1" name="AutoShape 29"/>
            <p:cNvCxnSpPr>
              <a:cxnSpLocks noChangeShapeType="1"/>
              <a:stCxn id="120856" idx="0"/>
              <a:endCxn id="120844" idx="4"/>
            </p:cNvCxnSpPr>
            <p:nvPr/>
          </p:nvCxnSpPr>
          <p:spPr bwMode="auto">
            <a:xfrm flipV="1">
              <a:off x="2349" y="2584"/>
              <a:ext cx="3" cy="4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2" name="AutoShape 30"/>
            <p:cNvCxnSpPr>
              <a:cxnSpLocks noChangeShapeType="1"/>
              <a:stCxn id="120856" idx="2"/>
              <a:endCxn id="120848" idx="6"/>
            </p:cNvCxnSpPr>
            <p:nvPr/>
          </p:nvCxnSpPr>
          <p:spPr bwMode="auto">
            <a:xfrm flipH="1">
              <a:off x="1925" y="3129"/>
              <a:ext cx="304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3" name="AutoShape 31"/>
            <p:cNvCxnSpPr>
              <a:cxnSpLocks noChangeShapeType="1"/>
              <a:stCxn id="120848" idx="0"/>
              <a:endCxn id="120840" idx="4"/>
            </p:cNvCxnSpPr>
            <p:nvPr/>
          </p:nvCxnSpPr>
          <p:spPr bwMode="auto">
            <a:xfrm flipV="1">
              <a:off x="1805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4" name="AutoShape 32"/>
            <p:cNvCxnSpPr>
              <a:cxnSpLocks noChangeShapeType="1"/>
              <a:stCxn id="120848" idx="1"/>
              <a:endCxn id="120842" idx="5"/>
            </p:cNvCxnSpPr>
            <p:nvPr/>
          </p:nvCxnSpPr>
          <p:spPr bwMode="auto">
            <a:xfrm flipH="1"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5" name="AutoShape 33"/>
            <p:cNvCxnSpPr>
              <a:cxnSpLocks noChangeShapeType="1"/>
              <a:stCxn id="120846" idx="7"/>
              <a:endCxn id="120840" idx="3"/>
            </p:cNvCxnSpPr>
            <p:nvPr/>
          </p:nvCxnSpPr>
          <p:spPr bwMode="auto">
            <a:xfrm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6" name="AutoShape 34"/>
            <p:cNvCxnSpPr>
              <a:cxnSpLocks noChangeShapeType="1"/>
              <a:stCxn id="120846" idx="6"/>
              <a:endCxn id="120848" idx="2"/>
            </p:cNvCxnSpPr>
            <p:nvPr/>
          </p:nvCxnSpPr>
          <p:spPr bwMode="auto">
            <a:xfrm>
              <a:off x="1349" y="3129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7" name="AutoShape 35"/>
            <p:cNvCxnSpPr>
              <a:cxnSpLocks noChangeShapeType="1"/>
              <a:stCxn id="120842" idx="4"/>
              <a:endCxn id="120846" idx="0"/>
            </p:cNvCxnSpPr>
            <p:nvPr/>
          </p:nvCxnSpPr>
          <p:spPr bwMode="auto">
            <a:xfrm>
              <a:off x="1229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0891" name="Group 59"/>
          <p:cNvGrpSpPr>
            <a:grpSpLocks/>
          </p:cNvGrpSpPr>
          <p:nvPr/>
        </p:nvGrpSpPr>
        <p:grpSpPr bwMode="auto">
          <a:xfrm>
            <a:off x="5584825" y="4013200"/>
            <a:ext cx="2311400" cy="1995488"/>
            <a:chOff x="3148" y="2280"/>
            <a:chExt cx="1456" cy="1257"/>
          </a:xfrm>
        </p:grpSpPr>
        <p:sp>
          <p:nvSpPr>
            <p:cNvPr id="120868" name="Oval 36"/>
            <p:cNvSpPr>
              <a:spLocks noChangeArrowheads="1"/>
            </p:cNvSpPr>
            <p:nvPr/>
          </p:nvSpPr>
          <p:spPr bwMode="auto">
            <a:xfrm>
              <a:off x="3696" y="278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3696" y="2750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0" name="Oval 38"/>
            <p:cNvSpPr>
              <a:spLocks noChangeArrowheads="1"/>
            </p:cNvSpPr>
            <p:nvPr/>
          </p:nvSpPr>
          <p:spPr bwMode="auto">
            <a:xfrm>
              <a:off x="3411" y="22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3420" y="2280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2" name="Oval 40"/>
            <p:cNvSpPr>
              <a:spLocks noChangeArrowheads="1"/>
            </p:cNvSpPr>
            <p:nvPr/>
          </p:nvSpPr>
          <p:spPr bwMode="auto">
            <a:xfrm>
              <a:off x="4283" y="2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4286" y="2326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4" name="Oval 42"/>
            <p:cNvSpPr>
              <a:spLocks noChangeArrowheads="1"/>
            </p:cNvSpPr>
            <p:nvPr/>
          </p:nvSpPr>
          <p:spPr bwMode="auto">
            <a:xfrm>
              <a:off x="3152" y="279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3148" y="2779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6" name="Oval 44"/>
            <p:cNvSpPr>
              <a:spLocks noChangeArrowheads="1"/>
            </p:cNvSpPr>
            <p:nvPr/>
          </p:nvSpPr>
          <p:spPr bwMode="auto">
            <a:xfrm>
              <a:off x="3152" y="32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3152" y="3249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8" name="Oval 46"/>
            <p:cNvSpPr>
              <a:spLocks noChangeArrowheads="1"/>
            </p:cNvSpPr>
            <p:nvPr/>
          </p:nvSpPr>
          <p:spPr bwMode="auto">
            <a:xfrm>
              <a:off x="4280" y="28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4286" y="2779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80" name="AutoShape 48"/>
            <p:cNvCxnSpPr>
              <a:cxnSpLocks noChangeShapeType="1"/>
              <a:stCxn id="120870" idx="5"/>
              <a:endCxn id="120868" idx="0"/>
            </p:cNvCxnSpPr>
            <p:nvPr/>
          </p:nvCxnSpPr>
          <p:spPr bwMode="auto">
            <a:xfrm>
              <a:off x="3616" y="2501"/>
              <a:ext cx="200" cy="28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2" name="AutoShape 50"/>
            <p:cNvCxnSpPr>
              <a:cxnSpLocks noChangeShapeType="1"/>
              <a:stCxn id="120872" idx="4"/>
              <a:endCxn id="120878" idx="0"/>
            </p:cNvCxnSpPr>
            <p:nvPr/>
          </p:nvCxnSpPr>
          <p:spPr bwMode="auto">
            <a:xfrm flipH="1">
              <a:off x="4400" y="2584"/>
              <a:ext cx="3" cy="22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3" name="AutoShape 51"/>
            <p:cNvCxnSpPr>
              <a:cxnSpLocks noChangeShapeType="1"/>
            </p:cNvCxnSpPr>
            <p:nvPr/>
          </p:nvCxnSpPr>
          <p:spPr bwMode="auto">
            <a:xfrm>
              <a:off x="4604" y="2795"/>
              <a:ext cx="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8" name="AutoShape 56"/>
            <p:cNvCxnSpPr>
              <a:cxnSpLocks noChangeShapeType="1"/>
              <a:stCxn id="120874" idx="4"/>
              <a:endCxn id="120876" idx="0"/>
            </p:cNvCxnSpPr>
            <p:nvPr/>
          </p:nvCxnSpPr>
          <p:spPr bwMode="auto">
            <a:xfrm>
              <a:off x="3272" y="3035"/>
              <a:ext cx="0" cy="24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9" name="AutoShape 57"/>
            <p:cNvCxnSpPr>
              <a:cxnSpLocks noChangeShapeType="1"/>
              <a:stCxn id="120870" idx="3"/>
              <a:endCxn id="120874" idx="0"/>
            </p:cNvCxnSpPr>
            <p:nvPr/>
          </p:nvCxnSpPr>
          <p:spPr bwMode="auto">
            <a:xfrm flipH="1">
              <a:off x="3272" y="2501"/>
              <a:ext cx="174" cy="29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93" name="Rectangle 61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 autoUpdateAnimBg="0"/>
      <p:bldP spid="1208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539750" y="476250"/>
            <a:ext cx="2774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图的存储结构 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539750" y="1171575"/>
            <a:ext cx="2039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多重链表  </a:t>
            </a:r>
          </a:p>
        </p:txBody>
      </p:sp>
      <p:grpSp>
        <p:nvGrpSpPr>
          <p:cNvPr id="8370" name="Group 178"/>
          <p:cNvGrpSpPr>
            <a:grpSpLocks/>
          </p:cNvGrpSpPr>
          <p:nvPr/>
        </p:nvGrpSpPr>
        <p:grpSpPr bwMode="auto">
          <a:xfrm>
            <a:off x="4826000" y="990600"/>
            <a:ext cx="3490913" cy="1895475"/>
            <a:chOff x="2793" y="822"/>
            <a:chExt cx="2199" cy="1194"/>
          </a:xfrm>
        </p:grpSpPr>
        <p:grpSp>
          <p:nvGrpSpPr>
            <p:cNvPr id="8276" name="Group 84"/>
            <p:cNvGrpSpPr>
              <a:grpSpLocks/>
            </p:cNvGrpSpPr>
            <p:nvPr/>
          </p:nvGrpSpPr>
          <p:grpSpPr bwMode="auto">
            <a:xfrm>
              <a:off x="3463" y="822"/>
              <a:ext cx="755" cy="255"/>
              <a:chOff x="2889" y="1078"/>
              <a:chExt cx="755" cy="255"/>
            </a:xfrm>
          </p:grpSpPr>
          <p:sp>
            <p:nvSpPr>
              <p:cNvPr id="8277" name="Rectangle 85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278" name="Line 86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9" name="Line 87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0" name="Group 88"/>
            <p:cNvGrpSpPr>
              <a:grpSpLocks/>
            </p:cNvGrpSpPr>
            <p:nvPr/>
          </p:nvGrpSpPr>
          <p:grpSpPr bwMode="auto">
            <a:xfrm>
              <a:off x="4237" y="1307"/>
              <a:ext cx="755" cy="255"/>
              <a:chOff x="2889" y="1078"/>
              <a:chExt cx="755" cy="255"/>
            </a:xfrm>
          </p:grpSpPr>
          <p:sp>
            <p:nvSpPr>
              <p:cNvPr id="8281" name="Rectangle 89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  ^ </a:t>
                </a: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3" name="Line 91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4" name="Group 92"/>
            <p:cNvGrpSpPr>
              <a:grpSpLocks/>
            </p:cNvGrpSpPr>
            <p:nvPr/>
          </p:nvGrpSpPr>
          <p:grpSpPr bwMode="auto">
            <a:xfrm>
              <a:off x="2793" y="1296"/>
              <a:ext cx="755" cy="255"/>
              <a:chOff x="2889" y="1078"/>
              <a:chExt cx="755" cy="255"/>
            </a:xfrm>
          </p:grpSpPr>
          <p:sp>
            <p:nvSpPr>
              <p:cNvPr id="8285" name="Rectangle 93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286" name="Line 94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7" name="Line 95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8" name="Group 96"/>
            <p:cNvGrpSpPr>
              <a:grpSpLocks/>
            </p:cNvGrpSpPr>
            <p:nvPr/>
          </p:nvGrpSpPr>
          <p:grpSpPr bwMode="auto">
            <a:xfrm>
              <a:off x="3504" y="1761"/>
              <a:ext cx="755" cy="255"/>
              <a:chOff x="2889" y="1078"/>
              <a:chExt cx="755" cy="255"/>
            </a:xfrm>
          </p:grpSpPr>
          <p:sp>
            <p:nvSpPr>
              <p:cNvPr id="8289" name="Rectangle 97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^ </a:t>
                </a:r>
              </a:p>
            </p:txBody>
          </p:sp>
          <p:sp>
            <p:nvSpPr>
              <p:cNvPr id="8290" name="Line 98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1" name="Line 99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4097" y="999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 flipV="1">
              <a:off x="3408" y="1077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3841" y="988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 flipH="1" flipV="1">
              <a:off x="3286" y="1555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71" name="Group 179"/>
          <p:cNvGrpSpPr>
            <a:grpSpLocks/>
          </p:cNvGrpSpPr>
          <p:nvPr/>
        </p:nvGrpSpPr>
        <p:grpSpPr bwMode="auto">
          <a:xfrm>
            <a:off x="4649788" y="3357563"/>
            <a:ext cx="3810000" cy="2327275"/>
            <a:chOff x="2736" y="2304"/>
            <a:chExt cx="2400" cy="1466"/>
          </a:xfrm>
        </p:grpSpPr>
        <p:grpSp>
          <p:nvGrpSpPr>
            <p:cNvPr id="8297" name="Group 105"/>
            <p:cNvGrpSpPr>
              <a:grpSpLocks/>
            </p:cNvGrpSpPr>
            <p:nvPr/>
          </p:nvGrpSpPr>
          <p:grpSpPr bwMode="auto">
            <a:xfrm>
              <a:off x="2740" y="2430"/>
              <a:ext cx="1033" cy="255"/>
              <a:chOff x="2934" y="2489"/>
              <a:chExt cx="1033" cy="255"/>
            </a:xfrm>
          </p:grpSpPr>
          <p:sp>
            <p:nvSpPr>
              <p:cNvPr id="8298" name="Rectangle 10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^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299" name="Line 10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Line 10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" name="Line 10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2" name="Group 110"/>
            <p:cNvGrpSpPr>
              <a:grpSpLocks/>
            </p:cNvGrpSpPr>
            <p:nvPr/>
          </p:nvGrpSpPr>
          <p:grpSpPr bwMode="auto">
            <a:xfrm>
              <a:off x="4103" y="2426"/>
              <a:ext cx="1033" cy="255"/>
              <a:chOff x="2934" y="2489"/>
              <a:chExt cx="1033" cy="255"/>
            </a:xfrm>
          </p:grpSpPr>
          <p:sp>
            <p:nvSpPr>
              <p:cNvPr id="8303" name="Rectangle 11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04" name="Line 11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11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11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7" name="Group 115"/>
            <p:cNvGrpSpPr>
              <a:grpSpLocks/>
            </p:cNvGrpSpPr>
            <p:nvPr/>
          </p:nvGrpSpPr>
          <p:grpSpPr bwMode="auto">
            <a:xfrm>
              <a:off x="2736" y="3515"/>
              <a:ext cx="1033" cy="255"/>
              <a:chOff x="2934" y="2489"/>
              <a:chExt cx="1033" cy="255"/>
            </a:xfrm>
          </p:grpSpPr>
          <p:sp>
            <p:nvSpPr>
              <p:cNvPr id="8308" name="Rectangle 11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309" name="Line 11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0" name="Line 11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1" name="Line 11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2" name="Group 120"/>
            <p:cNvGrpSpPr>
              <a:grpSpLocks/>
            </p:cNvGrpSpPr>
            <p:nvPr/>
          </p:nvGrpSpPr>
          <p:grpSpPr bwMode="auto">
            <a:xfrm>
              <a:off x="4103" y="3515"/>
              <a:ext cx="1033" cy="255"/>
              <a:chOff x="2934" y="2489"/>
              <a:chExt cx="1033" cy="255"/>
            </a:xfrm>
          </p:grpSpPr>
          <p:sp>
            <p:nvSpPr>
              <p:cNvPr id="8313" name="Rectangle 12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  ^ </a:t>
                </a:r>
              </a:p>
            </p:txBody>
          </p:sp>
          <p:sp>
            <p:nvSpPr>
              <p:cNvPr id="8314" name="Line 12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5" name="Line 12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6" name="Line 12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7" name="Group 125"/>
            <p:cNvGrpSpPr>
              <a:grpSpLocks/>
            </p:cNvGrpSpPr>
            <p:nvPr/>
          </p:nvGrpSpPr>
          <p:grpSpPr bwMode="auto">
            <a:xfrm>
              <a:off x="3380" y="2970"/>
              <a:ext cx="1033" cy="255"/>
              <a:chOff x="2934" y="2489"/>
              <a:chExt cx="1033" cy="255"/>
            </a:xfrm>
          </p:grpSpPr>
          <p:sp>
            <p:nvSpPr>
              <p:cNvPr id="8318" name="Rectangle 12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19" name="Line 12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0" name="Line 12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1" name="Line 12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 flipH="1">
              <a:off x="3073" y="2585"/>
              <a:ext cx="311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651" y="251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 flipH="1" flipV="1">
              <a:off x="4752" y="23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 flipH="1">
              <a:off x="3162" y="2304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62" y="230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 flipH="1">
              <a:off x="3818" y="2574"/>
              <a:ext cx="42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4973" y="25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 flipV="1">
              <a:off x="4284" y="2685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4040" y="3152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 flipH="1">
              <a:off x="3351" y="3130"/>
              <a:ext cx="167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 flipV="1">
              <a:off x="2862" y="2685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 flipV="1">
              <a:off x="3629" y="3230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 flipV="1">
              <a:off x="4740" y="26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5" name="Line 143"/>
            <p:cNvSpPr>
              <a:spLocks noChangeShapeType="1"/>
            </p:cNvSpPr>
            <p:nvPr/>
          </p:nvSpPr>
          <p:spPr bwMode="auto">
            <a:xfrm flipH="1" flipV="1">
              <a:off x="3929" y="3230"/>
              <a:ext cx="3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36" name="Group 144"/>
          <p:cNvGrpSpPr>
            <a:grpSpLocks/>
          </p:cNvGrpSpPr>
          <p:nvPr/>
        </p:nvGrpSpPr>
        <p:grpSpPr bwMode="auto">
          <a:xfrm>
            <a:off x="2794000" y="904875"/>
            <a:ext cx="1614488" cy="2092325"/>
            <a:chOff x="3495" y="2208"/>
            <a:chExt cx="1017" cy="1318"/>
          </a:xfrm>
        </p:grpSpPr>
        <p:grpSp>
          <p:nvGrpSpPr>
            <p:cNvPr id="8337" name="Group 145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39" name="Text Box 147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1" name="Text Box 149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42" name="Oval 150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3" name="Text Box 151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44" name="Oval 152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5" name="Text Box 153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8346" name="AutoShape 154"/>
              <p:cNvCxnSpPr>
                <a:cxnSpLocks noChangeShapeType="1"/>
                <a:stCxn id="8340" idx="6"/>
                <a:endCxn id="8338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7" name="AutoShape 155"/>
              <p:cNvCxnSpPr>
                <a:cxnSpLocks noChangeShapeType="1"/>
                <a:stCxn id="8340" idx="4"/>
                <a:endCxn id="8342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8" name="AutoShape 156"/>
              <p:cNvCxnSpPr>
                <a:cxnSpLocks noChangeShapeType="1"/>
                <a:stCxn id="8342" idx="6"/>
                <a:endCxn id="8344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9" name="AutoShape 157"/>
              <p:cNvCxnSpPr>
                <a:cxnSpLocks noChangeShapeType="1"/>
                <a:stCxn id="8344" idx="1"/>
                <a:endCxn id="8340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8350" name="Text Box 158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8351" name="Group 159"/>
          <p:cNvGrpSpPr>
            <a:grpSpLocks/>
          </p:cNvGrpSpPr>
          <p:nvPr/>
        </p:nvGrpSpPr>
        <p:grpSpPr bwMode="auto">
          <a:xfrm>
            <a:off x="2452688" y="3357563"/>
            <a:ext cx="1614487" cy="2092325"/>
            <a:chOff x="4695" y="2208"/>
            <a:chExt cx="1017" cy="1318"/>
          </a:xfrm>
        </p:grpSpPr>
        <p:grpSp>
          <p:nvGrpSpPr>
            <p:cNvPr id="8352" name="Group 160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4" name="Text Box 162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55" name="Oval 163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6" name="Text Box 164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57" name="Oval 165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8" name="Text Box 166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59" name="Oval 167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0" name="Text Box 168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2" name="Text Box 170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8363" name="AutoShape 171"/>
              <p:cNvCxnSpPr>
                <a:cxnSpLocks noChangeShapeType="1"/>
                <a:stCxn id="8355" idx="6"/>
                <a:endCxn id="8353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4" name="AutoShape 172"/>
              <p:cNvCxnSpPr>
                <a:cxnSpLocks noChangeShapeType="1"/>
                <a:stCxn id="8355" idx="4"/>
                <a:endCxn id="8359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5" name="AutoShape 173"/>
              <p:cNvCxnSpPr>
                <a:cxnSpLocks noChangeShapeType="1"/>
                <a:stCxn id="8359" idx="7"/>
                <a:endCxn id="8357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6" name="AutoShape 174"/>
              <p:cNvCxnSpPr>
                <a:cxnSpLocks noChangeShapeType="1"/>
                <a:stCxn id="8357" idx="7"/>
                <a:endCxn id="8353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7" name="AutoShape 175"/>
              <p:cNvCxnSpPr>
                <a:cxnSpLocks noChangeShapeType="1"/>
                <a:stCxn id="8361" idx="0"/>
                <a:endCxn id="8353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8" name="AutoShape 176"/>
              <p:cNvCxnSpPr>
                <a:cxnSpLocks noChangeShapeType="1"/>
                <a:stCxn id="8361" idx="1"/>
                <a:endCxn id="8357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8369" name="Text Box 177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627063" y="498475"/>
            <a:ext cx="551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7.2.1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数组表示法（邻接矩阵表示法）  </a:t>
            </a:r>
          </a:p>
        </p:txBody>
      </p:sp>
      <p:sp>
        <p:nvSpPr>
          <p:cNvPr id="9407" name="Text Box 191"/>
          <p:cNvSpPr txBox="1">
            <a:spLocks noChangeArrowheads="1"/>
          </p:cNvSpPr>
          <p:nvPr/>
        </p:nvSpPr>
        <p:spPr bwMode="auto">
          <a:xfrm>
            <a:off x="212725" y="2154238"/>
            <a:ext cx="184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409" name="Object 193"/>
          <p:cNvGraphicFramePr>
            <a:graphicFrameLocks noChangeAspect="1"/>
          </p:cNvGraphicFramePr>
          <p:nvPr/>
        </p:nvGraphicFramePr>
        <p:xfrm>
          <a:off x="614363" y="4108450"/>
          <a:ext cx="77676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公式" r:id="rId4" imgW="3581280" imgH="888840" progId="Equation.3">
                  <p:embed/>
                </p:oleObj>
              </mc:Choice>
              <mc:Fallback>
                <p:oleObj name="公式" r:id="rId4" imgW="3581280" imgH="88884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108450"/>
                        <a:ext cx="77676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" name="Text Box 194"/>
          <p:cNvSpPr txBox="1">
            <a:spLocks noChangeArrowheads="1"/>
          </p:cNvSpPr>
          <p:nvPr/>
        </p:nvSpPr>
        <p:spPr bwMode="auto">
          <a:xfrm>
            <a:off x="635000" y="979488"/>
            <a:ext cx="8185150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个顶点的图，可用两个数组存储。其中一个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一维数组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存储数据元素（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）的信息，另一个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二维数组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邻接矩阵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）存储数据元素之间的关系（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边或弧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）的信息。 </a:t>
            </a:r>
          </a:p>
        </p:txBody>
      </p:sp>
      <p:sp>
        <p:nvSpPr>
          <p:cNvPr id="9411" name="Text Box 195"/>
          <p:cNvSpPr txBox="1">
            <a:spLocks noChangeArrowheads="1"/>
          </p:cNvSpPr>
          <p:nvPr/>
        </p:nvSpPr>
        <p:spPr bwMode="auto">
          <a:xfrm>
            <a:off x="627063" y="2565400"/>
            <a:ext cx="8056562" cy="13335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邻接矩阵：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个顶点的图，顶点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的顺序依次为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的邻接矩阵是具有如下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性质的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阶方阵：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" grpId="0" autoUpdateAnimBg="0"/>
      <p:bldP spid="94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4" name="Object 160"/>
          <p:cNvGraphicFramePr>
            <a:graphicFrameLocks noChangeAspect="1"/>
          </p:cNvGraphicFramePr>
          <p:nvPr/>
        </p:nvGraphicFramePr>
        <p:xfrm>
          <a:off x="6408738" y="762000"/>
          <a:ext cx="210026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公式" r:id="rId4" imgW="1117440" imgH="1269720" progId="Equation.3">
                  <p:embed/>
                </p:oleObj>
              </mc:Choice>
              <mc:Fallback>
                <p:oleObj name="公式" r:id="rId4" imgW="1117440" imgH="126972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762000"/>
                        <a:ext cx="2100262" cy="196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9" name="Object 175"/>
          <p:cNvGraphicFramePr>
            <a:graphicFrameLocks noChangeAspect="1"/>
          </p:cNvGraphicFramePr>
          <p:nvPr/>
        </p:nvGraphicFramePr>
        <p:xfrm>
          <a:off x="2233613" y="915988"/>
          <a:ext cx="188277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" name="公式" r:id="rId6" imgW="901440" imgH="1002960" progId="Equation.3">
                  <p:embed/>
                </p:oleObj>
              </mc:Choice>
              <mc:Fallback>
                <p:oleObj name="公式" r:id="rId6" imgW="901440" imgH="100296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915988"/>
                        <a:ext cx="1882775" cy="176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96" name="Group 232"/>
          <p:cNvGrpSpPr>
            <a:grpSpLocks/>
          </p:cNvGrpSpPr>
          <p:nvPr/>
        </p:nvGrpSpPr>
        <p:grpSpPr bwMode="auto">
          <a:xfrm>
            <a:off x="412750" y="704850"/>
            <a:ext cx="1377950" cy="1716088"/>
            <a:chOff x="48" y="346"/>
            <a:chExt cx="868" cy="1081"/>
          </a:xfrm>
        </p:grpSpPr>
        <p:sp>
          <p:nvSpPr>
            <p:cNvPr id="11452" name="Oval 188"/>
            <p:cNvSpPr>
              <a:spLocks noChangeArrowheads="1"/>
            </p:cNvSpPr>
            <p:nvPr/>
          </p:nvSpPr>
          <p:spPr bwMode="auto">
            <a:xfrm>
              <a:off x="612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3" name="Text Box 189"/>
            <p:cNvSpPr txBox="1">
              <a:spLocks noChangeArrowheads="1"/>
            </p:cNvSpPr>
            <p:nvPr/>
          </p:nvSpPr>
          <p:spPr bwMode="auto">
            <a:xfrm>
              <a:off x="619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1454" name="Oval 190"/>
            <p:cNvSpPr>
              <a:spLocks noChangeArrowheads="1"/>
            </p:cNvSpPr>
            <p:nvPr/>
          </p:nvSpPr>
          <p:spPr bwMode="auto">
            <a:xfrm>
              <a:off x="66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5" name="Text Box 191"/>
            <p:cNvSpPr txBox="1">
              <a:spLocks noChangeArrowheads="1"/>
            </p:cNvSpPr>
            <p:nvPr/>
          </p:nvSpPr>
          <p:spPr bwMode="auto">
            <a:xfrm>
              <a:off x="48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1456" name="Oval 192"/>
            <p:cNvSpPr>
              <a:spLocks noChangeArrowheads="1"/>
            </p:cNvSpPr>
            <p:nvPr/>
          </p:nvSpPr>
          <p:spPr bwMode="auto">
            <a:xfrm>
              <a:off x="66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7" name="Text Box 193"/>
            <p:cNvSpPr txBox="1">
              <a:spLocks noChangeArrowheads="1"/>
            </p:cNvSpPr>
            <p:nvPr/>
          </p:nvSpPr>
          <p:spPr bwMode="auto">
            <a:xfrm>
              <a:off x="57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1458" name="Oval 194"/>
            <p:cNvSpPr>
              <a:spLocks noChangeArrowheads="1"/>
            </p:cNvSpPr>
            <p:nvPr/>
          </p:nvSpPr>
          <p:spPr bwMode="auto">
            <a:xfrm>
              <a:off x="612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9" name="Text Box 195"/>
            <p:cNvSpPr txBox="1">
              <a:spLocks noChangeArrowheads="1"/>
            </p:cNvSpPr>
            <p:nvPr/>
          </p:nvSpPr>
          <p:spPr bwMode="auto">
            <a:xfrm>
              <a:off x="619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11460" name="AutoShape 196"/>
            <p:cNvCxnSpPr>
              <a:cxnSpLocks noChangeShapeType="1"/>
              <a:stCxn id="11454" idx="6"/>
              <a:endCxn id="11452" idx="2"/>
            </p:cNvCxnSpPr>
            <p:nvPr/>
          </p:nvCxnSpPr>
          <p:spPr bwMode="auto">
            <a:xfrm>
              <a:off x="306" y="670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1" name="AutoShape 197"/>
            <p:cNvCxnSpPr>
              <a:cxnSpLocks noChangeShapeType="1"/>
              <a:stCxn id="11454" idx="4"/>
              <a:endCxn id="11456" idx="0"/>
            </p:cNvCxnSpPr>
            <p:nvPr/>
          </p:nvCxnSpPr>
          <p:spPr bwMode="auto">
            <a:xfrm>
              <a:off x="186" y="790"/>
              <a:ext cx="0" cy="3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2" name="AutoShape 198"/>
            <p:cNvCxnSpPr>
              <a:cxnSpLocks noChangeShapeType="1"/>
              <a:stCxn id="11456" idx="6"/>
              <a:endCxn id="11458" idx="2"/>
            </p:cNvCxnSpPr>
            <p:nvPr/>
          </p:nvCxnSpPr>
          <p:spPr bwMode="auto">
            <a:xfrm>
              <a:off x="306" y="1307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3" name="AutoShape 199"/>
            <p:cNvCxnSpPr>
              <a:cxnSpLocks noChangeShapeType="1"/>
              <a:stCxn id="11458" idx="1"/>
              <a:endCxn id="11454" idx="5"/>
            </p:cNvCxnSpPr>
            <p:nvPr/>
          </p:nvCxnSpPr>
          <p:spPr bwMode="auto">
            <a:xfrm flipH="1" flipV="1">
              <a:off x="271" y="755"/>
              <a:ext cx="376" cy="46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64" name="Text Box 200"/>
            <p:cNvSpPr txBox="1">
              <a:spLocks noChangeArrowheads="1"/>
            </p:cNvSpPr>
            <p:nvPr/>
          </p:nvSpPr>
          <p:spPr bwMode="auto">
            <a:xfrm>
              <a:off x="295" y="346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11465" name="Group 201"/>
          <p:cNvGrpSpPr>
            <a:grpSpLocks/>
          </p:cNvGrpSpPr>
          <p:nvPr/>
        </p:nvGrpSpPr>
        <p:grpSpPr bwMode="auto">
          <a:xfrm>
            <a:off x="4260850" y="533400"/>
            <a:ext cx="1614488" cy="2092325"/>
            <a:chOff x="4695" y="2208"/>
            <a:chExt cx="1017" cy="1318"/>
          </a:xfrm>
        </p:grpSpPr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1467" name="Oval 203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68" name="Text Box 204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1469" name="Oval 205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0" name="Text Box 206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1471" name="Oval 207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2" name="Text Box 208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1473" name="Oval 209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4" name="Text Box 210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1475" name="Oval 211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6" name="Text Box 212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1477" name="AutoShape 213"/>
              <p:cNvCxnSpPr>
                <a:cxnSpLocks noChangeShapeType="1"/>
                <a:stCxn id="11469" idx="6"/>
                <a:endCxn id="11467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8" name="AutoShape 214"/>
              <p:cNvCxnSpPr>
                <a:cxnSpLocks noChangeShapeType="1"/>
                <a:stCxn id="11469" idx="4"/>
                <a:endCxn id="11473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9" name="AutoShape 215"/>
              <p:cNvCxnSpPr>
                <a:cxnSpLocks noChangeShapeType="1"/>
                <a:stCxn id="11473" idx="7"/>
                <a:endCxn id="11471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0" name="AutoShape 216"/>
              <p:cNvCxnSpPr>
                <a:cxnSpLocks noChangeShapeType="1"/>
                <a:stCxn id="11471" idx="7"/>
                <a:endCxn id="11467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1" name="AutoShape 217"/>
              <p:cNvCxnSpPr>
                <a:cxnSpLocks noChangeShapeType="1"/>
                <a:stCxn id="11475" idx="0"/>
                <a:endCxn id="11467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2" name="AutoShape 218"/>
              <p:cNvCxnSpPr>
                <a:cxnSpLocks noChangeShapeType="1"/>
                <a:stCxn id="11475" idx="1"/>
                <a:endCxn id="11471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483" name="Text Box 219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2316163" y="457200"/>
            <a:ext cx="18161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485" name="Text Box 221"/>
          <p:cNvSpPr txBox="1">
            <a:spLocks noChangeArrowheads="1"/>
          </p:cNvSpPr>
          <p:nvPr/>
        </p:nvSpPr>
        <p:spPr bwMode="auto">
          <a:xfrm>
            <a:off x="6421438" y="304800"/>
            <a:ext cx="21034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6" name="Text Box 222"/>
          <p:cNvSpPr txBox="1">
            <a:spLocks noChangeArrowheads="1"/>
          </p:cNvSpPr>
          <p:nvPr/>
        </p:nvSpPr>
        <p:spPr bwMode="auto">
          <a:xfrm>
            <a:off x="1812925" y="923925"/>
            <a:ext cx="496888" cy="16621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1487" name="Text Box 223"/>
          <p:cNvSpPr txBox="1">
            <a:spLocks noChangeArrowheads="1"/>
          </p:cNvSpPr>
          <p:nvPr/>
        </p:nvSpPr>
        <p:spPr bwMode="auto">
          <a:xfrm>
            <a:off x="5988050" y="765175"/>
            <a:ext cx="496888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8" name="Text Box 224"/>
          <p:cNvSpPr txBox="1">
            <a:spLocks noChangeArrowheads="1"/>
          </p:cNvSpPr>
          <p:nvPr/>
        </p:nvSpPr>
        <p:spPr bwMode="auto">
          <a:xfrm>
            <a:off x="412750" y="25654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1489" name="Text Box 225"/>
          <p:cNvSpPr txBox="1">
            <a:spLocks noChangeArrowheads="1"/>
          </p:cNvSpPr>
          <p:nvPr/>
        </p:nvSpPr>
        <p:spPr bwMode="auto">
          <a:xfrm>
            <a:off x="436563" y="3216275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无向图的邻接矩阵对称，可压缩存储；有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个顶点的无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向图所需存储空间为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1490" name="Text Box 226"/>
          <p:cNvSpPr txBox="1">
            <a:spLocks noChangeArrowheads="1"/>
          </p:cNvSpPr>
          <p:nvPr/>
        </p:nvSpPr>
        <p:spPr bwMode="auto">
          <a:xfrm>
            <a:off x="404813" y="4019550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有向图的邻接矩阵不一定对称；有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个顶点的有向图所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²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，用于稀疏图时空间浪费严重。  </a:t>
            </a:r>
          </a:p>
        </p:txBody>
      </p:sp>
      <p:sp>
        <p:nvSpPr>
          <p:cNvPr id="11491" name="Text Box 227"/>
          <p:cNvSpPr txBox="1">
            <a:spLocks noChangeArrowheads="1"/>
          </p:cNvSpPr>
          <p:nvPr/>
        </p:nvSpPr>
        <p:spPr bwMode="auto">
          <a:xfrm>
            <a:off x="412750" y="4699000"/>
            <a:ext cx="862330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无向图中顶点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2" name="Text Box 228"/>
          <p:cNvSpPr txBox="1">
            <a:spLocks noChangeArrowheads="1"/>
          </p:cNvSpPr>
          <p:nvPr/>
        </p:nvSpPr>
        <p:spPr bwMode="auto">
          <a:xfrm>
            <a:off x="406400" y="5461000"/>
            <a:ext cx="1881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493" name="Text Box 229"/>
          <p:cNvSpPr txBox="1">
            <a:spLocks noChangeArrowheads="1"/>
          </p:cNvSpPr>
          <p:nvPr/>
        </p:nvSpPr>
        <p:spPr bwMode="auto">
          <a:xfrm>
            <a:off x="2371725" y="5197475"/>
            <a:ext cx="64309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出度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 </a:t>
            </a:r>
          </a:p>
        </p:txBody>
      </p:sp>
      <p:sp>
        <p:nvSpPr>
          <p:cNvPr id="11494" name="Text Box 230"/>
          <p:cNvSpPr txBox="1">
            <a:spLocks noChangeArrowheads="1"/>
          </p:cNvSpPr>
          <p:nvPr/>
        </p:nvSpPr>
        <p:spPr bwMode="auto">
          <a:xfrm>
            <a:off x="2390775" y="5689600"/>
            <a:ext cx="6354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入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5" name="AutoShape 231"/>
          <p:cNvSpPr>
            <a:spLocks/>
          </p:cNvSpPr>
          <p:nvPr/>
        </p:nvSpPr>
        <p:spPr bwMode="auto">
          <a:xfrm>
            <a:off x="2241550" y="53848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4" grpId="0" autoUpdateAnimBg="0"/>
      <p:bldP spid="11485" grpId="0" autoUpdateAnimBg="0"/>
      <p:bldP spid="11486" grpId="0" autoUpdateAnimBg="0"/>
      <p:bldP spid="11487" grpId="0" autoUpdateAnimBg="0"/>
      <p:bldP spid="11488" grpId="0" autoUpdateAnimBg="0"/>
      <p:bldP spid="11489" grpId="0" autoUpdateAnimBg="0"/>
      <p:bldP spid="11490" grpId="0" autoUpdateAnimBg="0"/>
      <p:bldP spid="11491" grpId="0" autoUpdateAnimBg="0"/>
      <p:bldP spid="11492" grpId="0" autoUpdateAnimBg="0"/>
      <p:bldP spid="11493" grpId="0" autoUpdateAnimBg="0"/>
      <p:bldP spid="11494" grpId="0" autoUpdateAnimBg="0"/>
      <p:bldP spid="114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3" name="Text Box 173"/>
          <p:cNvSpPr txBox="1">
            <a:spLocks noChangeArrowheads="1"/>
          </p:cNvSpPr>
          <p:nvPr/>
        </p:nvSpPr>
        <p:spPr bwMode="auto">
          <a:xfrm>
            <a:off x="754063" y="498475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网的邻接矩阵可定义为：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0414" name="Object 174"/>
          <p:cNvGraphicFramePr>
            <a:graphicFrameLocks noChangeAspect="1"/>
          </p:cNvGraphicFramePr>
          <p:nvPr/>
        </p:nvGraphicFramePr>
        <p:xfrm>
          <a:off x="749300" y="1066800"/>
          <a:ext cx="8070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" name="公式" r:id="rId4" imgW="3720960" imgH="583920" progId="Equation.3">
                  <p:embed/>
                </p:oleObj>
              </mc:Choice>
              <mc:Fallback>
                <p:oleObj name="公式" r:id="rId4" imgW="3720960" imgH="58392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066800"/>
                        <a:ext cx="8070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60" name="Group 220"/>
          <p:cNvGrpSpPr>
            <a:grpSpLocks/>
          </p:cNvGrpSpPr>
          <p:nvPr/>
        </p:nvGrpSpPr>
        <p:grpSpPr bwMode="auto">
          <a:xfrm>
            <a:off x="1009650" y="3048000"/>
            <a:ext cx="2986088" cy="2362200"/>
            <a:chOff x="480" y="1920"/>
            <a:chExt cx="1881" cy="1488"/>
          </a:xfrm>
        </p:grpSpPr>
        <p:sp>
          <p:nvSpPr>
            <p:cNvPr id="10417" name="Oval 177"/>
            <p:cNvSpPr>
              <a:spLocks noChangeArrowheads="1"/>
            </p:cNvSpPr>
            <p:nvPr/>
          </p:nvSpPr>
          <p:spPr bwMode="auto">
            <a:xfrm>
              <a:off x="1632" y="19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18" name="Text Box 178"/>
            <p:cNvSpPr txBox="1">
              <a:spLocks noChangeArrowheads="1"/>
            </p:cNvSpPr>
            <p:nvPr/>
          </p:nvSpPr>
          <p:spPr bwMode="auto">
            <a:xfrm>
              <a:off x="1623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0419" name="Oval 179"/>
            <p:cNvSpPr>
              <a:spLocks noChangeArrowheads="1"/>
            </p:cNvSpPr>
            <p:nvPr/>
          </p:nvSpPr>
          <p:spPr bwMode="auto">
            <a:xfrm>
              <a:off x="720" y="20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0" name="Text Box 180"/>
            <p:cNvSpPr txBox="1">
              <a:spLocks noChangeArrowheads="1"/>
            </p:cNvSpPr>
            <p:nvPr/>
          </p:nvSpPr>
          <p:spPr bwMode="auto">
            <a:xfrm>
              <a:off x="711" y="20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21" name="Oval 181"/>
            <p:cNvSpPr>
              <a:spLocks noChangeArrowheads="1"/>
            </p:cNvSpPr>
            <p:nvPr/>
          </p:nvSpPr>
          <p:spPr bwMode="auto">
            <a:xfrm>
              <a:off x="2064" y="24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2" name="Text Box 182"/>
            <p:cNvSpPr txBox="1">
              <a:spLocks noChangeArrowheads="1"/>
            </p:cNvSpPr>
            <p:nvPr/>
          </p:nvSpPr>
          <p:spPr bwMode="auto">
            <a:xfrm>
              <a:off x="2064" y="24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0423" name="Oval 183"/>
            <p:cNvSpPr>
              <a:spLocks noChangeArrowheads="1"/>
            </p:cNvSpPr>
            <p:nvPr/>
          </p:nvSpPr>
          <p:spPr bwMode="auto">
            <a:xfrm>
              <a:off x="1527" y="29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4" name="Text Box 184"/>
            <p:cNvSpPr txBox="1">
              <a:spLocks noChangeArrowheads="1"/>
            </p:cNvSpPr>
            <p:nvPr/>
          </p:nvSpPr>
          <p:spPr bwMode="auto">
            <a:xfrm>
              <a:off x="1527" y="28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25" name="Oval 185"/>
            <p:cNvSpPr>
              <a:spLocks noChangeArrowheads="1"/>
            </p:cNvSpPr>
            <p:nvPr/>
          </p:nvSpPr>
          <p:spPr bwMode="auto">
            <a:xfrm>
              <a:off x="681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6" name="Text Box 186"/>
            <p:cNvSpPr txBox="1">
              <a:spLocks noChangeArrowheads="1"/>
            </p:cNvSpPr>
            <p:nvPr/>
          </p:nvSpPr>
          <p:spPr bwMode="auto">
            <a:xfrm>
              <a:off x="672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34" name="Oval 194"/>
            <p:cNvSpPr>
              <a:spLocks noChangeArrowheads="1"/>
            </p:cNvSpPr>
            <p:nvPr/>
          </p:nvSpPr>
          <p:spPr bwMode="auto">
            <a:xfrm>
              <a:off x="537" y="25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35" name="Text Box 195"/>
            <p:cNvSpPr txBox="1">
              <a:spLocks noChangeArrowheads="1"/>
            </p:cNvSpPr>
            <p:nvPr/>
          </p:nvSpPr>
          <p:spPr bwMode="auto">
            <a:xfrm>
              <a:off x="528" y="25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cxnSp>
          <p:nvCxnSpPr>
            <p:cNvPr id="10436" name="AutoShape 196"/>
            <p:cNvCxnSpPr>
              <a:cxnSpLocks noChangeShapeType="1"/>
              <a:stCxn id="10419" idx="6"/>
              <a:endCxn id="10417" idx="2"/>
            </p:cNvCxnSpPr>
            <p:nvPr/>
          </p:nvCxnSpPr>
          <p:spPr bwMode="auto">
            <a:xfrm flipV="1">
              <a:off x="960" y="2110"/>
              <a:ext cx="672" cy="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7" name="AutoShape 197"/>
            <p:cNvCxnSpPr>
              <a:cxnSpLocks noChangeShapeType="1"/>
              <a:stCxn id="10417" idx="5"/>
              <a:endCxn id="10421" idx="1"/>
            </p:cNvCxnSpPr>
            <p:nvPr/>
          </p:nvCxnSpPr>
          <p:spPr bwMode="auto">
            <a:xfrm>
              <a:off x="1837" y="2195"/>
              <a:ext cx="262" cy="2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8" name="AutoShape 198"/>
            <p:cNvCxnSpPr>
              <a:cxnSpLocks noChangeShapeType="1"/>
              <a:stCxn id="10421" idx="2"/>
              <a:endCxn id="10419" idx="5"/>
            </p:cNvCxnSpPr>
            <p:nvPr/>
          </p:nvCxnSpPr>
          <p:spPr bwMode="auto">
            <a:xfrm flipH="1" flipV="1">
              <a:off x="925" y="2269"/>
              <a:ext cx="1139" cy="29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9" name="AutoShape 199"/>
            <p:cNvCxnSpPr>
              <a:cxnSpLocks noChangeShapeType="1"/>
              <a:stCxn id="10421" idx="3"/>
              <a:endCxn id="10434" idx="6"/>
            </p:cNvCxnSpPr>
            <p:nvPr/>
          </p:nvCxnSpPr>
          <p:spPr bwMode="auto">
            <a:xfrm flipH="1">
              <a:off x="777" y="2653"/>
              <a:ext cx="1322" cy="5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0" name="AutoShape 200"/>
            <p:cNvCxnSpPr>
              <a:cxnSpLocks noChangeShapeType="1"/>
              <a:stCxn id="10419" idx="4"/>
              <a:endCxn id="10423" idx="1"/>
            </p:cNvCxnSpPr>
            <p:nvPr/>
          </p:nvCxnSpPr>
          <p:spPr bwMode="auto">
            <a:xfrm>
              <a:off x="840" y="2304"/>
              <a:ext cx="722" cy="6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1" name="AutoShape 201"/>
            <p:cNvCxnSpPr>
              <a:cxnSpLocks noChangeShapeType="1"/>
              <a:stCxn id="10423" idx="2"/>
              <a:endCxn id="10434" idx="5"/>
            </p:cNvCxnSpPr>
            <p:nvPr/>
          </p:nvCxnSpPr>
          <p:spPr bwMode="auto">
            <a:xfrm flipH="1" flipV="1">
              <a:off x="742" y="2797"/>
              <a:ext cx="785" cy="27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2" name="AutoShape 202"/>
            <p:cNvCxnSpPr>
              <a:cxnSpLocks noChangeShapeType="1"/>
              <a:stCxn id="10425" idx="6"/>
              <a:endCxn id="10423" idx="3"/>
            </p:cNvCxnSpPr>
            <p:nvPr/>
          </p:nvCxnSpPr>
          <p:spPr bwMode="auto">
            <a:xfrm>
              <a:off x="921" y="3144"/>
              <a:ext cx="641" cy="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3" name="AutoShape 203"/>
            <p:cNvCxnSpPr>
              <a:cxnSpLocks noChangeShapeType="1"/>
              <a:stCxn id="10434" idx="4"/>
              <a:endCxn id="10425" idx="1"/>
            </p:cNvCxnSpPr>
            <p:nvPr/>
          </p:nvCxnSpPr>
          <p:spPr bwMode="auto">
            <a:xfrm>
              <a:off x="657" y="2832"/>
              <a:ext cx="59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4" name="AutoShape 204"/>
            <p:cNvCxnSpPr>
              <a:cxnSpLocks noChangeShapeType="1"/>
              <a:stCxn id="10423" idx="7"/>
              <a:endCxn id="10421" idx="4"/>
            </p:cNvCxnSpPr>
            <p:nvPr/>
          </p:nvCxnSpPr>
          <p:spPr bwMode="auto">
            <a:xfrm flipV="1">
              <a:off x="1732" y="2688"/>
              <a:ext cx="452" cy="2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5" name="AutoShape 205"/>
            <p:cNvCxnSpPr>
              <a:cxnSpLocks noChangeShapeType="1"/>
              <a:stCxn id="10434" idx="0"/>
              <a:endCxn id="10419" idx="3"/>
            </p:cNvCxnSpPr>
            <p:nvPr/>
          </p:nvCxnSpPr>
          <p:spPr bwMode="auto">
            <a:xfrm flipV="1">
              <a:off x="657" y="2269"/>
              <a:ext cx="98" cy="32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6" name="Text Box 206"/>
            <p:cNvSpPr txBox="1">
              <a:spLocks noChangeArrowheads="1"/>
            </p:cNvSpPr>
            <p:nvPr/>
          </p:nvSpPr>
          <p:spPr bwMode="auto">
            <a:xfrm>
              <a:off x="1132" y="19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47" name="Text Box 207"/>
            <p:cNvSpPr txBox="1">
              <a:spLocks noChangeArrowheads="1"/>
            </p:cNvSpPr>
            <p:nvPr/>
          </p:nvSpPr>
          <p:spPr bwMode="auto">
            <a:xfrm>
              <a:off x="1920" y="21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48" name="Text Box 208"/>
            <p:cNvSpPr txBox="1">
              <a:spLocks noChangeArrowheads="1"/>
            </p:cNvSpPr>
            <p:nvPr/>
          </p:nvSpPr>
          <p:spPr bwMode="auto">
            <a:xfrm>
              <a:off x="1344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8 </a:t>
              </a:r>
            </a:p>
          </p:txBody>
        </p:sp>
        <p:sp>
          <p:nvSpPr>
            <p:cNvPr id="10449" name="Text Box 209"/>
            <p:cNvSpPr txBox="1">
              <a:spLocks noChangeArrowheads="1"/>
            </p:cNvSpPr>
            <p:nvPr/>
          </p:nvSpPr>
          <p:spPr bwMode="auto">
            <a:xfrm>
              <a:off x="1468" y="244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9 </a:t>
              </a:r>
            </a:p>
          </p:txBody>
        </p:sp>
        <p:sp>
          <p:nvSpPr>
            <p:cNvPr id="10450" name="Text Box 210"/>
            <p:cNvSpPr txBox="1">
              <a:spLocks noChangeArrowheads="1"/>
            </p:cNvSpPr>
            <p:nvPr/>
          </p:nvSpPr>
          <p:spPr bwMode="auto">
            <a:xfrm>
              <a:off x="1056" y="235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7 </a:t>
              </a:r>
            </a:p>
          </p:txBody>
        </p:sp>
        <p:sp>
          <p:nvSpPr>
            <p:cNvPr id="10451" name="Text Box 211"/>
            <p:cNvSpPr txBox="1">
              <a:spLocks noChangeArrowheads="1"/>
            </p:cNvSpPr>
            <p:nvPr/>
          </p:nvSpPr>
          <p:spPr bwMode="auto">
            <a:xfrm>
              <a:off x="1680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2" name="Text Box 212"/>
            <p:cNvSpPr txBox="1">
              <a:spLocks noChangeArrowheads="1"/>
            </p:cNvSpPr>
            <p:nvPr/>
          </p:nvSpPr>
          <p:spPr bwMode="auto">
            <a:xfrm>
              <a:off x="1008" y="31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4" name="Text Box 214"/>
            <p:cNvSpPr txBox="1">
              <a:spLocks noChangeArrowheads="1"/>
            </p:cNvSpPr>
            <p:nvPr/>
          </p:nvSpPr>
          <p:spPr bwMode="auto">
            <a:xfrm>
              <a:off x="1056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sp>
          <p:nvSpPr>
            <p:cNvPr id="10455" name="Text Box 215"/>
            <p:cNvSpPr txBox="1">
              <a:spLocks noChangeArrowheads="1"/>
            </p:cNvSpPr>
            <p:nvPr/>
          </p:nvSpPr>
          <p:spPr bwMode="auto">
            <a:xfrm>
              <a:off x="480" y="278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56" name="Text Box 216"/>
            <p:cNvSpPr txBox="1">
              <a:spLocks noChangeArrowheads="1"/>
            </p:cNvSpPr>
            <p:nvPr/>
          </p:nvSpPr>
          <p:spPr bwMode="auto">
            <a:xfrm>
              <a:off x="528" y="230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0457" name="Object 217"/>
          <p:cNvGraphicFramePr>
            <a:graphicFrameLocks noChangeAspect="1"/>
          </p:cNvGraphicFramePr>
          <p:nvPr/>
        </p:nvGraphicFramePr>
        <p:xfrm>
          <a:off x="5097463" y="2851150"/>
          <a:ext cx="282733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" name="公式" r:id="rId6" imgW="1574640" imgH="1765080" progId="Equation.3">
                  <p:embed/>
                </p:oleObj>
              </mc:Choice>
              <mc:Fallback>
                <p:oleObj name="公式" r:id="rId6" imgW="1574640" imgH="176508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2851150"/>
                        <a:ext cx="2827337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8" name="Text Box 218"/>
          <p:cNvSpPr txBox="1">
            <a:spLocks noChangeArrowheads="1"/>
          </p:cNvSpPr>
          <p:nvPr/>
        </p:nvSpPr>
        <p:spPr bwMode="auto">
          <a:xfrm>
            <a:off x="5145088" y="2384425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0459" name="Text Box 219"/>
          <p:cNvSpPr txBox="1">
            <a:spLocks noChangeArrowheads="1"/>
          </p:cNvSpPr>
          <p:nvPr/>
        </p:nvSpPr>
        <p:spPr bwMode="auto">
          <a:xfrm>
            <a:off x="4572000" y="2765425"/>
            <a:ext cx="496888" cy="3195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3" grpId="0" autoUpdateAnimBg="0"/>
      <p:bldP spid="10458" grpId="0" autoUpdateAnimBg="0"/>
      <p:bldP spid="104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468313" y="450850"/>
            <a:ext cx="485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图的数组（邻接矩阵）存储表示： 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00063" y="908050"/>
            <a:ext cx="8535987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INFINITY    INT_MAX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最大值∞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  20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最大顶点个数 </a:t>
            </a: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{DG, DN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UDG, UDN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VRType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VRType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是顶点关系类型。对无权图用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表示相邻否；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对带权图，则为权值类型。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InfoType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*info;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[MAX_VERTEX_NUM][MAX_VERTEX_NUM];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VertexType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vexs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顶点向量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arcs;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邻接矩阵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边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数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kind;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MGraph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</a:t>
            </a:r>
          </a:p>
        </p:txBody>
      </p:sp>
    </p:spTree>
  </p:cSld>
  <p:clrMapOvr>
    <a:masterClrMapping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79438" y="498475"/>
            <a:ext cx="6432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邻接表（</a:t>
            </a:r>
            <a:r>
              <a:rPr lang="zh-CN" altLang="en-US">
                <a:solidFill>
                  <a:srgbClr val="333333"/>
                </a:solidFill>
                <a:effectLst/>
                <a:ea typeface="华文中宋" pitchFamily="2" charset="-122"/>
              </a:rPr>
              <a:t>类似于树的孩子链表表示法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）  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2193925" y="32131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graphicFrame>
        <p:nvGraphicFramePr>
          <p:cNvPr id="13445" name="Group 133"/>
          <p:cNvGraphicFramePr>
            <a:graphicFrameLocks noGrp="1"/>
          </p:cNvGraphicFramePr>
          <p:nvPr/>
        </p:nvGraphicFramePr>
        <p:xfrm>
          <a:off x="1562100" y="3705225"/>
          <a:ext cx="2362200" cy="45720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data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4979988" y="3240088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表结点 </a:t>
            </a:r>
          </a:p>
        </p:txBody>
      </p:sp>
      <p:graphicFrame>
        <p:nvGraphicFramePr>
          <p:cNvPr id="13468" name="Group 156"/>
          <p:cNvGraphicFramePr>
            <a:graphicFrameLocks noGrp="1"/>
          </p:cNvGraphicFramePr>
          <p:nvPr/>
        </p:nvGraphicFramePr>
        <p:xfrm>
          <a:off x="4271963" y="3697288"/>
          <a:ext cx="2590800" cy="457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adjvex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67" name="Group 155"/>
          <p:cNvGraphicFramePr>
            <a:graphicFrameLocks noGrp="1"/>
          </p:cNvGraphicFramePr>
          <p:nvPr/>
        </p:nvGraphicFramePr>
        <p:xfrm>
          <a:off x="6862763" y="3698875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info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476" name="Group 164"/>
          <p:cNvGrpSpPr>
            <a:grpSpLocks/>
          </p:cNvGrpSpPr>
          <p:nvPr/>
        </p:nvGrpSpPr>
        <p:grpSpPr bwMode="auto">
          <a:xfrm>
            <a:off x="1936750" y="990600"/>
            <a:ext cx="1614488" cy="2092325"/>
            <a:chOff x="4695" y="2208"/>
            <a:chExt cx="1017" cy="1318"/>
          </a:xfrm>
        </p:grpSpPr>
        <p:grpSp>
          <p:nvGrpSpPr>
            <p:cNvPr id="13477" name="Group 165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3478" name="Oval 166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9" name="Text Box 167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3480" name="Oval 168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1" name="Text Box 169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3482" name="Oval 170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3" name="Text Box 171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3484" name="Oval 172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5" name="Text Box 173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3486" name="Oval 174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7" name="Text Box 175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3488" name="AutoShape 176"/>
              <p:cNvCxnSpPr>
                <a:cxnSpLocks noChangeShapeType="1"/>
                <a:stCxn id="13480" idx="6"/>
                <a:endCxn id="13478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89" name="AutoShape 177"/>
              <p:cNvCxnSpPr>
                <a:cxnSpLocks noChangeShapeType="1"/>
                <a:stCxn id="13480" idx="4"/>
                <a:endCxn id="13484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0" name="AutoShape 178"/>
              <p:cNvCxnSpPr>
                <a:cxnSpLocks noChangeShapeType="1"/>
                <a:stCxn id="13484" idx="7"/>
                <a:endCxn id="13482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1" name="AutoShape 179"/>
              <p:cNvCxnSpPr>
                <a:cxnSpLocks noChangeShapeType="1"/>
                <a:stCxn id="13482" idx="7"/>
                <a:endCxn id="13478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2" name="AutoShape 180"/>
              <p:cNvCxnSpPr>
                <a:cxnSpLocks noChangeShapeType="1"/>
                <a:stCxn id="13486" idx="0"/>
                <a:endCxn id="13478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3" name="AutoShape 181"/>
              <p:cNvCxnSpPr>
                <a:cxnSpLocks noChangeShapeType="1"/>
                <a:stCxn id="13486" idx="1"/>
                <a:endCxn id="13482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94" name="Text Box 182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3523" name="Group 211"/>
          <p:cNvGraphicFramePr>
            <a:graphicFrameLocks noGrp="1"/>
          </p:cNvGraphicFramePr>
          <p:nvPr/>
        </p:nvGraphicFramePr>
        <p:xfrm>
          <a:off x="4789488" y="1143000"/>
          <a:ext cx="838200" cy="18288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683" name="Group 371"/>
          <p:cNvGrpSpPr>
            <a:grpSpLocks/>
          </p:cNvGrpSpPr>
          <p:nvPr/>
        </p:nvGrpSpPr>
        <p:grpSpPr bwMode="auto">
          <a:xfrm>
            <a:off x="4789488" y="990600"/>
            <a:ext cx="479425" cy="1981200"/>
            <a:chOff x="2700" y="624"/>
            <a:chExt cx="302" cy="1248"/>
          </a:xfrm>
        </p:grpSpPr>
        <p:sp>
          <p:nvSpPr>
            <p:cNvPr id="13519" name="Text Box 207"/>
            <p:cNvSpPr txBox="1">
              <a:spLocks noChangeArrowheads="1"/>
            </p:cNvSpPr>
            <p:nvPr/>
          </p:nvSpPr>
          <p:spPr bwMode="auto">
            <a:xfrm>
              <a:off x="2700" y="62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0" name="Text Box 208"/>
            <p:cNvSpPr txBox="1">
              <a:spLocks noChangeArrowheads="1"/>
            </p:cNvSpPr>
            <p:nvPr/>
          </p:nvSpPr>
          <p:spPr bwMode="auto">
            <a:xfrm>
              <a:off x="2700" y="110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1" name="Text Box 209"/>
            <p:cNvSpPr txBox="1">
              <a:spLocks noChangeArrowheads="1"/>
            </p:cNvSpPr>
            <p:nvPr/>
          </p:nvSpPr>
          <p:spPr bwMode="auto">
            <a:xfrm>
              <a:off x="2705" y="132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3522" name="Text Box 210"/>
            <p:cNvSpPr txBox="1">
              <a:spLocks noChangeArrowheads="1"/>
            </p:cNvSpPr>
            <p:nvPr/>
          </p:nvSpPr>
          <p:spPr bwMode="auto">
            <a:xfrm>
              <a:off x="2705" y="86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4" name="Text Box 212"/>
            <p:cNvSpPr txBox="1">
              <a:spLocks noChangeArrowheads="1"/>
            </p:cNvSpPr>
            <p:nvPr/>
          </p:nvSpPr>
          <p:spPr bwMode="auto">
            <a:xfrm>
              <a:off x="2700" y="156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</p:grpSp>
      <p:grpSp>
        <p:nvGrpSpPr>
          <p:cNvPr id="13684" name="Group 372"/>
          <p:cNvGrpSpPr>
            <a:grpSpLocks/>
          </p:cNvGrpSpPr>
          <p:nvPr/>
        </p:nvGrpSpPr>
        <p:grpSpPr bwMode="auto">
          <a:xfrm>
            <a:off x="4408488" y="1063625"/>
            <a:ext cx="412750" cy="1911350"/>
            <a:chOff x="2460" y="670"/>
            <a:chExt cx="260" cy="1204"/>
          </a:xfrm>
        </p:grpSpPr>
        <p:sp>
          <p:nvSpPr>
            <p:cNvPr id="13525" name="Text Box 213"/>
            <p:cNvSpPr txBox="1">
              <a:spLocks noChangeArrowheads="1"/>
            </p:cNvSpPr>
            <p:nvPr/>
          </p:nvSpPr>
          <p:spPr bwMode="auto">
            <a:xfrm>
              <a:off x="2460" y="67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3526" name="Text Box 214"/>
            <p:cNvSpPr txBox="1">
              <a:spLocks noChangeArrowheads="1"/>
            </p:cNvSpPr>
            <p:nvPr/>
          </p:nvSpPr>
          <p:spPr bwMode="auto">
            <a:xfrm>
              <a:off x="2460" y="9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7" name="Text Box 215"/>
            <p:cNvSpPr txBox="1">
              <a:spLocks noChangeArrowheads="1"/>
            </p:cNvSpPr>
            <p:nvPr/>
          </p:nvSpPr>
          <p:spPr bwMode="auto">
            <a:xfrm>
              <a:off x="2460" y="115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8" name="Text Box 216"/>
            <p:cNvSpPr txBox="1">
              <a:spLocks noChangeArrowheads="1"/>
            </p:cNvSpPr>
            <p:nvPr/>
          </p:nvSpPr>
          <p:spPr bwMode="auto">
            <a:xfrm>
              <a:off x="2460" y="1414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9" name="Text Box 217"/>
            <p:cNvSpPr txBox="1">
              <a:spLocks noChangeArrowheads="1"/>
            </p:cNvSpPr>
            <p:nvPr/>
          </p:nvSpPr>
          <p:spPr bwMode="auto">
            <a:xfrm>
              <a:off x="2460" y="1632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sp>
        <p:nvSpPr>
          <p:cNvPr id="13535" name="Line 223"/>
          <p:cNvSpPr>
            <a:spLocks noChangeShapeType="1"/>
          </p:cNvSpPr>
          <p:nvPr/>
        </p:nvSpPr>
        <p:spPr bwMode="auto">
          <a:xfrm>
            <a:off x="53990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54" name="Group 242"/>
          <p:cNvGraphicFramePr>
            <a:graphicFrameLocks noGrp="1"/>
          </p:cNvGraphicFramePr>
          <p:nvPr/>
        </p:nvGraphicFramePr>
        <p:xfrm>
          <a:off x="58562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55" name="Group 243"/>
          <p:cNvGraphicFramePr>
            <a:graphicFrameLocks noGrp="1"/>
          </p:cNvGraphicFramePr>
          <p:nvPr/>
        </p:nvGraphicFramePr>
        <p:xfrm>
          <a:off x="67706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36" name="Text Box 224"/>
          <p:cNvSpPr txBox="1">
            <a:spLocks noChangeArrowheads="1"/>
          </p:cNvSpPr>
          <p:nvPr/>
        </p:nvSpPr>
        <p:spPr bwMode="auto">
          <a:xfrm>
            <a:off x="5856288" y="1071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530" name="Text Box 218"/>
          <p:cNvSpPr txBox="1">
            <a:spLocks noChangeArrowheads="1"/>
          </p:cNvSpPr>
          <p:nvPr/>
        </p:nvSpPr>
        <p:spPr bwMode="auto">
          <a:xfrm>
            <a:off x="7151688" y="1143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37" name="Text Box 225"/>
          <p:cNvSpPr txBox="1">
            <a:spLocks noChangeArrowheads="1"/>
          </p:cNvSpPr>
          <p:nvPr/>
        </p:nvSpPr>
        <p:spPr bwMode="auto">
          <a:xfrm>
            <a:off x="6770688" y="106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563" name="Line 251"/>
          <p:cNvSpPr>
            <a:spLocks noChangeShapeType="1"/>
          </p:cNvSpPr>
          <p:nvPr/>
        </p:nvSpPr>
        <p:spPr bwMode="auto">
          <a:xfrm>
            <a:off x="53990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65" name="Group 253"/>
          <p:cNvGraphicFramePr>
            <a:graphicFrameLocks noGrp="1"/>
          </p:cNvGraphicFramePr>
          <p:nvPr/>
        </p:nvGraphicFramePr>
        <p:xfrm>
          <a:off x="58562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73" name="Group 261"/>
          <p:cNvGraphicFramePr>
            <a:graphicFrameLocks noGrp="1"/>
          </p:cNvGraphicFramePr>
          <p:nvPr/>
        </p:nvGraphicFramePr>
        <p:xfrm>
          <a:off x="67706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81" name="Text Box 269"/>
          <p:cNvSpPr txBox="1">
            <a:spLocks noChangeArrowheads="1"/>
          </p:cNvSpPr>
          <p:nvPr/>
        </p:nvSpPr>
        <p:spPr bwMode="auto">
          <a:xfrm>
            <a:off x="5856288" y="1452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583" name="Text Box 271"/>
          <p:cNvSpPr txBox="1">
            <a:spLocks noChangeArrowheads="1"/>
          </p:cNvSpPr>
          <p:nvPr/>
        </p:nvSpPr>
        <p:spPr bwMode="auto">
          <a:xfrm>
            <a:off x="67706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540" name="Line 228"/>
          <p:cNvSpPr>
            <a:spLocks noChangeShapeType="1"/>
          </p:cNvSpPr>
          <p:nvPr/>
        </p:nvSpPr>
        <p:spPr bwMode="auto">
          <a:xfrm>
            <a:off x="63134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64" name="Line 252"/>
          <p:cNvSpPr>
            <a:spLocks noChangeShapeType="1"/>
          </p:cNvSpPr>
          <p:nvPr/>
        </p:nvSpPr>
        <p:spPr bwMode="auto">
          <a:xfrm>
            <a:off x="63134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84" name="Group 272"/>
          <p:cNvGraphicFramePr>
            <a:graphicFrameLocks noGrp="1"/>
          </p:cNvGraphicFramePr>
          <p:nvPr/>
        </p:nvGraphicFramePr>
        <p:xfrm>
          <a:off x="76850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92" name="Text Box 280"/>
          <p:cNvSpPr txBox="1">
            <a:spLocks noChangeArrowheads="1"/>
          </p:cNvSpPr>
          <p:nvPr/>
        </p:nvSpPr>
        <p:spPr bwMode="auto">
          <a:xfrm>
            <a:off x="8066088" y="1524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93" name="Line 281"/>
          <p:cNvSpPr>
            <a:spLocks noChangeShapeType="1"/>
          </p:cNvSpPr>
          <p:nvPr/>
        </p:nvSpPr>
        <p:spPr bwMode="auto">
          <a:xfrm>
            <a:off x="72278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94" name="Text Box 282"/>
          <p:cNvSpPr txBox="1">
            <a:spLocks noChangeArrowheads="1"/>
          </p:cNvSpPr>
          <p:nvPr/>
        </p:nvSpPr>
        <p:spPr bwMode="auto">
          <a:xfrm>
            <a:off x="76850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595" name="Line 283"/>
          <p:cNvSpPr>
            <a:spLocks noChangeShapeType="1"/>
          </p:cNvSpPr>
          <p:nvPr/>
        </p:nvSpPr>
        <p:spPr bwMode="auto">
          <a:xfrm>
            <a:off x="53990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96" name="Group 284"/>
          <p:cNvGraphicFramePr>
            <a:graphicFrameLocks noGrp="1"/>
          </p:cNvGraphicFramePr>
          <p:nvPr/>
        </p:nvGraphicFramePr>
        <p:xfrm>
          <a:off x="58562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04" name="Group 292"/>
          <p:cNvGraphicFramePr>
            <a:graphicFrameLocks noGrp="1"/>
          </p:cNvGraphicFramePr>
          <p:nvPr/>
        </p:nvGraphicFramePr>
        <p:xfrm>
          <a:off x="67706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12" name="Text Box 300"/>
          <p:cNvSpPr txBox="1">
            <a:spLocks noChangeArrowheads="1"/>
          </p:cNvSpPr>
          <p:nvPr/>
        </p:nvSpPr>
        <p:spPr bwMode="auto">
          <a:xfrm>
            <a:off x="5856288" y="1833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613" name="Text Box 301"/>
          <p:cNvSpPr txBox="1">
            <a:spLocks noChangeArrowheads="1"/>
          </p:cNvSpPr>
          <p:nvPr/>
        </p:nvSpPr>
        <p:spPr bwMode="auto">
          <a:xfrm>
            <a:off x="67706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614" name="Line 302"/>
          <p:cNvSpPr>
            <a:spLocks noChangeShapeType="1"/>
          </p:cNvSpPr>
          <p:nvPr/>
        </p:nvSpPr>
        <p:spPr bwMode="auto">
          <a:xfrm>
            <a:off x="63134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15" name="Group 303"/>
          <p:cNvGraphicFramePr>
            <a:graphicFrameLocks noGrp="1"/>
          </p:cNvGraphicFramePr>
          <p:nvPr/>
        </p:nvGraphicFramePr>
        <p:xfrm>
          <a:off x="76850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23" name="Text Box 311"/>
          <p:cNvSpPr txBox="1">
            <a:spLocks noChangeArrowheads="1"/>
          </p:cNvSpPr>
          <p:nvPr/>
        </p:nvSpPr>
        <p:spPr bwMode="auto">
          <a:xfrm>
            <a:off x="8066088" y="1905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24" name="Line 312"/>
          <p:cNvSpPr>
            <a:spLocks noChangeShapeType="1"/>
          </p:cNvSpPr>
          <p:nvPr/>
        </p:nvSpPr>
        <p:spPr bwMode="auto">
          <a:xfrm>
            <a:off x="72278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25" name="Text Box 313"/>
          <p:cNvSpPr txBox="1">
            <a:spLocks noChangeArrowheads="1"/>
          </p:cNvSpPr>
          <p:nvPr/>
        </p:nvSpPr>
        <p:spPr bwMode="auto">
          <a:xfrm>
            <a:off x="76850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26" name="Line 314"/>
          <p:cNvSpPr>
            <a:spLocks noChangeShapeType="1"/>
          </p:cNvSpPr>
          <p:nvPr/>
        </p:nvSpPr>
        <p:spPr bwMode="auto">
          <a:xfrm>
            <a:off x="53990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7" name="Group 315"/>
          <p:cNvGraphicFramePr>
            <a:graphicFrameLocks noGrp="1"/>
          </p:cNvGraphicFramePr>
          <p:nvPr/>
        </p:nvGraphicFramePr>
        <p:xfrm>
          <a:off x="58562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5" name="Group 323"/>
          <p:cNvGraphicFramePr>
            <a:graphicFrameLocks noGrp="1"/>
          </p:cNvGraphicFramePr>
          <p:nvPr/>
        </p:nvGraphicFramePr>
        <p:xfrm>
          <a:off x="67706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43" name="Text Box 331"/>
          <p:cNvSpPr txBox="1">
            <a:spLocks noChangeArrowheads="1"/>
          </p:cNvSpPr>
          <p:nvPr/>
        </p:nvSpPr>
        <p:spPr bwMode="auto">
          <a:xfrm>
            <a:off x="5856288" y="2209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44" name="Text Box 332"/>
          <p:cNvSpPr txBox="1">
            <a:spLocks noChangeArrowheads="1"/>
          </p:cNvSpPr>
          <p:nvPr/>
        </p:nvSpPr>
        <p:spPr bwMode="auto">
          <a:xfrm>
            <a:off x="7151688" y="22812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45" name="Text Box 333"/>
          <p:cNvSpPr txBox="1">
            <a:spLocks noChangeArrowheads="1"/>
          </p:cNvSpPr>
          <p:nvPr/>
        </p:nvSpPr>
        <p:spPr bwMode="auto">
          <a:xfrm>
            <a:off x="6770688" y="22050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646" name="Line 334"/>
          <p:cNvSpPr>
            <a:spLocks noChangeShapeType="1"/>
          </p:cNvSpPr>
          <p:nvPr/>
        </p:nvSpPr>
        <p:spPr bwMode="auto">
          <a:xfrm>
            <a:off x="63134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8" name="Line 336"/>
          <p:cNvSpPr>
            <a:spLocks noChangeShapeType="1"/>
          </p:cNvSpPr>
          <p:nvPr/>
        </p:nvSpPr>
        <p:spPr bwMode="auto">
          <a:xfrm>
            <a:off x="53990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49" name="Group 337"/>
          <p:cNvGraphicFramePr>
            <a:graphicFrameLocks noGrp="1"/>
          </p:cNvGraphicFramePr>
          <p:nvPr/>
        </p:nvGraphicFramePr>
        <p:xfrm>
          <a:off x="58562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57" name="Group 345"/>
          <p:cNvGraphicFramePr>
            <a:graphicFrameLocks noGrp="1"/>
          </p:cNvGraphicFramePr>
          <p:nvPr/>
        </p:nvGraphicFramePr>
        <p:xfrm>
          <a:off x="67706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65" name="Text Box 353"/>
          <p:cNvSpPr txBox="1">
            <a:spLocks noChangeArrowheads="1"/>
          </p:cNvSpPr>
          <p:nvPr/>
        </p:nvSpPr>
        <p:spPr bwMode="auto">
          <a:xfrm>
            <a:off x="5856288" y="2595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66" name="Text Box 354"/>
          <p:cNvSpPr txBox="1">
            <a:spLocks noChangeArrowheads="1"/>
          </p:cNvSpPr>
          <p:nvPr/>
        </p:nvSpPr>
        <p:spPr bwMode="auto">
          <a:xfrm>
            <a:off x="7151688" y="2667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67" name="Text Box 355"/>
          <p:cNvSpPr txBox="1">
            <a:spLocks noChangeArrowheads="1"/>
          </p:cNvSpPr>
          <p:nvPr/>
        </p:nvSpPr>
        <p:spPr bwMode="auto">
          <a:xfrm>
            <a:off x="6770688" y="2590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68" name="Line 356"/>
          <p:cNvSpPr>
            <a:spLocks noChangeShapeType="1"/>
          </p:cNvSpPr>
          <p:nvPr/>
        </p:nvSpPr>
        <p:spPr bwMode="auto">
          <a:xfrm>
            <a:off x="63134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679" name="Group 367"/>
          <p:cNvGrpSpPr>
            <a:grpSpLocks/>
          </p:cNvGrpSpPr>
          <p:nvPr/>
        </p:nvGrpSpPr>
        <p:grpSpPr bwMode="auto">
          <a:xfrm>
            <a:off x="4424363" y="4154488"/>
            <a:ext cx="3886200" cy="814387"/>
            <a:chOff x="3168" y="2544"/>
            <a:chExt cx="2448" cy="513"/>
          </a:xfrm>
        </p:grpSpPr>
        <p:sp>
          <p:nvSpPr>
            <p:cNvPr id="13674" name="Comment 362"/>
            <p:cNvSpPr>
              <a:spLocks noChangeArrowheads="1"/>
            </p:cNvSpPr>
            <p:nvPr/>
          </p:nvSpPr>
          <p:spPr bwMode="auto">
            <a:xfrm>
              <a:off x="3168" y="2763"/>
              <a:ext cx="2448" cy="29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链域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，指示下一条边或弧。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5" name="Line 363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0" name="Text Box 368"/>
          <p:cNvSpPr txBox="1">
            <a:spLocks noChangeArrowheads="1"/>
          </p:cNvSpPr>
          <p:nvPr/>
        </p:nvSpPr>
        <p:spPr bwMode="auto">
          <a:xfrm>
            <a:off x="579438" y="42672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3681" name="Text Box 369"/>
          <p:cNvSpPr txBox="1">
            <a:spLocks noChangeArrowheads="1"/>
          </p:cNvSpPr>
          <p:nvPr/>
        </p:nvSpPr>
        <p:spPr bwMode="auto">
          <a:xfrm>
            <a:off x="603250" y="4960938"/>
            <a:ext cx="7912100" cy="785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若无向图中有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个顶点、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条边，则其邻接表需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个头 </a:t>
            </a:r>
          </a:p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结点和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个表结点。适宜存储稀疏图。 </a:t>
            </a:r>
          </a:p>
        </p:txBody>
      </p:sp>
      <p:sp>
        <p:nvSpPr>
          <p:cNvPr id="13682" name="Text Box 370"/>
          <p:cNvSpPr txBox="1">
            <a:spLocks noChangeArrowheads="1"/>
          </p:cNvSpPr>
          <p:nvPr/>
        </p:nvSpPr>
        <p:spPr bwMode="auto">
          <a:xfrm>
            <a:off x="579438" y="5805488"/>
            <a:ext cx="73326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的度为第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个单链表中的结点数。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3678" name="Group 366"/>
          <p:cNvGrpSpPr>
            <a:grpSpLocks/>
          </p:cNvGrpSpPr>
          <p:nvPr/>
        </p:nvGrpSpPr>
        <p:grpSpPr bwMode="auto">
          <a:xfrm>
            <a:off x="2824163" y="4154488"/>
            <a:ext cx="3962400" cy="1179512"/>
            <a:chOff x="2160" y="2544"/>
            <a:chExt cx="2496" cy="743"/>
          </a:xfrm>
        </p:grpSpPr>
        <p:sp>
          <p:nvSpPr>
            <p:cNvPr id="13670" name="Comment 358"/>
            <p:cNvSpPr>
              <a:spLocks noChangeArrowheads="1"/>
            </p:cNvSpPr>
            <p:nvPr/>
          </p:nvSpPr>
          <p:spPr bwMode="auto">
            <a:xfrm>
              <a:off x="2160" y="2763"/>
              <a:ext cx="2496" cy="5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邻接点域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，存放与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i="1" baseline="-25000">
                  <a:solidFill>
                    <a:schemeClr val="tx1"/>
                  </a:solidFill>
                  <a:effectLst/>
                  <a:ea typeface="华文中宋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邻接的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  <a:p>
              <a:pPr>
                <a:lnSpc>
                  <a:spcPct val="50000"/>
                </a:lnSpc>
              </a:pP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顶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点在表头数组中的位置。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1" name="Line 359"/>
            <p:cNvSpPr>
              <a:spLocks noChangeShapeType="1"/>
            </p:cNvSpPr>
            <p:nvPr/>
          </p:nvSpPr>
          <p:spPr bwMode="auto">
            <a:xfrm>
              <a:off x="3456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5" name="Rectangle 37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" grpId="0" autoUpdateAnimBg="0"/>
      <p:bldP spid="13446" grpId="0" autoUpdateAnimBg="0"/>
      <p:bldP spid="13680" grpId="0" autoUpdateAnimBg="0"/>
      <p:bldP spid="13681" grpId="0" autoUpdateAnimBg="0"/>
      <p:bldP spid="136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539750" y="1747838"/>
            <a:ext cx="147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图的特点 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235200" y="2251075"/>
            <a:ext cx="422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顶点的前驱和后继个数无限制 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542925" y="4156075"/>
            <a:ext cx="140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图的应用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2235200" y="1244600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顶点之间的关系是任意的 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2235200" y="1747838"/>
            <a:ext cx="4832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图中任意两个顶点之间都可能相关 </a:t>
            </a: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549275" y="595313"/>
            <a:ext cx="4781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Graph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）是一种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非线性结构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55659" name="AutoShape 11"/>
          <p:cNvSpPr>
            <a:spLocks/>
          </p:cNvSpPr>
          <p:nvPr/>
        </p:nvSpPr>
        <p:spPr bwMode="auto">
          <a:xfrm>
            <a:off x="2019300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5670" name="Group 22"/>
          <p:cNvGrpSpPr>
            <a:grpSpLocks/>
          </p:cNvGrpSpPr>
          <p:nvPr/>
        </p:nvGrpSpPr>
        <p:grpSpPr bwMode="auto">
          <a:xfrm>
            <a:off x="2235200" y="2860675"/>
            <a:ext cx="1479550" cy="2689225"/>
            <a:chOff x="1565" y="2205"/>
            <a:chExt cx="932" cy="1694"/>
          </a:xfrm>
        </p:grpSpPr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565" y="220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语  言  学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565" y="2493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逻  辑  学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1565" y="276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物        理</a:t>
              </a: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1565" y="3037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化        学</a:t>
              </a: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565" y="3310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电信工程 </a:t>
              </a:r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1565" y="3611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数        学 </a:t>
              </a:r>
            </a:p>
          </p:txBody>
        </p:sp>
      </p:grp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2235200" y="5524500"/>
            <a:ext cx="2592388" cy="641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计算机科学 </a:t>
            </a:r>
          </a:p>
        </p:txBody>
      </p:sp>
      <p:sp>
        <p:nvSpPr>
          <p:cNvPr id="155667" name="AutoShape 19"/>
          <p:cNvSpPr>
            <a:spLocks/>
          </p:cNvSpPr>
          <p:nvPr/>
        </p:nvSpPr>
        <p:spPr bwMode="auto">
          <a:xfrm>
            <a:off x="2019300" y="3005138"/>
            <a:ext cx="215900" cy="2879725"/>
          </a:xfrm>
          <a:prstGeom prst="leftBrace">
            <a:avLst>
              <a:gd name="adj1" fmla="val 11115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8" name="AutoShape 20"/>
          <p:cNvSpPr>
            <a:spLocks/>
          </p:cNvSpPr>
          <p:nvPr/>
        </p:nvSpPr>
        <p:spPr bwMode="auto">
          <a:xfrm flipH="1">
            <a:off x="6986588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7235825" y="17018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多对多 </a:t>
            </a:r>
          </a:p>
        </p:txBody>
      </p:sp>
      <p:grpSp>
        <p:nvGrpSpPr>
          <p:cNvPr id="155688" name="Group 40"/>
          <p:cNvGrpSpPr>
            <a:grpSpLocks/>
          </p:cNvGrpSpPr>
          <p:nvPr/>
        </p:nvGrpSpPr>
        <p:grpSpPr bwMode="auto">
          <a:xfrm>
            <a:off x="3878263" y="2933700"/>
            <a:ext cx="4556125" cy="3087688"/>
            <a:chOff x="2443" y="1848"/>
            <a:chExt cx="2870" cy="1945"/>
          </a:xfrm>
        </p:grpSpPr>
        <p:sp>
          <p:nvSpPr>
            <p:cNvPr id="155671" name="Oval 23"/>
            <p:cNvSpPr>
              <a:spLocks noChangeArrowheads="1"/>
            </p:cNvSpPr>
            <p:nvPr/>
          </p:nvSpPr>
          <p:spPr bwMode="auto">
            <a:xfrm>
              <a:off x="3048" y="184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北京 </a:t>
              </a:r>
            </a:p>
          </p:txBody>
        </p:sp>
        <p:sp>
          <p:nvSpPr>
            <p:cNvPr id="155672" name="Oval 24"/>
            <p:cNvSpPr>
              <a:spLocks noChangeArrowheads="1"/>
            </p:cNvSpPr>
            <p:nvPr/>
          </p:nvSpPr>
          <p:spPr bwMode="auto">
            <a:xfrm>
              <a:off x="2443" y="247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西安 </a:t>
              </a:r>
            </a:p>
          </p:txBody>
        </p:sp>
        <p:sp>
          <p:nvSpPr>
            <p:cNvPr id="155673" name="Oval 25"/>
            <p:cNvSpPr>
              <a:spLocks noChangeArrowheads="1"/>
            </p:cNvSpPr>
            <p:nvPr/>
          </p:nvSpPr>
          <p:spPr bwMode="auto">
            <a:xfrm>
              <a:off x="2971" y="324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南京 </a:t>
              </a:r>
            </a:p>
          </p:txBody>
        </p:sp>
        <p:sp>
          <p:nvSpPr>
            <p:cNvPr id="155674" name="Oval 26"/>
            <p:cNvSpPr>
              <a:spLocks noChangeArrowheads="1"/>
            </p:cNvSpPr>
            <p:nvPr/>
          </p:nvSpPr>
          <p:spPr bwMode="auto">
            <a:xfrm>
              <a:off x="4377" y="3345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杭州 </a:t>
              </a:r>
            </a:p>
          </p:txBody>
        </p:sp>
        <p:sp>
          <p:nvSpPr>
            <p:cNvPr id="155675" name="Oval 27"/>
            <p:cNvSpPr>
              <a:spLocks noChangeArrowheads="1"/>
            </p:cNvSpPr>
            <p:nvPr/>
          </p:nvSpPr>
          <p:spPr bwMode="auto">
            <a:xfrm>
              <a:off x="3606" y="252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开封 </a:t>
              </a:r>
            </a:p>
          </p:txBody>
        </p:sp>
        <p:sp>
          <p:nvSpPr>
            <p:cNvPr id="155676" name="Oval 28"/>
            <p:cNvSpPr>
              <a:spLocks noChangeArrowheads="1"/>
            </p:cNvSpPr>
            <p:nvPr/>
          </p:nvSpPr>
          <p:spPr bwMode="auto">
            <a:xfrm>
              <a:off x="4377" y="197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洛阳 </a:t>
              </a:r>
            </a:p>
          </p:txBody>
        </p:sp>
        <p:cxnSp>
          <p:nvCxnSpPr>
            <p:cNvPr id="155677" name="AutoShape 29"/>
            <p:cNvCxnSpPr>
              <a:cxnSpLocks noChangeShapeType="1"/>
              <a:stCxn id="155676" idx="2"/>
              <a:endCxn id="155671" idx="6"/>
            </p:cNvCxnSpPr>
            <p:nvPr/>
          </p:nvCxnSpPr>
          <p:spPr bwMode="auto">
            <a:xfrm flipH="1" flipV="1">
              <a:off x="3984" y="2072"/>
              <a:ext cx="393" cy="13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8" name="AutoShape 30"/>
            <p:cNvCxnSpPr>
              <a:cxnSpLocks noChangeShapeType="1"/>
              <a:stCxn id="155675" idx="0"/>
              <a:endCxn id="155671" idx="5"/>
            </p:cNvCxnSpPr>
            <p:nvPr/>
          </p:nvCxnSpPr>
          <p:spPr bwMode="auto">
            <a:xfrm flipH="1" flipV="1">
              <a:off x="3847" y="2230"/>
              <a:ext cx="227" cy="2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9" name="AutoShape 31"/>
            <p:cNvCxnSpPr>
              <a:cxnSpLocks noChangeShapeType="1"/>
              <a:stCxn id="155676" idx="4"/>
              <a:endCxn id="155674" idx="0"/>
            </p:cNvCxnSpPr>
            <p:nvPr/>
          </p:nvCxnSpPr>
          <p:spPr bwMode="auto">
            <a:xfrm>
              <a:off x="4845" y="2427"/>
              <a:ext cx="0" cy="9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0" name="AutoShape 32"/>
            <p:cNvCxnSpPr>
              <a:cxnSpLocks noChangeShapeType="1"/>
              <a:stCxn id="155674" idx="1"/>
              <a:endCxn id="155675" idx="5"/>
            </p:cNvCxnSpPr>
            <p:nvPr/>
          </p:nvCxnSpPr>
          <p:spPr bwMode="auto">
            <a:xfrm flipH="1" flipV="1">
              <a:off x="4405" y="2911"/>
              <a:ext cx="109" cy="50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1" name="AutoShape 33"/>
            <p:cNvCxnSpPr>
              <a:cxnSpLocks noChangeShapeType="1"/>
              <a:stCxn id="155676" idx="3"/>
              <a:endCxn id="155675" idx="7"/>
            </p:cNvCxnSpPr>
            <p:nvPr/>
          </p:nvCxnSpPr>
          <p:spPr bwMode="auto">
            <a:xfrm flipH="1">
              <a:off x="4405" y="2361"/>
              <a:ext cx="109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2" name="AutoShape 34"/>
            <p:cNvCxnSpPr>
              <a:cxnSpLocks noChangeShapeType="1"/>
              <a:stCxn id="155671" idx="3"/>
              <a:endCxn id="155672" idx="0"/>
            </p:cNvCxnSpPr>
            <p:nvPr/>
          </p:nvCxnSpPr>
          <p:spPr bwMode="auto">
            <a:xfrm flipH="1">
              <a:off x="2911" y="2230"/>
              <a:ext cx="274" cy="24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3" name="AutoShape 35"/>
            <p:cNvCxnSpPr>
              <a:cxnSpLocks noChangeShapeType="1"/>
              <a:stCxn id="155673" idx="1"/>
              <a:endCxn id="155672" idx="4"/>
            </p:cNvCxnSpPr>
            <p:nvPr/>
          </p:nvCxnSpPr>
          <p:spPr bwMode="auto">
            <a:xfrm flipH="1" flipV="1">
              <a:off x="2911" y="2926"/>
              <a:ext cx="197" cy="38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4" name="AutoShape 36"/>
            <p:cNvCxnSpPr>
              <a:cxnSpLocks noChangeShapeType="1"/>
              <a:stCxn id="155674" idx="2"/>
              <a:endCxn id="155673" idx="6"/>
            </p:cNvCxnSpPr>
            <p:nvPr/>
          </p:nvCxnSpPr>
          <p:spPr bwMode="auto">
            <a:xfrm flipH="1" flipV="1">
              <a:off x="3907" y="3473"/>
              <a:ext cx="470" cy="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5" name="AutoShape 37"/>
            <p:cNvCxnSpPr>
              <a:cxnSpLocks noChangeShapeType="1"/>
              <a:stCxn id="155673" idx="0"/>
            </p:cNvCxnSpPr>
            <p:nvPr/>
          </p:nvCxnSpPr>
          <p:spPr bwMode="auto">
            <a:xfrm flipV="1">
              <a:off x="3439" y="2296"/>
              <a:ext cx="76" cy="95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6" name="AutoShape 38"/>
            <p:cNvCxnSpPr>
              <a:cxnSpLocks noChangeShapeType="1"/>
              <a:stCxn id="155675" idx="4"/>
              <a:endCxn id="155673" idx="7"/>
            </p:cNvCxnSpPr>
            <p:nvPr/>
          </p:nvCxnSpPr>
          <p:spPr bwMode="auto">
            <a:xfrm flipH="1">
              <a:off x="3770" y="2977"/>
              <a:ext cx="304" cy="33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  <p:bldP spid="155654" grpId="0"/>
      <p:bldP spid="155655" grpId="0"/>
      <p:bldP spid="155656" grpId="0"/>
      <p:bldP spid="155657" grpId="0"/>
      <p:bldP spid="155658" grpId="0"/>
      <p:bldP spid="155659" grpId="0" animBg="1"/>
      <p:bldP spid="155666" grpId="0"/>
      <p:bldP spid="155667" grpId="0" animBg="1"/>
      <p:bldP spid="155668" grpId="0" animBg="1"/>
      <p:bldP spid="1556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4" name="Group 148"/>
          <p:cNvGrpSpPr>
            <a:grpSpLocks/>
          </p:cNvGrpSpPr>
          <p:nvPr/>
        </p:nvGrpSpPr>
        <p:grpSpPr bwMode="auto">
          <a:xfrm>
            <a:off x="892175" y="533400"/>
            <a:ext cx="1614488" cy="2092325"/>
            <a:chOff x="3495" y="2208"/>
            <a:chExt cx="1017" cy="1318"/>
          </a:xfrm>
        </p:grpSpPr>
        <p:grpSp>
          <p:nvGrpSpPr>
            <p:cNvPr id="14485" name="Group 149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14486" name="Oval 150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7" name="Text Box 151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4488" name="Oval 152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9" name="Text Box 153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4490" name="Oval 154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4492" name="Oval 156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3" name="Text Box 157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14494" name="AutoShape 158"/>
              <p:cNvCxnSpPr>
                <a:cxnSpLocks noChangeShapeType="1"/>
                <a:stCxn id="14488" idx="6"/>
                <a:endCxn id="14486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5" name="AutoShape 159"/>
              <p:cNvCxnSpPr>
                <a:cxnSpLocks noChangeShapeType="1"/>
                <a:stCxn id="14488" idx="4"/>
                <a:endCxn id="14490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6" name="AutoShape 160"/>
              <p:cNvCxnSpPr>
                <a:cxnSpLocks noChangeShapeType="1"/>
                <a:stCxn id="14490" idx="6"/>
                <a:endCxn id="14492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7" name="AutoShape 161"/>
              <p:cNvCxnSpPr>
                <a:cxnSpLocks noChangeShapeType="1"/>
                <a:stCxn id="14492" idx="1"/>
                <a:endCxn id="14488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498" name="Text Box 162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14526" name="Text Box 190"/>
          <p:cNvSpPr txBox="1">
            <a:spLocks noChangeArrowheads="1"/>
          </p:cNvSpPr>
          <p:nvPr/>
        </p:nvSpPr>
        <p:spPr bwMode="auto">
          <a:xfrm>
            <a:off x="2619375" y="9921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4527" name="Text Box 191"/>
          <p:cNvSpPr txBox="1">
            <a:spLocks noChangeArrowheads="1"/>
          </p:cNvSpPr>
          <p:nvPr/>
        </p:nvSpPr>
        <p:spPr bwMode="auto">
          <a:xfrm>
            <a:off x="2619375" y="1376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8" name="Text Box 192"/>
          <p:cNvSpPr txBox="1">
            <a:spLocks noChangeArrowheads="1"/>
          </p:cNvSpPr>
          <p:nvPr/>
        </p:nvSpPr>
        <p:spPr bwMode="auto">
          <a:xfrm>
            <a:off x="2619375" y="1757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29" name="Text Box 193"/>
          <p:cNvSpPr txBox="1">
            <a:spLocks noChangeArrowheads="1"/>
          </p:cNvSpPr>
          <p:nvPr/>
        </p:nvSpPr>
        <p:spPr bwMode="auto">
          <a:xfrm>
            <a:off x="2619375" y="2173288"/>
            <a:ext cx="4127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graphicFrame>
        <p:nvGraphicFramePr>
          <p:cNvPr id="14532" name="Group 196"/>
          <p:cNvGraphicFramePr>
            <a:graphicFrameLocks noGrp="1"/>
          </p:cNvGraphicFramePr>
          <p:nvPr/>
        </p:nvGraphicFramePr>
        <p:xfrm>
          <a:off x="40671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40" name="Group 204"/>
          <p:cNvGraphicFramePr>
            <a:graphicFrameLocks noGrp="1"/>
          </p:cNvGraphicFramePr>
          <p:nvPr/>
        </p:nvGraphicFramePr>
        <p:xfrm>
          <a:off x="49815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48" name="Text Box 212"/>
          <p:cNvSpPr txBox="1">
            <a:spLocks noChangeArrowheads="1"/>
          </p:cNvSpPr>
          <p:nvPr/>
        </p:nvSpPr>
        <p:spPr bwMode="auto">
          <a:xfrm>
            <a:off x="4067175" y="1000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49" name="Text Box 213"/>
          <p:cNvSpPr txBox="1">
            <a:spLocks noChangeArrowheads="1"/>
          </p:cNvSpPr>
          <p:nvPr/>
        </p:nvSpPr>
        <p:spPr bwMode="auto">
          <a:xfrm>
            <a:off x="5362575" y="1071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550" name="Text Box 214"/>
          <p:cNvSpPr txBox="1">
            <a:spLocks noChangeArrowheads="1"/>
          </p:cNvSpPr>
          <p:nvPr/>
        </p:nvSpPr>
        <p:spPr bwMode="auto">
          <a:xfrm>
            <a:off x="4981575" y="995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70" name="Line 234"/>
          <p:cNvSpPr>
            <a:spLocks noChangeShapeType="1"/>
          </p:cNvSpPr>
          <p:nvPr/>
        </p:nvSpPr>
        <p:spPr bwMode="auto">
          <a:xfrm>
            <a:off x="45243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84" name="Group 248"/>
          <p:cNvGraphicFramePr>
            <a:graphicFrameLocks noGrp="1"/>
          </p:cNvGraphicFramePr>
          <p:nvPr/>
        </p:nvGraphicFramePr>
        <p:xfrm>
          <a:off x="40671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00" name="Text Box 264"/>
          <p:cNvSpPr txBox="1">
            <a:spLocks noChangeArrowheads="1"/>
          </p:cNvSpPr>
          <p:nvPr/>
        </p:nvSpPr>
        <p:spPr bwMode="auto">
          <a:xfrm>
            <a:off x="4067175" y="1762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611" name="Text Box 275"/>
          <p:cNvSpPr txBox="1">
            <a:spLocks noChangeArrowheads="1"/>
          </p:cNvSpPr>
          <p:nvPr/>
        </p:nvSpPr>
        <p:spPr bwMode="auto">
          <a:xfrm>
            <a:off x="4448175" y="1833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aphicFrame>
        <p:nvGraphicFramePr>
          <p:cNvPr id="14623" name="Group 287"/>
          <p:cNvGraphicFramePr>
            <a:graphicFrameLocks noGrp="1"/>
          </p:cNvGraphicFramePr>
          <p:nvPr/>
        </p:nvGraphicFramePr>
        <p:xfrm>
          <a:off x="40671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32" name="Text Box 296"/>
          <p:cNvSpPr txBox="1">
            <a:spLocks noChangeArrowheads="1"/>
          </p:cNvSpPr>
          <p:nvPr/>
        </p:nvSpPr>
        <p:spPr bwMode="auto">
          <a:xfrm>
            <a:off x="4448175" y="2209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633" name="Text Box 297"/>
          <p:cNvSpPr txBox="1">
            <a:spLocks noChangeArrowheads="1"/>
          </p:cNvSpPr>
          <p:nvPr/>
        </p:nvSpPr>
        <p:spPr bwMode="auto">
          <a:xfrm>
            <a:off x="4067175" y="2133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graphicFrame>
        <p:nvGraphicFramePr>
          <p:cNvPr id="14678" name="Group 342"/>
          <p:cNvGraphicFramePr>
            <a:graphicFrameLocks noGrp="1"/>
          </p:cNvGraphicFramePr>
          <p:nvPr/>
        </p:nvGraphicFramePr>
        <p:xfrm>
          <a:off x="30003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20" name="Text Box 184"/>
          <p:cNvSpPr txBox="1">
            <a:spLocks noChangeArrowheads="1"/>
          </p:cNvSpPr>
          <p:nvPr/>
        </p:nvSpPr>
        <p:spPr bwMode="auto">
          <a:xfrm>
            <a:off x="3000375" y="919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1" name="Text Box 185"/>
          <p:cNvSpPr txBox="1">
            <a:spLocks noChangeArrowheads="1"/>
          </p:cNvSpPr>
          <p:nvPr/>
        </p:nvSpPr>
        <p:spPr bwMode="auto">
          <a:xfrm>
            <a:off x="3000375" y="1681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522" name="Text Box 186"/>
          <p:cNvSpPr txBox="1">
            <a:spLocks noChangeArrowheads="1"/>
          </p:cNvSpPr>
          <p:nvPr/>
        </p:nvSpPr>
        <p:spPr bwMode="auto">
          <a:xfrm>
            <a:off x="3008313" y="2025650"/>
            <a:ext cx="471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4523" name="Text Box 187"/>
          <p:cNvSpPr txBox="1">
            <a:spLocks noChangeArrowheads="1"/>
          </p:cNvSpPr>
          <p:nvPr/>
        </p:nvSpPr>
        <p:spPr bwMode="auto">
          <a:xfrm>
            <a:off x="3008313" y="1300163"/>
            <a:ext cx="4714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31" name="Line 195"/>
          <p:cNvSpPr>
            <a:spLocks noChangeShapeType="1"/>
          </p:cNvSpPr>
          <p:nvPr/>
        </p:nvSpPr>
        <p:spPr bwMode="auto">
          <a:xfrm>
            <a:off x="36099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83" name="Line 247"/>
          <p:cNvSpPr>
            <a:spLocks noChangeShapeType="1"/>
          </p:cNvSpPr>
          <p:nvPr/>
        </p:nvSpPr>
        <p:spPr bwMode="auto">
          <a:xfrm>
            <a:off x="36099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14" name="Line 278"/>
          <p:cNvSpPr>
            <a:spLocks noChangeShapeType="1"/>
          </p:cNvSpPr>
          <p:nvPr/>
        </p:nvSpPr>
        <p:spPr bwMode="auto">
          <a:xfrm>
            <a:off x="36099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79" name="Text Box 343"/>
          <p:cNvSpPr txBox="1">
            <a:spLocks noChangeArrowheads="1"/>
          </p:cNvSpPr>
          <p:nvPr/>
        </p:nvSpPr>
        <p:spPr bwMode="auto">
          <a:xfrm>
            <a:off x="3457575" y="1452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pSp>
        <p:nvGrpSpPr>
          <p:cNvPr id="14778" name="Group 442"/>
          <p:cNvGrpSpPr>
            <a:grpSpLocks/>
          </p:cNvGrpSpPr>
          <p:nvPr/>
        </p:nvGrpSpPr>
        <p:grpSpPr bwMode="auto">
          <a:xfrm>
            <a:off x="5972175" y="992188"/>
            <a:ext cx="412750" cy="1565275"/>
            <a:chOff x="3900" y="625"/>
            <a:chExt cx="260" cy="986"/>
          </a:xfrm>
        </p:grpSpPr>
        <p:sp>
          <p:nvSpPr>
            <p:cNvPr id="14682" name="Text Box 346"/>
            <p:cNvSpPr txBox="1">
              <a:spLocks noChangeArrowheads="1"/>
            </p:cNvSpPr>
            <p:nvPr/>
          </p:nvSpPr>
          <p:spPr bwMode="auto">
            <a:xfrm>
              <a:off x="3900" y="625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683" name="Text Box 347"/>
            <p:cNvSpPr txBox="1">
              <a:spLocks noChangeArrowheads="1"/>
            </p:cNvSpPr>
            <p:nvPr/>
          </p:nvSpPr>
          <p:spPr bwMode="auto">
            <a:xfrm>
              <a:off x="3900" y="86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684" name="Text Box 348"/>
            <p:cNvSpPr txBox="1">
              <a:spLocks noChangeArrowheads="1"/>
            </p:cNvSpPr>
            <p:nvPr/>
          </p:nvSpPr>
          <p:spPr bwMode="auto">
            <a:xfrm>
              <a:off x="3900" y="110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4685" name="Text Box 349"/>
            <p:cNvSpPr txBox="1">
              <a:spLocks noChangeArrowheads="1"/>
            </p:cNvSpPr>
            <p:nvPr/>
          </p:nvSpPr>
          <p:spPr bwMode="auto">
            <a:xfrm>
              <a:off x="3900" y="1369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79" name="Group 443"/>
          <p:cNvGraphicFramePr>
            <a:graphicFrameLocks noGrp="1"/>
          </p:cNvGraphicFramePr>
          <p:nvPr/>
        </p:nvGraphicFramePr>
        <p:xfrm>
          <a:off x="74199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0" name="Group 444"/>
          <p:cNvGrpSpPr>
            <a:grpSpLocks/>
          </p:cNvGrpSpPr>
          <p:nvPr/>
        </p:nvGrpSpPr>
        <p:grpSpPr bwMode="auto">
          <a:xfrm>
            <a:off x="7419975" y="995363"/>
            <a:ext cx="742950" cy="533400"/>
            <a:chOff x="4812" y="627"/>
            <a:chExt cx="468" cy="336"/>
          </a:xfrm>
        </p:grpSpPr>
        <p:sp>
          <p:nvSpPr>
            <p:cNvPr id="14703" name="Text Box 367"/>
            <p:cNvSpPr txBox="1">
              <a:spLocks noChangeArrowheads="1"/>
            </p:cNvSpPr>
            <p:nvPr/>
          </p:nvSpPr>
          <p:spPr bwMode="auto">
            <a:xfrm>
              <a:off x="5052" y="67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04" name="Text Box 368"/>
            <p:cNvSpPr txBox="1">
              <a:spLocks noChangeArrowheads="1"/>
            </p:cNvSpPr>
            <p:nvPr/>
          </p:nvSpPr>
          <p:spPr bwMode="auto">
            <a:xfrm>
              <a:off x="4812" y="62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84" name="Group 448"/>
          <p:cNvGraphicFramePr>
            <a:graphicFrameLocks noGrp="1"/>
          </p:cNvGraphicFramePr>
          <p:nvPr/>
        </p:nvGraphicFramePr>
        <p:xfrm>
          <a:off x="74199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2" name="Group 446"/>
          <p:cNvGrpSpPr>
            <a:grpSpLocks/>
          </p:cNvGrpSpPr>
          <p:nvPr/>
        </p:nvGrpSpPr>
        <p:grpSpPr bwMode="auto">
          <a:xfrm>
            <a:off x="7419975" y="1762125"/>
            <a:ext cx="742950" cy="528638"/>
            <a:chOff x="4812" y="1110"/>
            <a:chExt cx="468" cy="333"/>
          </a:xfrm>
        </p:grpSpPr>
        <p:sp>
          <p:nvSpPr>
            <p:cNvPr id="14714" name="Text Box 378"/>
            <p:cNvSpPr txBox="1">
              <a:spLocks noChangeArrowheads="1"/>
            </p:cNvSpPr>
            <p:nvPr/>
          </p:nvSpPr>
          <p:spPr bwMode="auto">
            <a:xfrm>
              <a:off x="4812" y="111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715" name="Text Box 379"/>
            <p:cNvSpPr txBox="1">
              <a:spLocks noChangeArrowheads="1"/>
            </p:cNvSpPr>
            <p:nvPr/>
          </p:nvSpPr>
          <p:spPr bwMode="auto">
            <a:xfrm>
              <a:off x="5052" y="115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</p:grpSp>
      <p:graphicFrame>
        <p:nvGraphicFramePr>
          <p:cNvPr id="14785" name="Group 449"/>
          <p:cNvGraphicFramePr>
            <a:graphicFrameLocks noGrp="1"/>
          </p:cNvGraphicFramePr>
          <p:nvPr/>
        </p:nvGraphicFramePr>
        <p:xfrm>
          <a:off x="74199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3" name="Group 447"/>
          <p:cNvGrpSpPr>
            <a:grpSpLocks/>
          </p:cNvGrpSpPr>
          <p:nvPr/>
        </p:nvGrpSpPr>
        <p:grpSpPr bwMode="auto">
          <a:xfrm>
            <a:off x="7419975" y="2133600"/>
            <a:ext cx="742950" cy="533400"/>
            <a:chOff x="4812" y="1344"/>
            <a:chExt cx="468" cy="336"/>
          </a:xfrm>
        </p:grpSpPr>
        <p:sp>
          <p:nvSpPr>
            <p:cNvPr id="14724" name="Text Box 388"/>
            <p:cNvSpPr txBox="1">
              <a:spLocks noChangeArrowheads="1"/>
            </p:cNvSpPr>
            <p:nvPr/>
          </p:nvSpPr>
          <p:spPr bwMode="auto">
            <a:xfrm>
              <a:off x="5052" y="139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25" name="Text Box 389"/>
            <p:cNvSpPr txBox="1">
              <a:spLocks noChangeArrowheads="1"/>
            </p:cNvSpPr>
            <p:nvPr/>
          </p:nvSpPr>
          <p:spPr bwMode="auto">
            <a:xfrm>
              <a:off x="4812" y="134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4776" name="Group 440"/>
          <p:cNvGraphicFramePr>
            <a:graphicFrameLocks noGrp="1"/>
          </p:cNvGraphicFramePr>
          <p:nvPr/>
        </p:nvGraphicFramePr>
        <p:xfrm>
          <a:off x="63531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777" name="Group 441"/>
          <p:cNvGrpSpPr>
            <a:grpSpLocks/>
          </p:cNvGrpSpPr>
          <p:nvPr/>
        </p:nvGrpSpPr>
        <p:grpSpPr bwMode="auto">
          <a:xfrm>
            <a:off x="6350000" y="919163"/>
            <a:ext cx="479425" cy="1600200"/>
            <a:chOff x="4140" y="579"/>
            <a:chExt cx="302" cy="1008"/>
          </a:xfrm>
        </p:grpSpPr>
        <p:sp>
          <p:nvSpPr>
            <p:cNvPr id="14743" name="Text Box 407"/>
            <p:cNvSpPr txBox="1">
              <a:spLocks noChangeArrowheads="1"/>
            </p:cNvSpPr>
            <p:nvPr/>
          </p:nvSpPr>
          <p:spPr bwMode="auto">
            <a:xfrm>
              <a:off x="4140" y="57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744" name="Text Box 408"/>
            <p:cNvSpPr txBox="1">
              <a:spLocks noChangeArrowheads="1"/>
            </p:cNvSpPr>
            <p:nvPr/>
          </p:nvSpPr>
          <p:spPr bwMode="auto">
            <a:xfrm>
              <a:off x="4140" y="105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4745" name="Text Box 409"/>
            <p:cNvSpPr txBox="1">
              <a:spLocks noChangeArrowheads="1"/>
            </p:cNvSpPr>
            <p:nvPr/>
          </p:nvSpPr>
          <p:spPr bwMode="auto">
            <a:xfrm>
              <a:off x="4145" y="1276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4746" name="Text Box 410"/>
            <p:cNvSpPr txBox="1">
              <a:spLocks noChangeArrowheads="1"/>
            </p:cNvSpPr>
            <p:nvPr/>
          </p:nvSpPr>
          <p:spPr bwMode="auto">
            <a:xfrm>
              <a:off x="4145" y="81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4747" name="Line 411"/>
          <p:cNvSpPr>
            <a:spLocks noChangeShapeType="1"/>
          </p:cNvSpPr>
          <p:nvPr/>
        </p:nvSpPr>
        <p:spPr bwMode="auto">
          <a:xfrm>
            <a:off x="69627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8" name="Line 412"/>
          <p:cNvSpPr>
            <a:spLocks noChangeShapeType="1"/>
          </p:cNvSpPr>
          <p:nvPr/>
        </p:nvSpPr>
        <p:spPr bwMode="auto">
          <a:xfrm>
            <a:off x="69627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9" name="Line 413"/>
          <p:cNvSpPr>
            <a:spLocks noChangeShapeType="1"/>
          </p:cNvSpPr>
          <p:nvPr/>
        </p:nvSpPr>
        <p:spPr bwMode="auto">
          <a:xfrm>
            <a:off x="69627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51" name="Group 415"/>
          <p:cNvGraphicFramePr>
            <a:graphicFrameLocks noGrp="1"/>
          </p:cNvGraphicFramePr>
          <p:nvPr/>
        </p:nvGraphicFramePr>
        <p:xfrm>
          <a:off x="7419975" y="1479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0" name="Line 424"/>
          <p:cNvSpPr>
            <a:spLocks noChangeShapeType="1"/>
          </p:cNvSpPr>
          <p:nvPr/>
        </p:nvSpPr>
        <p:spPr bwMode="auto">
          <a:xfrm>
            <a:off x="6943725" y="1604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4781" name="Group 445"/>
          <p:cNvGrpSpPr>
            <a:grpSpLocks/>
          </p:cNvGrpSpPr>
          <p:nvPr/>
        </p:nvGrpSpPr>
        <p:grpSpPr bwMode="auto">
          <a:xfrm>
            <a:off x="7419975" y="1371600"/>
            <a:ext cx="742950" cy="533400"/>
            <a:chOff x="4812" y="864"/>
            <a:chExt cx="468" cy="336"/>
          </a:xfrm>
        </p:grpSpPr>
        <p:sp>
          <p:nvSpPr>
            <p:cNvPr id="14759" name="Text Box 423"/>
            <p:cNvSpPr txBox="1">
              <a:spLocks noChangeArrowheads="1"/>
            </p:cNvSpPr>
            <p:nvPr/>
          </p:nvSpPr>
          <p:spPr bwMode="auto">
            <a:xfrm>
              <a:off x="5052" y="9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62" name="Text Box 426"/>
            <p:cNvSpPr txBox="1">
              <a:spLocks noChangeArrowheads="1"/>
            </p:cNvSpPr>
            <p:nvPr/>
          </p:nvSpPr>
          <p:spPr bwMode="auto">
            <a:xfrm>
              <a:off x="4812" y="8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</p:grpSp>
      <p:sp>
        <p:nvSpPr>
          <p:cNvPr id="14763" name="Text Box 427"/>
          <p:cNvSpPr txBox="1">
            <a:spLocks noChangeArrowheads="1"/>
          </p:cNvSpPr>
          <p:nvPr/>
        </p:nvSpPr>
        <p:spPr bwMode="auto">
          <a:xfrm>
            <a:off x="3321050" y="5334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邻接表 </a:t>
            </a:r>
          </a:p>
        </p:txBody>
      </p:sp>
      <p:sp>
        <p:nvSpPr>
          <p:cNvPr id="14764" name="Text Box 428"/>
          <p:cNvSpPr txBox="1">
            <a:spLocks noChangeArrowheads="1"/>
          </p:cNvSpPr>
          <p:nvPr/>
        </p:nvSpPr>
        <p:spPr bwMode="auto">
          <a:xfrm>
            <a:off x="6521450" y="533400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逆邻接表 </a:t>
            </a:r>
          </a:p>
        </p:txBody>
      </p:sp>
      <p:sp>
        <p:nvSpPr>
          <p:cNvPr id="14769" name="Text Box 433"/>
          <p:cNvSpPr txBox="1">
            <a:spLocks noChangeArrowheads="1"/>
          </p:cNvSpPr>
          <p:nvPr/>
        </p:nvSpPr>
        <p:spPr bwMode="auto">
          <a:xfrm>
            <a:off x="78581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0" name="Text Box 434"/>
          <p:cNvSpPr txBox="1">
            <a:spLocks noChangeArrowheads="1"/>
          </p:cNvSpPr>
          <p:nvPr/>
        </p:nvSpPr>
        <p:spPr bwMode="auto">
          <a:xfrm>
            <a:off x="785813" y="29718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4771" name="Text Box 435"/>
          <p:cNvSpPr txBox="1">
            <a:spLocks noChangeArrowheads="1"/>
          </p:cNvSpPr>
          <p:nvPr/>
        </p:nvSpPr>
        <p:spPr bwMode="auto">
          <a:xfrm>
            <a:off x="798513" y="4676775"/>
            <a:ext cx="37734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4772" name="Text Box 436"/>
          <p:cNvSpPr txBox="1">
            <a:spLocks noChangeArrowheads="1"/>
          </p:cNvSpPr>
          <p:nvPr/>
        </p:nvSpPr>
        <p:spPr bwMode="auto">
          <a:xfrm>
            <a:off x="3203575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找入度难。 </a:t>
            </a:r>
          </a:p>
        </p:txBody>
      </p:sp>
      <p:sp>
        <p:nvSpPr>
          <p:cNvPr id="14773" name="Text Box 437"/>
          <p:cNvSpPr txBox="1">
            <a:spLocks noChangeArrowheads="1"/>
          </p:cNvSpPr>
          <p:nvPr/>
        </p:nvSpPr>
        <p:spPr bwMode="auto">
          <a:xfrm>
            <a:off x="6604000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找出度难。 </a:t>
            </a:r>
          </a:p>
        </p:txBody>
      </p:sp>
      <p:sp>
        <p:nvSpPr>
          <p:cNvPr id="14774" name="Text Box 438"/>
          <p:cNvSpPr txBox="1">
            <a:spLocks noChangeArrowheads="1"/>
          </p:cNvSpPr>
          <p:nvPr/>
        </p:nvSpPr>
        <p:spPr bwMode="auto">
          <a:xfrm>
            <a:off x="498316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5" name="Text Box 439"/>
          <p:cNvSpPr txBox="1">
            <a:spLocks noChangeArrowheads="1"/>
          </p:cNvSpPr>
          <p:nvPr/>
        </p:nvSpPr>
        <p:spPr bwMode="auto">
          <a:xfrm>
            <a:off x="4995863" y="4676775"/>
            <a:ext cx="38242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" grpId="0" animBg="1"/>
      <p:bldP spid="14748" grpId="0" animBg="1"/>
      <p:bldP spid="14749" grpId="0" animBg="1"/>
      <p:bldP spid="14760" grpId="0" animBg="1"/>
      <p:bldP spid="14763" grpId="0" autoUpdateAnimBg="0"/>
      <p:bldP spid="14764" grpId="0" autoUpdateAnimBg="0"/>
      <p:bldP spid="14769" grpId="0" autoUpdateAnimBg="0"/>
      <p:bldP spid="14770" grpId="0" autoUpdateAnimBg="0"/>
      <p:bldP spid="14771" grpId="0" autoUpdateAnimBg="0"/>
      <p:bldP spid="14772" grpId="0" autoUpdateAnimBg="0"/>
      <p:bldP spid="14773" grpId="0" autoUpdateAnimBg="0"/>
      <p:bldP spid="14774" grpId="0" autoUpdateAnimBg="0"/>
      <p:bldP spid="147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3330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图的邻接表存储表示： 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698500" y="909638"/>
            <a:ext cx="6394450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20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ArcNode {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adjvex;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该弧所指向的顶点的位置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struct ArcNode   *nextarc;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指向下一条弧的指针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</a:rPr>
              <a:t>InfoType 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ArcNode;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VNode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VertexType   data;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顶点信息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ArcNode       *firstarc;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指向第一条依附该顶点的弧  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VNode, AdjList[MAX_VERTEX_NUM];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AdjList   vertices;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vexnum, arcnum;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图的当前顶点数和弧数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int   kind;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ALGraph; </a:t>
            </a:r>
          </a:p>
        </p:txBody>
      </p:sp>
    </p:spTree>
  </p:cSld>
  <p:clrMapOvr>
    <a:masterClrMapping/>
  </p:clrMapOvr>
  <p:transition spd="slow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3" name="Text Box 303"/>
          <p:cNvSpPr txBox="1">
            <a:spLocks noChangeArrowheads="1"/>
          </p:cNvSpPr>
          <p:nvPr/>
        </p:nvSpPr>
        <p:spPr bwMode="auto">
          <a:xfrm>
            <a:off x="4503738" y="181927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弧结点 </a:t>
            </a:r>
          </a:p>
        </p:txBody>
      </p:sp>
      <p:grpSp>
        <p:nvGrpSpPr>
          <p:cNvPr id="15666" name="Group 306"/>
          <p:cNvGrpSpPr>
            <a:grpSpLocks/>
          </p:cNvGrpSpPr>
          <p:nvPr/>
        </p:nvGrpSpPr>
        <p:grpSpPr bwMode="auto">
          <a:xfrm>
            <a:off x="4352925" y="1557338"/>
            <a:ext cx="1944688" cy="877887"/>
            <a:chOff x="2977" y="912"/>
            <a:chExt cx="1225" cy="553"/>
          </a:xfrm>
        </p:grpSpPr>
        <p:sp>
          <p:nvSpPr>
            <p:cNvPr id="15664" name="AutoShape 304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第一条入弧 </a:t>
              </a:r>
            </a:p>
          </p:txBody>
        </p:sp>
        <p:sp>
          <p:nvSpPr>
            <p:cNvPr id="15665" name="Line 30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7" name="Group 307"/>
          <p:cNvGrpSpPr>
            <a:grpSpLocks/>
          </p:cNvGrpSpPr>
          <p:nvPr/>
        </p:nvGrpSpPr>
        <p:grpSpPr bwMode="auto">
          <a:xfrm>
            <a:off x="5572125" y="1539875"/>
            <a:ext cx="1944688" cy="877888"/>
            <a:chOff x="2977" y="912"/>
            <a:chExt cx="1225" cy="553"/>
          </a:xfrm>
        </p:grpSpPr>
        <p:sp>
          <p:nvSpPr>
            <p:cNvPr id="15668" name="AutoShape 308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第一条出弧 </a:t>
              </a:r>
            </a:p>
          </p:txBody>
        </p:sp>
        <p:sp>
          <p:nvSpPr>
            <p:cNvPr id="15669" name="Line 309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0" name="Group 310"/>
          <p:cNvGrpSpPr>
            <a:grpSpLocks/>
          </p:cNvGrpSpPr>
          <p:nvPr/>
        </p:nvGrpSpPr>
        <p:grpSpPr bwMode="auto">
          <a:xfrm>
            <a:off x="3395663" y="2781300"/>
            <a:ext cx="1641475" cy="879475"/>
            <a:chOff x="3073" y="912"/>
            <a:chExt cx="1034" cy="554"/>
          </a:xfrm>
        </p:grpSpPr>
        <p:sp>
          <p:nvSpPr>
            <p:cNvPr id="15671" name="AutoShape 311"/>
            <p:cNvSpPr>
              <a:spLocks noChangeArrowheads="1"/>
            </p:cNvSpPr>
            <p:nvPr/>
          </p:nvSpPr>
          <p:spPr bwMode="auto">
            <a:xfrm>
              <a:off x="3073" y="1152"/>
              <a:ext cx="1034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弧尾位置 </a:t>
              </a:r>
            </a:p>
          </p:txBody>
        </p:sp>
        <p:sp>
          <p:nvSpPr>
            <p:cNvPr id="15672" name="Line 312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3" name="Group 313"/>
          <p:cNvGrpSpPr>
            <a:grpSpLocks/>
          </p:cNvGrpSpPr>
          <p:nvPr/>
        </p:nvGrpSpPr>
        <p:grpSpPr bwMode="auto">
          <a:xfrm>
            <a:off x="4616450" y="2781300"/>
            <a:ext cx="1636713" cy="879475"/>
            <a:chOff x="3074" y="912"/>
            <a:chExt cx="1031" cy="554"/>
          </a:xfrm>
        </p:grpSpPr>
        <p:sp>
          <p:nvSpPr>
            <p:cNvPr id="15674" name="AutoShape 314"/>
            <p:cNvSpPr>
              <a:spLocks noChangeArrowheads="1"/>
            </p:cNvSpPr>
            <p:nvPr/>
          </p:nvSpPr>
          <p:spPr bwMode="auto">
            <a:xfrm>
              <a:off x="3074" y="1152"/>
              <a:ext cx="1031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弧头位置 </a:t>
              </a:r>
            </a:p>
          </p:txBody>
        </p:sp>
        <p:sp>
          <p:nvSpPr>
            <p:cNvPr id="15675" name="Line 31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6" name="Group 316"/>
          <p:cNvGrpSpPr>
            <a:grpSpLocks/>
          </p:cNvGrpSpPr>
          <p:nvPr/>
        </p:nvGrpSpPr>
        <p:grpSpPr bwMode="auto">
          <a:xfrm>
            <a:off x="4924425" y="2781300"/>
            <a:ext cx="3162300" cy="879475"/>
            <a:chOff x="2594" y="912"/>
            <a:chExt cx="1992" cy="554"/>
          </a:xfrm>
        </p:grpSpPr>
        <p:sp>
          <p:nvSpPr>
            <p:cNvPr id="15677" name="AutoShape 317"/>
            <p:cNvSpPr>
              <a:spLocks noChangeArrowheads="1"/>
            </p:cNvSpPr>
            <p:nvPr/>
          </p:nvSpPr>
          <p:spPr bwMode="auto">
            <a:xfrm>
              <a:off x="2594" y="1152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弧头相同的下一条弧 </a:t>
              </a:r>
            </a:p>
          </p:txBody>
        </p:sp>
        <p:sp>
          <p:nvSpPr>
            <p:cNvPr id="15678" name="Line 318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82" name="Group 322"/>
          <p:cNvGrpSpPr>
            <a:grpSpLocks/>
          </p:cNvGrpSpPr>
          <p:nvPr/>
        </p:nvGrpSpPr>
        <p:grpSpPr bwMode="auto">
          <a:xfrm>
            <a:off x="5227638" y="2781300"/>
            <a:ext cx="3162300" cy="879475"/>
            <a:chOff x="3528" y="1654"/>
            <a:chExt cx="1992" cy="554"/>
          </a:xfrm>
        </p:grpSpPr>
        <p:sp>
          <p:nvSpPr>
            <p:cNvPr id="15680" name="AutoShape 320"/>
            <p:cNvSpPr>
              <a:spLocks noChangeArrowheads="1"/>
            </p:cNvSpPr>
            <p:nvPr/>
          </p:nvSpPr>
          <p:spPr bwMode="auto">
            <a:xfrm>
              <a:off x="3528" y="1894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弧尾相同的下一条弧 </a:t>
              </a:r>
            </a:p>
          </p:txBody>
        </p:sp>
        <p:sp>
          <p:nvSpPr>
            <p:cNvPr id="15681" name="Line 321"/>
            <p:cNvSpPr>
              <a:spLocks noChangeShapeType="1"/>
            </p:cNvSpPr>
            <p:nvPr/>
          </p:nvSpPr>
          <p:spPr bwMode="auto">
            <a:xfrm>
              <a:off x="4534" y="165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94" name="Group 334"/>
          <p:cNvGrpSpPr>
            <a:grpSpLocks/>
          </p:cNvGrpSpPr>
          <p:nvPr/>
        </p:nvGrpSpPr>
        <p:grpSpPr bwMode="auto">
          <a:xfrm>
            <a:off x="506413" y="3270250"/>
            <a:ext cx="1676400" cy="2943225"/>
            <a:chOff x="192" y="1776"/>
            <a:chExt cx="1056" cy="1854"/>
          </a:xfrm>
        </p:grpSpPr>
        <p:sp>
          <p:nvSpPr>
            <p:cNvPr id="15556" name="Rectangle 196"/>
            <p:cNvSpPr>
              <a:spLocks noChangeArrowheads="1"/>
            </p:cNvSpPr>
            <p:nvPr/>
          </p:nvSpPr>
          <p:spPr bwMode="auto">
            <a:xfrm>
              <a:off x="432" y="1818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 </a:t>
              </a:r>
            </a:p>
          </p:txBody>
        </p:sp>
        <p:sp>
          <p:nvSpPr>
            <p:cNvPr id="15557" name="Line 197"/>
            <p:cNvSpPr>
              <a:spLocks noChangeShapeType="1"/>
            </p:cNvSpPr>
            <p:nvPr/>
          </p:nvSpPr>
          <p:spPr bwMode="auto">
            <a:xfrm>
              <a:off x="692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959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9" name="Rectangle 199"/>
            <p:cNvSpPr>
              <a:spLocks noChangeArrowheads="1"/>
            </p:cNvSpPr>
            <p:nvPr/>
          </p:nvSpPr>
          <p:spPr bwMode="auto">
            <a:xfrm>
              <a:off x="432" y="2315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              </a:t>
              </a:r>
            </a:p>
          </p:txBody>
        </p:sp>
        <p:sp>
          <p:nvSpPr>
            <p:cNvPr id="15560" name="Line 200"/>
            <p:cNvSpPr>
              <a:spLocks noChangeShapeType="1"/>
            </p:cNvSpPr>
            <p:nvPr/>
          </p:nvSpPr>
          <p:spPr bwMode="auto">
            <a:xfrm>
              <a:off x="692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1" name="Line 201"/>
            <p:cNvSpPr>
              <a:spLocks noChangeShapeType="1"/>
            </p:cNvSpPr>
            <p:nvPr/>
          </p:nvSpPr>
          <p:spPr bwMode="auto">
            <a:xfrm>
              <a:off x="959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2" name="Rectangle 202"/>
            <p:cNvSpPr>
              <a:spLocks noChangeArrowheads="1"/>
            </p:cNvSpPr>
            <p:nvPr/>
          </p:nvSpPr>
          <p:spPr bwMode="auto">
            <a:xfrm>
              <a:off x="432" y="2833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 </a:t>
              </a:r>
            </a:p>
          </p:txBody>
        </p:sp>
        <p:sp>
          <p:nvSpPr>
            <p:cNvPr id="15563" name="Line 203"/>
            <p:cNvSpPr>
              <a:spLocks noChangeShapeType="1"/>
            </p:cNvSpPr>
            <p:nvPr/>
          </p:nvSpPr>
          <p:spPr bwMode="auto">
            <a:xfrm>
              <a:off x="692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4" name="Line 204"/>
            <p:cNvSpPr>
              <a:spLocks noChangeShapeType="1"/>
            </p:cNvSpPr>
            <p:nvPr/>
          </p:nvSpPr>
          <p:spPr bwMode="auto">
            <a:xfrm>
              <a:off x="959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" name="Rectangle 205"/>
            <p:cNvSpPr>
              <a:spLocks noChangeArrowheads="1"/>
            </p:cNvSpPr>
            <p:nvPr/>
          </p:nvSpPr>
          <p:spPr bwMode="auto">
            <a:xfrm>
              <a:off x="432" y="3352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 </a:t>
              </a:r>
            </a:p>
          </p:txBody>
        </p:sp>
        <p:sp>
          <p:nvSpPr>
            <p:cNvPr id="15566" name="Line 206"/>
            <p:cNvSpPr>
              <a:spLocks noChangeShapeType="1"/>
            </p:cNvSpPr>
            <p:nvPr/>
          </p:nvSpPr>
          <p:spPr bwMode="auto">
            <a:xfrm>
              <a:off x="692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" name="Line 207"/>
            <p:cNvSpPr>
              <a:spLocks noChangeShapeType="1"/>
            </p:cNvSpPr>
            <p:nvPr/>
          </p:nvSpPr>
          <p:spPr bwMode="auto">
            <a:xfrm>
              <a:off x="959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" name="Text Box 208"/>
            <p:cNvSpPr txBox="1">
              <a:spLocks noChangeArrowheads="1"/>
            </p:cNvSpPr>
            <p:nvPr/>
          </p:nvSpPr>
          <p:spPr bwMode="auto">
            <a:xfrm>
              <a:off x="220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569" name="Text Box 209"/>
            <p:cNvSpPr txBox="1">
              <a:spLocks noChangeArrowheads="1"/>
            </p:cNvSpPr>
            <p:nvPr/>
          </p:nvSpPr>
          <p:spPr bwMode="auto">
            <a:xfrm>
              <a:off x="209" y="229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570" name="Text Box 210"/>
            <p:cNvSpPr txBox="1">
              <a:spLocks noChangeArrowheads="1"/>
            </p:cNvSpPr>
            <p:nvPr/>
          </p:nvSpPr>
          <p:spPr bwMode="auto">
            <a:xfrm>
              <a:off x="198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571" name="Text Box 211"/>
            <p:cNvSpPr txBox="1">
              <a:spLocks noChangeArrowheads="1"/>
            </p:cNvSpPr>
            <p:nvPr/>
          </p:nvSpPr>
          <p:spPr bwMode="auto">
            <a:xfrm>
              <a:off x="192" y="33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646" name="Rectangle 286"/>
            <p:cNvSpPr>
              <a:spLocks noChangeArrowheads="1"/>
            </p:cNvSpPr>
            <p:nvPr/>
          </p:nvSpPr>
          <p:spPr bwMode="auto">
            <a:xfrm>
              <a:off x="432" y="1818"/>
              <a:ext cx="816" cy="177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588963" y="549275"/>
            <a:ext cx="2470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十字链表  </a:t>
            </a:r>
          </a:p>
        </p:txBody>
      </p:sp>
      <p:sp>
        <p:nvSpPr>
          <p:cNvPr id="15572" name="Line 212"/>
          <p:cNvSpPr>
            <a:spLocks noChangeShapeType="1"/>
          </p:cNvSpPr>
          <p:nvPr/>
        </p:nvSpPr>
        <p:spPr bwMode="auto">
          <a:xfrm>
            <a:off x="1954213" y="3481388"/>
            <a:ext cx="2276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Line 213"/>
          <p:cNvSpPr>
            <a:spLocks noChangeShapeType="1"/>
          </p:cNvSpPr>
          <p:nvPr/>
        </p:nvSpPr>
        <p:spPr bwMode="auto">
          <a:xfrm>
            <a:off x="1954213" y="5138738"/>
            <a:ext cx="5651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74" name="Group 214"/>
          <p:cNvGrpSpPr>
            <a:grpSpLocks/>
          </p:cNvGrpSpPr>
          <p:nvPr/>
        </p:nvGrpSpPr>
        <p:grpSpPr bwMode="auto">
          <a:xfrm>
            <a:off x="1549400" y="3551238"/>
            <a:ext cx="1833563" cy="1428750"/>
            <a:chOff x="945" y="1911"/>
            <a:chExt cx="1155" cy="900"/>
          </a:xfrm>
        </p:grpSpPr>
        <p:sp>
          <p:nvSpPr>
            <p:cNvPr id="15575" name="Line 215"/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6" name="Line 216"/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7" name="Line 217"/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8" name="Group 218"/>
          <p:cNvGrpSpPr>
            <a:grpSpLocks/>
          </p:cNvGrpSpPr>
          <p:nvPr/>
        </p:nvGrpSpPr>
        <p:grpSpPr bwMode="auto">
          <a:xfrm>
            <a:off x="1528763" y="3717925"/>
            <a:ext cx="3230562" cy="987425"/>
            <a:chOff x="932" y="2000"/>
            <a:chExt cx="2035" cy="622"/>
          </a:xfrm>
        </p:grpSpPr>
        <p:sp>
          <p:nvSpPr>
            <p:cNvPr id="15579" name="Line 219"/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0" name="Line 220"/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1" name="Line 221"/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52" name="Group 292"/>
          <p:cNvGrpSpPr>
            <a:grpSpLocks/>
          </p:cNvGrpSpPr>
          <p:nvPr/>
        </p:nvGrpSpPr>
        <p:grpSpPr bwMode="auto">
          <a:xfrm>
            <a:off x="4229100" y="3284538"/>
            <a:ext cx="1376363" cy="406400"/>
            <a:chOff x="2537" y="2031"/>
            <a:chExt cx="867" cy="256"/>
          </a:xfrm>
        </p:grpSpPr>
        <p:sp>
          <p:nvSpPr>
            <p:cNvPr id="15586" name="Rectangle 226"/>
            <p:cNvSpPr>
              <a:spLocks noChangeArrowheads="1"/>
            </p:cNvSpPr>
            <p:nvPr/>
          </p:nvSpPr>
          <p:spPr bwMode="auto">
            <a:xfrm>
              <a:off x="2537" y="203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0  1</a:t>
              </a:r>
            </a:p>
          </p:txBody>
        </p:sp>
        <p:sp>
          <p:nvSpPr>
            <p:cNvPr id="15596" name="Line 236"/>
            <p:cNvSpPr>
              <a:spLocks noChangeShapeType="1"/>
            </p:cNvSpPr>
            <p:nvPr/>
          </p:nvSpPr>
          <p:spPr bwMode="auto">
            <a:xfrm>
              <a:off x="2976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7" name="Line 237"/>
            <p:cNvSpPr>
              <a:spLocks noChangeShapeType="1"/>
            </p:cNvSpPr>
            <p:nvPr/>
          </p:nvSpPr>
          <p:spPr bwMode="auto">
            <a:xfrm>
              <a:off x="2762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8" name="Line 238"/>
            <p:cNvSpPr>
              <a:spLocks noChangeShapeType="1"/>
            </p:cNvSpPr>
            <p:nvPr/>
          </p:nvSpPr>
          <p:spPr bwMode="auto">
            <a:xfrm>
              <a:off x="3191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6" name="Group 326"/>
          <p:cNvGrpSpPr>
            <a:grpSpLocks/>
          </p:cNvGrpSpPr>
          <p:nvPr/>
        </p:nvGrpSpPr>
        <p:grpSpPr bwMode="auto">
          <a:xfrm>
            <a:off x="2511425" y="4981575"/>
            <a:ext cx="1376363" cy="406400"/>
            <a:chOff x="1455" y="2998"/>
            <a:chExt cx="867" cy="256"/>
          </a:xfrm>
        </p:grpSpPr>
        <p:sp>
          <p:nvSpPr>
            <p:cNvPr id="15588" name="Rectangle 228"/>
            <p:cNvSpPr>
              <a:spLocks noChangeArrowheads="1"/>
            </p:cNvSpPr>
            <p:nvPr/>
          </p:nvSpPr>
          <p:spPr bwMode="auto">
            <a:xfrm>
              <a:off x="1455" y="2998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2  0</a:t>
              </a:r>
            </a:p>
          </p:txBody>
        </p:sp>
        <p:sp>
          <p:nvSpPr>
            <p:cNvPr id="15602" name="Line 242"/>
            <p:cNvSpPr>
              <a:spLocks noChangeShapeType="1"/>
            </p:cNvSpPr>
            <p:nvPr/>
          </p:nvSpPr>
          <p:spPr bwMode="auto">
            <a:xfrm>
              <a:off x="1894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3" name="Line 243"/>
            <p:cNvSpPr>
              <a:spLocks noChangeShapeType="1"/>
            </p:cNvSpPr>
            <p:nvPr/>
          </p:nvSpPr>
          <p:spPr bwMode="auto">
            <a:xfrm>
              <a:off x="1680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4" name="Line 244"/>
            <p:cNvSpPr>
              <a:spLocks noChangeShapeType="1"/>
            </p:cNvSpPr>
            <p:nvPr/>
          </p:nvSpPr>
          <p:spPr bwMode="auto">
            <a:xfrm>
              <a:off x="2109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14" name="Line 254"/>
          <p:cNvSpPr>
            <a:spLocks noChangeShapeType="1"/>
          </p:cNvSpPr>
          <p:nvPr/>
        </p:nvSpPr>
        <p:spPr bwMode="auto">
          <a:xfrm>
            <a:off x="5459413" y="3481388"/>
            <a:ext cx="5175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5" name="Line 255"/>
          <p:cNvSpPr>
            <a:spLocks noChangeShapeType="1"/>
          </p:cNvSpPr>
          <p:nvPr/>
        </p:nvSpPr>
        <p:spPr bwMode="auto">
          <a:xfrm>
            <a:off x="1954213" y="5967413"/>
            <a:ext cx="5826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8" name="Line 258"/>
          <p:cNvSpPr>
            <a:spLocks noChangeShapeType="1"/>
          </p:cNvSpPr>
          <p:nvPr/>
        </p:nvSpPr>
        <p:spPr bwMode="auto">
          <a:xfrm>
            <a:off x="3382963" y="52451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9" name="Line 259"/>
          <p:cNvSpPr>
            <a:spLocks noChangeShapeType="1"/>
          </p:cNvSpPr>
          <p:nvPr/>
        </p:nvSpPr>
        <p:spPr bwMode="auto">
          <a:xfrm>
            <a:off x="5111750" y="3568700"/>
            <a:ext cx="0" cy="222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85" name="Group 325"/>
          <p:cNvGrpSpPr>
            <a:grpSpLocks/>
          </p:cNvGrpSpPr>
          <p:nvPr/>
        </p:nvGrpSpPr>
        <p:grpSpPr bwMode="auto">
          <a:xfrm>
            <a:off x="5972175" y="3287713"/>
            <a:ext cx="1449388" cy="457200"/>
            <a:chOff x="3635" y="1931"/>
            <a:chExt cx="913" cy="288"/>
          </a:xfrm>
        </p:grpSpPr>
        <p:sp>
          <p:nvSpPr>
            <p:cNvPr id="15585" name="Rectangle 225"/>
            <p:cNvSpPr>
              <a:spLocks noChangeArrowheads="1"/>
            </p:cNvSpPr>
            <p:nvPr/>
          </p:nvSpPr>
          <p:spPr bwMode="auto">
            <a:xfrm>
              <a:off x="3635" y="1933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0  2</a:t>
              </a:r>
            </a:p>
          </p:txBody>
        </p:sp>
        <p:sp>
          <p:nvSpPr>
            <p:cNvPr id="15593" name="Line 233"/>
            <p:cNvSpPr>
              <a:spLocks noChangeShapeType="1"/>
            </p:cNvSpPr>
            <p:nvPr/>
          </p:nvSpPr>
          <p:spPr bwMode="auto">
            <a:xfrm>
              <a:off x="4074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4" name="Line 234"/>
            <p:cNvSpPr>
              <a:spLocks noChangeShapeType="1"/>
            </p:cNvSpPr>
            <p:nvPr/>
          </p:nvSpPr>
          <p:spPr bwMode="auto">
            <a:xfrm>
              <a:off x="3860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5" name="Line 235"/>
            <p:cNvSpPr>
              <a:spLocks noChangeShapeType="1"/>
            </p:cNvSpPr>
            <p:nvPr/>
          </p:nvSpPr>
          <p:spPr bwMode="auto">
            <a:xfrm>
              <a:off x="4289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29" name="Text Box 269"/>
            <p:cNvSpPr txBox="1">
              <a:spLocks noChangeArrowheads="1"/>
            </p:cNvSpPr>
            <p:nvPr/>
          </p:nvSpPr>
          <p:spPr bwMode="auto">
            <a:xfrm>
              <a:off x="4272" y="193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87" name="Group 327"/>
          <p:cNvGrpSpPr>
            <a:grpSpLocks/>
          </p:cNvGrpSpPr>
          <p:nvPr/>
        </p:nvGrpSpPr>
        <p:grpSpPr bwMode="auto">
          <a:xfrm>
            <a:off x="2527300" y="5775325"/>
            <a:ext cx="1376363" cy="457200"/>
            <a:chOff x="1465" y="3498"/>
            <a:chExt cx="867" cy="288"/>
          </a:xfrm>
        </p:grpSpPr>
        <p:sp>
          <p:nvSpPr>
            <p:cNvPr id="15591" name="Rectangle 231"/>
            <p:cNvSpPr>
              <a:spLocks noChangeArrowheads="1"/>
            </p:cNvSpPr>
            <p:nvPr/>
          </p:nvSpPr>
          <p:spPr bwMode="auto">
            <a:xfrm>
              <a:off x="1465" y="350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3  0</a:t>
              </a:r>
            </a:p>
          </p:txBody>
        </p:sp>
        <p:sp>
          <p:nvSpPr>
            <p:cNvPr id="15611" name="Line 251"/>
            <p:cNvSpPr>
              <a:spLocks noChangeShapeType="1"/>
            </p:cNvSpPr>
            <p:nvPr/>
          </p:nvSpPr>
          <p:spPr bwMode="auto">
            <a:xfrm>
              <a:off x="1904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2" name="Line 252"/>
            <p:cNvSpPr>
              <a:spLocks noChangeShapeType="1"/>
            </p:cNvSpPr>
            <p:nvPr/>
          </p:nvSpPr>
          <p:spPr bwMode="auto">
            <a:xfrm>
              <a:off x="1690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3" name="Line 253"/>
            <p:cNvSpPr>
              <a:spLocks noChangeShapeType="1"/>
            </p:cNvSpPr>
            <p:nvPr/>
          </p:nvSpPr>
          <p:spPr bwMode="auto">
            <a:xfrm>
              <a:off x="2119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3" name="Text Box 273"/>
            <p:cNvSpPr txBox="1">
              <a:spLocks noChangeArrowheads="1"/>
            </p:cNvSpPr>
            <p:nvPr/>
          </p:nvSpPr>
          <p:spPr bwMode="auto">
            <a:xfrm>
              <a:off x="1884" y="349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6" name="Group 336"/>
          <p:cNvGrpSpPr>
            <a:grpSpLocks/>
          </p:cNvGrpSpPr>
          <p:nvPr/>
        </p:nvGrpSpPr>
        <p:grpSpPr bwMode="auto">
          <a:xfrm>
            <a:off x="4229100" y="5799138"/>
            <a:ext cx="1376363" cy="482600"/>
            <a:chOff x="2537" y="3369"/>
            <a:chExt cx="867" cy="304"/>
          </a:xfrm>
        </p:grpSpPr>
        <p:sp>
          <p:nvSpPr>
            <p:cNvPr id="15590" name="Rectangle 230"/>
            <p:cNvSpPr>
              <a:spLocks noChangeArrowheads="1"/>
            </p:cNvSpPr>
            <p:nvPr/>
          </p:nvSpPr>
          <p:spPr bwMode="auto">
            <a:xfrm>
              <a:off x="2537" y="336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3  1</a:t>
              </a:r>
            </a:p>
          </p:txBody>
        </p:sp>
        <p:sp>
          <p:nvSpPr>
            <p:cNvPr id="15608" name="Line 248"/>
            <p:cNvSpPr>
              <a:spLocks noChangeShapeType="1"/>
            </p:cNvSpPr>
            <p:nvPr/>
          </p:nvSpPr>
          <p:spPr bwMode="auto">
            <a:xfrm>
              <a:off x="2976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9" name="Line 249"/>
            <p:cNvSpPr>
              <a:spLocks noChangeShapeType="1"/>
            </p:cNvSpPr>
            <p:nvPr/>
          </p:nvSpPr>
          <p:spPr bwMode="auto">
            <a:xfrm>
              <a:off x="2762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0" name="Line 250"/>
            <p:cNvSpPr>
              <a:spLocks noChangeShapeType="1"/>
            </p:cNvSpPr>
            <p:nvPr/>
          </p:nvSpPr>
          <p:spPr bwMode="auto">
            <a:xfrm>
              <a:off x="3191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4" name="Text Box 274"/>
            <p:cNvSpPr txBox="1">
              <a:spLocks noChangeArrowheads="1"/>
            </p:cNvSpPr>
            <p:nvPr/>
          </p:nvSpPr>
          <p:spPr bwMode="auto">
            <a:xfrm>
              <a:off x="2976" y="338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7" name="Group 337"/>
          <p:cNvGrpSpPr>
            <a:grpSpLocks/>
          </p:cNvGrpSpPr>
          <p:nvPr/>
        </p:nvGrpSpPr>
        <p:grpSpPr bwMode="auto">
          <a:xfrm>
            <a:off x="5929313" y="5775325"/>
            <a:ext cx="1376362" cy="457200"/>
            <a:chOff x="3608" y="3354"/>
            <a:chExt cx="867" cy="288"/>
          </a:xfrm>
        </p:grpSpPr>
        <p:sp>
          <p:nvSpPr>
            <p:cNvPr id="15589" name="Rectangle 229"/>
            <p:cNvSpPr>
              <a:spLocks noChangeArrowheads="1"/>
            </p:cNvSpPr>
            <p:nvPr/>
          </p:nvSpPr>
          <p:spPr bwMode="auto">
            <a:xfrm>
              <a:off x="3608" y="336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3  2</a:t>
              </a:r>
            </a:p>
          </p:txBody>
        </p:sp>
        <p:sp>
          <p:nvSpPr>
            <p:cNvPr id="15605" name="Line 245"/>
            <p:cNvSpPr>
              <a:spLocks noChangeShapeType="1"/>
            </p:cNvSpPr>
            <p:nvPr/>
          </p:nvSpPr>
          <p:spPr bwMode="auto">
            <a:xfrm>
              <a:off x="4047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6" name="Line 246"/>
            <p:cNvSpPr>
              <a:spLocks noChangeShapeType="1"/>
            </p:cNvSpPr>
            <p:nvPr/>
          </p:nvSpPr>
          <p:spPr bwMode="auto">
            <a:xfrm>
              <a:off x="3833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7" name="Line 247"/>
            <p:cNvSpPr>
              <a:spLocks noChangeShapeType="1"/>
            </p:cNvSpPr>
            <p:nvPr/>
          </p:nvSpPr>
          <p:spPr bwMode="auto">
            <a:xfrm>
              <a:off x="4262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5" name="Text Box 275"/>
            <p:cNvSpPr txBox="1">
              <a:spLocks noChangeArrowheads="1"/>
            </p:cNvSpPr>
            <p:nvPr/>
          </p:nvSpPr>
          <p:spPr bwMode="auto">
            <a:xfrm>
              <a:off x="4032" y="335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3" name="Group 333"/>
          <p:cNvGrpSpPr>
            <a:grpSpLocks/>
          </p:cNvGrpSpPr>
          <p:nvPr/>
        </p:nvGrpSpPr>
        <p:grpSpPr bwMode="auto">
          <a:xfrm>
            <a:off x="7026275" y="4981575"/>
            <a:ext cx="1433513" cy="488950"/>
            <a:chOff x="4605" y="2854"/>
            <a:chExt cx="903" cy="308"/>
          </a:xfrm>
        </p:grpSpPr>
        <p:sp>
          <p:nvSpPr>
            <p:cNvPr id="15587" name="Rectangle 227"/>
            <p:cNvSpPr>
              <a:spLocks noChangeArrowheads="1"/>
            </p:cNvSpPr>
            <p:nvPr/>
          </p:nvSpPr>
          <p:spPr bwMode="auto">
            <a:xfrm>
              <a:off x="4605" y="2854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2  3</a:t>
              </a:r>
            </a:p>
          </p:txBody>
        </p:sp>
        <p:sp>
          <p:nvSpPr>
            <p:cNvPr id="15631" name="Text Box 271"/>
            <p:cNvSpPr txBox="1">
              <a:spLocks noChangeArrowheads="1"/>
            </p:cNvSpPr>
            <p:nvPr/>
          </p:nvSpPr>
          <p:spPr bwMode="auto">
            <a:xfrm>
              <a:off x="5232" y="2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  <p:sp>
          <p:nvSpPr>
            <p:cNvPr id="15599" name="Line 239"/>
            <p:cNvSpPr>
              <a:spLocks noChangeShapeType="1"/>
            </p:cNvSpPr>
            <p:nvPr/>
          </p:nvSpPr>
          <p:spPr bwMode="auto">
            <a:xfrm>
              <a:off x="5044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0" name="Line 240"/>
            <p:cNvSpPr>
              <a:spLocks noChangeShapeType="1"/>
            </p:cNvSpPr>
            <p:nvPr/>
          </p:nvSpPr>
          <p:spPr bwMode="auto">
            <a:xfrm>
              <a:off x="4830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1" name="Line 241"/>
            <p:cNvSpPr>
              <a:spLocks noChangeShapeType="1"/>
            </p:cNvSpPr>
            <p:nvPr/>
          </p:nvSpPr>
          <p:spPr bwMode="auto">
            <a:xfrm>
              <a:off x="5259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36" name="Text Box 276"/>
          <p:cNvSpPr txBox="1">
            <a:spLocks noChangeArrowheads="1"/>
          </p:cNvSpPr>
          <p:nvPr/>
        </p:nvSpPr>
        <p:spPr bwMode="auto">
          <a:xfrm>
            <a:off x="7716838" y="50069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grpSp>
        <p:nvGrpSpPr>
          <p:cNvPr id="15651" name="Group 291"/>
          <p:cNvGrpSpPr>
            <a:grpSpLocks/>
          </p:cNvGrpSpPr>
          <p:nvPr/>
        </p:nvGrpSpPr>
        <p:grpSpPr bwMode="auto">
          <a:xfrm>
            <a:off x="1060450" y="1374775"/>
            <a:ext cx="1279525" cy="1166813"/>
            <a:chOff x="346" y="672"/>
            <a:chExt cx="806" cy="735"/>
          </a:xfrm>
        </p:grpSpPr>
        <p:sp>
          <p:nvSpPr>
            <p:cNvPr id="15544" name="Oval 184"/>
            <p:cNvSpPr>
              <a:spLocks noChangeArrowheads="1"/>
            </p:cNvSpPr>
            <p:nvPr/>
          </p:nvSpPr>
          <p:spPr bwMode="auto">
            <a:xfrm>
              <a:off x="952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545" name="Oval 185"/>
            <p:cNvSpPr>
              <a:spLocks noChangeArrowheads="1"/>
            </p:cNvSpPr>
            <p:nvPr/>
          </p:nvSpPr>
          <p:spPr bwMode="auto">
            <a:xfrm>
              <a:off x="952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546" name="Oval 186"/>
            <p:cNvSpPr>
              <a:spLocks noChangeArrowheads="1"/>
            </p:cNvSpPr>
            <p:nvPr/>
          </p:nvSpPr>
          <p:spPr bwMode="auto">
            <a:xfrm>
              <a:off x="346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547" name="Oval 187"/>
            <p:cNvSpPr>
              <a:spLocks noChangeArrowheads="1"/>
            </p:cNvSpPr>
            <p:nvPr/>
          </p:nvSpPr>
          <p:spPr bwMode="auto">
            <a:xfrm>
              <a:off x="346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cxnSp>
          <p:nvCxnSpPr>
            <p:cNvPr id="15637" name="AutoShape 277"/>
            <p:cNvCxnSpPr>
              <a:cxnSpLocks noChangeShapeType="1"/>
              <a:stCxn id="15546" idx="6"/>
              <a:endCxn id="15544" idx="2"/>
            </p:cNvCxnSpPr>
            <p:nvPr/>
          </p:nvCxnSpPr>
          <p:spPr bwMode="auto">
            <a:xfrm>
              <a:off x="546" y="778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8" name="AutoShape 278"/>
            <p:cNvCxnSpPr>
              <a:cxnSpLocks noChangeShapeType="1"/>
              <a:stCxn id="15545" idx="0"/>
              <a:endCxn id="15544" idx="4"/>
            </p:cNvCxnSpPr>
            <p:nvPr/>
          </p:nvCxnSpPr>
          <p:spPr bwMode="auto">
            <a:xfrm flipV="1">
              <a:off x="1052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9" name="AutoShape 279"/>
            <p:cNvCxnSpPr>
              <a:cxnSpLocks noChangeShapeType="1"/>
              <a:stCxn id="15545" idx="1"/>
              <a:endCxn id="15546" idx="5"/>
            </p:cNvCxnSpPr>
            <p:nvPr/>
          </p:nvCxnSpPr>
          <p:spPr bwMode="auto">
            <a:xfrm flipH="1" flipV="1">
              <a:off x="517" y="853"/>
              <a:ext cx="464" cy="37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0" name="AutoShape 280"/>
            <p:cNvCxnSpPr>
              <a:cxnSpLocks noChangeShapeType="1"/>
              <a:stCxn id="15546" idx="4"/>
              <a:endCxn id="15547" idx="0"/>
            </p:cNvCxnSpPr>
            <p:nvPr/>
          </p:nvCxnSpPr>
          <p:spPr bwMode="auto">
            <a:xfrm>
              <a:off x="446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1" name="AutoShape 281"/>
            <p:cNvCxnSpPr>
              <a:cxnSpLocks noChangeShapeType="1"/>
              <a:stCxn id="15547" idx="6"/>
              <a:endCxn id="15545" idx="2"/>
            </p:cNvCxnSpPr>
            <p:nvPr/>
          </p:nvCxnSpPr>
          <p:spPr bwMode="auto">
            <a:xfrm>
              <a:off x="546" y="1300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3" name="AutoShape 283"/>
            <p:cNvCxnSpPr>
              <a:cxnSpLocks noChangeShapeType="1"/>
              <a:stCxn id="15547" idx="2"/>
              <a:endCxn id="15546" idx="2"/>
            </p:cNvCxnSpPr>
            <p:nvPr/>
          </p:nvCxnSpPr>
          <p:spPr bwMode="auto">
            <a:xfrm rot="10800000" flipH="1">
              <a:off x="346" y="778"/>
              <a:ext cx="1" cy="522"/>
            </a:xfrm>
            <a:prstGeom prst="curvedConnector3">
              <a:avLst>
                <a:gd name="adj1" fmla="val -1000000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4" name="AutoShape 284"/>
            <p:cNvCxnSpPr>
              <a:cxnSpLocks noChangeShapeType="1"/>
              <a:stCxn id="15545" idx="4"/>
              <a:endCxn id="15547" idx="4"/>
            </p:cNvCxnSpPr>
            <p:nvPr/>
          </p:nvCxnSpPr>
          <p:spPr bwMode="auto">
            <a:xfrm rot="5400000">
              <a:off x="748" y="1104"/>
              <a:ext cx="1" cy="606"/>
            </a:xfrm>
            <a:prstGeom prst="curvedConnector3">
              <a:avLst>
                <a:gd name="adj1" fmla="val 989999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82" name="Line 222"/>
          <p:cNvSpPr>
            <a:spLocks noChangeShapeType="1"/>
          </p:cNvSpPr>
          <p:nvPr/>
        </p:nvSpPr>
        <p:spPr bwMode="auto">
          <a:xfrm>
            <a:off x="3706813" y="5173663"/>
            <a:ext cx="33131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48" name="Freeform 288"/>
          <p:cNvSpPr>
            <a:spLocks/>
          </p:cNvSpPr>
          <p:nvPr/>
        </p:nvSpPr>
        <p:spPr bwMode="auto">
          <a:xfrm>
            <a:off x="1490663" y="3717925"/>
            <a:ext cx="5035550" cy="1779588"/>
          </a:xfrm>
          <a:custGeom>
            <a:avLst/>
            <a:gdLst/>
            <a:ahLst/>
            <a:cxnLst>
              <a:cxn ang="0">
                <a:pos x="4" y="912"/>
              </a:cxn>
              <a:cxn ang="0">
                <a:pos x="0" y="1121"/>
              </a:cxn>
              <a:cxn ang="0">
                <a:pos x="3168" y="1121"/>
              </a:cxn>
              <a:cxn ang="0">
                <a:pos x="3172" y="0"/>
              </a:cxn>
            </a:cxnLst>
            <a:rect l="0" t="0" r="r" b="b"/>
            <a:pathLst>
              <a:path w="3172" h="1121">
                <a:moveTo>
                  <a:pt x="4" y="912"/>
                </a:moveTo>
                <a:lnTo>
                  <a:pt x="0" y="1121"/>
                </a:lnTo>
                <a:lnTo>
                  <a:pt x="3168" y="1121"/>
                </a:lnTo>
                <a:lnTo>
                  <a:pt x="317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49" name="Freeform 289"/>
          <p:cNvSpPr>
            <a:spLocks/>
          </p:cNvSpPr>
          <p:nvPr/>
        </p:nvSpPr>
        <p:spPr bwMode="auto">
          <a:xfrm>
            <a:off x="1490663" y="5394325"/>
            <a:ext cx="6559550" cy="914400"/>
          </a:xfrm>
          <a:custGeom>
            <a:avLst/>
            <a:gdLst/>
            <a:ahLst/>
            <a:cxnLst>
              <a:cxn ang="0">
                <a:pos x="0" y="380"/>
              </a:cxn>
              <a:cxn ang="0">
                <a:pos x="4" y="576"/>
              </a:cxn>
              <a:cxn ang="0">
                <a:pos x="4127" y="576"/>
              </a:cxn>
              <a:cxn ang="0">
                <a:pos x="4132" y="0"/>
              </a:cxn>
            </a:cxnLst>
            <a:rect l="0" t="0" r="r" b="b"/>
            <a:pathLst>
              <a:path w="4132" h="576">
                <a:moveTo>
                  <a:pt x="0" y="380"/>
                </a:moveTo>
                <a:lnTo>
                  <a:pt x="4" y="576"/>
                </a:lnTo>
                <a:lnTo>
                  <a:pt x="4127" y="576"/>
                </a:lnTo>
                <a:lnTo>
                  <a:pt x="413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684" name="Group 324"/>
          <p:cNvGrpSpPr>
            <a:grpSpLocks/>
          </p:cNvGrpSpPr>
          <p:nvPr/>
        </p:nvGrpSpPr>
        <p:grpSpPr bwMode="auto">
          <a:xfrm>
            <a:off x="3132138" y="2359025"/>
            <a:ext cx="4065587" cy="387350"/>
            <a:chOff x="2208" y="1388"/>
            <a:chExt cx="2561" cy="244"/>
          </a:xfrm>
        </p:grpSpPr>
        <p:sp>
          <p:nvSpPr>
            <p:cNvPr id="15654" name="Rectangle 294"/>
            <p:cNvSpPr>
              <a:spLocks noChangeArrowheads="1"/>
            </p:cNvSpPr>
            <p:nvPr/>
          </p:nvSpPr>
          <p:spPr bwMode="auto">
            <a:xfrm>
              <a:off x="2208" y="1388"/>
              <a:ext cx="2561" cy="24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tailvex   headvex   hlink   tlink</a:t>
              </a:r>
            </a:p>
          </p:txBody>
        </p:sp>
        <p:sp>
          <p:nvSpPr>
            <p:cNvPr id="15655" name="Line 295"/>
            <p:cNvSpPr>
              <a:spLocks noChangeShapeType="1"/>
            </p:cNvSpPr>
            <p:nvPr/>
          </p:nvSpPr>
          <p:spPr bwMode="auto">
            <a:xfrm flipH="1">
              <a:off x="2897" y="1388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6" name="Line 296"/>
            <p:cNvSpPr>
              <a:spLocks noChangeShapeType="1"/>
            </p:cNvSpPr>
            <p:nvPr/>
          </p:nvSpPr>
          <p:spPr bwMode="auto">
            <a:xfrm>
              <a:off x="3713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7" name="Line 297"/>
            <p:cNvSpPr>
              <a:spLocks noChangeShapeType="1"/>
            </p:cNvSpPr>
            <p:nvPr/>
          </p:nvSpPr>
          <p:spPr bwMode="auto">
            <a:xfrm>
              <a:off x="4289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3" name="Group 323"/>
          <p:cNvGrpSpPr>
            <a:grpSpLocks/>
          </p:cNvGrpSpPr>
          <p:nvPr/>
        </p:nvGrpSpPr>
        <p:grpSpPr bwMode="auto">
          <a:xfrm>
            <a:off x="3533775" y="1098550"/>
            <a:ext cx="3103563" cy="441325"/>
            <a:chOff x="2461" y="634"/>
            <a:chExt cx="1955" cy="278"/>
          </a:xfrm>
        </p:grpSpPr>
        <p:sp>
          <p:nvSpPr>
            <p:cNvPr id="15659" name="Rectangle 299"/>
            <p:cNvSpPr>
              <a:spLocks noChangeArrowheads="1"/>
            </p:cNvSpPr>
            <p:nvPr/>
          </p:nvSpPr>
          <p:spPr bwMode="auto">
            <a:xfrm>
              <a:off x="2461" y="634"/>
              <a:ext cx="1955" cy="27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data   firstin    firstout</a:t>
              </a:r>
            </a:p>
          </p:txBody>
        </p:sp>
        <p:sp>
          <p:nvSpPr>
            <p:cNvPr id="15660" name="Line 300"/>
            <p:cNvSpPr>
              <a:spLocks noChangeShapeType="1"/>
            </p:cNvSpPr>
            <p:nvPr/>
          </p:nvSpPr>
          <p:spPr bwMode="auto">
            <a:xfrm>
              <a:off x="2960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1" name="Line 301"/>
            <p:cNvSpPr>
              <a:spLocks noChangeShapeType="1"/>
            </p:cNvSpPr>
            <p:nvPr/>
          </p:nvSpPr>
          <p:spPr bwMode="auto">
            <a:xfrm>
              <a:off x="3646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2" name="Text Box 302"/>
          <p:cNvSpPr txBox="1">
            <a:spLocks noChangeArrowheads="1"/>
          </p:cNvSpPr>
          <p:nvPr/>
        </p:nvSpPr>
        <p:spPr bwMode="auto">
          <a:xfrm>
            <a:off x="4313238" y="549275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顶点结点 </a:t>
            </a:r>
          </a:p>
        </p:txBody>
      </p:sp>
      <p:sp>
        <p:nvSpPr>
          <p:cNvPr id="15624" name="Line 264"/>
          <p:cNvSpPr>
            <a:spLocks noChangeShapeType="1"/>
          </p:cNvSpPr>
          <p:nvPr/>
        </p:nvSpPr>
        <p:spPr bwMode="auto">
          <a:xfrm>
            <a:off x="6840538" y="3551238"/>
            <a:ext cx="0" cy="223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6" name="Line 256"/>
          <p:cNvSpPr>
            <a:spLocks noChangeShapeType="1"/>
          </p:cNvSpPr>
          <p:nvPr/>
        </p:nvSpPr>
        <p:spPr bwMode="auto">
          <a:xfrm>
            <a:off x="3706813" y="5984875"/>
            <a:ext cx="5238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7" name="Line 257"/>
          <p:cNvSpPr>
            <a:spLocks noChangeShapeType="1"/>
          </p:cNvSpPr>
          <p:nvPr/>
        </p:nvSpPr>
        <p:spPr bwMode="auto">
          <a:xfrm>
            <a:off x="5459413" y="5984875"/>
            <a:ext cx="4826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30" name="Text Box 270"/>
          <p:cNvSpPr txBox="1">
            <a:spLocks noChangeArrowheads="1"/>
          </p:cNvSpPr>
          <p:nvPr/>
        </p:nvSpPr>
        <p:spPr bwMode="auto">
          <a:xfrm>
            <a:off x="1749425" y="41259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5632" name="Text Box 272"/>
          <p:cNvSpPr txBox="1">
            <a:spLocks noChangeArrowheads="1"/>
          </p:cNvSpPr>
          <p:nvPr/>
        </p:nvSpPr>
        <p:spPr bwMode="auto">
          <a:xfrm>
            <a:off x="6934200" y="57991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1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1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1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3" grpId="0" autoUpdateAnimBg="0"/>
      <p:bldP spid="15572" grpId="0" animBg="1"/>
      <p:bldP spid="15573" grpId="0" animBg="1"/>
      <p:bldP spid="15614" grpId="0" animBg="1"/>
      <p:bldP spid="15615" grpId="0" animBg="1"/>
      <p:bldP spid="15618" grpId="0" animBg="1"/>
      <p:bldP spid="15619" grpId="0" animBg="1"/>
      <p:bldP spid="15636" grpId="0"/>
      <p:bldP spid="15582" grpId="0" animBg="1"/>
      <p:bldP spid="15648" grpId="0" animBg="1"/>
      <p:bldP spid="15649" grpId="0" animBg="1"/>
      <p:bldP spid="15662" grpId="0" autoUpdateAnimBg="0"/>
      <p:bldP spid="15624" grpId="0" animBg="1"/>
      <p:bldP spid="15616" grpId="0" animBg="1"/>
      <p:bldP spid="15617" grpId="0" animBg="1"/>
      <p:bldP spid="15630" grpId="0"/>
      <p:bldP spid="156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50875" y="901700"/>
            <a:ext cx="8169275" cy="54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  20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ArcBox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tailvex, headvex;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该弧的尾和头顶点的位置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 ArcBox   *hlink,  *tlink;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                           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分别指向下一个弧头相同和弧尾相同的弧的指针域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该弧相关信息的指针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ArcBox;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 data;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ArcBox   *firstin,  *firstout;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分别指向该顶点第一条入弧和出弧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VexNode  xlist[MAX_VERTEX_NUM];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表头向量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 vexnum, arcnum;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有向图的当前顶点数和弧数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OLGraph; 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06425" y="452438"/>
            <a:ext cx="42449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有向图的十字链表存储表示： </a:t>
            </a:r>
          </a:p>
        </p:txBody>
      </p:sp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803275" y="2921000"/>
            <a:ext cx="3579813" cy="650875"/>
            <a:chOff x="289" y="1840"/>
            <a:chExt cx="2255" cy="410"/>
          </a:xfrm>
        </p:grpSpPr>
        <p:sp>
          <p:nvSpPr>
            <p:cNvPr id="17454" name="AutoShape 46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420688" y="457200"/>
            <a:ext cx="719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邻接多重表（无向图的另一种链式存储结构） 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420688" y="990600"/>
            <a:ext cx="8291512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邻接表优点：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容易求得顶点和边的信息。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某些操作不方便（如：删除一条边需找表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            示此边的两个结点）。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404813" y="2286000"/>
            <a:ext cx="8583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每条边用一个结点表示。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其结点结构如下：  </a:t>
            </a:r>
          </a:p>
        </p:txBody>
      </p:sp>
      <p:grpSp>
        <p:nvGrpSpPr>
          <p:cNvPr id="17480" name="Group 72"/>
          <p:cNvGrpSpPr>
            <a:grpSpLocks/>
          </p:cNvGrpSpPr>
          <p:nvPr/>
        </p:nvGrpSpPr>
        <p:grpSpPr bwMode="auto">
          <a:xfrm>
            <a:off x="5491163" y="2921000"/>
            <a:ext cx="3478212" cy="650875"/>
            <a:chOff x="3242" y="1840"/>
            <a:chExt cx="2191" cy="410"/>
          </a:xfrm>
        </p:grpSpPr>
        <p:sp>
          <p:nvSpPr>
            <p:cNvPr id="17456" name="AutoShape 48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2584450" y="2997200"/>
            <a:ext cx="4876800" cy="955675"/>
            <a:chOff x="1194" y="1728"/>
            <a:chExt cx="3072" cy="602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3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3808413" y="4648200"/>
            <a:ext cx="2112962" cy="914400"/>
            <a:chOff x="1933" y="3024"/>
            <a:chExt cx="1331" cy="576"/>
          </a:xfrm>
        </p:grpSpPr>
        <p:grpSp>
          <p:nvGrpSpPr>
            <p:cNvPr id="17464" name="Group 56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7460" name="Rectangle 52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7461" name="Line 53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grpSp>
        <p:nvGrpSpPr>
          <p:cNvPr id="17481" name="Group 73"/>
          <p:cNvGrpSpPr>
            <a:grpSpLocks/>
          </p:cNvGrpSpPr>
          <p:nvPr/>
        </p:nvGrpSpPr>
        <p:grpSpPr bwMode="auto">
          <a:xfrm>
            <a:off x="1882775" y="5588000"/>
            <a:ext cx="2517775" cy="658813"/>
            <a:chOff x="969" y="3520"/>
            <a:chExt cx="1586" cy="415"/>
          </a:xfrm>
        </p:grpSpPr>
        <p:sp>
          <p:nvSpPr>
            <p:cNvPr id="17465" name="AutoShape 57"/>
            <p:cNvSpPr>
              <a:spLocks noChangeArrowheads="1"/>
            </p:cNvSpPr>
            <p:nvPr/>
          </p:nvSpPr>
          <p:spPr bwMode="auto">
            <a:xfrm>
              <a:off x="969" y="3664"/>
              <a:ext cx="1586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存与顶点有关的信息</a:t>
              </a:r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>
              <a:off x="2409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82" name="Group 74"/>
          <p:cNvGrpSpPr>
            <a:grpSpLocks/>
          </p:cNvGrpSpPr>
          <p:nvPr/>
        </p:nvGrpSpPr>
        <p:grpSpPr bwMode="auto">
          <a:xfrm>
            <a:off x="5181600" y="5588000"/>
            <a:ext cx="3540125" cy="658813"/>
            <a:chOff x="3047" y="3520"/>
            <a:chExt cx="2230" cy="415"/>
          </a:xfrm>
        </p:grpSpPr>
        <p:sp>
          <p:nvSpPr>
            <p:cNvPr id="17467" name="AutoShape 59"/>
            <p:cNvSpPr>
              <a:spLocks noChangeArrowheads="1"/>
            </p:cNvSpPr>
            <p:nvPr/>
          </p:nvSpPr>
          <p:spPr bwMode="auto">
            <a:xfrm>
              <a:off x="3047" y="3664"/>
              <a:ext cx="2230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指向第一条依附于该顶点的边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3081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565150" y="3532188"/>
            <a:ext cx="1684338" cy="10398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rot="5400000">
            <a:off x="2416176" y="3595687"/>
            <a:ext cx="0" cy="327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2713038" y="3946525"/>
            <a:ext cx="4689475" cy="700088"/>
            <a:chOff x="1492" y="2486"/>
            <a:chExt cx="2954" cy="441"/>
          </a:xfrm>
        </p:grpSpPr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1" name="AutoShape 43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utoUpdateAnimBg="0"/>
      <p:bldP spid="17440" grpId="0" autoUpdateAnimBg="0"/>
      <p:bldP spid="17449" grpId="0" animBg="1" autoUpdateAnimBg="0"/>
      <p:bldP spid="174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7" name="Group 235"/>
          <p:cNvGrpSpPr>
            <a:grpSpLocks/>
          </p:cNvGrpSpPr>
          <p:nvPr/>
        </p:nvGrpSpPr>
        <p:grpSpPr bwMode="auto">
          <a:xfrm>
            <a:off x="6808788" y="3875088"/>
            <a:ext cx="2100262" cy="406400"/>
            <a:chOff x="4289" y="2441"/>
            <a:chExt cx="1323" cy="256"/>
          </a:xfrm>
        </p:grpSpPr>
        <p:sp>
          <p:nvSpPr>
            <p:cNvPr id="18519" name="Rectangle 87"/>
            <p:cNvSpPr>
              <a:spLocks noChangeArrowheads="1"/>
            </p:cNvSpPr>
            <p:nvPr/>
          </p:nvSpPr>
          <p:spPr bwMode="auto">
            <a:xfrm>
              <a:off x="4289" y="2441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0         3 </a:t>
              </a:r>
            </a:p>
          </p:txBody>
        </p:sp>
        <p:sp>
          <p:nvSpPr>
            <p:cNvPr id="18520" name="Line 88"/>
            <p:cNvSpPr>
              <a:spLocks noChangeShapeType="1"/>
            </p:cNvSpPr>
            <p:nvPr/>
          </p:nvSpPr>
          <p:spPr bwMode="auto">
            <a:xfrm>
              <a:off x="4534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2" name="Line 230"/>
            <p:cNvSpPr>
              <a:spLocks noChangeShapeType="1"/>
            </p:cNvSpPr>
            <p:nvPr/>
          </p:nvSpPr>
          <p:spPr bwMode="auto">
            <a:xfrm>
              <a:off x="4830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3" name="Line 231"/>
            <p:cNvSpPr>
              <a:spLocks noChangeShapeType="1"/>
            </p:cNvSpPr>
            <p:nvPr/>
          </p:nvSpPr>
          <p:spPr bwMode="auto">
            <a:xfrm>
              <a:off x="5103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5375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22" name="Group 190"/>
          <p:cNvGrpSpPr>
            <a:grpSpLocks/>
          </p:cNvGrpSpPr>
          <p:nvPr/>
        </p:nvGrpSpPr>
        <p:grpSpPr bwMode="auto">
          <a:xfrm>
            <a:off x="2209800" y="3836988"/>
            <a:ext cx="423863" cy="2335212"/>
            <a:chOff x="601" y="2417"/>
            <a:chExt cx="267" cy="1471"/>
          </a:xfrm>
        </p:grpSpPr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601" y="241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601" y="272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601" y="302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8504" name="Text Box 72"/>
            <p:cNvSpPr txBox="1">
              <a:spLocks noChangeArrowheads="1"/>
            </p:cNvSpPr>
            <p:nvPr/>
          </p:nvSpPr>
          <p:spPr bwMode="auto">
            <a:xfrm>
              <a:off x="601" y="33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608" y="360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grpSp>
        <p:nvGrpSpPr>
          <p:cNvPr id="18580" name="Group 148"/>
          <p:cNvGrpSpPr>
            <a:grpSpLocks/>
          </p:cNvGrpSpPr>
          <p:nvPr/>
        </p:nvGrpSpPr>
        <p:grpSpPr bwMode="auto">
          <a:xfrm>
            <a:off x="539750" y="3698875"/>
            <a:ext cx="1614488" cy="2092325"/>
            <a:chOff x="4695" y="2208"/>
            <a:chExt cx="1017" cy="1318"/>
          </a:xfrm>
        </p:grpSpPr>
        <p:grpSp>
          <p:nvGrpSpPr>
            <p:cNvPr id="18581" name="Group 149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8582" name="Oval 150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3" name="Text Box 151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8584" name="Oval 152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5" name="Text Box 153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8586" name="Oval 154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7" name="Text Box 155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8588" name="Oval 156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9" name="Text Box 157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8590" name="Oval 158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91" name="Text Box 159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8592" name="AutoShape 160"/>
              <p:cNvCxnSpPr>
                <a:cxnSpLocks noChangeShapeType="1"/>
                <a:stCxn id="18584" idx="6"/>
                <a:endCxn id="18582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3" name="AutoShape 161"/>
              <p:cNvCxnSpPr>
                <a:cxnSpLocks noChangeShapeType="1"/>
                <a:stCxn id="18584" idx="4"/>
                <a:endCxn id="18588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4" name="AutoShape 162"/>
              <p:cNvCxnSpPr>
                <a:cxnSpLocks noChangeShapeType="1"/>
                <a:stCxn id="18588" idx="7"/>
                <a:endCxn id="18586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5" name="AutoShape 163"/>
              <p:cNvCxnSpPr>
                <a:cxnSpLocks noChangeShapeType="1"/>
                <a:stCxn id="18586" idx="7"/>
                <a:endCxn id="18582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6" name="AutoShape 164"/>
              <p:cNvCxnSpPr>
                <a:cxnSpLocks noChangeShapeType="1"/>
                <a:stCxn id="18590" idx="0"/>
                <a:endCxn id="18582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7" name="AutoShape 165"/>
              <p:cNvCxnSpPr>
                <a:cxnSpLocks noChangeShapeType="1"/>
                <a:stCxn id="18590" idx="1"/>
                <a:endCxn id="18586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8598" name="Text Box 166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8620" name="Group 188"/>
          <p:cNvGraphicFramePr>
            <a:graphicFrameLocks noGrp="1"/>
          </p:cNvGraphicFramePr>
          <p:nvPr/>
        </p:nvGraphicFramePr>
        <p:xfrm>
          <a:off x="2671763" y="3886200"/>
          <a:ext cx="1219200" cy="2286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666" name="Group 234"/>
          <p:cNvGrpSpPr>
            <a:grpSpLocks/>
          </p:cNvGrpSpPr>
          <p:nvPr/>
        </p:nvGrpSpPr>
        <p:grpSpPr bwMode="auto">
          <a:xfrm>
            <a:off x="4343400" y="3884613"/>
            <a:ext cx="2100263" cy="403225"/>
            <a:chOff x="2736" y="2447"/>
            <a:chExt cx="1323" cy="254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2736" y="2447"/>
              <a:ext cx="1323" cy="25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0         1 </a:t>
              </a:r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2981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>
              <a:off x="3254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3528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7" name="Line 85"/>
            <p:cNvSpPr>
              <a:spLocks noChangeShapeType="1"/>
            </p:cNvSpPr>
            <p:nvPr/>
          </p:nvSpPr>
          <p:spPr bwMode="auto">
            <a:xfrm>
              <a:off x="3802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9" name="Group 237"/>
          <p:cNvGrpSpPr>
            <a:grpSpLocks/>
          </p:cNvGrpSpPr>
          <p:nvPr/>
        </p:nvGrpSpPr>
        <p:grpSpPr bwMode="auto">
          <a:xfrm>
            <a:off x="6819900" y="4770438"/>
            <a:ext cx="2100263" cy="406400"/>
            <a:chOff x="4296" y="3005"/>
            <a:chExt cx="1323" cy="256"/>
          </a:xfrm>
        </p:grpSpPr>
        <p:sp>
          <p:nvSpPr>
            <p:cNvPr id="18525" name="Rectangle 93"/>
            <p:cNvSpPr>
              <a:spLocks noChangeArrowheads="1"/>
            </p:cNvSpPr>
            <p:nvPr/>
          </p:nvSpPr>
          <p:spPr bwMode="auto">
            <a:xfrm>
              <a:off x="4296" y="30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2         3</a:t>
              </a:r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4541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>
              <a:off x="4814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8" name="Line 96"/>
            <p:cNvSpPr>
              <a:spLocks noChangeShapeType="1"/>
            </p:cNvSpPr>
            <p:nvPr/>
          </p:nvSpPr>
          <p:spPr bwMode="auto">
            <a:xfrm>
              <a:off x="5088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5362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8" name="Group 236"/>
          <p:cNvGrpSpPr>
            <a:grpSpLocks/>
          </p:cNvGrpSpPr>
          <p:nvPr/>
        </p:nvGrpSpPr>
        <p:grpSpPr bwMode="auto">
          <a:xfrm>
            <a:off x="4341813" y="4783138"/>
            <a:ext cx="2100262" cy="406400"/>
            <a:chOff x="2735" y="3013"/>
            <a:chExt cx="1323" cy="256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735" y="3013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2         1</a:t>
              </a:r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2980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3253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>
              <a:off x="3527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01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1" name="Group 239"/>
          <p:cNvGrpSpPr>
            <a:grpSpLocks/>
          </p:cNvGrpSpPr>
          <p:nvPr/>
        </p:nvGrpSpPr>
        <p:grpSpPr bwMode="auto">
          <a:xfrm>
            <a:off x="6789738" y="5727700"/>
            <a:ext cx="2100262" cy="406400"/>
            <a:chOff x="4277" y="3608"/>
            <a:chExt cx="1323" cy="256"/>
          </a:xfrm>
        </p:grpSpPr>
        <p:sp>
          <p:nvSpPr>
            <p:cNvPr id="18537" name="Rectangle 105"/>
            <p:cNvSpPr>
              <a:spLocks noChangeArrowheads="1"/>
            </p:cNvSpPr>
            <p:nvPr/>
          </p:nvSpPr>
          <p:spPr bwMode="auto">
            <a:xfrm>
              <a:off x="4277" y="3608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2         4      </a:t>
              </a:r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4522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>
              <a:off x="4795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" name="Line 108"/>
            <p:cNvSpPr>
              <a:spLocks noChangeShapeType="1"/>
            </p:cNvSpPr>
            <p:nvPr/>
          </p:nvSpPr>
          <p:spPr bwMode="auto">
            <a:xfrm>
              <a:off x="5069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1" name="Line 109"/>
            <p:cNvSpPr>
              <a:spLocks noChangeShapeType="1"/>
            </p:cNvSpPr>
            <p:nvPr/>
          </p:nvSpPr>
          <p:spPr bwMode="auto">
            <a:xfrm>
              <a:off x="5343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0" name="Group 238"/>
          <p:cNvGrpSpPr>
            <a:grpSpLocks/>
          </p:cNvGrpSpPr>
          <p:nvPr/>
        </p:nvGrpSpPr>
        <p:grpSpPr bwMode="auto">
          <a:xfrm>
            <a:off x="4365625" y="5722938"/>
            <a:ext cx="2100263" cy="406400"/>
            <a:chOff x="2750" y="3605"/>
            <a:chExt cx="1323" cy="256"/>
          </a:xfrm>
        </p:grpSpPr>
        <p:sp>
          <p:nvSpPr>
            <p:cNvPr id="18543" name="Rectangle 111"/>
            <p:cNvSpPr>
              <a:spLocks noChangeArrowheads="1"/>
            </p:cNvSpPr>
            <p:nvPr/>
          </p:nvSpPr>
          <p:spPr bwMode="auto">
            <a:xfrm>
              <a:off x="2750" y="36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4         1</a:t>
              </a:r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2995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" name="Line 113"/>
            <p:cNvSpPr>
              <a:spLocks noChangeShapeType="1"/>
            </p:cNvSpPr>
            <p:nvPr/>
          </p:nvSpPr>
          <p:spPr bwMode="auto">
            <a:xfrm>
              <a:off x="3268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" name="Line 114"/>
            <p:cNvSpPr>
              <a:spLocks noChangeShapeType="1"/>
            </p:cNvSpPr>
            <p:nvPr/>
          </p:nvSpPr>
          <p:spPr bwMode="auto">
            <a:xfrm>
              <a:off x="3542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7" name="Line 115"/>
            <p:cNvSpPr>
              <a:spLocks noChangeShapeType="1"/>
            </p:cNvSpPr>
            <p:nvPr/>
          </p:nvSpPr>
          <p:spPr bwMode="auto">
            <a:xfrm>
              <a:off x="3816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3586163" y="497840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3586163" y="5913438"/>
            <a:ext cx="77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0" name="Line 128"/>
          <p:cNvSpPr>
            <a:spLocks noChangeShapeType="1"/>
          </p:cNvSpPr>
          <p:nvPr/>
        </p:nvSpPr>
        <p:spPr bwMode="auto">
          <a:xfrm>
            <a:off x="6232525" y="4076700"/>
            <a:ext cx="0" cy="7080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1" name="Line 129"/>
          <p:cNvSpPr>
            <a:spLocks noChangeShapeType="1"/>
          </p:cNvSpPr>
          <p:nvPr/>
        </p:nvSpPr>
        <p:spPr bwMode="auto">
          <a:xfrm>
            <a:off x="6249988" y="5013325"/>
            <a:ext cx="0" cy="7064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6" name="Line 134"/>
          <p:cNvSpPr>
            <a:spLocks noChangeShapeType="1"/>
          </p:cNvSpPr>
          <p:nvPr/>
        </p:nvSpPr>
        <p:spPr bwMode="auto">
          <a:xfrm>
            <a:off x="7853363" y="4978400"/>
            <a:ext cx="0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26" name="Group 194"/>
          <p:cNvGrpSpPr>
            <a:grpSpLocks/>
          </p:cNvGrpSpPr>
          <p:nvPr/>
        </p:nvGrpSpPr>
        <p:grpSpPr bwMode="auto">
          <a:xfrm>
            <a:off x="3586163" y="5137150"/>
            <a:ext cx="5186362" cy="349250"/>
            <a:chOff x="1536" y="3236"/>
            <a:chExt cx="3267" cy="220"/>
          </a:xfrm>
        </p:grpSpPr>
        <p:sp>
          <p:nvSpPr>
            <p:cNvPr id="18568" name="Line 136"/>
            <p:cNvSpPr>
              <a:spLocks noChangeShapeType="1"/>
            </p:cNvSpPr>
            <p:nvPr/>
          </p:nvSpPr>
          <p:spPr bwMode="auto">
            <a:xfrm flipV="1">
              <a:off x="1536" y="3456"/>
              <a:ext cx="32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9" name="Line 137"/>
            <p:cNvSpPr>
              <a:spLocks noChangeShapeType="1"/>
            </p:cNvSpPr>
            <p:nvPr/>
          </p:nvSpPr>
          <p:spPr bwMode="auto">
            <a:xfrm flipV="1">
              <a:off x="4803" y="3236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70" name="Line 138"/>
          <p:cNvSpPr>
            <a:spLocks noChangeShapeType="1"/>
          </p:cNvSpPr>
          <p:nvPr/>
        </p:nvSpPr>
        <p:spPr bwMode="auto">
          <a:xfrm flipV="1">
            <a:off x="8755063" y="4292600"/>
            <a:ext cx="0" cy="6492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76676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76676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85058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8" name="Text Box 146"/>
          <p:cNvSpPr txBox="1">
            <a:spLocks noChangeArrowheads="1"/>
          </p:cNvSpPr>
          <p:nvPr/>
        </p:nvSpPr>
        <p:spPr bwMode="auto">
          <a:xfrm>
            <a:off x="85312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6088063" y="57086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623" name="Freeform 191"/>
          <p:cNvSpPr>
            <a:spLocks/>
          </p:cNvSpPr>
          <p:nvPr/>
        </p:nvSpPr>
        <p:spPr bwMode="auto">
          <a:xfrm>
            <a:off x="5421313" y="3597275"/>
            <a:ext cx="2432050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10" y="0"/>
              </a:cxn>
              <a:cxn ang="0">
                <a:pos x="1531" y="0"/>
              </a:cxn>
              <a:cxn ang="0">
                <a:pos x="1532" y="182"/>
              </a:cxn>
            </a:cxnLst>
            <a:rect l="0" t="0" r="r" b="b"/>
            <a:pathLst>
              <a:path w="1532" h="278">
                <a:moveTo>
                  <a:pt x="0" y="278"/>
                </a:moveTo>
                <a:lnTo>
                  <a:pt x="10" y="0"/>
                </a:lnTo>
                <a:lnTo>
                  <a:pt x="1531" y="0"/>
                </a:lnTo>
                <a:lnTo>
                  <a:pt x="1532" y="182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4" name="Freeform 192"/>
          <p:cNvSpPr>
            <a:spLocks/>
          </p:cNvSpPr>
          <p:nvPr/>
        </p:nvSpPr>
        <p:spPr bwMode="auto">
          <a:xfrm>
            <a:off x="3586163" y="3435350"/>
            <a:ext cx="2646362" cy="1136650"/>
          </a:xfrm>
          <a:custGeom>
            <a:avLst/>
            <a:gdLst/>
            <a:ahLst/>
            <a:cxnLst>
              <a:cxn ang="0">
                <a:pos x="0" y="716"/>
              </a:cxn>
              <a:cxn ang="0">
                <a:pos x="305" y="716"/>
              </a:cxn>
              <a:cxn ang="0">
                <a:pos x="305" y="0"/>
              </a:cxn>
              <a:cxn ang="0">
                <a:pos x="1658" y="2"/>
              </a:cxn>
              <a:cxn ang="0">
                <a:pos x="1667" y="306"/>
              </a:cxn>
            </a:cxnLst>
            <a:rect l="0" t="0" r="r" b="b"/>
            <a:pathLst>
              <a:path w="1667" h="716">
                <a:moveTo>
                  <a:pt x="0" y="716"/>
                </a:moveTo>
                <a:lnTo>
                  <a:pt x="305" y="716"/>
                </a:lnTo>
                <a:lnTo>
                  <a:pt x="305" y="0"/>
                </a:lnTo>
                <a:lnTo>
                  <a:pt x="1658" y="2"/>
                </a:lnTo>
                <a:lnTo>
                  <a:pt x="1667" y="306"/>
                </a:lnTo>
              </a:path>
            </a:pathLst>
          </a:custGeom>
          <a:noFill/>
          <a:ln w="1270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5" name="Freeform 193"/>
          <p:cNvSpPr>
            <a:spLocks/>
          </p:cNvSpPr>
          <p:nvPr/>
        </p:nvSpPr>
        <p:spPr bwMode="auto">
          <a:xfrm>
            <a:off x="5414963" y="4489450"/>
            <a:ext cx="2438400" cy="463550"/>
          </a:xfrm>
          <a:custGeom>
            <a:avLst/>
            <a:gdLst/>
            <a:ahLst/>
            <a:cxnLst>
              <a:cxn ang="0">
                <a:pos x="4" y="292"/>
              </a:cxn>
              <a:cxn ang="0">
                <a:pos x="0" y="0"/>
              </a:cxn>
              <a:cxn ang="0">
                <a:pos x="1588" y="0"/>
              </a:cxn>
              <a:cxn ang="0">
                <a:pos x="1588" y="196"/>
              </a:cxn>
            </a:cxnLst>
            <a:rect l="0" t="0" r="r" b="b"/>
            <a:pathLst>
              <a:path w="1588" h="292">
                <a:moveTo>
                  <a:pt x="4" y="292"/>
                </a:moveTo>
                <a:lnTo>
                  <a:pt x="0" y="0"/>
                </a:lnTo>
                <a:lnTo>
                  <a:pt x="1588" y="0"/>
                </a:lnTo>
                <a:lnTo>
                  <a:pt x="1588" y="1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7" name="Freeform 195"/>
          <p:cNvSpPr>
            <a:spLocks/>
          </p:cNvSpPr>
          <p:nvPr/>
        </p:nvSpPr>
        <p:spPr bwMode="auto">
          <a:xfrm>
            <a:off x="5414963" y="5943600"/>
            <a:ext cx="3352800" cy="407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3"/>
              </a:cxn>
              <a:cxn ang="0">
                <a:pos x="2111" y="257"/>
              </a:cxn>
              <a:cxn ang="0">
                <a:pos x="2112" y="96"/>
              </a:cxn>
            </a:cxnLst>
            <a:rect l="0" t="0" r="r" b="b"/>
            <a:pathLst>
              <a:path w="2112" h="257">
                <a:moveTo>
                  <a:pt x="0" y="0"/>
                </a:moveTo>
                <a:lnTo>
                  <a:pt x="0" y="253"/>
                </a:lnTo>
                <a:lnTo>
                  <a:pt x="2111" y="257"/>
                </a:lnTo>
                <a:lnTo>
                  <a:pt x="2112" y="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28" name="Group 196"/>
          <p:cNvGrpSpPr>
            <a:grpSpLocks/>
          </p:cNvGrpSpPr>
          <p:nvPr/>
        </p:nvGrpSpPr>
        <p:grpSpPr bwMode="auto">
          <a:xfrm>
            <a:off x="660400" y="474663"/>
            <a:ext cx="3579813" cy="650875"/>
            <a:chOff x="289" y="1840"/>
            <a:chExt cx="2255" cy="410"/>
          </a:xfrm>
        </p:grpSpPr>
        <p:sp>
          <p:nvSpPr>
            <p:cNvPr id="18629" name="AutoShape 197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0" name="Line 198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1" name="Group 199"/>
          <p:cNvGrpSpPr>
            <a:grpSpLocks/>
          </p:cNvGrpSpPr>
          <p:nvPr/>
        </p:nvGrpSpPr>
        <p:grpSpPr bwMode="auto">
          <a:xfrm>
            <a:off x="5348288" y="474663"/>
            <a:ext cx="3478212" cy="650875"/>
            <a:chOff x="3242" y="1840"/>
            <a:chExt cx="2191" cy="410"/>
          </a:xfrm>
        </p:grpSpPr>
        <p:sp>
          <p:nvSpPr>
            <p:cNvPr id="18632" name="AutoShape 200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3" name="Line 201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4" name="Group 202"/>
          <p:cNvGrpSpPr>
            <a:grpSpLocks/>
          </p:cNvGrpSpPr>
          <p:nvPr/>
        </p:nvGrpSpPr>
        <p:grpSpPr bwMode="auto">
          <a:xfrm>
            <a:off x="2441575" y="550863"/>
            <a:ext cx="4876800" cy="955675"/>
            <a:chOff x="1194" y="1728"/>
            <a:chExt cx="3072" cy="602"/>
          </a:xfrm>
        </p:grpSpPr>
        <p:grpSp>
          <p:nvGrpSpPr>
            <p:cNvPr id="18635" name="Group 203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8636" name="Rectangle 20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8637" name="Line 20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8" name="Line 20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9" name="Line 20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0" name="Line 20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1" name="Line 20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42" name="Text Box 21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sp>
        <p:nvSpPr>
          <p:cNvPr id="18643" name="AutoShape 211"/>
          <p:cNvSpPr>
            <a:spLocks noChangeArrowheads="1"/>
          </p:cNvSpPr>
          <p:nvPr/>
        </p:nvSpPr>
        <p:spPr bwMode="auto">
          <a:xfrm>
            <a:off x="422275" y="1085850"/>
            <a:ext cx="1684338" cy="10398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8644" name="Line 212"/>
          <p:cNvSpPr>
            <a:spLocks noChangeShapeType="1"/>
          </p:cNvSpPr>
          <p:nvPr/>
        </p:nvSpPr>
        <p:spPr bwMode="auto">
          <a:xfrm rot="5400000">
            <a:off x="2277269" y="1158082"/>
            <a:ext cx="0" cy="309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45" name="Group 213"/>
          <p:cNvGrpSpPr>
            <a:grpSpLocks/>
          </p:cNvGrpSpPr>
          <p:nvPr/>
        </p:nvGrpSpPr>
        <p:grpSpPr bwMode="auto">
          <a:xfrm>
            <a:off x="2570163" y="1500188"/>
            <a:ext cx="4689475" cy="700087"/>
            <a:chOff x="1492" y="2486"/>
            <a:chExt cx="2954" cy="441"/>
          </a:xfrm>
        </p:grpSpPr>
        <p:sp>
          <p:nvSpPr>
            <p:cNvPr id="18646" name="Line 214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" name="Line 215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8" name="AutoShape 216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8649" name="Group 217"/>
          <p:cNvGrpSpPr>
            <a:grpSpLocks/>
          </p:cNvGrpSpPr>
          <p:nvPr/>
        </p:nvGrpSpPr>
        <p:grpSpPr bwMode="auto">
          <a:xfrm>
            <a:off x="3114675" y="2227263"/>
            <a:ext cx="2112963" cy="914400"/>
            <a:chOff x="1933" y="3024"/>
            <a:chExt cx="1331" cy="576"/>
          </a:xfrm>
        </p:grpSpPr>
        <p:grpSp>
          <p:nvGrpSpPr>
            <p:cNvPr id="18650" name="Group 218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8651" name="Rectangle 219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8652" name="Line 220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3" name="Text Box 221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sp>
        <p:nvSpPr>
          <p:cNvPr id="18655" name="AutoShape 223"/>
          <p:cNvSpPr>
            <a:spLocks noChangeArrowheads="1"/>
          </p:cNvSpPr>
          <p:nvPr/>
        </p:nvSpPr>
        <p:spPr bwMode="auto">
          <a:xfrm>
            <a:off x="374650" y="2709863"/>
            <a:ext cx="251777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存与顶点有关的信息</a:t>
            </a:r>
          </a:p>
        </p:txBody>
      </p:sp>
      <p:sp>
        <p:nvSpPr>
          <p:cNvPr id="18656" name="Line 224"/>
          <p:cNvSpPr>
            <a:spLocks noChangeShapeType="1"/>
          </p:cNvSpPr>
          <p:nvPr/>
        </p:nvSpPr>
        <p:spPr bwMode="auto">
          <a:xfrm rot="5400000">
            <a:off x="30003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58" name="AutoShape 226"/>
          <p:cNvSpPr>
            <a:spLocks noChangeArrowheads="1"/>
          </p:cNvSpPr>
          <p:nvPr/>
        </p:nvSpPr>
        <p:spPr bwMode="auto">
          <a:xfrm>
            <a:off x="5495925" y="2684463"/>
            <a:ext cx="354012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指向第一条依附于该顶点的边</a:t>
            </a:r>
            <a:endParaRPr lang="zh-CN" altLang="en-US" sz="200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8659" name="Line 227"/>
          <p:cNvSpPr>
            <a:spLocks noChangeShapeType="1"/>
          </p:cNvSpPr>
          <p:nvPr/>
        </p:nvSpPr>
        <p:spPr bwMode="auto">
          <a:xfrm rot="16200000" flipH="1">
            <a:off x="53625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61" name="Line 229"/>
          <p:cNvSpPr>
            <a:spLocks noChangeShapeType="1"/>
          </p:cNvSpPr>
          <p:nvPr/>
        </p:nvSpPr>
        <p:spPr bwMode="auto">
          <a:xfrm>
            <a:off x="3563938" y="4076700"/>
            <a:ext cx="7921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9" grpId="0" animBg="1"/>
      <p:bldP spid="18550" grpId="0" animBg="1"/>
      <p:bldP spid="18560" grpId="0" animBg="1"/>
      <p:bldP spid="18561" grpId="0" animBg="1"/>
      <p:bldP spid="18566" grpId="0" animBg="1"/>
      <p:bldP spid="18570" grpId="0" animBg="1"/>
      <p:bldP spid="18576" grpId="0" autoUpdateAnimBg="0"/>
      <p:bldP spid="18575" grpId="0" autoUpdateAnimBg="0"/>
      <p:bldP spid="18577" grpId="0" autoUpdateAnimBg="0"/>
      <p:bldP spid="18578" grpId="0" autoUpdateAnimBg="0"/>
      <p:bldP spid="18579" grpId="0" autoUpdateAnimBg="0"/>
      <p:bldP spid="18623" grpId="0" animBg="1"/>
      <p:bldP spid="18624" grpId="0" animBg="1"/>
      <p:bldP spid="18625" grpId="0" animBg="1"/>
      <p:bldP spid="18627" grpId="0" animBg="1"/>
      <p:bldP spid="186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58813" y="935038"/>
            <a:ext cx="7675562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20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emnu {unvisited, visited} VisitIf;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Ebox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VisitIf  mark;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访问标记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ivex, 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该边依附的两个顶点的位置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EBox  *ilink, *jlink;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分别指向依附这两个顶点的下一条边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该边信息指针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EBox;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data;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EBox  *firstedge;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指向第一条依附该顶点的边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VexBox  adjmulist[MAX_VERTEX_NUM];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vexnum, edgenum;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无向图的当前顶点数和边数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AMLGraph; 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658813" y="471488"/>
            <a:ext cx="4646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无向图的邻接多重表存储表示： 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76200" y="457200"/>
            <a:ext cx="2165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图的遍历  </a:t>
            </a:r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76200" y="1049338"/>
            <a:ext cx="883602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从图的任意指定顶点出发，依照某种规则去访问图中所有顶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点，且每个顶点仅被访问一次，这一过程叫做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图的遍历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51306" name="Text Box 106"/>
          <p:cNvSpPr txBox="1">
            <a:spLocks noChangeArrowheads="1"/>
          </p:cNvSpPr>
          <p:nvPr/>
        </p:nvSpPr>
        <p:spPr bwMode="auto">
          <a:xfrm>
            <a:off x="76200" y="4770438"/>
            <a:ext cx="8855075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图的遍历按照深度优先和广度优先规则去实施，通常有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深度 </a:t>
            </a:r>
          </a:p>
          <a:p>
            <a:pPr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优先遍历法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Depth_First Search——DFS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）和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广度优先遍历法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Breadth_Frist Search——BFS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）两种。</a:t>
            </a:r>
          </a:p>
        </p:txBody>
      </p:sp>
      <p:grpSp>
        <p:nvGrpSpPr>
          <p:cNvPr id="51308" name="Group 108"/>
          <p:cNvGrpSpPr>
            <a:grpSpLocks/>
          </p:cNvGrpSpPr>
          <p:nvPr/>
        </p:nvGrpSpPr>
        <p:grpSpPr bwMode="auto">
          <a:xfrm>
            <a:off x="2895600" y="2236788"/>
            <a:ext cx="2895600" cy="2259012"/>
            <a:chOff x="144" y="1968"/>
            <a:chExt cx="1888" cy="1423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0" name="Oval 110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1" name="Oval 111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2" name="Oval 112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3" name="Oval 113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4" name="Oval 114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5" name="Oval 115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6" name="Oval 116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1317" name="AutoShape 117"/>
            <p:cNvCxnSpPr>
              <a:cxnSpLocks noChangeShapeType="1"/>
              <a:stCxn id="51313" idx="5"/>
              <a:endCxn id="51314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8" name="AutoShape 118"/>
            <p:cNvCxnSpPr>
              <a:cxnSpLocks noChangeShapeType="1"/>
              <a:stCxn id="51313" idx="3"/>
              <a:endCxn id="51315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9" name="AutoShape 119"/>
            <p:cNvCxnSpPr>
              <a:cxnSpLocks noChangeShapeType="1"/>
              <a:stCxn id="51309" idx="6"/>
              <a:endCxn id="51313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0" name="AutoShape 120"/>
            <p:cNvCxnSpPr>
              <a:cxnSpLocks noChangeShapeType="1"/>
              <a:stCxn id="51309" idx="2"/>
              <a:endCxn id="51310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1" name="AutoShape 121"/>
            <p:cNvCxnSpPr>
              <a:cxnSpLocks noChangeShapeType="1"/>
              <a:stCxn id="51310" idx="3"/>
              <a:endCxn id="51311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2" name="AutoShape 122"/>
            <p:cNvCxnSpPr>
              <a:cxnSpLocks noChangeShapeType="1"/>
              <a:stCxn id="51310" idx="6"/>
              <a:endCxn id="51312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3" name="AutoShape 123"/>
            <p:cNvCxnSpPr>
              <a:cxnSpLocks noChangeShapeType="1"/>
              <a:stCxn id="51311" idx="5"/>
              <a:endCxn id="51316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4" name="AutoShape 124"/>
            <p:cNvCxnSpPr>
              <a:cxnSpLocks noChangeShapeType="1"/>
              <a:stCxn id="51316" idx="0"/>
              <a:endCxn id="51312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5" name="AutoShape 125"/>
            <p:cNvCxnSpPr>
              <a:cxnSpLocks noChangeShapeType="1"/>
              <a:stCxn id="51314" idx="2"/>
              <a:endCxn id="51315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5" grpId="0" autoUpdateAnimBg="0"/>
      <p:bldP spid="513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76200" y="457200"/>
            <a:ext cx="40274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深度优先遍历（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76200" y="1108075"/>
            <a:ext cx="8642350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访问指定的起始顶点；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、若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当前访问的顶点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的邻接顶点有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未被访问的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，则任选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一个访问之；反之，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退回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到最近访问过的顶点；直到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与起始顶点相通的全部顶点都访问完毕；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若此时图中尚有顶点未被访问，则再选其中一个顶点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作为起始顶点并访问之，转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 反之，遍历结束。 </a:t>
            </a:r>
          </a:p>
        </p:txBody>
      </p:sp>
      <p:sp>
        <p:nvSpPr>
          <p:cNvPr id="19609" name="Text Box 153"/>
          <p:cNvSpPr txBox="1">
            <a:spLocks noChangeArrowheads="1"/>
          </p:cNvSpPr>
          <p:nvPr/>
        </p:nvSpPr>
        <p:spPr bwMode="auto">
          <a:xfrm>
            <a:off x="76200" y="31908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9611" name="Text Box 155"/>
          <p:cNvSpPr txBox="1">
            <a:spLocks noChangeArrowheads="1"/>
          </p:cNvSpPr>
          <p:nvPr/>
        </p:nvSpPr>
        <p:spPr bwMode="auto">
          <a:xfrm>
            <a:off x="3314700" y="3789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grpSp>
        <p:nvGrpSpPr>
          <p:cNvPr id="19627" name="Group 171"/>
          <p:cNvGrpSpPr>
            <a:grpSpLocks/>
          </p:cNvGrpSpPr>
          <p:nvPr/>
        </p:nvGrpSpPr>
        <p:grpSpPr bwMode="auto">
          <a:xfrm>
            <a:off x="228600" y="3495675"/>
            <a:ext cx="2895600" cy="2259013"/>
            <a:chOff x="144" y="1968"/>
            <a:chExt cx="1888" cy="1423"/>
          </a:xfrm>
        </p:grpSpPr>
        <p:sp>
          <p:nvSpPr>
            <p:cNvPr id="19592" name="Oval 136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3" name="Oval 137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4" name="Oval 138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5" name="Oval 139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6" name="Oval 140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7" name="Oval 141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8" name="Oval 142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9" name="Oval 143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613" name="AutoShape 157"/>
            <p:cNvCxnSpPr>
              <a:cxnSpLocks noChangeShapeType="1"/>
              <a:stCxn id="19596" idx="5"/>
              <a:endCxn id="19597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4" name="AutoShape 158"/>
            <p:cNvCxnSpPr>
              <a:cxnSpLocks noChangeShapeType="1"/>
              <a:stCxn id="19596" idx="3"/>
              <a:endCxn id="19598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5" name="AutoShape 159"/>
            <p:cNvCxnSpPr>
              <a:cxnSpLocks noChangeShapeType="1"/>
              <a:stCxn id="19592" idx="6"/>
              <a:endCxn id="19596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6" name="AutoShape 160"/>
            <p:cNvCxnSpPr>
              <a:cxnSpLocks noChangeShapeType="1"/>
              <a:stCxn id="19592" idx="2"/>
              <a:endCxn id="19593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7" name="AutoShape 161"/>
            <p:cNvCxnSpPr>
              <a:cxnSpLocks noChangeShapeType="1"/>
              <a:stCxn id="19593" idx="3"/>
              <a:endCxn id="19594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8" name="AutoShape 162"/>
            <p:cNvCxnSpPr>
              <a:cxnSpLocks noChangeShapeType="1"/>
              <a:stCxn id="19593" idx="6"/>
              <a:endCxn id="19595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9" name="AutoShape 163"/>
            <p:cNvCxnSpPr>
              <a:cxnSpLocks noChangeShapeType="1"/>
              <a:stCxn id="19594" idx="5"/>
              <a:endCxn id="19599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0" name="AutoShape 164"/>
            <p:cNvCxnSpPr>
              <a:cxnSpLocks noChangeShapeType="1"/>
              <a:stCxn id="19599" idx="0"/>
              <a:endCxn id="19595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2" name="AutoShape 166"/>
            <p:cNvCxnSpPr>
              <a:cxnSpLocks noChangeShapeType="1"/>
              <a:stCxn id="19597" idx="2"/>
              <a:endCxn id="19598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712" name="Rectangle 256"/>
          <p:cNvSpPr>
            <a:spLocks noChangeArrowheads="1"/>
          </p:cNvSpPr>
          <p:nvPr/>
        </p:nvSpPr>
        <p:spPr bwMode="auto">
          <a:xfrm>
            <a:off x="3330575" y="3259138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顶点访问次序： </a:t>
            </a:r>
          </a:p>
        </p:txBody>
      </p:sp>
      <p:sp>
        <p:nvSpPr>
          <p:cNvPr id="19713" name="Text Box 257"/>
          <p:cNvSpPr txBox="1">
            <a:spLocks noChangeArrowheads="1"/>
          </p:cNvSpPr>
          <p:nvPr/>
        </p:nvSpPr>
        <p:spPr bwMode="auto">
          <a:xfrm>
            <a:off x="3705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14" name="Text Box 258"/>
          <p:cNvSpPr txBox="1">
            <a:spLocks noChangeArrowheads="1"/>
          </p:cNvSpPr>
          <p:nvPr/>
        </p:nvSpPr>
        <p:spPr bwMode="auto">
          <a:xfrm>
            <a:off x="44164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5" name="Text Box 259"/>
          <p:cNvSpPr txBox="1">
            <a:spLocks noChangeArrowheads="1"/>
          </p:cNvSpPr>
          <p:nvPr/>
        </p:nvSpPr>
        <p:spPr bwMode="auto">
          <a:xfrm>
            <a:off x="51450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6" name="Text Box 260"/>
          <p:cNvSpPr txBox="1">
            <a:spLocks noChangeArrowheads="1"/>
          </p:cNvSpPr>
          <p:nvPr/>
        </p:nvSpPr>
        <p:spPr bwMode="auto">
          <a:xfrm>
            <a:off x="5864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7" name="Text Box 261"/>
          <p:cNvSpPr txBox="1">
            <a:spLocks noChangeArrowheads="1"/>
          </p:cNvSpPr>
          <p:nvPr/>
        </p:nvSpPr>
        <p:spPr bwMode="auto">
          <a:xfrm>
            <a:off x="65928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8" name="Text Box 262"/>
          <p:cNvSpPr txBox="1">
            <a:spLocks noChangeArrowheads="1"/>
          </p:cNvSpPr>
          <p:nvPr/>
        </p:nvSpPr>
        <p:spPr bwMode="auto">
          <a:xfrm>
            <a:off x="730567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9" name="Text Box 263"/>
          <p:cNvSpPr txBox="1">
            <a:spLocks noChangeArrowheads="1"/>
          </p:cNvSpPr>
          <p:nvPr/>
        </p:nvSpPr>
        <p:spPr bwMode="auto">
          <a:xfrm>
            <a:off x="8024813" y="3768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0" name="Text Box 264"/>
          <p:cNvSpPr txBox="1">
            <a:spLocks noChangeArrowheads="1"/>
          </p:cNvSpPr>
          <p:nvPr/>
        </p:nvSpPr>
        <p:spPr bwMode="auto">
          <a:xfrm>
            <a:off x="3314700" y="4170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1" name="Text Box 265"/>
          <p:cNvSpPr txBox="1">
            <a:spLocks noChangeArrowheads="1"/>
          </p:cNvSpPr>
          <p:nvPr/>
        </p:nvSpPr>
        <p:spPr bwMode="auto">
          <a:xfrm>
            <a:off x="3705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22" name="Text Box 266"/>
          <p:cNvSpPr txBox="1">
            <a:spLocks noChangeArrowheads="1"/>
          </p:cNvSpPr>
          <p:nvPr/>
        </p:nvSpPr>
        <p:spPr bwMode="auto">
          <a:xfrm>
            <a:off x="44164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3" name="Text Box 267"/>
          <p:cNvSpPr txBox="1">
            <a:spLocks noChangeArrowheads="1"/>
          </p:cNvSpPr>
          <p:nvPr/>
        </p:nvSpPr>
        <p:spPr bwMode="auto">
          <a:xfrm>
            <a:off x="51450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4" name="Text Box 268"/>
          <p:cNvSpPr txBox="1">
            <a:spLocks noChangeArrowheads="1"/>
          </p:cNvSpPr>
          <p:nvPr/>
        </p:nvSpPr>
        <p:spPr bwMode="auto">
          <a:xfrm>
            <a:off x="5864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5" name="Text Box 269"/>
          <p:cNvSpPr txBox="1">
            <a:spLocks noChangeArrowheads="1"/>
          </p:cNvSpPr>
          <p:nvPr/>
        </p:nvSpPr>
        <p:spPr bwMode="auto">
          <a:xfrm>
            <a:off x="65928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6" name="Text Box 270"/>
          <p:cNvSpPr txBox="1">
            <a:spLocks noChangeArrowheads="1"/>
          </p:cNvSpPr>
          <p:nvPr/>
        </p:nvSpPr>
        <p:spPr bwMode="auto">
          <a:xfrm>
            <a:off x="730567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7" name="Text Box 271"/>
          <p:cNvSpPr txBox="1">
            <a:spLocks noChangeArrowheads="1"/>
          </p:cNvSpPr>
          <p:nvPr/>
        </p:nvSpPr>
        <p:spPr bwMode="auto">
          <a:xfrm>
            <a:off x="8024813" y="4149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8" name="Text Box 272"/>
          <p:cNvSpPr txBox="1">
            <a:spLocks noChangeArrowheads="1"/>
          </p:cNvSpPr>
          <p:nvPr/>
        </p:nvSpPr>
        <p:spPr bwMode="auto">
          <a:xfrm>
            <a:off x="3314700" y="457517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9" name="Text Box 273"/>
          <p:cNvSpPr txBox="1">
            <a:spLocks noChangeArrowheads="1"/>
          </p:cNvSpPr>
          <p:nvPr/>
        </p:nvSpPr>
        <p:spPr bwMode="auto">
          <a:xfrm>
            <a:off x="3705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0" name="Text Box 274"/>
          <p:cNvSpPr txBox="1">
            <a:spLocks noChangeArrowheads="1"/>
          </p:cNvSpPr>
          <p:nvPr/>
        </p:nvSpPr>
        <p:spPr bwMode="auto">
          <a:xfrm>
            <a:off x="44164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1" name="Text Box 275"/>
          <p:cNvSpPr txBox="1">
            <a:spLocks noChangeArrowheads="1"/>
          </p:cNvSpPr>
          <p:nvPr/>
        </p:nvSpPr>
        <p:spPr bwMode="auto">
          <a:xfrm>
            <a:off x="51450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2" name="Text Box 276"/>
          <p:cNvSpPr txBox="1">
            <a:spLocks noChangeArrowheads="1"/>
          </p:cNvSpPr>
          <p:nvPr/>
        </p:nvSpPr>
        <p:spPr bwMode="auto">
          <a:xfrm>
            <a:off x="5864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3" name="Text Box 277"/>
          <p:cNvSpPr txBox="1">
            <a:spLocks noChangeArrowheads="1"/>
          </p:cNvSpPr>
          <p:nvPr/>
        </p:nvSpPr>
        <p:spPr bwMode="auto">
          <a:xfrm>
            <a:off x="65928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4" name="Text Box 278"/>
          <p:cNvSpPr txBox="1">
            <a:spLocks noChangeArrowheads="1"/>
          </p:cNvSpPr>
          <p:nvPr/>
        </p:nvSpPr>
        <p:spPr bwMode="auto">
          <a:xfrm>
            <a:off x="730567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5" name="Text Box 279"/>
          <p:cNvSpPr txBox="1">
            <a:spLocks noChangeArrowheads="1"/>
          </p:cNvSpPr>
          <p:nvPr/>
        </p:nvSpPr>
        <p:spPr bwMode="auto">
          <a:xfrm>
            <a:off x="8024813" y="455453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36" name="Text Box 280"/>
          <p:cNvSpPr txBox="1">
            <a:spLocks noChangeArrowheads="1"/>
          </p:cNvSpPr>
          <p:nvPr/>
        </p:nvSpPr>
        <p:spPr bwMode="auto">
          <a:xfrm>
            <a:off x="3314700" y="498633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37" name="Text Box 281"/>
          <p:cNvSpPr txBox="1">
            <a:spLocks noChangeArrowheads="1"/>
          </p:cNvSpPr>
          <p:nvPr/>
        </p:nvSpPr>
        <p:spPr bwMode="auto">
          <a:xfrm>
            <a:off x="3705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8" name="Text Box 282"/>
          <p:cNvSpPr txBox="1">
            <a:spLocks noChangeArrowheads="1"/>
          </p:cNvSpPr>
          <p:nvPr/>
        </p:nvSpPr>
        <p:spPr bwMode="auto">
          <a:xfrm>
            <a:off x="44164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9" name="Text Box 283"/>
          <p:cNvSpPr txBox="1">
            <a:spLocks noChangeArrowheads="1"/>
          </p:cNvSpPr>
          <p:nvPr/>
        </p:nvSpPr>
        <p:spPr bwMode="auto">
          <a:xfrm>
            <a:off x="51450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0" name="Text Box 284"/>
          <p:cNvSpPr txBox="1">
            <a:spLocks noChangeArrowheads="1"/>
          </p:cNvSpPr>
          <p:nvPr/>
        </p:nvSpPr>
        <p:spPr bwMode="auto">
          <a:xfrm>
            <a:off x="5864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1" name="Text Box 285"/>
          <p:cNvSpPr txBox="1">
            <a:spLocks noChangeArrowheads="1"/>
          </p:cNvSpPr>
          <p:nvPr/>
        </p:nvSpPr>
        <p:spPr bwMode="auto">
          <a:xfrm>
            <a:off x="65928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2" name="Text Box 286"/>
          <p:cNvSpPr txBox="1">
            <a:spLocks noChangeArrowheads="1"/>
          </p:cNvSpPr>
          <p:nvPr/>
        </p:nvSpPr>
        <p:spPr bwMode="auto">
          <a:xfrm>
            <a:off x="730567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3" name="Text Box 287"/>
          <p:cNvSpPr txBox="1">
            <a:spLocks noChangeArrowheads="1"/>
          </p:cNvSpPr>
          <p:nvPr/>
        </p:nvSpPr>
        <p:spPr bwMode="auto">
          <a:xfrm>
            <a:off x="8024813" y="496570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44" name="Text Box 288"/>
          <p:cNvSpPr txBox="1">
            <a:spLocks noChangeArrowheads="1"/>
          </p:cNvSpPr>
          <p:nvPr/>
        </p:nvSpPr>
        <p:spPr bwMode="auto">
          <a:xfrm>
            <a:off x="3314700" y="541972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45" name="Text Box 289"/>
          <p:cNvSpPr txBox="1">
            <a:spLocks noChangeArrowheads="1"/>
          </p:cNvSpPr>
          <p:nvPr/>
        </p:nvSpPr>
        <p:spPr bwMode="auto">
          <a:xfrm>
            <a:off x="3705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19746" name="Text Box 290"/>
          <p:cNvSpPr txBox="1">
            <a:spLocks noChangeArrowheads="1"/>
          </p:cNvSpPr>
          <p:nvPr/>
        </p:nvSpPr>
        <p:spPr bwMode="auto">
          <a:xfrm>
            <a:off x="44164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7" name="Text Box 291"/>
          <p:cNvSpPr txBox="1">
            <a:spLocks noChangeArrowheads="1"/>
          </p:cNvSpPr>
          <p:nvPr/>
        </p:nvSpPr>
        <p:spPr bwMode="auto">
          <a:xfrm>
            <a:off x="51450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8" name="Text Box 292"/>
          <p:cNvSpPr txBox="1">
            <a:spLocks noChangeArrowheads="1"/>
          </p:cNvSpPr>
          <p:nvPr/>
        </p:nvSpPr>
        <p:spPr bwMode="auto">
          <a:xfrm>
            <a:off x="5864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9" name="Text Box 293"/>
          <p:cNvSpPr txBox="1">
            <a:spLocks noChangeArrowheads="1"/>
          </p:cNvSpPr>
          <p:nvPr/>
        </p:nvSpPr>
        <p:spPr bwMode="auto">
          <a:xfrm>
            <a:off x="65928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0" name="Text Box 294"/>
          <p:cNvSpPr txBox="1">
            <a:spLocks noChangeArrowheads="1"/>
          </p:cNvSpPr>
          <p:nvPr/>
        </p:nvSpPr>
        <p:spPr bwMode="auto">
          <a:xfrm>
            <a:off x="730567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1" name="Text Box 295"/>
          <p:cNvSpPr txBox="1">
            <a:spLocks noChangeArrowheads="1"/>
          </p:cNvSpPr>
          <p:nvPr/>
        </p:nvSpPr>
        <p:spPr bwMode="auto">
          <a:xfrm>
            <a:off x="8024813" y="539908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54" name="AutoShape 298"/>
          <p:cNvSpPr>
            <a:spLocks noChangeArrowheads="1"/>
          </p:cNvSpPr>
          <p:nvPr/>
        </p:nvSpPr>
        <p:spPr bwMode="auto">
          <a:xfrm>
            <a:off x="1428750" y="5915025"/>
            <a:ext cx="6211888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 algn="ctr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连通图的深度优先遍历类似于树的先根遍历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1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1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1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1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1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1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3000"/>
                                        <p:tgtEl>
                                          <p:spTgt spid="1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3000"/>
                                        <p:tgtEl>
                                          <p:spTgt spid="1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3000"/>
                                        <p:tgtEl>
                                          <p:spTgt spid="1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3000"/>
                                        <p:tgtEl>
                                          <p:spTgt spid="1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3000"/>
                                        <p:tgtEl>
                                          <p:spTgt spid="1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0"/>
                                        <p:tgtEl>
                                          <p:spTgt spid="1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0"/>
                                        <p:tgtEl>
                                          <p:spTgt spid="1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0"/>
                                        <p:tgtEl>
                                          <p:spTgt spid="1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1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1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3000"/>
                                        <p:tgtEl>
                                          <p:spTgt spid="1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3000"/>
                                        <p:tgtEl>
                                          <p:spTgt spid="1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3000"/>
                                        <p:tgtEl>
                                          <p:spTgt spid="1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3000"/>
                                        <p:tgtEl>
                                          <p:spTgt spid="1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3000"/>
                                        <p:tgtEl>
                                          <p:spTgt spid="1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3000"/>
                                        <p:tgtEl>
                                          <p:spTgt spid="1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" grpId="0" autoUpdateAnimBg="0"/>
      <p:bldP spid="19609" grpId="0" autoUpdateAnimBg="0"/>
      <p:bldP spid="19611" grpId="0" autoUpdateAnimBg="0"/>
      <p:bldP spid="19712" grpId="0" autoUpdateAnimBg="0"/>
      <p:bldP spid="19713" grpId="0"/>
      <p:bldP spid="19714" grpId="0"/>
      <p:bldP spid="19715" grpId="0"/>
      <p:bldP spid="19716" grpId="0"/>
      <p:bldP spid="19717" grpId="0"/>
      <p:bldP spid="19718" grpId="0"/>
      <p:bldP spid="19719" grpId="0"/>
      <p:bldP spid="19720" grpId="0" autoUpdateAnimBg="0"/>
      <p:bldP spid="19721" grpId="0"/>
      <p:bldP spid="19722" grpId="0"/>
      <p:bldP spid="19723" grpId="0"/>
      <p:bldP spid="19724" grpId="0"/>
      <p:bldP spid="19725" grpId="0"/>
      <p:bldP spid="19726" grpId="0"/>
      <p:bldP spid="19727" grpId="0"/>
      <p:bldP spid="19728" grpId="0" autoUpdateAnimBg="0"/>
      <p:bldP spid="19729" grpId="0"/>
      <p:bldP spid="19730" grpId="0"/>
      <p:bldP spid="19731" grpId="0"/>
      <p:bldP spid="19732" grpId="0"/>
      <p:bldP spid="19733" grpId="0"/>
      <p:bldP spid="19734" grpId="0"/>
      <p:bldP spid="19735" grpId="0"/>
      <p:bldP spid="19736" grpId="0" autoUpdateAnimBg="0"/>
      <p:bldP spid="19737" grpId="0"/>
      <p:bldP spid="19738" grpId="0"/>
      <p:bldP spid="19739" grpId="0"/>
      <p:bldP spid="19740" grpId="0"/>
      <p:bldP spid="19741" grpId="0"/>
      <p:bldP spid="19742" grpId="0"/>
      <p:bldP spid="19743" grpId="0"/>
      <p:bldP spid="19744" grpId="0" autoUpdateAnimBg="0"/>
      <p:bldP spid="19745" grpId="0"/>
      <p:bldP spid="19746" grpId="0"/>
      <p:bldP spid="19747" grpId="0"/>
      <p:bldP spid="19748" grpId="0"/>
      <p:bldP spid="19749" grpId="0"/>
      <p:bldP spid="19750" grpId="0"/>
      <p:bldP spid="19751" grpId="0"/>
      <p:bldP spid="197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2079625" y="715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1" name="Oval 5"/>
          <p:cNvSpPr>
            <a:spLocks noChangeArrowheads="1"/>
          </p:cNvSpPr>
          <p:nvPr/>
        </p:nvSpPr>
        <p:spPr bwMode="auto">
          <a:xfrm>
            <a:off x="3103563" y="6477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2508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10128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4" name="Oval 8"/>
          <p:cNvSpPr>
            <a:spLocks noChangeArrowheads="1"/>
          </p:cNvSpPr>
          <p:nvPr/>
        </p:nvSpPr>
        <p:spPr bwMode="auto">
          <a:xfrm>
            <a:off x="1470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2613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6" name="Oval 10"/>
          <p:cNvSpPr>
            <a:spLocks noChangeArrowheads="1"/>
          </p:cNvSpPr>
          <p:nvPr/>
        </p:nvSpPr>
        <p:spPr bwMode="auto">
          <a:xfrm>
            <a:off x="29940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38322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8" name="Oval 12"/>
          <p:cNvSpPr>
            <a:spLocks noChangeArrowheads="1"/>
          </p:cNvSpPr>
          <p:nvPr/>
        </p:nvSpPr>
        <p:spPr bwMode="auto">
          <a:xfrm>
            <a:off x="4398963" y="9525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51657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55086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586898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100" name="Rectangle 44"/>
          <p:cNvSpPr>
            <a:spLocks noChangeArrowheads="1"/>
          </p:cNvSpPr>
          <p:nvPr/>
        </p:nvSpPr>
        <p:spPr bwMode="auto">
          <a:xfrm>
            <a:off x="6229350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6681788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102" name="Rectangle 46"/>
          <p:cNvSpPr>
            <a:spLocks noChangeArrowheads="1"/>
          </p:cNvSpPr>
          <p:nvPr/>
        </p:nvSpPr>
        <p:spPr bwMode="auto">
          <a:xfrm>
            <a:off x="705643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7453313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104" name="Rectangle 48"/>
          <p:cNvSpPr>
            <a:spLocks noChangeArrowheads="1"/>
          </p:cNvSpPr>
          <p:nvPr/>
        </p:nvSpPr>
        <p:spPr bwMode="auto">
          <a:xfrm>
            <a:off x="7866063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8132763" y="1592263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5221288" y="935038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3124" name="Text Box 68"/>
          <p:cNvSpPr txBox="1">
            <a:spLocks noChangeArrowheads="1"/>
          </p:cNvSpPr>
          <p:nvPr/>
        </p:nvSpPr>
        <p:spPr bwMode="auto">
          <a:xfrm>
            <a:off x="98425" y="574675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3128" name="AutoShape 72"/>
          <p:cNvCxnSpPr>
            <a:cxnSpLocks noChangeShapeType="1"/>
            <a:stCxn id="173060" idx="2"/>
            <a:endCxn id="173062" idx="0"/>
          </p:cNvCxnSpPr>
          <p:nvPr/>
        </p:nvCxnSpPr>
        <p:spPr bwMode="auto">
          <a:xfrm flipH="1">
            <a:off x="517525" y="965200"/>
            <a:ext cx="15621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29" name="AutoShape 73"/>
          <p:cNvCxnSpPr>
            <a:cxnSpLocks noChangeShapeType="1"/>
            <a:stCxn id="173060" idx="3"/>
            <a:endCxn id="173064" idx="0"/>
          </p:cNvCxnSpPr>
          <p:nvPr/>
        </p:nvCxnSpPr>
        <p:spPr bwMode="auto">
          <a:xfrm flipH="1">
            <a:off x="1736725" y="1141413"/>
            <a:ext cx="4206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0" name="AutoShape 74"/>
          <p:cNvCxnSpPr>
            <a:cxnSpLocks noChangeShapeType="1"/>
            <a:stCxn id="173060" idx="5"/>
            <a:endCxn id="173065" idx="0"/>
          </p:cNvCxnSpPr>
          <p:nvPr/>
        </p:nvCxnSpPr>
        <p:spPr bwMode="auto">
          <a:xfrm>
            <a:off x="2535238" y="1141413"/>
            <a:ext cx="3444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1" name="AutoShape 75"/>
          <p:cNvCxnSpPr>
            <a:cxnSpLocks noChangeShapeType="1"/>
            <a:stCxn id="173060" idx="6"/>
            <a:endCxn id="173067" idx="0"/>
          </p:cNvCxnSpPr>
          <p:nvPr/>
        </p:nvCxnSpPr>
        <p:spPr bwMode="auto">
          <a:xfrm>
            <a:off x="2613025" y="965200"/>
            <a:ext cx="14859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2" name="AutoShape 76"/>
          <p:cNvCxnSpPr>
            <a:cxnSpLocks noChangeShapeType="1"/>
            <a:stCxn id="173063" idx="1"/>
            <a:endCxn id="173062" idx="4"/>
          </p:cNvCxnSpPr>
          <p:nvPr/>
        </p:nvCxnSpPr>
        <p:spPr bwMode="auto">
          <a:xfrm flipH="1" flipV="1">
            <a:off x="517525" y="2357438"/>
            <a:ext cx="5730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3" name="AutoShape 77"/>
          <p:cNvCxnSpPr>
            <a:cxnSpLocks noChangeShapeType="1"/>
            <a:stCxn id="173064" idx="3"/>
            <a:endCxn id="173063" idx="0"/>
          </p:cNvCxnSpPr>
          <p:nvPr/>
        </p:nvCxnSpPr>
        <p:spPr bwMode="auto">
          <a:xfrm flipH="1">
            <a:off x="1279525" y="2284413"/>
            <a:ext cx="268288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4" name="AutoShape 78"/>
          <p:cNvCxnSpPr>
            <a:cxnSpLocks noChangeShapeType="1"/>
            <a:stCxn id="173067" idx="3"/>
            <a:endCxn id="173063" idx="7"/>
          </p:cNvCxnSpPr>
          <p:nvPr/>
        </p:nvCxnSpPr>
        <p:spPr bwMode="auto">
          <a:xfrm flipH="1">
            <a:off x="1468438" y="2284413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5" name="AutoShape 79"/>
          <p:cNvCxnSpPr>
            <a:cxnSpLocks noChangeShapeType="1"/>
            <a:stCxn id="173065" idx="4"/>
            <a:endCxn id="173066" idx="0"/>
          </p:cNvCxnSpPr>
          <p:nvPr/>
        </p:nvCxnSpPr>
        <p:spPr bwMode="auto">
          <a:xfrm>
            <a:off x="2879725" y="2357438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6" name="AutoShape 80"/>
          <p:cNvCxnSpPr>
            <a:cxnSpLocks noChangeShapeType="1"/>
            <a:stCxn id="173067" idx="4"/>
            <a:endCxn id="173066" idx="7"/>
          </p:cNvCxnSpPr>
          <p:nvPr/>
        </p:nvCxnSpPr>
        <p:spPr bwMode="auto">
          <a:xfrm flipH="1">
            <a:off x="3449638" y="2357438"/>
            <a:ext cx="6492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8" name="AutoShape 82"/>
          <p:cNvCxnSpPr>
            <a:cxnSpLocks noChangeShapeType="1"/>
            <a:stCxn id="173061" idx="6"/>
            <a:endCxn id="173068" idx="2"/>
          </p:cNvCxnSpPr>
          <p:nvPr/>
        </p:nvCxnSpPr>
        <p:spPr bwMode="auto">
          <a:xfrm>
            <a:off x="3636963" y="896938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3218" name="Rectangle 162"/>
          <p:cNvSpPr>
            <a:spLocks noChangeArrowheads="1"/>
          </p:cNvSpPr>
          <p:nvPr/>
        </p:nvSpPr>
        <p:spPr bwMode="auto">
          <a:xfrm>
            <a:off x="51673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19" name="Rectangle 163"/>
          <p:cNvSpPr>
            <a:spLocks noChangeArrowheads="1"/>
          </p:cNvSpPr>
          <p:nvPr/>
        </p:nvSpPr>
        <p:spPr bwMode="auto">
          <a:xfrm>
            <a:off x="55102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0" name="Rectangle 164"/>
          <p:cNvSpPr>
            <a:spLocks noChangeArrowheads="1"/>
          </p:cNvSpPr>
          <p:nvPr/>
        </p:nvSpPr>
        <p:spPr bwMode="auto">
          <a:xfrm>
            <a:off x="587057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21" name="Rectangle 165"/>
          <p:cNvSpPr>
            <a:spLocks noChangeArrowheads="1"/>
          </p:cNvSpPr>
          <p:nvPr/>
        </p:nvSpPr>
        <p:spPr bwMode="auto">
          <a:xfrm>
            <a:off x="6230938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222" name="Rectangle 166"/>
          <p:cNvSpPr>
            <a:spLocks noChangeArrowheads="1"/>
          </p:cNvSpPr>
          <p:nvPr/>
        </p:nvSpPr>
        <p:spPr bwMode="auto">
          <a:xfrm>
            <a:off x="6683375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23" name="Rectangle 167"/>
          <p:cNvSpPr>
            <a:spLocks noChangeArrowheads="1"/>
          </p:cNvSpPr>
          <p:nvPr/>
        </p:nvSpPr>
        <p:spPr bwMode="auto">
          <a:xfrm>
            <a:off x="705802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24" name="Rectangle 168"/>
          <p:cNvSpPr>
            <a:spLocks noChangeArrowheads="1"/>
          </p:cNvSpPr>
          <p:nvPr/>
        </p:nvSpPr>
        <p:spPr bwMode="auto">
          <a:xfrm>
            <a:off x="7454900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225" name="Rectangle 169"/>
          <p:cNvSpPr>
            <a:spLocks noChangeArrowheads="1"/>
          </p:cNvSpPr>
          <p:nvPr/>
        </p:nvSpPr>
        <p:spPr bwMode="auto">
          <a:xfrm>
            <a:off x="7867650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26" name="Rectangle 170"/>
          <p:cNvSpPr>
            <a:spLocks noChangeArrowheads="1"/>
          </p:cNvSpPr>
          <p:nvPr/>
        </p:nvSpPr>
        <p:spPr bwMode="auto">
          <a:xfrm>
            <a:off x="8134350" y="217963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27" name="Rectangle 171"/>
          <p:cNvSpPr>
            <a:spLocks noChangeArrowheads="1"/>
          </p:cNvSpPr>
          <p:nvPr/>
        </p:nvSpPr>
        <p:spPr bwMode="auto">
          <a:xfrm>
            <a:off x="51673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28" name="Rectangle 172"/>
          <p:cNvSpPr>
            <a:spLocks noChangeArrowheads="1"/>
          </p:cNvSpPr>
          <p:nvPr/>
        </p:nvSpPr>
        <p:spPr bwMode="auto">
          <a:xfrm>
            <a:off x="55102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9" name="Rectangle 173"/>
          <p:cNvSpPr>
            <a:spLocks noChangeArrowheads="1"/>
          </p:cNvSpPr>
          <p:nvPr/>
        </p:nvSpPr>
        <p:spPr bwMode="auto">
          <a:xfrm>
            <a:off x="587057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30" name="Rectangle 174"/>
          <p:cNvSpPr>
            <a:spLocks noChangeArrowheads="1"/>
          </p:cNvSpPr>
          <p:nvPr/>
        </p:nvSpPr>
        <p:spPr bwMode="auto">
          <a:xfrm>
            <a:off x="6230938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31" name="Rectangle 175"/>
          <p:cNvSpPr>
            <a:spLocks noChangeArrowheads="1"/>
          </p:cNvSpPr>
          <p:nvPr/>
        </p:nvSpPr>
        <p:spPr bwMode="auto">
          <a:xfrm>
            <a:off x="6683375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32" name="Rectangle 176"/>
          <p:cNvSpPr>
            <a:spLocks noChangeArrowheads="1"/>
          </p:cNvSpPr>
          <p:nvPr/>
        </p:nvSpPr>
        <p:spPr bwMode="auto">
          <a:xfrm>
            <a:off x="705802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3233" name="Rectangle 177"/>
          <p:cNvSpPr>
            <a:spLocks noChangeArrowheads="1"/>
          </p:cNvSpPr>
          <p:nvPr/>
        </p:nvSpPr>
        <p:spPr bwMode="auto">
          <a:xfrm>
            <a:off x="7454900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 </a:t>
            </a:r>
          </a:p>
        </p:txBody>
      </p:sp>
      <p:sp>
        <p:nvSpPr>
          <p:cNvPr id="173234" name="Rectangle 178"/>
          <p:cNvSpPr>
            <a:spLocks noChangeArrowheads="1"/>
          </p:cNvSpPr>
          <p:nvPr/>
        </p:nvSpPr>
        <p:spPr bwMode="auto">
          <a:xfrm>
            <a:off x="7867650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35" name="Rectangle 179"/>
          <p:cNvSpPr>
            <a:spLocks noChangeArrowheads="1"/>
          </p:cNvSpPr>
          <p:nvPr/>
        </p:nvSpPr>
        <p:spPr bwMode="auto">
          <a:xfrm>
            <a:off x="8134350" y="275590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36" name="Text Box 180"/>
          <p:cNvSpPr txBox="1">
            <a:spLocks noChangeArrowheads="1"/>
          </p:cNvSpPr>
          <p:nvPr/>
        </p:nvSpPr>
        <p:spPr bwMode="auto">
          <a:xfrm>
            <a:off x="179388" y="4175125"/>
            <a:ext cx="6840537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解决办法：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为每个顶点设立一个“访问标志”。 </a:t>
            </a:r>
          </a:p>
        </p:txBody>
      </p:sp>
      <p:sp>
        <p:nvSpPr>
          <p:cNvPr id="173237" name="Text Box 181"/>
          <p:cNvSpPr txBox="1">
            <a:spLocks noChangeArrowheads="1"/>
          </p:cNvSpPr>
          <p:nvPr/>
        </p:nvSpPr>
        <p:spPr bwMode="auto">
          <a:xfrm>
            <a:off x="161925" y="3670300"/>
            <a:ext cx="477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的邻接点是否被访问？ </a:t>
            </a:r>
          </a:p>
        </p:txBody>
      </p:sp>
      <p:sp>
        <p:nvSpPr>
          <p:cNvPr id="173238" name="Rectangle 182"/>
          <p:cNvSpPr>
            <a:spLocks noChangeArrowheads="1"/>
          </p:cNvSpPr>
          <p:nvPr/>
        </p:nvSpPr>
        <p:spPr bwMode="auto">
          <a:xfrm>
            <a:off x="230188" y="4756150"/>
            <a:ext cx="8662987" cy="162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首先将图中每个顶点的访问标志设为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FALSE,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之后搜索图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中每个顶点，如果未被访问，则以该顶点为起始点，进行深度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优先遍历，否则继续检查下一顶点。 </a:t>
            </a: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7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7" grpId="0"/>
      <p:bldP spid="173098" grpId="0"/>
      <p:bldP spid="173099" grpId="0"/>
      <p:bldP spid="173100" grpId="0"/>
      <p:bldP spid="173101" grpId="0"/>
      <p:bldP spid="173102" grpId="0"/>
      <p:bldP spid="173103" grpId="0"/>
      <p:bldP spid="173104" grpId="0"/>
      <p:bldP spid="173105" grpId="0"/>
      <p:bldP spid="173123" grpId="0" autoUpdateAnimBg="0"/>
      <p:bldP spid="173218" grpId="0"/>
      <p:bldP spid="173219" grpId="0"/>
      <p:bldP spid="173220" grpId="0"/>
      <p:bldP spid="173221" grpId="0"/>
      <p:bldP spid="173222" grpId="0"/>
      <p:bldP spid="173223" grpId="0"/>
      <p:bldP spid="173224" grpId="0"/>
      <p:bldP spid="173225" grpId="0"/>
      <p:bldP spid="173226" grpId="0"/>
      <p:bldP spid="173227" grpId="0"/>
      <p:bldP spid="173228" grpId="0"/>
      <p:bldP spid="173229" grpId="0"/>
      <p:bldP spid="173230" grpId="0"/>
      <p:bldP spid="173231" grpId="0"/>
      <p:bldP spid="173232" grpId="0"/>
      <p:bldP spid="173233" grpId="0"/>
      <p:bldP spid="173234" grpId="0"/>
      <p:bldP spid="173235" grpId="0"/>
      <p:bldP spid="173236" grpId="0" autoUpdateAnimBg="0"/>
      <p:bldP spid="173237" grpId="0" autoUpdateAnimBg="0"/>
      <p:bldP spid="1732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95288" y="620713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7.1 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图的定义和术语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2098675" y="1196975"/>
            <a:ext cx="6042025" cy="1404938"/>
          </a:xfrm>
          <a:prstGeom prst="flowChartAlternateProcess">
            <a:avLst/>
          </a:prstGeom>
          <a:solidFill>
            <a:srgbClr val="F8F8F8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是一种：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数据元素间存在多对多关系的数据结构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加上一组基本操作构成的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抽象数据类型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461963" y="2781300"/>
            <a:ext cx="8205787" cy="3414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ADT Graph{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数据对象：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是具有相同特性的数据元素的集合，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称为顶点集。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数据关系：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R = {VR}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VR={&lt;v, w&gt; | v, w∈V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且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 w),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的弧，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谓词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P(v,w)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定义了弧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的意义或信息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基本操作： 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nimBg="1"/>
      <p:bldP spid="1566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48" name="Group 368"/>
          <p:cNvGraphicFramePr>
            <a:graphicFrameLocks noGrp="1"/>
          </p:cNvGraphicFramePr>
          <p:nvPr/>
        </p:nvGraphicFramePr>
        <p:xfrm>
          <a:off x="439738" y="35814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58" name="Text Box 78"/>
          <p:cNvSpPr txBox="1">
            <a:spLocks noChangeArrowheads="1"/>
          </p:cNvSpPr>
          <p:nvPr/>
        </p:nvSpPr>
        <p:spPr bwMode="auto">
          <a:xfrm>
            <a:off x="1116013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0559" name="Text Box 79"/>
          <p:cNvSpPr txBox="1">
            <a:spLocks noChangeArrowheads="1"/>
          </p:cNvSpPr>
          <p:nvPr/>
        </p:nvSpPr>
        <p:spPr bwMode="auto">
          <a:xfrm>
            <a:off x="1116013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0560" name="Text Box 80"/>
          <p:cNvSpPr txBox="1">
            <a:spLocks noChangeArrowheads="1"/>
          </p:cNvSpPr>
          <p:nvPr/>
        </p:nvSpPr>
        <p:spPr bwMode="auto">
          <a:xfrm>
            <a:off x="1116013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1096963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1096963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4" name="Text Box 84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55038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8" name="Text Box 88"/>
          <p:cNvSpPr txBox="1">
            <a:spLocks noChangeArrowheads="1"/>
          </p:cNvSpPr>
          <p:nvPr/>
        </p:nvSpPr>
        <p:spPr bwMode="auto">
          <a:xfrm>
            <a:off x="6248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0570" name="Group 90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0571" name="Oval 91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2" name="Oval 92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3" name="Oval 93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4" name="Oval 94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5" name="Oval 95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6" name="Oval 96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7" name="Oval 97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8" name="Oval 98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0579" name="AutoShape 99"/>
            <p:cNvCxnSpPr>
              <a:cxnSpLocks noChangeShapeType="1"/>
              <a:stCxn id="20575" idx="5"/>
              <a:endCxn id="20576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0" name="AutoShape 100"/>
            <p:cNvCxnSpPr>
              <a:cxnSpLocks noChangeShapeType="1"/>
              <a:stCxn id="20575" idx="3"/>
              <a:endCxn id="20577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1" name="AutoShape 101"/>
            <p:cNvCxnSpPr>
              <a:cxnSpLocks noChangeShapeType="1"/>
              <a:stCxn id="20571" idx="6"/>
              <a:endCxn id="20575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2" name="AutoShape 102"/>
            <p:cNvCxnSpPr>
              <a:cxnSpLocks noChangeShapeType="1"/>
              <a:stCxn id="20571" idx="2"/>
              <a:endCxn id="20572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3" name="AutoShape 103"/>
            <p:cNvCxnSpPr>
              <a:cxnSpLocks noChangeShapeType="1"/>
              <a:stCxn id="20572" idx="3"/>
              <a:endCxn id="20573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4" name="AutoShape 104"/>
            <p:cNvCxnSpPr>
              <a:cxnSpLocks noChangeShapeType="1"/>
              <a:stCxn id="20572" idx="6"/>
              <a:endCxn id="20574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5" name="AutoShape 105"/>
            <p:cNvCxnSpPr>
              <a:cxnSpLocks noChangeShapeType="1"/>
              <a:stCxn id="20573" idx="5"/>
              <a:endCxn id="20578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6" name="AutoShape 106"/>
            <p:cNvCxnSpPr>
              <a:cxnSpLocks noChangeShapeType="1"/>
              <a:stCxn id="20578" idx="0"/>
              <a:endCxn id="20574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7" name="AutoShape 107"/>
            <p:cNvCxnSpPr>
              <a:cxnSpLocks noChangeShapeType="1"/>
              <a:stCxn id="20576" idx="2"/>
              <a:endCxn id="20577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0744" name="Group 264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745" name="Text Box 265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0746" name="Group 266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0604" name="Group 124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0605" name="Rectangle 12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0606" name="Line 12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4" name="Group 134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0615" name="Rectangle 135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6" name="Line 13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8" name="Line 138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7" name="Line 137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07" name="Group 127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0608" name="Rectangle 12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09" name="Line 12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0" name="Group 130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0611" name="Rectangle 13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2" name="Line 13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46" name="Group 166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0647" name="Rectangle 16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48" name="Line 16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49" name="Line 169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60" name="Group 180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0661" name="Group 18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2" name="Rectangle 18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0663" name="Line 18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4" name="Line 18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0" name="Group 200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0681" name="Group 20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2" name="Rectangle 20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83" name="Line 20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4" name="Line 20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0" name="Group 210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0691" name="Group 21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2" name="Rectangle 21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93" name="Line 21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4" name="Line 21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0" name="Group 220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0701" name="Group 22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2" name="Rectangle 22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0703" name="Line 22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4" name="Line 22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9" name="Line 139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0" name="Line 140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34" name="Group 154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0635" name="Group 15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6" name="Rectangle 15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0637" name="Line 15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8" name="Line 15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29" name="Group 149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0630" name="Group 15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0632" name="Line 15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3" name="Line 15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39" name="Group 159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0640" name="Group 16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41" name="Rectangle 16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642" name="Line 16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43" name="Line 16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0" name="Group 170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0651" name="Group 17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2" name="Rectangle 17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53" name="Line 17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4" name="Line 17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5" name="Group 175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0656" name="Group 17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7" name="Rectangle 17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58" name="Line 17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9" name="Line 17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65" name="Group 185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0666" name="Group 18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7" name="Rectangle 18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68" name="Line 18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9" name="Line 18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5" name="Group 205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0686" name="Group 20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7" name="Rectangle 20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88" name="Line 20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9" name="Line 20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5" name="Group 215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0696" name="Group 21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7" name="Rectangle 21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0698" name="Line 21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9" name="Line 21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5" name="Group 225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0706" name="Group 22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7" name="Rectangle 22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708" name="Line 22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9" name="Line 22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0768" name="Group 2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769" name="Text Box 289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1069975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1114425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1085850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1085850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1" name="Text Box 71"/>
          <p:cNvSpPr txBox="1">
            <a:spLocks noChangeArrowheads="1"/>
          </p:cNvSpPr>
          <p:nvPr/>
        </p:nvSpPr>
        <p:spPr bwMode="auto">
          <a:xfrm>
            <a:off x="106362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0786" name="Rectangle 306"/>
          <p:cNvSpPr>
            <a:spLocks noChangeArrowheads="1"/>
          </p:cNvSpPr>
          <p:nvPr/>
        </p:nvSpPr>
        <p:spPr bwMode="auto">
          <a:xfrm>
            <a:off x="7000875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0552" name="Text Box 72"/>
          <p:cNvSpPr txBox="1">
            <a:spLocks noChangeArrowheads="1"/>
          </p:cNvSpPr>
          <p:nvPr/>
        </p:nvSpPr>
        <p:spPr bwMode="auto">
          <a:xfrm>
            <a:off x="1063625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0790" name="Rectangle 310"/>
          <p:cNvSpPr>
            <a:spLocks noChangeArrowheads="1"/>
          </p:cNvSpPr>
          <p:nvPr/>
        </p:nvSpPr>
        <p:spPr bwMode="auto">
          <a:xfrm>
            <a:off x="77517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0553" name="Text Box 73"/>
          <p:cNvSpPr txBox="1">
            <a:spLocks noChangeArrowheads="1"/>
          </p:cNvSpPr>
          <p:nvPr/>
        </p:nvSpPr>
        <p:spPr bwMode="auto">
          <a:xfrm>
            <a:off x="108743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1042988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1042988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1042988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10699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20797" name="AutoShape 317"/>
          <p:cNvCxnSpPr>
            <a:cxnSpLocks noChangeShapeType="1"/>
            <a:stCxn id="20571" idx="2"/>
            <a:endCxn id="20572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8" name="AutoShape 318"/>
          <p:cNvCxnSpPr>
            <a:cxnSpLocks noChangeShapeType="1"/>
            <a:stCxn id="20572" idx="3"/>
            <a:endCxn id="20573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9" name="AutoShape 319"/>
          <p:cNvCxnSpPr>
            <a:cxnSpLocks noChangeShapeType="1"/>
            <a:stCxn id="20578" idx="2"/>
            <a:endCxn id="20573" idx="5"/>
          </p:cNvCxnSpPr>
          <p:nvPr/>
        </p:nvCxnSpPr>
        <p:spPr bwMode="auto">
          <a:xfrm flipH="1" flipV="1"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0" name="AutoShape 320"/>
          <p:cNvCxnSpPr>
            <a:cxnSpLocks noChangeShapeType="1"/>
            <a:stCxn id="20574" idx="5"/>
            <a:endCxn id="20578" idx="0"/>
          </p:cNvCxnSpPr>
          <p:nvPr/>
        </p:nvCxnSpPr>
        <p:spPr bwMode="auto">
          <a:xfrm>
            <a:off x="1554163" y="2368550"/>
            <a:ext cx="58737" cy="295275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1" name="AutoShape 321"/>
          <p:cNvCxnSpPr>
            <a:cxnSpLocks noChangeShapeType="1"/>
            <a:stCxn id="20571" idx="6"/>
            <a:endCxn id="20575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2" name="AutoShape 322"/>
          <p:cNvCxnSpPr>
            <a:cxnSpLocks noChangeShapeType="1"/>
            <a:stCxn id="20575" idx="3"/>
            <a:endCxn id="20577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3" name="AutoShape 323"/>
          <p:cNvCxnSpPr>
            <a:cxnSpLocks noChangeShapeType="1"/>
            <a:stCxn id="20577" idx="6"/>
            <a:endCxn id="20576" idx="2"/>
          </p:cNvCxnSpPr>
          <p:nvPr/>
        </p:nvCxnSpPr>
        <p:spPr bwMode="auto">
          <a:xfrm>
            <a:off x="2387600" y="2305050"/>
            <a:ext cx="27940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0849" name="Text Box 36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0" name="Text Box 37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1" name="Text Box 37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2" name="Text Box 372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3" name="Text Box 373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4" name="Text Box 374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5" name="Text Box 375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6" name="Text Box 376"/>
          <p:cNvSpPr txBox="1">
            <a:spLocks noChangeArrowheads="1"/>
          </p:cNvSpPr>
          <p:nvPr/>
        </p:nvSpPr>
        <p:spPr bwMode="auto">
          <a:xfrm>
            <a:off x="80073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4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9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6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1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6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1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8" grpId="0" autoUpdateAnimBg="0"/>
      <p:bldP spid="20559" grpId="0" autoUpdateAnimBg="0"/>
      <p:bldP spid="20560" grpId="0" autoUpdateAnimBg="0"/>
      <p:bldP spid="20561" grpId="0" autoUpdateAnimBg="0"/>
      <p:bldP spid="20562" grpId="0" autoUpdateAnimBg="0"/>
      <p:bldP spid="20563" grpId="0" autoUpdateAnimBg="0"/>
      <p:bldP spid="20564" grpId="0" autoUpdateAnimBg="0"/>
      <p:bldP spid="20565" grpId="0" autoUpdateAnimBg="0"/>
      <p:bldP spid="20566" grpId="0" autoUpdateAnimBg="0"/>
      <p:bldP spid="20567" grpId="0" autoUpdateAnimBg="0"/>
      <p:bldP spid="20568" grpId="0" autoUpdateAnimBg="0"/>
      <p:bldP spid="20594" grpId="0" autoUpdateAnimBg="0"/>
      <p:bldP spid="20745" grpId="0" autoUpdateAnimBg="0"/>
      <p:bldP spid="20769" grpId="0" autoUpdateAnimBg="0"/>
      <p:bldP spid="20547" grpId="0" animBg="1"/>
      <p:bldP spid="20548" grpId="0" animBg="1"/>
      <p:bldP spid="20549" grpId="0" animBg="1"/>
      <p:bldP spid="20550" grpId="0" animBg="1"/>
      <p:bldP spid="20551" grpId="0" autoUpdateAnimBg="0"/>
      <p:bldP spid="20786" grpId="0" autoUpdateAnimBg="0"/>
      <p:bldP spid="20552" grpId="0" autoUpdateAnimBg="0"/>
      <p:bldP spid="20790" grpId="0" autoUpdateAnimBg="0"/>
      <p:bldP spid="20553" grpId="0" autoUpdateAnimBg="0"/>
      <p:bldP spid="20554" grpId="0" animBg="1"/>
      <p:bldP spid="20555" grpId="0" animBg="1"/>
      <p:bldP spid="20556" grpId="0" animBg="1"/>
      <p:bldP spid="20557" grpId="0" animBg="1"/>
      <p:bldP spid="20849" grpId="0" animBg="1"/>
      <p:bldP spid="20850" grpId="0" animBg="1"/>
      <p:bldP spid="20851" grpId="0" animBg="1"/>
      <p:bldP spid="20852" grpId="0" animBg="1"/>
      <p:bldP spid="20853" grpId="0" animBg="1"/>
      <p:bldP spid="20854" grpId="0" animBg="1"/>
      <p:bldP spid="20855" grpId="0" animBg="1"/>
      <p:bldP spid="208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47" name="Group 543"/>
          <p:cNvGraphicFramePr>
            <a:graphicFrameLocks noGrp="1"/>
          </p:cNvGraphicFramePr>
          <p:nvPr/>
        </p:nvGraphicFramePr>
        <p:xfrm>
          <a:off x="838200" y="35052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768" name="Text Box 264"/>
          <p:cNvSpPr txBox="1">
            <a:spLocks noChangeArrowheads="1"/>
          </p:cNvSpPr>
          <p:nvPr/>
        </p:nvSpPr>
        <p:spPr bwMode="auto">
          <a:xfrm>
            <a:off x="14224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1769" name="Text Box 265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1770" name="Text Box 266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1772" name="Text Box 268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1773" name="Text Box 269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4" name="Text Box 270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1775" name="Text Box 271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6" name="Text Box 272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1777" name="Text Box 273"/>
          <p:cNvSpPr txBox="1">
            <a:spLocks noChangeArrowheads="1"/>
          </p:cNvSpPr>
          <p:nvPr/>
        </p:nvSpPr>
        <p:spPr bwMode="auto">
          <a:xfrm>
            <a:off x="7772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8" name="Text Box 274"/>
          <p:cNvSpPr txBox="1">
            <a:spLocks noChangeArrowheads="1"/>
          </p:cNvSpPr>
          <p:nvPr/>
        </p:nvSpPr>
        <p:spPr bwMode="auto">
          <a:xfrm>
            <a:off x="5541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1798" name="Text Box 294"/>
          <p:cNvSpPr txBox="1">
            <a:spLocks noChangeArrowheads="1"/>
          </p:cNvSpPr>
          <p:nvPr/>
        </p:nvSpPr>
        <p:spPr bwMode="auto">
          <a:xfrm>
            <a:off x="3998913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1799" name="Group 295"/>
          <p:cNvGraphicFramePr>
            <a:graphicFrameLocks noGrp="1"/>
          </p:cNvGraphicFramePr>
          <p:nvPr/>
        </p:nvGraphicFramePr>
        <p:xfrm>
          <a:off x="4487863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828" name="Text Box 324"/>
          <p:cNvSpPr txBox="1">
            <a:spLocks noChangeArrowheads="1"/>
          </p:cNvSpPr>
          <p:nvPr/>
        </p:nvSpPr>
        <p:spPr bwMode="auto">
          <a:xfrm>
            <a:off x="4498975" y="533400"/>
            <a:ext cx="6334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2011" name="Group 507"/>
          <p:cNvGrpSpPr>
            <a:grpSpLocks/>
          </p:cNvGrpSpPr>
          <p:nvPr/>
        </p:nvGrpSpPr>
        <p:grpSpPr bwMode="auto">
          <a:xfrm>
            <a:off x="5326063" y="660400"/>
            <a:ext cx="2979737" cy="2768600"/>
            <a:chOff x="2976" y="416"/>
            <a:chExt cx="1877" cy="1744"/>
          </a:xfrm>
        </p:grpSpPr>
        <p:grpSp>
          <p:nvGrpSpPr>
            <p:cNvPr id="21830" name="Group 326"/>
            <p:cNvGrpSpPr>
              <a:grpSpLocks/>
            </p:cNvGrpSpPr>
            <p:nvPr/>
          </p:nvGrpSpPr>
          <p:grpSpPr bwMode="auto">
            <a:xfrm>
              <a:off x="4210" y="416"/>
              <a:ext cx="643" cy="256"/>
              <a:chOff x="4056" y="2215"/>
              <a:chExt cx="643" cy="256"/>
            </a:xfrm>
          </p:grpSpPr>
          <p:sp>
            <p:nvSpPr>
              <p:cNvPr id="21831" name="Rectangle 32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1832" name="Line 32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33" name="Group 329"/>
            <p:cNvGrpSpPr>
              <a:grpSpLocks/>
            </p:cNvGrpSpPr>
            <p:nvPr/>
          </p:nvGrpSpPr>
          <p:grpSpPr bwMode="auto">
            <a:xfrm>
              <a:off x="3366" y="416"/>
              <a:ext cx="643" cy="256"/>
              <a:chOff x="4056" y="2212"/>
              <a:chExt cx="643" cy="262"/>
            </a:xfrm>
          </p:grpSpPr>
          <p:sp>
            <p:nvSpPr>
              <p:cNvPr id="21834" name="Rectangle 330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1835" name="Line 331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36" name="Line 332"/>
            <p:cNvSpPr>
              <a:spLocks noChangeShapeType="1"/>
            </p:cNvSpPr>
            <p:nvPr/>
          </p:nvSpPr>
          <p:spPr bwMode="auto">
            <a:xfrm>
              <a:off x="3840" y="528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37" name="Line 333"/>
            <p:cNvSpPr>
              <a:spLocks noChangeShapeType="1"/>
            </p:cNvSpPr>
            <p:nvPr/>
          </p:nvSpPr>
          <p:spPr bwMode="auto">
            <a:xfrm>
              <a:off x="2976" y="528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4" name="Group 340"/>
            <p:cNvGrpSpPr>
              <a:grpSpLocks/>
            </p:cNvGrpSpPr>
            <p:nvPr/>
          </p:nvGrpSpPr>
          <p:grpSpPr bwMode="auto">
            <a:xfrm>
              <a:off x="3358" y="721"/>
              <a:ext cx="643" cy="256"/>
              <a:chOff x="4056" y="2215"/>
              <a:chExt cx="643" cy="256"/>
            </a:xfrm>
          </p:grpSpPr>
          <p:sp>
            <p:nvSpPr>
              <p:cNvPr id="21845" name="Rectangle 34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3       ^  </a:t>
                </a:r>
              </a:p>
            </p:txBody>
          </p:sp>
          <p:sp>
            <p:nvSpPr>
              <p:cNvPr id="21846" name="Line 34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47" name="Line 343"/>
            <p:cNvSpPr>
              <a:spLocks noChangeShapeType="1"/>
            </p:cNvSpPr>
            <p:nvPr/>
          </p:nvSpPr>
          <p:spPr bwMode="auto">
            <a:xfrm>
              <a:off x="2976" y="862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8" name="Group 344"/>
            <p:cNvGrpSpPr>
              <a:grpSpLocks/>
            </p:cNvGrpSpPr>
            <p:nvPr/>
          </p:nvGrpSpPr>
          <p:grpSpPr bwMode="auto">
            <a:xfrm>
              <a:off x="2995" y="1611"/>
              <a:ext cx="1002" cy="256"/>
              <a:chOff x="2785" y="2701"/>
              <a:chExt cx="1002" cy="256"/>
            </a:xfrm>
          </p:grpSpPr>
          <p:grpSp>
            <p:nvGrpSpPr>
              <p:cNvPr id="21849" name="Group 34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50" name="Rectangle 34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1851" name="Line 34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52" name="Line 34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75" name="Group 371"/>
            <p:cNvGrpSpPr>
              <a:grpSpLocks/>
            </p:cNvGrpSpPr>
            <p:nvPr/>
          </p:nvGrpSpPr>
          <p:grpSpPr bwMode="auto">
            <a:xfrm>
              <a:off x="2990" y="1030"/>
              <a:ext cx="1002" cy="256"/>
              <a:chOff x="2785" y="2701"/>
              <a:chExt cx="1002" cy="256"/>
            </a:xfrm>
          </p:grpSpPr>
          <p:grpSp>
            <p:nvGrpSpPr>
              <p:cNvPr id="21876" name="Group 37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77" name="Rectangle 37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1878" name="Line 37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79" name="Line 37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85" name="Group 381"/>
            <p:cNvGrpSpPr>
              <a:grpSpLocks/>
            </p:cNvGrpSpPr>
            <p:nvPr/>
          </p:nvGrpSpPr>
          <p:grpSpPr bwMode="auto">
            <a:xfrm>
              <a:off x="3846" y="1040"/>
              <a:ext cx="1002" cy="256"/>
              <a:chOff x="2785" y="2701"/>
              <a:chExt cx="1002" cy="256"/>
            </a:xfrm>
          </p:grpSpPr>
          <p:grpSp>
            <p:nvGrpSpPr>
              <p:cNvPr id="21886" name="Group 38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87" name="Rectangle 38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888" name="Line 38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89" name="Line 38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0" name="Group 386"/>
            <p:cNvGrpSpPr>
              <a:grpSpLocks/>
            </p:cNvGrpSpPr>
            <p:nvPr/>
          </p:nvGrpSpPr>
          <p:grpSpPr bwMode="auto">
            <a:xfrm>
              <a:off x="2982" y="1328"/>
              <a:ext cx="1002" cy="256"/>
              <a:chOff x="2785" y="2701"/>
              <a:chExt cx="1002" cy="256"/>
            </a:xfrm>
          </p:grpSpPr>
          <p:grpSp>
            <p:nvGrpSpPr>
              <p:cNvPr id="21891" name="Group 38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2" name="Rectangle 38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3" name="Line 38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4" name="Line 39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5" name="Group 391"/>
            <p:cNvGrpSpPr>
              <a:grpSpLocks/>
            </p:cNvGrpSpPr>
            <p:nvPr/>
          </p:nvGrpSpPr>
          <p:grpSpPr bwMode="auto">
            <a:xfrm>
              <a:off x="3841" y="1623"/>
              <a:ext cx="1002" cy="256"/>
              <a:chOff x="2785" y="2701"/>
              <a:chExt cx="1002" cy="256"/>
            </a:xfrm>
          </p:grpSpPr>
          <p:grpSp>
            <p:nvGrpSpPr>
              <p:cNvPr id="21896" name="Group 39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7" name="Rectangle 39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8" name="Line 39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9" name="Line 39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00" name="Group 396"/>
            <p:cNvGrpSpPr>
              <a:grpSpLocks/>
            </p:cNvGrpSpPr>
            <p:nvPr/>
          </p:nvGrpSpPr>
          <p:grpSpPr bwMode="auto">
            <a:xfrm>
              <a:off x="2982" y="1904"/>
              <a:ext cx="1002" cy="256"/>
              <a:chOff x="2785" y="2701"/>
              <a:chExt cx="1002" cy="256"/>
            </a:xfrm>
          </p:grpSpPr>
          <p:grpSp>
            <p:nvGrpSpPr>
              <p:cNvPr id="21901" name="Group 39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902" name="Rectangle 39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903" name="Line 39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904" name="Line 40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1915" name="Group 411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1952" name="Rectangle 448"/>
          <p:cNvSpPr>
            <a:spLocks noChangeArrowheads="1"/>
          </p:cNvSpPr>
          <p:nvPr/>
        </p:nvSpPr>
        <p:spPr bwMode="auto">
          <a:xfrm>
            <a:off x="1474788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1474788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" name="Rectangle 450"/>
          <p:cNvSpPr>
            <a:spLocks noChangeArrowheads="1"/>
          </p:cNvSpPr>
          <p:nvPr/>
        </p:nvSpPr>
        <p:spPr bwMode="auto">
          <a:xfrm>
            <a:off x="1476375" y="5410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5" name="Text Box 451"/>
          <p:cNvSpPr txBox="1">
            <a:spLocks noChangeArrowheads="1"/>
          </p:cNvSpPr>
          <p:nvPr/>
        </p:nvSpPr>
        <p:spPr bwMode="auto">
          <a:xfrm>
            <a:off x="14478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1956" name="Rectangle 452"/>
          <p:cNvSpPr>
            <a:spLocks noChangeArrowheads="1"/>
          </p:cNvSpPr>
          <p:nvPr/>
        </p:nvSpPr>
        <p:spPr bwMode="auto">
          <a:xfrm>
            <a:off x="6303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1960" name="Text Box 456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1961" name="Rectangle 457"/>
          <p:cNvSpPr>
            <a:spLocks noChangeArrowheads="1"/>
          </p:cNvSpPr>
          <p:nvPr/>
        </p:nvSpPr>
        <p:spPr bwMode="auto">
          <a:xfrm>
            <a:off x="7065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1965" name="Text Box 461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1969" name="Rectangle 465"/>
          <p:cNvSpPr>
            <a:spLocks noChangeArrowheads="1"/>
          </p:cNvSpPr>
          <p:nvPr/>
        </p:nvSpPr>
        <p:spPr bwMode="auto">
          <a:xfrm>
            <a:off x="1403350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0" name="Rectangle 466"/>
          <p:cNvSpPr>
            <a:spLocks noChangeArrowheads="1"/>
          </p:cNvSpPr>
          <p:nvPr/>
        </p:nvSpPr>
        <p:spPr bwMode="auto">
          <a:xfrm>
            <a:off x="1403350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1" name="Rectangle 467"/>
          <p:cNvSpPr>
            <a:spLocks noChangeArrowheads="1"/>
          </p:cNvSpPr>
          <p:nvPr/>
        </p:nvSpPr>
        <p:spPr bwMode="auto">
          <a:xfrm>
            <a:off x="1403350" y="5445125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2" name="Rectangle 468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002" name="Group 498"/>
          <p:cNvGrpSpPr>
            <a:grpSpLocks/>
          </p:cNvGrpSpPr>
          <p:nvPr/>
        </p:nvGrpSpPr>
        <p:grpSpPr bwMode="auto">
          <a:xfrm>
            <a:off x="584200" y="865188"/>
            <a:ext cx="2997200" cy="2259012"/>
            <a:chOff x="96" y="545"/>
            <a:chExt cx="1888" cy="1423"/>
          </a:xfrm>
        </p:grpSpPr>
        <p:sp>
          <p:nvSpPr>
            <p:cNvPr id="21781" name="Oval 277"/>
            <p:cNvSpPr>
              <a:spLocks noChangeArrowheads="1"/>
            </p:cNvSpPr>
            <p:nvPr/>
          </p:nvSpPr>
          <p:spPr bwMode="auto">
            <a:xfrm>
              <a:off x="885" y="54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2" name="Oval 278"/>
            <p:cNvSpPr>
              <a:spLocks noChangeArrowheads="1"/>
            </p:cNvSpPr>
            <p:nvPr/>
          </p:nvSpPr>
          <p:spPr bwMode="auto">
            <a:xfrm>
              <a:off x="384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3" name="Oval 279"/>
            <p:cNvSpPr>
              <a:spLocks noChangeArrowheads="1"/>
            </p:cNvSpPr>
            <p:nvPr/>
          </p:nvSpPr>
          <p:spPr bwMode="auto">
            <a:xfrm>
              <a:off x="96" y="1292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4" name="Oval 280"/>
            <p:cNvSpPr>
              <a:spLocks noChangeArrowheads="1"/>
            </p:cNvSpPr>
            <p:nvPr/>
          </p:nvSpPr>
          <p:spPr bwMode="auto">
            <a:xfrm>
              <a:off x="720" y="1244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5" name="Oval 281"/>
            <p:cNvSpPr>
              <a:spLocks noChangeArrowheads="1"/>
            </p:cNvSpPr>
            <p:nvPr/>
          </p:nvSpPr>
          <p:spPr bwMode="auto">
            <a:xfrm>
              <a:off x="1440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6" name="Oval 282"/>
            <p:cNvSpPr>
              <a:spLocks noChangeArrowheads="1"/>
            </p:cNvSpPr>
            <p:nvPr/>
          </p:nvSpPr>
          <p:spPr bwMode="auto">
            <a:xfrm>
              <a:off x="168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7" name="Oval 283"/>
            <p:cNvSpPr>
              <a:spLocks noChangeArrowheads="1"/>
            </p:cNvSpPr>
            <p:nvPr/>
          </p:nvSpPr>
          <p:spPr bwMode="auto">
            <a:xfrm>
              <a:off x="120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8" name="Oval 284"/>
            <p:cNvSpPr>
              <a:spLocks noChangeArrowheads="1"/>
            </p:cNvSpPr>
            <p:nvPr/>
          </p:nvSpPr>
          <p:spPr bwMode="auto">
            <a:xfrm>
              <a:off x="864" y="167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973" name="AutoShape 469"/>
            <p:cNvCxnSpPr>
              <a:cxnSpLocks noChangeShapeType="1"/>
              <a:stCxn id="21781" idx="2"/>
              <a:endCxn id="21782" idx="7"/>
            </p:cNvCxnSpPr>
            <p:nvPr/>
          </p:nvCxnSpPr>
          <p:spPr bwMode="auto">
            <a:xfrm flipH="1">
              <a:off x="643" y="690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74" name="AutoShape 470"/>
            <p:cNvCxnSpPr>
              <a:cxnSpLocks noChangeShapeType="1"/>
              <a:stCxn id="21782" idx="3"/>
              <a:endCxn id="21783" idx="0"/>
            </p:cNvCxnSpPr>
            <p:nvPr/>
          </p:nvCxnSpPr>
          <p:spPr bwMode="auto">
            <a:xfrm flipH="1">
              <a:off x="248" y="1131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4" name="AutoShape 490"/>
            <p:cNvCxnSpPr>
              <a:cxnSpLocks noChangeShapeType="1"/>
              <a:stCxn id="21783" idx="5"/>
              <a:endCxn id="21788" idx="2"/>
            </p:cNvCxnSpPr>
            <p:nvPr/>
          </p:nvCxnSpPr>
          <p:spPr bwMode="auto">
            <a:xfrm>
              <a:off x="355" y="1540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5" name="AutoShape 491"/>
            <p:cNvCxnSpPr>
              <a:cxnSpLocks noChangeShapeType="1"/>
              <a:stCxn id="21784" idx="5"/>
              <a:endCxn id="21788" idx="0"/>
            </p:cNvCxnSpPr>
            <p:nvPr/>
          </p:nvCxnSpPr>
          <p:spPr bwMode="auto">
            <a:xfrm>
              <a:off x="979" y="1492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6" name="AutoShape 492"/>
            <p:cNvCxnSpPr>
              <a:cxnSpLocks noChangeShapeType="1"/>
              <a:stCxn id="21784" idx="0"/>
              <a:endCxn id="21782" idx="6"/>
            </p:cNvCxnSpPr>
            <p:nvPr/>
          </p:nvCxnSpPr>
          <p:spPr bwMode="auto">
            <a:xfrm flipH="1" flipV="1">
              <a:off x="688" y="1028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7" name="AutoShape 493"/>
            <p:cNvCxnSpPr>
              <a:cxnSpLocks noChangeShapeType="1"/>
              <a:stCxn id="21781" idx="6"/>
              <a:endCxn id="21785" idx="1"/>
            </p:cNvCxnSpPr>
            <p:nvPr/>
          </p:nvCxnSpPr>
          <p:spPr bwMode="auto">
            <a:xfrm>
              <a:off x="1189" y="690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8" name="AutoShape 494"/>
            <p:cNvCxnSpPr>
              <a:cxnSpLocks noChangeShapeType="1"/>
              <a:stCxn id="21785" idx="5"/>
              <a:endCxn id="21786" idx="0"/>
            </p:cNvCxnSpPr>
            <p:nvPr/>
          </p:nvCxnSpPr>
          <p:spPr bwMode="auto">
            <a:xfrm>
              <a:off x="1699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9" name="AutoShape 495"/>
            <p:cNvCxnSpPr>
              <a:cxnSpLocks noChangeShapeType="1"/>
              <a:stCxn id="21785" idx="3"/>
              <a:endCxn id="21787" idx="0"/>
            </p:cNvCxnSpPr>
            <p:nvPr/>
          </p:nvCxnSpPr>
          <p:spPr bwMode="auto">
            <a:xfrm flipH="1">
              <a:off x="1352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000" name="AutoShape 496"/>
            <p:cNvCxnSpPr>
              <a:cxnSpLocks noChangeShapeType="1"/>
              <a:stCxn id="21787" idx="6"/>
              <a:endCxn id="21786" idx="2"/>
            </p:cNvCxnSpPr>
            <p:nvPr/>
          </p:nvCxnSpPr>
          <p:spPr bwMode="auto">
            <a:xfrm>
              <a:off x="1504" y="1452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1771" name="Text Box 267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1951" name="Rectangle 447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2050" name="Text Box 546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1" name="Text Box 547"/>
          <p:cNvSpPr txBox="1">
            <a:spLocks noChangeArrowheads="1"/>
          </p:cNvSpPr>
          <p:nvPr/>
        </p:nvSpPr>
        <p:spPr bwMode="auto">
          <a:xfrm>
            <a:off x="39243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2" name="Text Box 548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3" name="Text Box 549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4" name="Text Box 550"/>
          <p:cNvSpPr txBox="1">
            <a:spLocks noChangeArrowheads="1"/>
          </p:cNvSpPr>
          <p:nvPr/>
        </p:nvSpPr>
        <p:spPr bwMode="auto">
          <a:xfrm>
            <a:off x="59404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5" name="Text Box 551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6" name="Text Box 552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7" name="Text Box 553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2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5" dur="500"/>
                                        <p:tgtEl>
                                          <p:spTgt spid="2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68" grpId="0" autoUpdateAnimBg="0"/>
      <p:bldP spid="21769" grpId="0" autoUpdateAnimBg="0"/>
      <p:bldP spid="21770" grpId="0" autoUpdateAnimBg="0"/>
      <p:bldP spid="21772" grpId="0" autoUpdateAnimBg="0"/>
      <p:bldP spid="21773" grpId="0" autoUpdateAnimBg="0"/>
      <p:bldP spid="21774" grpId="0" autoUpdateAnimBg="0"/>
      <p:bldP spid="21775" grpId="0" autoUpdateAnimBg="0"/>
      <p:bldP spid="21776" grpId="0" autoUpdateAnimBg="0"/>
      <p:bldP spid="21777" grpId="0" autoUpdateAnimBg="0"/>
      <p:bldP spid="21778" grpId="0" autoUpdateAnimBg="0"/>
      <p:bldP spid="21798" grpId="0" autoUpdateAnimBg="0"/>
      <p:bldP spid="21828" grpId="0" autoUpdateAnimBg="0"/>
      <p:bldP spid="21935" grpId="0" autoUpdateAnimBg="0"/>
      <p:bldP spid="21952" grpId="0" animBg="1"/>
      <p:bldP spid="21953" grpId="0" animBg="1"/>
      <p:bldP spid="21954" grpId="0" animBg="1"/>
      <p:bldP spid="21955" grpId="0" autoUpdateAnimBg="0"/>
      <p:bldP spid="21956" grpId="0" autoUpdateAnimBg="0"/>
      <p:bldP spid="21960" grpId="0" autoUpdateAnimBg="0"/>
      <p:bldP spid="21961" grpId="0" autoUpdateAnimBg="0"/>
      <p:bldP spid="21965" grpId="0" autoUpdateAnimBg="0"/>
      <p:bldP spid="21969" grpId="0" animBg="1"/>
      <p:bldP spid="21970" grpId="0" animBg="1"/>
      <p:bldP spid="21971" grpId="0" animBg="1"/>
      <p:bldP spid="21972" grpId="0" animBg="1"/>
      <p:bldP spid="21771" grpId="0" autoUpdateAnimBg="0"/>
      <p:bldP spid="21951" grpId="0" animBg="1"/>
      <p:bldP spid="22050" grpId="0" animBg="1"/>
      <p:bldP spid="22051" grpId="0" animBg="1"/>
      <p:bldP spid="22052" grpId="0" animBg="1"/>
      <p:bldP spid="22053" grpId="0" animBg="1"/>
      <p:bldP spid="22054" grpId="0" animBg="1"/>
      <p:bldP spid="22055" grpId="0" animBg="1"/>
      <p:bldP spid="22056" grpId="0" animBg="1"/>
      <p:bldP spid="220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8" name="Text Box 250"/>
          <p:cNvSpPr txBox="1">
            <a:spLocks noChangeArrowheads="1"/>
          </p:cNvSpPr>
          <p:nvPr/>
        </p:nvSpPr>
        <p:spPr bwMode="auto">
          <a:xfrm>
            <a:off x="107950" y="523875"/>
            <a:ext cx="401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22779" name="Text Box 251"/>
          <p:cNvSpPr txBox="1">
            <a:spLocks noChangeArrowheads="1"/>
          </p:cNvSpPr>
          <p:nvPr/>
        </p:nvSpPr>
        <p:spPr bwMode="auto">
          <a:xfrm>
            <a:off x="107950" y="1184275"/>
            <a:ext cx="8805863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从图的某一结点出发，首先依次访问该结点的所有邻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接顶点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…,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再按这些顶点被访问的先后次序依次访问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与它们相邻接的所有未被访问的顶点，重复此过程，直至所有顶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点均被访问为止。 </a:t>
            </a:r>
          </a:p>
        </p:txBody>
      </p:sp>
      <p:sp>
        <p:nvSpPr>
          <p:cNvPr id="22780" name="Text Box 252"/>
          <p:cNvSpPr txBox="1">
            <a:spLocks noChangeArrowheads="1"/>
          </p:cNvSpPr>
          <p:nvPr/>
        </p:nvSpPr>
        <p:spPr bwMode="auto">
          <a:xfrm>
            <a:off x="76200" y="34988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2782" name="Group 254"/>
          <p:cNvGrpSpPr>
            <a:grpSpLocks/>
          </p:cNvGrpSpPr>
          <p:nvPr/>
        </p:nvGrpSpPr>
        <p:grpSpPr bwMode="auto">
          <a:xfrm>
            <a:off x="228600" y="3727450"/>
            <a:ext cx="2759075" cy="2259013"/>
            <a:chOff x="144" y="1968"/>
            <a:chExt cx="1888" cy="1423"/>
          </a:xfrm>
        </p:grpSpPr>
        <p:sp>
          <p:nvSpPr>
            <p:cNvPr id="22783" name="Oval 255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4" name="Oval 256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5" name="Oval 257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6" name="Oval 258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7" name="Oval 259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8" name="Oval 260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9" name="Oval 261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90" name="Oval 262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791" name="AutoShape 263"/>
            <p:cNvCxnSpPr>
              <a:cxnSpLocks noChangeShapeType="1"/>
              <a:stCxn id="22787" idx="5"/>
              <a:endCxn id="22788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2" name="AutoShape 264"/>
            <p:cNvCxnSpPr>
              <a:cxnSpLocks noChangeShapeType="1"/>
              <a:stCxn id="22787" idx="3"/>
              <a:endCxn id="22789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3" name="AutoShape 265"/>
            <p:cNvCxnSpPr>
              <a:cxnSpLocks noChangeShapeType="1"/>
              <a:stCxn id="22783" idx="6"/>
              <a:endCxn id="22787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4" name="AutoShape 266"/>
            <p:cNvCxnSpPr>
              <a:cxnSpLocks noChangeShapeType="1"/>
              <a:stCxn id="22783" idx="2"/>
              <a:endCxn id="22784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5" name="AutoShape 267"/>
            <p:cNvCxnSpPr>
              <a:cxnSpLocks noChangeShapeType="1"/>
              <a:stCxn id="22784" idx="3"/>
              <a:endCxn id="22785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6" name="AutoShape 268"/>
            <p:cNvCxnSpPr>
              <a:cxnSpLocks noChangeShapeType="1"/>
              <a:stCxn id="22784" idx="6"/>
              <a:endCxn id="22786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7" name="AutoShape 269"/>
            <p:cNvCxnSpPr>
              <a:cxnSpLocks noChangeShapeType="1"/>
              <a:stCxn id="22785" idx="5"/>
              <a:endCxn id="22790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8" name="AutoShape 270"/>
            <p:cNvCxnSpPr>
              <a:cxnSpLocks noChangeShapeType="1"/>
              <a:stCxn id="22790" idx="0"/>
              <a:endCxn id="22786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9" name="AutoShape 271"/>
            <p:cNvCxnSpPr>
              <a:cxnSpLocks noChangeShapeType="1"/>
              <a:stCxn id="22788" idx="2"/>
              <a:endCxn id="22789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802" name="Rectangle 274"/>
          <p:cNvSpPr>
            <a:spLocks noChangeArrowheads="1"/>
          </p:cNvSpPr>
          <p:nvPr/>
        </p:nvSpPr>
        <p:spPr bwMode="auto">
          <a:xfrm>
            <a:off x="3368675" y="378936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广度优先遍历： </a:t>
            </a:r>
          </a:p>
        </p:txBody>
      </p:sp>
      <p:sp>
        <p:nvSpPr>
          <p:cNvPr id="22803" name="Text Box 275"/>
          <p:cNvSpPr txBox="1">
            <a:spLocks noChangeArrowheads="1"/>
          </p:cNvSpPr>
          <p:nvPr/>
        </p:nvSpPr>
        <p:spPr bwMode="auto">
          <a:xfrm>
            <a:off x="3314700" y="448468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04" name="Text Box 276"/>
          <p:cNvSpPr txBox="1">
            <a:spLocks noChangeArrowheads="1"/>
          </p:cNvSpPr>
          <p:nvPr/>
        </p:nvSpPr>
        <p:spPr bwMode="auto">
          <a:xfrm>
            <a:off x="3705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05" name="Text Box 277"/>
          <p:cNvSpPr txBox="1">
            <a:spLocks noChangeArrowheads="1"/>
          </p:cNvSpPr>
          <p:nvPr/>
        </p:nvSpPr>
        <p:spPr bwMode="auto">
          <a:xfrm>
            <a:off x="44164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6" name="Text Box 278"/>
          <p:cNvSpPr txBox="1">
            <a:spLocks noChangeArrowheads="1"/>
          </p:cNvSpPr>
          <p:nvPr/>
        </p:nvSpPr>
        <p:spPr bwMode="auto">
          <a:xfrm>
            <a:off x="51450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7" name="Text Box 279"/>
          <p:cNvSpPr txBox="1">
            <a:spLocks noChangeArrowheads="1"/>
          </p:cNvSpPr>
          <p:nvPr/>
        </p:nvSpPr>
        <p:spPr bwMode="auto">
          <a:xfrm>
            <a:off x="5864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8" name="Text Box 280"/>
          <p:cNvSpPr txBox="1">
            <a:spLocks noChangeArrowheads="1"/>
          </p:cNvSpPr>
          <p:nvPr/>
        </p:nvSpPr>
        <p:spPr bwMode="auto">
          <a:xfrm>
            <a:off x="65928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9" name="Text Box 281"/>
          <p:cNvSpPr txBox="1">
            <a:spLocks noChangeArrowheads="1"/>
          </p:cNvSpPr>
          <p:nvPr/>
        </p:nvSpPr>
        <p:spPr bwMode="auto">
          <a:xfrm>
            <a:off x="730567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0" name="Text Box 282"/>
          <p:cNvSpPr txBox="1">
            <a:spLocks noChangeArrowheads="1"/>
          </p:cNvSpPr>
          <p:nvPr/>
        </p:nvSpPr>
        <p:spPr bwMode="auto">
          <a:xfrm>
            <a:off x="8024813" y="446405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1" name="Text Box 283"/>
          <p:cNvSpPr txBox="1">
            <a:spLocks noChangeArrowheads="1"/>
          </p:cNvSpPr>
          <p:nvPr/>
        </p:nvSpPr>
        <p:spPr bwMode="auto">
          <a:xfrm>
            <a:off x="3314700" y="508635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12" name="Text Box 284"/>
          <p:cNvSpPr txBox="1">
            <a:spLocks noChangeArrowheads="1"/>
          </p:cNvSpPr>
          <p:nvPr/>
        </p:nvSpPr>
        <p:spPr bwMode="auto">
          <a:xfrm>
            <a:off x="3705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22813" name="Text Box 285"/>
          <p:cNvSpPr txBox="1">
            <a:spLocks noChangeArrowheads="1"/>
          </p:cNvSpPr>
          <p:nvPr/>
        </p:nvSpPr>
        <p:spPr bwMode="auto">
          <a:xfrm>
            <a:off x="44164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4" name="Text Box 286"/>
          <p:cNvSpPr txBox="1">
            <a:spLocks noChangeArrowheads="1"/>
          </p:cNvSpPr>
          <p:nvPr/>
        </p:nvSpPr>
        <p:spPr bwMode="auto">
          <a:xfrm>
            <a:off x="51450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5" name="Text Box 287"/>
          <p:cNvSpPr txBox="1">
            <a:spLocks noChangeArrowheads="1"/>
          </p:cNvSpPr>
          <p:nvPr/>
        </p:nvSpPr>
        <p:spPr bwMode="auto">
          <a:xfrm>
            <a:off x="5864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6" name="Text Box 288"/>
          <p:cNvSpPr txBox="1">
            <a:spLocks noChangeArrowheads="1"/>
          </p:cNvSpPr>
          <p:nvPr/>
        </p:nvSpPr>
        <p:spPr bwMode="auto">
          <a:xfrm>
            <a:off x="65928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7" name="Text Box 289"/>
          <p:cNvSpPr txBox="1">
            <a:spLocks noChangeArrowheads="1"/>
          </p:cNvSpPr>
          <p:nvPr/>
        </p:nvSpPr>
        <p:spPr bwMode="auto">
          <a:xfrm>
            <a:off x="730567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8" name="Text Box 290"/>
          <p:cNvSpPr txBox="1">
            <a:spLocks noChangeArrowheads="1"/>
          </p:cNvSpPr>
          <p:nvPr/>
        </p:nvSpPr>
        <p:spPr bwMode="auto">
          <a:xfrm>
            <a:off x="8024813" y="5065713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9" name="Text Box 291"/>
          <p:cNvSpPr txBox="1">
            <a:spLocks noChangeArrowheads="1"/>
          </p:cNvSpPr>
          <p:nvPr/>
        </p:nvSpPr>
        <p:spPr bwMode="auto">
          <a:xfrm>
            <a:off x="3348038" y="5708650"/>
            <a:ext cx="63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20" name="Text Box 292"/>
          <p:cNvSpPr txBox="1">
            <a:spLocks noChangeArrowheads="1"/>
          </p:cNvSpPr>
          <p:nvPr/>
        </p:nvSpPr>
        <p:spPr bwMode="auto">
          <a:xfrm>
            <a:off x="3738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21" name="Text Box 293"/>
          <p:cNvSpPr txBox="1">
            <a:spLocks noChangeArrowheads="1"/>
          </p:cNvSpPr>
          <p:nvPr/>
        </p:nvSpPr>
        <p:spPr bwMode="auto">
          <a:xfrm>
            <a:off x="44497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2" name="Text Box 294"/>
          <p:cNvSpPr txBox="1">
            <a:spLocks noChangeArrowheads="1"/>
          </p:cNvSpPr>
          <p:nvPr/>
        </p:nvSpPr>
        <p:spPr bwMode="auto">
          <a:xfrm>
            <a:off x="51784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3" name="Text Box 295"/>
          <p:cNvSpPr txBox="1">
            <a:spLocks noChangeArrowheads="1"/>
          </p:cNvSpPr>
          <p:nvPr/>
        </p:nvSpPr>
        <p:spPr bwMode="auto">
          <a:xfrm>
            <a:off x="5897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4" name="Text Box 296"/>
          <p:cNvSpPr txBox="1">
            <a:spLocks noChangeArrowheads="1"/>
          </p:cNvSpPr>
          <p:nvPr/>
        </p:nvSpPr>
        <p:spPr bwMode="auto">
          <a:xfrm>
            <a:off x="66262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5" name="Text Box 297"/>
          <p:cNvSpPr txBox="1">
            <a:spLocks noChangeArrowheads="1"/>
          </p:cNvSpPr>
          <p:nvPr/>
        </p:nvSpPr>
        <p:spPr bwMode="auto">
          <a:xfrm>
            <a:off x="733901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6" name="Text Box 298"/>
          <p:cNvSpPr txBox="1">
            <a:spLocks noChangeArrowheads="1"/>
          </p:cNvSpPr>
          <p:nvPr/>
        </p:nvSpPr>
        <p:spPr bwMode="auto">
          <a:xfrm>
            <a:off x="8058150" y="5688013"/>
            <a:ext cx="10112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2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2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2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2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2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2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2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2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2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2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2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2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2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2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2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2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2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2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9" grpId="0" autoUpdateAnimBg="0"/>
      <p:bldP spid="22780" grpId="0" autoUpdateAnimBg="0"/>
      <p:bldP spid="22802" grpId="0" autoUpdateAnimBg="0"/>
      <p:bldP spid="22803" grpId="0" autoUpdateAnimBg="0"/>
      <p:bldP spid="22804" grpId="0"/>
      <p:bldP spid="22805" grpId="0"/>
      <p:bldP spid="22806" grpId="0"/>
      <p:bldP spid="22807" grpId="0"/>
      <p:bldP spid="22808" grpId="0"/>
      <p:bldP spid="22809" grpId="0"/>
      <p:bldP spid="22810" grpId="0"/>
      <p:bldP spid="22811" grpId="0" autoUpdateAnimBg="0"/>
      <p:bldP spid="22812" grpId="0"/>
      <p:bldP spid="22813" grpId="0"/>
      <p:bldP spid="22814" grpId="0"/>
      <p:bldP spid="22815" grpId="0"/>
      <p:bldP spid="22816" grpId="0"/>
      <p:bldP spid="22817" grpId="0"/>
      <p:bldP spid="22818" grpId="0"/>
      <p:bldP spid="22819" grpId="0" autoUpdateAnimBg="0"/>
      <p:bldP spid="22820" grpId="0"/>
      <p:bldP spid="22821" grpId="0"/>
      <p:bldP spid="22822" grpId="0"/>
      <p:bldP spid="22823" grpId="0"/>
      <p:bldP spid="22824" grpId="0"/>
      <p:bldP spid="22825" grpId="0"/>
      <p:bldP spid="228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Oval 4"/>
          <p:cNvSpPr>
            <a:spLocks noChangeArrowheads="1"/>
          </p:cNvSpPr>
          <p:nvPr/>
        </p:nvSpPr>
        <p:spPr bwMode="auto">
          <a:xfrm>
            <a:off x="4024313" y="1193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5048250" y="11255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0" name="Oval 6"/>
          <p:cNvSpPr>
            <a:spLocks noChangeArrowheads="1"/>
          </p:cNvSpPr>
          <p:nvPr/>
        </p:nvSpPr>
        <p:spPr bwMode="auto">
          <a:xfrm>
            <a:off x="21955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29575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3414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4557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4" name="Oval 10"/>
          <p:cNvSpPr>
            <a:spLocks noChangeArrowheads="1"/>
          </p:cNvSpPr>
          <p:nvPr/>
        </p:nvSpPr>
        <p:spPr bwMode="auto">
          <a:xfrm>
            <a:off x="49387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57769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6" name="Oval 12"/>
          <p:cNvSpPr>
            <a:spLocks noChangeArrowheads="1"/>
          </p:cNvSpPr>
          <p:nvPr/>
        </p:nvSpPr>
        <p:spPr bwMode="auto">
          <a:xfrm>
            <a:off x="6343650" y="14303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23399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26828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3043238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340360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3784600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415925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455612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5008563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5380038" y="504825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2395538" y="4391025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2043113" y="836613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5128" name="AutoShape 24"/>
          <p:cNvCxnSpPr>
            <a:cxnSpLocks noChangeShapeType="1"/>
            <a:stCxn id="175108" idx="2"/>
            <a:endCxn id="175110" idx="0"/>
          </p:cNvCxnSpPr>
          <p:nvPr/>
        </p:nvCxnSpPr>
        <p:spPr bwMode="auto">
          <a:xfrm flipH="1">
            <a:off x="2462213" y="1443038"/>
            <a:ext cx="15621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29" name="AutoShape 25"/>
          <p:cNvCxnSpPr>
            <a:cxnSpLocks noChangeShapeType="1"/>
            <a:stCxn id="175108" idx="3"/>
            <a:endCxn id="175112" idx="0"/>
          </p:cNvCxnSpPr>
          <p:nvPr/>
        </p:nvCxnSpPr>
        <p:spPr bwMode="auto">
          <a:xfrm flipH="1">
            <a:off x="3681413" y="1619250"/>
            <a:ext cx="4206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0" name="AutoShape 26"/>
          <p:cNvCxnSpPr>
            <a:cxnSpLocks noChangeShapeType="1"/>
            <a:stCxn id="175108" idx="5"/>
            <a:endCxn id="175113" idx="0"/>
          </p:cNvCxnSpPr>
          <p:nvPr/>
        </p:nvCxnSpPr>
        <p:spPr bwMode="auto">
          <a:xfrm>
            <a:off x="4479925" y="1619250"/>
            <a:ext cx="3444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1" name="AutoShape 27"/>
          <p:cNvCxnSpPr>
            <a:cxnSpLocks noChangeShapeType="1"/>
            <a:stCxn id="175108" idx="6"/>
            <a:endCxn id="175115" idx="0"/>
          </p:cNvCxnSpPr>
          <p:nvPr/>
        </p:nvCxnSpPr>
        <p:spPr bwMode="auto">
          <a:xfrm>
            <a:off x="4557713" y="1443038"/>
            <a:ext cx="14859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2" name="AutoShape 28"/>
          <p:cNvCxnSpPr>
            <a:cxnSpLocks noChangeShapeType="1"/>
            <a:stCxn id="175111" idx="1"/>
            <a:endCxn id="175110" idx="4"/>
          </p:cNvCxnSpPr>
          <p:nvPr/>
        </p:nvCxnSpPr>
        <p:spPr bwMode="auto">
          <a:xfrm flipH="1" flipV="1">
            <a:off x="2462213" y="2835275"/>
            <a:ext cx="5730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3" name="AutoShape 29"/>
          <p:cNvCxnSpPr>
            <a:cxnSpLocks noChangeShapeType="1"/>
            <a:stCxn id="175112" idx="3"/>
            <a:endCxn id="175111" idx="0"/>
          </p:cNvCxnSpPr>
          <p:nvPr/>
        </p:nvCxnSpPr>
        <p:spPr bwMode="auto">
          <a:xfrm flipH="1">
            <a:off x="3224213" y="2762250"/>
            <a:ext cx="268287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4" name="AutoShape 30"/>
          <p:cNvCxnSpPr>
            <a:cxnSpLocks noChangeShapeType="1"/>
            <a:stCxn id="175115" idx="3"/>
            <a:endCxn id="175111" idx="7"/>
          </p:cNvCxnSpPr>
          <p:nvPr/>
        </p:nvCxnSpPr>
        <p:spPr bwMode="auto">
          <a:xfrm flipH="1">
            <a:off x="3413125" y="2762250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5" name="AutoShape 31"/>
          <p:cNvCxnSpPr>
            <a:cxnSpLocks noChangeShapeType="1"/>
            <a:stCxn id="175113" idx="4"/>
            <a:endCxn id="175114" idx="0"/>
          </p:cNvCxnSpPr>
          <p:nvPr/>
        </p:nvCxnSpPr>
        <p:spPr bwMode="auto">
          <a:xfrm>
            <a:off x="4824413" y="2835275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6" name="AutoShape 32"/>
          <p:cNvCxnSpPr>
            <a:cxnSpLocks noChangeShapeType="1"/>
            <a:stCxn id="175115" idx="4"/>
            <a:endCxn id="175114" idx="7"/>
          </p:cNvCxnSpPr>
          <p:nvPr/>
        </p:nvCxnSpPr>
        <p:spPr bwMode="auto">
          <a:xfrm flipH="1">
            <a:off x="5394325" y="2835275"/>
            <a:ext cx="6492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7" name="AutoShape 33"/>
          <p:cNvCxnSpPr>
            <a:cxnSpLocks noChangeShapeType="1"/>
            <a:stCxn id="175109" idx="6"/>
            <a:endCxn id="175116" idx="2"/>
          </p:cNvCxnSpPr>
          <p:nvPr/>
        </p:nvCxnSpPr>
        <p:spPr bwMode="auto">
          <a:xfrm>
            <a:off x="5581650" y="1374775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159" name="Rectangle 55"/>
          <p:cNvSpPr>
            <a:spLocks noChangeArrowheads="1"/>
          </p:cNvSpPr>
          <p:nvPr/>
        </p:nvSpPr>
        <p:spPr bwMode="auto">
          <a:xfrm>
            <a:off x="23415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60" name="Rectangle 56"/>
          <p:cNvSpPr>
            <a:spLocks noChangeArrowheads="1"/>
          </p:cNvSpPr>
          <p:nvPr/>
        </p:nvSpPr>
        <p:spPr bwMode="auto">
          <a:xfrm>
            <a:off x="26844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61" name="Rectangle 57"/>
          <p:cNvSpPr>
            <a:spLocks noChangeArrowheads="1"/>
          </p:cNvSpPr>
          <p:nvPr/>
        </p:nvSpPr>
        <p:spPr bwMode="auto">
          <a:xfrm>
            <a:off x="3044825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62" name="Rectangle 58"/>
          <p:cNvSpPr>
            <a:spLocks noChangeArrowheads="1"/>
          </p:cNvSpPr>
          <p:nvPr/>
        </p:nvSpPr>
        <p:spPr bwMode="auto">
          <a:xfrm>
            <a:off x="340518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63" name="Rectangle 59"/>
          <p:cNvSpPr>
            <a:spLocks noChangeArrowheads="1"/>
          </p:cNvSpPr>
          <p:nvPr/>
        </p:nvSpPr>
        <p:spPr bwMode="auto">
          <a:xfrm>
            <a:off x="3786188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64" name="Rectangle 60"/>
          <p:cNvSpPr>
            <a:spLocks noChangeArrowheads="1"/>
          </p:cNvSpPr>
          <p:nvPr/>
        </p:nvSpPr>
        <p:spPr bwMode="auto">
          <a:xfrm>
            <a:off x="416083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65" name="Rectangle 61"/>
          <p:cNvSpPr>
            <a:spLocks noChangeArrowheads="1"/>
          </p:cNvSpPr>
          <p:nvPr/>
        </p:nvSpPr>
        <p:spPr bwMode="auto">
          <a:xfrm>
            <a:off x="455771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66" name="Rectangle 62"/>
          <p:cNvSpPr>
            <a:spLocks noChangeArrowheads="1"/>
          </p:cNvSpPr>
          <p:nvPr/>
        </p:nvSpPr>
        <p:spPr bwMode="auto">
          <a:xfrm>
            <a:off x="5010150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67" name="Rectangle 63"/>
          <p:cNvSpPr>
            <a:spLocks noChangeArrowheads="1"/>
          </p:cNvSpPr>
          <p:nvPr/>
        </p:nvSpPr>
        <p:spPr bwMode="auto">
          <a:xfrm>
            <a:off x="5381625" y="556418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7" grpId="0"/>
      <p:bldP spid="175118" grpId="0"/>
      <p:bldP spid="175119" grpId="0"/>
      <p:bldP spid="175120" grpId="0"/>
      <p:bldP spid="175121" grpId="0"/>
      <p:bldP spid="175122" grpId="0"/>
      <p:bldP spid="175123" grpId="0"/>
      <p:bldP spid="175124" grpId="0"/>
      <p:bldP spid="175125" grpId="0"/>
      <p:bldP spid="175126" grpId="0" autoUpdateAnimBg="0"/>
      <p:bldP spid="175159" grpId="0"/>
      <p:bldP spid="175160" grpId="0"/>
      <p:bldP spid="175161" grpId="0"/>
      <p:bldP spid="175162" grpId="0"/>
      <p:bldP spid="175163" grpId="0"/>
      <p:bldP spid="175164" grpId="0"/>
      <p:bldP spid="175165" grpId="0"/>
      <p:bldP spid="175166" grpId="0"/>
      <p:bldP spid="1751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46" name="Group 694"/>
          <p:cNvGraphicFramePr>
            <a:graphicFrameLocks noGrp="1"/>
          </p:cNvGraphicFramePr>
          <p:nvPr/>
        </p:nvGraphicFramePr>
        <p:xfrm>
          <a:off x="939800" y="3581400"/>
          <a:ext cx="1008063" cy="27432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893" name="Text Box 341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3894" name="Text Box 342"/>
          <p:cNvSpPr txBox="1">
            <a:spLocks noChangeArrowheads="1"/>
          </p:cNvSpPr>
          <p:nvPr/>
        </p:nvSpPr>
        <p:spPr bwMode="auto">
          <a:xfrm>
            <a:off x="125888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3896" name="Text Box 344"/>
          <p:cNvSpPr txBox="1">
            <a:spLocks noChangeArrowheads="1"/>
          </p:cNvSpPr>
          <p:nvPr/>
        </p:nvSpPr>
        <p:spPr bwMode="auto">
          <a:xfrm>
            <a:off x="1258888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3897" name="Text Box 345"/>
          <p:cNvSpPr txBox="1">
            <a:spLocks noChangeArrowheads="1"/>
          </p:cNvSpPr>
          <p:nvPr/>
        </p:nvSpPr>
        <p:spPr bwMode="auto">
          <a:xfrm>
            <a:off x="1273175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3898" name="Text Box 346"/>
          <p:cNvSpPr txBox="1">
            <a:spLocks noChangeArrowheads="1"/>
          </p:cNvSpPr>
          <p:nvPr/>
        </p:nvSpPr>
        <p:spPr bwMode="auto">
          <a:xfrm>
            <a:off x="2989263" y="5791200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899" name="Text Box 347"/>
          <p:cNvSpPr txBox="1">
            <a:spLocks noChangeArrowheads="1"/>
          </p:cNvSpPr>
          <p:nvPr/>
        </p:nvSpPr>
        <p:spPr bwMode="auto">
          <a:xfrm>
            <a:off x="33401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3900" name="Text Box 348"/>
          <p:cNvSpPr txBox="1">
            <a:spLocks noChangeArrowheads="1"/>
          </p:cNvSpPr>
          <p:nvPr/>
        </p:nvSpPr>
        <p:spPr bwMode="auto">
          <a:xfrm>
            <a:off x="40560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1" name="Text Box 349"/>
          <p:cNvSpPr txBox="1">
            <a:spLocks noChangeArrowheads="1"/>
          </p:cNvSpPr>
          <p:nvPr/>
        </p:nvSpPr>
        <p:spPr bwMode="auto">
          <a:xfrm>
            <a:off x="4802188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</a:p>
        </p:txBody>
      </p:sp>
      <p:sp>
        <p:nvSpPr>
          <p:cNvPr id="23902" name="Text Box 350"/>
          <p:cNvSpPr txBox="1">
            <a:spLocks noChangeArrowheads="1"/>
          </p:cNvSpPr>
          <p:nvPr/>
        </p:nvSpPr>
        <p:spPr bwMode="auto">
          <a:xfrm>
            <a:off x="55038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3" name="Text Box 351"/>
          <p:cNvSpPr txBox="1">
            <a:spLocks noChangeArrowheads="1"/>
          </p:cNvSpPr>
          <p:nvPr/>
        </p:nvSpPr>
        <p:spPr bwMode="auto">
          <a:xfrm>
            <a:off x="62484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3904" name="Text Box 352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3905" name="Group 353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3906" name="Oval 354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7" name="Oval 355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8" name="Oval 356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9" name="Oval 357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0" name="Oval 358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1" name="Oval 359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2" name="Oval 360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3" name="Oval 361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3914" name="AutoShape 362"/>
            <p:cNvCxnSpPr>
              <a:cxnSpLocks noChangeShapeType="1"/>
              <a:stCxn id="23910" idx="5"/>
              <a:endCxn id="2391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5" name="AutoShape 363"/>
            <p:cNvCxnSpPr>
              <a:cxnSpLocks noChangeShapeType="1"/>
              <a:stCxn id="23910" idx="3"/>
              <a:endCxn id="2391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6" name="AutoShape 364"/>
            <p:cNvCxnSpPr>
              <a:cxnSpLocks noChangeShapeType="1"/>
              <a:stCxn id="23906" idx="6"/>
              <a:endCxn id="2391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7" name="AutoShape 365"/>
            <p:cNvCxnSpPr>
              <a:cxnSpLocks noChangeShapeType="1"/>
              <a:stCxn id="23906" idx="2"/>
              <a:endCxn id="2390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8" name="AutoShape 366"/>
            <p:cNvCxnSpPr>
              <a:cxnSpLocks noChangeShapeType="1"/>
              <a:stCxn id="23907" idx="3"/>
              <a:endCxn id="2390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9" name="AutoShape 367"/>
            <p:cNvCxnSpPr>
              <a:cxnSpLocks noChangeShapeType="1"/>
              <a:stCxn id="23907" idx="6"/>
              <a:endCxn id="2390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0" name="AutoShape 368"/>
            <p:cNvCxnSpPr>
              <a:cxnSpLocks noChangeShapeType="1"/>
              <a:stCxn id="23908" idx="5"/>
              <a:endCxn id="2391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1" name="AutoShape 369"/>
            <p:cNvCxnSpPr>
              <a:cxnSpLocks noChangeShapeType="1"/>
              <a:stCxn id="23913" idx="0"/>
              <a:endCxn id="2390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2" name="AutoShape 370"/>
            <p:cNvCxnSpPr>
              <a:cxnSpLocks noChangeShapeType="1"/>
              <a:stCxn id="23911" idx="2"/>
              <a:endCxn id="2391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3923" name="Text Box 371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3924" name="Group 372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953" name="Text Box 401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3954" name="Group 402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3955" name="Group 403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3956" name="Rectangle 404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3957" name="Line 405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58" name="Group 406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3959" name="Rectangle 407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0" name="Line 40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61" name="Line 409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" name="Line 410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63" name="Group 411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3964" name="Rectangle 412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65" name="Line 413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6" name="Group 414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3967" name="Rectangle 41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8" name="Line 41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9" name="Group 417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3970" name="Rectangle 41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71" name="Line 41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72" name="Line 420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73" name="Group 421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3974" name="Group 42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75" name="Rectangle 42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3976" name="Line 42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77" name="Line 42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78" name="Group 426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3979" name="Group 42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1" name="Line 42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2" name="Line 43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3" name="Group 431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3984" name="Group 43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5" name="Rectangle 43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6" name="Line 43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7" name="Line 43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8" name="Group 436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3989" name="Group 43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3991" name="Line 43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2" name="Line 44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93" name="Line 441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94" name="Line 442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95" name="Group 443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3996" name="Group 44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7" name="Rectangle 44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3998" name="Line 44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9" name="Line 44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0" name="Group 448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4001" name="Group 44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003" name="Line 45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4" name="Line 45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5" name="Group 453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4006" name="Group 45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7" name="Rectangle 45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08" name="Line 45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9" name="Line 45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0" name="Group 458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4011" name="Group 45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13" name="Line 46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4" name="Line 46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5" name="Group 463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4016" name="Group 46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7" name="Rectangle 46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18" name="Line 46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9" name="Line 46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0" name="Group 468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4021" name="Group 46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2" name="Rectangle 47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23" name="Line 47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4" name="Line 47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5" name="Group 473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4026" name="Group 47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28" name="Line 47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9" name="Line 47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0" name="Group 478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4031" name="Group 47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2" name="Rectangle 48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4033" name="Line 48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4" name="Line 48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5" name="Group 483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4036" name="Group 48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38" name="Line 48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9" name="Line 48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40" name="Group 4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60" name="Text Box 508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4076" name="Rectangle 524"/>
          <p:cNvSpPr>
            <a:spLocks noChangeArrowheads="1"/>
          </p:cNvSpPr>
          <p:nvPr/>
        </p:nvSpPr>
        <p:spPr bwMode="auto">
          <a:xfrm>
            <a:off x="1300163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7" name="Rectangle 525"/>
          <p:cNvSpPr>
            <a:spLocks noChangeArrowheads="1"/>
          </p:cNvSpPr>
          <p:nvPr/>
        </p:nvSpPr>
        <p:spPr bwMode="auto">
          <a:xfrm>
            <a:off x="1293813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9" name="Rectangle 527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0" name="Text Box 528"/>
          <p:cNvSpPr txBox="1">
            <a:spLocks noChangeArrowheads="1"/>
          </p:cNvSpPr>
          <p:nvPr/>
        </p:nvSpPr>
        <p:spPr bwMode="auto">
          <a:xfrm>
            <a:off x="1270000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4081" name="Rectangle 529"/>
          <p:cNvSpPr>
            <a:spLocks noChangeArrowheads="1"/>
          </p:cNvSpPr>
          <p:nvPr/>
        </p:nvSpPr>
        <p:spPr bwMode="auto">
          <a:xfrm>
            <a:off x="7000875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4085" name="Text Box 533"/>
          <p:cNvSpPr txBox="1">
            <a:spLocks noChangeArrowheads="1"/>
          </p:cNvSpPr>
          <p:nvPr/>
        </p:nvSpPr>
        <p:spPr bwMode="auto">
          <a:xfrm>
            <a:off x="1258888" y="3581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4086" name="Rectangle 534"/>
          <p:cNvSpPr>
            <a:spLocks noChangeArrowheads="1"/>
          </p:cNvSpPr>
          <p:nvPr/>
        </p:nvSpPr>
        <p:spPr bwMode="auto">
          <a:xfrm>
            <a:off x="77517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4095" name="Rectangle 543"/>
          <p:cNvSpPr>
            <a:spLocks noChangeArrowheads="1"/>
          </p:cNvSpPr>
          <p:nvPr/>
        </p:nvSpPr>
        <p:spPr bwMode="auto">
          <a:xfrm>
            <a:off x="1300163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6" name="Rectangle 544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100" name="Group 548"/>
          <p:cNvGrpSpPr>
            <a:grpSpLocks/>
          </p:cNvGrpSpPr>
          <p:nvPr/>
        </p:nvGrpSpPr>
        <p:grpSpPr bwMode="auto">
          <a:xfrm>
            <a:off x="177800" y="5756275"/>
            <a:ext cx="685800" cy="457200"/>
            <a:chOff x="144" y="3626"/>
            <a:chExt cx="432" cy="288"/>
          </a:xfrm>
        </p:grpSpPr>
        <p:sp>
          <p:nvSpPr>
            <p:cNvPr id="24098" name="Line 54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9" name="Text Box 54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grpSp>
        <p:nvGrpSpPr>
          <p:cNvPr id="24103" name="Group 551"/>
          <p:cNvGrpSpPr>
            <a:grpSpLocks/>
          </p:cNvGrpSpPr>
          <p:nvPr/>
        </p:nvGrpSpPr>
        <p:grpSpPr bwMode="auto">
          <a:xfrm>
            <a:off x="2005013" y="5791200"/>
            <a:ext cx="762000" cy="457200"/>
            <a:chOff x="1200" y="3648"/>
            <a:chExt cx="480" cy="288"/>
          </a:xfrm>
        </p:grpSpPr>
        <p:sp>
          <p:nvSpPr>
            <p:cNvPr id="24101" name="Line 549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2" name="Text Box 550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4" name="Group 552"/>
          <p:cNvGrpSpPr>
            <a:grpSpLocks/>
          </p:cNvGrpSpPr>
          <p:nvPr/>
        </p:nvGrpSpPr>
        <p:grpSpPr bwMode="auto">
          <a:xfrm>
            <a:off x="2006600" y="5334000"/>
            <a:ext cx="762000" cy="457200"/>
            <a:chOff x="1200" y="3648"/>
            <a:chExt cx="480" cy="288"/>
          </a:xfrm>
        </p:grpSpPr>
        <p:sp>
          <p:nvSpPr>
            <p:cNvPr id="24105" name="Line 553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6" name="Text Box 554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7" name="Group 555"/>
          <p:cNvGrpSpPr>
            <a:grpSpLocks/>
          </p:cNvGrpSpPr>
          <p:nvPr/>
        </p:nvGrpSpPr>
        <p:grpSpPr bwMode="auto">
          <a:xfrm>
            <a:off x="177800" y="5334000"/>
            <a:ext cx="685800" cy="457200"/>
            <a:chOff x="144" y="3626"/>
            <a:chExt cx="432" cy="288"/>
          </a:xfrm>
        </p:grpSpPr>
        <p:sp>
          <p:nvSpPr>
            <p:cNvPr id="24108" name="Line 55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9" name="Text Box 55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10" name="Rectangle 558"/>
          <p:cNvSpPr>
            <a:spLocks noChangeArrowheads="1"/>
          </p:cNvSpPr>
          <p:nvPr/>
        </p:nvSpPr>
        <p:spPr bwMode="auto">
          <a:xfrm>
            <a:off x="60325" y="5867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1" name="Group 559"/>
          <p:cNvGrpSpPr>
            <a:grpSpLocks/>
          </p:cNvGrpSpPr>
          <p:nvPr/>
        </p:nvGrpSpPr>
        <p:grpSpPr bwMode="auto">
          <a:xfrm>
            <a:off x="2005013" y="4876800"/>
            <a:ext cx="762000" cy="457200"/>
            <a:chOff x="1200" y="3648"/>
            <a:chExt cx="480" cy="288"/>
          </a:xfrm>
        </p:grpSpPr>
        <p:sp>
          <p:nvSpPr>
            <p:cNvPr id="24112" name="Line 56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3" name="Text Box 56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14" name="Rectangle 562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5" name="Group 563"/>
          <p:cNvGrpSpPr>
            <a:grpSpLocks/>
          </p:cNvGrpSpPr>
          <p:nvPr/>
        </p:nvGrpSpPr>
        <p:grpSpPr bwMode="auto">
          <a:xfrm>
            <a:off x="2006600" y="4419600"/>
            <a:ext cx="762000" cy="457200"/>
            <a:chOff x="1200" y="3648"/>
            <a:chExt cx="480" cy="288"/>
          </a:xfrm>
        </p:grpSpPr>
        <p:sp>
          <p:nvSpPr>
            <p:cNvPr id="24116" name="Line 56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7" name="Text Box 56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19" name="AutoShape 567"/>
          <p:cNvCxnSpPr>
            <a:cxnSpLocks noChangeShapeType="1"/>
            <a:stCxn id="23906" idx="2"/>
            <a:endCxn id="23907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20" name="Rectangle 568"/>
          <p:cNvSpPr>
            <a:spLocks noChangeArrowheads="1"/>
          </p:cNvSpPr>
          <p:nvPr/>
        </p:nvSpPr>
        <p:spPr bwMode="auto">
          <a:xfrm>
            <a:off x="25400" y="5410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1" name="Group 569"/>
          <p:cNvGrpSpPr>
            <a:grpSpLocks/>
          </p:cNvGrpSpPr>
          <p:nvPr/>
        </p:nvGrpSpPr>
        <p:grpSpPr bwMode="auto">
          <a:xfrm>
            <a:off x="177800" y="4876800"/>
            <a:ext cx="685800" cy="457200"/>
            <a:chOff x="144" y="3626"/>
            <a:chExt cx="432" cy="288"/>
          </a:xfrm>
        </p:grpSpPr>
        <p:sp>
          <p:nvSpPr>
            <p:cNvPr id="24122" name="Line 57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3" name="Text Box 57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24" name="Rectangle 572"/>
          <p:cNvSpPr>
            <a:spLocks noChangeArrowheads="1"/>
          </p:cNvSpPr>
          <p:nvPr/>
        </p:nvSpPr>
        <p:spPr bwMode="auto">
          <a:xfrm>
            <a:off x="2005013" y="45085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5" name="Group 573"/>
          <p:cNvGrpSpPr>
            <a:grpSpLocks/>
          </p:cNvGrpSpPr>
          <p:nvPr/>
        </p:nvGrpSpPr>
        <p:grpSpPr bwMode="auto">
          <a:xfrm>
            <a:off x="2006600" y="3962400"/>
            <a:ext cx="762000" cy="457200"/>
            <a:chOff x="1200" y="3648"/>
            <a:chExt cx="480" cy="288"/>
          </a:xfrm>
        </p:grpSpPr>
        <p:sp>
          <p:nvSpPr>
            <p:cNvPr id="24126" name="Line 57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7" name="Text Box 57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28" name="Rectangle 576"/>
          <p:cNvSpPr>
            <a:spLocks noChangeArrowheads="1"/>
          </p:cNvSpPr>
          <p:nvPr/>
        </p:nvSpPr>
        <p:spPr bwMode="auto">
          <a:xfrm>
            <a:off x="2005013" y="40386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9" name="Group 577"/>
          <p:cNvGrpSpPr>
            <a:grpSpLocks/>
          </p:cNvGrpSpPr>
          <p:nvPr/>
        </p:nvGrpSpPr>
        <p:grpSpPr bwMode="auto">
          <a:xfrm>
            <a:off x="2006600" y="3505200"/>
            <a:ext cx="762000" cy="457200"/>
            <a:chOff x="1200" y="3648"/>
            <a:chExt cx="480" cy="288"/>
          </a:xfrm>
        </p:grpSpPr>
        <p:sp>
          <p:nvSpPr>
            <p:cNvPr id="24130" name="Line 578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1" name="Text Box 579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32" name="AutoShape 580"/>
          <p:cNvCxnSpPr>
            <a:cxnSpLocks noChangeShapeType="1"/>
            <a:stCxn id="23906" idx="6"/>
            <a:endCxn id="23910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33" name="Rectangle 581"/>
          <p:cNvSpPr>
            <a:spLocks noChangeArrowheads="1"/>
          </p:cNvSpPr>
          <p:nvPr/>
        </p:nvSpPr>
        <p:spPr bwMode="auto">
          <a:xfrm>
            <a:off x="25400" y="49530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34" name="Group 582"/>
          <p:cNvGrpSpPr>
            <a:grpSpLocks/>
          </p:cNvGrpSpPr>
          <p:nvPr/>
        </p:nvGrpSpPr>
        <p:grpSpPr bwMode="auto">
          <a:xfrm>
            <a:off x="177800" y="4419600"/>
            <a:ext cx="685800" cy="457200"/>
            <a:chOff x="144" y="3626"/>
            <a:chExt cx="432" cy="288"/>
          </a:xfrm>
        </p:grpSpPr>
        <p:sp>
          <p:nvSpPr>
            <p:cNvPr id="24135" name="Line 583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6" name="Text Box 584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37" name="Rectangle 585"/>
          <p:cNvSpPr>
            <a:spLocks noChangeArrowheads="1"/>
          </p:cNvSpPr>
          <p:nvPr/>
        </p:nvSpPr>
        <p:spPr bwMode="auto">
          <a:xfrm>
            <a:off x="2005013" y="3581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0" name="Text Box 538"/>
          <p:cNvSpPr txBox="1">
            <a:spLocks noChangeArrowheads="1"/>
          </p:cNvSpPr>
          <p:nvPr/>
        </p:nvSpPr>
        <p:spPr bwMode="auto">
          <a:xfrm>
            <a:off x="1270000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cxnSp>
        <p:nvCxnSpPr>
          <p:cNvPr id="24145" name="AutoShape 593"/>
          <p:cNvCxnSpPr>
            <a:cxnSpLocks noChangeShapeType="1"/>
            <a:stCxn id="23907" idx="3"/>
            <a:endCxn id="23908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46" name="Rectangle 594"/>
          <p:cNvSpPr>
            <a:spLocks noChangeArrowheads="1"/>
          </p:cNvSpPr>
          <p:nvPr/>
        </p:nvSpPr>
        <p:spPr bwMode="auto">
          <a:xfrm>
            <a:off x="14288" y="44958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95" name="Text Box 343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pSp>
        <p:nvGrpSpPr>
          <p:cNvPr id="24147" name="Group 595"/>
          <p:cNvGrpSpPr>
            <a:grpSpLocks/>
          </p:cNvGrpSpPr>
          <p:nvPr/>
        </p:nvGrpSpPr>
        <p:grpSpPr bwMode="auto">
          <a:xfrm>
            <a:off x="177800" y="3886200"/>
            <a:ext cx="685800" cy="457200"/>
            <a:chOff x="144" y="3626"/>
            <a:chExt cx="432" cy="288"/>
          </a:xfrm>
        </p:grpSpPr>
        <p:sp>
          <p:nvSpPr>
            <p:cNvPr id="24148" name="Line 59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9" name="Text Box 59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4" name="AutoShape 602"/>
          <p:cNvCxnSpPr>
            <a:cxnSpLocks noChangeShapeType="1"/>
            <a:stCxn id="23907" idx="6"/>
            <a:endCxn id="23909" idx="0"/>
          </p:cNvCxnSpPr>
          <p:nvPr/>
        </p:nvCxnSpPr>
        <p:spPr bwMode="auto">
          <a:xfrm>
            <a:off x="1092200" y="1631950"/>
            <a:ext cx="292100" cy="3429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55" name="Rectangle 603"/>
          <p:cNvSpPr>
            <a:spLocks noChangeArrowheads="1"/>
          </p:cNvSpPr>
          <p:nvPr/>
        </p:nvSpPr>
        <p:spPr bwMode="auto">
          <a:xfrm>
            <a:off x="14288" y="39624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56" name="Group 604"/>
          <p:cNvGrpSpPr>
            <a:grpSpLocks/>
          </p:cNvGrpSpPr>
          <p:nvPr/>
        </p:nvGrpSpPr>
        <p:grpSpPr bwMode="auto">
          <a:xfrm>
            <a:off x="177800" y="3429000"/>
            <a:ext cx="685800" cy="457200"/>
            <a:chOff x="144" y="3626"/>
            <a:chExt cx="432" cy="288"/>
          </a:xfrm>
        </p:grpSpPr>
        <p:sp>
          <p:nvSpPr>
            <p:cNvPr id="24157" name="Line 60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8" name="Text Box 60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9" name="AutoShape 607"/>
          <p:cNvCxnSpPr>
            <a:cxnSpLocks noChangeShapeType="1"/>
            <a:stCxn id="23910" idx="3"/>
            <a:endCxn id="23912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78" name="Rectangle 526"/>
          <p:cNvSpPr>
            <a:spLocks noChangeArrowheads="1"/>
          </p:cNvSpPr>
          <p:nvPr/>
        </p:nvSpPr>
        <p:spPr bwMode="auto">
          <a:xfrm>
            <a:off x="1300163" y="3657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0" name="Rectangle 608"/>
          <p:cNvSpPr>
            <a:spLocks noChangeArrowheads="1"/>
          </p:cNvSpPr>
          <p:nvPr/>
        </p:nvSpPr>
        <p:spPr bwMode="auto">
          <a:xfrm>
            <a:off x="14288" y="3505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1" name="Group 609"/>
          <p:cNvGrpSpPr>
            <a:grpSpLocks/>
          </p:cNvGrpSpPr>
          <p:nvPr/>
        </p:nvGrpSpPr>
        <p:grpSpPr bwMode="auto">
          <a:xfrm>
            <a:off x="177800" y="5715000"/>
            <a:ext cx="685800" cy="457200"/>
            <a:chOff x="144" y="3626"/>
            <a:chExt cx="432" cy="288"/>
          </a:xfrm>
        </p:grpSpPr>
        <p:sp>
          <p:nvSpPr>
            <p:cNvPr id="24162" name="Line 61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3" name="Text Box 61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4" name="AutoShape 612"/>
          <p:cNvCxnSpPr>
            <a:cxnSpLocks noChangeShapeType="1"/>
            <a:stCxn id="23910" idx="5"/>
            <a:endCxn id="23911" idx="0"/>
          </p:cNvCxnSpPr>
          <p:nvPr/>
        </p:nvCxnSpPr>
        <p:spPr bwMode="auto">
          <a:xfrm>
            <a:off x="2697163" y="1795463"/>
            <a:ext cx="211137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94" name="Rectangle 542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5" name="Rectangle 613"/>
          <p:cNvSpPr>
            <a:spLocks noChangeArrowheads="1"/>
          </p:cNvSpPr>
          <p:nvPr/>
        </p:nvSpPr>
        <p:spPr bwMode="auto">
          <a:xfrm>
            <a:off x="60325" y="57912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6" name="Group 614"/>
          <p:cNvGrpSpPr>
            <a:grpSpLocks/>
          </p:cNvGrpSpPr>
          <p:nvPr/>
        </p:nvGrpSpPr>
        <p:grpSpPr bwMode="auto">
          <a:xfrm>
            <a:off x="177800" y="5257800"/>
            <a:ext cx="685800" cy="457200"/>
            <a:chOff x="144" y="3626"/>
            <a:chExt cx="432" cy="288"/>
          </a:xfrm>
        </p:grpSpPr>
        <p:sp>
          <p:nvSpPr>
            <p:cNvPr id="24167" name="Line 61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8" name="Text Box 61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9" name="AutoShape 617"/>
          <p:cNvCxnSpPr>
            <a:cxnSpLocks noChangeShapeType="1"/>
            <a:stCxn id="23908" idx="5"/>
            <a:endCxn id="23913" idx="2"/>
          </p:cNvCxnSpPr>
          <p:nvPr/>
        </p:nvCxnSpPr>
        <p:spPr bwMode="auto">
          <a:xfrm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170" name="Rectangle 618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1" name="Rectangle 619"/>
          <p:cNvSpPr>
            <a:spLocks noChangeArrowheads="1"/>
          </p:cNvSpPr>
          <p:nvPr/>
        </p:nvSpPr>
        <p:spPr bwMode="auto">
          <a:xfrm>
            <a:off x="60325" y="53340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2" name="Group 620"/>
          <p:cNvGrpSpPr>
            <a:grpSpLocks/>
          </p:cNvGrpSpPr>
          <p:nvPr/>
        </p:nvGrpSpPr>
        <p:grpSpPr bwMode="auto">
          <a:xfrm>
            <a:off x="177800" y="4800600"/>
            <a:ext cx="685800" cy="457200"/>
            <a:chOff x="144" y="3626"/>
            <a:chExt cx="432" cy="288"/>
          </a:xfrm>
        </p:grpSpPr>
        <p:sp>
          <p:nvSpPr>
            <p:cNvPr id="24173" name="Line 621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74" name="Text Box 622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77" name="Rectangle 625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9" name="Rectangle 627"/>
          <p:cNvSpPr>
            <a:spLocks noChangeArrowheads="1"/>
          </p:cNvSpPr>
          <p:nvPr/>
        </p:nvSpPr>
        <p:spPr bwMode="auto">
          <a:xfrm>
            <a:off x="2005013" y="4941888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42" name="Group 590"/>
          <p:cNvGrpSpPr>
            <a:grpSpLocks/>
          </p:cNvGrpSpPr>
          <p:nvPr/>
        </p:nvGrpSpPr>
        <p:grpSpPr bwMode="auto">
          <a:xfrm>
            <a:off x="2005013" y="5780088"/>
            <a:ext cx="762000" cy="457200"/>
            <a:chOff x="1200" y="3648"/>
            <a:chExt cx="480" cy="288"/>
          </a:xfrm>
        </p:grpSpPr>
        <p:sp>
          <p:nvSpPr>
            <p:cNvPr id="24143" name="Line 591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4" name="Text Box 592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80" name="Rectangle 628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81" name="Group 629"/>
          <p:cNvGrpSpPr>
            <a:grpSpLocks/>
          </p:cNvGrpSpPr>
          <p:nvPr/>
        </p:nvGrpSpPr>
        <p:grpSpPr bwMode="auto">
          <a:xfrm>
            <a:off x="2005013" y="5300663"/>
            <a:ext cx="762000" cy="457200"/>
            <a:chOff x="1200" y="3648"/>
            <a:chExt cx="480" cy="288"/>
          </a:xfrm>
        </p:grpSpPr>
        <p:sp>
          <p:nvSpPr>
            <p:cNvPr id="24182" name="Line 63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83" name="Text Box 63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50" name="Rectangle 598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5" name="Group 623"/>
          <p:cNvGrpSpPr>
            <a:grpSpLocks/>
          </p:cNvGrpSpPr>
          <p:nvPr/>
        </p:nvGrpSpPr>
        <p:grpSpPr bwMode="auto">
          <a:xfrm>
            <a:off x="2005013" y="4876800"/>
            <a:ext cx="838200" cy="457200"/>
            <a:chOff x="1248" y="3072"/>
            <a:chExt cx="528" cy="288"/>
          </a:xfrm>
        </p:grpSpPr>
        <p:sp useBgFill="1">
          <p:nvSpPr>
            <p:cNvPr id="24118" name="Rectangle 566"/>
            <p:cNvSpPr>
              <a:spLocks noChangeArrowheads="1"/>
            </p:cNvSpPr>
            <p:nvPr/>
          </p:nvSpPr>
          <p:spPr bwMode="auto">
            <a:xfrm>
              <a:off x="1248" y="3120"/>
              <a:ext cx="528" cy="240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2" name="Line 600"/>
            <p:cNvSpPr>
              <a:spLocks noChangeShapeType="1"/>
            </p:cNvSpPr>
            <p:nvPr/>
          </p:nvSpPr>
          <p:spPr bwMode="auto">
            <a:xfrm flipH="1">
              <a:off x="1248" y="3312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3" name="Text Box 601"/>
            <p:cNvSpPr txBox="1">
              <a:spLocks noChangeArrowheads="1"/>
            </p:cNvSpPr>
            <p:nvPr/>
          </p:nvSpPr>
          <p:spPr bwMode="auto">
            <a:xfrm>
              <a:off x="1425" y="307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251" name="Text Box 69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2" name="Text Box 70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3" name="Text Box 70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4" name="Text Box 702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5" name="Text Box 703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6" name="Text Box 704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7" name="Text Box 705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8" name="Text Box 706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2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2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6" dur="500"/>
                                        <p:tgtEl>
                                          <p:spTgt spid="2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2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1" dur="500"/>
                                        <p:tgtEl>
                                          <p:spTgt spid="2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7" dur="500"/>
                                        <p:tgtEl>
                                          <p:spTgt spid="2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0"/>
                                        <p:tgtEl>
                                          <p:spTgt spid="2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3" dur="500"/>
                                        <p:tgtEl>
                                          <p:spTgt spid="2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2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9" dur="500"/>
                                        <p:tgtEl>
                                          <p:spTgt spid="2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93" grpId="0" autoUpdateAnimBg="0"/>
      <p:bldP spid="23894" grpId="0" autoUpdateAnimBg="0"/>
      <p:bldP spid="23896" grpId="0" autoUpdateAnimBg="0"/>
      <p:bldP spid="23897" grpId="0" autoUpdateAnimBg="0"/>
      <p:bldP spid="23898" grpId="0" autoUpdateAnimBg="0"/>
      <p:bldP spid="23899" grpId="0" autoUpdateAnimBg="0"/>
      <p:bldP spid="23900" grpId="0" autoUpdateAnimBg="0"/>
      <p:bldP spid="23901" grpId="0" autoUpdateAnimBg="0"/>
      <p:bldP spid="23902" grpId="0" autoUpdateAnimBg="0"/>
      <p:bldP spid="23903" grpId="0" autoUpdateAnimBg="0"/>
      <p:bldP spid="23923" grpId="0" autoUpdateAnimBg="0"/>
      <p:bldP spid="23953" grpId="0" autoUpdateAnimBg="0"/>
      <p:bldP spid="24060" grpId="0" autoUpdateAnimBg="0"/>
      <p:bldP spid="24076" grpId="0" animBg="1"/>
      <p:bldP spid="24077" grpId="0" animBg="1"/>
      <p:bldP spid="24079" grpId="0" animBg="1"/>
      <p:bldP spid="24080" grpId="0" autoUpdateAnimBg="0"/>
      <p:bldP spid="24081" grpId="0" autoUpdateAnimBg="0"/>
      <p:bldP spid="24085" grpId="0" autoUpdateAnimBg="0"/>
      <p:bldP spid="24086" grpId="0" autoUpdateAnimBg="0"/>
      <p:bldP spid="24095" grpId="0" animBg="1"/>
      <p:bldP spid="24096" grpId="0" animBg="1"/>
      <p:bldP spid="24110" grpId="0" animBg="1"/>
      <p:bldP spid="24114" grpId="0" animBg="1"/>
      <p:bldP spid="24120" grpId="0" animBg="1"/>
      <p:bldP spid="24124" grpId="0" animBg="1"/>
      <p:bldP spid="24128" grpId="0" animBg="1"/>
      <p:bldP spid="24133" grpId="0" animBg="1"/>
      <p:bldP spid="24137" grpId="0" animBg="1"/>
      <p:bldP spid="24090" grpId="0" autoUpdateAnimBg="0"/>
      <p:bldP spid="24146" grpId="0" animBg="1"/>
      <p:bldP spid="23895" grpId="0" autoUpdateAnimBg="0"/>
      <p:bldP spid="24155" grpId="0" animBg="1"/>
      <p:bldP spid="24078" grpId="0" animBg="1"/>
      <p:bldP spid="24160" grpId="0" animBg="1"/>
      <p:bldP spid="24094" grpId="0" animBg="1"/>
      <p:bldP spid="24165" grpId="0" animBg="1"/>
      <p:bldP spid="24170" grpId="0" animBg="1"/>
      <p:bldP spid="24171" grpId="0" animBg="1"/>
      <p:bldP spid="24177" grpId="0" animBg="1"/>
      <p:bldP spid="24179" grpId="0" animBg="1"/>
      <p:bldP spid="24180" grpId="0" animBg="1"/>
      <p:bldP spid="24150" grpId="0" animBg="1"/>
      <p:bldP spid="24251" grpId="0" animBg="1"/>
      <p:bldP spid="24252" grpId="0" animBg="1"/>
      <p:bldP spid="24253" grpId="0" animBg="1"/>
      <p:bldP spid="24254" grpId="0" animBg="1"/>
      <p:bldP spid="24255" grpId="0" animBg="1"/>
      <p:bldP spid="24256" grpId="0" animBg="1"/>
      <p:bldP spid="24257" grpId="0" animBg="1"/>
      <p:bldP spid="242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3424238" y="590550"/>
            <a:ext cx="882650" cy="354013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开始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2954338" y="1628775"/>
            <a:ext cx="2049462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3217863" y="4149725"/>
            <a:ext cx="1570037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邻接点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2965450" y="4797425"/>
            <a:ext cx="1993900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存在吗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5607050" y="4792663"/>
            <a:ext cx="2133600" cy="3698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下一邻接点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w</a:t>
            </a:r>
          </a:p>
        </p:txBody>
      </p:sp>
      <p:sp>
        <p:nvSpPr>
          <p:cNvPr id="176138" name="AutoShape 10"/>
          <p:cNvSpPr>
            <a:spLocks noChangeArrowheads="1"/>
          </p:cNvSpPr>
          <p:nvPr/>
        </p:nvSpPr>
        <p:spPr bwMode="auto">
          <a:xfrm>
            <a:off x="2938463" y="5516563"/>
            <a:ext cx="2065337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访问过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2070100" y="3573463"/>
            <a:ext cx="882650" cy="354012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结束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2646363" y="4652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2636838" y="26368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3890963" y="32131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4002088" y="52292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1541463" y="1022350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3225800" y="1125538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初始化队列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6" name="AutoShape 18"/>
          <p:cNvSpPr>
            <a:spLocks noChangeArrowheads="1"/>
          </p:cNvSpPr>
          <p:nvPr/>
        </p:nvSpPr>
        <p:spPr bwMode="auto">
          <a:xfrm>
            <a:off x="3225800" y="21510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7" name="AutoShape 19"/>
          <p:cNvSpPr>
            <a:spLocks noChangeArrowheads="1"/>
          </p:cNvSpPr>
          <p:nvPr/>
        </p:nvSpPr>
        <p:spPr bwMode="auto">
          <a:xfrm>
            <a:off x="2952750" y="2792413"/>
            <a:ext cx="1974850" cy="4937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队列空吗</a:t>
            </a:r>
          </a:p>
        </p:txBody>
      </p:sp>
      <p:sp>
        <p:nvSpPr>
          <p:cNvPr id="176148" name="AutoShape 20"/>
          <p:cNvSpPr>
            <a:spLocks noChangeArrowheads="1"/>
          </p:cNvSpPr>
          <p:nvPr/>
        </p:nvSpPr>
        <p:spPr bwMode="auto">
          <a:xfrm>
            <a:off x="3217863" y="35734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队头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出队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>
            <a:off x="5622925" y="3427413"/>
            <a:ext cx="1920875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>
            <a:off x="5881688" y="4127500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3867150" y="94297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3906838" y="2493963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H="1">
            <a:off x="2493963" y="3068638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2493963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3922713" y="32861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3910013" y="3933825"/>
            <a:ext cx="12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>
            <a:off x="3938588" y="4510088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H="1">
            <a:off x="39401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>
            <a:off x="1893888" y="5084763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V="1">
            <a:off x="1851025" y="26368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1851025" y="2636838"/>
            <a:ext cx="204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3979863" y="6056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6459538" y="314166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>
            <a:off x="6497638" y="3787775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6532563" y="447516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4957763" y="5421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>
            <a:off x="4981575" y="5805488"/>
            <a:ext cx="298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4" name="Line 46"/>
          <p:cNvSpPr>
            <a:spLocks noChangeShapeType="1"/>
          </p:cNvSpPr>
          <p:nvPr/>
        </p:nvSpPr>
        <p:spPr bwMode="auto">
          <a:xfrm flipV="1">
            <a:off x="7962900" y="4616450"/>
            <a:ext cx="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5" name="Line 47"/>
          <p:cNvSpPr>
            <a:spLocks noChangeShapeType="1"/>
          </p:cNvSpPr>
          <p:nvPr/>
        </p:nvSpPr>
        <p:spPr bwMode="auto">
          <a:xfrm flipH="1">
            <a:off x="6532563" y="4616450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 flipH="1">
            <a:off x="5299075" y="5373688"/>
            <a:ext cx="1233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7" name="Line 49"/>
          <p:cNvSpPr>
            <a:spLocks noChangeShapeType="1"/>
          </p:cNvSpPr>
          <p:nvPr/>
        </p:nvSpPr>
        <p:spPr bwMode="auto">
          <a:xfrm flipV="1">
            <a:off x="5299075" y="46529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 flipH="1">
            <a:off x="3957638" y="4652963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0" name="Line 52"/>
          <p:cNvSpPr>
            <a:spLocks noChangeShapeType="1"/>
          </p:cNvSpPr>
          <p:nvPr/>
        </p:nvSpPr>
        <p:spPr bwMode="auto">
          <a:xfrm>
            <a:off x="3867150" y="144621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1" name="Line 53"/>
          <p:cNvSpPr>
            <a:spLocks noChangeShapeType="1"/>
          </p:cNvSpPr>
          <p:nvPr/>
        </p:nvSpPr>
        <p:spPr bwMode="auto">
          <a:xfrm>
            <a:off x="3867150" y="19891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3" name="Line 55"/>
          <p:cNvSpPr>
            <a:spLocks noChangeShapeType="1"/>
          </p:cNvSpPr>
          <p:nvPr/>
        </p:nvSpPr>
        <p:spPr bwMode="auto">
          <a:xfrm flipV="1">
            <a:off x="6530975" y="5157788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4" name="Line 56"/>
          <p:cNvSpPr>
            <a:spLocks noChangeShapeType="1"/>
          </p:cNvSpPr>
          <p:nvPr/>
        </p:nvSpPr>
        <p:spPr bwMode="auto">
          <a:xfrm>
            <a:off x="3938588" y="6021388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5" name="Line 57"/>
          <p:cNvSpPr>
            <a:spLocks noChangeShapeType="1"/>
          </p:cNvSpPr>
          <p:nvPr/>
        </p:nvSpPr>
        <p:spPr bwMode="auto">
          <a:xfrm>
            <a:off x="3938588" y="6453188"/>
            <a:ext cx="43211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6" name="Line 58"/>
          <p:cNvSpPr>
            <a:spLocks noChangeShapeType="1"/>
          </p:cNvSpPr>
          <p:nvPr/>
        </p:nvSpPr>
        <p:spPr bwMode="auto">
          <a:xfrm flipV="1">
            <a:off x="8259763" y="3141663"/>
            <a:ext cx="0" cy="331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7" name="Line 59"/>
          <p:cNvSpPr>
            <a:spLocks noChangeShapeType="1"/>
          </p:cNvSpPr>
          <p:nvPr/>
        </p:nvSpPr>
        <p:spPr bwMode="auto">
          <a:xfrm flipH="1">
            <a:off x="6459538" y="3141663"/>
            <a:ext cx="1800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8" name="Group 282"/>
          <p:cNvGrpSpPr>
            <a:grpSpLocks/>
          </p:cNvGrpSpPr>
          <p:nvPr/>
        </p:nvGrpSpPr>
        <p:grpSpPr bwMode="auto">
          <a:xfrm>
            <a:off x="179388" y="1052513"/>
            <a:ext cx="3021012" cy="2667000"/>
            <a:chOff x="3569" y="384"/>
            <a:chExt cx="1903" cy="1680"/>
          </a:xfrm>
        </p:grpSpPr>
        <p:sp>
          <p:nvSpPr>
            <p:cNvPr id="24859" name="Oval 283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60" name="Oval 284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61" name="Oval 285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65" name="Text Box 289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66" name="Text Box 290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67" name="Text Box 291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868" name="Text Box 292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869" name="Text Box 293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70" name="Text Box 294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1" name="Text Box 295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2" name="Text Box 296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873" name="Text Box 297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24874" name="Text Box 298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24875" name="AutoShape 299"/>
            <p:cNvCxnSpPr>
              <a:cxnSpLocks noChangeShapeType="1"/>
              <a:stCxn id="24859" idx="3"/>
              <a:endCxn id="24864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6" name="AutoShape 300"/>
            <p:cNvCxnSpPr>
              <a:cxnSpLocks noChangeShapeType="1"/>
              <a:stCxn id="24859" idx="5"/>
              <a:endCxn id="24862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7" name="AutoShape 301"/>
            <p:cNvCxnSpPr>
              <a:cxnSpLocks noChangeShapeType="1"/>
              <a:stCxn id="24859" idx="4"/>
              <a:endCxn id="24863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8" name="AutoShape 302"/>
            <p:cNvCxnSpPr>
              <a:cxnSpLocks noChangeShapeType="1"/>
              <a:stCxn id="24864" idx="5"/>
              <a:endCxn id="24863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9" name="AutoShape 303"/>
            <p:cNvCxnSpPr>
              <a:cxnSpLocks noChangeShapeType="1"/>
              <a:stCxn id="24863" idx="3"/>
              <a:endCxn id="24861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0" name="AutoShape 304"/>
            <p:cNvCxnSpPr>
              <a:cxnSpLocks noChangeShapeType="1"/>
              <a:stCxn id="24864" idx="4"/>
              <a:endCxn id="24861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62" idx="3"/>
              <a:endCxn id="24863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62" idx="4"/>
              <a:endCxn id="24860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3" name="AutoShape 307"/>
            <p:cNvCxnSpPr>
              <a:cxnSpLocks noChangeShapeType="1"/>
              <a:stCxn id="24863" idx="5"/>
              <a:endCxn id="24860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4" name="AutoShape 308"/>
            <p:cNvCxnSpPr>
              <a:cxnSpLocks noChangeShapeType="1"/>
              <a:stCxn id="24860" idx="2"/>
              <a:endCxn id="24861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1" name="Group 375"/>
          <p:cNvGrpSpPr>
            <a:grpSpLocks/>
          </p:cNvGrpSpPr>
          <p:nvPr/>
        </p:nvGrpSpPr>
        <p:grpSpPr bwMode="auto">
          <a:xfrm>
            <a:off x="3635375" y="1052513"/>
            <a:ext cx="2095500" cy="2667000"/>
            <a:chOff x="2290" y="707"/>
            <a:chExt cx="1320" cy="1680"/>
          </a:xfrm>
        </p:grpSpPr>
        <p:sp>
          <p:nvSpPr>
            <p:cNvPr id="24891" name="Oval 315"/>
            <p:cNvSpPr>
              <a:spLocks noChangeArrowheads="1"/>
            </p:cNvSpPr>
            <p:nvPr/>
          </p:nvSpPr>
          <p:spPr bwMode="auto">
            <a:xfrm>
              <a:off x="2848" y="707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92" name="Oval 316"/>
            <p:cNvSpPr>
              <a:spLocks noChangeArrowheads="1"/>
            </p:cNvSpPr>
            <p:nvPr/>
          </p:nvSpPr>
          <p:spPr bwMode="auto">
            <a:xfrm>
              <a:off x="3348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93" name="Oval 317"/>
            <p:cNvSpPr>
              <a:spLocks noChangeArrowheads="1"/>
            </p:cNvSpPr>
            <p:nvPr/>
          </p:nvSpPr>
          <p:spPr bwMode="auto">
            <a:xfrm>
              <a:off x="2346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94" name="Oval 318"/>
            <p:cNvSpPr>
              <a:spLocks noChangeArrowheads="1"/>
            </p:cNvSpPr>
            <p:nvPr/>
          </p:nvSpPr>
          <p:spPr bwMode="auto">
            <a:xfrm>
              <a:off x="3348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95" name="Oval 319"/>
            <p:cNvSpPr>
              <a:spLocks noChangeArrowheads="1"/>
            </p:cNvSpPr>
            <p:nvPr/>
          </p:nvSpPr>
          <p:spPr bwMode="auto">
            <a:xfrm>
              <a:off x="2844" y="151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96" name="Oval 320"/>
            <p:cNvSpPr>
              <a:spLocks noChangeArrowheads="1"/>
            </p:cNvSpPr>
            <p:nvPr/>
          </p:nvSpPr>
          <p:spPr bwMode="auto">
            <a:xfrm>
              <a:off x="2346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97" name="Text Box 321"/>
            <p:cNvSpPr txBox="1">
              <a:spLocks noChangeArrowheads="1"/>
            </p:cNvSpPr>
            <p:nvPr/>
          </p:nvSpPr>
          <p:spPr bwMode="auto">
            <a:xfrm>
              <a:off x="2445" y="8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98" name="Text Box 322"/>
            <p:cNvSpPr txBox="1">
              <a:spLocks noChangeArrowheads="1"/>
            </p:cNvSpPr>
            <p:nvPr/>
          </p:nvSpPr>
          <p:spPr bwMode="auto">
            <a:xfrm>
              <a:off x="3212" y="8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99" name="Text Box 323"/>
            <p:cNvSpPr txBox="1">
              <a:spLocks noChangeArrowheads="1"/>
            </p:cNvSpPr>
            <p:nvPr/>
          </p:nvSpPr>
          <p:spPr bwMode="auto">
            <a:xfrm>
              <a:off x="2800" y="11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00" name="Text Box 324"/>
            <p:cNvSpPr txBox="1">
              <a:spLocks noChangeArrowheads="1"/>
            </p:cNvSpPr>
            <p:nvPr/>
          </p:nvSpPr>
          <p:spPr bwMode="auto">
            <a:xfrm>
              <a:off x="2290" y="163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04" name="Text Box 328"/>
            <p:cNvSpPr txBox="1">
              <a:spLocks noChangeArrowheads="1"/>
            </p:cNvSpPr>
            <p:nvPr/>
          </p:nvSpPr>
          <p:spPr bwMode="auto">
            <a:xfrm>
              <a:off x="3212" y="16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24907" name="AutoShape 331"/>
            <p:cNvCxnSpPr>
              <a:cxnSpLocks noChangeShapeType="1"/>
              <a:stCxn id="24891" idx="3"/>
              <a:endCxn id="24896" idx="7"/>
            </p:cNvCxnSpPr>
            <p:nvPr/>
          </p:nvCxnSpPr>
          <p:spPr bwMode="auto">
            <a:xfrm flipH="1">
              <a:off x="2570" y="953"/>
              <a:ext cx="316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8" name="AutoShape 332"/>
            <p:cNvCxnSpPr>
              <a:cxnSpLocks noChangeShapeType="1"/>
              <a:stCxn id="24891" idx="5"/>
              <a:endCxn id="24894" idx="1"/>
            </p:cNvCxnSpPr>
            <p:nvPr/>
          </p:nvCxnSpPr>
          <p:spPr bwMode="auto">
            <a:xfrm>
              <a:off x="3072" y="953"/>
              <a:ext cx="31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9" name="AutoShape 333"/>
            <p:cNvCxnSpPr>
              <a:cxnSpLocks noChangeShapeType="1"/>
              <a:stCxn id="24891" idx="4"/>
              <a:endCxn id="24895" idx="0"/>
            </p:cNvCxnSpPr>
            <p:nvPr/>
          </p:nvCxnSpPr>
          <p:spPr bwMode="auto">
            <a:xfrm flipH="1">
              <a:off x="2975" y="995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2" name="AutoShape 336"/>
            <p:cNvCxnSpPr>
              <a:cxnSpLocks noChangeShapeType="1"/>
              <a:stCxn id="24896" idx="4"/>
              <a:endCxn id="24893" idx="0"/>
            </p:cNvCxnSpPr>
            <p:nvPr/>
          </p:nvCxnSpPr>
          <p:spPr bwMode="auto">
            <a:xfrm>
              <a:off x="2477" y="1472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5" name="AutoShape 339"/>
            <p:cNvCxnSpPr>
              <a:cxnSpLocks noChangeShapeType="1"/>
              <a:stCxn id="24895" idx="5"/>
              <a:endCxn id="24892" idx="1"/>
            </p:cNvCxnSpPr>
            <p:nvPr/>
          </p:nvCxnSpPr>
          <p:spPr bwMode="auto">
            <a:xfrm>
              <a:off x="3068" y="1760"/>
              <a:ext cx="318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2" name="Group 376"/>
          <p:cNvGrpSpPr>
            <a:grpSpLocks/>
          </p:cNvGrpSpPr>
          <p:nvPr/>
        </p:nvGrpSpPr>
        <p:grpSpPr bwMode="auto">
          <a:xfrm>
            <a:off x="6667500" y="1055688"/>
            <a:ext cx="2297113" cy="2667000"/>
            <a:chOff x="4200" y="709"/>
            <a:chExt cx="1447" cy="1680"/>
          </a:xfrm>
        </p:grpSpPr>
        <p:sp>
          <p:nvSpPr>
            <p:cNvPr id="24923" name="Oval 347"/>
            <p:cNvSpPr>
              <a:spLocks noChangeArrowheads="1"/>
            </p:cNvSpPr>
            <p:nvPr/>
          </p:nvSpPr>
          <p:spPr bwMode="auto">
            <a:xfrm>
              <a:off x="4741" y="70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924" name="Oval 348"/>
            <p:cNvSpPr>
              <a:spLocks noChangeArrowheads="1"/>
            </p:cNvSpPr>
            <p:nvPr/>
          </p:nvSpPr>
          <p:spPr bwMode="auto">
            <a:xfrm>
              <a:off x="5289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925" name="Oval 349"/>
            <p:cNvSpPr>
              <a:spLocks noChangeArrowheads="1"/>
            </p:cNvSpPr>
            <p:nvPr/>
          </p:nvSpPr>
          <p:spPr bwMode="auto">
            <a:xfrm>
              <a:off x="4251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926" name="Oval 350"/>
            <p:cNvSpPr>
              <a:spLocks noChangeArrowheads="1"/>
            </p:cNvSpPr>
            <p:nvPr/>
          </p:nvSpPr>
          <p:spPr bwMode="auto">
            <a:xfrm>
              <a:off x="5289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927" name="Oval 351"/>
            <p:cNvSpPr>
              <a:spLocks noChangeArrowheads="1"/>
            </p:cNvSpPr>
            <p:nvPr/>
          </p:nvSpPr>
          <p:spPr bwMode="auto">
            <a:xfrm>
              <a:off x="4737" y="151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928" name="Oval 352"/>
            <p:cNvSpPr>
              <a:spLocks noChangeArrowheads="1"/>
            </p:cNvSpPr>
            <p:nvPr/>
          </p:nvSpPr>
          <p:spPr bwMode="auto">
            <a:xfrm>
              <a:off x="4251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929" name="Text Box 353"/>
            <p:cNvSpPr txBox="1">
              <a:spLocks noChangeArrowheads="1"/>
            </p:cNvSpPr>
            <p:nvPr/>
          </p:nvSpPr>
          <p:spPr bwMode="auto">
            <a:xfrm>
              <a:off x="4338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930" name="Text Box 354"/>
            <p:cNvSpPr txBox="1">
              <a:spLocks noChangeArrowheads="1"/>
            </p:cNvSpPr>
            <p:nvPr/>
          </p:nvSpPr>
          <p:spPr bwMode="auto">
            <a:xfrm>
              <a:off x="5179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931" name="Text Box 355"/>
            <p:cNvSpPr txBox="1">
              <a:spLocks noChangeArrowheads="1"/>
            </p:cNvSpPr>
            <p:nvPr/>
          </p:nvSpPr>
          <p:spPr bwMode="auto">
            <a:xfrm>
              <a:off x="4693" y="110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32" name="Text Box 356"/>
            <p:cNvSpPr txBox="1">
              <a:spLocks noChangeArrowheads="1"/>
            </p:cNvSpPr>
            <p:nvPr/>
          </p:nvSpPr>
          <p:spPr bwMode="auto">
            <a:xfrm>
              <a:off x="4200" y="1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37" name="Text Box 361"/>
            <p:cNvSpPr txBox="1">
              <a:spLocks noChangeArrowheads="1"/>
            </p:cNvSpPr>
            <p:nvPr/>
          </p:nvSpPr>
          <p:spPr bwMode="auto">
            <a:xfrm>
              <a:off x="5451" y="16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cxnSp>
          <p:nvCxnSpPr>
            <p:cNvPr id="24939" name="AutoShape 363"/>
            <p:cNvCxnSpPr>
              <a:cxnSpLocks noChangeShapeType="1"/>
              <a:stCxn id="24923" idx="3"/>
              <a:endCxn id="24928" idx="7"/>
            </p:cNvCxnSpPr>
            <p:nvPr/>
          </p:nvCxnSpPr>
          <p:spPr bwMode="auto">
            <a:xfrm flipH="1">
              <a:off x="4475" y="955"/>
              <a:ext cx="30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0" name="AutoShape 364"/>
            <p:cNvCxnSpPr>
              <a:cxnSpLocks noChangeShapeType="1"/>
              <a:stCxn id="24923" idx="5"/>
              <a:endCxn id="24926" idx="1"/>
            </p:cNvCxnSpPr>
            <p:nvPr/>
          </p:nvCxnSpPr>
          <p:spPr bwMode="auto">
            <a:xfrm>
              <a:off x="4965" y="955"/>
              <a:ext cx="362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1" name="AutoShape 365"/>
            <p:cNvCxnSpPr>
              <a:cxnSpLocks noChangeShapeType="1"/>
              <a:stCxn id="24923" idx="4"/>
              <a:endCxn id="24927" idx="0"/>
            </p:cNvCxnSpPr>
            <p:nvPr/>
          </p:nvCxnSpPr>
          <p:spPr bwMode="auto">
            <a:xfrm flipH="1">
              <a:off x="4868" y="997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4" name="AutoShape 368"/>
            <p:cNvCxnSpPr>
              <a:cxnSpLocks noChangeShapeType="1"/>
              <a:stCxn id="24928" idx="4"/>
              <a:endCxn id="24925" idx="0"/>
            </p:cNvCxnSpPr>
            <p:nvPr/>
          </p:nvCxnSpPr>
          <p:spPr bwMode="auto">
            <a:xfrm>
              <a:off x="4382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6" name="AutoShape 370"/>
            <p:cNvCxnSpPr>
              <a:cxnSpLocks noChangeShapeType="1"/>
              <a:stCxn id="24926" idx="4"/>
              <a:endCxn id="24924" idx="0"/>
            </p:cNvCxnSpPr>
            <p:nvPr/>
          </p:nvCxnSpPr>
          <p:spPr bwMode="auto">
            <a:xfrm>
              <a:off x="5420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4949" name="Text Box 373"/>
          <p:cNvSpPr txBox="1">
            <a:spLocks noChangeArrowheads="1"/>
          </p:cNvSpPr>
          <p:nvPr/>
        </p:nvSpPr>
        <p:spPr bwMode="auto">
          <a:xfrm>
            <a:off x="4522788" y="3214688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19 </a:t>
            </a:r>
          </a:p>
        </p:txBody>
      </p:sp>
      <p:sp>
        <p:nvSpPr>
          <p:cNvPr id="24950" name="Text Box 374"/>
          <p:cNvSpPr txBox="1">
            <a:spLocks noChangeArrowheads="1"/>
          </p:cNvSpPr>
          <p:nvPr/>
        </p:nvSpPr>
        <p:spPr bwMode="auto">
          <a:xfrm>
            <a:off x="7575550" y="3235325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17 </a:t>
            </a:r>
          </a:p>
        </p:txBody>
      </p:sp>
      <p:sp>
        <p:nvSpPr>
          <p:cNvPr id="24953" name="Text Box 377"/>
          <p:cNvSpPr txBox="1">
            <a:spLocks noChangeArrowheads="1"/>
          </p:cNvSpPr>
          <p:nvPr/>
        </p:nvSpPr>
        <p:spPr bwMode="auto">
          <a:xfrm>
            <a:off x="76200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7.4.3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最小生成树  </a:t>
            </a:r>
          </a:p>
        </p:txBody>
      </p:sp>
      <p:sp>
        <p:nvSpPr>
          <p:cNvPr id="24955" name="AutoShape 379"/>
          <p:cNvSpPr>
            <a:spLocks noChangeArrowheads="1"/>
          </p:cNvSpPr>
          <p:nvPr/>
        </p:nvSpPr>
        <p:spPr bwMode="auto">
          <a:xfrm>
            <a:off x="254000" y="3789363"/>
            <a:ext cx="8497888" cy="27305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"/>
              </a:lnSpc>
            </a:pPr>
            <a:endParaRPr lang="en-US" altLang="zh-CN">
              <a:solidFill>
                <a:srgbClr val="0000FF"/>
              </a:solidFill>
              <a:effectLst/>
              <a:ea typeface="华文中宋" pitchFamily="2" charset="-122"/>
            </a:endParaRPr>
          </a:p>
          <a:p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最小生成树：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给定一个无向网络，在该网的所有生成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树中，使得各边权数之和最小的那棵生成树称为该网的最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小生成树，也叫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最小代价生成树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  <a:p>
            <a:pPr>
              <a:lnSpc>
                <a:spcPct val="2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24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9" grpId="0"/>
      <p:bldP spid="24950" grpId="0"/>
      <p:bldP spid="249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6200" y="476250"/>
            <a:ext cx="881221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要在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个城市间建立通信联络网。</a:t>
            </a: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表示城市，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权：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城市间通信线路的花费代价。希望此通信网花费代价最小。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76200" y="668338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问题提出：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76200" y="1968500"/>
            <a:ext cx="8794750" cy="2684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答案只能从生成树中找，因为要做到任何两个城市之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间有线路可达，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通信网必须是连通的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；但对长度最小的要求可以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知道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网中显然不能有圈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，如果有圈，去掉一条边后，并不破坏连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通性，但总代价显然减少了，这与总代价最小的假设是矛盾的。 </a:t>
            </a: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76200" y="4672013"/>
            <a:ext cx="8794750" cy="1479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希望找到一棵生成树，它的每条边上的权值之和（即建立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该通信网所需花费的总代价）最小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——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最小代价生成树。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76200" y="2101850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问题分析：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76200" y="4667250"/>
            <a:ext cx="1196975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4" grpId="0" autoUpdateAnimBg="0"/>
      <p:bldP spid="31803" grpId="0" autoUpdateAnimBg="0"/>
      <p:bldP spid="31805" grpId="0" autoUpdateAnimBg="0"/>
      <p:bldP spid="31806" grpId="0" autoUpdateAnimBg="0"/>
      <p:bldP spid="31807" grpId="0" autoUpdateAnimBg="0"/>
      <p:bldP spid="318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5" name="AutoShape 43"/>
          <p:cNvSpPr>
            <a:spLocks noChangeArrowheads="1"/>
          </p:cNvSpPr>
          <p:nvPr/>
        </p:nvSpPr>
        <p:spPr bwMode="auto">
          <a:xfrm>
            <a:off x="5499100" y="4221163"/>
            <a:ext cx="1008063" cy="431800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84213" y="625475"/>
            <a:ext cx="7916862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构造最小生成树的算法很多，其中多数算法都利用了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一种称之为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MST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的性质。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77863" y="1550988"/>
            <a:ext cx="7997825" cy="1662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MST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性质：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 = (V, E)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是一个连通网，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是顶点集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的一个非空子集。若边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是一条具有最小权值的边，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其中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u∈U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v∈V-U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，则必存在一棵包含边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的最小生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成树。 </a:t>
            </a: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1952625" y="35448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2892425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1028700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2892425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1952625" y="48260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1028700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1530350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2611438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879600" y="4176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947738" y="5022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1568450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1447800" y="51990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2000250" y="56245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527300" y="5181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3103563" y="50403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2459038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125975" name="AutoShape 23"/>
          <p:cNvCxnSpPr>
            <a:cxnSpLocks noChangeShapeType="1"/>
            <a:stCxn id="125959" idx="3"/>
            <a:endCxn id="125964" idx="7"/>
          </p:cNvCxnSpPr>
          <p:nvPr/>
        </p:nvCxnSpPr>
        <p:spPr bwMode="auto">
          <a:xfrm flipH="1">
            <a:off x="1384300" y="3935413"/>
            <a:ext cx="628650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6" name="AutoShape 24"/>
          <p:cNvCxnSpPr>
            <a:cxnSpLocks noChangeShapeType="1"/>
            <a:stCxn id="125959" idx="5"/>
            <a:endCxn id="125962" idx="1"/>
          </p:cNvCxnSpPr>
          <p:nvPr/>
        </p:nvCxnSpPr>
        <p:spPr bwMode="auto">
          <a:xfrm>
            <a:off x="2308225" y="3935413"/>
            <a:ext cx="644525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7" name="AutoShape 25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8" name="AutoShape 26"/>
          <p:cNvCxnSpPr>
            <a:cxnSpLocks noChangeShapeType="1"/>
            <a:stCxn id="125964" idx="5"/>
            <a:endCxn id="125963" idx="2"/>
          </p:cNvCxnSpPr>
          <p:nvPr/>
        </p:nvCxnSpPr>
        <p:spPr bwMode="auto">
          <a:xfrm>
            <a:off x="1384300" y="4692650"/>
            <a:ext cx="568325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9" name="AutoShape 27"/>
          <p:cNvCxnSpPr>
            <a:cxnSpLocks noChangeShapeType="1"/>
            <a:stCxn id="125963" idx="3"/>
            <a:endCxn id="125961" idx="7"/>
          </p:cNvCxnSpPr>
          <p:nvPr/>
        </p:nvCxnSpPr>
        <p:spPr bwMode="auto">
          <a:xfrm flipH="1">
            <a:off x="1384300" y="5216525"/>
            <a:ext cx="628650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0" name="AutoShape 28"/>
          <p:cNvCxnSpPr>
            <a:cxnSpLocks noChangeShapeType="1"/>
            <a:stCxn id="125964" idx="4"/>
            <a:endCxn id="125961" idx="0"/>
          </p:cNvCxnSpPr>
          <p:nvPr/>
        </p:nvCxnSpPr>
        <p:spPr bwMode="auto">
          <a:xfrm>
            <a:off x="1236663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1" name="AutoShape 29"/>
          <p:cNvCxnSpPr>
            <a:cxnSpLocks noChangeShapeType="1"/>
            <a:stCxn id="125962" idx="3"/>
            <a:endCxn id="125963" idx="6"/>
          </p:cNvCxnSpPr>
          <p:nvPr/>
        </p:nvCxnSpPr>
        <p:spPr bwMode="auto">
          <a:xfrm flipH="1">
            <a:off x="2368550" y="4692650"/>
            <a:ext cx="584200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2" name="AutoShape 30"/>
          <p:cNvCxnSpPr>
            <a:cxnSpLocks noChangeShapeType="1"/>
            <a:stCxn id="125962" idx="4"/>
            <a:endCxn id="125960" idx="0"/>
          </p:cNvCxnSpPr>
          <p:nvPr/>
        </p:nvCxnSpPr>
        <p:spPr bwMode="auto">
          <a:xfrm>
            <a:off x="3100388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3" name="AutoShape 31"/>
          <p:cNvCxnSpPr>
            <a:cxnSpLocks noChangeShapeType="1"/>
            <a:stCxn id="125963" idx="5"/>
            <a:endCxn id="125960" idx="1"/>
          </p:cNvCxnSpPr>
          <p:nvPr/>
        </p:nvCxnSpPr>
        <p:spPr bwMode="auto">
          <a:xfrm>
            <a:off x="2308225" y="5216525"/>
            <a:ext cx="644525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4" name="AutoShape 32"/>
          <p:cNvCxnSpPr>
            <a:cxnSpLocks noChangeShapeType="1"/>
            <a:stCxn id="125960" idx="2"/>
            <a:endCxn id="125961" idx="6"/>
          </p:cNvCxnSpPr>
          <p:nvPr/>
        </p:nvCxnSpPr>
        <p:spPr bwMode="auto">
          <a:xfrm flipH="1">
            <a:off x="1444625" y="5983288"/>
            <a:ext cx="1447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5" name="AutoShape 33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3608388" y="3281363"/>
            <a:ext cx="190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N = (V, {E})  </a:t>
            </a: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3627438" y="3716338"/>
            <a:ext cx="371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V = {v1, v2, v3, v4, v5, v6}  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3627438" y="4281488"/>
            <a:ext cx="4262437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E = {(v1, v2), (v1, v3), (v1, v4), 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(v2, v3), (v2, v5), (v3, v4),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(v3, v5), (v3, v6), (v4, v6),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(v5, v6)} </a:t>
            </a: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3646488" y="5851525"/>
            <a:ext cx="142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U = {v1}  </a:t>
            </a:r>
          </a:p>
        </p:txBody>
      </p:sp>
      <p:sp>
        <p:nvSpPr>
          <p:cNvPr id="125999" name="Oval 47"/>
          <p:cNvSpPr>
            <a:spLocks noChangeArrowheads="1"/>
          </p:cNvSpPr>
          <p:nvPr/>
        </p:nvSpPr>
        <p:spPr bwMode="auto">
          <a:xfrm>
            <a:off x="1957388" y="353695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5" grpId="0" animBg="1"/>
      <p:bldP spid="125957" grpId="0"/>
      <p:bldP spid="125990" grpId="0"/>
      <p:bldP spid="125991" grpId="0"/>
      <p:bldP spid="125992" grpId="0"/>
      <p:bldP spid="125994" grpId="0"/>
      <p:bldP spid="1259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" name="Text Box 206"/>
          <p:cNvSpPr txBox="1">
            <a:spLocks noChangeArrowheads="1"/>
          </p:cNvSpPr>
          <p:nvPr/>
        </p:nvSpPr>
        <p:spPr bwMode="auto">
          <a:xfrm>
            <a:off x="595313" y="450850"/>
            <a:ext cx="3308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构造最小生成树方法： </a:t>
            </a:r>
          </a:p>
        </p:txBody>
      </p:sp>
      <p:sp>
        <p:nvSpPr>
          <p:cNvPr id="32975" name="Text Box 207"/>
          <p:cNvSpPr txBox="1">
            <a:spLocks noChangeArrowheads="1"/>
          </p:cNvSpPr>
          <p:nvPr/>
        </p:nvSpPr>
        <p:spPr bwMode="auto">
          <a:xfrm>
            <a:off x="595313" y="955675"/>
            <a:ext cx="43227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方法一：普里姆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(Prim)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2976" name="Group 208"/>
          <p:cNvGrpSpPr>
            <a:grpSpLocks/>
          </p:cNvGrpSpPr>
          <p:nvPr/>
        </p:nvGrpSpPr>
        <p:grpSpPr bwMode="auto">
          <a:xfrm>
            <a:off x="5651500" y="765175"/>
            <a:ext cx="3021013" cy="2667000"/>
            <a:chOff x="3569" y="384"/>
            <a:chExt cx="1903" cy="1680"/>
          </a:xfrm>
        </p:grpSpPr>
        <p:sp>
          <p:nvSpPr>
            <p:cNvPr id="32977" name="Oval 209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32978" name="Oval 210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32979" name="Oval 211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32980" name="Oval 212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32981" name="Oval 213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32982" name="Oval 214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32983" name="Text Box 215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4" name="Text Box 216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5" name="Text Box 217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32986" name="Text Box 218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32987" name="Text Box 219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8" name="Text Box 220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9" name="Text Box 221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90" name="Text Box 222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2991" name="Text Box 223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32992" name="Text Box 224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32993" name="AutoShape 225"/>
            <p:cNvCxnSpPr>
              <a:cxnSpLocks noChangeShapeType="1"/>
              <a:stCxn id="32977" idx="3"/>
              <a:endCxn id="32982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4" name="AutoShape 226"/>
            <p:cNvCxnSpPr>
              <a:cxnSpLocks noChangeShapeType="1"/>
              <a:stCxn id="32977" idx="5"/>
              <a:endCxn id="32980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5" name="AutoShape 227"/>
            <p:cNvCxnSpPr>
              <a:cxnSpLocks noChangeShapeType="1"/>
              <a:stCxn id="32977" idx="4"/>
              <a:endCxn id="32981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6" name="AutoShape 228"/>
            <p:cNvCxnSpPr>
              <a:cxnSpLocks noChangeShapeType="1"/>
              <a:stCxn id="32982" idx="5"/>
              <a:endCxn id="32981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7" name="AutoShape 229"/>
            <p:cNvCxnSpPr>
              <a:cxnSpLocks noChangeShapeType="1"/>
              <a:stCxn id="32981" idx="3"/>
              <a:endCxn id="32979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8" name="AutoShape 230"/>
            <p:cNvCxnSpPr>
              <a:cxnSpLocks noChangeShapeType="1"/>
              <a:stCxn id="32982" idx="4"/>
              <a:endCxn id="32979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9" name="AutoShape 231"/>
            <p:cNvCxnSpPr>
              <a:cxnSpLocks noChangeShapeType="1"/>
              <a:stCxn id="32980" idx="3"/>
              <a:endCxn id="32981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0" name="AutoShape 232"/>
            <p:cNvCxnSpPr>
              <a:cxnSpLocks noChangeShapeType="1"/>
              <a:stCxn id="32980" idx="4"/>
              <a:endCxn id="32978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1" name="AutoShape 233"/>
            <p:cNvCxnSpPr>
              <a:cxnSpLocks noChangeShapeType="1"/>
              <a:stCxn id="32981" idx="5"/>
              <a:endCxn id="32978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2" name="AutoShape 234"/>
            <p:cNvCxnSpPr>
              <a:cxnSpLocks noChangeShapeType="1"/>
              <a:stCxn id="32978" idx="2"/>
              <a:endCxn id="32979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33003" name="AutoShape 235"/>
          <p:cNvCxnSpPr>
            <a:cxnSpLocks noChangeShapeType="1"/>
            <a:stCxn id="32977" idx="4"/>
            <a:endCxn id="32981" idx="0"/>
          </p:cNvCxnSpPr>
          <p:nvPr/>
        </p:nvCxnSpPr>
        <p:spPr bwMode="auto">
          <a:xfrm flipH="1">
            <a:off x="7075488" y="1222375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4" name="AutoShape 236"/>
          <p:cNvCxnSpPr>
            <a:cxnSpLocks noChangeShapeType="1"/>
            <a:stCxn id="32981" idx="5"/>
            <a:endCxn id="32978" idx="1"/>
          </p:cNvCxnSpPr>
          <p:nvPr/>
        </p:nvCxnSpPr>
        <p:spPr bwMode="auto">
          <a:xfrm>
            <a:off x="7223125" y="2436813"/>
            <a:ext cx="941388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5" name="AutoShape 237"/>
          <p:cNvCxnSpPr>
            <a:cxnSpLocks noChangeShapeType="1"/>
            <a:stCxn id="32980" idx="4"/>
            <a:endCxn id="32978" idx="0"/>
          </p:cNvCxnSpPr>
          <p:nvPr/>
        </p:nvCxnSpPr>
        <p:spPr bwMode="auto">
          <a:xfrm>
            <a:off x="8312150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6" name="AutoShape 238"/>
          <p:cNvCxnSpPr>
            <a:cxnSpLocks noChangeShapeType="1"/>
            <a:stCxn id="32981" idx="2"/>
            <a:endCxn id="32982" idx="5"/>
          </p:cNvCxnSpPr>
          <p:nvPr/>
        </p:nvCxnSpPr>
        <p:spPr bwMode="auto">
          <a:xfrm flipH="1" flipV="1">
            <a:off x="6088063" y="1912938"/>
            <a:ext cx="77946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7" name="AutoShape 239"/>
          <p:cNvCxnSpPr>
            <a:cxnSpLocks noChangeShapeType="1"/>
            <a:stCxn id="32979" idx="0"/>
            <a:endCxn id="32982" idx="4"/>
          </p:cNvCxnSpPr>
          <p:nvPr/>
        </p:nvCxnSpPr>
        <p:spPr bwMode="auto">
          <a:xfrm flipV="1">
            <a:off x="5940425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008" name="Text Box 240"/>
          <p:cNvSpPr txBox="1">
            <a:spLocks noChangeArrowheads="1"/>
          </p:cNvSpPr>
          <p:nvPr/>
        </p:nvSpPr>
        <p:spPr bwMode="auto">
          <a:xfrm>
            <a:off x="595313" y="1500188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009" name="Text Box 241"/>
          <p:cNvSpPr txBox="1">
            <a:spLocks noChangeArrowheads="1"/>
          </p:cNvSpPr>
          <p:nvPr/>
        </p:nvSpPr>
        <p:spPr bwMode="auto">
          <a:xfrm>
            <a:off x="595313" y="2095500"/>
            <a:ext cx="4538662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是连通网，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TE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上最小生成树中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边的集合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3010" name="Text Box 242"/>
          <p:cNvSpPr txBox="1">
            <a:spLocks noChangeArrowheads="1"/>
          </p:cNvSpPr>
          <p:nvPr/>
        </p:nvSpPr>
        <p:spPr bwMode="auto">
          <a:xfrm>
            <a:off x="595313" y="3121025"/>
            <a:ext cx="49434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初始令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},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),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={ 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1" name="Text Box 243"/>
          <p:cNvSpPr txBox="1">
            <a:spLocks noChangeArrowheads="1"/>
          </p:cNvSpPr>
          <p:nvPr/>
        </p:nvSpPr>
        <p:spPr bwMode="auto">
          <a:xfrm>
            <a:off x="595313" y="3709988"/>
            <a:ext cx="57483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找一条代价最小的边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  <a:endParaRPr lang="zh-CN" altLang="en-US" baseline="-25000">
              <a:solidFill>
                <a:schemeClr val="tx1"/>
              </a:solidFill>
              <a:effectLst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3012" name="Text Box 244"/>
          <p:cNvSpPr txBox="1">
            <a:spLocks noChangeArrowheads="1"/>
          </p:cNvSpPr>
          <p:nvPr/>
        </p:nvSpPr>
        <p:spPr bwMode="auto">
          <a:xfrm>
            <a:off x="595313" y="4843463"/>
            <a:ext cx="61166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并入集合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同时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3" name="Text Box 245"/>
          <p:cNvSpPr txBox="1">
            <a:spLocks noChangeArrowheads="1"/>
          </p:cNvSpPr>
          <p:nvPr/>
        </p:nvSpPr>
        <p:spPr bwMode="auto">
          <a:xfrm>
            <a:off x="595313" y="5448300"/>
            <a:ext cx="77565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重复上述操作直至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为止，则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小生成树。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33015" name="Oval 247"/>
          <p:cNvSpPr>
            <a:spLocks noChangeArrowheads="1"/>
          </p:cNvSpPr>
          <p:nvPr/>
        </p:nvSpPr>
        <p:spPr bwMode="auto">
          <a:xfrm>
            <a:off x="6872288" y="77470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041" name="Oval 273"/>
          <p:cNvSpPr>
            <a:spLocks noChangeArrowheads="1"/>
          </p:cNvSpPr>
          <p:nvPr/>
        </p:nvSpPr>
        <p:spPr bwMode="auto">
          <a:xfrm>
            <a:off x="6872288" y="204628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042" name="Oval 274"/>
          <p:cNvSpPr>
            <a:spLocks noChangeArrowheads="1"/>
          </p:cNvSpPr>
          <p:nvPr/>
        </p:nvSpPr>
        <p:spPr bwMode="auto">
          <a:xfrm>
            <a:off x="8112125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043" name="Oval 275"/>
          <p:cNvSpPr>
            <a:spLocks noChangeArrowheads="1"/>
          </p:cNvSpPr>
          <p:nvPr/>
        </p:nvSpPr>
        <p:spPr bwMode="auto">
          <a:xfrm>
            <a:off x="8112125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044" name="Oval 276"/>
          <p:cNvSpPr>
            <a:spLocks noChangeArrowheads="1"/>
          </p:cNvSpPr>
          <p:nvPr/>
        </p:nvSpPr>
        <p:spPr bwMode="auto">
          <a:xfrm>
            <a:off x="5735638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045" name="Oval 277"/>
          <p:cNvSpPr>
            <a:spLocks noChangeArrowheads="1"/>
          </p:cNvSpPr>
          <p:nvPr/>
        </p:nvSpPr>
        <p:spPr bwMode="auto">
          <a:xfrm>
            <a:off x="5735638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3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3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08" grpId="0" autoUpdateAnimBg="0"/>
      <p:bldP spid="33009" grpId="0" autoUpdateAnimBg="0"/>
      <p:bldP spid="33010" grpId="0" autoUpdateAnimBg="0"/>
      <p:bldP spid="33011" grpId="0" autoUpdateAnimBg="0"/>
      <p:bldP spid="33012" grpId="0" autoUpdateAnimBg="0"/>
      <p:bldP spid="33013" grpId="0" autoUpdateAnimBg="0"/>
      <p:bldP spid="33015" grpId="0" animBg="1"/>
      <p:bldP spid="33041" grpId="0" animBg="1"/>
      <p:bldP spid="33042" grpId="0" animBg="1"/>
      <p:bldP spid="33043" grpId="0" animBg="1"/>
      <p:bldP spid="33044" grpId="0" animBg="1"/>
      <p:bldP spid="33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715963" y="7651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755650" y="1125538"/>
            <a:ext cx="7872413" cy="4724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图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(Graph)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一种复杂的非线性数据结构，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由顶点集合及顶点间的关系（也称弧或边）集合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组成。可以表示为：　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其中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的有穷非空集合；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顶点之间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的有穷集合，也叫做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集合。弧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是顶点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的有序对，边是顶点的无序对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9" name="Oval 107"/>
          <p:cNvSpPr>
            <a:spLocks noChangeArrowheads="1"/>
          </p:cNvSpPr>
          <p:nvPr/>
        </p:nvSpPr>
        <p:spPr bwMode="auto">
          <a:xfrm>
            <a:off x="7499350" y="2673350"/>
            <a:ext cx="215900" cy="215900"/>
          </a:xfrm>
          <a:prstGeom prst="ellipse">
            <a:avLst/>
          </a:prstGeom>
          <a:solidFill>
            <a:srgbClr val="FF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539750" y="69215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方法二：克鲁斯卡尔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(Kruskal)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3863" name="Oval 71"/>
          <p:cNvSpPr>
            <a:spLocks noChangeArrowheads="1"/>
          </p:cNvSpPr>
          <p:nvPr/>
        </p:nvSpPr>
        <p:spPr bwMode="auto">
          <a:xfrm>
            <a:off x="7418388" y="533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8274050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865" name="Oval 73"/>
          <p:cNvSpPr>
            <a:spLocks noChangeArrowheads="1"/>
          </p:cNvSpPr>
          <p:nvPr/>
        </p:nvSpPr>
        <p:spPr bwMode="auto">
          <a:xfrm>
            <a:off x="6569075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8274050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7412038" y="1814513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6569075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6977063" y="8032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8026400" y="8001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7378700" y="12319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6465888" y="20605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7042150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6994525" y="2168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747395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7978775" y="2170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8482013" y="20288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7883525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879" name="AutoShape 87"/>
          <p:cNvCxnSpPr>
            <a:cxnSpLocks noChangeShapeType="1"/>
            <a:stCxn id="33863" idx="3"/>
            <a:endCxn id="33868" idx="7"/>
          </p:cNvCxnSpPr>
          <p:nvPr/>
        </p:nvCxnSpPr>
        <p:spPr bwMode="auto">
          <a:xfrm flipH="1">
            <a:off x="6924675" y="923925"/>
            <a:ext cx="554038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0" name="AutoShape 88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1" name="AutoShape 8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2" name="AutoShape 90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3" name="AutoShape 91"/>
          <p:cNvCxnSpPr>
            <a:cxnSpLocks noChangeShapeType="1"/>
            <a:stCxn id="33867" idx="3"/>
            <a:endCxn id="33865" idx="7"/>
          </p:cNvCxnSpPr>
          <p:nvPr/>
        </p:nvCxnSpPr>
        <p:spPr bwMode="auto">
          <a:xfrm flipH="1">
            <a:off x="6924675" y="2205038"/>
            <a:ext cx="547688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4" name="AutoShape 92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5" name="AutoShape 93"/>
          <p:cNvCxnSpPr>
            <a:cxnSpLocks noChangeShapeType="1"/>
            <a:stCxn id="33866" idx="3"/>
            <a:endCxn id="33867" idx="6"/>
          </p:cNvCxnSpPr>
          <p:nvPr/>
        </p:nvCxnSpPr>
        <p:spPr bwMode="auto">
          <a:xfrm flipH="1">
            <a:off x="7827963" y="1681163"/>
            <a:ext cx="506412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6" name="AutoShape 94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7" name="AutoShape 95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8" name="AutoShape 9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539750" y="1260475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539750" y="1855788"/>
            <a:ext cx="5861050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设连通网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令最小生成树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始状态为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而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无边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的非连通图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{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})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，每个顶点自成一个连通分量。 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539750" y="3282950"/>
            <a:ext cx="6081713" cy="2136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中选取代价最小的边，若该边依附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的顶点落在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中不同的连通分量上（即：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不能形成环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），则将此边加入到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中；否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则，舍去此边，选取下一条代价最小的边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539750" y="5548313"/>
            <a:ext cx="581977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依此类推，直至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中所有顶点都在同一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连通分量上为止。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 useBgFill="1"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7473950" y="2565400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3906" name="Oval 114"/>
          <p:cNvSpPr>
            <a:spLocks noChangeArrowheads="1"/>
          </p:cNvSpPr>
          <p:nvPr/>
        </p:nvSpPr>
        <p:spPr bwMode="auto">
          <a:xfrm>
            <a:off x="7418388" y="35702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907" name="Oval 115"/>
          <p:cNvSpPr>
            <a:spLocks noChangeArrowheads="1"/>
          </p:cNvSpPr>
          <p:nvPr/>
        </p:nvSpPr>
        <p:spPr bwMode="auto">
          <a:xfrm>
            <a:off x="827087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908" name="Oval 116"/>
          <p:cNvSpPr>
            <a:spLocks noChangeArrowheads="1"/>
          </p:cNvSpPr>
          <p:nvPr/>
        </p:nvSpPr>
        <p:spPr bwMode="auto">
          <a:xfrm>
            <a:off x="653732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909" name="Oval 117"/>
          <p:cNvSpPr>
            <a:spLocks noChangeArrowheads="1"/>
          </p:cNvSpPr>
          <p:nvPr/>
        </p:nvSpPr>
        <p:spPr bwMode="auto">
          <a:xfrm>
            <a:off x="827087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910" name="Oval 118"/>
          <p:cNvSpPr>
            <a:spLocks noChangeArrowheads="1"/>
          </p:cNvSpPr>
          <p:nvPr/>
        </p:nvSpPr>
        <p:spPr bwMode="auto">
          <a:xfrm>
            <a:off x="7402513" y="4851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911" name="Oval 119"/>
          <p:cNvSpPr>
            <a:spLocks noChangeArrowheads="1"/>
          </p:cNvSpPr>
          <p:nvPr/>
        </p:nvSpPr>
        <p:spPr bwMode="auto">
          <a:xfrm>
            <a:off x="653732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914" name="Text Box 122"/>
          <p:cNvSpPr txBox="1">
            <a:spLocks noChangeArrowheads="1"/>
          </p:cNvSpPr>
          <p:nvPr/>
        </p:nvSpPr>
        <p:spPr bwMode="auto">
          <a:xfrm>
            <a:off x="7329488" y="4202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cxnSp>
        <p:nvCxnSpPr>
          <p:cNvPr id="33932" name="AutoShape 140"/>
          <p:cNvCxnSpPr>
            <a:cxnSpLocks noChangeShapeType="1"/>
            <a:stCxn id="33906" idx="4"/>
            <a:endCxn id="33910" idx="0"/>
          </p:cNvCxnSpPr>
          <p:nvPr/>
        </p:nvCxnSpPr>
        <p:spPr bwMode="auto">
          <a:xfrm flipH="1">
            <a:off x="7610475" y="4027488"/>
            <a:ext cx="15875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33937" name="Text Box 145"/>
          <p:cNvSpPr txBox="1">
            <a:spLocks noChangeArrowheads="1"/>
          </p:cNvSpPr>
          <p:nvPr/>
        </p:nvSpPr>
        <p:spPr bwMode="auto">
          <a:xfrm>
            <a:off x="7451725" y="5624513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cxnSp>
        <p:nvCxnSpPr>
          <p:cNvPr id="33939" name="AutoShape 147"/>
          <p:cNvCxnSpPr>
            <a:cxnSpLocks noChangeShapeType="1"/>
            <a:stCxn id="33907" idx="2"/>
            <a:endCxn id="33908" idx="6"/>
          </p:cNvCxnSpPr>
          <p:nvPr/>
        </p:nvCxnSpPr>
        <p:spPr bwMode="auto">
          <a:xfrm flipH="1">
            <a:off x="6953250" y="6008688"/>
            <a:ext cx="1317625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1" name="AutoShape 14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3" name="AutoShape 151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20" name="Text Box 128"/>
          <p:cNvSpPr txBox="1">
            <a:spLocks noChangeArrowheads="1"/>
          </p:cNvSpPr>
          <p:nvPr/>
        </p:nvSpPr>
        <p:spPr bwMode="auto">
          <a:xfrm>
            <a:off x="8482013" y="5065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cxnSp>
        <p:nvCxnSpPr>
          <p:cNvPr id="33944" name="AutoShape 152"/>
          <p:cNvCxnSpPr>
            <a:cxnSpLocks noChangeShapeType="1"/>
            <a:stCxn id="33909" idx="4"/>
            <a:endCxn id="33907" idx="0"/>
          </p:cNvCxnSpPr>
          <p:nvPr/>
        </p:nvCxnSpPr>
        <p:spPr bwMode="auto">
          <a:xfrm>
            <a:off x="847883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7" name="AutoShape 155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5" name="Text Box 123"/>
          <p:cNvSpPr txBox="1">
            <a:spLocks noChangeArrowheads="1"/>
          </p:cNvSpPr>
          <p:nvPr/>
        </p:nvSpPr>
        <p:spPr bwMode="auto">
          <a:xfrm>
            <a:off x="6443663" y="50482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cxnSp>
        <p:nvCxnSpPr>
          <p:cNvPr id="33948" name="AutoShape 156"/>
          <p:cNvCxnSpPr>
            <a:cxnSpLocks noChangeShapeType="1"/>
            <a:stCxn id="33911" idx="4"/>
            <a:endCxn id="33908" idx="0"/>
          </p:cNvCxnSpPr>
          <p:nvPr/>
        </p:nvCxnSpPr>
        <p:spPr bwMode="auto">
          <a:xfrm>
            <a:off x="674528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0" name="AutoShape 158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9" name="Text Box 127"/>
          <p:cNvSpPr txBox="1">
            <a:spLocks noChangeArrowheads="1"/>
          </p:cNvSpPr>
          <p:nvPr/>
        </p:nvSpPr>
        <p:spPr bwMode="auto">
          <a:xfrm>
            <a:off x="7948613" y="52228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cxnSp>
        <p:nvCxnSpPr>
          <p:cNvPr id="33951" name="AutoShape 159"/>
          <p:cNvCxnSpPr>
            <a:cxnSpLocks noChangeShapeType="1"/>
            <a:stCxn id="33910" idx="5"/>
            <a:endCxn id="33907" idx="1"/>
          </p:cNvCxnSpPr>
          <p:nvPr/>
        </p:nvCxnSpPr>
        <p:spPr bwMode="auto">
          <a:xfrm>
            <a:off x="7758113" y="5241925"/>
            <a:ext cx="573087" cy="60483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6" name="Text Box 124"/>
          <p:cNvSpPr txBox="1">
            <a:spLocks noChangeArrowheads="1"/>
          </p:cNvSpPr>
          <p:nvPr/>
        </p:nvSpPr>
        <p:spPr bwMode="auto">
          <a:xfrm>
            <a:off x="7091363" y="44005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953" name="AutoShape 161"/>
          <p:cNvCxnSpPr>
            <a:cxnSpLocks noChangeShapeType="1"/>
            <a:stCxn id="33911" idx="6"/>
            <a:endCxn id="33910" idx="1"/>
          </p:cNvCxnSpPr>
          <p:nvPr/>
        </p:nvCxnSpPr>
        <p:spPr bwMode="auto">
          <a:xfrm>
            <a:off x="6953250" y="4556125"/>
            <a:ext cx="509588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4" name="AutoShape 162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5" name="AutoShape 163"/>
          <p:cNvCxnSpPr>
            <a:cxnSpLocks noChangeShapeType="1"/>
            <a:stCxn id="33867" idx="6"/>
            <a:endCxn id="33866" idx="3"/>
          </p:cNvCxnSpPr>
          <p:nvPr/>
        </p:nvCxnSpPr>
        <p:spPr bwMode="auto">
          <a:xfrm flipV="1">
            <a:off x="7827963" y="1681163"/>
            <a:ext cx="50641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7" name="AutoShape 165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8" name="AutoShape 16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3961" name="Group 169"/>
          <p:cNvGrpSpPr>
            <a:grpSpLocks/>
          </p:cNvGrpSpPr>
          <p:nvPr/>
        </p:nvGrpSpPr>
        <p:grpSpPr bwMode="auto">
          <a:xfrm>
            <a:off x="6970713" y="4508500"/>
            <a:ext cx="431800" cy="431800"/>
            <a:chOff x="4150" y="2886"/>
            <a:chExt cx="272" cy="272"/>
          </a:xfrm>
        </p:grpSpPr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4221" y="2886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960" name="Line 168"/>
            <p:cNvSpPr>
              <a:spLocks noChangeShapeType="1"/>
            </p:cNvSpPr>
            <p:nvPr/>
          </p:nvSpPr>
          <p:spPr bwMode="auto">
            <a:xfrm rot="5400000">
              <a:off x="4208" y="2899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964" name="Text Box 172"/>
          <p:cNvSpPr txBox="1">
            <a:spLocks noChangeArrowheads="1"/>
          </p:cNvSpPr>
          <p:nvPr/>
        </p:nvSpPr>
        <p:spPr bwMode="auto">
          <a:xfrm>
            <a:off x="7424738" y="2971800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N </a:t>
            </a:r>
          </a:p>
        </p:txBody>
      </p:sp>
      <p:sp>
        <p:nvSpPr>
          <p:cNvPr id="33965" name="Text Box 173"/>
          <p:cNvSpPr txBox="1">
            <a:spLocks noChangeArrowheads="1"/>
          </p:cNvSpPr>
          <p:nvPr/>
        </p:nvSpPr>
        <p:spPr bwMode="auto">
          <a:xfrm>
            <a:off x="7402513" y="6067425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T </a:t>
            </a:r>
          </a:p>
        </p:txBody>
      </p:sp>
      <p:sp>
        <p:nvSpPr>
          <p:cNvPr id="33903" name="AutoShape 111"/>
          <p:cNvSpPr>
            <a:spLocks noChangeArrowheads="1"/>
          </p:cNvSpPr>
          <p:nvPr/>
        </p:nvSpPr>
        <p:spPr bwMode="auto">
          <a:xfrm>
            <a:off x="1352550" y="2084388"/>
            <a:ext cx="3981450" cy="3000375"/>
          </a:xfrm>
          <a:prstGeom prst="hexagon">
            <a:avLst>
              <a:gd name="adj" fmla="val 33175"/>
              <a:gd name="vf" fmla="val 115470"/>
            </a:avLst>
          </a:prstGeom>
          <a:solidFill>
            <a:srgbClr val="00FFFF"/>
          </a:solidFill>
          <a:ln w="254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最小生成树 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 可能不惟一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3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3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" grpId="0" animBg="1"/>
      <p:bldP spid="33894" grpId="0" autoUpdateAnimBg="0"/>
      <p:bldP spid="33895" grpId="0" autoUpdateAnimBg="0"/>
      <p:bldP spid="33896" grpId="0" autoUpdateAnimBg="0"/>
      <p:bldP spid="33897" grpId="0" autoUpdateAnimBg="0"/>
      <p:bldP spid="33900" grpId="0" animBg="1"/>
      <p:bldP spid="33906" grpId="0" animBg="1"/>
      <p:bldP spid="33907" grpId="0" animBg="1"/>
      <p:bldP spid="33908" grpId="0" animBg="1"/>
      <p:bldP spid="33909" grpId="0" animBg="1"/>
      <p:bldP spid="33910" grpId="0" animBg="1"/>
      <p:bldP spid="33911" grpId="0" animBg="1"/>
      <p:bldP spid="33914" grpId="0"/>
      <p:bldP spid="33937" grpId="0" animBg="1"/>
      <p:bldP spid="33920" grpId="0"/>
      <p:bldP spid="33915" grpId="0"/>
      <p:bldP spid="33919" grpId="0"/>
      <p:bldP spid="33916" grpId="0"/>
      <p:bldP spid="33965" grpId="0"/>
      <p:bldP spid="339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68313" y="909638"/>
            <a:ext cx="8193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个顶点的连通图至少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条边。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在一个无向图的邻接表中，若表结点的个数是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，则图中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边的条数是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条。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479425" y="2981325"/>
            <a:ext cx="8185150" cy="1004888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分别用普里姆和克鲁斯卡尔算法构造下图所示网络的最小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生成树。 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3727356" y="476250"/>
            <a:ext cx="1492716" cy="46166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课堂练习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2371725" y="3716338"/>
            <a:ext cx="3024188" cy="2376487"/>
            <a:chOff x="748" y="300"/>
            <a:chExt cx="1905" cy="1497"/>
          </a:xfrm>
        </p:grpSpPr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748" y="84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1610" y="300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6924" name="Oval 12"/>
            <p:cNvSpPr>
              <a:spLocks noChangeArrowheads="1"/>
            </p:cNvSpPr>
            <p:nvPr/>
          </p:nvSpPr>
          <p:spPr bwMode="auto">
            <a:xfrm>
              <a:off x="1452" y="93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2109" y="148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2314" y="709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166927" name="AutoShape 15"/>
            <p:cNvCxnSpPr>
              <a:cxnSpLocks noChangeShapeType="1"/>
              <a:stCxn id="166922" idx="7"/>
              <a:endCxn id="166923" idx="2"/>
            </p:cNvCxnSpPr>
            <p:nvPr/>
          </p:nvCxnSpPr>
          <p:spPr bwMode="auto">
            <a:xfrm flipV="1">
              <a:off x="1037" y="456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8" name="AutoShape 16"/>
            <p:cNvCxnSpPr>
              <a:cxnSpLocks noChangeShapeType="1"/>
              <a:stCxn id="166922" idx="6"/>
              <a:endCxn id="166924" idx="2"/>
            </p:cNvCxnSpPr>
            <p:nvPr/>
          </p:nvCxnSpPr>
          <p:spPr bwMode="auto">
            <a:xfrm>
              <a:off x="1087" y="1001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9" name="AutoShape 17"/>
            <p:cNvCxnSpPr>
              <a:cxnSpLocks noChangeShapeType="1"/>
              <a:stCxn id="166924" idx="0"/>
              <a:endCxn id="166923" idx="4"/>
            </p:cNvCxnSpPr>
            <p:nvPr/>
          </p:nvCxnSpPr>
          <p:spPr bwMode="auto">
            <a:xfrm flipV="1">
              <a:off x="1622" y="611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0" name="AutoShape 18"/>
            <p:cNvCxnSpPr>
              <a:cxnSpLocks noChangeShapeType="1"/>
              <a:stCxn id="166922" idx="4"/>
              <a:endCxn id="166925" idx="3"/>
            </p:cNvCxnSpPr>
            <p:nvPr/>
          </p:nvCxnSpPr>
          <p:spPr bwMode="auto">
            <a:xfrm>
              <a:off x="918" y="1156"/>
              <a:ext cx="1241" cy="5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1" name="AutoShape 19"/>
            <p:cNvCxnSpPr>
              <a:cxnSpLocks noChangeShapeType="1"/>
              <a:stCxn id="166923" idx="5"/>
              <a:endCxn id="166925" idx="0"/>
            </p:cNvCxnSpPr>
            <p:nvPr/>
          </p:nvCxnSpPr>
          <p:spPr bwMode="auto">
            <a:xfrm>
              <a:off x="1899" y="565"/>
              <a:ext cx="380" cy="92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2" name="AutoShape 20"/>
            <p:cNvCxnSpPr>
              <a:cxnSpLocks noChangeShapeType="1"/>
              <a:stCxn id="166924" idx="5"/>
              <a:endCxn id="166925" idx="1"/>
            </p:cNvCxnSpPr>
            <p:nvPr/>
          </p:nvCxnSpPr>
          <p:spPr bwMode="auto">
            <a:xfrm>
              <a:off x="1741" y="1200"/>
              <a:ext cx="418" cy="33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3" name="AutoShape 21"/>
            <p:cNvCxnSpPr>
              <a:cxnSpLocks noChangeShapeType="1"/>
              <a:stCxn id="166923" idx="6"/>
              <a:endCxn id="166926" idx="1"/>
            </p:cNvCxnSpPr>
            <p:nvPr/>
          </p:nvCxnSpPr>
          <p:spPr bwMode="auto">
            <a:xfrm>
              <a:off x="1949" y="456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4" name="AutoShape 22"/>
            <p:cNvCxnSpPr>
              <a:cxnSpLocks noChangeShapeType="1"/>
              <a:stCxn id="166926" idx="4"/>
              <a:endCxn id="166925" idx="7"/>
            </p:cNvCxnSpPr>
            <p:nvPr/>
          </p:nvCxnSpPr>
          <p:spPr bwMode="auto">
            <a:xfrm flipH="1">
              <a:off x="2398" y="1020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189" y="480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156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1369" y="1411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519" y="618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882" y="1162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2049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2109" y="413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2" name="Text Box 30"/>
            <p:cNvSpPr txBox="1">
              <a:spLocks noChangeArrowheads="1"/>
            </p:cNvSpPr>
            <p:nvPr/>
          </p:nvSpPr>
          <p:spPr bwMode="auto">
            <a:xfrm>
              <a:off x="2412" y="1184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07950" y="387350"/>
            <a:ext cx="8147050" cy="2465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分别求出图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出发按深度优先搜索和广度优先搜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索算法遍历得到的顶点序列（假设图的存储结构采用邻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接矩阵表示）。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已知一个有向图的邻接表如图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所示，求出根据深度优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先搜索算法从顶点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出发遍历得到的顶点序列。 </a:t>
            </a:r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684213" y="3140075"/>
            <a:ext cx="3024187" cy="2376488"/>
            <a:chOff x="3107" y="346"/>
            <a:chExt cx="1905" cy="1497"/>
          </a:xfrm>
        </p:grpSpPr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3107" y="89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3969" y="34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811" y="98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4468" y="1532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4673" y="75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cxnSp>
          <p:nvCxnSpPr>
            <p:cNvPr id="167948" name="AutoShape 12"/>
            <p:cNvCxnSpPr>
              <a:cxnSpLocks noChangeShapeType="1"/>
              <a:stCxn id="167943" idx="7"/>
              <a:endCxn id="167944" idx="2"/>
            </p:cNvCxnSpPr>
            <p:nvPr/>
          </p:nvCxnSpPr>
          <p:spPr bwMode="auto">
            <a:xfrm flipV="1">
              <a:off x="3396" y="502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49" name="AutoShape 13"/>
            <p:cNvCxnSpPr>
              <a:cxnSpLocks noChangeShapeType="1"/>
              <a:stCxn id="167943" idx="6"/>
              <a:endCxn id="167945" idx="2"/>
            </p:cNvCxnSpPr>
            <p:nvPr/>
          </p:nvCxnSpPr>
          <p:spPr bwMode="auto">
            <a:xfrm>
              <a:off x="3446" y="1047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0" name="AutoShape 14"/>
            <p:cNvCxnSpPr>
              <a:cxnSpLocks noChangeShapeType="1"/>
              <a:stCxn id="167945" idx="0"/>
              <a:endCxn id="167944" idx="4"/>
            </p:cNvCxnSpPr>
            <p:nvPr/>
          </p:nvCxnSpPr>
          <p:spPr bwMode="auto">
            <a:xfrm flipV="1">
              <a:off x="3981" y="657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1" name="AutoShape 15"/>
            <p:cNvCxnSpPr>
              <a:cxnSpLocks noChangeShapeType="1"/>
              <a:stCxn id="167954" idx="5"/>
              <a:endCxn id="167946" idx="3"/>
            </p:cNvCxnSpPr>
            <p:nvPr/>
          </p:nvCxnSpPr>
          <p:spPr bwMode="auto">
            <a:xfrm>
              <a:off x="3759" y="1706"/>
              <a:ext cx="759" cy="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2" name="AutoShape 16"/>
            <p:cNvCxnSpPr>
              <a:cxnSpLocks noChangeShapeType="1"/>
              <a:stCxn id="167944" idx="6"/>
              <a:endCxn id="167947" idx="1"/>
            </p:cNvCxnSpPr>
            <p:nvPr/>
          </p:nvCxnSpPr>
          <p:spPr bwMode="auto">
            <a:xfrm>
              <a:off x="4308" y="502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3" name="AutoShape 17"/>
            <p:cNvCxnSpPr>
              <a:cxnSpLocks noChangeShapeType="1"/>
              <a:stCxn id="167947" idx="4"/>
              <a:endCxn id="167946" idx="7"/>
            </p:cNvCxnSpPr>
            <p:nvPr/>
          </p:nvCxnSpPr>
          <p:spPr bwMode="auto">
            <a:xfrm flipH="1">
              <a:off x="4757" y="1066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3470" y="144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167955" name="AutoShape 19"/>
            <p:cNvCxnSpPr>
              <a:cxnSpLocks noChangeShapeType="1"/>
              <a:stCxn id="167954" idx="7"/>
              <a:endCxn id="167945" idx="4"/>
            </p:cNvCxnSpPr>
            <p:nvPr/>
          </p:nvCxnSpPr>
          <p:spPr bwMode="auto">
            <a:xfrm flipV="1">
              <a:off x="3759" y="1292"/>
              <a:ext cx="222" cy="1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7956" name="Group 20"/>
          <p:cNvGraphicFramePr>
            <a:graphicFrameLocks noGrp="1"/>
          </p:cNvGraphicFramePr>
          <p:nvPr/>
        </p:nvGraphicFramePr>
        <p:xfrm>
          <a:off x="4384675" y="3600450"/>
          <a:ext cx="887413" cy="19812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50561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5056188" y="4576763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5056188" y="536892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79" name="Group 43"/>
          <p:cNvGraphicFramePr>
            <a:graphicFrameLocks noGrp="1"/>
          </p:cNvGraphicFramePr>
          <p:nvPr/>
        </p:nvGraphicFramePr>
        <p:xfrm>
          <a:off x="55610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987" name="Text Box 51"/>
          <p:cNvSpPr txBox="1">
            <a:spLocks noChangeArrowheads="1"/>
          </p:cNvSpPr>
          <p:nvPr/>
        </p:nvSpPr>
        <p:spPr bwMode="auto">
          <a:xfrm>
            <a:off x="3995738" y="3671888"/>
            <a:ext cx="412750" cy="19177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>
            <a:off x="61356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89" name="Group 53"/>
          <p:cNvGraphicFramePr>
            <a:graphicFrameLocks noGrp="1"/>
          </p:cNvGraphicFramePr>
          <p:nvPr/>
        </p:nvGraphicFramePr>
        <p:xfrm>
          <a:off x="66405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997" name="Group 61"/>
          <p:cNvGraphicFramePr>
            <a:graphicFrameLocks noGrp="1"/>
          </p:cNvGraphicFramePr>
          <p:nvPr/>
        </p:nvGraphicFramePr>
        <p:xfrm>
          <a:off x="7721600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05" name="Line 69"/>
          <p:cNvSpPr>
            <a:spLocks noChangeShapeType="1"/>
          </p:cNvSpPr>
          <p:nvPr/>
        </p:nvSpPr>
        <p:spPr bwMode="auto">
          <a:xfrm>
            <a:off x="7216775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06" name="Group 70"/>
          <p:cNvGraphicFramePr>
            <a:graphicFrameLocks noGrp="1"/>
          </p:cNvGraphicFramePr>
          <p:nvPr/>
        </p:nvGraphicFramePr>
        <p:xfrm>
          <a:off x="55610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14" name="Line 78"/>
          <p:cNvSpPr>
            <a:spLocks noChangeShapeType="1"/>
          </p:cNvSpPr>
          <p:nvPr/>
        </p:nvSpPr>
        <p:spPr bwMode="auto">
          <a:xfrm>
            <a:off x="6135688" y="453707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15" name="Group 79"/>
          <p:cNvGraphicFramePr>
            <a:graphicFrameLocks noGrp="1"/>
          </p:cNvGraphicFramePr>
          <p:nvPr/>
        </p:nvGraphicFramePr>
        <p:xfrm>
          <a:off x="66405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023" name="Group 87"/>
          <p:cNvGraphicFramePr>
            <a:graphicFrameLocks noGrp="1"/>
          </p:cNvGraphicFramePr>
          <p:nvPr/>
        </p:nvGraphicFramePr>
        <p:xfrm>
          <a:off x="55610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31" name="Line 95"/>
          <p:cNvSpPr>
            <a:spLocks noChangeShapeType="1"/>
          </p:cNvSpPr>
          <p:nvPr/>
        </p:nvSpPr>
        <p:spPr bwMode="auto">
          <a:xfrm>
            <a:off x="6135688" y="5329238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32" name="Group 96"/>
          <p:cNvGraphicFramePr>
            <a:graphicFrameLocks noGrp="1"/>
          </p:cNvGraphicFramePr>
          <p:nvPr/>
        </p:nvGraphicFramePr>
        <p:xfrm>
          <a:off x="66405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40" name="Rectangle 104"/>
          <p:cNvSpPr>
            <a:spLocks noChangeArrowheads="1"/>
          </p:cNvSpPr>
          <p:nvPr/>
        </p:nvSpPr>
        <p:spPr bwMode="auto">
          <a:xfrm>
            <a:off x="19081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</a:p>
        </p:txBody>
      </p:sp>
      <p:sp>
        <p:nvSpPr>
          <p:cNvPr id="168041" name="Rectangle 105"/>
          <p:cNvSpPr>
            <a:spLocks noChangeArrowheads="1"/>
          </p:cNvSpPr>
          <p:nvPr/>
        </p:nvSpPr>
        <p:spPr bwMode="auto">
          <a:xfrm>
            <a:off x="54387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6688" y="404813"/>
            <a:ext cx="8797925" cy="6035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选择题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在一个图中，所有顶点的度数之和等于所有边数的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在一个有向图中，所有顶点的入度之和等于所有顶点的出度之和的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3.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一个有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个顶点的无向图最多有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-1)/2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个顶点的无向完全图有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20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个顶点的无向图至少应有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条边才能确保是一个连通图。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8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在一个具有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个顶点的无向图中，要连通全部顶点至少需要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+ 1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–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/2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09538" y="468313"/>
            <a:ext cx="8847137" cy="5121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7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个顶点的无向图，若采用邻接矩阵表示，则该矩阵的大小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-1)2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8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个顶点和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条边的无向图，若采用邻接表表示，则表头数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组的大小为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，所有邻接表中表结点的总数是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①（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+1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②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/2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图的深度优先遍历算法类似于树的（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图的广度优先遍历算法类似于树的（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468313" y="549275"/>
            <a:ext cx="3689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有向无环图及其应用  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1090613" y="1206500"/>
            <a:ext cx="7672387" cy="13700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无环的有向图，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简称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DAG (Directed Acycline Graph)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1056" name="Group 336"/>
          <p:cNvGrpSpPr>
            <a:grpSpLocks/>
          </p:cNvGrpSpPr>
          <p:nvPr/>
        </p:nvGrpSpPr>
        <p:grpSpPr bwMode="auto">
          <a:xfrm>
            <a:off x="1435100" y="2935288"/>
            <a:ext cx="1873250" cy="2233612"/>
            <a:chOff x="657" y="1887"/>
            <a:chExt cx="1180" cy="1407"/>
          </a:xfrm>
        </p:grpSpPr>
        <p:sp>
          <p:nvSpPr>
            <p:cNvPr id="30891" name="Oval 171"/>
            <p:cNvSpPr>
              <a:spLocks noChangeArrowheads="1"/>
            </p:cNvSpPr>
            <p:nvPr/>
          </p:nvSpPr>
          <p:spPr bwMode="auto">
            <a:xfrm>
              <a:off x="1292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2" name="Oval 172"/>
            <p:cNvSpPr>
              <a:spLocks noChangeArrowheads="1"/>
            </p:cNvSpPr>
            <p:nvPr/>
          </p:nvSpPr>
          <p:spPr bwMode="auto">
            <a:xfrm>
              <a:off x="975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3" name="Oval 173"/>
            <p:cNvSpPr>
              <a:spLocks noChangeArrowheads="1"/>
            </p:cNvSpPr>
            <p:nvPr/>
          </p:nvSpPr>
          <p:spPr bwMode="auto">
            <a:xfrm>
              <a:off x="1565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4" name="Oval 174"/>
            <p:cNvSpPr>
              <a:spLocks noChangeArrowheads="1"/>
            </p:cNvSpPr>
            <p:nvPr/>
          </p:nvSpPr>
          <p:spPr bwMode="auto">
            <a:xfrm>
              <a:off x="657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5" name="Oval 175"/>
            <p:cNvSpPr>
              <a:spLocks noChangeArrowheads="1"/>
            </p:cNvSpPr>
            <p:nvPr/>
          </p:nvSpPr>
          <p:spPr bwMode="auto">
            <a:xfrm>
              <a:off x="1292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896" name="AutoShape 176"/>
            <p:cNvCxnSpPr>
              <a:cxnSpLocks noChangeShapeType="1"/>
              <a:stCxn id="30891" idx="3"/>
              <a:endCxn id="30892" idx="0"/>
            </p:cNvCxnSpPr>
            <p:nvPr/>
          </p:nvCxnSpPr>
          <p:spPr bwMode="auto">
            <a:xfrm flipH="1">
              <a:off x="1111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7" name="AutoShape 177"/>
            <p:cNvCxnSpPr>
              <a:cxnSpLocks noChangeShapeType="1"/>
              <a:stCxn id="30891" idx="5"/>
              <a:endCxn id="30893" idx="0"/>
            </p:cNvCxnSpPr>
            <p:nvPr/>
          </p:nvCxnSpPr>
          <p:spPr bwMode="auto">
            <a:xfrm>
              <a:off x="1524" y="2119"/>
              <a:ext cx="177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8" name="AutoShape 178"/>
            <p:cNvCxnSpPr>
              <a:cxnSpLocks noChangeShapeType="1"/>
              <a:stCxn id="30892" idx="5"/>
              <a:endCxn id="30895" idx="0"/>
            </p:cNvCxnSpPr>
            <p:nvPr/>
          </p:nvCxnSpPr>
          <p:spPr bwMode="auto">
            <a:xfrm>
              <a:off x="1207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9" name="AutoShape 179"/>
            <p:cNvCxnSpPr>
              <a:cxnSpLocks noChangeShapeType="1"/>
              <a:stCxn id="30892" idx="3"/>
              <a:endCxn id="30894" idx="0"/>
            </p:cNvCxnSpPr>
            <p:nvPr/>
          </p:nvCxnSpPr>
          <p:spPr bwMode="auto">
            <a:xfrm flipH="1">
              <a:off x="793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8" name="Group 338"/>
          <p:cNvGrpSpPr>
            <a:grpSpLocks/>
          </p:cNvGrpSpPr>
          <p:nvPr/>
        </p:nvGrpSpPr>
        <p:grpSpPr bwMode="auto">
          <a:xfrm>
            <a:off x="3884613" y="2935288"/>
            <a:ext cx="1946275" cy="2233612"/>
            <a:chOff x="2380" y="1887"/>
            <a:chExt cx="1226" cy="1407"/>
          </a:xfrm>
        </p:grpSpPr>
        <p:sp>
          <p:nvSpPr>
            <p:cNvPr id="30900" name="Oval 180"/>
            <p:cNvSpPr>
              <a:spLocks noChangeArrowheads="1"/>
            </p:cNvSpPr>
            <p:nvPr/>
          </p:nvSpPr>
          <p:spPr bwMode="auto">
            <a:xfrm>
              <a:off x="3016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1" name="Oval 181"/>
            <p:cNvSpPr>
              <a:spLocks noChangeArrowheads="1"/>
            </p:cNvSpPr>
            <p:nvPr/>
          </p:nvSpPr>
          <p:spPr bwMode="auto">
            <a:xfrm>
              <a:off x="2698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2" name="Oval 182"/>
            <p:cNvSpPr>
              <a:spLocks noChangeArrowheads="1"/>
            </p:cNvSpPr>
            <p:nvPr/>
          </p:nvSpPr>
          <p:spPr bwMode="auto">
            <a:xfrm>
              <a:off x="3334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3" name="Oval 183"/>
            <p:cNvSpPr>
              <a:spLocks noChangeArrowheads="1"/>
            </p:cNvSpPr>
            <p:nvPr/>
          </p:nvSpPr>
          <p:spPr bwMode="auto">
            <a:xfrm>
              <a:off x="2380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4" name="Oval 184"/>
            <p:cNvSpPr>
              <a:spLocks noChangeArrowheads="1"/>
            </p:cNvSpPr>
            <p:nvPr/>
          </p:nvSpPr>
          <p:spPr bwMode="auto">
            <a:xfrm>
              <a:off x="3016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05" name="AutoShape 185"/>
            <p:cNvCxnSpPr>
              <a:cxnSpLocks noChangeShapeType="1"/>
              <a:stCxn id="30900" idx="3"/>
              <a:endCxn id="30901" idx="0"/>
            </p:cNvCxnSpPr>
            <p:nvPr/>
          </p:nvCxnSpPr>
          <p:spPr bwMode="auto">
            <a:xfrm flipH="1">
              <a:off x="2834" y="2119"/>
              <a:ext cx="222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6" name="AutoShape 186"/>
            <p:cNvCxnSpPr>
              <a:cxnSpLocks noChangeShapeType="1"/>
              <a:stCxn id="30900" idx="5"/>
              <a:endCxn id="30902" idx="0"/>
            </p:cNvCxnSpPr>
            <p:nvPr/>
          </p:nvCxnSpPr>
          <p:spPr bwMode="auto">
            <a:xfrm>
              <a:off x="3248" y="2119"/>
              <a:ext cx="222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7" name="AutoShape 187"/>
            <p:cNvCxnSpPr>
              <a:cxnSpLocks noChangeShapeType="1"/>
              <a:stCxn id="30901" idx="5"/>
              <a:endCxn id="30904" idx="1"/>
            </p:cNvCxnSpPr>
            <p:nvPr/>
          </p:nvCxnSpPr>
          <p:spPr bwMode="auto">
            <a:xfrm>
              <a:off x="2930" y="2663"/>
              <a:ext cx="126" cy="3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8" name="AutoShape 188"/>
            <p:cNvCxnSpPr>
              <a:cxnSpLocks noChangeShapeType="1"/>
              <a:stCxn id="30901" idx="3"/>
              <a:endCxn id="30903" idx="0"/>
            </p:cNvCxnSpPr>
            <p:nvPr/>
          </p:nvCxnSpPr>
          <p:spPr bwMode="auto">
            <a:xfrm flipH="1">
              <a:off x="2516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9" name="AutoShape 189"/>
            <p:cNvCxnSpPr>
              <a:cxnSpLocks noChangeShapeType="1"/>
              <a:stCxn id="30902" idx="3"/>
              <a:endCxn id="30904" idx="7"/>
            </p:cNvCxnSpPr>
            <p:nvPr/>
          </p:nvCxnSpPr>
          <p:spPr bwMode="auto">
            <a:xfrm flipH="1">
              <a:off x="3248" y="2664"/>
              <a:ext cx="126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7" name="Group 337"/>
          <p:cNvGrpSpPr>
            <a:grpSpLocks/>
          </p:cNvGrpSpPr>
          <p:nvPr/>
        </p:nvGrpSpPr>
        <p:grpSpPr bwMode="auto">
          <a:xfrm>
            <a:off x="6335713" y="2935288"/>
            <a:ext cx="1943100" cy="2233612"/>
            <a:chOff x="4105" y="1887"/>
            <a:chExt cx="1224" cy="1407"/>
          </a:xfrm>
        </p:grpSpPr>
        <p:sp>
          <p:nvSpPr>
            <p:cNvPr id="30910" name="Oval 190"/>
            <p:cNvSpPr>
              <a:spLocks noChangeArrowheads="1"/>
            </p:cNvSpPr>
            <p:nvPr/>
          </p:nvSpPr>
          <p:spPr bwMode="auto">
            <a:xfrm>
              <a:off x="4740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1" name="Oval 191"/>
            <p:cNvSpPr>
              <a:spLocks noChangeArrowheads="1"/>
            </p:cNvSpPr>
            <p:nvPr/>
          </p:nvSpPr>
          <p:spPr bwMode="auto">
            <a:xfrm>
              <a:off x="4423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auto">
            <a:xfrm>
              <a:off x="5057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auto">
            <a:xfrm>
              <a:off x="4105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4" name="Oval 194"/>
            <p:cNvSpPr>
              <a:spLocks noChangeArrowheads="1"/>
            </p:cNvSpPr>
            <p:nvPr/>
          </p:nvSpPr>
          <p:spPr bwMode="auto">
            <a:xfrm>
              <a:off x="4740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15" name="AutoShape 195"/>
            <p:cNvCxnSpPr>
              <a:cxnSpLocks noChangeShapeType="1"/>
              <a:stCxn id="30910" idx="3"/>
              <a:endCxn id="30911" idx="0"/>
            </p:cNvCxnSpPr>
            <p:nvPr/>
          </p:nvCxnSpPr>
          <p:spPr bwMode="auto">
            <a:xfrm flipH="1">
              <a:off x="4559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6" name="AutoShape 196"/>
            <p:cNvCxnSpPr>
              <a:cxnSpLocks noChangeShapeType="1"/>
              <a:stCxn id="30910" idx="5"/>
              <a:endCxn id="30912" idx="0"/>
            </p:cNvCxnSpPr>
            <p:nvPr/>
          </p:nvCxnSpPr>
          <p:spPr bwMode="auto">
            <a:xfrm>
              <a:off x="4972" y="2119"/>
              <a:ext cx="221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7" name="AutoShape 197"/>
            <p:cNvCxnSpPr>
              <a:cxnSpLocks noChangeShapeType="1"/>
              <a:stCxn id="30914" idx="0"/>
              <a:endCxn id="30911" idx="5"/>
            </p:cNvCxnSpPr>
            <p:nvPr/>
          </p:nvCxnSpPr>
          <p:spPr bwMode="auto">
            <a:xfrm flipH="1" flipV="1">
              <a:off x="4655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8" name="AutoShape 198"/>
            <p:cNvCxnSpPr>
              <a:cxnSpLocks noChangeShapeType="1"/>
              <a:stCxn id="30911" idx="3"/>
              <a:endCxn id="30913" idx="0"/>
            </p:cNvCxnSpPr>
            <p:nvPr/>
          </p:nvCxnSpPr>
          <p:spPr bwMode="auto">
            <a:xfrm flipH="1">
              <a:off x="4241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9" name="AutoShape 199"/>
            <p:cNvCxnSpPr>
              <a:cxnSpLocks noChangeShapeType="1"/>
              <a:stCxn id="30912" idx="3"/>
              <a:endCxn id="30914" idx="7"/>
            </p:cNvCxnSpPr>
            <p:nvPr/>
          </p:nvCxnSpPr>
          <p:spPr bwMode="auto">
            <a:xfrm flipH="1">
              <a:off x="4972" y="2664"/>
              <a:ext cx="125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20" name="AutoShape 200"/>
            <p:cNvCxnSpPr>
              <a:cxnSpLocks noChangeShapeType="1"/>
              <a:stCxn id="30913" idx="6"/>
              <a:endCxn id="30914" idx="2"/>
            </p:cNvCxnSpPr>
            <p:nvPr/>
          </p:nvCxnSpPr>
          <p:spPr bwMode="auto">
            <a:xfrm>
              <a:off x="4377" y="3157"/>
              <a:ext cx="363" cy="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052" name="Text Box 332"/>
          <p:cNvSpPr txBox="1">
            <a:spLocks noChangeArrowheads="1"/>
          </p:cNvSpPr>
          <p:nvPr/>
        </p:nvSpPr>
        <p:spPr bwMode="auto">
          <a:xfrm>
            <a:off x="1895475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有向树 </a:t>
            </a:r>
          </a:p>
        </p:txBody>
      </p:sp>
      <p:sp>
        <p:nvSpPr>
          <p:cNvPr id="31054" name="Text Box 334"/>
          <p:cNvSpPr txBox="1">
            <a:spLocks noChangeArrowheads="1"/>
          </p:cNvSpPr>
          <p:nvPr/>
        </p:nvSpPr>
        <p:spPr bwMode="auto">
          <a:xfrm>
            <a:off x="4095750" y="5432425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有向无环图 </a:t>
            </a:r>
          </a:p>
        </p:txBody>
      </p:sp>
      <p:sp>
        <p:nvSpPr>
          <p:cNvPr id="31055" name="Text Box 335"/>
          <p:cNvSpPr txBox="1">
            <a:spLocks noChangeArrowheads="1"/>
          </p:cNvSpPr>
          <p:nvPr/>
        </p:nvSpPr>
        <p:spPr bwMode="auto">
          <a:xfrm>
            <a:off x="6767513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有向图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9" grpId="0" autoUpdateAnimBg="0"/>
      <p:bldP spid="31052" grpId="0"/>
      <p:bldP spid="31054" grpId="0"/>
      <p:bldP spid="310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8" name="Oval 8"/>
          <p:cNvSpPr>
            <a:spLocks noChangeArrowheads="1"/>
          </p:cNvSpPr>
          <p:nvPr/>
        </p:nvSpPr>
        <p:spPr bwMode="auto">
          <a:xfrm rot="2197608">
            <a:off x="3019425" y="2851150"/>
            <a:ext cx="1512888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 rot="2197608">
            <a:off x="7340600" y="3108325"/>
            <a:ext cx="1368425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 rot="2197608">
            <a:off x="4675188" y="2347913"/>
            <a:ext cx="1512887" cy="2233612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6" name="AutoShape 136"/>
          <p:cNvSpPr>
            <a:spLocks noChangeArrowheads="1"/>
          </p:cNvSpPr>
          <p:nvPr/>
        </p:nvSpPr>
        <p:spPr bwMode="auto">
          <a:xfrm>
            <a:off x="2732088" y="350996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7051675" y="364331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9" name="AutoShape 9"/>
          <p:cNvSpPr>
            <a:spLocks noChangeArrowheads="1"/>
          </p:cNvSpPr>
          <p:nvPr/>
        </p:nvSpPr>
        <p:spPr bwMode="auto">
          <a:xfrm>
            <a:off x="1795463" y="4076700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0" name="AutoShape 10"/>
          <p:cNvSpPr>
            <a:spLocks noChangeArrowheads="1"/>
          </p:cNvSpPr>
          <p:nvPr/>
        </p:nvSpPr>
        <p:spPr bwMode="auto">
          <a:xfrm>
            <a:off x="6403975" y="4508500"/>
            <a:ext cx="577850" cy="50323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1003300" y="4292600"/>
            <a:ext cx="1152525" cy="576263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355600" y="9080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、描述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含有公共子式的表达式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graphicFrame>
        <p:nvGraphicFramePr>
          <p:cNvPr id="143406" name="Object 46"/>
          <p:cNvGraphicFramePr>
            <a:graphicFrameLocks noChangeAspect="1"/>
          </p:cNvGraphicFramePr>
          <p:nvPr/>
        </p:nvGraphicFramePr>
        <p:xfrm>
          <a:off x="1290638" y="1484313"/>
          <a:ext cx="6911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8" name="公式" r:id="rId4" imgW="2920680" imgH="203040" progId="Equation.3">
                  <p:embed/>
                </p:oleObj>
              </mc:Choice>
              <mc:Fallback>
                <p:oleObj name="公式" r:id="rId4" imgW="2920680" imgH="2030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484313"/>
                        <a:ext cx="69119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7" name="Group 47"/>
          <p:cNvGrpSpPr>
            <a:grpSpLocks/>
          </p:cNvGrpSpPr>
          <p:nvPr/>
        </p:nvGrpSpPr>
        <p:grpSpPr bwMode="auto">
          <a:xfrm>
            <a:off x="355600" y="2060575"/>
            <a:ext cx="5832475" cy="3321050"/>
            <a:chOff x="113" y="1989"/>
            <a:chExt cx="3674" cy="2092"/>
          </a:xfrm>
        </p:grpSpPr>
        <p:sp>
          <p:nvSpPr>
            <p:cNvPr id="143408" name="Oval 48"/>
            <p:cNvSpPr>
              <a:spLocks noChangeArrowheads="1"/>
            </p:cNvSpPr>
            <p:nvPr/>
          </p:nvSpPr>
          <p:spPr bwMode="auto">
            <a:xfrm>
              <a:off x="2427" y="198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09" name="AutoShape 49"/>
            <p:cNvCxnSpPr>
              <a:cxnSpLocks noChangeShapeType="1"/>
              <a:stCxn id="143408" idx="2"/>
              <a:endCxn id="143412" idx="0"/>
            </p:cNvCxnSpPr>
            <p:nvPr/>
          </p:nvCxnSpPr>
          <p:spPr bwMode="auto">
            <a:xfrm flipH="1">
              <a:off x="1610" y="2113"/>
              <a:ext cx="817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0" name="AutoShape 50"/>
            <p:cNvCxnSpPr>
              <a:cxnSpLocks noChangeShapeType="1"/>
              <a:stCxn id="143408" idx="6"/>
              <a:endCxn id="143440" idx="0"/>
            </p:cNvCxnSpPr>
            <p:nvPr/>
          </p:nvCxnSpPr>
          <p:spPr bwMode="auto">
            <a:xfrm>
              <a:off x="2699" y="2113"/>
              <a:ext cx="726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1" name="AutoShape 51"/>
            <p:cNvCxnSpPr>
              <a:cxnSpLocks noChangeShapeType="1"/>
              <a:stCxn id="143412" idx="2"/>
              <a:endCxn id="143413" idx="0"/>
            </p:cNvCxnSpPr>
            <p:nvPr/>
          </p:nvCxnSpPr>
          <p:spPr bwMode="auto">
            <a:xfrm flipH="1">
              <a:off x="884" y="2445"/>
              <a:ext cx="590" cy="19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2" name="Oval 52"/>
            <p:cNvSpPr>
              <a:spLocks noChangeArrowheads="1"/>
            </p:cNvSpPr>
            <p:nvPr/>
          </p:nvSpPr>
          <p:spPr bwMode="auto">
            <a:xfrm>
              <a:off x="1474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3" name="Oval 53"/>
            <p:cNvSpPr>
              <a:spLocks noChangeArrowheads="1"/>
            </p:cNvSpPr>
            <p:nvPr/>
          </p:nvSpPr>
          <p:spPr bwMode="auto">
            <a:xfrm>
              <a:off x="748" y="263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14" name="AutoShape 54"/>
            <p:cNvCxnSpPr>
              <a:cxnSpLocks noChangeShapeType="1"/>
              <a:stCxn id="143413" idx="3"/>
              <a:endCxn id="143415" idx="0"/>
            </p:cNvCxnSpPr>
            <p:nvPr/>
          </p:nvCxnSpPr>
          <p:spPr bwMode="auto">
            <a:xfrm flipH="1">
              <a:off x="476" y="2849"/>
              <a:ext cx="312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5" name="Oval 55"/>
            <p:cNvSpPr>
              <a:spLocks noChangeArrowheads="1"/>
            </p:cNvSpPr>
            <p:nvPr/>
          </p:nvSpPr>
          <p:spPr bwMode="auto">
            <a:xfrm>
              <a:off x="340" y="306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6" name="Oval 56"/>
            <p:cNvSpPr>
              <a:spLocks noChangeArrowheads="1"/>
            </p:cNvSpPr>
            <p:nvPr/>
          </p:nvSpPr>
          <p:spPr bwMode="auto">
            <a:xfrm>
              <a:off x="113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7" name="AutoShape 57"/>
            <p:cNvCxnSpPr>
              <a:cxnSpLocks noChangeShapeType="1"/>
              <a:stCxn id="143415" idx="3"/>
              <a:endCxn id="143416" idx="0"/>
            </p:cNvCxnSpPr>
            <p:nvPr/>
          </p:nvCxnSpPr>
          <p:spPr bwMode="auto">
            <a:xfrm flipH="1">
              <a:off x="249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8" name="Oval 58"/>
            <p:cNvSpPr>
              <a:spLocks noChangeArrowheads="1"/>
            </p:cNvSpPr>
            <p:nvPr/>
          </p:nvSpPr>
          <p:spPr bwMode="auto">
            <a:xfrm>
              <a:off x="567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9" name="AutoShape 59"/>
            <p:cNvCxnSpPr>
              <a:cxnSpLocks noChangeShapeType="1"/>
              <a:stCxn id="143415" idx="5"/>
              <a:endCxn id="143418" idx="0"/>
            </p:cNvCxnSpPr>
            <p:nvPr/>
          </p:nvCxnSpPr>
          <p:spPr bwMode="auto">
            <a:xfrm>
              <a:off x="572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20" name="AutoShape 60"/>
            <p:cNvCxnSpPr>
              <a:cxnSpLocks noChangeShapeType="1"/>
              <a:stCxn id="143426" idx="5"/>
              <a:endCxn id="143421" idx="0"/>
            </p:cNvCxnSpPr>
            <p:nvPr/>
          </p:nvCxnSpPr>
          <p:spPr bwMode="auto">
            <a:xfrm>
              <a:off x="1388" y="3257"/>
              <a:ext cx="130" cy="17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1" name="Oval 61"/>
            <p:cNvSpPr>
              <a:spLocks noChangeArrowheads="1"/>
            </p:cNvSpPr>
            <p:nvPr/>
          </p:nvSpPr>
          <p:spPr bwMode="auto">
            <a:xfrm>
              <a:off x="1382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22" name="Oval 62"/>
            <p:cNvSpPr>
              <a:spLocks noChangeArrowheads="1"/>
            </p:cNvSpPr>
            <p:nvPr/>
          </p:nvSpPr>
          <p:spPr bwMode="auto">
            <a:xfrm>
              <a:off x="1155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3" name="AutoShape 63"/>
            <p:cNvCxnSpPr>
              <a:cxnSpLocks noChangeShapeType="1"/>
              <a:stCxn id="143421" idx="3"/>
              <a:endCxn id="143422" idx="0"/>
            </p:cNvCxnSpPr>
            <p:nvPr/>
          </p:nvCxnSpPr>
          <p:spPr bwMode="auto">
            <a:xfrm flipH="1">
              <a:off x="1291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4" name="Oval 64"/>
            <p:cNvSpPr>
              <a:spLocks noChangeArrowheads="1"/>
            </p:cNvSpPr>
            <p:nvPr/>
          </p:nvSpPr>
          <p:spPr bwMode="auto">
            <a:xfrm>
              <a:off x="1609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5" name="AutoShape 65"/>
            <p:cNvCxnSpPr>
              <a:cxnSpLocks noChangeShapeType="1"/>
              <a:stCxn id="143421" idx="5"/>
              <a:endCxn id="143424" idx="0"/>
            </p:cNvCxnSpPr>
            <p:nvPr/>
          </p:nvCxnSpPr>
          <p:spPr bwMode="auto">
            <a:xfrm>
              <a:off x="1614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6" name="Oval 66"/>
            <p:cNvSpPr>
              <a:spLocks noChangeArrowheads="1"/>
            </p:cNvSpPr>
            <p:nvPr/>
          </p:nvSpPr>
          <p:spPr bwMode="auto">
            <a:xfrm>
              <a:off x="1156" y="304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27" name="AutoShape 67"/>
            <p:cNvCxnSpPr>
              <a:cxnSpLocks noChangeShapeType="1"/>
              <a:stCxn id="143413" idx="5"/>
              <a:endCxn id="143426" idx="0"/>
            </p:cNvCxnSpPr>
            <p:nvPr/>
          </p:nvCxnSpPr>
          <p:spPr bwMode="auto">
            <a:xfrm>
              <a:off x="980" y="2849"/>
              <a:ext cx="312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8" name="Oval 68"/>
            <p:cNvSpPr>
              <a:spLocks noChangeArrowheads="1"/>
            </p:cNvSpPr>
            <p:nvPr/>
          </p:nvSpPr>
          <p:spPr bwMode="auto">
            <a:xfrm>
              <a:off x="929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9" name="AutoShape 69"/>
            <p:cNvCxnSpPr>
              <a:cxnSpLocks noChangeShapeType="1"/>
              <a:stCxn id="143426" idx="3"/>
              <a:endCxn id="143428" idx="0"/>
            </p:cNvCxnSpPr>
            <p:nvPr/>
          </p:nvCxnSpPr>
          <p:spPr bwMode="auto">
            <a:xfrm flipH="1">
              <a:off x="1065" y="3257"/>
              <a:ext cx="131" cy="1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0" name="Oval 70"/>
            <p:cNvSpPr>
              <a:spLocks noChangeArrowheads="1"/>
            </p:cNvSpPr>
            <p:nvPr/>
          </p:nvSpPr>
          <p:spPr bwMode="auto">
            <a:xfrm>
              <a:off x="2200" y="265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31" name="AutoShape 71"/>
            <p:cNvCxnSpPr>
              <a:cxnSpLocks noChangeShapeType="1"/>
              <a:stCxn id="143412" idx="6"/>
              <a:endCxn id="143430" idx="0"/>
            </p:cNvCxnSpPr>
            <p:nvPr/>
          </p:nvCxnSpPr>
          <p:spPr bwMode="auto">
            <a:xfrm>
              <a:off x="1746" y="2445"/>
              <a:ext cx="590" cy="21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32" name="AutoShape 72"/>
            <p:cNvCxnSpPr>
              <a:cxnSpLocks noChangeShapeType="1"/>
              <a:stCxn id="143430" idx="3"/>
              <a:endCxn id="143433" idx="0"/>
            </p:cNvCxnSpPr>
            <p:nvPr/>
          </p:nvCxnSpPr>
          <p:spPr bwMode="auto">
            <a:xfrm flipH="1">
              <a:off x="2109" y="287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3" name="Oval 73"/>
            <p:cNvSpPr>
              <a:spLocks noChangeArrowheads="1"/>
            </p:cNvSpPr>
            <p:nvPr/>
          </p:nvSpPr>
          <p:spPr bwMode="auto">
            <a:xfrm>
              <a:off x="1973" y="304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34" name="Oval 74"/>
            <p:cNvSpPr>
              <a:spLocks noChangeArrowheads="1"/>
            </p:cNvSpPr>
            <p:nvPr/>
          </p:nvSpPr>
          <p:spPr bwMode="auto">
            <a:xfrm>
              <a:off x="1746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5" name="AutoShape 75"/>
            <p:cNvCxnSpPr>
              <a:cxnSpLocks noChangeShapeType="1"/>
              <a:stCxn id="143433" idx="3"/>
              <a:endCxn id="143434" idx="0"/>
            </p:cNvCxnSpPr>
            <p:nvPr/>
          </p:nvCxnSpPr>
          <p:spPr bwMode="auto">
            <a:xfrm flipH="1">
              <a:off x="1882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6" name="Oval 76"/>
            <p:cNvSpPr>
              <a:spLocks noChangeArrowheads="1"/>
            </p:cNvSpPr>
            <p:nvPr/>
          </p:nvSpPr>
          <p:spPr bwMode="auto">
            <a:xfrm>
              <a:off x="2200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7" name="AutoShape 77"/>
            <p:cNvCxnSpPr>
              <a:cxnSpLocks noChangeShapeType="1"/>
              <a:stCxn id="143433" idx="5"/>
              <a:endCxn id="143436" idx="0"/>
            </p:cNvCxnSpPr>
            <p:nvPr/>
          </p:nvCxnSpPr>
          <p:spPr bwMode="auto">
            <a:xfrm>
              <a:off x="2205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8" name="Oval 78"/>
            <p:cNvSpPr>
              <a:spLocks noChangeArrowheads="1"/>
            </p:cNvSpPr>
            <p:nvPr/>
          </p:nvSpPr>
          <p:spPr bwMode="auto">
            <a:xfrm>
              <a:off x="2426" y="304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9" name="AutoShape 79"/>
            <p:cNvCxnSpPr>
              <a:cxnSpLocks noChangeShapeType="1"/>
              <a:stCxn id="143430" idx="5"/>
              <a:endCxn id="143438" idx="0"/>
            </p:cNvCxnSpPr>
            <p:nvPr/>
          </p:nvCxnSpPr>
          <p:spPr bwMode="auto">
            <a:xfrm>
              <a:off x="2432" y="287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0" name="Oval 80"/>
            <p:cNvSpPr>
              <a:spLocks noChangeArrowheads="1"/>
            </p:cNvSpPr>
            <p:nvPr/>
          </p:nvSpPr>
          <p:spPr bwMode="auto">
            <a:xfrm>
              <a:off x="3289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41" name="AutoShape 81"/>
            <p:cNvCxnSpPr>
              <a:cxnSpLocks noChangeShapeType="1"/>
              <a:stCxn id="143440" idx="3"/>
              <a:endCxn id="143442" idx="0"/>
            </p:cNvCxnSpPr>
            <p:nvPr/>
          </p:nvCxnSpPr>
          <p:spPr bwMode="auto">
            <a:xfrm flipH="1">
              <a:off x="3198" y="2532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2" name="Oval 82"/>
            <p:cNvSpPr>
              <a:spLocks noChangeArrowheads="1"/>
            </p:cNvSpPr>
            <p:nvPr/>
          </p:nvSpPr>
          <p:spPr bwMode="auto">
            <a:xfrm>
              <a:off x="3062" y="2704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43" name="Oval 83"/>
            <p:cNvSpPr>
              <a:spLocks noChangeArrowheads="1"/>
            </p:cNvSpPr>
            <p:nvPr/>
          </p:nvSpPr>
          <p:spPr bwMode="auto">
            <a:xfrm>
              <a:off x="2835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4" name="AutoShape 84"/>
            <p:cNvCxnSpPr>
              <a:cxnSpLocks noChangeShapeType="1"/>
              <a:stCxn id="143442" idx="3"/>
              <a:endCxn id="143443" idx="0"/>
            </p:cNvCxnSpPr>
            <p:nvPr/>
          </p:nvCxnSpPr>
          <p:spPr bwMode="auto">
            <a:xfrm flipH="1">
              <a:off x="2971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5" name="Oval 85"/>
            <p:cNvSpPr>
              <a:spLocks noChangeArrowheads="1"/>
            </p:cNvSpPr>
            <p:nvPr/>
          </p:nvSpPr>
          <p:spPr bwMode="auto">
            <a:xfrm>
              <a:off x="3289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6" name="AutoShape 86"/>
            <p:cNvCxnSpPr>
              <a:cxnSpLocks noChangeShapeType="1"/>
              <a:stCxn id="143442" idx="5"/>
              <a:endCxn id="143445" idx="0"/>
            </p:cNvCxnSpPr>
            <p:nvPr/>
          </p:nvCxnSpPr>
          <p:spPr bwMode="auto">
            <a:xfrm>
              <a:off x="3294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7" name="Oval 87"/>
            <p:cNvSpPr>
              <a:spLocks noChangeArrowheads="1"/>
            </p:cNvSpPr>
            <p:nvPr/>
          </p:nvSpPr>
          <p:spPr bwMode="auto">
            <a:xfrm>
              <a:off x="3515" y="270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8" name="AutoShape 88"/>
            <p:cNvCxnSpPr>
              <a:cxnSpLocks noChangeShapeType="1"/>
              <a:stCxn id="143440" idx="5"/>
              <a:endCxn id="143447" idx="0"/>
            </p:cNvCxnSpPr>
            <p:nvPr/>
          </p:nvCxnSpPr>
          <p:spPr bwMode="auto">
            <a:xfrm>
              <a:off x="3521" y="2532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9" name="Text Box 89"/>
            <p:cNvSpPr txBox="1">
              <a:spLocks noChangeArrowheads="1"/>
            </p:cNvSpPr>
            <p:nvPr/>
          </p:nvSpPr>
          <p:spPr bwMode="auto">
            <a:xfrm>
              <a:off x="158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50" name="Text Box 90"/>
            <p:cNvSpPr txBox="1">
              <a:spLocks noChangeArrowheads="1"/>
            </p:cNvSpPr>
            <p:nvPr/>
          </p:nvSpPr>
          <p:spPr bwMode="auto">
            <a:xfrm>
              <a:off x="61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1" name="Text Box 91"/>
            <p:cNvSpPr txBox="1">
              <a:spLocks noChangeArrowheads="1"/>
            </p:cNvSpPr>
            <p:nvPr/>
          </p:nvSpPr>
          <p:spPr bwMode="auto">
            <a:xfrm>
              <a:off x="975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2" name="Text Box 92"/>
            <p:cNvSpPr txBox="1">
              <a:spLocks noChangeArrowheads="1"/>
            </p:cNvSpPr>
            <p:nvPr/>
          </p:nvSpPr>
          <p:spPr bwMode="auto">
            <a:xfrm>
              <a:off x="1202" y="3793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3" name="Text Box 93"/>
            <p:cNvSpPr txBox="1">
              <a:spLocks noChangeArrowheads="1"/>
            </p:cNvSpPr>
            <p:nvPr/>
          </p:nvSpPr>
          <p:spPr bwMode="auto">
            <a:xfrm>
              <a:off x="1772" y="338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4" name="Text Box 94"/>
            <p:cNvSpPr txBox="1">
              <a:spLocks noChangeArrowheads="1"/>
            </p:cNvSpPr>
            <p:nvPr/>
          </p:nvSpPr>
          <p:spPr bwMode="auto">
            <a:xfrm>
              <a:off x="2860" y="3051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5" name="Text Box 95"/>
            <p:cNvSpPr txBox="1">
              <a:spLocks noChangeArrowheads="1"/>
            </p:cNvSpPr>
            <p:nvPr/>
          </p:nvSpPr>
          <p:spPr bwMode="auto">
            <a:xfrm>
              <a:off x="3314" y="3067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6" name="Text Box 96"/>
            <p:cNvSpPr txBox="1">
              <a:spLocks noChangeArrowheads="1"/>
            </p:cNvSpPr>
            <p:nvPr/>
          </p:nvSpPr>
          <p:spPr bwMode="auto">
            <a:xfrm>
              <a:off x="1655" y="3793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7" name="Text Box 97"/>
            <p:cNvSpPr txBox="1">
              <a:spLocks noChangeArrowheads="1"/>
            </p:cNvSpPr>
            <p:nvPr/>
          </p:nvSpPr>
          <p:spPr bwMode="auto">
            <a:xfrm>
              <a:off x="2245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8" name="Text Box 98"/>
            <p:cNvSpPr txBox="1">
              <a:spLocks noChangeArrowheads="1"/>
            </p:cNvSpPr>
            <p:nvPr/>
          </p:nvSpPr>
          <p:spPr bwMode="auto">
            <a:xfrm>
              <a:off x="2472" y="302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sp>
          <p:nvSpPr>
            <p:cNvPr id="143459" name="Text Box 99"/>
            <p:cNvSpPr txBox="1">
              <a:spLocks noChangeArrowheads="1"/>
            </p:cNvSpPr>
            <p:nvPr/>
          </p:nvSpPr>
          <p:spPr bwMode="auto">
            <a:xfrm>
              <a:off x="3541" y="2688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</p:grpSp>
      <p:grpSp>
        <p:nvGrpSpPr>
          <p:cNvPr id="143460" name="Group 100"/>
          <p:cNvGrpSpPr>
            <a:grpSpLocks/>
          </p:cNvGrpSpPr>
          <p:nvPr/>
        </p:nvGrpSpPr>
        <p:grpSpPr bwMode="auto">
          <a:xfrm>
            <a:off x="5683250" y="2286000"/>
            <a:ext cx="3095625" cy="2760663"/>
            <a:chOff x="2699" y="1979"/>
            <a:chExt cx="1950" cy="1739"/>
          </a:xfrm>
        </p:grpSpPr>
        <p:sp>
          <p:nvSpPr>
            <p:cNvPr id="143461" name="Oval 101"/>
            <p:cNvSpPr>
              <a:spLocks noChangeArrowheads="1"/>
            </p:cNvSpPr>
            <p:nvPr/>
          </p:nvSpPr>
          <p:spPr bwMode="auto">
            <a:xfrm>
              <a:off x="3878" y="197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2" name="AutoShape 102"/>
            <p:cNvCxnSpPr>
              <a:cxnSpLocks noChangeShapeType="1"/>
              <a:stCxn id="143461" idx="3"/>
              <a:endCxn id="143465" idx="0"/>
            </p:cNvCxnSpPr>
            <p:nvPr/>
          </p:nvCxnSpPr>
          <p:spPr bwMode="auto">
            <a:xfrm flipH="1">
              <a:off x="3742" y="2190"/>
              <a:ext cx="176" cy="12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3" name="AutoShape 103"/>
            <p:cNvCxnSpPr>
              <a:cxnSpLocks noChangeShapeType="1"/>
              <a:stCxn id="143461" idx="5"/>
              <a:endCxn id="143476" idx="0"/>
            </p:cNvCxnSpPr>
            <p:nvPr/>
          </p:nvCxnSpPr>
          <p:spPr bwMode="auto">
            <a:xfrm>
              <a:off x="4110" y="2190"/>
              <a:ext cx="177" cy="4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4" name="AutoShape 104"/>
            <p:cNvCxnSpPr>
              <a:cxnSpLocks noChangeShapeType="1"/>
              <a:stCxn id="143465" idx="3"/>
              <a:endCxn id="143466" idx="0"/>
            </p:cNvCxnSpPr>
            <p:nvPr/>
          </p:nvCxnSpPr>
          <p:spPr bwMode="auto">
            <a:xfrm flipH="1">
              <a:off x="3333" y="2522"/>
              <a:ext cx="313" cy="10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5" name="Oval 105"/>
            <p:cNvSpPr>
              <a:spLocks noChangeArrowheads="1"/>
            </p:cNvSpPr>
            <p:nvPr/>
          </p:nvSpPr>
          <p:spPr bwMode="auto">
            <a:xfrm>
              <a:off x="3606" y="231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6" name="Oval 106"/>
            <p:cNvSpPr>
              <a:spLocks noChangeArrowheads="1"/>
            </p:cNvSpPr>
            <p:nvPr/>
          </p:nvSpPr>
          <p:spPr bwMode="auto">
            <a:xfrm>
              <a:off x="3197" y="262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7" name="AutoShape 107"/>
            <p:cNvCxnSpPr>
              <a:cxnSpLocks noChangeShapeType="1"/>
              <a:stCxn id="143466" idx="3"/>
              <a:endCxn id="143468" idx="0"/>
            </p:cNvCxnSpPr>
            <p:nvPr/>
          </p:nvCxnSpPr>
          <p:spPr bwMode="auto">
            <a:xfrm flipH="1">
              <a:off x="3062" y="2839"/>
              <a:ext cx="175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8" name="Oval 108"/>
            <p:cNvSpPr>
              <a:spLocks noChangeArrowheads="1"/>
            </p:cNvSpPr>
            <p:nvPr/>
          </p:nvSpPr>
          <p:spPr bwMode="auto">
            <a:xfrm>
              <a:off x="2926" y="305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9" name="Oval 109"/>
            <p:cNvSpPr>
              <a:spLocks noChangeArrowheads="1"/>
            </p:cNvSpPr>
            <p:nvPr/>
          </p:nvSpPr>
          <p:spPr bwMode="auto">
            <a:xfrm>
              <a:off x="2699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0" name="AutoShape 110"/>
            <p:cNvCxnSpPr>
              <a:cxnSpLocks noChangeShapeType="1"/>
              <a:stCxn id="143468" idx="3"/>
              <a:endCxn id="143469" idx="0"/>
            </p:cNvCxnSpPr>
            <p:nvPr/>
          </p:nvCxnSpPr>
          <p:spPr bwMode="auto">
            <a:xfrm flipH="1">
              <a:off x="2835" y="326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1" name="Oval 111"/>
            <p:cNvSpPr>
              <a:spLocks noChangeArrowheads="1"/>
            </p:cNvSpPr>
            <p:nvPr/>
          </p:nvSpPr>
          <p:spPr bwMode="auto">
            <a:xfrm>
              <a:off x="3197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2" name="AutoShape 112"/>
            <p:cNvCxnSpPr>
              <a:cxnSpLocks noChangeShapeType="1"/>
              <a:stCxn id="143468" idx="5"/>
              <a:endCxn id="143471" idx="1"/>
            </p:cNvCxnSpPr>
            <p:nvPr/>
          </p:nvCxnSpPr>
          <p:spPr bwMode="auto">
            <a:xfrm>
              <a:off x="3158" y="3268"/>
              <a:ext cx="79" cy="2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3" name="Oval 113"/>
            <p:cNvSpPr>
              <a:spLocks noChangeArrowheads="1"/>
            </p:cNvSpPr>
            <p:nvPr/>
          </p:nvSpPr>
          <p:spPr bwMode="auto">
            <a:xfrm>
              <a:off x="3469" y="303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4" name="AutoShape 114"/>
            <p:cNvCxnSpPr>
              <a:cxnSpLocks noChangeShapeType="1"/>
              <a:stCxn id="143466" idx="5"/>
              <a:endCxn id="143473" idx="0"/>
            </p:cNvCxnSpPr>
            <p:nvPr/>
          </p:nvCxnSpPr>
          <p:spPr bwMode="auto">
            <a:xfrm>
              <a:off x="3429" y="2839"/>
              <a:ext cx="176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5" name="AutoShape 115"/>
            <p:cNvCxnSpPr>
              <a:cxnSpLocks noChangeShapeType="1"/>
              <a:stCxn id="143473" idx="3"/>
              <a:endCxn id="143471" idx="7"/>
            </p:cNvCxnSpPr>
            <p:nvPr/>
          </p:nvCxnSpPr>
          <p:spPr bwMode="auto">
            <a:xfrm flipH="1">
              <a:off x="3429" y="3247"/>
              <a:ext cx="80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6" name="Oval 116"/>
            <p:cNvSpPr>
              <a:spLocks noChangeArrowheads="1"/>
            </p:cNvSpPr>
            <p:nvPr/>
          </p:nvSpPr>
          <p:spPr bwMode="auto">
            <a:xfrm>
              <a:off x="4151" y="264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7" name="AutoShape 117"/>
            <p:cNvCxnSpPr>
              <a:cxnSpLocks noChangeShapeType="1"/>
              <a:stCxn id="143465" idx="5"/>
              <a:endCxn id="143476" idx="1"/>
            </p:cNvCxnSpPr>
            <p:nvPr/>
          </p:nvCxnSpPr>
          <p:spPr bwMode="auto">
            <a:xfrm>
              <a:off x="3838" y="2522"/>
              <a:ext cx="353" cy="1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8" name="AutoShape 118"/>
            <p:cNvCxnSpPr>
              <a:cxnSpLocks noChangeShapeType="1"/>
              <a:stCxn id="143476" idx="3"/>
              <a:endCxn id="143479" idx="0"/>
            </p:cNvCxnSpPr>
            <p:nvPr/>
          </p:nvCxnSpPr>
          <p:spPr bwMode="auto">
            <a:xfrm flipH="1">
              <a:off x="4060" y="286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9" name="Oval 119"/>
            <p:cNvSpPr>
              <a:spLocks noChangeArrowheads="1"/>
            </p:cNvSpPr>
            <p:nvPr/>
          </p:nvSpPr>
          <p:spPr bwMode="auto">
            <a:xfrm>
              <a:off x="3924" y="303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80" name="Oval 120"/>
            <p:cNvSpPr>
              <a:spLocks noChangeArrowheads="1"/>
            </p:cNvSpPr>
            <p:nvPr/>
          </p:nvSpPr>
          <p:spPr bwMode="auto">
            <a:xfrm>
              <a:off x="3742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1" name="AutoShape 121"/>
            <p:cNvCxnSpPr>
              <a:cxnSpLocks noChangeShapeType="1"/>
              <a:stCxn id="143479" idx="3"/>
              <a:endCxn id="143480" idx="0"/>
            </p:cNvCxnSpPr>
            <p:nvPr/>
          </p:nvCxnSpPr>
          <p:spPr bwMode="auto">
            <a:xfrm flipH="1">
              <a:off x="3878" y="3243"/>
              <a:ext cx="86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2" name="Oval 122"/>
            <p:cNvSpPr>
              <a:spLocks noChangeArrowheads="1"/>
            </p:cNvSpPr>
            <p:nvPr/>
          </p:nvSpPr>
          <p:spPr bwMode="auto">
            <a:xfrm>
              <a:off x="4105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3" name="AutoShape 123"/>
            <p:cNvCxnSpPr>
              <a:cxnSpLocks noChangeShapeType="1"/>
              <a:stCxn id="143479" idx="5"/>
              <a:endCxn id="143482" idx="0"/>
            </p:cNvCxnSpPr>
            <p:nvPr/>
          </p:nvCxnSpPr>
          <p:spPr bwMode="auto">
            <a:xfrm>
              <a:off x="4156" y="3243"/>
              <a:ext cx="85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4" name="Oval 124"/>
            <p:cNvSpPr>
              <a:spLocks noChangeArrowheads="1"/>
            </p:cNvSpPr>
            <p:nvPr/>
          </p:nvSpPr>
          <p:spPr bwMode="auto">
            <a:xfrm>
              <a:off x="4377" y="303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5" name="AutoShape 125"/>
            <p:cNvCxnSpPr>
              <a:cxnSpLocks noChangeShapeType="1"/>
              <a:stCxn id="143476" idx="5"/>
              <a:endCxn id="143484" idx="0"/>
            </p:cNvCxnSpPr>
            <p:nvPr/>
          </p:nvCxnSpPr>
          <p:spPr bwMode="auto">
            <a:xfrm>
              <a:off x="4383" y="286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6" name="Text Box 126"/>
            <p:cNvSpPr txBox="1">
              <a:spLocks noChangeArrowheads="1"/>
            </p:cNvSpPr>
            <p:nvPr/>
          </p:nvSpPr>
          <p:spPr bwMode="auto">
            <a:xfrm>
              <a:off x="2744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87" name="Text Box 127"/>
            <p:cNvSpPr txBox="1">
              <a:spLocks noChangeArrowheads="1"/>
            </p:cNvSpPr>
            <p:nvPr/>
          </p:nvSpPr>
          <p:spPr bwMode="auto">
            <a:xfrm>
              <a:off x="324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88" name="Text Box 128"/>
            <p:cNvSpPr txBox="1">
              <a:spLocks noChangeArrowheads="1"/>
            </p:cNvSpPr>
            <p:nvPr/>
          </p:nvSpPr>
          <p:spPr bwMode="auto">
            <a:xfrm>
              <a:off x="3787" y="337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89" name="Text Box 129"/>
            <p:cNvSpPr txBox="1">
              <a:spLocks noChangeArrowheads="1"/>
            </p:cNvSpPr>
            <p:nvPr/>
          </p:nvSpPr>
          <p:spPr bwMode="auto">
            <a:xfrm>
              <a:off x="4150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90" name="Text Box 130"/>
            <p:cNvSpPr txBox="1">
              <a:spLocks noChangeArrowheads="1"/>
            </p:cNvSpPr>
            <p:nvPr/>
          </p:nvSpPr>
          <p:spPr bwMode="auto">
            <a:xfrm>
              <a:off x="4423" y="301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cxnSp>
          <p:nvCxnSpPr>
            <p:cNvPr id="143491" name="AutoShape 131"/>
            <p:cNvCxnSpPr>
              <a:cxnSpLocks noChangeShapeType="1"/>
              <a:stCxn id="143473" idx="6"/>
              <a:endCxn id="143479" idx="2"/>
            </p:cNvCxnSpPr>
            <p:nvPr/>
          </p:nvCxnSpPr>
          <p:spPr bwMode="auto">
            <a:xfrm flipV="1">
              <a:off x="3741" y="3156"/>
              <a:ext cx="183" cy="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3494" name="Text Box 134"/>
          <p:cNvSpPr txBox="1">
            <a:spLocks noChangeArrowheads="1"/>
          </p:cNvSpPr>
          <p:nvPr/>
        </p:nvSpPr>
        <p:spPr bwMode="auto">
          <a:xfrm>
            <a:off x="355600" y="427038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有向无环图的用途： </a:t>
            </a:r>
          </a:p>
        </p:txBody>
      </p:sp>
      <p:sp>
        <p:nvSpPr>
          <p:cNvPr id="143495" name="Text Box 135"/>
          <p:cNvSpPr txBox="1">
            <a:spLocks noChangeArrowheads="1"/>
          </p:cNvSpPr>
          <p:nvPr/>
        </p:nvSpPr>
        <p:spPr bwMode="auto">
          <a:xfrm>
            <a:off x="4027488" y="5367338"/>
            <a:ext cx="5008562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共享相同子式  节省存储空间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nimBg="1"/>
      <p:bldP spid="143367" grpId="0" animBg="1"/>
      <p:bldP spid="143365" grpId="0" animBg="1"/>
      <p:bldP spid="143496" grpId="0" animBg="1"/>
      <p:bldP spid="143366" grpId="0" animBg="1"/>
      <p:bldP spid="143369" grpId="0" animBg="1"/>
      <p:bldP spid="143370" grpId="0" animBg="1"/>
      <p:bldP spid="143371" grpId="0" animBg="1"/>
      <p:bldP spid="143494" grpId="0"/>
      <p:bldP spid="14349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612775" y="1238250"/>
            <a:ext cx="7920038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除最简单的情况之外，几乎所有的工程都可分为若干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个称作“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”的子工程，并且这些子工程之间通常受着一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定条件的约束，例如：其中某些子工程必须在另一些子工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程完成之后才能开始。 </a:t>
            </a:r>
          </a:p>
        </p:txBody>
      </p:sp>
      <p:sp>
        <p:nvSpPr>
          <p:cNvPr id="130105" name="Text Box 57"/>
          <p:cNvSpPr txBox="1">
            <a:spLocks noChangeArrowheads="1"/>
          </p:cNvSpPr>
          <p:nvPr/>
        </p:nvSpPr>
        <p:spPr bwMode="auto">
          <a:xfrm>
            <a:off x="612775" y="3500438"/>
            <a:ext cx="761047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对整个工程和系统，人们关心的是两方面的问题：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一是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工程能否顺利进行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二是完成整个工程所必须的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0108" name="Text Box 60"/>
          <p:cNvSpPr txBox="1">
            <a:spLocks noChangeArrowheads="1"/>
          </p:cNvSpPr>
          <p:nvPr/>
        </p:nvSpPr>
        <p:spPr bwMode="auto">
          <a:xfrm>
            <a:off x="625475" y="376238"/>
            <a:ext cx="4756150" cy="676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、在工程计划和管理方面的应用 </a:t>
            </a:r>
          </a:p>
        </p:txBody>
      </p:sp>
      <p:sp>
        <p:nvSpPr>
          <p:cNvPr id="130109" name="Text Box 61"/>
          <p:cNvSpPr txBox="1">
            <a:spLocks noChangeArrowheads="1"/>
          </p:cNvSpPr>
          <p:nvPr/>
        </p:nvSpPr>
        <p:spPr bwMode="auto">
          <a:xfrm>
            <a:off x="612775" y="5203825"/>
            <a:ext cx="734695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对应到有向图即为进行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和求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 </a:t>
            </a:r>
          </a:p>
        </p:txBody>
      </p:sp>
      <p:sp>
        <p:nvSpPr>
          <p:cNvPr id="130111" name="Rectangle 6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105" grpId="0"/>
      <p:bldP spid="13010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8" name="Text Box 56"/>
          <p:cNvSpPr txBox="1">
            <a:spLocks noChangeArrowheads="1"/>
          </p:cNvSpPr>
          <p:nvPr/>
        </p:nvSpPr>
        <p:spPr bwMode="auto">
          <a:xfrm>
            <a:off x="644525" y="62071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7.5.1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  </a:t>
            </a:r>
          </a:p>
        </p:txBody>
      </p:sp>
      <p:sp>
        <p:nvSpPr>
          <p:cNvPr id="131131" name="Rectangle 59"/>
          <p:cNvSpPr>
            <a:spLocks noChangeArrowheads="1"/>
          </p:cNvSpPr>
          <p:nvPr/>
        </p:nvSpPr>
        <p:spPr bwMode="auto">
          <a:xfrm>
            <a:off x="1508125" y="1316038"/>
            <a:ext cx="1624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sp>
        <p:nvSpPr>
          <p:cNvPr id="131132" name="AutoShape 60"/>
          <p:cNvSpPr>
            <a:spLocks noChangeArrowheads="1"/>
          </p:cNvSpPr>
          <p:nvPr/>
        </p:nvSpPr>
        <p:spPr bwMode="auto">
          <a:xfrm>
            <a:off x="715963" y="1557338"/>
            <a:ext cx="7672387" cy="4297362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905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用一个有向图表示一个工程的各子工程及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其相互制约的关系，其中以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表示活动之间的优先制约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，称这种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为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简称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Activity On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Vertex network)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1" grpId="0"/>
      <p:bldP spid="1311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79425" y="476250"/>
            <a:ext cx="209550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排课表。 </a:t>
            </a:r>
          </a:p>
        </p:txBody>
      </p:sp>
      <p:grpSp>
        <p:nvGrpSpPr>
          <p:cNvPr id="132150" name="Group 54"/>
          <p:cNvGrpSpPr>
            <a:grpSpLocks/>
          </p:cNvGrpSpPr>
          <p:nvPr/>
        </p:nvGrpSpPr>
        <p:grpSpPr bwMode="auto">
          <a:xfrm>
            <a:off x="561975" y="1268413"/>
            <a:ext cx="5307013" cy="4470400"/>
            <a:chOff x="113" y="890"/>
            <a:chExt cx="3343" cy="2816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202" y="907"/>
              <a:ext cx="30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课程代号             课程名称               先修课 </a:t>
              </a:r>
            </a:p>
          </p:txBody>
        </p:sp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401" y="1152"/>
              <a:ext cx="392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C12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13" y="890"/>
              <a:ext cx="3337" cy="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113" y="1157"/>
              <a:ext cx="3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119" y="135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19" y="1551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119" y="1746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119" y="1940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19" y="2135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19" y="2329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119" y="2524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19" y="2718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19" y="2913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119" y="310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19" y="3302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977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2465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2513" y="1147"/>
              <a:ext cx="9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C3,C6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C1,C9,C10 </a:t>
              </a:r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1025" y="1130"/>
              <a:ext cx="14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程序设计基础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离散数学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数据结构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汇编语言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语言的设计和分析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计算机原理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编译原理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操作系统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高等数学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线性代数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普通物理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数值分析</a:t>
              </a:r>
            </a:p>
          </p:txBody>
        </p:sp>
      </p:grp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5962650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6735763" y="2516188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32124" name="Oval 28"/>
          <p:cNvSpPr>
            <a:spLocks noChangeArrowheads="1"/>
          </p:cNvSpPr>
          <p:nvPr/>
        </p:nvSpPr>
        <p:spPr bwMode="auto">
          <a:xfrm>
            <a:off x="7402513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32125" name="Oval 29"/>
          <p:cNvSpPr>
            <a:spLocks noChangeArrowheads="1"/>
          </p:cNvSpPr>
          <p:nvPr/>
        </p:nvSpPr>
        <p:spPr bwMode="auto">
          <a:xfrm>
            <a:off x="6788150" y="184467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7907338" y="206057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7762875" y="4318000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32128" name="Oval 32"/>
          <p:cNvSpPr>
            <a:spLocks noChangeArrowheads="1"/>
          </p:cNvSpPr>
          <p:nvPr/>
        </p:nvSpPr>
        <p:spPr bwMode="auto">
          <a:xfrm>
            <a:off x="8226425" y="2835275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8253413" y="35560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5972175" y="4014788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6724650" y="40132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32132" name="Oval 36"/>
          <p:cNvSpPr>
            <a:spLocks noChangeArrowheads="1"/>
          </p:cNvSpPr>
          <p:nvPr/>
        </p:nvSpPr>
        <p:spPr bwMode="auto">
          <a:xfrm>
            <a:off x="6762750" y="46228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6724650" y="33210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32134" name="AutoShape 38"/>
          <p:cNvCxnSpPr>
            <a:cxnSpLocks noChangeShapeType="1"/>
            <a:stCxn id="132122" idx="0"/>
            <a:endCxn id="132125" idx="2"/>
          </p:cNvCxnSpPr>
          <p:nvPr/>
        </p:nvCxnSpPr>
        <p:spPr bwMode="auto">
          <a:xfrm flipV="1">
            <a:off x="6210300" y="2093913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5" name="AutoShape 39"/>
          <p:cNvCxnSpPr>
            <a:cxnSpLocks noChangeShapeType="1"/>
            <a:stCxn id="132122" idx="7"/>
            <a:endCxn id="132123" idx="2"/>
          </p:cNvCxnSpPr>
          <p:nvPr/>
        </p:nvCxnSpPr>
        <p:spPr bwMode="auto">
          <a:xfrm flipV="1">
            <a:off x="6384925" y="2765425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6" name="AutoShape 40"/>
          <p:cNvCxnSpPr>
            <a:cxnSpLocks noChangeShapeType="1"/>
            <a:stCxn id="132122" idx="6"/>
            <a:endCxn id="132124" idx="2"/>
          </p:cNvCxnSpPr>
          <p:nvPr/>
        </p:nvCxnSpPr>
        <p:spPr bwMode="auto">
          <a:xfrm>
            <a:off x="6457950" y="3195638"/>
            <a:ext cx="944563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7" name="AutoShape 41"/>
          <p:cNvCxnSpPr>
            <a:cxnSpLocks noChangeShapeType="1"/>
            <a:stCxn id="132122" idx="5"/>
          </p:cNvCxnSpPr>
          <p:nvPr/>
        </p:nvCxnSpPr>
        <p:spPr bwMode="auto">
          <a:xfrm>
            <a:off x="6384925" y="3371850"/>
            <a:ext cx="379413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8" name="AutoShape 42"/>
          <p:cNvCxnSpPr>
            <a:cxnSpLocks noChangeShapeType="1"/>
            <a:stCxn id="132130" idx="7"/>
            <a:endCxn id="132133" idx="3"/>
          </p:cNvCxnSpPr>
          <p:nvPr/>
        </p:nvCxnSpPr>
        <p:spPr bwMode="auto">
          <a:xfrm flipV="1">
            <a:off x="6396038" y="3746500"/>
            <a:ext cx="401637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9" name="AutoShape 43"/>
          <p:cNvCxnSpPr>
            <a:cxnSpLocks noChangeShapeType="1"/>
            <a:stCxn id="132130" idx="6"/>
            <a:endCxn id="132131" idx="2"/>
          </p:cNvCxnSpPr>
          <p:nvPr/>
        </p:nvCxnSpPr>
        <p:spPr bwMode="auto">
          <a:xfrm flipV="1">
            <a:off x="6469063" y="4262438"/>
            <a:ext cx="255587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30" idx="5"/>
            <a:endCxn id="132132" idx="2"/>
          </p:cNvCxnSpPr>
          <p:nvPr/>
        </p:nvCxnSpPr>
        <p:spPr bwMode="auto">
          <a:xfrm>
            <a:off x="6396038" y="4438650"/>
            <a:ext cx="366712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31" idx="0"/>
            <a:endCxn id="132133" idx="4"/>
          </p:cNvCxnSpPr>
          <p:nvPr/>
        </p:nvCxnSpPr>
        <p:spPr bwMode="auto">
          <a:xfrm flipV="1">
            <a:off x="6972300" y="3819525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32" idx="6"/>
            <a:endCxn id="132127" idx="3"/>
          </p:cNvCxnSpPr>
          <p:nvPr/>
        </p:nvCxnSpPr>
        <p:spPr bwMode="auto">
          <a:xfrm flipV="1">
            <a:off x="7258050" y="4743450"/>
            <a:ext cx="577850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3" name="AutoShape 47"/>
          <p:cNvCxnSpPr>
            <a:cxnSpLocks noChangeShapeType="1"/>
            <a:stCxn id="132127" idx="7"/>
            <a:endCxn id="132129" idx="3"/>
          </p:cNvCxnSpPr>
          <p:nvPr/>
        </p:nvCxnSpPr>
        <p:spPr bwMode="auto">
          <a:xfrm flipV="1">
            <a:off x="8186738" y="3981450"/>
            <a:ext cx="139700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4" name="AutoShape 48"/>
          <p:cNvCxnSpPr>
            <a:cxnSpLocks noChangeShapeType="1"/>
            <a:stCxn id="132125" idx="6"/>
            <a:endCxn id="132126" idx="2"/>
          </p:cNvCxnSpPr>
          <p:nvPr/>
        </p:nvCxnSpPr>
        <p:spPr bwMode="auto">
          <a:xfrm>
            <a:off x="7285038" y="2093913"/>
            <a:ext cx="622300" cy="21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5" name="AutoShape 49"/>
          <p:cNvCxnSpPr>
            <a:cxnSpLocks noChangeShapeType="1"/>
            <a:stCxn id="132124" idx="7"/>
            <a:endCxn id="132126" idx="3"/>
          </p:cNvCxnSpPr>
          <p:nvPr/>
        </p:nvCxnSpPr>
        <p:spPr bwMode="auto">
          <a:xfrm flipV="1">
            <a:off x="7824788" y="2484438"/>
            <a:ext cx="155575" cy="5349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6" name="AutoShape 50"/>
          <p:cNvCxnSpPr>
            <a:cxnSpLocks noChangeShapeType="1"/>
            <a:stCxn id="132123" idx="6"/>
            <a:endCxn id="132124" idx="1"/>
          </p:cNvCxnSpPr>
          <p:nvPr/>
        </p:nvCxnSpPr>
        <p:spPr bwMode="auto">
          <a:xfrm>
            <a:off x="7231063" y="2765425"/>
            <a:ext cx="244475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7" name="AutoShape 51"/>
          <p:cNvCxnSpPr>
            <a:cxnSpLocks noChangeShapeType="1"/>
            <a:stCxn id="132126" idx="5"/>
            <a:endCxn id="132128" idx="0"/>
          </p:cNvCxnSpPr>
          <p:nvPr/>
        </p:nvCxnSpPr>
        <p:spPr bwMode="auto">
          <a:xfrm>
            <a:off x="8331200" y="2484438"/>
            <a:ext cx="142875" cy="350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8" name="AutoShape 52"/>
          <p:cNvCxnSpPr>
            <a:cxnSpLocks noChangeShapeType="1"/>
            <a:stCxn id="132124" idx="6"/>
            <a:endCxn id="132128" idx="2"/>
          </p:cNvCxnSpPr>
          <p:nvPr/>
        </p:nvCxnSpPr>
        <p:spPr bwMode="auto">
          <a:xfrm flipV="1">
            <a:off x="7897813" y="3063875"/>
            <a:ext cx="328612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9" name="AutoShape 53"/>
          <p:cNvCxnSpPr>
            <a:cxnSpLocks noChangeShapeType="1"/>
            <a:stCxn id="132124" idx="5"/>
            <a:endCxn id="132129" idx="1"/>
          </p:cNvCxnSpPr>
          <p:nvPr/>
        </p:nvCxnSpPr>
        <p:spPr bwMode="auto">
          <a:xfrm>
            <a:off x="7824788" y="3371850"/>
            <a:ext cx="5016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2" grpId="0" animBg="1"/>
      <p:bldP spid="132123" grpId="0" animBg="1"/>
      <p:bldP spid="132124" grpId="0" animBg="1"/>
      <p:bldP spid="132125" grpId="0" animBg="1"/>
      <p:bldP spid="132126" grpId="0" animBg="1"/>
      <p:bldP spid="132127" grpId="0" animBg="1"/>
      <p:bldP spid="132128" grpId="0" animBg="1"/>
      <p:bldP spid="132129" grpId="0" animBg="1"/>
      <p:bldP spid="132130" grpId="0" animBg="1"/>
      <p:bldP spid="132131" grpId="0" animBg="1"/>
      <p:bldP spid="132132" grpId="0" animBg="1"/>
      <p:bldP spid="132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887413" y="595313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基本操作： 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887413" y="1119188"/>
            <a:ext cx="7500937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结构初始化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CreateGraph(&amp;G, V, VR);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是图的顶点集，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是图中弧的集合。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的定义构造图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57736" name="Rectangle 40"/>
          <p:cNvSpPr>
            <a:spLocks noChangeArrowheads="1"/>
          </p:cNvSpPr>
          <p:nvPr/>
        </p:nvSpPr>
        <p:spPr bwMode="auto">
          <a:xfrm>
            <a:off x="887413" y="3663950"/>
            <a:ext cx="3629025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销毁结构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DestroyGraph(&amp;G);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销毁图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5" grpId="0"/>
      <p:bldP spid="1577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468313" y="2349500"/>
            <a:ext cx="525780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是网中有向边，则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的直接前驱；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481013" y="3500438"/>
            <a:ext cx="5543550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网中不允许有回路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因为如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果有回路存在，则表明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某项活动以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自己为先决条件，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显然这是荒谬的。 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835025" y="5229225"/>
            <a:ext cx="598805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 </a:t>
            </a:r>
            <a:r>
              <a:rPr lang="en-US" altLang="zh-CN">
                <a:solidFill>
                  <a:schemeClr val="tx1"/>
                </a:solidFill>
                <a:effectLst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网中是否存在回路？ </a:t>
            </a:r>
          </a:p>
        </p:txBody>
      </p:sp>
      <p:sp>
        <p:nvSpPr>
          <p:cNvPr id="16493" name="Oval 109"/>
          <p:cNvSpPr>
            <a:spLocks noChangeArrowheads="1"/>
          </p:cNvSpPr>
          <p:nvPr/>
        </p:nvSpPr>
        <p:spPr bwMode="auto">
          <a:xfrm>
            <a:off x="581977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6494" name="Oval 110"/>
          <p:cNvSpPr>
            <a:spLocks noChangeArrowheads="1"/>
          </p:cNvSpPr>
          <p:nvPr/>
        </p:nvSpPr>
        <p:spPr bwMode="auto">
          <a:xfrm>
            <a:off x="6592888" y="17462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6495" name="Oval 111"/>
          <p:cNvSpPr>
            <a:spLocks noChangeArrowheads="1"/>
          </p:cNvSpPr>
          <p:nvPr/>
        </p:nvSpPr>
        <p:spPr bwMode="auto">
          <a:xfrm>
            <a:off x="726122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6496" name="Oval 112"/>
          <p:cNvSpPr>
            <a:spLocks noChangeArrowheads="1"/>
          </p:cNvSpPr>
          <p:nvPr/>
        </p:nvSpPr>
        <p:spPr bwMode="auto">
          <a:xfrm>
            <a:off x="6645275" y="1074738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6497" name="Oval 113"/>
          <p:cNvSpPr>
            <a:spLocks noChangeArrowheads="1"/>
          </p:cNvSpPr>
          <p:nvPr/>
        </p:nvSpPr>
        <p:spPr bwMode="auto">
          <a:xfrm>
            <a:off x="7835900" y="1312863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6498" name="Oval 114"/>
          <p:cNvSpPr>
            <a:spLocks noChangeArrowheads="1"/>
          </p:cNvSpPr>
          <p:nvPr/>
        </p:nvSpPr>
        <p:spPr bwMode="auto">
          <a:xfrm>
            <a:off x="7620000" y="3548063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>
            <a:off x="8196263" y="2065338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6500" name="Oval 116"/>
          <p:cNvSpPr>
            <a:spLocks noChangeArrowheads="1"/>
          </p:cNvSpPr>
          <p:nvPr/>
        </p:nvSpPr>
        <p:spPr bwMode="auto">
          <a:xfrm>
            <a:off x="8196263" y="27860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6501" name="Oval 117"/>
          <p:cNvSpPr>
            <a:spLocks noChangeArrowheads="1"/>
          </p:cNvSpPr>
          <p:nvPr/>
        </p:nvSpPr>
        <p:spPr bwMode="auto">
          <a:xfrm>
            <a:off x="5829300" y="3244850"/>
            <a:ext cx="496888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6502" name="Oval 118"/>
          <p:cNvSpPr>
            <a:spLocks noChangeArrowheads="1"/>
          </p:cNvSpPr>
          <p:nvPr/>
        </p:nvSpPr>
        <p:spPr bwMode="auto">
          <a:xfrm>
            <a:off x="6581775" y="32432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6503" name="Oval 119"/>
          <p:cNvSpPr>
            <a:spLocks noChangeArrowheads="1"/>
          </p:cNvSpPr>
          <p:nvPr/>
        </p:nvSpPr>
        <p:spPr bwMode="auto">
          <a:xfrm>
            <a:off x="6619875" y="38528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6504" name="Oval 120"/>
          <p:cNvSpPr>
            <a:spLocks noChangeArrowheads="1"/>
          </p:cNvSpPr>
          <p:nvPr/>
        </p:nvSpPr>
        <p:spPr bwMode="auto">
          <a:xfrm>
            <a:off x="6581775" y="25511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6505" name="AutoShape 121"/>
          <p:cNvCxnSpPr>
            <a:cxnSpLocks noChangeShapeType="1"/>
            <a:stCxn id="16493" idx="0"/>
            <a:endCxn id="16496" idx="2"/>
          </p:cNvCxnSpPr>
          <p:nvPr/>
        </p:nvCxnSpPr>
        <p:spPr bwMode="auto">
          <a:xfrm flipV="1">
            <a:off x="6067425" y="1323975"/>
            <a:ext cx="577850" cy="8524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6" name="AutoShape 122"/>
          <p:cNvCxnSpPr>
            <a:cxnSpLocks noChangeShapeType="1"/>
            <a:stCxn id="16493" idx="7"/>
            <a:endCxn id="16494" idx="2"/>
          </p:cNvCxnSpPr>
          <p:nvPr/>
        </p:nvCxnSpPr>
        <p:spPr bwMode="auto">
          <a:xfrm flipV="1">
            <a:off x="6242050" y="1995488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7" name="AutoShape 123"/>
          <p:cNvCxnSpPr>
            <a:cxnSpLocks noChangeShapeType="1"/>
            <a:stCxn id="16493" idx="6"/>
            <a:endCxn id="16495" idx="2"/>
          </p:cNvCxnSpPr>
          <p:nvPr/>
        </p:nvCxnSpPr>
        <p:spPr bwMode="auto">
          <a:xfrm>
            <a:off x="6315075" y="2425700"/>
            <a:ext cx="9461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8" name="AutoShape 124"/>
          <p:cNvCxnSpPr>
            <a:cxnSpLocks noChangeShapeType="1"/>
            <a:stCxn id="16493" idx="5"/>
          </p:cNvCxnSpPr>
          <p:nvPr/>
        </p:nvCxnSpPr>
        <p:spPr bwMode="auto">
          <a:xfrm>
            <a:off x="6242050" y="2601913"/>
            <a:ext cx="379413" cy="1730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9" name="AutoShape 125"/>
          <p:cNvCxnSpPr>
            <a:cxnSpLocks noChangeShapeType="1"/>
            <a:stCxn id="16501" idx="7"/>
            <a:endCxn id="16504" idx="3"/>
          </p:cNvCxnSpPr>
          <p:nvPr/>
        </p:nvCxnSpPr>
        <p:spPr bwMode="auto">
          <a:xfrm flipV="1">
            <a:off x="6253163" y="2976563"/>
            <a:ext cx="401637" cy="3413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0" name="AutoShape 126"/>
          <p:cNvCxnSpPr>
            <a:cxnSpLocks noChangeShapeType="1"/>
            <a:stCxn id="16501" idx="6"/>
            <a:endCxn id="16502" idx="2"/>
          </p:cNvCxnSpPr>
          <p:nvPr/>
        </p:nvCxnSpPr>
        <p:spPr bwMode="auto">
          <a:xfrm flipV="1">
            <a:off x="6326188" y="3492500"/>
            <a:ext cx="255587" cy="1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1" name="AutoShape 127"/>
          <p:cNvCxnSpPr>
            <a:cxnSpLocks noChangeShapeType="1"/>
            <a:stCxn id="16501" idx="5"/>
            <a:endCxn id="16503" idx="2"/>
          </p:cNvCxnSpPr>
          <p:nvPr/>
        </p:nvCxnSpPr>
        <p:spPr bwMode="auto">
          <a:xfrm>
            <a:off x="6253163" y="3668713"/>
            <a:ext cx="366712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2" name="AutoShape 128"/>
          <p:cNvCxnSpPr>
            <a:cxnSpLocks noChangeShapeType="1"/>
            <a:stCxn id="16502" idx="0"/>
            <a:endCxn id="16504" idx="4"/>
          </p:cNvCxnSpPr>
          <p:nvPr/>
        </p:nvCxnSpPr>
        <p:spPr bwMode="auto">
          <a:xfrm flipV="1">
            <a:off x="6829425" y="3049588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3" name="AutoShape 129"/>
          <p:cNvCxnSpPr>
            <a:cxnSpLocks noChangeShapeType="1"/>
            <a:stCxn id="16503" idx="6"/>
            <a:endCxn id="16498" idx="3"/>
          </p:cNvCxnSpPr>
          <p:nvPr/>
        </p:nvCxnSpPr>
        <p:spPr bwMode="auto">
          <a:xfrm flipV="1">
            <a:off x="7115175" y="3973513"/>
            <a:ext cx="577850" cy="128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4" name="AutoShape 130"/>
          <p:cNvCxnSpPr>
            <a:cxnSpLocks noChangeShapeType="1"/>
            <a:stCxn id="16498" idx="7"/>
            <a:endCxn id="16500" idx="3"/>
          </p:cNvCxnSpPr>
          <p:nvPr/>
        </p:nvCxnSpPr>
        <p:spPr bwMode="auto">
          <a:xfrm flipV="1">
            <a:off x="8043863" y="3211513"/>
            <a:ext cx="225425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5" name="AutoShape 131"/>
          <p:cNvCxnSpPr>
            <a:cxnSpLocks noChangeShapeType="1"/>
            <a:stCxn id="16496" idx="6"/>
            <a:endCxn id="16497" idx="2"/>
          </p:cNvCxnSpPr>
          <p:nvPr/>
        </p:nvCxnSpPr>
        <p:spPr bwMode="auto">
          <a:xfrm>
            <a:off x="7142163" y="1323975"/>
            <a:ext cx="693737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6" name="AutoShape 132"/>
          <p:cNvCxnSpPr>
            <a:cxnSpLocks noChangeShapeType="1"/>
            <a:stCxn id="16495" idx="7"/>
            <a:endCxn id="16497" idx="3"/>
          </p:cNvCxnSpPr>
          <p:nvPr/>
        </p:nvCxnSpPr>
        <p:spPr bwMode="auto">
          <a:xfrm flipV="1">
            <a:off x="7683500" y="1736725"/>
            <a:ext cx="225425" cy="512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7" name="AutoShape 133"/>
          <p:cNvCxnSpPr>
            <a:cxnSpLocks noChangeShapeType="1"/>
            <a:stCxn id="16494" idx="6"/>
            <a:endCxn id="16495" idx="1"/>
          </p:cNvCxnSpPr>
          <p:nvPr/>
        </p:nvCxnSpPr>
        <p:spPr bwMode="auto">
          <a:xfrm>
            <a:off x="7088188" y="1995488"/>
            <a:ext cx="246062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8" name="AutoShape 134"/>
          <p:cNvCxnSpPr>
            <a:cxnSpLocks noChangeShapeType="1"/>
            <a:stCxn id="16497" idx="5"/>
            <a:endCxn id="16499" idx="0"/>
          </p:cNvCxnSpPr>
          <p:nvPr/>
        </p:nvCxnSpPr>
        <p:spPr bwMode="auto">
          <a:xfrm>
            <a:off x="8259763" y="1736725"/>
            <a:ext cx="184150" cy="3286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9" name="AutoShape 135"/>
          <p:cNvCxnSpPr>
            <a:cxnSpLocks noChangeShapeType="1"/>
            <a:stCxn id="16495" idx="6"/>
            <a:endCxn id="16499" idx="2"/>
          </p:cNvCxnSpPr>
          <p:nvPr/>
        </p:nvCxnSpPr>
        <p:spPr bwMode="auto">
          <a:xfrm flipV="1">
            <a:off x="7756525" y="2293938"/>
            <a:ext cx="439738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20" name="AutoShape 136"/>
          <p:cNvCxnSpPr>
            <a:cxnSpLocks noChangeShapeType="1"/>
            <a:stCxn id="16495" idx="5"/>
            <a:endCxn id="16500" idx="1"/>
          </p:cNvCxnSpPr>
          <p:nvPr/>
        </p:nvCxnSpPr>
        <p:spPr bwMode="auto">
          <a:xfrm>
            <a:off x="7683500" y="2601913"/>
            <a:ext cx="585788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563563" y="549275"/>
            <a:ext cx="2538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网的特点： 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492125" y="1184275"/>
            <a:ext cx="4938713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有一条有向路径，则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的前驱；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" grpId="0" autoUpdateAnimBg="0"/>
      <p:bldP spid="16488" grpId="0" autoUpdateAnimBg="0"/>
      <p:bldP spid="16491" grpId="0"/>
      <p:bldP spid="1652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84200" y="633413"/>
            <a:ext cx="1784350" cy="3476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拓扑排序： 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495300" y="4635500"/>
            <a:ext cx="7920038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检测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网中是否存在环方法：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对有向图构造其顶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点的拓扑有序序列，若网中所有顶点都在它的拓扑有序序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列中，则该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网必定不存在环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3130" name="AutoShape 10"/>
          <p:cNvSpPr>
            <a:spLocks noChangeArrowheads="1"/>
          </p:cNvSpPr>
          <p:nvPr/>
        </p:nvSpPr>
        <p:spPr bwMode="auto">
          <a:xfrm>
            <a:off x="806450" y="625475"/>
            <a:ext cx="7834313" cy="39639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网没有回路的前提下，我们将全部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活动排列成一个线性序列，使得若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网中有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存在，则在这个序列中，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一定排在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的前面，具有这种性质的线性序列称为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拓扑有序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序列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，相应的拓扑有序排序的算法称为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9" name="Oval 89"/>
          <p:cNvSpPr>
            <a:spLocks noChangeArrowheads="1"/>
          </p:cNvSpPr>
          <p:nvPr/>
        </p:nvSpPr>
        <p:spPr bwMode="auto">
          <a:xfrm>
            <a:off x="674688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35930" name="Oval 90"/>
          <p:cNvSpPr>
            <a:spLocks noChangeArrowheads="1"/>
          </p:cNvSpPr>
          <p:nvPr/>
        </p:nvSpPr>
        <p:spPr bwMode="auto">
          <a:xfrm>
            <a:off x="1447800" y="37195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35931" name="Oval 91"/>
          <p:cNvSpPr>
            <a:spLocks noChangeArrowheads="1"/>
          </p:cNvSpPr>
          <p:nvPr/>
        </p:nvSpPr>
        <p:spPr bwMode="auto">
          <a:xfrm>
            <a:off x="2265363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35932" name="Oval 92"/>
          <p:cNvSpPr>
            <a:spLocks noChangeArrowheads="1"/>
          </p:cNvSpPr>
          <p:nvPr/>
        </p:nvSpPr>
        <p:spPr bwMode="auto">
          <a:xfrm>
            <a:off x="1500188" y="3048000"/>
            <a:ext cx="496887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35933" name="Oval 93"/>
          <p:cNvSpPr>
            <a:spLocks noChangeArrowheads="1"/>
          </p:cNvSpPr>
          <p:nvPr/>
        </p:nvSpPr>
        <p:spPr bwMode="auto">
          <a:xfrm>
            <a:off x="3081338" y="328612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35934" name="Oval 94"/>
          <p:cNvSpPr>
            <a:spLocks noChangeArrowheads="1"/>
          </p:cNvSpPr>
          <p:nvPr/>
        </p:nvSpPr>
        <p:spPr bwMode="auto">
          <a:xfrm>
            <a:off x="2768600" y="552132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35935" name="Oval 95"/>
          <p:cNvSpPr>
            <a:spLocks noChangeArrowheads="1"/>
          </p:cNvSpPr>
          <p:nvPr/>
        </p:nvSpPr>
        <p:spPr bwMode="auto">
          <a:xfrm>
            <a:off x="3551238" y="4038600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35936" name="Oval 96"/>
          <p:cNvSpPr>
            <a:spLocks noChangeArrowheads="1"/>
          </p:cNvSpPr>
          <p:nvPr/>
        </p:nvSpPr>
        <p:spPr bwMode="auto">
          <a:xfrm>
            <a:off x="3578225" y="47593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35937" name="Oval 97"/>
          <p:cNvSpPr>
            <a:spLocks noChangeArrowheads="1"/>
          </p:cNvSpPr>
          <p:nvPr/>
        </p:nvSpPr>
        <p:spPr bwMode="auto">
          <a:xfrm>
            <a:off x="684213" y="5218113"/>
            <a:ext cx="496887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35938" name="Oval 98"/>
          <p:cNvSpPr>
            <a:spLocks noChangeArrowheads="1"/>
          </p:cNvSpPr>
          <p:nvPr/>
        </p:nvSpPr>
        <p:spPr bwMode="auto">
          <a:xfrm>
            <a:off x="1436688" y="52165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35939" name="Oval 99"/>
          <p:cNvSpPr>
            <a:spLocks noChangeArrowheads="1"/>
          </p:cNvSpPr>
          <p:nvPr/>
        </p:nvSpPr>
        <p:spPr bwMode="auto">
          <a:xfrm>
            <a:off x="1474788" y="58261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35940" name="Oval 100"/>
          <p:cNvSpPr>
            <a:spLocks noChangeArrowheads="1"/>
          </p:cNvSpPr>
          <p:nvPr/>
        </p:nvSpPr>
        <p:spPr bwMode="auto">
          <a:xfrm>
            <a:off x="1436688" y="452437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35941" name="AutoShape 101"/>
          <p:cNvCxnSpPr>
            <a:cxnSpLocks noChangeShapeType="1"/>
            <a:stCxn id="35929" idx="0"/>
            <a:endCxn id="35932" idx="2"/>
          </p:cNvCxnSpPr>
          <p:nvPr/>
        </p:nvCxnSpPr>
        <p:spPr bwMode="auto">
          <a:xfrm flipV="1">
            <a:off x="922338" y="3297238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2" name="AutoShape 102"/>
          <p:cNvCxnSpPr>
            <a:cxnSpLocks noChangeShapeType="1"/>
            <a:stCxn id="35929" idx="7"/>
            <a:endCxn id="35930" idx="2"/>
          </p:cNvCxnSpPr>
          <p:nvPr/>
        </p:nvCxnSpPr>
        <p:spPr bwMode="auto">
          <a:xfrm flipV="1">
            <a:off x="1096963" y="3968750"/>
            <a:ext cx="350837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3" name="AutoShape 103"/>
          <p:cNvCxnSpPr>
            <a:cxnSpLocks noChangeShapeType="1"/>
            <a:stCxn id="35929" idx="6"/>
            <a:endCxn id="35931" idx="2"/>
          </p:cNvCxnSpPr>
          <p:nvPr/>
        </p:nvCxnSpPr>
        <p:spPr bwMode="auto">
          <a:xfrm>
            <a:off x="1169988" y="4398963"/>
            <a:ext cx="109537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4" name="AutoShape 104"/>
          <p:cNvCxnSpPr>
            <a:cxnSpLocks noChangeShapeType="1"/>
            <a:stCxn id="35929" idx="5"/>
          </p:cNvCxnSpPr>
          <p:nvPr/>
        </p:nvCxnSpPr>
        <p:spPr bwMode="auto">
          <a:xfrm>
            <a:off x="1096963" y="4575175"/>
            <a:ext cx="379412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5" name="AutoShape 105"/>
          <p:cNvCxnSpPr>
            <a:cxnSpLocks noChangeShapeType="1"/>
            <a:stCxn id="35937" idx="7"/>
            <a:endCxn id="35940" idx="3"/>
          </p:cNvCxnSpPr>
          <p:nvPr/>
        </p:nvCxnSpPr>
        <p:spPr bwMode="auto">
          <a:xfrm flipV="1">
            <a:off x="1108075" y="4949825"/>
            <a:ext cx="401638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6" name="AutoShape 106"/>
          <p:cNvCxnSpPr>
            <a:cxnSpLocks noChangeShapeType="1"/>
            <a:stCxn id="35937" idx="6"/>
            <a:endCxn id="35938" idx="2"/>
          </p:cNvCxnSpPr>
          <p:nvPr/>
        </p:nvCxnSpPr>
        <p:spPr bwMode="auto">
          <a:xfrm flipV="1">
            <a:off x="1181100" y="5465763"/>
            <a:ext cx="255588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7" name="AutoShape 107"/>
          <p:cNvCxnSpPr>
            <a:cxnSpLocks noChangeShapeType="1"/>
            <a:stCxn id="35937" idx="5"/>
            <a:endCxn id="35939" idx="2"/>
          </p:cNvCxnSpPr>
          <p:nvPr/>
        </p:nvCxnSpPr>
        <p:spPr bwMode="auto">
          <a:xfrm>
            <a:off x="1108075" y="5641975"/>
            <a:ext cx="366713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8" name="AutoShape 108"/>
          <p:cNvCxnSpPr>
            <a:cxnSpLocks noChangeShapeType="1"/>
            <a:stCxn id="35938" idx="0"/>
            <a:endCxn id="35940" idx="4"/>
          </p:cNvCxnSpPr>
          <p:nvPr/>
        </p:nvCxnSpPr>
        <p:spPr bwMode="auto">
          <a:xfrm flipV="1">
            <a:off x="1684338" y="5022850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9" name="AutoShape 109"/>
          <p:cNvCxnSpPr>
            <a:cxnSpLocks noChangeShapeType="1"/>
            <a:stCxn id="35939" idx="6"/>
            <a:endCxn id="35934" idx="3"/>
          </p:cNvCxnSpPr>
          <p:nvPr/>
        </p:nvCxnSpPr>
        <p:spPr bwMode="auto">
          <a:xfrm flipV="1">
            <a:off x="1970088" y="5946775"/>
            <a:ext cx="871537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0" name="AutoShape 110"/>
          <p:cNvCxnSpPr>
            <a:cxnSpLocks noChangeShapeType="1"/>
            <a:stCxn id="35934" idx="7"/>
            <a:endCxn id="35936" idx="3"/>
          </p:cNvCxnSpPr>
          <p:nvPr/>
        </p:nvCxnSpPr>
        <p:spPr bwMode="auto">
          <a:xfrm flipV="1">
            <a:off x="3192463" y="5184775"/>
            <a:ext cx="458787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1" name="AutoShape 111"/>
          <p:cNvCxnSpPr>
            <a:cxnSpLocks noChangeShapeType="1"/>
            <a:stCxn id="35932" idx="6"/>
            <a:endCxn id="35933" idx="2"/>
          </p:cNvCxnSpPr>
          <p:nvPr/>
        </p:nvCxnSpPr>
        <p:spPr bwMode="auto">
          <a:xfrm>
            <a:off x="1997075" y="3297238"/>
            <a:ext cx="1084263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2" name="AutoShape 112"/>
          <p:cNvCxnSpPr>
            <a:cxnSpLocks noChangeShapeType="1"/>
            <a:stCxn id="35931" idx="7"/>
            <a:endCxn id="35933" idx="3"/>
          </p:cNvCxnSpPr>
          <p:nvPr/>
        </p:nvCxnSpPr>
        <p:spPr bwMode="auto">
          <a:xfrm flipV="1">
            <a:off x="2687638" y="3709988"/>
            <a:ext cx="466725" cy="512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3" name="AutoShape 113"/>
          <p:cNvCxnSpPr>
            <a:cxnSpLocks noChangeShapeType="1"/>
            <a:stCxn id="35930" idx="6"/>
            <a:endCxn id="35931" idx="1"/>
          </p:cNvCxnSpPr>
          <p:nvPr/>
        </p:nvCxnSpPr>
        <p:spPr bwMode="auto">
          <a:xfrm>
            <a:off x="1943100" y="3968750"/>
            <a:ext cx="39528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4" name="AutoShape 114"/>
          <p:cNvCxnSpPr>
            <a:cxnSpLocks noChangeShapeType="1"/>
            <a:stCxn id="35933" idx="5"/>
            <a:endCxn id="35935" idx="0"/>
          </p:cNvCxnSpPr>
          <p:nvPr/>
        </p:nvCxnSpPr>
        <p:spPr bwMode="auto">
          <a:xfrm>
            <a:off x="3505200" y="3709988"/>
            <a:ext cx="293688" cy="328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5" name="AutoShape 115"/>
          <p:cNvCxnSpPr>
            <a:cxnSpLocks noChangeShapeType="1"/>
            <a:stCxn id="35931" idx="6"/>
            <a:endCxn id="35935" idx="2"/>
          </p:cNvCxnSpPr>
          <p:nvPr/>
        </p:nvCxnSpPr>
        <p:spPr bwMode="auto">
          <a:xfrm flipV="1">
            <a:off x="2760663" y="4267200"/>
            <a:ext cx="790575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6" name="AutoShape 116"/>
          <p:cNvCxnSpPr>
            <a:cxnSpLocks noChangeShapeType="1"/>
            <a:stCxn id="35931" idx="5"/>
            <a:endCxn id="35936" idx="1"/>
          </p:cNvCxnSpPr>
          <p:nvPr/>
        </p:nvCxnSpPr>
        <p:spPr bwMode="auto">
          <a:xfrm>
            <a:off x="2687638" y="4575175"/>
            <a:ext cx="963612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522288" y="457200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拓扑排序的方法：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5925" name="Text Box 85"/>
          <p:cNvSpPr txBox="1">
            <a:spLocks noChangeArrowheads="1"/>
          </p:cNvSpPr>
          <p:nvPr/>
        </p:nvSpPr>
        <p:spPr bwMode="auto">
          <a:xfrm>
            <a:off x="522288" y="990600"/>
            <a:ext cx="6756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在有向图中选一个没有前驱的顶点且输出之。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530225" y="1482725"/>
            <a:ext cx="6143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从图中删除该顶点和所有以它为尾的弧。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522288" y="2039938"/>
            <a:ext cx="7675562" cy="8588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重复上述两步，直至全部顶点均已输出；或者当图中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不存在无前驱的顶点为止。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57" name="Text Box 117"/>
          <p:cNvSpPr txBox="1">
            <a:spLocks noChangeArrowheads="1"/>
          </p:cNvSpPr>
          <p:nvPr/>
        </p:nvSpPr>
        <p:spPr bwMode="auto">
          <a:xfrm>
            <a:off x="4179888" y="4371975"/>
            <a:ext cx="38703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C9, C10, C11, C6, C1, C12, 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C4, C2, C3, C5, C7, C8 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103688" y="2940050"/>
            <a:ext cx="170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拓扑序列：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4179888" y="3468688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C1, </a:t>
            </a:r>
          </a:p>
        </p:txBody>
      </p:sp>
      <p:sp>
        <p:nvSpPr>
          <p:cNvPr id="35980" name="Text Box 140"/>
          <p:cNvSpPr txBox="1">
            <a:spLocks noChangeArrowheads="1"/>
          </p:cNvSpPr>
          <p:nvPr/>
        </p:nvSpPr>
        <p:spPr bwMode="auto">
          <a:xfrm>
            <a:off x="47132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C2, </a:t>
            </a:r>
          </a:p>
        </p:txBody>
      </p:sp>
      <p:sp>
        <p:nvSpPr>
          <p:cNvPr id="35983" name="Text Box 143"/>
          <p:cNvSpPr txBox="1">
            <a:spLocks noChangeArrowheads="1"/>
          </p:cNvSpPr>
          <p:nvPr/>
        </p:nvSpPr>
        <p:spPr bwMode="auto">
          <a:xfrm>
            <a:off x="52466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C3, </a:t>
            </a:r>
          </a:p>
        </p:txBody>
      </p:sp>
      <p:sp>
        <p:nvSpPr>
          <p:cNvPr id="35988" name="Text Box 148"/>
          <p:cNvSpPr txBox="1">
            <a:spLocks noChangeArrowheads="1"/>
          </p:cNvSpPr>
          <p:nvPr/>
        </p:nvSpPr>
        <p:spPr bwMode="auto">
          <a:xfrm>
            <a:off x="57562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C4, </a:t>
            </a:r>
          </a:p>
        </p:txBody>
      </p:sp>
      <p:sp>
        <p:nvSpPr>
          <p:cNvPr id="35991" name="Text Box 151"/>
          <p:cNvSpPr txBox="1">
            <a:spLocks noChangeArrowheads="1"/>
          </p:cNvSpPr>
          <p:nvPr/>
        </p:nvSpPr>
        <p:spPr bwMode="auto">
          <a:xfrm>
            <a:off x="62896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C5, </a:t>
            </a:r>
          </a:p>
        </p:txBody>
      </p:sp>
      <p:sp>
        <p:nvSpPr>
          <p:cNvPr id="35994" name="Text Box 154"/>
          <p:cNvSpPr txBox="1">
            <a:spLocks noChangeArrowheads="1"/>
          </p:cNvSpPr>
          <p:nvPr/>
        </p:nvSpPr>
        <p:spPr bwMode="auto">
          <a:xfrm>
            <a:off x="68230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C7, </a:t>
            </a:r>
          </a:p>
        </p:txBody>
      </p:sp>
      <p:sp>
        <p:nvSpPr>
          <p:cNvPr id="35996" name="Text Box 156"/>
          <p:cNvSpPr txBox="1">
            <a:spLocks noChangeArrowheads="1"/>
          </p:cNvSpPr>
          <p:nvPr/>
        </p:nvSpPr>
        <p:spPr bwMode="auto">
          <a:xfrm>
            <a:off x="73564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C9, </a:t>
            </a:r>
          </a:p>
        </p:txBody>
      </p:sp>
      <p:sp>
        <p:nvSpPr>
          <p:cNvPr id="36001" name="Text Box 161"/>
          <p:cNvSpPr txBox="1">
            <a:spLocks noChangeArrowheads="1"/>
          </p:cNvSpPr>
          <p:nvPr/>
        </p:nvSpPr>
        <p:spPr bwMode="auto">
          <a:xfrm>
            <a:off x="4154488" y="3979863"/>
            <a:ext cx="862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C10, </a:t>
            </a:r>
          </a:p>
        </p:txBody>
      </p:sp>
      <p:sp>
        <p:nvSpPr>
          <p:cNvPr id="36004" name="Text Box 164"/>
          <p:cNvSpPr txBox="1">
            <a:spLocks noChangeArrowheads="1"/>
          </p:cNvSpPr>
          <p:nvPr/>
        </p:nvSpPr>
        <p:spPr bwMode="auto">
          <a:xfrm>
            <a:off x="4873625" y="3979863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C11, </a:t>
            </a:r>
          </a:p>
        </p:txBody>
      </p:sp>
      <p:sp>
        <p:nvSpPr>
          <p:cNvPr id="36007" name="Text Box 167"/>
          <p:cNvSpPr txBox="1">
            <a:spLocks noChangeArrowheads="1"/>
          </p:cNvSpPr>
          <p:nvPr/>
        </p:nvSpPr>
        <p:spPr bwMode="auto">
          <a:xfrm>
            <a:off x="5613400" y="39909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C6, </a:t>
            </a:r>
          </a:p>
        </p:txBody>
      </p:sp>
      <p:sp>
        <p:nvSpPr>
          <p:cNvPr id="36011" name="Text Box 171"/>
          <p:cNvSpPr txBox="1">
            <a:spLocks noChangeArrowheads="1"/>
          </p:cNvSpPr>
          <p:nvPr/>
        </p:nvSpPr>
        <p:spPr bwMode="auto">
          <a:xfrm>
            <a:off x="6146800" y="3990975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C12, </a:t>
            </a:r>
          </a:p>
        </p:txBody>
      </p:sp>
      <p:sp>
        <p:nvSpPr>
          <p:cNvPr id="36013" name="Text Box 173"/>
          <p:cNvSpPr txBox="1">
            <a:spLocks noChangeArrowheads="1"/>
          </p:cNvSpPr>
          <p:nvPr/>
        </p:nvSpPr>
        <p:spPr bwMode="auto">
          <a:xfrm>
            <a:off x="6832600" y="3990975"/>
            <a:ext cx="633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C8 </a:t>
            </a:r>
          </a:p>
        </p:txBody>
      </p:sp>
      <p:sp useBgFill="1">
        <p:nvSpPr>
          <p:cNvPr id="36080" name="Rectangle 240"/>
          <p:cNvSpPr>
            <a:spLocks noChangeArrowheads="1"/>
          </p:cNvSpPr>
          <p:nvPr/>
        </p:nvSpPr>
        <p:spPr bwMode="auto">
          <a:xfrm>
            <a:off x="503238" y="2997200"/>
            <a:ext cx="3708400" cy="3505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6051" name="Group 211"/>
          <p:cNvGrpSpPr>
            <a:grpSpLocks/>
          </p:cNvGrpSpPr>
          <p:nvPr/>
        </p:nvGrpSpPr>
        <p:grpSpPr bwMode="auto">
          <a:xfrm>
            <a:off x="684213" y="3032125"/>
            <a:ext cx="3398837" cy="3276600"/>
            <a:chOff x="144" y="1920"/>
            <a:chExt cx="2141" cy="2064"/>
          </a:xfrm>
        </p:grpSpPr>
        <p:sp>
          <p:nvSpPr>
            <p:cNvPr id="36052" name="Oval 212"/>
            <p:cNvSpPr>
              <a:spLocks noChangeArrowheads="1"/>
            </p:cNvSpPr>
            <p:nvPr/>
          </p:nvSpPr>
          <p:spPr bwMode="auto">
            <a:xfrm>
              <a:off x="144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</a:t>
              </a:r>
            </a:p>
          </p:txBody>
        </p:sp>
        <p:sp>
          <p:nvSpPr>
            <p:cNvPr id="36053" name="Oval 213"/>
            <p:cNvSpPr>
              <a:spLocks noChangeArrowheads="1"/>
            </p:cNvSpPr>
            <p:nvPr/>
          </p:nvSpPr>
          <p:spPr bwMode="auto">
            <a:xfrm>
              <a:off x="631" y="2343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C2</a:t>
              </a:r>
            </a:p>
          </p:txBody>
        </p:sp>
        <p:sp>
          <p:nvSpPr>
            <p:cNvPr id="36054" name="Oval 214"/>
            <p:cNvSpPr>
              <a:spLocks noChangeArrowheads="1"/>
            </p:cNvSpPr>
            <p:nvPr/>
          </p:nvSpPr>
          <p:spPr bwMode="auto">
            <a:xfrm>
              <a:off x="1146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C3</a:t>
              </a:r>
            </a:p>
          </p:txBody>
        </p:sp>
        <p:sp>
          <p:nvSpPr>
            <p:cNvPr id="36055" name="Oval 215"/>
            <p:cNvSpPr>
              <a:spLocks noChangeArrowheads="1"/>
            </p:cNvSpPr>
            <p:nvPr/>
          </p:nvSpPr>
          <p:spPr bwMode="auto">
            <a:xfrm>
              <a:off x="664" y="1920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C4</a:t>
              </a:r>
            </a:p>
          </p:txBody>
        </p:sp>
        <p:sp>
          <p:nvSpPr>
            <p:cNvPr id="36056" name="Oval 216"/>
            <p:cNvSpPr>
              <a:spLocks noChangeArrowheads="1"/>
            </p:cNvSpPr>
            <p:nvPr/>
          </p:nvSpPr>
          <p:spPr bwMode="auto">
            <a:xfrm>
              <a:off x="1660" y="2070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C5</a:t>
              </a:r>
            </a:p>
          </p:txBody>
        </p:sp>
        <p:sp>
          <p:nvSpPr>
            <p:cNvPr id="36057" name="Oval 217"/>
            <p:cNvSpPr>
              <a:spLocks noChangeArrowheads="1"/>
            </p:cNvSpPr>
            <p:nvPr/>
          </p:nvSpPr>
          <p:spPr bwMode="auto">
            <a:xfrm>
              <a:off x="1463" y="3478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C6</a:t>
              </a:r>
            </a:p>
          </p:txBody>
        </p:sp>
        <p:sp>
          <p:nvSpPr>
            <p:cNvPr id="36058" name="Oval 218"/>
            <p:cNvSpPr>
              <a:spLocks noChangeArrowheads="1"/>
            </p:cNvSpPr>
            <p:nvPr/>
          </p:nvSpPr>
          <p:spPr bwMode="auto">
            <a:xfrm>
              <a:off x="1956" y="2544"/>
              <a:ext cx="31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C7</a:t>
              </a:r>
            </a:p>
          </p:txBody>
        </p:sp>
        <p:sp>
          <p:nvSpPr>
            <p:cNvPr id="36059" name="Oval 219"/>
            <p:cNvSpPr>
              <a:spLocks noChangeArrowheads="1"/>
            </p:cNvSpPr>
            <p:nvPr/>
          </p:nvSpPr>
          <p:spPr bwMode="auto">
            <a:xfrm>
              <a:off x="1973" y="2998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C8</a:t>
              </a:r>
            </a:p>
          </p:txBody>
        </p:sp>
        <p:sp>
          <p:nvSpPr>
            <p:cNvPr id="36060" name="Oval 220"/>
            <p:cNvSpPr>
              <a:spLocks noChangeArrowheads="1"/>
            </p:cNvSpPr>
            <p:nvPr/>
          </p:nvSpPr>
          <p:spPr bwMode="auto">
            <a:xfrm>
              <a:off x="150" y="3287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C9</a:t>
              </a:r>
            </a:p>
          </p:txBody>
        </p:sp>
        <p:sp>
          <p:nvSpPr>
            <p:cNvPr id="36061" name="Oval 221"/>
            <p:cNvSpPr>
              <a:spLocks noChangeArrowheads="1"/>
            </p:cNvSpPr>
            <p:nvPr/>
          </p:nvSpPr>
          <p:spPr bwMode="auto">
            <a:xfrm>
              <a:off x="624" y="3286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C10</a:t>
              </a:r>
            </a:p>
          </p:txBody>
        </p:sp>
        <p:sp>
          <p:nvSpPr>
            <p:cNvPr id="36062" name="Oval 222"/>
            <p:cNvSpPr>
              <a:spLocks noChangeArrowheads="1"/>
            </p:cNvSpPr>
            <p:nvPr/>
          </p:nvSpPr>
          <p:spPr bwMode="auto">
            <a:xfrm>
              <a:off x="648" y="367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C11</a:t>
              </a:r>
            </a:p>
          </p:txBody>
        </p:sp>
        <p:sp>
          <p:nvSpPr>
            <p:cNvPr id="36063" name="Oval 223"/>
            <p:cNvSpPr>
              <a:spLocks noChangeArrowheads="1"/>
            </p:cNvSpPr>
            <p:nvPr/>
          </p:nvSpPr>
          <p:spPr bwMode="auto">
            <a:xfrm>
              <a:off x="624" y="285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C12</a:t>
              </a:r>
            </a:p>
          </p:txBody>
        </p:sp>
        <p:cxnSp>
          <p:nvCxnSpPr>
            <p:cNvPr id="36064" name="AutoShape 224"/>
            <p:cNvCxnSpPr>
              <a:cxnSpLocks noChangeShapeType="1"/>
              <a:stCxn id="36052" idx="0"/>
              <a:endCxn id="36055" idx="2"/>
            </p:cNvCxnSpPr>
            <p:nvPr/>
          </p:nvCxnSpPr>
          <p:spPr bwMode="auto">
            <a:xfrm flipV="1">
              <a:off x="300" y="2077"/>
              <a:ext cx="364" cy="5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5" name="AutoShape 225"/>
            <p:cNvCxnSpPr>
              <a:cxnSpLocks noChangeShapeType="1"/>
              <a:stCxn id="36052" idx="7"/>
              <a:endCxn id="36053" idx="2"/>
            </p:cNvCxnSpPr>
            <p:nvPr/>
          </p:nvCxnSpPr>
          <p:spPr bwMode="auto">
            <a:xfrm flipV="1">
              <a:off x="410" y="2500"/>
              <a:ext cx="221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6" name="AutoShape 226"/>
            <p:cNvCxnSpPr>
              <a:cxnSpLocks noChangeShapeType="1"/>
              <a:stCxn id="36052" idx="6"/>
              <a:endCxn id="36054" idx="2"/>
            </p:cNvCxnSpPr>
            <p:nvPr/>
          </p:nvCxnSpPr>
          <p:spPr bwMode="auto">
            <a:xfrm>
              <a:off x="456" y="2771"/>
              <a:ext cx="69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7" name="AutoShape 227"/>
            <p:cNvCxnSpPr>
              <a:cxnSpLocks noChangeShapeType="1"/>
              <a:stCxn id="36052" idx="5"/>
            </p:cNvCxnSpPr>
            <p:nvPr/>
          </p:nvCxnSpPr>
          <p:spPr bwMode="auto">
            <a:xfrm>
              <a:off x="410" y="2882"/>
              <a:ext cx="239" cy="1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8" name="AutoShape 228"/>
            <p:cNvCxnSpPr>
              <a:cxnSpLocks noChangeShapeType="1"/>
              <a:stCxn id="36060" idx="7"/>
              <a:endCxn id="36063" idx="3"/>
            </p:cNvCxnSpPr>
            <p:nvPr/>
          </p:nvCxnSpPr>
          <p:spPr bwMode="auto">
            <a:xfrm flipV="1">
              <a:off x="417" y="3118"/>
              <a:ext cx="253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9" name="AutoShape 229"/>
            <p:cNvCxnSpPr>
              <a:cxnSpLocks noChangeShapeType="1"/>
              <a:stCxn id="36060" idx="6"/>
              <a:endCxn id="36061" idx="2"/>
            </p:cNvCxnSpPr>
            <p:nvPr/>
          </p:nvCxnSpPr>
          <p:spPr bwMode="auto">
            <a:xfrm flipV="1">
              <a:off x="463" y="3443"/>
              <a:ext cx="161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0" name="AutoShape 230"/>
            <p:cNvCxnSpPr>
              <a:cxnSpLocks noChangeShapeType="1"/>
              <a:stCxn id="36060" idx="5"/>
              <a:endCxn id="36062" idx="2"/>
            </p:cNvCxnSpPr>
            <p:nvPr/>
          </p:nvCxnSpPr>
          <p:spPr bwMode="auto">
            <a:xfrm>
              <a:off x="417" y="3554"/>
              <a:ext cx="231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1" name="AutoShape 231"/>
            <p:cNvCxnSpPr>
              <a:cxnSpLocks noChangeShapeType="1"/>
              <a:stCxn id="36061" idx="0"/>
              <a:endCxn id="36063" idx="4"/>
            </p:cNvCxnSpPr>
            <p:nvPr/>
          </p:nvCxnSpPr>
          <p:spPr bwMode="auto">
            <a:xfrm flipV="1">
              <a:off x="780" y="3164"/>
              <a:ext cx="0" cy="12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2" name="AutoShape 232"/>
            <p:cNvCxnSpPr>
              <a:cxnSpLocks noChangeShapeType="1"/>
              <a:stCxn id="36062" idx="6"/>
              <a:endCxn id="36057" idx="3"/>
            </p:cNvCxnSpPr>
            <p:nvPr/>
          </p:nvCxnSpPr>
          <p:spPr bwMode="auto">
            <a:xfrm flipV="1">
              <a:off x="960" y="3746"/>
              <a:ext cx="549" cy="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3" name="AutoShape 233"/>
            <p:cNvCxnSpPr>
              <a:cxnSpLocks noChangeShapeType="1"/>
              <a:stCxn id="36057" idx="7"/>
              <a:endCxn id="36059" idx="3"/>
            </p:cNvCxnSpPr>
            <p:nvPr/>
          </p:nvCxnSpPr>
          <p:spPr bwMode="auto">
            <a:xfrm flipV="1">
              <a:off x="1730" y="3266"/>
              <a:ext cx="289" cy="2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4" name="AutoShape 234"/>
            <p:cNvCxnSpPr>
              <a:cxnSpLocks noChangeShapeType="1"/>
              <a:stCxn id="36055" idx="6"/>
              <a:endCxn id="36056" idx="2"/>
            </p:cNvCxnSpPr>
            <p:nvPr/>
          </p:nvCxnSpPr>
          <p:spPr bwMode="auto">
            <a:xfrm>
              <a:off x="977" y="2077"/>
              <a:ext cx="683" cy="1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5" name="AutoShape 235"/>
            <p:cNvCxnSpPr>
              <a:cxnSpLocks noChangeShapeType="1"/>
              <a:stCxn id="36054" idx="7"/>
              <a:endCxn id="36056" idx="3"/>
            </p:cNvCxnSpPr>
            <p:nvPr/>
          </p:nvCxnSpPr>
          <p:spPr bwMode="auto">
            <a:xfrm flipV="1">
              <a:off x="1412" y="2337"/>
              <a:ext cx="294" cy="3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6" name="AutoShape 236"/>
            <p:cNvCxnSpPr>
              <a:cxnSpLocks noChangeShapeType="1"/>
              <a:stCxn id="36053" idx="6"/>
              <a:endCxn id="36054" idx="1"/>
            </p:cNvCxnSpPr>
            <p:nvPr/>
          </p:nvCxnSpPr>
          <p:spPr bwMode="auto">
            <a:xfrm>
              <a:off x="943" y="2500"/>
              <a:ext cx="249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7" name="AutoShape 237"/>
            <p:cNvCxnSpPr>
              <a:cxnSpLocks noChangeShapeType="1"/>
              <a:stCxn id="36056" idx="5"/>
              <a:endCxn id="36058" idx="0"/>
            </p:cNvCxnSpPr>
            <p:nvPr/>
          </p:nvCxnSpPr>
          <p:spPr bwMode="auto">
            <a:xfrm>
              <a:off x="1927" y="2337"/>
              <a:ext cx="185" cy="2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8" name="AutoShape 238"/>
            <p:cNvCxnSpPr>
              <a:cxnSpLocks noChangeShapeType="1"/>
              <a:stCxn id="36054" idx="6"/>
              <a:endCxn id="36058" idx="2"/>
            </p:cNvCxnSpPr>
            <p:nvPr/>
          </p:nvCxnSpPr>
          <p:spPr bwMode="auto">
            <a:xfrm flipV="1">
              <a:off x="1458" y="2688"/>
              <a:ext cx="498" cy="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9" name="AutoShape 239"/>
            <p:cNvCxnSpPr>
              <a:cxnSpLocks noChangeShapeType="1"/>
              <a:stCxn id="36054" idx="5"/>
              <a:endCxn id="36059" idx="1"/>
            </p:cNvCxnSpPr>
            <p:nvPr/>
          </p:nvCxnSpPr>
          <p:spPr bwMode="auto">
            <a:xfrm>
              <a:off x="1412" y="2882"/>
              <a:ext cx="607" cy="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045" name="Text Box 205"/>
          <p:cNvSpPr txBox="1">
            <a:spLocks noChangeArrowheads="1"/>
          </p:cNvSpPr>
          <p:nvPr/>
        </p:nvSpPr>
        <p:spPr bwMode="auto">
          <a:xfrm>
            <a:off x="3289300" y="5716588"/>
            <a:ext cx="498633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一个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网的拓扑序列不是唯一的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35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5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35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35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35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5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5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35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35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36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9" grpId="0" animBg="1"/>
      <p:bldP spid="35930" grpId="0" animBg="1"/>
      <p:bldP spid="35931" grpId="0" animBg="1"/>
      <p:bldP spid="35932" grpId="0" animBg="1"/>
      <p:bldP spid="35933" grpId="0" animBg="1"/>
      <p:bldP spid="35934" grpId="0" animBg="1"/>
      <p:bldP spid="35935" grpId="0" animBg="1"/>
      <p:bldP spid="35936" grpId="0" animBg="1"/>
      <p:bldP spid="35937" grpId="0" animBg="1"/>
      <p:bldP spid="35938" grpId="0" animBg="1"/>
      <p:bldP spid="35939" grpId="0" animBg="1"/>
      <p:bldP spid="35940" grpId="0" animBg="1"/>
      <p:bldP spid="35925" grpId="0"/>
      <p:bldP spid="35926" grpId="0"/>
      <p:bldP spid="35927" grpId="0"/>
      <p:bldP spid="35957" grpId="0" autoUpdateAnimBg="0"/>
      <p:bldP spid="35958" grpId="0" autoUpdateAnimBg="0"/>
      <p:bldP spid="35959" grpId="0" autoUpdateAnimBg="0"/>
      <p:bldP spid="35980" grpId="0" autoUpdateAnimBg="0"/>
      <p:bldP spid="35983" grpId="0" autoUpdateAnimBg="0"/>
      <p:bldP spid="35988" grpId="0" autoUpdateAnimBg="0"/>
      <p:bldP spid="35991" grpId="0" autoUpdateAnimBg="0"/>
      <p:bldP spid="35994" grpId="0" autoUpdateAnimBg="0"/>
      <p:bldP spid="35996" grpId="0" autoUpdateAnimBg="0"/>
      <p:bldP spid="36001" grpId="0" autoUpdateAnimBg="0"/>
      <p:bldP spid="36004" grpId="0" autoUpdateAnimBg="0"/>
      <p:bldP spid="36007" grpId="0" autoUpdateAnimBg="0"/>
      <p:bldP spid="36013" grpId="0" autoUpdateAnimBg="0"/>
      <p:bldP spid="36080" grpId="0" animBg="1"/>
      <p:bldP spid="36045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476250" y="3068638"/>
            <a:ext cx="38512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设一个工程有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项活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动，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个事件。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开始（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源点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9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结束（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汇点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38150" y="549275"/>
            <a:ext cx="2339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7.5.2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关键路径 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58788" y="1054100"/>
            <a:ext cx="820896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把工程计划表示为有向图，用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弧的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权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活动持续时间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。每个事件表示在它之前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的活动已经完成，在它之后的活动可以开始。称这种有向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，简称为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AOE (Activity On Edge)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4111625" y="3284538"/>
            <a:ext cx="4708525" cy="2568575"/>
            <a:chOff x="2780" y="2039"/>
            <a:chExt cx="2966" cy="1618"/>
          </a:xfrm>
        </p:grpSpPr>
        <p:sp>
          <p:nvSpPr>
            <p:cNvPr id="134202" name="Text Box 58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4205" name="Text Box 61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4208" name="Text Box 64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4211" name="Text Box 67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4212" name="Oval 68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4213" name="Oval 69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4214" name="Oval 70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4215" name="Oval 71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4216" name="Oval 72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4217" name="Oval 73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4218" name="Oval 74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4219" name="Oval 75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4220" name="Oval 76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4221" name="Text Box 77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4222" name="AutoShape 78"/>
            <p:cNvCxnSpPr>
              <a:cxnSpLocks noChangeShapeType="1"/>
              <a:stCxn id="134220" idx="7"/>
              <a:endCxn id="134219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3" name="AutoShape 79"/>
            <p:cNvCxnSpPr>
              <a:cxnSpLocks noChangeShapeType="1"/>
              <a:stCxn id="134220" idx="6"/>
              <a:endCxn id="134218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4" name="AutoShape 80"/>
            <p:cNvCxnSpPr>
              <a:cxnSpLocks noChangeShapeType="1"/>
              <a:stCxn id="134220" idx="5"/>
              <a:endCxn id="134216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5" name="AutoShape 81"/>
            <p:cNvCxnSpPr>
              <a:cxnSpLocks noChangeShapeType="1"/>
              <a:stCxn id="134216" idx="6"/>
              <a:endCxn id="134215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6" name="AutoShape 82"/>
            <p:cNvCxnSpPr>
              <a:cxnSpLocks noChangeShapeType="1"/>
              <a:stCxn id="134218" idx="6"/>
              <a:endCxn id="134217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7" name="AutoShape 83"/>
            <p:cNvCxnSpPr>
              <a:cxnSpLocks noChangeShapeType="1"/>
              <a:stCxn id="134219" idx="6"/>
              <a:endCxn id="134217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8" name="AutoShape 84"/>
            <p:cNvCxnSpPr>
              <a:cxnSpLocks noChangeShapeType="1"/>
              <a:stCxn id="134217" idx="7"/>
              <a:endCxn id="134214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9" name="AutoShape 85"/>
            <p:cNvCxnSpPr>
              <a:cxnSpLocks noChangeShapeType="1"/>
              <a:stCxn id="134214" idx="6"/>
              <a:endCxn id="134212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0" name="AutoShape 86"/>
            <p:cNvCxnSpPr>
              <a:cxnSpLocks noChangeShapeType="1"/>
              <a:stCxn id="134215" idx="7"/>
              <a:endCxn id="134213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1" name="AutoShape 87"/>
            <p:cNvCxnSpPr>
              <a:cxnSpLocks noChangeShapeType="1"/>
              <a:stCxn id="134213" idx="6"/>
              <a:endCxn id="134212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2" name="AutoShape 88"/>
            <p:cNvCxnSpPr>
              <a:cxnSpLocks noChangeShapeType="1"/>
              <a:stCxn id="134217" idx="5"/>
              <a:endCxn id="134213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/>
      <p:bldP spid="13415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93700" y="547688"/>
            <a:ext cx="4654550" cy="19542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AOE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网，我们关心两个问题：</a:t>
            </a:r>
            <a:r>
              <a:rPr lang="zh-CN" altLang="en-US" b="0">
                <a:solidFill>
                  <a:schemeClr val="tx1"/>
                </a:solidFill>
                <a:effectLst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(1)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完成整项工程至少需要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    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多少时间？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(2)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哪些活动是影响工程进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度的关键？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135223" name="Group 55"/>
          <p:cNvGrpSpPr>
            <a:grpSpLocks/>
          </p:cNvGrpSpPr>
          <p:nvPr/>
        </p:nvGrpSpPr>
        <p:grpSpPr bwMode="auto">
          <a:xfrm>
            <a:off x="4256088" y="476250"/>
            <a:ext cx="4708525" cy="2568575"/>
            <a:chOff x="2744" y="346"/>
            <a:chExt cx="2966" cy="1618"/>
          </a:xfrm>
        </p:grpSpPr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 rot="1468616">
              <a:off x="4347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 rot="-2273448">
              <a:off x="4211" y="132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46009">
              <a:off x="4993" y="398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 rot="-1493477">
              <a:off x="5021" y="1057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 rot="-1909753">
              <a:off x="4250" y="51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 rot="2110140">
              <a:off x="3758" y="48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5181" name="Text Box 13"/>
            <p:cNvSpPr txBox="1">
              <a:spLocks noChangeArrowheads="1"/>
            </p:cNvSpPr>
            <p:nvPr/>
          </p:nvSpPr>
          <p:spPr bwMode="auto">
            <a:xfrm rot="-1445644">
              <a:off x="3622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3660" y="157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5183" name="Text Box 15"/>
            <p:cNvSpPr txBox="1">
              <a:spLocks noChangeArrowheads="1"/>
            </p:cNvSpPr>
            <p:nvPr/>
          </p:nvSpPr>
          <p:spPr bwMode="auto">
            <a:xfrm rot="1789981">
              <a:off x="3032" y="83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5184" name="Text Box 16"/>
            <p:cNvSpPr txBox="1">
              <a:spLocks noChangeArrowheads="1"/>
            </p:cNvSpPr>
            <p:nvPr/>
          </p:nvSpPr>
          <p:spPr bwMode="auto">
            <a:xfrm rot="-2425782">
              <a:off x="2889" y="467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5422" y="70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4695" y="107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4680" y="346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5188" name="Oval 20"/>
            <p:cNvSpPr>
              <a:spLocks noChangeArrowheads="1"/>
            </p:cNvSpPr>
            <p:nvPr/>
          </p:nvSpPr>
          <p:spPr bwMode="auto">
            <a:xfrm>
              <a:off x="4087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5189" name="Oval 21"/>
            <p:cNvSpPr>
              <a:spLocks noChangeArrowheads="1"/>
            </p:cNvSpPr>
            <p:nvPr/>
          </p:nvSpPr>
          <p:spPr bwMode="auto">
            <a:xfrm>
              <a:off x="3372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4091" y="800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386" y="111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5192" name="Oval 24"/>
            <p:cNvSpPr>
              <a:spLocks noChangeArrowheads="1"/>
            </p:cNvSpPr>
            <p:nvPr/>
          </p:nvSpPr>
          <p:spPr bwMode="auto">
            <a:xfrm>
              <a:off x="3371" y="36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5193" name="Oval 25"/>
            <p:cNvSpPr>
              <a:spLocks noChangeArrowheads="1"/>
            </p:cNvSpPr>
            <p:nvPr/>
          </p:nvSpPr>
          <p:spPr bwMode="auto">
            <a:xfrm>
              <a:off x="2744" y="78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5194" name="Text Box 26"/>
            <p:cNvSpPr txBox="1">
              <a:spLocks noChangeArrowheads="1"/>
            </p:cNvSpPr>
            <p:nvPr/>
          </p:nvSpPr>
          <p:spPr bwMode="auto">
            <a:xfrm rot="3580605">
              <a:off x="2858" y="129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5195" name="AutoShape 27"/>
            <p:cNvCxnSpPr>
              <a:cxnSpLocks noChangeShapeType="1"/>
              <a:stCxn id="135193" idx="7"/>
              <a:endCxn id="135192" idx="2"/>
            </p:cNvCxnSpPr>
            <p:nvPr/>
          </p:nvCxnSpPr>
          <p:spPr bwMode="auto">
            <a:xfrm flipV="1">
              <a:off x="2990" y="526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6" name="AutoShape 28"/>
            <p:cNvCxnSpPr>
              <a:cxnSpLocks noChangeShapeType="1"/>
              <a:stCxn id="135193" idx="6"/>
              <a:endCxn id="135191" idx="1"/>
            </p:cNvCxnSpPr>
            <p:nvPr/>
          </p:nvCxnSpPr>
          <p:spPr bwMode="auto">
            <a:xfrm>
              <a:off x="3032" y="945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7" name="AutoShape 29"/>
            <p:cNvCxnSpPr>
              <a:cxnSpLocks noChangeShapeType="1"/>
              <a:stCxn id="135193" idx="5"/>
              <a:endCxn id="135189" idx="1"/>
            </p:cNvCxnSpPr>
            <p:nvPr/>
          </p:nvCxnSpPr>
          <p:spPr bwMode="auto">
            <a:xfrm>
              <a:off x="2990" y="1055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8" name="AutoShape 30"/>
            <p:cNvCxnSpPr>
              <a:cxnSpLocks noChangeShapeType="1"/>
              <a:stCxn id="135189" idx="6"/>
              <a:endCxn id="135188" idx="2"/>
            </p:cNvCxnSpPr>
            <p:nvPr/>
          </p:nvCxnSpPr>
          <p:spPr bwMode="auto">
            <a:xfrm>
              <a:off x="3660" y="1808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9" name="AutoShape 31"/>
            <p:cNvCxnSpPr>
              <a:cxnSpLocks noChangeShapeType="1"/>
              <a:stCxn id="135191" idx="6"/>
              <a:endCxn id="135190" idx="3"/>
            </p:cNvCxnSpPr>
            <p:nvPr/>
          </p:nvCxnSpPr>
          <p:spPr bwMode="auto">
            <a:xfrm flipV="1">
              <a:off x="3674" y="1067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0" name="AutoShape 32"/>
            <p:cNvCxnSpPr>
              <a:cxnSpLocks noChangeShapeType="1"/>
              <a:stCxn id="135192" idx="6"/>
              <a:endCxn id="135190" idx="1"/>
            </p:cNvCxnSpPr>
            <p:nvPr/>
          </p:nvCxnSpPr>
          <p:spPr bwMode="auto">
            <a:xfrm>
              <a:off x="3659" y="526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1" name="AutoShape 33"/>
            <p:cNvCxnSpPr>
              <a:cxnSpLocks noChangeShapeType="1"/>
              <a:stCxn id="135190" idx="7"/>
              <a:endCxn id="135187" idx="3"/>
            </p:cNvCxnSpPr>
            <p:nvPr/>
          </p:nvCxnSpPr>
          <p:spPr bwMode="auto">
            <a:xfrm flipV="1">
              <a:off x="4337" y="613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2" name="AutoShape 34"/>
            <p:cNvCxnSpPr>
              <a:cxnSpLocks noChangeShapeType="1"/>
              <a:stCxn id="135187" idx="6"/>
              <a:endCxn id="135185" idx="1"/>
            </p:cNvCxnSpPr>
            <p:nvPr/>
          </p:nvCxnSpPr>
          <p:spPr bwMode="auto">
            <a:xfrm>
              <a:off x="4968" y="503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3" name="AutoShape 35"/>
            <p:cNvCxnSpPr>
              <a:cxnSpLocks noChangeShapeType="1"/>
              <a:stCxn id="135188" idx="7"/>
              <a:endCxn id="135186" idx="3"/>
            </p:cNvCxnSpPr>
            <p:nvPr/>
          </p:nvCxnSpPr>
          <p:spPr bwMode="auto">
            <a:xfrm flipV="1">
              <a:off x="4333" y="1338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4" name="AutoShape 36"/>
            <p:cNvCxnSpPr>
              <a:cxnSpLocks noChangeShapeType="1"/>
              <a:stCxn id="135186" idx="6"/>
              <a:endCxn id="135185" idx="3"/>
            </p:cNvCxnSpPr>
            <p:nvPr/>
          </p:nvCxnSpPr>
          <p:spPr bwMode="auto">
            <a:xfrm flipV="1">
              <a:off x="4983" y="976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5" name="AutoShape 37"/>
            <p:cNvCxnSpPr>
              <a:cxnSpLocks noChangeShapeType="1"/>
              <a:stCxn id="135190" idx="5"/>
              <a:endCxn id="135186" idx="2"/>
            </p:cNvCxnSpPr>
            <p:nvPr/>
          </p:nvCxnSpPr>
          <p:spPr bwMode="auto">
            <a:xfrm>
              <a:off x="4337" y="1067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393700" y="3114675"/>
            <a:ext cx="59197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路径上各活动持续时间之和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393700" y="2635250"/>
            <a:ext cx="5000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路径长度最长的路径。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414338" y="3598863"/>
            <a:ext cx="5322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414338" y="4051300"/>
            <a:ext cx="5272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414338" y="4424363"/>
            <a:ext cx="5205412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的最早开始时间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393700" y="4967288"/>
            <a:ext cx="5154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的最迟开始时间。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393700" y="5372100"/>
            <a:ext cx="5830888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表示完成活动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的时间余量。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393700" y="5922963"/>
            <a:ext cx="7497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关键路径上的活动，即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的活动。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cxnSp>
        <p:nvCxnSpPr>
          <p:cNvPr id="135217" name="AutoShape 49"/>
          <p:cNvCxnSpPr>
            <a:cxnSpLocks noChangeShapeType="1"/>
          </p:cNvCxnSpPr>
          <p:nvPr/>
        </p:nvCxnSpPr>
        <p:spPr bwMode="auto">
          <a:xfrm flipV="1">
            <a:off x="4659313" y="763588"/>
            <a:ext cx="604837" cy="488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8" name="AutoShape 50"/>
          <p:cNvCxnSpPr>
            <a:cxnSpLocks noChangeShapeType="1"/>
          </p:cNvCxnSpPr>
          <p:nvPr/>
        </p:nvCxnSpPr>
        <p:spPr bwMode="auto">
          <a:xfrm>
            <a:off x="5695950" y="760413"/>
            <a:ext cx="752475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9" name="AutoShape 51"/>
          <p:cNvCxnSpPr>
            <a:cxnSpLocks noChangeShapeType="1"/>
          </p:cNvCxnSpPr>
          <p:nvPr/>
        </p:nvCxnSpPr>
        <p:spPr bwMode="auto">
          <a:xfrm flipV="1">
            <a:off x="6777038" y="898525"/>
            <a:ext cx="611187" cy="3698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0" name="AutoShape 52"/>
          <p:cNvCxnSpPr>
            <a:cxnSpLocks noChangeShapeType="1"/>
          </p:cNvCxnSpPr>
          <p:nvPr/>
        </p:nvCxnSpPr>
        <p:spPr bwMode="auto">
          <a:xfrm>
            <a:off x="7785100" y="723900"/>
            <a:ext cx="787400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1" name="AutoShape 53"/>
          <p:cNvCxnSpPr>
            <a:cxnSpLocks noChangeShapeType="1"/>
          </p:cNvCxnSpPr>
          <p:nvPr/>
        </p:nvCxnSpPr>
        <p:spPr bwMode="auto">
          <a:xfrm>
            <a:off x="6783388" y="1627188"/>
            <a:ext cx="568325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2" name="AutoShape 54"/>
          <p:cNvCxnSpPr>
            <a:cxnSpLocks noChangeShapeType="1"/>
          </p:cNvCxnSpPr>
          <p:nvPr/>
        </p:nvCxnSpPr>
        <p:spPr bwMode="auto">
          <a:xfrm flipV="1">
            <a:off x="7812088" y="1484313"/>
            <a:ext cx="763587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5224" name="Text Box 56"/>
          <p:cNvSpPr txBox="1">
            <a:spLocks noChangeArrowheads="1"/>
          </p:cNvSpPr>
          <p:nvPr/>
        </p:nvSpPr>
        <p:spPr bwMode="auto">
          <a:xfrm>
            <a:off x="6035675" y="3592513"/>
            <a:ext cx="13636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</a:rPr>
              <a:t>(3) = 4 </a:t>
            </a:r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6030913" y="4051300"/>
            <a:ext cx="13128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</a:rPr>
              <a:t>(3) = 6 </a:t>
            </a:r>
          </a:p>
        </p:txBody>
      </p:sp>
      <p:sp>
        <p:nvSpPr>
          <p:cNvPr id="135226" name="Text Box 58"/>
          <p:cNvSpPr txBox="1">
            <a:spLocks noChangeArrowheads="1"/>
          </p:cNvSpPr>
          <p:nvPr/>
        </p:nvSpPr>
        <p:spPr bwMode="auto">
          <a:xfrm>
            <a:off x="6030913" y="4483100"/>
            <a:ext cx="1228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4 </a:t>
            </a:r>
          </a:p>
        </p:txBody>
      </p:sp>
      <p:sp>
        <p:nvSpPr>
          <p:cNvPr id="135227" name="Text Box 59"/>
          <p:cNvSpPr txBox="1">
            <a:spLocks noChangeArrowheads="1"/>
          </p:cNvSpPr>
          <p:nvPr/>
        </p:nvSpPr>
        <p:spPr bwMode="auto">
          <a:xfrm>
            <a:off x="6030913" y="4914900"/>
            <a:ext cx="11779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= 6 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437313" y="5419725"/>
            <a:ext cx="19224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-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2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206" grpId="0"/>
      <p:bldP spid="135207" grpId="0"/>
      <p:bldP spid="135208" grpId="0"/>
      <p:bldP spid="135209" grpId="0"/>
      <p:bldP spid="135210" grpId="0"/>
      <p:bldP spid="135212" grpId="0"/>
      <p:bldP spid="135214" grpId="0"/>
      <p:bldP spid="135215" grpId="0"/>
      <p:bldP spid="135224" grpId="0"/>
      <p:bldP spid="135225" grpId="0"/>
      <p:bldP spid="135226" grpId="0"/>
      <p:bldP spid="135227" grpId="0"/>
      <p:bldP spid="1352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-95250" y="476250"/>
            <a:ext cx="518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如何找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的关键活动？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-95250" y="892175"/>
            <a:ext cx="839311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设活动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用弧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表示，其持续时间记为：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：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(2)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 </a:t>
            </a:r>
          </a:p>
        </p:txBody>
      </p:sp>
      <p:grpSp>
        <p:nvGrpSpPr>
          <p:cNvPr id="136198" name="Group 6"/>
          <p:cNvGrpSpPr>
            <a:grpSpLocks/>
          </p:cNvGrpSpPr>
          <p:nvPr/>
        </p:nvGrpSpPr>
        <p:grpSpPr bwMode="auto">
          <a:xfrm>
            <a:off x="5900738" y="1754188"/>
            <a:ext cx="2100262" cy="809625"/>
            <a:chOff x="2398" y="2997"/>
            <a:chExt cx="1323" cy="510"/>
          </a:xfrm>
        </p:grpSpPr>
        <p:grpSp>
          <p:nvGrpSpPr>
            <p:cNvPr id="136199" name="Group 7"/>
            <p:cNvGrpSpPr>
              <a:grpSpLocks/>
            </p:cNvGrpSpPr>
            <p:nvPr/>
          </p:nvGrpSpPr>
          <p:grpSpPr bwMode="auto">
            <a:xfrm>
              <a:off x="2434" y="3218"/>
              <a:ext cx="1176" cy="60"/>
              <a:chOff x="2434" y="3218"/>
              <a:chExt cx="1176" cy="60"/>
            </a:xfrm>
          </p:grpSpPr>
          <p:sp>
            <p:nvSpPr>
              <p:cNvPr id="136200" name="Line 8"/>
              <p:cNvSpPr>
                <a:spLocks noChangeShapeType="1"/>
              </p:cNvSpPr>
              <p:nvPr/>
            </p:nvSpPr>
            <p:spPr bwMode="auto">
              <a:xfrm>
                <a:off x="2434" y="3244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1" name="Oval 9"/>
              <p:cNvSpPr>
                <a:spLocks noChangeArrowheads="1"/>
              </p:cNvSpPr>
              <p:nvPr/>
            </p:nvSpPr>
            <p:spPr bwMode="auto">
              <a:xfrm>
                <a:off x="2434" y="3222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2" name="Oval 10"/>
              <p:cNvSpPr>
                <a:spLocks noChangeArrowheads="1"/>
              </p:cNvSpPr>
              <p:nvPr/>
            </p:nvSpPr>
            <p:spPr bwMode="auto">
              <a:xfrm>
                <a:off x="3552" y="3218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203" name="Text Box 11"/>
            <p:cNvSpPr txBox="1">
              <a:spLocks noChangeArrowheads="1"/>
            </p:cNvSpPr>
            <p:nvPr/>
          </p:nvSpPr>
          <p:spPr bwMode="auto">
            <a:xfrm>
              <a:off x="2398" y="320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j</a:t>
              </a:r>
            </a:p>
          </p:txBody>
        </p:sp>
        <p:sp>
          <p:nvSpPr>
            <p:cNvPr id="136204" name="Text Box 12"/>
            <p:cNvSpPr txBox="1">
              <a:spLocks noChangeArrowheads="1"/>
            </p:cNvSpPr>
            <p:nvPr/>
          </p:nvSpPr>
          <p:spPr bwMode="auto">
            <a:xfrm>
              <a:off x="3509" y="32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k</a:t>
              </a:r>
            </a:p>
          </p:txBody>
        </p:sp>
        <p:sp>
          <p:nvSpPr>
            <p:cNvPr id="136205" name="Text Box 13"/>
            <p:cNvSpPr txBox="1">
              <a:spLocks noChangeArrowheads="1"/>
            </p:cNvSpPr>
            <p:nvPr/>
          </p:nvSpPr>
          <p:spPr bwMode="auto">
            <a:xfrm>
              <a:off x="2886" y="299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ai</a:t>
              </a:r>
            </a:p>
          </p:txBody>
        </p:sp>
      </p:grp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-95250" y="3068638"/>
            <a:ext cx="4919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(1)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(1) = 0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开始向前递推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</a:p>
        </p:txBody>
      </p:sp>
      <p:graphicFrame>
        <p:nvGraphicFramePr>
          <p:cNvPr id="136209" name="Object 17"/>
          <p:cNvGraphicFramePr>
            <a:graphicFrameLocks noChangeAspect="1"/>
          </p:cNvGraphicFramePr>
          <p:nvPr/>
        </p:nvGraphicFramePr>
        <p:xfrm>
          <a:off x="906463" y="3635375"/>
          <a:ext cx="73882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5" name="公式" r:id="rId4" imgW="3555720" imgH="507960" progId="Equation.3">
                  <p:embed/>
                </p:oleObj>
              </mc:Choice>
              <mc:Fallback>
                <p:oleObj name="公式" r:id="rId4" imgW="3555720" imgH="5079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635375"/>
                        <a:ext cx="7388225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-7938" y="4700588"/>
            <a:ext cx="530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(2)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开始向后递推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362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203879"/>
              </p:ext>
            </p:extLst>
          </p:nvPr>
        </p:nvGraphicFramePr>
        <p:xfrm>
          <a:off x="895548" y="5319713"/>
          <a:ext cx="7708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6" name="公式" r:id="rId6" imgW="3644640" imgH="520560" progId="Equation.3">
                  <p:embed/>
                </p:oleObj>
              </mc:Choice>
              <mc:Fallback>
                <p:oleObj name="公式" r:id="rId6" imgW="3644640" imgH="5205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548" y="5319713"/>
                        <a:ext cx="77089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-115888" y="2513013"/>
            <a:ext cx="383857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？  </a:t>
            </a:r>
          </a:p>
        </p:txBody>
      </p:sp>
      <p:grpSp>
        <p:nvGrpSpPr>
          <p:cNvPr id="136268" name="Group 76"/>
          <p:cNvGrpSpPr>
            <a:grpSpLocks/>
          </p:cNvGrpSpPr>
          <p:nvPr/>
        </p:nvGrpSpPr>
        <p:grpSpPr bwMode="auto">
          <a:xfrm>
            <a:off x="4500563" y="404813"/>
            <a:ext cx="4500562" cy="2952750"/>
            <a:chOff x="2653" y="255"/>
            <a:chExt cx="3107" cy="1860"/>
          </a:xfrm>
        </p:grpSpPr>
        <p:sp useBgFill="1">
          <p:nvSpPr>
            <p:cNvPr id="136266" name="Rectangle 74"/>
            <p:cNvSpPr>
              <a:spLocks noChangeArrowheads="1"/>
            </p:cNvSpPr>
            <p:nvPr/>
          </p:nvSpPr>
          <p:spPr bwMode="auto">
            <a:xfrm>
              <a:off x="2653" y="255"/>
              <a:ext cx="3107" cy="1724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6234" name="Group 42"/>
            <p:cNvGrpSpPr>
              <a:grpSpLocks/>
            </p:cNvGrpSpPr>
            <p:nvPr/>
          </p:nvGrpSpPr>
          <p:grpSpPr bwMode="auto">
            <a:xfrm>
              <a:off x="2653" y="436"/>
              <a:ext cx="3029" cy="1679"/>
              <a:chOff x="2744" y="346"/>
              <a:chExt cx="2966" cy="1618"/>
            </a:xfrm>
          </p:grpSpPr>
          <p:sp>
            <p:nvSpPr>
              <p:cNvPr id="136235" name="Text Box 43"/>
              <p:cNvSpPr txBox="1">
                <a:spLocks noChangeArrowheads="1"/>
              </p:cNvSpPr>
              <p:nvPr/>
            </p:nvSpPr>
            <p:spPr bwMode="auto">
              <a:xfrm rot="1468616">
                <a:off x="4346" y="941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8=7</a:t>
                </a:r>
              </a:p>
            </p:txBody>
          </p:sp>
          <p:sp>
            <p:nvSpPr>
              <p:cNvPr id="136236" name="Text Box 44"/>
              <p:cNvSpPr txBox="1">
                <a:spLocks noChangeArrowheads="1"/>
              </p:cNvSpPr>
              <p:nvPr/>
            </p:nvSpPr>
            <p:spPr bwMode="auto">
              <a:xfrm rot="-2273448">
                <a:off x="4199" y="1323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9=4</a:t>
                </a:r>
              </a:p>
            </p:txBody>
          </p:sp>
          <p:sp>
            <p:nvSpPr>
              <p:cNvPr id="136237" name="Text Box 45"/>
              <p:cNvSpPr txBox="1">
                <a:spLocks noChangeArrowheads="1"/>
              </p:cNvSpPr>
              <p:nvPr/>
            </p:nvSpPr>
            <p:spPr bwMode="auto">
              <a:xfrm rot="1746009">
                <a:off x="4989" y="401"/>
                <a:ext cx="565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10=2</a:t>
                </a:r>
              </a:p>
            </p:txBody>
          </p:sp>
          <p:sp>
            <p:nvSpPr>
              <p:cNvPr id="136238" name="Text Box 46"/>
              <p:cNvSpPr txBox="1">
                <a:spLocks noChangeArrowheads="1"/>
              </p:cNvSpPr>
              <p:nvPr/>
            </p:nvSpPr>
            <p:spPr bwMode="auto">
              <a:xfrm rot="-1493477">
                <a:off x="5011" y="1049"/>
                <a:ext cx="5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11=4</a:t>
                </a:r>
              </a:p>
            </p:txBody>
          </p:sp>
          <p:sp>
            <p:nvSpPr>
              <p:cNvPr id="136239" name="Text Box 47"/>
              <p:cNvSpPr txBox="1">
                <a:spLocks noChangeArrowheads="1"/>
              </p:cNvSpPr>
              <p:nvPr/>
            </p:nvSpPr>
            <p:spPr bwMode="auto">
              <a:xfrm rot="-1909753">
                <a:off x="4241" y="505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7=9</a:t>
                </a:r>
              </a:p>
            </p:txBody>
          </p:sp>
          <p:sp>
            <p:nvSpPr>
              <p:cNvPr id="136240" name="Text Box 48"/>
              <p:cNvSpPr txBox="1">
                <a:spLocks noChangeArrowheads="1"/>
              </p:cNvSpPr>
              <p:nvPr/>
            </p:nvSpPr>
            <p:spPr bwMode="auto">
              <a:xfrm rot="2110140">
                <a:off x="3757" y="490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4=1</a:t>
                </a:r>
              </a:p>
            </p:txBody>
          </p:sp>
          <p:sp>
            <p:nvSpPr>
              <p:cNvPr id="136241" name="Text Box 49"/>
              <p:cNvSpPr txBox="1">
                <a:spLocks noChangeArrowheads="1"/>
              </p:cNvSpPr>
              <p:nvPr/>
            </p:nvSpPr>
            <p:spPr bwMode="auto">
              <a:xfrm rot="-1445644">
                <a:off x="3612" y="936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5=1</a:t>
                </a:r>
              </a:p>
            </p:txBody>
          </p:sp>
          <p:sp>
            <p:nvSpPr>
              <p:cNvPr id="136242" name="Text Box 50"/>
              <p:cNvSpPr txBox="1">
                <a:spLocks noChangeArrowheads="1"/>
              </p:cNvSpPr>
              <p:nvPr/>
            </p:nvSpPr>
            <p:spPr bwMode="auto">
              <a:xfrm>
                <a:off x="3661" y="1579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6=2</a:t>
                </a:r>
              </a:p>
            </p:txBody>
          </p:sp>
          <p:sp>
            <p:nvSpPr>
              <p:cNvPr id="136243" name="Text Box 51"/>
              <p:cNvSpPr txBox="1">
                <a:spLocks noChangeArrowheads="1"/>
              </p:cNvSpPr>
              <p:nvPr/>
            </p:nvSpPr>
            <p:spPr bwMode="auto">
              <a:xfrm rot="1789981">
                <a:off x="3032" y="832"/>
                <a:ext cx="47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2=4</a:t>
                </a:r>
              </a:p>
            </p:txBody>
          </p:sp>
          <p:sp>
            <p:nvSpPr>
              <p:cNvPr id="136244" name="Text Box 52"/>
              <p:cNvSpPr txBox="1">
                <a:spLocks noChangeArrowheads="1"/>
              </p:cNvSpPr>
              <p:nvPr/>
            </p:nvSpPr>
            <p:spPr bwMode="auto">
              <a:xfrm rot="-2425782">
                <a:off x="2877" y="459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1=6</a:t>
                </a:r>
              </a:p>
            </p:txBody>
          </p:sp>
          <p:sp>
            <p:nvSpPr>
              <p:cNvPr id="136245" name="Oval 53"/>
              <p:cNvSpPr>
                <a:spLocks noChangeArrowheads="1"/>
              </p:cNvSpPr>
              <p:nvPr/>
            </p:nvSpPr>
            <p:spPr bwMode="auto">
              <a:xfrm>
                <a:off x="5422" y="70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9</a:t>
                </a:r>
              </a:p>
            </p:txBody>
          </p:sp>
          <p:sp>
            <p:nvSpPr>
              <p:cNvPr id="136246" name="Oval 54"/>
              <p:cNvSpPr>
                <a:spLocks noChangeArrowheads="1"/>
              </p:cNvSpPr>
              <p:nvPr/>
            </p:nvSpPr>
            <p:spPr bwMode="auto">
              <a:xfrm>
                <a:off x="4695" y="107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8</a:t>
                </a:r>
              </a:p>
            </p:txBody>
          </p:sp>
          <p:sp>
            <p:nvSpPr>
              <p:cNvPr id="136247" name="Oval 55"/>
              <p:cNvSpPr>
                <a:spLocks noChangeArrowheads="1"/>
              </p:cNvSpPr>
              <p:nvPr/>
            </p:nvSpPr>
            <p:spPr bwMode="auto">
              <a:xfrm>
                <a:off x="4680" y="346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7</a:t>
                </a:r>
              </a:p>
            </p:txBody>
          </p:sp>
          <p:sp>
            <p:nvSpPr>
              <p:cNvPr id="136248" name="Oval 56"/>
              <p:cNvSpPr>
                <a:spLocks noChangeArrowheads="1"/>
              </p:cNvSpPr>
              <p:nvPr/>
            </p:nvSpPr>
            <p:spPr bwMode="auto">
              <a:xfrm>
                <a:off x="4087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6</a:t>
                </a:r>
              </a:p>
            </p:txBody>
          </p:sp>
          <p:sp>
            <p:nvSpPr>
              <p:cNvPr id="136249" name="Oval 57"/>
              <p:cNvSpPr>
                <a:spLocks noChangeArrowheads="1"/>
              </p:cNvSpPr>
              <p:nvPr/>
            </p:nvSpPr>
            <p:spPr bwMode="auto">
              <a:xfrm>
                <a:off x="3372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4</a:t>
                </a:r>
              </a:p>
            </p:txBody>
          </p:sp>
          <p:sp>
            <p:nvSpPr>
              <p:cNvPr id="136250" name="Oval 58"/>
              <p:cNvSpPr>
                <a:spLocks noChangeArrowheads="1"/>
              </p:cNvSpPr>
              <p:nvPr/>
            </p:nvSpPr>
            <p:spPr bwMode="auto">
              <a:xfrm>
                <a:off x="4091" y="800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5</a:t>
                </a:r>
              </a:p>
            </p:txBody>
          </p:sp>
          <p:sp>
            <p:nvSpPr>
              <p:cNvPr id="136251" name="Oval 59"/>
              <p:cNvSpPr>
                <a:spLocks noChangeArrowheads="1"/>
              </p:cNvSpPr>
              <p:nvPr/>
            </p:nvSpPr>
            <p:spPr bwMode="auto">
              <a:xfrm>
                <a:off x="3386" y="111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3</a:t>
                </a:r>
              </a:p>
            </p:txBody>
          </p:sp>
          <p:sp>
            <p:nvSpPr>
              <p:cNvPr id="136252" name="Oval 60"/>
              <p:cNvSpPr>
                <a:spLocks noChangeArrowheads="1"/>
              </p:cNvSpPr>
              <p:nvPr/>
            </p:nvSpPr>
            <p:spPr bwMode="auto">
              <a:xfrm>
                <a:off x="3371" y="36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2</a:t>
                </a:r>
              </a:p>
            </p:txBody>
          </p:sp>
          <p:sp>
            <p:nvSpPr>
              <p:cNvPr id="136253" name="Oval 61"/>
              <p:cNvSpPr>
                <a:spLocks noChangeArrowheads="1"/>
              </p:cNvSpPr>
              <p:nvPr/>
            </p:nvSpPr>
            <p:spPr bwMode="auto">
              <a:xfrm>
                <a:off x="2744" y="78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136254" name="Text Box 62"/>
              <p:cNvSpPr txBox="1">
                <a:spLocks noChangeArrowheads="1"/>
              </p:cNvSpPr>
              <p:nvPr/>
            </p:nvSpPr>
            <p:spPr bwMode="auto">
              <a:xfrm rot="3580605">
                <a:off x="2850" y="1283"/>
                <a:ext cx="43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3=5</a:t>
                </a:r>
              </a:p>
            </p:txBody>
          </p:sp>
          <p:cxnSp>
            <p:nvCxnSpPr>
              <p:cNvPr id="136255" name="AutoShape 63"/>
              <p:cNvCxnSpPr>
                <a:cxnSpLocks noChangeShapeType="1"/>
                <a:stCxn id="136253" idx="7"/>
                <a:endCxn id="136252" idx="2"/>
              </p:cNvCxnSpPr>
              <p:nvPr/>
            </p:nvCxnSpPr>
            <p:spPr bwMode="auto">
              <a:xfrm flipV="1">
                <a:off x="2990" y="526"/>
                <a:ext cx="381" cy="3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6" name="AutoShape 64"/>
              <p:cNvCxnSpPr>
                <a:cxnSpLocks noChangeShapeType="1"/>
                <a:stCxn id="136253" idx="6"/>
                <a:endCxn id="136251" idx="1"/>
              </p:cNvCxnSpPr>
              <p:nvPr/>
            </p:nvCxnSpPr>
            <p:spPr bwMode="auto">
              <a:xfrm>
                <a:off x="3032" y="945"/>
                <a:ext cx="396" cy="21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7" name="AutoShape 65"/>
              <p:cNvCxnSpPr>
                <a:cxnSpLocks noChangeShapeType="1"/>
                <a:stCxn id="136253" idx="5"/>
                <a:endCxn id="136249" idx="1"/>
              </p:cNvCxnSpPr>
              <p:nvPr/>
            </p:nvCxnSpPr>
            <p:spPr bwMode="auto">
              <a:xfrm>
                <a:off x="2990" y="1055"/>
                <a:ext cx="424" cy="64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8" name="AutoShape 66"/>
              <p:cNvCxnSpPr>
                <a:cxnSpLocks noChangeShapeType="1"/>
                <a:stCxn id="136249" idx="6"/>
                <a:endCxn id="136248" idx="2"/>
              </p:cNvCxnSpPr>
              <p:nvPr/>
            </p:nvCxnSpPr>
            <p:spPr bwMode="auto">
              <a:xfrm>
                <a:off x="3660" y="1808"/>
                <a:ext cx="427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9" name="AutoShape 67"/>
              <p:cNvCxnSpPr>
                <a:cxnSpLocks noChangeShapeType="1"/>
                <a:stCxn id="136251" idx="6"/>
                <a:endCxn id="136250" idx="3"/>
              </p:cNvCxnSpPr>
              <p:nvPr/>
            </p:nvCxnSpPr>
            <p:spPr bwMode="auto">
              <a:xfrm flipV="1">
                <a:off x="3674" y="1067"/>
                <a:ext cx="459" cy="2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0" name="AutoShape 68"/>
              <p:cNvCxnSpPr>
                <a:cxnSpLocks noChangeShapeType="1"/>
                <a:stCxn id="136252" idx="6"/>
                <a:endCxn id="136250" idx="1"/>
              </p:cNvCxnSpPr>
              <p:nvPr/>
            </p:nvCxnSpPr>
            <p:spPr bwMode="auto">
              <a:xfrm>
                <a:off x="3659" y="526"/>
                <a:ext cx="474" cy="32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1" name="AutoShape 69"/>
              <p:cNvCxnSpPr>
                <a:cxnSpLocks noChangeShapeType="1"/>
                <a:stCxn id="136250" idx="7"/>
                <a:endCxn id="136247" idx="3"/>
              </p:cNvCxnSpPr>
              <p:nvPr/>
            </p:nvCxnSpPr>
            <p:spPr bwMode="auto">
              <a:xfrm flipV="1">
                <a:off x="4337" y="613"/>
                <a:ext cx="385" cy="23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2" name="AutoShape 70"/>
              <p:cNvCxnSpPr>
                <a:cxnSpLocks noChangeShapeType="1"/>
                <a:stCxn id="136247" idx="6"/>
                <a:endCxn id="136245" idx="1"/>
              </p:cNvCxnSpPr>
              <p:nvPr/>
            </p:nvCxnSpPr>
            <p:spPr bwMode="auto">
              <a:xfrm>
                <a:off x="4968" y="503"/>
                <a:ext cx="496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3" name="AutoShape 71"/>
              <p:cNvCxnSpPr>
                <a:cxnSpLocks noChangeShapeType="1"/>
                <a:stCxn id="136248" idx="7"/>
                <a:endCxn id="136246" idx="3"/>
              </p:cNvCxnSpPr>
              <p:nvPr/>
            </p:nvCxnSpPr>
            <p:spPr bwMode="auto">
              <a:xfrm flipV="1">
                <a:off x="4333" y="1338"/>
                <a:ext cx="404" cy="35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4" name="AutoShape 72"/>
              <p:cNvCxnSpPr>
                <a:cxnSpLocks noChangeShapeType="1"/>
                <a:stCxn id="136246" idx="6"/>
                <a:endCxn id="136245" idx="3"/>
              </p:cNvCxnSpPr>
              <p:nvPr/>
            </p:nvCxnSpPr>
            <p:spPr bwMode="auto">
              <a:xfrm flipV="1">
                <a:off x="4983" y="976"/>
                <a:ext cx="481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5" name="AutoShape 73"/>
              <p:cNvCxnSpPr>
                <a:cxnSpLocks noChangeShapeType="1"/>
                <a:stCxn id="136250" idx="5"/>
                <a:endCxn id="136246" idx="2"/>
              </p:cNvCxnSpPr>
              <p:nvPr/>
            </p:nvCxnSpPr>
            <p:spPr bwMode="auto">
              <a:xfrm>
                <a:off x="4337" y="1067"/>
                <a:ext cx="358" cy="161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bldLvl="5" autoUpdateAnimBg="0"/>
      <p:bldP spid="136197" grpId="0"/>
      <p:bldP spid="136208" grpId="0"/>
      <p:bldP spid="136211" grpId="0"/>
      <p:bldP spid="13623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98" name="Group 182"/>
          <p:cNvGrpSpPr>
            <a:grpSpLocks/>
          </p:cNvGrpSpPr>
          <p:nvPr/>
        </p:nvGrpSpPr>
        <p:grpSpPr bwMode="auto">
          <a:xfrm>
            <a:off x="801688" y="2546350"/>
            <a:ext cx="3122612" cy="3762375"/>
            <a:chOff x="567" y="1604"/>
            <a:chExt cx="1967" cy="2370"/>
          </a:xfrm>
        </p:grpSpPr>
        <p:sp>
          <p:nvSpPr>
            <p:cNvPr id="137274" name="Text Box 58"/>
            <p:cNvSpPr txBox="1">
              <a:spLocks noChangeArrowheads="1"/>
            </p:cNvSpPr>
            <p:nvPr/>
          </p:nvSpPr>
          <p:spPr bwMode="auto">
            <a:xfrm>
              <a:off x="610" y="1804"/>
              <a:ext cx="356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11</a:t>
              </a:r>
            </a:p>
          </p:txBody>
        </p:sp>
        <p:grpSp>
          <p:nvGrpSpPr>
            <p:cNvPr id="137275" name="Group 59"/>
            <p:cNvGrpSpPr>
              <a:grpSpLocks/>
            </p:cNvGrpSpPr>
            <p:nvPr/>
          </p:nvGrpSpPr>
          <p:grpSpPr bwMode="auto">
            <a:xfrm>
              <a:off x="567" y="1604"/>
              <a:ext cx="1967" cy="2360"/>
              <a:chOff x="3100" y="1817"/>
              <a:chExt cx="1967" cy="2360"/>
            </a:xfrm>
          </p:grpSpPr>
          <p:sp>
            <p:nvSpPr>
              <p:cNvPr id="137276" name="Rectangle 60"/>
              <p:cNvSpPr>
                <a:spLocks noChangeArrowheads="1"/>
              </p:cNvSpPr>
              <p:nvPr/>
            </p:nvSpPr>
            <p:spPr bwMode="auto">
              <a:xfrm>
                <a:off x="3100" y="1833"/>
                <a:ext cx="1967" cy="2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7" name="Line 61"/>
              <p:cNvSpPr>
                <a:spLocks noChangeShapeType="1"/>
              </p:cNvSpPr>
              <p:nvPr/>
            </p:nvSpPr>
            <p:spPr bwMode="auto">
              <a:xfrm>
                <a:off x="3100" y="2033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3153" y="1817"/>
                <a:ext cx="1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活动      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        l        l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–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</a:t>
                </a:r>
              </a:p>
            </p:txBody>
          </p:sp>
          <p:sp>
            <p:nvSpPr>
              <p:cNvPr id="137279" name="Line 63"/>
              <p:cNvSpPr>
                <a:spLocks noChangeShapeType="1"/>
              </p:cNvSpPr>
              <p:nvPr/>
            </p:nvSpPr>
            <p:spPr bwMode="auto">
              <a:xfrm>
                <a:off x="3100" y="222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0" name="Line 64"/>
              <p:cNvSpPr>
                <a:spLocks noChangeShapeType="1"/>
              </p:cNvSpPr>
              <p:nvPr/>
            </p:nvSpPr>
            <p:spPr bwMode="auto">
              <a:xfrm>
                <a:off x="3100" y="242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1" name="Line 65"/>
              <p:cNvSpPr>
                <a:spLocks noChangeShapeType="1"/>
              </p:cNvSpPr>
              <p:nvPr/>
            </p:nvSpPr>
            <p:spPr bwMode="auto">
              <a:xfrm>
                <a:off x="3100" y="2614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2" name="Line 66"/>
              <p:cNvSpPr>
                <a:spLocks noChangeShapeType="1"/>
              </p:cNvSpPr>
              <p:nvPr/>
            </p:nvSpPr>
            <p:spPr bwMode="auto">
              <a:xfrm>
                <a:off x="3100" y="2807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3" name="Line 67"/>
              <p:cNvSpPr>
                <a:spLocks noChangeShapeType="1"/>
              </p:cNvSpPr>
              <p:nvPr/>
            </p:nvSpPr>
            <p:spPr bwMode="auto">
              <a:xfrm>
                <a:off x="3100" y="3001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4" name="Line 68"/>
              <p:cNvSpPr>
                <a:spLocks noChangeShapeType="1"/>
              </p:cNvSpPr>
              <p:nvPr/>
            </p:nvSpPr>
            <p:spPr bwMode="auto">
              <a:xfrm>
                <a:off x="3100" y="3195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5" name="Line 69"/>
              <p:cNvSpPr>
                <a:spLocks noChangeShapeType="1"/>
              </p:cNvSpPr>
              <p:nvPr/>
            </p:nvSpPr>
            <p:spPr bwMode="auto">
              <a:xfrm>
                <a:off x="3100" y="3388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6" name="Line 70"/>
              <p:cNvSpPr>
                <a:spLocks noChangeShapeType="1"/>
              </p:cNvSpPr>
              <p:nvPr/>
            </p:nvSpPr>
            <p:spPr bwMode="auto">
              <a:xfrm>
                <a:off x="3100" y="3582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3100" y="377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8" name="Line 72"/>
              <p:cNvSpPr>
                <a:spLocks noChangeShapeType="1"/>
              </p:cNvSpPr>
              <p:nvPr/>
            </p:nvSpPr>
            <p:spPr bwMode="auto">
              <a:xfrm>
                <a:off x="3100" y="397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9" name="Line 73"/>
              <p:cNvSpPr>
                <a:spLocks noChangeShapeType="1"/>
              </p:cNvSpPr>
              <p:nvPr/>
            </p:nvSpPr>
            <p:spPr bwMode="auto">
              <a:xfrm>
                <a:off x="3645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0" name="Line 74"/>
              <p:cNvSpPr>
                <a:spLocks noChangeShapeType="1"/>
              </p:cNvSpPr>
              <p:nvPr/>
            </p:nvSpPr>
            <p:spPr bwMode="auto">
              <a:xfrm>
                <a:off x="40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1" name="Line 75"/>
              <p:cNvSpPr>
                <a:spLocks noChangeShapeType="1"/>
              </p:cNvSpPr>
              <p:nvPr/>
            </p:nvSpPr>
            <p:spPr bwMode="auto">
              <a:xfrm>
                <a:off x="44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292" name="Text Box 76"/>
          <p:cNvSpPr txBox="1">
            <a:spLocks noChangeArrowheads="1"/>
          </p:cNvSpPr>
          <p:nvPr/>
        </p:nvSpPr>
        <p:spPr bwMode="auto">
          <a:xfrm>
            <a:off x="3536950" y="2862263"/>
            <a:ext cx="38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</a:p>
        </p:txBody>
      </p:sp>
      <p:grpSp>
        <p:nvGrpSpPr>
          <p:cNvPr id="137399" name="Group 183"/>
          <p:cNvGrpSpPr>
            <a:grpSpLocks/>
          </p:cNvGrpSpPr>
          <p:nvPr/>
        </p:nvGrpSpPr>
        <p:grpSpPr bwMode="auto">
          <a:xfrm>
            <a:off x="1838325" y="2846388"/>
            <a:ext cx="438150" cy="3457575"/>
            <a:chOff x="1220" y="1793"/>
            <a:chExt cx="276" cy="2178"/>
          </a:xfrm>
        </p:grpSpPr>
        <p:sp>
          <p:nvSpPr>
            <p:cNvPr id="137301" name="Text Box 85"/>
            <p:cNvSpPr txBox="1">
              <a:spLocks noChangeArrowheads="1"/>
            </p:cNvSpPr>
            <p:nvPr/>
          </p:nvSpPr>
          <p:spPr bwMode="auto">
            <a:xfrm>
              <a:off x="1220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5" name="Text Box 89"/>
            <p:cNvSpPr txBox="1">
              <a:spLocks noChangeArrowheads="1"/>
            </p:cNvSpPr>
            <p:nvPr/>
          </p:nvSpPr>
          <p:spPr bwMode="auto">
            <a:xfrm>
              <a:off x="1220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1220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3" name="Text Box 97"/>
            <p:cNvSpPr txBox="1">
              <a:spLocks noChangeArrowheads="1"/>
            </p:cNvSpPr>
            <p:nvPr/>
          </p:nvSpPr>
          <p:spPr bwMode="auto">
            <a:xfrm>
              <a:off x="1220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</p:txBody>
        </p:sp>
        <p:sp>
          <p:nvSpPr>
            <p:cNvPr id="137317" name="Text Box 101"/>
            <p:cNvSpPr txBox="1">
              <a:spLocks noChangeArrowheads="1"/>
            </p:cNvSpPr>
            <p:nvPr/>
          </p:nvSpPr>
          <p:spPr bwMode="auto">
            <a:xfrm>
              <a:off x="1220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</p:txBody>
        </p:sp>
        <p:sp>
          <p:nvSpPr>
            <p:cNvPr id="137321" name="Text Box 105"/>
            <p:cNvSpPr txBox="1">
              <a:spLocks noChangeArrowheads="1"/>
            </p:cNvSpPr>
            <p:nvPr/>
          </p:nvSpPr>
          <p:spPr bwMode="auto">
            <a:xfrm>
              <a:off x="1220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5" name="Text Box 109"/>
            <p:cNvSpPr txBox="1">
              <a:spLocks noChangeArrowheads="1"/>
            </p:cNvSpPr>
            <p:nvPr/>
          </p:nvSpPr>
          <p:spPr bwMode="auto">
            <a:xfrm>
              <a:off x="1220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9" name="Text Box 113"/>
            <p:cNvSpPr txBox="1">
              <a:spLocks noChangeArrowheads="1"/>
            </p:cNvSpPr>
            <p:nvPr/>
          </p:nvSpPr>
          <p:spPr bwMode="auto">
            <a:xfrm>
              <a:off x="1220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3" name="Text Box 117"/>
            <p:cNvSpPr txBox="1">
              <a:spLocks noChangeArrowheads="1"/>
            </p:cNvSpPr>
            <p:nvPr/>
          </p:nvSpPr>
          <p:spPr bwMode="auto">
            <a:xfrm>
              <a:off x="1220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7" name="Text Box 121"/>
            <p:cNvSpPr txBox="1">
              <a:spLocks noChangeArrowheads="1"/>
            </p:cNvSpPr>
            <p:nvPr/>
          </p:nvSpPr>
          <p:spPr bwMode="auto">
            <a:xfrm>
              <a:off x="1220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1" name="Text Box 125"/>
            <p:cNvSpPr txBox="1">
              <a:spLocks noChangeArrowheads="1"/>
            </p:cNvSpPr>
            <p:nvPr/>
          </p:nvSpPr>
          <p:spPr bwMode="auto">
            <a:xfrm>
              <a:off x="1220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</p:grpSp>
      <p:grpSp>
        <p:nvGrpSpPr>
          <p:cNvPr id="137400" name="Group 184"/>
          <p:cNvGrpSpPr>
            <a:grpSpLocks/>
          </p:cNvGrpSpPr>
          <p:nvPr/>
        </p:nvGrpSpPr>
        <p:grpSpPr bwMode="auto">
          <a:xfrm>
            <a:off x="2509838" y="2846388"/>
            <a:ext cx="438150" cy="3457575"/>
            <a:chOff x="1643" y="1793"/>
            <a:chExt cx="276" cy="2178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643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1643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0" name="Text Box 94"/>
            <p:cNvSpPr txBox="1">
              <a:spLocks noChangeArrowheads="1"/>
            </p:cNvSpPr>
            <p:nvPr/>
          </p:nvSpPr>
          <p:spPr bwMode="auto">
            <a:xfrm>
              <a:off x="1643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4" name="Text Box 98"/>
            <p:cNvSpPr txBox="1">
              <a:spLocks noChangeArrowheads="1"/>
            </p:cNvSpPr>
            <p:nvPr/>
          </p:nvSpPr>
          <p:spPr bwMode="auto">
            <a:xfrm>
              <a:off x="1643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1643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</p:txBody>
        </p:sp>
        <p:sp>
          <p:nvSpPr>
            <p:cNvPr id="137322" name="Text Box 106"/>
            <p:cNvSpPr txBox="1">
              <a:spLocks noChangeArrowheads="1"/>
            </p:cNvSpPr>
            <p:nvPr/>
          </p:nvSpPr>
          <p:spPr bwMode="auto">
            <a:xfrm>
              <a:off x="1643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6" name="Text Box 110"/>
            <p:cNvSpPr txBox="1">
              <a:spLocks noChangeArrowheads="1"/>
            </p:cNvSpPr>
            <p:nvPr/>
          </p:nvSpPr>
          <p:spPr bwMode="auto">
            <a:xfrm>
              <a:off x="1643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0" name="Text Box 114"/>
            <p:cNvSpPr txBox="1">
              <a:spLocks noChangeArrowheads="1"/>
            </p:cNvSpPr>
            <p:nvPr/>
          </p:nvSpPr>
          <p:spPr bwMode="auto">
            <a:xfrm>
              <a:off x="1643" y="333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</p:txBody>
        </p:sp>
        <p:sp>
          <p:nvSpPr>
            <p:cNvPr id="137334" name="Text Box 118"/>
            <p:cNvSpPr txBox="1">
              <a:spLocks noChangeArrowheads="1"/>
            </p:cNvSpPr>
            <p:nvPr/>
          </p:nvSpPr>
          <p:spPr bwMode="auto">
            <a:xfrm>
              <a:off x="1643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8" name="Text Box 122"/>
            <p:cNvSpPr txBox="1">
              <a:spLocks noChangeArrowheads="1"/>
            </p:cNvSpPr>
            <p:nvPr/>
          </p:nvSpPr>
          <p:spPr bwMode="auto">
            <a:xfrm>
              <a:off x="1643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2" name="Text Box 126"/>
            <p:cNvSpPr txBox="1">
              <a:spLocks noChangeArrowheads="1"/>
            </p:cNvSpPr>
            <p:nvPr/>
          </p:nvSpPr>
          <p:spPr bwMode="auto">
            <a:xfrm>
              <a:off x="1643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grpSp>
        <p:nvGrpSpPr>
          <p:cNvPr id="137401" name="Group 185"/>
          <p:cNvGrpSpPr>
            <a:grpSpLocks/>
          </p:cNvGrpSpPr>
          <p:nvPr/>
        </p:nvGrpSpPr>
        <p:grpSpPr bwMode="auto">
          <a:xfrm>
            <a:off x="3182938" y="2846388"/>
            <a:ext cx="311150" cy="3457575"/>
            <a:chOff x="2067" y="1793"/>
            <a:chExt cx="196" cy="2178"/>
          </a:xfrm>
        </p:grpSpPr>
        <p:sp>
          <p:nvSpPr>
            <p:cNvPr id="137303" name="Text Box 87"/>
            <p:cNvSpPr txBox="1">
              <a:spLocks noChangeArrowheads="1"/>
            </p:cNvSpPr>
            <p:nvPr/>
          </p:nvSpPr>
          <p:spPr bwMode="auto">
            <a:xfrm>
              <a:off x="2067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7" name="Text Box 91"/>
            <p:cNvSpPr txBox="1">
              <a:spLocks noChangeArrowheads="1"/>
            </p:cNvSpPr>
            <p:nvPr/>
          </p:nvSpPr>
          <p:spPr bwMode="auto">
            <a:xfrm>
              <a:off x="2067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1" name="Text Box 95"/>
            <p:cNvSpPr txBox="1">
              <a:spLocks noChangeArrowheads="1"/>
            </p:cNvSpPr>
            <p:nvPr/>
          </p:nvSpPr>
          <p:spPr bwMode="auto">
            <a:xfrm>
              <a:off x="2067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15" name="Text Box 99"/>
            <p:cNvSpPr txBox="1">
              <a:spLocks noChangeArrowheads="1"/>
            </p:cNvSpPr>
            <p:nvPr/>
          </p:nvSpPr>
          <p:spPr bwMode="auto">
            <a:xfrm>
              <a:off x="2067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>
              <a:off x="2067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23" name="Text Box 107"/>
            <p:cNvSpPr txBox="1">
              <a:spLocks noChangeArrowheads="1"/>
            </p:cNvSpPr>
            <p:nvPr/>
          </p:nvSpPr>
          <p:spPr bwMode="auto">
            <a:xfrm>
              <a:off x="2067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27" name="Text Box 111"/>
            <p:cNvSpPr txBox="1">
              <a:spLocks noChangeArrowheads="1"/>
            </p:cNvSpPr>
            <p:nvPr/>
          </p:nvSpPr>
          <p:spPr bwMode="auto">
            <a:xfrm>
              <a:off x="2067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1" name="Text Box 115"/>
            <p:cNvSpPr txBox="1">
              <a:spLocks noChangeArrowheads="1"/>
            </p:cNvSpPr>
            <p:nvPr/>
          </p:nvSpPr>
          <p:spPr bwMode="auto">
            <a:xfrm>
              <a:off x="2067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35" name="Text Box 119"/>
            <p:cNvSpPr txBox="1">
              <a:spLocks noChangeArrowheads="1"/>
            </p:cNvSpPr>
            <p:nvPr/>
          </p:nvSpPr>
          <p:spPr bwMode="auto">
            <a:xfrm>
              <a:off x="2067" y="35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9" name="Text Box 123"/>
            <p:cNvSpPr txBox="1">
              <a:spLocks noChangeArrowheads="1"/>
            </p:cNvSpPr>
            <p:nvPr/>
          </p:nvSpPr>
          <p:spPr bwMode="auto">
            <a:xfrm>
              <a:off x="2067" y="37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43" name="Text Box 127"/>
            <p:cNvSpPr txBox="1">
              <a:spLocks noChangeArrowheads="1"/>
            </p:cNvSpPr>
            <p:nvPr/>
          </p:nvSpPr>
          <p:spPr bwMode="auto">
            <a:xfrm>
              <a:off x="2067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137344" name="Text Box 128"/>
          <p:cNvSpPr txBox="1">
            <a:spLocks noChangeArrowheads="1"/>
          </p:cNvSpPr>
          <p:nvPr/>
        </p:nvSpPr>
        <p:spPr bwMode="auto">
          <a:xfrm>
            <a:off x="250825" y="541338"/>
            <a:ext cx="3308350" cy="17351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求关键路径步骤：   </a:t>
            </a:r>
          </a:p>
          <a:p>
            <a:pPr lvl="2"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计算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</a:p>
        </p:txBody>
      </p:sp>
      <p:grpSp>
        <p:nvGrpSpPr>
          <p:cNvPr id="137397" name="Group 181"/>
          <p:cNvGrpSpPr>
            <a:grpSpLocks/>
          </p:cNvGrpSpPr>
          <p:nvPr/>
        </p:nvGrpSpPr>
        <p:grpSpPr bwMode="auto">
          <a:xfrm>
            <a:off x="5684838" y="3213100"/>
            <a:ext cx="2416175" cy="3162300"/>
            <a:chOff x="3399" y="2024"/>
            <a:chExt cx="1522" cy="1992"/>
          </a:xfrm>
        </p:grpSpPr>
        <p:sp>
          <p:nvSpPr>
            <p:cNvPr id="137345" name="Text Box 129"/>
            <p:cNvSpPr txBox="1">
              <a:spLocks noChangeArrowheads="1"/>
            </p:cNvSpPr>
            <p:nvPr/>
          </p:nvSpPr>
          <p:spPr bwMode="auto">
            <a:xfrm>
              <a:off x="3508" y="2230"/>
              <a:ext cx="26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</p:txBody>
        </p:sp>
        <p:grpSp>
          <p:nvGrpSpPr>
            <p:cNvPr id="137346" name="Group 130"/>
            <p:cNvGrpSpPr>
              <a:grpSpLocks/>
            </p:cNvGrpSpPr>
            <p:nvPr/>
          </p:nvGrpSpPr>
          <p:grpSpPr bwMode="auto">
            <a:xfrm>
              <a:off x="3399" y="2024"/>
              <a:ext cx="1522" cy="1971"/>
              <a:chOff x="667" y="2184"/>
              <a:chExt cx="1522" cy="1971"/>
            </a:xfrm>
          </p:grpSpPr>
          <p:sp>
            <p:nvSpPr>
              <p:cNvPr id="137347" name="Line 131"/>
              <p:cNvSpPr>
                <a:spLocks noChangeShapeType="1"/>
              </p:cNvSpPr>
              <p:nvPr/>
            </p:nvSpPr>
            <p:spPr bwMode="auto">
              <a:xfrm>
                <a:off x="667" y="317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48" name="Group 132"/>
              <p:cNvGrpSpPr>
                <a:grpSpLocks/>
              </p:cNvGrpSpPr>
              <p:nvPr/>
            </p:nvGrpSpPr>
            <p:grpSpPr bwMode="auto">
              <a:xfrm>
                <a:off x="667" y="2184"/>
                <a:ext cx="1522" cy="1971"/>
                <a:chOff x="667" y="2184"/>
                <a:chExt cx="1522" cy="1971"/>
              </a:xfrm>
            </p:grpSpPr>
            <p:sp>
              <p:nvSpPr>
                <p:cNvPr id="137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667" y="2189"/>
                  <a:ext cx="1522" cy="19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0" name="Line 134"/>
                <p:cNvSpPr>
                  <a:spLocks noChangeShapeType="1"/>
                </p:cNvSpPr>
                <p:nvPr/>
              </p:nvSpPr>
              <p:spPr bwMode="auto">
                <a:xfrm>
                  <a:off x="667" y="242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53" y="2184"/>
                  <a:ext cx="12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顶点       </a:t>
                  </a:r>
                  <a:r>
                    <a:rPr lang="en-US" altLang="zh-CN" sz="2000" i="1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ve       vl</a:t>
                  </a:r>
                </a:p>
              </p:txBody>
            </p:sp>
            <p:sp>
              <p:nvSpPr>
                <p:cNvPr id="137352" name="Line 136"/>
                <p:cNvSpPr>
                  <a:spLocks noChangeShapeType="1"/>
                </p:cNvSpPr>
                <p:nvPr/>
              </p:nvSpPr>
              <p:spPr bwMode="auto">
                <a:xfrm>
                  <a:off x="667" y="260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3" name="Line 137"/>
                <p:cNvSpPr>
                  <a:spLocks noChangeShapeType="1"/>
                </p:cNvSpPr>
                <p:nvPr/>
              </p:nvSpPr>
              <p:spPr bwMode="auto">
                <a:xfrm>
                  <a:off x="667" y="279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4" name="Line 138"/>
                <p:cNvSpPr>
                  <a:spLocks noChangeShapeType="1"/>
                </p:cNvSpPr>
                <p:nvPr/>
              </p:nvSpPr>
              <p:spPr bwMode="auto">
                <a:xfrm>
                  <a:off x="667" y="2985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5" name="Line 139"/>
                <p:cNvSpPr>
                  <a:spLocks noChangeShapeType="1"/>
                </p:cNvSpPr>
                <p:nvPr/>
              </p:nvSpPr>
              <p:spPr bwMode="auto">
                <a:xfrm>
                  <a:off x="667" y="337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6" name="Line 140"/>
                <p:cNvSpPr>
                  <a:spLocks noChangeShapeType="1"/>
                </p:cNvSpPr>
                <p:nvPr/>
              </p:nvSpPr>
              <p:spPr bwMode="auto">
                <a:xfrm>
                  <a:off x="667" y="3563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7" name="Line 141"/>
                <p:cNvSpPr>
                  <a:spLocks noChangeShapeType="1"/>
                </p:cNvSpPr>
                <p:nvPr/>
              </p:nvSpPr>
              <p:spPr bwMode="auto">
                <a:xfrm>
                  <a:off x="667" y="3756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8" name="Line 142"/>
                <p:cNvSpPr>
                  <a:spLocks noChangeShapeType="1"/>
                </p:cNvSpPr>
                <p:nvPr/>
              </p:nvSpPr>
              <p:spPr bwMode="auto">
                <a:xfrm>
                  <a:off x="667" y="3949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9" name="Line 143"/>
                <p:cNvSpPr>
                  <a:spLocks noChangeShapeType="1"/>
                </p:cNvSpPr>
                <p:nvPr/>
              </p:nvSpPr>
              <p:spPr bwMode="auto">
                <a:xfrm>
                  <a:off x="1233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60" name="Line 144"/>
                <p:cNvSpPr>
                  <a:spLocks noChangeShapeType="1"/>
                </p:cNvSpPr>
                <p:nvPr/>
              </p:nvSpPr>
              <p:spPr bwMode="auto">
                <a:xfrm>
                  <a:off x="1734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7361" name="Text Box 145"/>
          <p:cNvSpPr txBox="1">
            <a:spLocks noChangeArrowheads="1"/>
          </p:cNvSpPr>
          <p:nvPr/>
        </p:nvSpPr>
        <p:spPr bwMode="auto">
          <a:xfrm>
            <a:off x="6681788" y="3551238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5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2" name="Text Box 146"/>
          <p:cNvSpPr txBox="1">
            <a:spLocks noChangeArrowheads="1"/>
          </p:cNvSpPr>
          <p:nvPr/>
        </p:nvSpPr>
        <p:spPr bwMode="auto">
          <a:xfrm>
            <a:off x="7405688" y="3552825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8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3" name="Line 147"/>
          <p:cNvSpPr>
            <a:spLocks noChangeShapeType="1"/>
          </p:cNvSpPr>
          <p:nvPr/>
        </p:nvSpPr>
        <p:spPr bwMode="auto">
          <a:xfrm>
            <a:off x="7205663" y="3716338"/>
            <a:ext cx="0" cy="24876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364" name="Line 148"/>
          <p:cNvSpPr>
            <a:spLocks noChangeShapeType="1"/>
          </p:cNvSpPr>
          <p:nvPr/>
        </p:nvSpPr>
        <p:spPr bwMode="auto">
          <a:xfrm flipV="1">
            <a:off x="7945438" y="3714750"/>
            <a:ext cx="0" cy="2433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365" name="Group 149"/>
          <p:cNvGrpSpPr>
            <a:grpSpLocks/>
          </p:cNvGrpSpPr>
          <p:nvPr/>
        </p:nvGrpSpPr>
        <p:grpSpPr bwMode="auto">
          <a:xfrm>
            <a:off x="3967163" y="476250"/>
            <a:ext cx="4708525" cy="2568575"/>
            <a:chOff x="2780" y="2039"/>
            <a:chExt cx="2966" cy="1618"/>
          </a:xfrm>
        </p:grpSpPr>
        <p:sp>
          <p:nvSpPr>
            <p:cNvPr id="137366" name="Text Box 150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7367" name="Text Box 151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7368" name="Text Box 152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7369" name="Text Box 153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7370" name="Text Box 154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7371" name="Text Box 155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7372" name="Text Box 156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7373" name="Text Box 157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7374" name="Text Box 158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7375" name="Text Box 159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7376" name="Oval 160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7377" name="Oval 161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7378" name="Oval 162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7379" name="Oval 163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7380" name="Oval 164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7381" name="Oval 165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7382" name="Oval 166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7383" name="Oval 167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7384" name="Oval 168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7385" name="Text Box 169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7386" name="AutoShape 170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7" name="AutoShape 171"/>
            <p:cNvCxnSpPr>
              <a:cxnSpLocks noChangeShapeType="1"/>
              <a:stCxn id="137384" idx="6"/>
              <a:endCxn id="137382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8" name="AutoShape 172"/>
            <p:cNvCxnSpPr>
              <a:cxnSpLocks noChangeShapeType="1"/>
              <a:stCxn id="137384" idx="5"/>
              <a:endCxn id="137380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9" name="AutoShape 173"/>
            <p:cNvCxnSpPr>
              <a:cxnSpLocks noChangeShapeType="1"/>
              <a:stCxn id="137380" idx="6"/>
              <a:endCxn id="137379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0" name="AutoShape 174"/>
            <p:cNvCxnSpPr>
              <a:cxnSpLocks noChangeShapeType="1"/>
              <a:stCxn id="137382" idx="6"/>
              <a:endCxn id="137381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1" name="AutoShape 175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2" name="AutoShape 176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3" name="AutoShape 177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4" name="AutoShape 178"/>
            <p:cNvCxnSpPr>
              <a:cxnSpLocks noChangeShapeType="1"/>
              <a:stCxn id="137379" idx="7"/>
              <a:endCxn id="137377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5" name="AutoShape 179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6" name="AutoShape 180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37408" name="Group 192"/>
          <p:cNvGrpSpPr>
            <a:grpSpLocks/>
          </p:cNvGrpSpPr>
          <p:nvPr/>
        </p:nvGrpSpPr>
        <p:grpSpPr bwMode="auto">
          <a:xfrm>
            <a:off x="4357688" y="725488"/>
            <a:ext cx="3927475" cy="1150937"/>
            <a:chOff x="2945" y="457"/>
            <a:chExt cx="2474" cy="725"/>
          </a:xfrm>
        </p:grpSpPr>
        <p:cxnSp>
          <p:nvCxnSpPr>
            <p:cNvPr id="137402" name="AutoShape 186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2945" y="480"/>
              <a:ext cx="381" cy="30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3" name="AutoShape 187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14" y="480"/>
              <a:ext cx="474" cy="320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4" name="AutoShape 188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292" y="567"/>
              <a:ext cx="385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5" name="AutoShape 189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292" y="1021"/>
              <a:ext cx="358" cy="161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6" name="AutoShape 190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4938" y="930"/>
              <a:ext cx="481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7" name="AutoShape 191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4923" y="457"/>
              <a:ext cx="496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3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0"/>
                                        <p:tgtEl>
                                          <p:spTgt spid="1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92" grpId="0"/>
      <p:bldP spid="137361" grpId="0"/>
      <p:bldP spid="137362" grpId="0"/>
      <p:bldP spid="137363" grpId="0" animBg="1"/>
      <p:bldP spid="13736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9" name="Text Box 9"/>
          <p:cNvSpPr txBox="1">
            <a:spLocks noChangeArrowheads="1"/>
          </p:cNvSpPr>
          <p:nvPr/>
        </p:nvSpPr>
        <p:spPr bwMode="auto">
          <a:xfrm rot="-1493477">
            <a:off x="7250113" y="1701800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11=4</a:t>
            </a:r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468313" y="981075"/>
            <a:ext cx="424815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、若网中有几条关键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路径，则需加快同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时在几条关键路径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上的关键活动。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10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1468616">
            <a:off x="6180138" y="152082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8=7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 rot="1746009">
            <a:off x="7205663" y="655638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10=2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 rot="-1909753">
            <a:off x="6026150" y="836613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7=9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 rot="2110140">
            <a:off x="5245100" y="800100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4=1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 rot="-2425782">
            <a:off x="3865563" y="76517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1=6</a:t>
            </a:r>
          </a:p>
        </p:txBody>
      </p:sp>
      <p:cxnSp>
        <p:nvCxnSpPr>
          <p:cNvPr id="138278" name="AutoShape 38"/>
          <p:cNvCxnSpPr>
            <a:cxnSpLocks noChangeShapeType="1"/>
            <a:stCxn id="138264" idx="7"/>
            <a:endCxn id="138263" idx="2"/>
          </p:cNvCxnSpPr>
          <p:nvPr/>
        </p:nvCxnSpPr>
        <p:spPr bwMode="auto">
          <a:xfrm flipV="1">
            <a:off x="4025900" y="858838"/>
            <a:ext cx="604838" cy="4889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9" name="AutoShape 39"/>
          <p:cNvCxnSpPr>
            <a:cxnSpLocks noChangeShapeType="1"/>
            <a:stCxn id="138263" idx="6"/>
            <a:endCxn id="138261" idx="1"/>
          </p:cNvCxnSpPr>
          <p:nvPr/>
        </p:nvCxnSpPr>
        <p:spPr bwMode="auto">
          <a:xfrm>
            <a:off x="5087938" y="858838"/>
            <a:ext cx="752475" cy="50800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0" name="AutoShape 40"/>
          <p:cNvCxnSpPr>
            <a:cxnSpLocks noChangeShapeType="1"/>
            <a:stCxn id="138261" idx="7"/>
            <a:endCxn id="138258" idx="3"/>
          </p:cNvCxnSpPr>
          <p:nvPr/>
        </p:nvCxnSpPr>
        <p:spPr bwMode="auto">
          <a:xfrm flipV="1">
            <a:off x="6164263" y="996950"/>
            <a:ext cx="611187" cy="3698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1" name="AutoShape 41"/>
          <p:cNvCxnSpPr>
            <a:cxnSpLocks noChangeShapeType="1"/>
            <a:stCxn id="138261" idx="5"/>
            <a:endCxn id="138257" idx="2"/>
          </p:cNvCxnSpPr>
          <p:nvPr/>
        </p:nvCxnSpPr>
        <p:spPr bwMode="auto">
          <a:xfrm>
            <a:off x="6164263" y="1717675"/>
            <a:ext cx="568325" cy="2555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2" name="AutoShape 42"/>
          <p:cNvCxnSpPr>
            <a:cxnSpLocks noChangeShapeType="1"/>
            <a:stCxn id="138257" idx="6"/>
            <a:endCxn id="138256" idx="3"/>
          </p:cNvCxnSpPr>
          <p:nvPr/>
        </p:nvCxnSpPr>
        <p:spPr bwMode="auto">
          <a:xfrm flipV="1">
            <a:off x="7189788" y="1573213"/>
            <a:ext cx="763587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3" name="AutoShape 43"/>
          <p:cNvCxnSpPr>
            <a:cxnSpLocks noChangeShapeType="1"/>
            <a:stCxn id="138258" idx="6"/>
            <a:endCxn id="138256" idx="1"/>
          </p:cNvCxnSpPr>
          <p:nvPr/>
        </p:nvCxnSpPr>
        <p:spPr bwMode="auto">
          <a:xfrm>
            <a:off x="7165975" y="822325"/>
            <a:ext cx="787400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8247" name="Text Box 7"/>
          <p:cNvSpPr txBox="1">
            <a:spLocks noChangeArrowheads="1"/>
          </p:cNvSpPr>
          <p:nvPr/>
        </p:nvSpPr>
        <p:spPr bwMode="auto">
          <a:xfrm rot="-2273448">
            <a:off x="5964238" y="2133600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9=4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 rot="-1445644">
            <a:off x="5029200" y="1520825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5=1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5089525" y="252888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6=2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1789981">
            <a:off x="4092575" y="134143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2=4</a:t>
            </a:r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7886700" y="114935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9</a:t>
            </a:r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5767388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4632325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>
            <a:off x="4654550" y="179863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 rot="3580605">
            <a:off x="3817144" y="2083594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3=5</a:t>
            </a:r>
          </a:p>
        </p:txBody>
      </p:sp>
      <p:cxnSp>
        <p:nvCxnSpPr>
          <p:cNvPr id="138267" name="AutoShape 27"/>
          <p:cNvCxnSpPr>
            <a:cxnSpLocks noChangeShapeType="1"/>
            <a:stCxn id="138264" idx="6"/>
            <a:endCxn id="138262" idx="1"/>
          </p:cNvCxnSpPr>
          <p:nvPr/>
        </p:nvCxnSpPr>
        <p:spPr bwMode="auto">
          <a:xfrm>
            <a:off x="4092575" y="1524000"/>
            <a:ext cx="628650" cy="3476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8" name="AutoShape 28"/>
          <p:cNvCxnSpPr>
            <a:cxnSpLocks noChangeShapeType="1"/>
            <a:stCxn id="138264" idx="5"/>
            <a:endCxn id="138260" idx="1"/>
          </p:cNvCxnSpPr>
          <p:nvPr/>
        </p:nvCxnSpPr>
        <p:spPr bwMode="auto">
          <a:xfrm>
            <a:off x="4025900" y="1698625"/>
            <a:ext cx="673100" cy="101917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9" name="AutoShape 29"/>
          <p:cNvCxnSpPr>
            <a:cxnSpLocks noChangeShapeType="1"/>
            <a:stCxn id="138260" idx="6"/>
            <a:endCxn id="138259" idx="2"/>
          </p:cNvCxnSpPr>
          <p:nvPr/>
        </p:nvCxnSpPr>
        <p:spPr bwMode="auto">
          <a:xfrm>
            <a:off x="5089525" y="2894013"/>
            <a:ext cx="677863" cy="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0" name="AutoShape 30"/>
          <p:cNvCxnSpPr>
            <a:cxnSpLocks noChangeShapeType="1"/>
            <a:stCxn id="138262" idx="6"/>
            <a:endCxn id="138261" idx="3"/>
          </p:cNvCxnSpPr>
          <p:nvPr/>
        </p:nvCxnSpPr>
        <p:spPr bwMode="auto">
          <a:xfrm flipV="1">
            <a:off x="5111750" y="1717675"/>
            <a:ext cx="728663" cy="3302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4" name="AutoShape 34"/>
          <p:cNvCxnSpPr>
            <a:cxnSpLocks noChangeShapeType="1"/>
            <a:stCxn id="138259" idx="7"/>
            <a:endCxn id="138257" idx="3"/>
          </p:cNvCxnSpPr>
          <p:nvPr/>
        </p:nvCxnSpPr>
        <p:spPr bwMode="auto">
          <a:xfrm flipV="1">
            <a:off x="6157913" y="2147888"/>
            <a:ext cx="641350" cy="5699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468313" y="523875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关键路径的讨论 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468313" y="3467100"/>
            <a:ext cx="8280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、如果一个活动处于所有的关键路径上，则提高这个活动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的速度，就能缩短整个工程的完成时间。如：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468313" y="4508500"/>
            <a:ext cx="84248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、处于所有关键路径上的活动完成时间不能缩短太多，否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则会使原关键路径变成非关键路径。这时必须重新寻找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关键路径。如：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6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天变成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天，就会改变关键路径。 </a:t>
            </a: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8316913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6732588" y="172402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6708775" y="57308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5773738" y="129381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4630738" y="60960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>
            <a:off x="3635375" y="127476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1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5" grpId="0"/>
      <p:bldP spid="138286" grpId="0"/>
      <p:bldP spid="13828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468313" y="404813"/>
            <a:ext cx="20875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最短路径 </a:t>
            </a:r>
            <a:endParaRPr lang="zh-CN" altLang="en-US" b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68313" y="836613"/>
            <a:ext cx="8280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典型用途：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交通网络的问题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从甲地到乙地之间是否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有公路连通？在有多条通路的情况下，哪一条路最短？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468313" y="3987800"/>
            <a:ext cx="84248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交通网络用有向网来表示：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表示城市，弧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表示两个城市有路连通，弧上的</a:t>
            </a:r>
            <a:r>
              <a:rPr lang="zh-CN" altLang="en-US">
                <a:solidFill>
                  <a:srgbClr val="000000"/>
                </a:solidFill>
                <a:effectLst/>
                <a:ea typeface="楷体_GB2312" pitchFamily="49" charset="-122"/>
              </a:rPr>
              <a:t>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值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表示两城市之间的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距离、交通费或途中所花费的时间等。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468313" y="5340350"/>
            <a:ext cx="8424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如何能够使一个城市到另一个城市的运输时间最短或运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费最省？这就是一个求两座城市间的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最短路径问题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1331913" y="1963738"/>
            <a:ext cx="6661150" cy="1970087"/>
            <a:chOff x="1315" y="1237"/>
            <a:chExt cx="4196" cy="1241"/>
          </a:xfrm>
        </p:grpSpPr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3" name="Oval 9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39274" name="Oval 10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39275" name="Oval 11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39276" name="AutoShape 12"/>
            <p:cNvCxnSpPr>
              <a:cxnSpLocks noChangeShapeType="1"/>
              <a:stCxn id="139273" idx="3"/>
              <a:endCxn id="139275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77" name="AutoShape 13"/>
            <p:cNvCxnSpPr>
              <a:cxnSpLocks noChangeShapeType="1"/>
              <a:stCxn id="139273" idx="6"/>
              <a:endCxn id="139287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39280" name="AutoShape 16"/>
            <p:cNvCxnSpPr>
              <a:cxnSpLocks noChangeShapeType="1"/>
              <a:stCxn id="139273" idx="7"/>
              <a:endCxn id="139274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81" name="AutoShape 17"/>
            <p:cNvCxnSpPr>
              <a:cxnSpLocks noChangeShapeType="1"/>
              <a:stCxn id="139274" idx="4"/>
              <a:endCxn id="139275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39284" name="AutoShape 20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39288" name="AutoShape 24"/>
            <p:cNvCxnSpPr>
              <a:cxnSpLocks noChangeShapeType="1"/>
              <a:stCxn id="139287" idx="6"/>
              <a:endCxn id="139275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9" name="Text Box 25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1" grpId="0"/>
      <p:bldP spid="13928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973138" y="2852738"/>
            <a:ext cx="7199312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问题抽象：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有向网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）到达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终点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）的多条路径中，寻找一条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各边权值之和最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的路径，即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最短路径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996950" y="4668838"/>
            <a:ext cx="1154113" cy="1136650"/>
          </a:xfrm>
          <a:prstGeom prst="star32">
            <a:avLst>
              <a:gd name="adj" fmla="val 37500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solidFill>
                  <a:schemeClr val="tx1"/>
                </a:solidFill>
                <a:effectLst/>
                <a:ea typeface="隶书" pitchFamily="49" charset="-122"/>
              </a:rPr>
              <a:t>注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2701925" y="4437063"/>
            <a:ext cx="5351463" cy="1587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最短路径与最小生成树不同， </a:t>
            </a:r>
          </a:p>
          <a:p>
            <a:pPr>
              <a:lnSpc>
                <a:spcPct val="50000"/>
              </a:lnSpc>
            </a:pP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路径上不一定包含 </a:t>
            </a:r>
            <a:r>
              <a:rPr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个顶点，</a:t>
            </a:r>
          </a:p>
          <a:p>
            <a:pPr>
              <a:lnSpc>
                <a:spcPct val="50000"/>
              </a:lnSpc>
            </a:pP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也不一定包含 </a:t>
            </a:r>
            <a:r>
              <a:rPr kumimoji="0"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kumimoji="0"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- 1 </a:t>
            </a: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条边。</a:t>
            </a:r>
            <a:endParaRPr lang="zh-CN" altLang="en-US" sz="2800" baseline="-25000">
              <a:solidFill>
                <a:srgbClr val="0000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44437" name="Group 53"/>
          <p:cNvGrpSpPr>
            <a:grpSpLocks/>
          </p:cNvGrpSpPr>
          <p:nvPr/>
        </p:nvGrpSpPr>
        <p:grpSpPr bwMode="auto">
          <a:xfrm>
            <a:off x="1620838" y="549275"/>
            <a:ext cx="6661150" cy="1970088"/>
            <a:chOff x="1315" y="1237"/>
            <a:chExt cx="4196" cy="1241"/>
          </a:xfrm>
        </p:grpSpPr>
        <p:sp>
          <p:nvSpPr>
            <p:cNvPr id="144438" name="Text Box 54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44442" name="AutoShape 58"/>
            <p:cNvCxnSpPr>
              <a:cxnSpLocks noChangeShapeType="1"/>
              <a:stCxn id="144439" idx="3"/>
              <a:endCxn id="144441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3" name="AutoShape 59"/>
            <p:cNvCxnSpPr>
              <a:cxnSpLocks noChangeShapeType="1"/>
              <a:stCxn id="144439" idx="6"/>
              <a:endCxn id="144451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4" name="Text Box 60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44445" name="AutoShape 61"/>
            <p:cNvCxnSpPr>
              <a:cxnSpLocks noChangeShapeType="1"/>
              <a:stCxn id="144439" idx="7"/>
              <a:endCxn id="144440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6" name="AutoShape 62"/>
            <p:cNvCxnSpPr>
              <a:cxnSpLocks noChangeShapeType="1"/>
              <a:stCxn id="144440" idx="4"/>
              <a:endCxn id="144441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44450" name="AutoShape 66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1" name="Oval 67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44452" name="AutoShape 68"/>
            <p:cNvCxnSpPr>
              <a:cxnSpLocks noChangeShapeType="1"/>
              <a:stCxn id="144451" idx="6"/>
              <a:endCxn id="144441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144394" grpId="0" animBg="1"/>
      <p:bldP spid="1443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454025" y="385763"/>
            <a:ext cx="8010525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引用型操作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LocateVex(G, u);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中顶点有相同特征。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中存在和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相同的顶点，则返回该顶点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在图中的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；否则返回其它信息。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787400" y="2870200"/>
            <a:ext cx="616108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GetVex(G,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的值。 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809625" y="4462463"/>
            <a:ext cx="7686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FirstAdjVex(G,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的第一个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邻接点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。若该顶点在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中没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有邻接点，则返回“空”。 </a:t>
            </a: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3852863" y="3140075"/>
            <a:ext cx="4535487" cy="1944688"/>
          </a:xfrm>
          <a:prstGeom prst="wedgeRoundRectCallout">
            <a:avLst>
              <a:gd name="adj1" fmla="val -69356"/>
              <a:gd name="adj2" fmla="val -68449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顶点在图中的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指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的是，在图的存储结构中顶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点之间自然形成的相对位置。 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5580063" y="2492375"/>
            <a:ext cx="3313112" cy="2305050"/>
          </a:xfrm>
          <a:prstGeom prst="wedgeRoundRectCallout">
            <a:avLst>
              <a:gd name="adj1" fmla="val -65620"/>
              <a:gd name="adj2" fmla="val 84296"/>
              <a:gd name="adj3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&lt;v,w&gt;∈G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(v,w)∈G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互为邻接点。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6" grpId="0"/>
      <p:bldP spid="158727" grpId="0"/>
      <p:bldP spid="158725" grpId="0" animBg="1"/>
      <p:bldP spid="15872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7731125" y="40052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  <a:endParaRPr lang="zh-CN" altLang="zh-CN" sz="2000">
              <a:solidFill>
                <a:schemeClr val="tx1"/>
              </a:solidFill>
              <a:effectLst/>
            </a:endParaRPr>
          </a:p>
        </p:txBody>
      </p:sp>
      <p:grpSp>
        <p:nvGrpSpPr>
          <p:cNvPr id="140435" name="Group 147"/>
          <p:cNvGrpSpPr>
            <a:grpSpLocks/>
          </p:cNvGrpSpPr>
          <p:nvPr/>
        </p:nvGrpSpPr>
        <p:grpSpPr bwMode="auto">
          <a:xfrm>
            <a:off x="4929188" y="3500438"/>
            <a:ext cx="3530600" cy="2879725"/>
            <a:chOff x="3019" y="2251"/>
            <a:chExt cx="2224" cy="1814"/>
          </a:xfrm>
        </p:grpSpPr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3019" y="2263"/>
              <a:ext cx="2224" cy="1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3019" y="2563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019" y="28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>
              <a:off x="3019" y="306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>
              <a:off x="3019" y="33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>
              <a:off x="3019" y="356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>
              <a:off x="3019" y="381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1" name="Line 43"/>
            <p:cNvSpPr>
              <a:spLocks noChangeShapeType="1"/>
            </p:cNvSpPr>
            <p:nvPr/>
          </p:nvSpPr>
          <p:spPr bwMode="auto">
            <a:xfrm>
              <a:off x="4665" y="2277"/>
              <a:ext cx="0" cy="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2" name="Text Box 44"/>
            <p:cNvSpPr txBox="1">
              <a:spLocks noChangeArrowheads="1"/>
            </p:cNvSpPr>
            <p:nvPr/>
          </p:nvSpPr>
          <p:spPr bwMode="auto">
            <a:xfrm>
              <a:off x="4692" y="2251"/>
              <a:ext cx="50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长度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0333" name="Text Box 45"/>
            <p:cNvSpPr txBox="1">
              <a:spLocks noChangeArrowheads="1"/>
            </p:cNvSpPr>
            <p:nvPr/>
          </p:nvSpPr>
          <p:spPr bwMode="auto">
            <a:xfrm>
              <a:off x="3424" y="2265"/>
              <a:ext cx="8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最短路径</a:t>
              </a:r>
            </a:p>
          </p:txBody>
        </p:sp>
      </p:grp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4924425" y="3925888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4924425" y="4316413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4924425" y="4708525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4924425" y="5103813"/>
            <a:ext cx="18669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4924425" y="5497513"/>
            <a:ext cx="22558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4924425" y="5886450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40" name="Text Box 52"/>
          <p:cNvSpPr txBox="1">
            <a:spLocks noChangeArrowheads="1"/>
          </p:cNvSpPr>
          <p:nvPr/>
        </p:nvSpPr>
        <p:spPr bwMode="auto">
          <a:xfrm>
            <a:off x="7877175" y="440055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8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1" name="Text Box 53"/>
          <p:cNvSpPr txBox="1">
            <a:spLocks noChangeArrowheads="1"/>
          </p:cNvSpPr>
          <p:nvPr/>
        </p:nvSpPr>
        <p:spPr bwMode="auto">
          <a:xfrm>
            <a:off x="7732713" y="479742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2" name="Text Box 54"/>
          <p:cNvSpPr txBox="1">
            <a:spLocks noChangeArrowheads="1"/>
          </p:cNvSpPr>
          <p:nvPr/>
        </p:nvSpPr>
        <p:spPr bwMode="auto">
          <a:xfrm>
            <a:off x="7732713" y="51927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19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7732713" y="5589588"/>
            <a:ext cx="506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21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4" name="Text Box 56"/>
          <p:cNvSpPr txBox="1">
            <a:spLocks noChangeArrowheads="1"/>
          </p:cNvSpPr>
          <p:nvPr/>
        </p:nvSpPr>
        <p:spPr bwMode="auto">
          <a:xfrm>
            <a:off x="7732713" y="59975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20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88" name="Text Box 100"/>
          <p:cNvSpPr txBox="1">
            <a:spLocks noChangeArrowheads="1"/>
          </p:cNvSpPr>
          <p:nvPr/>
        </p:nvSpPr>
        <p:spPr bwMode="auto">
          <a:xfrm>
            <a:off x="4889500" y="549275"/>
            <a:ext cx="35258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的路径：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14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23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17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24</a:t>
            </a:r>
          </a:p>
        </p:txBody>
      </p:sp>
      <p:sp>
        <p:nvSpPr>
          <p:cNvPr id="140389" name="Rectangle 101"/>
          <p:cNvSpPr>
            <a:spLocks noChangeArrowheads="1"/>
          </p:cNvSpPr>
          <p:nvPr/>
        </p:nvSpPr>
        <p:spPr bwMode="auto">
          <a:xfrm>
            <a:off x="65563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40390" name="Group 102"/>
          <p:cNvGrpSpPr>
            <a:grpSpLocks/>
          </p:cNvGrpSpPr>
          <p:nvPr/>
        </p:nvGrpSpPr>
        <p:grpSpPr bwMode="auto">
          <a:xfrm>
            <a:off x="757238" y="765175"/>
            <a:ext cx="3959225" cy="2328863"/>
            <a:chOff x="295" y="2359"/>
            <a:chExt cx="2494" cy="1467"/>
          </a:xfrm>
        </p:grpSpPr>
        <p:sp>
          <p:nvSpPr>
            <p:cNvPr id="140391" name="Oval 103"/>
            <p:cNvSpPr>
              <a:spLocks noChangeArrowheads="1"/>
            </p:cNvSpPr>
            <p:nvPr/>
          </p:nvSpPr>
          <p:spPr bwMode="auto">
            <a:xfrm>
              <a:off x="793" y="2466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392" name="Oval 104"/>
            <p:cNvSpPr>
              <a:spLocks noChangeArrowheads="1"/>
            </p:cNvSpPr>
            <p:nvPr/>
          </p:nvSpPr>
          <p:spPr bwMode="auto">
            <a:xfrm>
              <a:off x="1879" y="2465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93" name="Oval 105"/>
            <p:cNvSpPr>
              <a:spLocks noChangeArrowheads="1"/>
            </p:cNvSpPr>
            <p:nvPr/>
          </p:nvSpPr>
          <p:spPr bwMode="auto">
            <a:xfrm>
              <a:off x="2471" y="294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94" name="Oval 106"/>
            <p:cNvSpPr>
              <a:spLocks noChangeArrowheads="1"/>
            </p:cNvSpPr>
            <p:nvPr/>
          </p:nvSpPr>
          <p:spPr bwMode="auto">
            <a:xfrm>
              <a:off x="295" y="2867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395" name="Oval 107"/>
            <p:cNvSpPr>
              <a:spLocks noChangeArrowheads="1"/>
            </p:cNvSpPr>
            <p:nvPr/>
          </p:nvSpPr>
          <p:spPr bwMode="auto">
            <a:xfrm>
              <a:off x="727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96" name="Oval 108"/>
            <p:cNvSpPr>
              <a:spLocks noChangeArrowheads="1"/>
            </p:cNvSpPr>
            <p:nvPr/>
          </p:nvSpPr>
          <p:spPr bwMode="auto">
            <a:xfrm>
              <a:off x="1303" y="300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397" name="Oval 109"/>
            <p:cNvSpPr>
              <a:spLocks noChangeArrowheads="1"/>
            </p:cNvSpPr>
            <p:nvPr/>
          </p:nvSpPr>
          <p:spPr bwMode="auto">
            <a:xfrm>
              <a:off x="1882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98" name="Text Box 110"/>
            <p:cNvSpPr txBox="1">
              <a:spLocks noChangeArrowheads="1"/>
            </p:cNvSpPr>
            <p:nvPr/>
          </p:nvSpPr>
          <p:spPr bwMode="auto">
            <a:xfrm>
              <a:off x="491" y="26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40399" name="Text Box 111"/>
            <p:cNvSpPr txBox="1">
              <a:spLocks noChangeArrowheads="1"/>
            </p:cNvSpPr>
            <p:nvPr/>
          </p:nvSpPr>
          <p:spPr bwMode="auto">
            <a:xfrm>
              <a:off x="1338" y="235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15</a:t>
              </a:r>
            </a:p>
          </p:txBody>
        </p:sp>
        <p:sp>
          <p:nvSpPr>
            <p:cNvPr id="140400" name="Text Box 112"/>
            <p:cNvSpPr txBox="1">
              <a:spLocks noChangeArrowheads="1"/>
            </p:cNvSpPr>
            <p:nvPr/>
          </p:nvSpPr>
          <p:spPr bwMode="auto">
            <a:xfrm>
              <a:off x="340" y="3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12</a:t>
              </a:r>
            </a:p>
          </p:txBody>
        </p:sp>
        <p:sp>
          <p:nvSpPr>
            <p:cNvPr id="140401" name="Text Box 113"/>
            <p:cNvSpPr txBox="1">
              <a:spLocks noChangeArrowheads="1"/>
            </p:cNvSpPr>
            <p:nvPr/>
          </p:nvSpPr>
          <p:spPr bwMode="auto">
            <a:xfrm>
              <a:off x="990" y="31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402" name="Text Box 114"/>
            <p:cNvSpPr txBox="1">
              <a:spLocks noChangeArrowheads="1"/>
            </p:cNvSpPr>
            <p:nvPr/>
          </p:nvSpPr>
          <p:spPr bwMode="auto">
            <a:xfrm>
              <a:off x="1020" y="28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403" name="Text Box 115"/>
            <p:cNvSpPr txBox="1">
              <a:spLocks noChangeArrowheads="1"/>
            </p:cNvSpPr>
            <p:nvPr/>
          </p:nvSpPr>
          <p:spPr bwMode="auto">
            <a:xfrm>
              <a:off x="2350" y="25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404" name="Text Box 116"/>
            <p:cNvSpPr txBox="1">
              <a:spLocks noChangeArrowheads="1"/>
            </p:cNvSpPr>
            <p:nvPr/>
          </p:nvSpPr>
          <p:spPr bwMode="auto">
            <a:xfrm>
              <a:off x="229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405" name="Text Box 117"/>
            <p:cNvSpPr txBox="1">
              <a:spLocks noChangeArrowheads="1"/>
            </p:cNvSpPr>
            <p:nvPr/>
          </p:nvSpPr>
          <p:spPr bwMode="auto">
            <a:xfrm>
              <a:off x="2033" y="29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406" name="Text Box 118"/>
            <p:cNvSpPr txBox="1">
              <a:spLocks noChangeArrowheads="1"/>
            </p:cNvSpPr>
            <p:nvPr/>
          </p:nvSpPr>
          <p:spPr bwMode="auto">
            <a:xfrm>
              <a:off x="1715" y="28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407" name="Text Box 119"/>
            <p:cNvSpPr txBox="1">
              <a:spLocks noChangeArrowheads="1"/>
            </p:cNvSpPr>
            <p:nvPr/>
          </p:nvSpPr>
          <p:spPr bwMode="auto">
            <a:xfrm>
              <a:off x="1665" y="317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140408" name="Text Box 120"/>
            <p:cNvSpPr txBox="1">
              <a:spLocks noChangeArrowheads="1"/>
            </p:cNvSpPr>
            <p:nvPr/>
          </p:nvSpPr>
          <p:spPr bwMode="auto">
            <a:xfrm>
              <a:off x="1255" y="343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16</a:t>
              </a:r>
            </a:p>
          </p:txBody>
        </p:sp>
        <p:cxnSp>
          <p:nvCxnSpPr>
            <p:cNvPr id="140409" name="AutoShape 121"/>
            <p:cNvCxnSpPr>
              <a:cxnSpLocks noChangeShapeType="1"/>
              <a:stCxn id="140394" idx="7"/>
              <a:endCxn id="140391" idx="3"/>
            </p:cNvCxnSpPr>
            <p:nvPr/>
          </p:nvCxnSpPr>
          <p:spPr bwMode="auto">
            <a:xfrm flipV="1">
              <a:off x="566" y="2737"/>
              <a:ext cx="274" cy="17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0" name="AutoShape 122"/>
            <p:cNvCxnSpPr>
              <a:cxnSpLocks noChangeShapeType="1"/>
              <a:stCxn id="140391" idx="6"/>
              <a:endCxn id="140392" idx="2"/>
            </p:cNvCxnSpPr>
            <p:nvPr/>
          </p:nvCxnSpPr>
          <p:spPr bwMode="auto">
            <a:xfrm flipV="1">
              <a:off x="1111" y="2624"/>
              <a:ext cx="768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1" name="AutoShape 123"/>
            <p:cNvCxnSpPr>
              <a:cxnSpLocks noChangeShapeType="1"/>
              <a:stCxn id="140392" idx="6"/>
              <a:endCxn id="140393" idx="1"/>
            </p:cNvCxnSpPr>
            <p:nvPr/>
          </p:nvCxnSpPr>
          <p:spPr bwMode="auto">
            <a:xfrm>
              <a:off x="2197" y="2624"/>
              <a:ext cx="321" cy="37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2" name="AutoShape 124"/>
            <p:cNvCxnSpPr>
              <a:cxnSpLocks noChangeShapeType="1"/>
              <a:stCxn id="140393" idx="3"/>
              <a:endCxn id="140397" idx="7"/>
            </p:cNvCxnSpPr>
            <p:nvPr/>
          </p:nvCxnSpPr>
          <p:spPr bwMode="auto">
            <a:xfrm flipH="1">
              <a:off x="2153" y="3220"/>
              <a:ext cx="365" cy="3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3" name="AutoShape 125"/>
            <p:cNvCxnSpPr>
              <a:cxnSpLocks noChangeShapeType="1"/>
              <a:stCxn id="140392" idx="4"/>
              <a:endCxn id="140397" idx="0"/>
            </p:cNvCxnSpPr>
            <p:nvPr/>
          </p:nvCxnSpPr>
          <p:spPr bwMode="auto">
            <a:xfrm>
              <a:off x="2038" y="2783"/>
              <a:ext cx="3" cy="7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4" name="AutoShape 126"/>
            <p:cNvCxnSpPr>
              <a:cxnSpLocks noChangeShapeType="1"/>
              <a:stCxn id="140397" idx="1"/>
              <a:endCxn id="140396" idx="5"/>
            </p:cNvCxnSpPr>
            <p:nvPr/>
          </p:nvCxnSpPr>
          <p:spPr bwMode="auto">
            <a:xfrm flipH="1" flipV="1">
              <a:off x="1574" y="3280"/>
              <a:ext cx="355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5" name="AutoShape 127"/>
            <p:cNvCxnSpPr>
              <a:cxnSpLocks noChangeShapeType="1"/>
              <a:stCxn id="140395" idx="6"/>
              <a:endCxn id="140397" idx="2"/>
            </p:cNvCxnSpPr>
            <p:nvPr/>
          </p:nvCxnSpPr>
          <p:spPr bwMode="auto">
            <a:xfrm>
              <a:off x="1045" y="3667"/>
              <a:ext cx="837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6" name="AutoShape 128"/>
            <p:cNvCxnSpPr>
              <a:cxnSpLocks noChangeShapeType="1"/>
              <a:stCxn id="140396" idx="3"/>
              <a:endCxn id="140395" idx="7"/>
            </p:cNvCxnSpPr>
            <p:nvPr/>
          </p:nvCxnSpPr>
          <p:spPr bwMode="auto">
            <a:xfrm flipH="1">
              <a:off x="998" y="3280"/>
              <a:ext cx="352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7" name="AutoShape 129"/>
            <p:cNvCxnSpPr>
              <a:cxnSpLocks noChangeShapeType="1"/>
              <a:stCxn id="140395" idx="1"/>
              <a:endCxn id="140394" idx="5"/>
            </p:cNvCxnSpPr>
            <p:nvPr/>
          </p:nvCxnSpPr>
          <p:spPr bwMode="auto">
            <a:xfrm flipH="1" flipV="1">
              <a:off x="566" y="3138"/>
              <a:ext cx="208" cy="4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8" name="AutoShape 130"/>
            <p:cNvCxnSpPr>
              <a:cxnSpLocks noChangeShapeType="1"/>
              <a:stCxn id="140396" idx="7"/>
              <a:endCxn id="140392" idx="3"/>
            </p:cNvCxnSpPr>
            <p:nvPr/>
          </p:nvCxnSpPr>
          <p:spPr bwMode="auto">
            <a:xfrm flipV="1">
              <a:off x="1574" y="2736"/>
              <a:ext cx="352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9" name="AutoShape 131"/>
            <p:cNvCxnSpPr>
              <a:cxnSpLocks noChangeShapeType="1"/>
              <a:stCxn id="140391" idx="5"/>
              <a:endCxn id="140396" idx="1"/>
            </p:cNvCxnSpPr>
            <p:nvPr/>
          </p:nvCxnSpPr>
          <p:spPr bwMode="auto">
            <a:xfrm>
              <a:off x="1064" y="2737"/>
              <a:ext cx="286" cy="3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40421" name="AutoShape 133"/>
          <p:cNvCxnSpPr>
            <a:cxnSpLocks noChangeShapeType="1"/>
            <a:stCxn id="140391" idx="5"/>
            <a:endCxn id="140396" idx="1"/>
          </p:cNvCxnSpPr>
          <p:nvPr/>
        </p:nvCxnSpPr>
        <p:spPr bwMode="auto">
          <a:xfrm>
            <a:off x="1978025" y="1365250"/>
            <a:ext cx="454025" cy="5064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2" name="AutoShape 134"/>
          <p:cNvCxnSpPr>
            <a:cxnSpLocks noChangeShapeType="1"/>
            <a:stCxn id="140396" idx="7"/>
            <a:endCxn id="140392" idx="3"/>
          </p:cNvCxnSpPr>
          <p:nvPr/>
        </p:nvCxnSpPr>
        <p:spPr bwMode="auto">
          <a:xfrm flipV="1">
            <a:off x="2787650" y="1363663"/>
            <a:ext cx="558800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3" name="AutoShape 135"/>
          <p:cNvCxnSpPr>
            <a:cxnSpLocks noChangeShapeType="1"/>
            <a:stCxn id="140392" idx="6"/>
            <a:endCxn id="140393" idx="1"/>
          </p:cNvCxnSpPr>
          <p:nvPr/>
        </p:nvCxnSpPr>
        <p:spPr bwMode="auto">
          <a:xfrm>
            <a:off x="3776663" y="1185863"/>
            <a:ext cx="509587" cy="5905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4" name="AutoShape 136"/>
          <p:cNvCxnSpPr>
            <a:cxnSpLocks noChangeShapeType="1"/>
            <a:stCxn id="140393" idx="3"/>
            <a:endCxn id="140397" idx="7"/>
          </p:cNvCxnSpPr>
          <p:nvPr/>
        </p:nvCxnSpPr>
        <p:spPr bwMode="auto">
          <a:xfrm flipH="1">
            <a:off x="3706813" y="2132013"/>
            <a:ext cx="579437" cy="5318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grpSp>
        <p:nvGrpSpPr>
          <p:cNvPr id="140436" name="Group 148"/>
          <p:cNvGrpSpPr>
            <a:grpSpLocks/>
          </p:cNvGrpSpPr>
          <p:nvPr/>
        </p:nvGrpSpPr>
        <p:grpSpPr bwMode="auto">
          <a:xfrm>
            <a:off x="757238" y="3429000"/>
            <a:ext cx="3292475" cy="2952750"/>
            <a:chOff x="295" y="2205"/>
            <a:chExt cx="2074" cy="1860"/>
          </a:xfrm>
        </p:grpSpPr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297" name="Oval 9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299" name="Oval 11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00" name="Oval 12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0425" name="AutoShape 137"/>
            <p:cNvCxnSpPr>
              <a:cxnSpLocks noChangeShapeType="1"/>
              <a:stCxn id="140300" idx="4"/>
              <a:endCxn id="14029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6" name="AutoShape 138"/>
            <p:cNvCxnSpPr>
              <a:cxnSpLocks noChangeShapeType="1"/>
              <a:stCxn id="140300" idx="2"/>
              <a:endCxn id="14029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7" name="AutoShape 139"/>
            <p:cNvCxnSpPr>
              <a:cxnSpLocks noChangeShapeType="1"/>
              <a:stCxn id="140299" idx="4"/>
              <a:endCxn id="14029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8" name="AutoShape 140"/>
            <p:cNvCxnSpPr>
              <a:cxnSpLocks noChangeShapeType="1"/>
              <a:stCxn id="140298" idx="4"/>
              <a:endCxn id="14029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9" name="AutoShape 141"/>
            <p:cNvCxnSpPr>
              <a:cxnSpLocks noChangeShapeType="1"/>
              <a:stCxn id="140300" idx="6"/>
              <a:endCxn id="14029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0" name="AutoShape 142"/>
            <p:cNvCxnSpPr>
              <a:cxnSpLocks noChangeShapeType="1"/>
              <a:stCxn id="140300" idx="5"/>
              <a:endCxn id="14029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1" name="AutoShape 143"/>
            <p:cNvCxnSpPr>
              <a:cxnSpLocks noChangeShapeType="1"/>
              <a:stCxn id="140295" idx="5"/>
              <a:endCxn id="14029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2" name="AutoShape 144"/>
            <p:cNvCxnSpPr>
              <a:cxnSpLocks noChangeShapeType="1"/>
              <a:stCxn id="140295" idx="4"/>
              <a:endCxn id="14029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3" name="AutoShape 145"/>
            <p:cNvCxnSpPr>
              <a:cxnSpLocks noChangeShapeType="1"/>
              <a:stCxn id="140294" idx="6"/>
              <a:endCxn id="14029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4" name="AutoShape 146"/>
            <p:cNvCxnSpPr>
              <a:cxnSpLocks noChangeShapeType="1"/>
              <a:stCxn id="140297" idx="6"/>
              <a:endCxn id="14029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437" name="Text Box 149"/>
          <p:cNvSpPr txBox="1">
            <a:spLocks noChangeArrowheads="1"/>
          </p:cNvSpPr>
          <p:nvPr/>
        </p:nvSpPr>
        <p:spPr bwMode="auto">
          <a:xfrm>
            <a:off x="1404938" y="476250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源点 </a:t>
            </a:r>
          </a:p>
        </p:txBody>
      </p:sp>
      <p:sp>
        <p:nvSpPr>
          <p:cNvPr id="140438" name="Text Box 150"/>
          <p:cNvSpPr txBox="1">
            <a:spLocks noChangeArrowheads="1"/>
          </p:cNvSpPr>
          <p:nvPr/>
        </p:nvSpPr>
        <p:spPr bwMode="auto">
          <a:xfrm>
            <a:off x="3132138" y="3043238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终点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1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2" grpId="0"/>
      <p:bldP spid="140334" grpId="0"/>
      <p:bldP spid="140335" grpId="0"/>
      <p:bldP spid="140336" grpId="0"/>
      <p:bldP spid="140338" grpId="0"/>
      <p:bldP spid="140339" grpId="0"/>
      <p:bldP spid="140340" grpId="0"/>
      <p:bldP spid="140341" grpId="0"/>
      <p:bldP spid="140388" grpId="0" uiExpand="1" build="p" autoUpdateAnimBg="0"/>
      <p:bldP spid="140437" grpId="0"/>
      <p:bldP spid="14043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52438" y="2794000"/>
            <a:ext cx="2111375" cy="11509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两种最常见的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最短路径问题 </a:t>
            </a:r>
          </a:p>
        </p:txBody>
      </p:sp>
      <p:sp>
        <p:nvSpPr>
          <p:cNvPr id="141323" name="AutoShape 11"/>
          <p:cNvSpPr>
            <a:spLocks/>
          </p:cNvSpPr>
          <p:nvPr/>
        </p:nvSpPr>
        <p:spPr bwMode="auto">
          <a:xfrm>
            <a:off x="2492375" y="1412875"/>
            <a:ext cx="287338" cy="3960813"/>
          </a:xfrm>
          <a:prstGeom prst="leftBrace">
            <a:avLst>
              <a:gd name="adj1" fmla="val 11487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846388" y="1217613"/>
            <a:ext cx="2317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2779713" y="5153025"/>
            <a:ext cx="3232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所有顶点间的最短路径</a:t>
            </a:r>
          </a:p>
        </p:txBody>
      </p:sp>
      <p:sp>
        <p:nvSpPr>
          <p:cNvPr id="141327" name="AutoShape 15"/>
          <p:cNvSpPr>
            <a:spLocks noChangeArrowheads="1"/>
          </p:cNvSpPr>
          <p:nvPr/>
        </p:nvSpPr>
        <p:spPr bwMode="auto">
          <a:xfrm>
            <a:off x="5148263" y="1917700"/>
            <a:ext cx="3384550" cy="1439863"/>
          </a:xfrm>
          <a:prstGeom prst="wedgeRoundRectCallout">
            <a:avLst>
              <a:gd name="adj1" fmla="val -48310"/>
              <a:gd name="adj2" fmla="val -79218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从某个源点到其余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 各顶点的最短路径 </a:t>
            </a:r>
          </a:p>
        </p:txBody>
      </p:sp>
      <p:sp>
        <p:nvSpPr>
          <p:cNvPr id="141329" name="AutoShape 17"/>
          <p:cNvSpPr>
            <a:spLocks noChangeArrowheads="1"/>
          </p:cNvSpPr>
          <p:nvPr/>
        </p:nvSpPr>
        <p:spPr bwMode="auto">
          <a:xfrm>
            <a:off x="6011863" y="3573463"/>
            <a:ext cx="2447925" cy="1295400"/>
          </a:xfrm>
          <a:prstGeom prst="wedgeRoundRectCallout">
            <a:avLst>
              <a:gd name="adj1" fmla="val -47667"/>
              <a:gd name="adj2" fmla="val 92769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每对顶点间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  <p:bldP spid="141323" grpId="0" animBg="1"/>
      <p:bldP spid="141324" grpId="0"/>
      <p:bldP spid="141325" grpId="0"/>
      <p:bldP spid="141327" grpId="0" animBg="1"/>
      <p:bldP spid="14132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31788" y="731838"/>
            <a:ext cx="863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从某个源点到其余各顶点的最短路径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39750" y="836613"/>
            <a:ext cx="56880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</a:rPr>
              <a:t>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怎样求单源点的最短路径呢</a:t>
            </a:r>
            <a:r>
              <a:rPr lang="en-US" altLang="zh-CN" sz="6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328613" y="4581525"/>
            <a:ext cx="79152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）算法： </a:t>
            </a:r>
          </a:p>
          <a:p>
            <a:pPr algn="just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按路径长度递增次序产生各顶点的最短路径。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323850" y="1951038"/>
            <a:ext cx="65516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、将源点到终点的所有路径都列出来， 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然后在其中选最短的一条。 </a:t>
            </a:r>
            <a:r>
              <a:rPr lang="zh-CN" altLang="en-US" dirty="0">
                <a:solidFill>
                  <a:srgbClr val="FF0000"/>
                </a:solidFill>
                <a:effectLst/>
                <a:ea typeface="楷体_GB2312" pitchFamily="49" charset="-122"/>
              </a:rPr>
              <a:t>穷举法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323850" y="3279775"/>
            <a:ext cx="5903913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当路径特别多时，特别麻烦；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  没有规律可循。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2" grpId="0" autoUpdateAnimBg="0"/>
      <p:bldP spid="142343" grpId="0" autoUpdateAnimBg="0"/>
      <p:bldP spid="142344" grpId="0" autoUpdateAnimBg="0"/>
      <p:bldP spid="142345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5580063" y="2276475"/>
            <a:ext cx="3292475" cy="2952750"/>
            <a:chOff x="295" y="2205"/>
            <a:chExt cx="2074" cy="1860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9" name="Oval 11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5423" name="Text Box 15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5430" name="AutoShape 22"/>
            <p:cNvCxnSpPr>
              <a:cxnSpLocks noChangeShapeType="1"/>
              <a:stCxn id="145419" idx="4"/>
              <a:endCxn id="14541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1" name="AutoShape 23"/>
            <p:cNvCxnSpPr>
              <a:cxnSpLocks noChangeShapeType="1"/>
              <a:stCxn id="145419" idx="2"/>
              <a:endCxn id="14541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2" name="AutoShape 24"/>
            <p:cNvCxnSpPr>
              <a:cxnSpLocks noChangeShapeType="1"/>
              <a:stCxn id="145418" idx="4"/>
              <a:endCxn id="14541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3" name="AutoShape 25"/>
            <p:cNvCxnSpPr>
              <a:cxnSpLocks noChangeShapeType="1"/>
              <a:stCxn id="145417" idx="4"/>
              <a:endCxn id="14541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4" name="AutoShape 26"/>
            <p:cNvCxnSpPr>
              <a:cxnSpLocks noChangeShapeType="1"/>
              <a:stCxn id="145419" idx="6"/>
              <a:endCxn id="14541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5" name="AutoShape 27"/>
            <p:cNvCxnSpPr>
              <a:cxnSpLocks noChangeShapeType="1"/>
              <a:stCxn id="145419" idx="5"/>
              <a:endCxn id="14541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6" name="AutoShape 28"/>
            <p:cNvCxnSpPr>
              <a:cxnSpLocks noChangeShapeType="1"/>
              <a:stCxn id="145414" idx="5"/>
              <a:endCxn id="14541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7" name="AutoShape 29"/>
            <p:cNvCxnSpPr>
              <a:cxnSpLocks noChangeShapeType="1"/>
              <a:stCxn id="145414" idx="4"/>
              <a:endCxn id="14541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8" name="AutoShape 30"/>
            <p:cNvCxnSpPr>
              <a:cxnSpLocks noChangeShapeType="1"/>
              <a:stCxn id="145413" idx="6"/>
              <a:endCxn id="14541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9" name="AutoShape 31"/>
            <p:cNvCxnSpPr>
              <a:cxnSpLocks noChangeShapeType="1"/>
              <a:stCxn id="145416" idx="6"/>
              <a:endCxn id="14541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252413" y="523875"/>
            <a:ext cx="5200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路径长度最短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323850" y="981075"/>
            <a:ext cx="8280400" cy="585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在此路径上，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必定只含一条弧 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</a:rPr>
              <a:t>1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，且其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414338" y="2709863"/>
            <a:ext cx="6462712" cy="1682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它只可能有两种情况：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260350" y="2205038"/>
            <a:ext cx="6115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下一条</a:t>
            </a:r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7956550" y="1557338"/>
            <a:ext cx="10795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1331913" y="5516563"/>
            <a:ext cx="2663825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323850" y="1557338"/>
            <a:ext cx="82804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由此，只要在所有从源点出发的弧中查找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权值最小者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414338" y="4364038"/>
            <a:ext cx="6462712" cy="1152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chemeClr val="tx1"/>
                </a:solidFill>
                <a:effectLst/>
              </a:rPr>
              <a:t>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3879850" y="5641975"/>
            <a:ext cx="4814888" cy="4572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1" grpId="0" autoUpdateAnimBg="0"/>
      <p:bldP spid="145443" grpId="0" uiExpand="1" build="p" autoUpdateAnimBg="0"/>
      <p:bldP spid="145444" grpId="0"/>
      <p:bldP spid="145445" grpId="0" autoUpdateAnimBg="0"/>
      <p:bldP spid="145447" grpId="0" autoUpdateAnimBg="0"/>
      <p:bldP spid="145449" grpId="0" autoUpdateAnimBg="0"/>
      <p:bldP spid="145450" grpId="0" autoUpdateAnimBg="0"/>
      <p:bldP spid="14545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04800" y="1001713"/>
            <a:ext cx="8443913" cy="429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可能有四种情况：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由一条弧组成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</a:rPr>
              <a:t>4)</a:t>
            </a:r>
            <a:r>
              <a:rPr lang="zh-CN" altLang="en-US">
                <a:solidFill>
                  <a:schemeClr val="tx1"/>
                </a:solidFill>
                <a:effectLst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再到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达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由三条弧组成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107950" y="476250"/>
            <a:ext cx="64865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再下一条</a:t>
            </a:r>
            <a:r>
              <a:rPr lang="zh-CN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146443" name="Group 11"/>
          <p:cNvGrpSpPr>
            <a:grpSpLocks/>
          </p:cNvGrpSpPr>
          <p:nvPr/>
        </p:nvGrpSpPr>
        <p:grpSpPr bwMode="auto">
          <a:xfrm>
            <a:off x="5364163" y="2492375"/>
            <a:ext cx="3292475" cy="2952750"/>
            <a:chOff x="295" y="2205"/>
            <a:chExt cx="2074" cy="1860"/>
          </a:xfrm>
        </p:grpSpPr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6458" name="Text Box 26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6460" name="Text Box 28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6461" name="AutoShape 29"/>
            <p:cNvCxnSpPr>
              <a:cxnSpLocks noChangeShapeType="1"/>
              <a:stCxn id="146450" idx="4"/>
              <a:endCxn id="14644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2" name="AutoShape 30"/>
            <p:cNvCxnSpPr>
              <a:cxnSpLocks noChangeShapeType="1"/>
              <a:stCxn id="146450" idx="2"/>
              <a:endCxn id="14644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3" name="AutoShape 31"/>
            <p:cNvCxnSpPr>
              <a:cxnSpLocks noChangeShapeType="1"/>
              <a:stCxn id="146449" idx="4"/>
              <a:endCxn id="14644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4" name="AutoShape 32"/>
            <p:cNvCxnSpPr>
              <a:cxnSpLocks noChangeShapeType="1"/>
              <a:stCxn id="146448" idx="4"/>
              <a:endCxn id="14644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5" name="AutoShape 33"/>
            <p:cNvCxnSpPr>
              <a:cxnSpLocks noChangeShapeType="1"/>
              <a:stCxn id="146450" idx="6"/>
              <a:endCxn id="14644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6" name="AutoShape 34"/>
            <p:cNvCxnSpPr>
              <a:cxnSpLocks noChangeShapeType="1"/>
              <a:stCxn id="146450" idx="5"/>
              <a:endCxn id="14644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7" name="AutoShape 35"/>
            <p:cNvCxnSpPr>
              <a:cxnSpLocks noChangeShapeType="1"/>
              <a:stCxn id="146445" idx="5"/>
              <a:endCxn id="14644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8" name="AutoShape 36"/>
            <p:cNvCxnSpPr>
              <a:cxnSpLocks noChangeShapeType="1"/>
              <a:stCxn id="146445" idx="4"/>
              <a:endCxn id="14644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9" name="AutoShape 37"/>
            <p:cNvCxnSpPr>
              <a:cxnSpLocks noChangeShapeType="1"/>
              <a:stCxn id="146444" idx="6"/>
              <a:endCxn id="14644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70" name="AutoShape 38"/>
            <p:cNvCxnSpPr>
              <a:cxnSpLocks noChangeShapeType="1"/>
              <a:stCxn id="146447" idx="6"/>
              <a:endCxn id="14644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116013" y="5300663"/>
            <a:ext cx="3240087" cy="439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,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>
                <a:effectLst/>
              </a:rPr>
              <a:t>  </a:t>
            </a:r>
          </a:p>
        </p:txBody>
      </p: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1908175" y="5851525"/>
            <a:ext cx="5419725" cy="4699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，</a:t>
            </a:r>
            <a:r>
              <a:rPr kumimoji="0"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</a:rPr>
              <a:t>2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uiExpand="1" build="p" autoUpdateAnimBg="0"/>
      <p:bldP spid="146474" grpId="0" autoUpdateAnimBg="0"/>
      <p:bldP spid="14647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87363" y="620713"/>
            <a:ext cx="3676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其余最短路径的特点：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58800" y="1098550"/>
            <a:ext cx="8116888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经过已求得的最短路径上的顶点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含有多条弧</a:t>
            </a:r>
            <a:r>
              <a:rPr lang="zh-CN" altLang="en-US">
                <a:solidFill>
                  <a:schemeClr val="tx1"/>
                </a:solidFill>
                <a:effectLst/>
              </a:rPr>
              <a:t>）。 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3727450" y="2565400"/>
            <a:ext cx="3292475" cy="2952750"/>
            <a:chOff x="295" y="2205"/>
            <a:chExt cx="2074" cy="1860"/>
          </a:xfrm>
        </p:grpSpPr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5" name="Oval 9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6" name="Oval 10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7" name="Oval 11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8" name="Oval 12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9" name="Oval 13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7480" name="AutoShape 24"/>
            <p:cNvCxnSpPr>
              <a:cxnSpLocks noChangeShapeType="1"/>
              <a:stCxn id="147469" idx="4"/>
              <a:endCxn id="14746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1" name="AutoShape 25"/>
            <p:cNvCxnSpPr>
              <a:cxnSpLocks noChangeShapeType="1"/>
              <a:stCxn id="147469" idx="2"/>
              <a:endCxn id="14746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2" name="AutoShape 26"/>
            <p:cNvCxnSpPr>
              <a:cxnSpLocks noChangeShapeType="1"/>
              <a:stCxn id="147468" idx="4"/>
              <a:endCxn id="14746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3" name="AutoShape 27"/>
            <p:cNvCxnSpPr>
              <a:cxnSpLocks noChangeShapeType="1"/>
              <a:stCxn id="147467" idx="4"/>
              <a:endCxn id="14746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4" name="AutoShape 28"/>
            <p:cNvCxnSpPr>
              <a:cxnSpLocks noChangeShapeType="1"/>
              <a:stCxn id="147469" idx="6"/>
              <a:endCxn id="14746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5" name="AutoShape 29"/>
            <p:cNvCxnSpPr>
              <a:cxnSpLocks noChangeShapeType="1"/>
              <a:stCxn id="147469" idx="5"/>
              <a:endCxn id="14746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6" name="AutoShape 30"/>
            <p:cNvCxnSpPr>
              <a:cxnSpLocks noChangeShapeType="1"/>
              <a:stCxn id="147464" idx="5"/>
              <a:endCxn id="14746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7" name="AutoShape 31"/>
            <p:cNvCxnSpPr>
              <a:cxnSpLocks noChangeShapeType="1"/>
              <a:stCxn id="147464" idx="4"/>
              <a:endCxn id="14746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8" name="AutoShape 32"/>
            <p:cNvCxnSpPr>
              <a:cxnSpLocks noChangeShapeType="1"/>
              <a:stCxn id="147463" idx="6"/>
              <a:endCxn id="14746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9" name="AutoShape 33"/>
            <p:cNvCxnSpPr>
              <a:cxnSpLocks noChangeShapeType="1"/>
              <a:stCxn id="147466" idx="6"/>
              <a:endCxn id="14746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uiExpand="1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93688" y="549275"/>
            <a:ext cx="86709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(Dijkstra)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按路径长度递增次序产生最短路径</a:t>
            </a:r>
          </a:p>
        </p:txBody>
      </p:sp>
      <p:sp>
        <p:nvSpPr>
          <p:cNvPr id="148795" name="Text Box 315"/>
          <p:cNvSpPr txBox="1">
            <a:spLocks noChangeArrowheads="1"/>
          </p:cNvSpPr>
          <p:nvPr/>
        </p:nvSpPr>
        <p:spPr bwMode="auto">
          <a:xfrm>
            <a:off x="288925" y="966788"/>
            <a:ext cx="84597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、把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分成两组：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已求出最短路径的顶点的集合。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V - S = T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尚未确定最短路径的顶点集合。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2、将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中顶点按最短路径递增的次序加入到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保证：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中各顶点的最短路径长度都不大于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中任何顶点的最短路径长度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每个顶点对应一个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距离值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到此顶点的最短路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</a:t>
            </a:r>
            <a:r>
              <a:rPr lang="zh-CN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到此顶点的只包括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中顶点作中间顶点的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8797" name="Oval 317"/>
          <p:cNvSpPr>
            <a:spLocks noChangeArrowheads="1"/>
          </p:cNvSpPr>
          <p:nvPr/>
        </p:nvSpPr>
        <p:spPr bwMode="auto">
          <a:xfrm>
            <a:off x="7489825" y="5556250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798" name="Oval 318"/>
          <p:cNvSpPr>
            <a:spLocks noChangeArrowheads="1"/>
          </p:cNvSpPr>
          <p:nvPr/>
        </p:nvSpPr>
        <p:spPr bwMode="auto">
          <a:xfrm>
            <a:off x="7489825" y="45624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48799" name="Oval 319"/>
          <p:cNvSpPr>
            <a:spLocks noChangeArrowheads="1"/>
          </p:cNvSpPr>
          <p:nvPr/>
        </p:nvSpPr>
        <p:spPr bwMode="auto">
          <a:xfrm>
            <a:off x="8151813" y="515778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0" name="Oval 320"/>
          <p:cNvSpPr>
            <a:spLocks noChangeArrowheads="1"/>
          </p:cNvSpPr>
          <p:nvPr/>
        </p:nvSpPr>
        <p:spPr bwMode="auto">
          <a:xfrm>
            <a:off x="6605588" y="592772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48801" name="Oval 321"/>
          <p:cNvSpPr>
            <a:spLocks noChangeArrowheads="1"/>
          </p:cNvSpPr>
          <p:nvPr/>
        </p:nvSpPr>
        <p:spPr bwMode="auto">
          <a:xfrm>
            <a:off x="6605588" y="52482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48802" name="Oval 322"/>
          <p:cNvSpPr>
            <a:spLocks noChangeArrowheads="1"/>
          </p:cNvSpPr>
          <p:nvPr/>
        </p:nvSpPr>
        <p:spPr bwMode="auto">
          <a:xfrm>
            <a:off x="6605588" y="452913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3" name="Oval 323"/>
          <p:cNvSpPr>
            <a:spLocks noChangeArrowheads="1"/>
          </p:cNvSpPr>
          <p:nvPr/>
        </p:nvSpPr>
        <p:spPr bwMode="auto">
          <a:xfrm>
            <a:off x="6605588" y="3789363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48804" name="Text Box 324"/>
          <p:cNvSpPr txBox="1">
            <a:spLocks noChangeArrowheads="1"/>
          </p:cNvSpPr>
          <p:nvPr/>
        </p:nvSpPr>
        <p:spPr bwMode="auto">
          <a:xfrm>
            <a:off x="6553200" y="41687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48805" name="Text Box 325"/>
          <p:cNvSpPr txBox="1">
            <a:spLocks noChangeArrowheads="1"/>
          </p:cNvSpPr>
          <p:nvPr/>
        </p:nvSpPr>
        <p:spPr bwMode="auto">
          <a:xfrm>
            <a:off x="6562725" y="4887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806" name="Text Box 326"/>
          <p:cNvSpPr txBox="1">
            <a:spLocks noChangeArrowheads="1"/>
          </p:cNvSpPr>
          <p:nvPr/>
        </p:nvSpPr>
        <p:spPr bwMode="auto">
          <a:xfrm>
            <a:off x="6513513" y="56086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7" name="Text Box 327"/>
          <p:cNvSpPr txBox="1">
            <a:spLocks noChangeArrowheads="1"/>
          </p:cNvSpPr>
          <p:nvPr/>
        </p:nvSpPr>
        <p:spPr bwMode="auto">
          <a:xfrm>
            <a:off x="7200900" y="5969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8" name="Text Box 328"/>
          <p:cNvSpPr txBox="1">
            <a:spLocks noChangeArrowheads="1"/>
          </p:cNvSpPr>
          <p:nvPr/>
        </p:nvSpPr>
        <p:spPr bwMode="auto">
          <a:xfrm>
            <a:off x="5905500" y="4914900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 </a:t>
            </a:r>
          </a:p>
        </p:txBody>
      </p:sp>
      <p:sp>
        <p:nvSpPr>
          <p:cNvPr id="148809" name="Text Box 329"/>
          <p:cNvSpPr txBox="1">
            <a:spLocks noChangeArrowheads="1"/>
          </p:cNvSpPr>
          <p:nvPr/>
        </p:nvSpPr>
        <p:spPr bwMode="auto">
          <a:xfrm>
            <a:off x="7194550" y="413067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</p:txBody>
      </p:sp>
      <p:sp>
        <p:nvSpPr>
          <p:cNvPr id="148810" name="Text Box 330"/>
          <p:cNvSpPr txBox="1">
            <a:spLocks noChangeArrowheads="1"/>
          </p:cNvSpPr>
          <p:nvPr/>
        </p:nvSpPr>
        <p:spPr bwMode="auto">
          <a:xfrm>
            <a:off x="7921625" y="4779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48811" name="Text Box 331"/>
          <p:cNvSpPr txBox="1">
            <a:spLocks noChangeArrowheads="1"/>
          </p:cNvSpPr>
          <p:nvPr/>
        </p:nvSpPr>
        <p:spPr bwMode="auto">
          <a:xfrm>
            <a:off x="7915275" y="5583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17</a:t>
            </a:r>
          </a:p>
        </p:txBody>
      </p:sp>
      <p:sp>
        <p:nvSpPr>
          <p:cNvPr id="148812" name="Text Box 332"/>
          <p:cNvSpPr txBox="1">
            <a:spLocks noChangeArrowheads="1"/>
          </p:cNvSpPr>
          <p:nvPr/>
        </p:nvSpPr>
        <p:spPr bwMode="auto">
          <a:xfrm>
            <a:off x="7875588" y="3987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48813" name="Text Box 333"/>
          <p:cNvSpPr txBox="1">
            <a:spLocks noChangeArrowheads="1"/>
          </p:cNvSpPr>
          <p:nvPr/>
        </p:nvSpPr>
        <p:spPr bwMode="auto">
          <a:xfrm>
            <a:off x="7426325" y="50815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9</a:t>
            </a:r>
          </a:p>
        </p:txBody>
      </p:sp>
      <p:cxnSp>
        <p:nvCxnSpPr>
          <p:cNvPr id="148814" name="AutoShape 334"/>
          <p:cNvCxnSpPr>
            <a:cxnSpLocks noChangeShapeType="1"/>
            <a:stCxn id="148803" idx="4"/>
            <a:endCxn id="148802" idx="0"/>
          </p:cNvCxnSpPr>
          <p:nvPr/>
        </p:nvCxnSpPr>
        <p:spPr bwMode="auto">
          <a:xfrm>
            <a:off x="6831013" y="4240213"/>
            <a:ext cx="0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5" name="AutoShape 335"/>
          <p:cNvCxnSpPr>
            <a:cxnSpLocks noChangeShapeType="1"/>
            <a:stCxn id="148803" idx="2"/>
            <a:endCxn id="148800" idx="2"/>
          </p:cNvCxnSpPr>
          <p:nvPr/>
        </p:nvCxnSpPr>
        <p:spPr bwMode="auto">
          <a:xfrm rot="10800000" flipH="1" flipV="1">
            <a:off x="6605588" y="4014788"/>
            <a:ext cx="1587" cy="2138362"/>
          </a:xfrm>
          <a:prstGeom prst="curvedConnector3">
            <a:avLst>
              <a:gd name="adj1" fmla="val -1440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6" name="AutoShape 336"/>
          <p:cNvCxnSpPr>
            <a:cxnSpLocks noChangeShapeType="1"/>
            <a:stCxn id="148802" idx="4"/>
            <a:endCxn id="148801" idx="0"/>
          </p:cNvCxnSpPr>
          <p:nvPr/>
        </p:nvCxnSpPr>
        <p:spPr bwMode="auto">
          <a:xfrm>
            <a:off x="6831013" y="4979988"/>
            <a:ext cx="0" cy="2682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7" name="AutoShape 337"/>
          <p:cNvCxnSpPr>
            <a:cxnSpLocks noChangeShapeType="1"/>
            <a:stCxn id="148801" idx="4"/>
            <a:endCxn id="148800" idx="0"/>
          </p:cNvCxnSpPr>
          <p:nvPr/>
        </p:nvCxnSpPr>
        <p:spPr bwMode="auto">
          <a:xfrm>
            <a:off x="6831013" y="5699125"/>
            <a:ext cx="0" cy="228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8" name="AutoShape 338"/>
          <p:cNvCxnSpPr>
            <a:cxnSpLocks noChangeShapeType="1"/>
            <a:stCxn id="148803" idx="6"/>
            <a:endCxn id="148799" idx="7"/>
          </p:cNvCxnSpPr>
          <p:nvPr/>
        </p:nvCxnSpPr>
        <p:spPr bwMode="auto">
          <a:xfrm>
            <a:off x="7056438" y="4014788"/>
            <a:ext cx="1479550" cy="12096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9" name="AutoShape 339"/>
          <p:cNvCxnSpPr>
            <a:cxnSpLocks noChangeShapeType="1"/>
            <a:stCxn id="148803" idx="5"/>
            <a:endCxn id="148798" idx="1"/>
          </p:cNvCxnSpPr>
          <p:nvPr/>
        </p:nvCxnSpPr>
        <p:spPr bwMode="auto">
          <a:xfrm>
            <a:off x="6989763" y="4173538"/>
            <a:ext cx="566737" cy="455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0" name="AutoShape 340"/>
          <p:cNvCxnSpPr>
            <a:cxnSpLocks noChangeShapeType="1"/>
            <a:stCxn id="148798" idx="5"/>
            <a:endCxn id="148799" idx="1"/>
          </p:cNvCxnSpPr>
          <p:nvPr/>
        </p:nvCxnSpPr>
        <p:spPr bwMode="auto">
          <a:xfrm>
            <a:off x="7874000" y="4946650"/>
            <a:ext cx="344488" cy="277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1" name="AutoShape 341"/>
          <p:cNvCxnSpPr>
            <a:cxnSpLocks noChangeShapeType="1"/>
            <a:stCxn id="148798" idx="4"/>
            <a:endCxn id="148797" idx="0"/>
          </p:cNvCxnSpPr>
          <p:nvPr/>
        </p:nvCxnSpPr>
        <p:spPr bwMode="auto">
          <a:xfrm>
            <a:off x="7715250" y="5013325"/>
            <a:ext cx="0" cy="542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2" name="AutoShape 342"/>
          <p:cNvCxnSpPr>
            <a:cxnSpLocks noChangeShapeType="1"/>
            <a:stCxn id="148797" idx="6"/>
            <a:endCxn id="148799" idx="3"/>
          </p:cNvCxnSpPr>
          <p:nvPr/>
        </p:nvCxnSpPr>
        <p:spPr bwMode="auto">
          <a:xfrm flipV="1">
            <a:off x="7940675" y="5541963"/>
            <a:ext cx="277813" cy="2397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3" name="AutoShape 343"/>
          <p:cNvCxnSpPr>
            <a:cxnSpLocks noChangeShapeType="1"/>
            <a:stCxn id="148800" idx="6"/>
            <a:endCxn id="148797" idx="3"/>
          </p:cNvCxnSpPr>
          <p:nvPr/>
        </p:nvCxnSpPr>
        <p:spPr bwMode="auto">
          <a:xfrm flipV="1">
            <a:off x="7056438" y="5940425"/>
            <a:ext cx="500062" cy="2127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95" grpId="0" uiExpand="1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112713" y="476250"/>
            <a:ext cx="3090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算法步骤：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07950" y="981075"/>
            <a:ext cx="52006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T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中顶点对应的距离值用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辅助数组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D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存放。 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107950" y="1341438"/>
            <a:ext cx="73088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[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]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初值：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存在，则为其权值；否则为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∞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graphicFrame>
        <p:nvGraphicFramePr>
          <p:cNvPr id="150583" name="Group 55"/>
          <p:cNvGraphicFramePr>
            <a:graphicFrameLocks noGrp="1"/>
          </p:cNvGraphicFramePr>
          <p:nvPr/>
        </p:nvGraphicFramePr>
        <p:xfrm>
          <a:off x="4429125" y="2571750"/>
          <a:ext cx="4535488" cy="3962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从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到各终点的最短路径及长度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0668" name="Group 140"/>
          <p:cNvGrpSpPr>
            <a:grpSpLocks/>
          </p:cNvGrpSpPr>
          <p:nvPr/>
        </p:nvGrpSpPr>
        <p:grpSpPr bwMode="auto">
          <a:xfrm>
            <a:off x="250825" y="3429000"/>
            <a:ext cx="3292475" cy="2952750"/>
            <a:chOff x="295" y="2205"/>
            <a:chExt cx="2074" cy="1860"/>
          </a:xfrm>
        </p:grpSpPr>
        <p:sp>
          <p:nvSpPr>
            <p:cNvPr id="150669" name="Oval 141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0" name="Oval 142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0671" name="Oval 143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2" name="Oval 144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0673" name="Oval 145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0674" name="Oval 146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75" name="Oval 147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0676" name="Text Box 148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50677" name="Text Box 149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8" name="Text Box 150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9" name="Text Box 151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80" name="Text Box 152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50681" name="Text Box 153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50682" name="Text Box 154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50683" name="Text Box 155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50684" name="Text Box 156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50685" name="Text Box 157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50686" name="AutoShape 158"/>
            <p:cNvCxnSpPr>
              <a:cxnSpLocks noChangeShapeType="1"/>
              <a:stCxn id="150675" idx="4"/>
              <a:endCxn id="150674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7" name="AutoShape 159"/>
            <p:cNvCxnSpPr>
              <a:cxnSpLocks noChangeShapeType="1"/>
              <a:stCxn id="150675" idx="2"/>
              <a:endCxn id="150672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8" name="AutoShape 160"/>
            <p:cNvCxnSpPr>
              <a:cxnSpLocks noChangeShapeType="1"/>
              <a:stCxn id="150674" idx="4"/>
              <a:endCxn id="150673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9" name="AutoShape 161"/>
            <p:cNvCxnSpPr>
              <a:cxnSpLocks noChangeShapeType="1"/>
              <a:stCxn id="150673" idx="4"/>
              <a:endCxn id="150672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0" name="AutoShape 162"/>
            <p:cNvCxnSpPr>
              <a:cxnSpLocks noChangeShapeType="1"/>
              <a:stCxn id="150675" idx="6"/>
              <a:endCxn id="150671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1" name="AutoShape 163"/>
            <p:cNvCxnSpPr>
              <a:cxnSpLocks noChangeShapeType="1"/>
              <a:stCxn id="150675" idx="5"/>
              <a:endCxn id="150670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2" name="AutoShape 164"/>
            <p:cNvCxnSpPr>
              <a:cxnSpLocks noChangeShapeType="1"/>
              <a:stCxn id="150670" idx="5"/>
              <a:endCxn id="150671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3" name="AutoShape 165"/>
            <p:cNvCxnSpPr>
              <a:cxnSpLocks noChangeShapeType="1"/>
              <a:stCxn id="150670" idx="4"/>
              <a:endCxn id="150669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4" name="AutoShape 166"/>
            <p:cNvCxnSpPr>
              <a:cxnSpLocks noChangeShapeType="1"/>
              <a:stCxn id="150669" idx="6"/>
              <a:endCxn id="150671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5" name="AutoShape 167"/>
            <p:cNvCxnSpPr>
              <a:cxnSpLocks noChangeShapeType="1"/>
              <a:stCxn id="150672" idx="6"/>
              <a:endCxn id="150669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aphicFrame>
        <p:nvGraphicFramePr>
          <p:cNvPr id="150696" name="Object 168"/>
          <p:cNvGraphicFramePr>
            <a:graphicFrameLocks noChangeAspect="1"/>
          </p:cNvGraphicFramePr>
          <p:nvPr/>
        </p:nvGraphicFramePr>
        <p:xfrm>
          <a:off x="5970588" y="1700213"/>
          <a:ext cx="25622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8" name="公式" r:id="rId4" imgW="1587240" imgH="279360" progId="Equation.3">
                  <p:embed/>
                </p:oleObj>
              </mc:Choice>
              <mc:Fallback>
                <p:oleObj name="公式" r:id="rId4" imgW="1587240" imgH="27936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1700213"/>
                        <a:ext cx="25622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97" name="Oval 169"/>
          <p:cNvSpPr>
            <a:spLocks noChangeArrowheads="1"/>
          </p:cNvSpPr>
          <p:nvPr/>
        </p:nvSpPr>
        <p:spPr bwMode="auto">
          <a:xfrm>
            <a:off x="950913" y="429418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698" name="Text Box 170"/>
          <p:cNvSpPr txBox="1">
            <a:spLocks noChangeArrowheads="1"/>
          </p:cNvSpPr>
          <p:nvPr/>
        </p:nvSpPr>
        <p:spPr bwMode="auto">
          <a:xfrm>
            <a:off x="493236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699" name="Text Box 171"/>
          <p:cNvSpPr txBox="1">
            <a:spLocks noChangeArrowheads="1"/>
          </p:cNvSpPr>
          <p:nvPr/>
        </p:nvSpPr>
        <p:spPr bwMode="auto">
          <a:xfrm>
            <a:off x="4943475" y="5710238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700" name="Text Box 172"/>
          <p:cNvSpPr txBox="1">
            <a:spLocks noChangeArrowheads="1"/>
          </p:cNvSpPr>
          <p:nvPr/>
        </p:nvSpPr>
        <p:spPr bwMode="auto">
          <a:xfrm>
            <a:off x="5005388" y="6127750"/>
            <a:ext cx="311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1" name="Text Box 173"/>
          <p:cNvSpPr txBox="1">
            <a:spLocks noChangeArrowheads="1"/>
          </p:cNvSpPr>
          <p:nvPr/>
        </p:nvSpPr>
        <p:spPr bwMode="auto">
          <a:xfrm>
            <a:off x="55816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702" name="Oval 174"/>
          <p:cNvSpPr>
            <a:spLocks noChangeArrowheads="1"/>
          </p:cNvSpPr>
          <p:nvPr/>
        </p:nvSpPr>
        <p:spPr bwMode="auto">
          <a:xfrm>
            <a:off x="950913" y="51022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3" name="Oval 175"/>
          <p:cNvSpPr>
            <a:spLocks noChangeArrowheads="1"/>
          </p:cNvSpPr>
          <p:nvPr/>
        </p:nvSpPr>
        <p:spPr bwMode="auto">
          <a:xfrm>
            <a:off x="2185988" y="4329113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4" name="Text Box 176"/>
          <p:cNvSpPr txBox="1">
            <a:spLocks noChangeArrowheads="1"/>
          </p:cNvSpPr>
          <p:nvPr/>
        </p:nvSpPr>
        <p:spPr bwMode="auto">
          <a:xfrm>
            <a:off x="56340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5" name="Text Box 177"/>
          <p:cNvSpPr txBox="1">
            <a:spLocks noChangeArrowheads="1"/>
          </p:cNvSpPr>
          <p:nvPr/>
        </p:nvSpPr>
        <p:spPr bwMode="auto">
          <a:xfrm>
            <a:off x="5581650" y="6127750"/>
            <a:ext cx="438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6" name="Text Box 178"/>
          <p:cNvSpPr txBox="1">
            <a:spLocks noChangeArrowheads="1"/>
          </p:cNvSpPr>
          <p:nvPr/>
        </p:nvSpPr>
        <p:spPr bwMode="auto">
          <a:xfrm>
            <a:off x="62293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07" name="Text Box 179"/>
          <p:cNvSpPr txBox="1">
            <a:spLocks noChangeArrowheads="1"/>
          </p:cNvSpPr>
          <p:nvPr/>
        </p:nvSpPr>
        <p:spPr bwMode="auto">
          <a:xfrm>
            <a:off x="62817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8" name="Text Box 180"/>
          <p:cNvSpPr txBox="1">
            <a:spLocks noChangeArrowheads="1"/>
          </p:cNvSpPr>
          <p:nvPr/>
        </p:nvSpPr>
        <p:spPr bwMode="auto">
          <a:xfrm>
            <a:off x="6156325" y="6127750"/>
            <a:ext cx="646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 </a:t>
            </a:r>
          </a:p>
        </p:txBody>
      </p:sp>
      <p:sp>
        <p:nvSpPr>
          <p:cNvPr id="150709" name="Text Box 181"/>
          <p:cNvSpPr txBox="1">
            <a:spLocks noChangeArrowheads="1"/>
          </p:cNvSpPr>
          <p:nvPr/>
        </p:nvSpPr>
        <p:spPr bwMode="auto">
          <a:xfrm>
            <a:off x="6948488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19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0" name="Text Box 182"/>
          <p:cNvSpPr txBox="1">
            <a:spLocks noChangeArrowheads="1"/>
          </p:cNvSpPr>
          <p:nvPr/>
        </p:nvSpPr>
        <p:spPr bwMode="auto">
          <a:xfrm>
            <a:off x="700087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1" name="Oval 183"/>
          <p:cNvSpPr>
            <a:spLocks noChangeArrowheads="1"/>
          </p:cNvSpPr>
          <p:nvPr/>
        </p:nvSpPr>
        <p:spPr bwMode="auto">
          <a:xfrm>
            <a:off x="950913" y="59309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2" name="Text Box 184"/>
          <p:cNvSpPr txBox="1">
            <a:spLocks noChangeArrowheads="1"/>
          </p:cNvSpPr>
          <p:nvPr/>
        </p:nvSpPr>
        <p:spPr bwMode="auto">
          <a:xfrm>
            <a:off x="6735763" y="6127750"/>
            <a:ext cx="91757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8+5+6 </a:t>
            </a:r>
          </a:p>
        </p:txBody>
      </p:sp>
      <p:sp>
        <p:nvSpPr>
          <p:cNvPr id="150713" name="Text Box 185"/>
          <p:cNvSpPr txBox="1">
            <a:spLocks noChangeArrowheads="1"/>
          </p:cNvSpPr>
          <p:nvPr/>
        </p:nvSpPr>
        <p:spPr bwMode="auto">
          <a:xfrm>
            <a:off x="766921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4" name="Text Box 186"/>
          <p:cNvSpPr txBox="1">
            <a:spLocks noChangeArrowheads="1"/>
          </p:cNvSpPr>
          <p:nvPr/>
        </p:nvSpPr>
        <p:spPr bwMode="auto">
          <a:xfrm>
            <a:off x="7721600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15" name="Oval 187"/>
          <p:cNvSpPr>
            <a:spLocks noChangeArrowheads="1"/>
          </p:cNvSpPr>
          <p:nvPr/>
        </p:nvSpPr>
        <p:spPr bwMode="auto">
          <a:xfrm>
            <a:off x="2185988" y="53181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6" name="Text Box 188"/>
          <p:cNvSpPr txBox="1">
            <a:spLocks noChangeArrowheads="1"/>
          </p:cNvSpPr>
          <p:nvPr/>
        </p:nvSpPr>
        <p:spPr bwMode="auto">
          <a:xfrm>
            <a:off x="7524750" y="6127750"/>
            <a:ext cx="773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13+7 </a:t>
            </a:r>
          </a:p>
        </p:txBody>
      </p:sp>
      <p:sp>
        <p:nvSpPr>
          <p:cNvPr id="150717" name="Text Box 189"/>
          <p:cNvSpPr txBox="1">
            <a:spLocks noChangeArrowheads="1"/>
          </p:cNvSpPr>
          <p:nvPr/>
        </p:nvSpPr>
        <p:spPr bwMode="auto">
          <a:xfrm>
            <a:off x="838200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150718" name="Text Box 190"/>
          <p:cNvSpPr txBox="1">
            <a:spLocks noChangeArrowheads="1"/>
          </p:cNvSpPr>
          <p:nvPr/>
        </p:nvSpPr>
        <p:spPr bwMode="auto">
          <a:xfrm>
            <a:off x="844232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9" name="Oval 191"/>
          <p:cNvSpPr>
            <a:spLocks noChangeArrowheads="1"/>
          </p:cNvSpPr>
          <p:nvPr/>
        </p:nvSpPr>
        <p:spPr bwMode="auto">
          <a:xfrm>
            <a:off x="3092450" y="492283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21" name="Text Box 193"/>
          <p:cNvSpPr txBox="1">
            <a:spLocks noChangeArrowheads="1"/>
          </p:cNvSpPr>
          <p:nvPr/>
        </p:nvSpPr>
        <p:spPr bwMode="auto">
          <a:xfrm>
            <a:off x="2967038" y="525463"/>
            <a:ext cx="39973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初始时令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S={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},  T={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其余顶点}。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2" name="Oval 194"/>
          <p:cNvSpPr>
            <a:spLocks noChangeArrowheads="1"/>
          </p:cNvSpPr>
          <p:nvPr/>
        </p:nvSpPr>
        <p:spPr bwMode="auto">
          <a:xfrm>
            <a:off x="950913" y="34290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50724" name="Rectangle 196"/>
          <p:cNvSpPr>
            <a:spLocks noChangeArrowheads="1"/>
          </p:cNvSpPr>
          <p:nvPr/>
        </p:nvSpPr>
        <p:spPr bwMode="auto">
          <a:xfrm>
            <a:off x="107950" y="1700213"/>
            <a:ext cx="58277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从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中选取一个其距离值最小的顶点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，加入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5" name="Rectangle 197"/>
          <p:cNvSpPr>
            <a:spLocks noChangeArrowheads="1"/>
          </p:cNvSpPr>
          <p:nvPr/>
        </p:nvSpPr>
        <p:spPr bwMode="auto">
          <a:xfrm>
            <a:off x="107950" y="2122488"/>
            <a:ext cx="9036050" cy="7127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中顶点的距离值进行修改：若加进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j</a:t>
            </a:r>
            <a:r>
              <a:rPr lang="en-US" altLang="zh-CN" i="1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作中间顶点，从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的距离值比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不加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的路径要短，则修改此距离值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6" name="Rectangle 198"/>
          <p:cNvSpPr>
            <a:spLocks noChangeArrowheads="1"/>
          </p:cNvSpPr>
          <p:nvPr/>
        </p:nvSpPr>
        <p:spPr bwMode="auto">
          <a:xfrm>
            <a:off x="107950" y="2887663"/>
            <a:ext cx="40386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重复上述步骤，直到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 = V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为止。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0" name="Text Box 192"/>
          <p:cNvSpPr txBox="1">
            <a:spLocks noChangeArrowheads="1"/>
          </p:cNvSpPr>
          <p:nvPr/>
        </p:nvSpPr>
        <p:spPr bwMode="auto">
          <a:xfrm>
            <a:off x="8243888" y="6148388"/>
            <a:ext cx="669925" cy="4349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  8+5 </a:t>
            </a:r>
          </a:p>
          <a:p>
            <a:pPr>
              <a:lnSpc>
                <a:spcPct val="2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+6+2 </a:t>
            </a:r>
          </a:p>
        </p:txBody>
      </p:sp>
      <p:sp>
        <p:nvSpPr>
          <p:cNvPr id="150728" name="Rectangle 200"/>
          <p:cNvSpPr>
            <a:spLocks noChangeArrowheads="1"/>
          </p:cNvSpPr>
          <p:nvPr/>
        </p:nvSpPr>
        <p:spPr bwMode="auto">
          <a:xfrm>
            <a:off x="8402638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5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5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15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000"/>
                                        <p:tgtEl>
                                          <p:spTgt spid="15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15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0"/>
                                        <p:tgtEl>
                                          <p:spTgt spid="15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/>
      <p:bldP spid="150582" grpId="0"/>
      <p:bldP spid="150697" grpId="0" animBg="1"/>
      <p:bldP spid="150698" grpId="0"/>
      <p:bldP spid="150699" grpId="0"/>
      <p:bldP spid="150700" grpId="0"/>
      <p:bldP spid="150701" grpId="0"/>
      <p:bldP spid="150702" grpId="0" animBg="1"/>
      <p:bldP spid="150703" grpId="0" animBg="1"/>
      <p:bldP spid="150704" grpId="0"/>
      <p:bldP spid="150705" grpId="0"/>
      <p:bldP spid="150706" grpId="0"/>
      <p:bldP spid="150707" grpId="0"/>
      <p:bldP spid="150708" grpId="0"/>
      <p:bldP spid="150709" grpId="0"/>
      <p:bldP spid="150710" grpId="0"/>
      <p:bldP spid="150711" grpId="0" animBg="1"/>
      <p:bldP spid="150712" grpId="0"/>
      <p:bldP spid="150713" grpId="0"/>
      <p:bldP spid="150714" grpId="0"/>
      <p:bldP spid="150715" grpId="0" animBg="1"/>
      <p:bldP spid="150716" grpId="0"/>
      <p:bldP spid="150717" grpId="0"/>
      <p:bldP spid="150718" grpId="0"/>
      <p:bldP spid="150719" grpId="0" animBg="1"/>
      <p:bldP spid="150721" grpId="0"/>
      <p:bldP spid="150722" grpId="0" animBg="1"/>
      <p:bldP spid="150724" grpId="0"/>
      <p:bldP spid="150725" grpId="0"/>
      <p:bldP spid="150726" grpId="0"/>
      <p:bldP spid="15072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78" name="Rectangle 74"/>
          <p:cNvSpPr>
            <a:spLocks noChangeArrowheads="1"/>
          </p:cNvSpPr>
          <p:nvPr/>
        </p:nvSpPr>
        <p:spPr bwMode="auto">
          <a:xfrm>
            <a:off x="250825" y="4762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每一对顶点之间的最短路径 </a:t>
            </a: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250825" y="1031875"/>
            <a:ext cx="6175375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每次以一个顶点为源点，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重复执行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次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49584" name="Text Box 80"/>
          <p:cNvSpPr txBox="1">
            <a:spLocks noChangeArrowheads="1"/>
          </p:cNvSpPr>
          <p:nvPr/>
        </p:nvSpPr>
        <p:spPr bwMode="auto">
          <a:xfrm>
            <a:off x="301625" y="3695700"/>
            <a:ext cx="8591550" cy="27574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路径中不含其它顶点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        若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&gt;, 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0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}, 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1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… </a:t>
            </a:r>
            <a:r>
              <a:rPr lang="en-US" altLang="zh-CN">
                <a:solidFill>
                  <a:schemeClr val="tx2"/>
                </a:solidFill>
                <a:effectLst/>
              </a:rPr>
              <a:t>… </a:t>
            </a: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49588" name="Text Box 84"/>
          <p:cNvSpPr txBox="1">
            <a:spLocks noChangeArrowheads="1"/>
          </p:cNvSpPr>
          <p:nvPr/>
        </p:nvSpPr>
        <p:spPr bwMode="auto">
          <a:xfrm>
            <a:off x="250825" y="2060575"/>
            <a:ext cx="50180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弗洛伊德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Floyd)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9591" name="Text Box 87"/>
          <p:cNvSpPr txBox="1">
            <a:spLocks noChangeArrowheads="1"/>
          </p:cNvSpPr>
          <p:nvPr/>
        </p:nvSpPr>
        <p:spPr bwMode="auto">
          <a:xfrm>
            <a:off x="250825" y="2641600"/>
            <a:ext cx="8291513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算法思想：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逐个顶点试探，从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的所有可能存在的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路径中，选出一条长度最短的路径。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80" grpId="0"/>
      <p:bldP spid="149584" grpId="0" uiExpand="1" build="p"/>
      <p:bldP spid="149588" grpId="0"/>
      <p:bldP spid="14959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334963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求最短路径步骤： </a:t>
            </a:r>
          </a:p>
        </p:txBody>
      </p:sp>
      <p:grpSp>
        <p:nvGrpSpPr>
          <p:cNvPr id="151580" name="Group 28"/>
          <p:cNvGrpSpPr>
            <a:grpSpLocks/>
          </p:cNvGrpSpPr>
          <p:nvPr/>
        </p:nvGrpSpPr>
        <p:grpSpPr bwMode="auto">
          <a:xfrm>
            <a:off x="1187450" y="4724400"/>
            <a:ext cx="1873250" cy="1671638"/>
            <a:chOff x="1655" y="300"/>
            <a:chExt cx="1180" cy="1053"/>
          </a:xfrm>
        </p:grpSpPr>
        <p:sp>
          <p:nvSpPr>
            <p:cNvPr id="151561" name="Oval 9"/>
            <p:cNvSpPr>
              <a:spLocks noChangeArrowheads="1"/>
            </p:cNvSpPr>
            <p:nvPr/>
          </p:nvSpPr>
          <p:spPr bwMode="auto">
            <a:xfrm>
              <a:off x="1701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1562" name="Oval 10"/>
            <p:cNvSpPr>
              <a:spLocks noChangeArrowheads="1"/>
            </p:cNvSpPr>
            <p:nvPr/>
          </p:nvSpPr>
          <p:spPr bwMode="auto">
            <a:xfrm>
              <a:off x="2069" y="109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1563" name="Oval 11"/>
            <p:cNvSpPr>
              <a:spLocks noChangeArrowheads="1"/>
            </p:cNvSpPr>
            <p:nvPr/>
          </p:nvSpPr>
          <p:spPr bwMode="auto">
            <a:xfrm>
              <a:off x="2578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2593" y="10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2171" y="3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2154" y="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1655" y="9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1969" y="86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cxnSp>
          <p:nvCxnSpPr>
            <p:cNvPr id="151575" name="AutoShape 23"/>
            <p:cNvCxnSpPr>
              <a:cxnSpLocks noChangeShapeType="1"/>
              <a:stCxn id="151563" idx="1"/>
              <a:endCxn id="151561" idx="7"/>
            </p:cNvCxnSpPr>
            <p:nvPr/>
          </p:nvCxnSpPr>
          <p:spPr bwMode="auto">
            <a:xfrm rot="16200000" flipH="1" flipV="1">
              <a:off x="2267" y="249"/>
              <a:ext cx="1" cy="696"/>
            </a:xfrm>
            <a:prstGeom prst="curvedConnector3">
              <a:avLst>
                <a:gd name="adj1" fmla="val -90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6" name="AutoShape 24"/>
            <p:cNvCxnSpPr>
              <a:cxnSpLocks noChangeShapeType="1"/>
              <a:stCxn id="151561" idx="5"/>
              <a:endCxn id="151563" idx="3"/>
            </p:cNvCxnSpPr>
            <p:nvPr/>
          </p:nvCxnSpPr>
          <p:spPr bwMode="auto">
            <a:xfrm rot="16200000" flipH="1">
              <a:off x="2267" y="429"/>
              <a:ext cx="1" cy="696"/>
            </a:xfrm>
            <a:prstGeom prst="curvedConnector3">
              <a:avLst>
                <a:gd name="adj1" fmla="val 81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7" name="AutoShape 25"/>
            <p:cNvCxnSpPr>
              <a:cxnSpLocks noChangeShapeType="1"/>
              <a:stCxn id="151563" idx="4"/>
              <a:endCxn id="151562" idx="6"/>
            </p:cNvCxnSpPr>
            <p:nvPr/>
          </p:nvCxnSpPr>
          <p:spPr bwMode="auto">
            <a:xfrm rot="5400000">
              <a:off x="2310" y="829"/>
              <a:ext cx="413" cy="38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8" name="AutoShape 26"/>
            <p:cNvCxnSpPr>
              <a:cxnSpLocks noChangeShapeType="1"/>
              <a:stCxn id="151561" idx="4"/>
              <a:endCxn id="151562" idx="7"/>
            </p:cNvCxnSpPr>
            <p:nvPr/>
          </p:nvCxnSpPr>
          <p:spPr bwMode="auto">
            <a:xfrm rot="16200000" flipH="1">
              <a:off x="1897" y="746"/>
              <a:ext cx="323" cy="458"/>
            </a:xfrm>
            <a:prstGeom prst="curvedConnector3">
              <a:avLst>
                <a:gd name="adj1" fmla="val 25384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9" name="AutoShape 27"/>
            <p:cNvCxnSpPr>
              <a:cxnSpLocks noChangeShapeType="1"/>
              <a:stCxn id="151562" idx="2"/>
              <a:endCxn id="151561" idx="3"/>
            </p:cNvCxnSpPr>
            <p:nvPr/>
          </p:nvCxnSpPr>
          <p:spPr bwMode="auto">
            <a:xfrm rot="10800000">
              <a:off x="1739" y="776"/>
              <a:ext cx="330" cy="450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1581" name="Group 29"/>
          <p:cNvGrpSpPr>
            <a:grpSpLocks/>
          </p:cNvGrpSpPr>
          <p:nvPr/>
        </p:nvGrpSpPr>
        <p:grpSpPr bwMode="auto">
          <a:xfrm>
            <a:off x="4097338" y="620713"/>
            <a:ext cx="4852987" cy="1200150"/>
            <a:chOff x="364" y="1368"/>
            <a:chExt cx="3057" cy="756"/>
          </a:xfrm>
        </p:grpSpPr>
        <p:grpSp>
          <p:nvGrpSpPr>
            <p:cNvPr id="151582" name="Group 30"/>
            <p:cNvGrpSpPr>
              <a:grpSpLocks/>
            </p:cNvGrpSpPr>
            <p:nvPr/>
          </p:nvGrpSpPr>
          <p:grpSpPr bwMode="auto">
            <a:xfrm>
              <a:off x="364" y="1395"/>
              <a:ext cx="1295" cy="634"/>
              <a:chOff x="364" y="1395"/>
              <a:chExt cx="1295" cy="634"/>
            </a:xfrm>
          </p:grpSpPr>
          <p:grpSp>
            <p:nvGrpSpPr>
              <p:cNvPr id="151583" name="Group 31"/>
              <p:cNvGrpSpPr>
                <a:grpSpLocks/>
              </p:cNvGrpSpPr>
              <p:nvPr/>
            </p:nvGrpSpPr>
            <p:grpSpPr bwMode="auto">
              <a:xfrm>
                <a:off x="831" y="1395"/>
                <a:ext cx="828" cy="634"/>
                <a:chOff x="1931" y="984"/>
                <a:chExt cx="828" cy="634"/>
              </a:xfrm>
            </p:grpSpPr>
            <p:sp>
              <p:nvSpPr>
                <p:cNvPr id="1515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56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0    4    11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6    0     2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3    </a:t>
                  </a:r>
                  <a:r>
                    <a:rPr lang="zh-CN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  <a:sym typeface="Symbol" pitchFamily="18" charset="2"/>
                    </a:rPr>
                    <a:t>    0</a:t>
                  </a:r>
                  <a:endPara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endParaRPr>
                </a:p>
              </p:txBody>
            </p:sp>
            <p:sp>
              <p:nvSpPr>
                <p:cNvPr id="151585" name="AutoShape 33"/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86" name="AutoShape 34"/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364" y="152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初始：</a:t>
                </a:r>
              </a:p>
            </p:txBody>
          </p:sp>
        </p:grpSp>
        <p:grpSp>
          <p:nvGrpSpPr>
            <p:cNvPr id="151588" name="Group 36"/>
            <p:cNvGrpSpPr>
              <a:grpSpLocks/>
            </p:cNvGrpSpPr>
            <p:nvPr/>
          </p:nvGrpSpPr>
          <p:grpSpPr bwMode="auto">
            <a:xfrm>
              <a:off x="1720" y="1368"/>
              <a:ext cx="1701" cy="756"/>
              <a:chOff x="1909" y="1356"/>
              <a:chExt cx="1701" cy="756"/>
            </a:xfrm>
          </p:grpSpPr>
          <p:sp>
            <p:nvSpPr>
              <p:cNvPr id="151589" name="Text Box 37"/>
              <p:cNvSpPr txBox="1">
                <a:spLocks noChangeArrowheads="1"/>
              </p:cNvSpPr>
              <p:nvPr/>
            </p:nvSpPr>
            <p:spPr bwMode="auto">
              <a:xfrm>
                <a:off x="1909" y="153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路径：</a:t>
                </a:r>
              </a:p>
            </p:txBody>
          </p:sp>
          <p:grpSp>
            <p:nvGrpSpPr>
              <p:cNvPr id="151590" name="Group 38"/>
              <p:cNvGrpSpPr>
                <a:grpSpLocks/>
              </p:cNvGrpSpPr>
              <p:nvPr/>
            </p:nvGrpSpPr>
            <p:grpSpPr bwMode="auto">
              <a:xfrm>
                <a:off x="2422" y="1356"/>
                <a:ext cx="1188" cy="756"/>
                <a:chOff x="1578" y="2744"/>
                <a:chExt cx="1188" cy="756"/>
              </a:xfrm>
            </p:grpSpPr>
            <p:grpSp>
              <p:nvGrpSpPr>
                <p:cNvPr id="151591" name="Group 39"/>
                <p:cNvGrpSpPr>
                  <a:grpSpLocks/>
                </p:cNvGrpSpPr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1515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5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73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AB    AC</a:t>
                  </a:r>
                </a:p>
              </p:txBody>
            </p:sp>
            <p:sp>
              <p:nvSpPr>
                <p:cNvPr id="15159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BA              BC</a:t>
                  </a:r>
                </a:p>
              </p:txBody>
            </p:sp>
            <p:sp>
              <p:nvSpPr>
                <p:cNvPr id="15159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09" y="3250"/>
                  <a:ext cx="3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CA </a:t>
                  </a:r>
                </a:p>
              </p:txBody>
            </p:sp>
          </p:grpSp>
        </p:grpSp>
      </p:grpSp>
      <p:grpSp>
        <p:nvGrpSpPr>
          <p:cNvPr id="151639" name="Group 87"/>
          <p:cNvGrpSpPr>
            <a:grpSpLocks/>
          </p:cNvGrpSpPr>
          <p:nvPr/>
        </p:nvGrpSpPr>
        <p:grpSpPr bwMode="auto">
          <a:xfrm>
            <a:off x="4137025" y="2133600"/>
            <a:ext cx="4795838" cy="1200150"/>
            <a:chOff x="2678" y="1204"/>
            <a:chExt cx="3021" cy="756"/>
          </a:xfrm>
        </p:grpSpPr>
        <p:grpSp>
          <p:nvGrpSpPr>
            <p:cNvPr id="151602" name="Group 50"/>
            <p:cNvGrpSpPr>
              <a:grpSpLocks/>
            </p:cNvGrpSpPr>
            <p:nvPr/>
          </p:nvGrpSpPr>
          <p:grpSpPr bwMode="auto">
            <a:xfrm>
              <a:off x="3109" y="1231"/>
              <a:ext cx="828" cy="634"/>
              <a:chOff x="1931" y="984"/>
              <a:chExt cx="828" cy="634"/>
            </a:xfrm>
          </p:grpSpPr>
          <p:sp>
            <p:nvSpPr>
              <p:cNvPr id="151603" name="Text Box 5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5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0    4    11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04" name="AutoShape 5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5" name="AutoShape 5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678" y="1298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3998" y="138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10" name="Group 58"/>
            <p:cNvGrpSpPr>
              <a:grpSpLocks/>
            </p:cNvGrpSpPr>
            <p:nvPr/>
          </p:nvGrpSpPr>
          <p:grpSpPr bwMode="auto">
            <a:xfrm>
              <a:off x="4511" y="1204"/>
              <a:ext cx="1188" cy="756"/>
              <a:chOff x="1578" y="2744"/>
              <a:chExt cx="1188" cy="756"/>
            </a:xfrm>
          </p:grpSpPr>
          <p:sp>
            <p:nvSpPr>
              <p:cNvPr id="151611" name="Rectangle 5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2" name="Line 6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3" name="Line 6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4" name="Line 6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5" name="Line 6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4921" y="121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  AC</a:t>
              </a: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4513" y="1443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 BC</a:t>
              </a: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513" y="1710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40" name="Group 88"/>
          <p:cNvGrpSpPr>
            <a:grpSpLocks/>
          </p:cNvGrpSpPr>
          <p:nvPr/>
        </p:nvGrpSpPr>
        <p:grpSpPr bwMode="auto">
          <a:xfrm>
            <a:off x="4137025" y="3644900"/>
            <a:ext cx="4827588" cy="1200150"/>
            <a:chOff x="2678" y="2097"/>
            <a:chExt cx="3041" cy="756"/>
          </a:xfrm>
        </p:grpSpPr>
        <p:grpSp>
          <p:nvGrpSpPr>
            <p:cNvPr id="151622" name="Group 70"/>
            <p:cNvGrpSpPr>
              <a:grpSpLocks/>
            </p:cNvGrpSpPr>
            <p:nvPr/>
          </p:nvGrpSpPr>
          <p:grpSpPr bwMode="auto">
            <a:xfrm>
              <a:off x="3109" y="2124"/>
              <a:ext cx="828" cy="634"/>
              <a:chOff x="1931" y="984"/>
              <a:chExt cx="828" cy="634"/>
            </a:xfrm>
          </p:grpSpPr>
          <p:sp>
            <p:nvSpPr>
              <p:cNvPr id="151623" name="Text Box 7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24" name="AutoShape 7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25" name="AutoShape 7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2678" y="2205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998" y="2279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30" name="Group 78"/>
            <p:cNvGrpSpPr>
              <a:grpSpLocks/>
            </p:cNvGrpSpPr>
            <p:nvPr/>
          </p:nvGrpSpPr>
          <p:grpSpPr bwMode="auto">
            <a:xfrm>
              <a:off x="4511" y="2097"/>
              <a:ext cx="1188" cy="756"/>
              <a:chOff x="1578" y="2744"/>
              <a:chExt cx="1188" cy="756"/>
            </a:xfrm>
          </p:grpSpPr>
          <p:sp>
            <p:nvSpPr>
              <p:cNvPr id="151631" name="Rectangle 7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2" name="Line 8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3" name="Line 8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4" name="Line 8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5" name="Line 8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36" name="Text Box 84"/>
            <p:cNvSpPr txBox="1">
              <a:spLocks noChangeArrowheads="1"/>
            </p:cNvSpPr>
            <p:nvPr/>
          </p:nvSpPr>
          <p:spPr bwMode="auto">
            <a:xfrm>
              <a:off x="4921" y="2103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37" name="Text Box 85"/>
            <p:cNvSpPr txBox="1">
              <a:spLocks noChangeArrowheads="1"/>
            </p:cNvSpPr>
            <p:nvPr/>
          </p:nvSpPr>
          <p:spPr bwMode="auto">
            <a:xfrm>
              <a:off x="4525" y="233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BC</a:t>
              </a:r>
            </a:p>
          </p:txBody>
        </p:sp>
        <p:sp>
          <p:nvSpPr>
            <p:cNvPr id="151638" name="Text Box 86"/>
            <p:cNvSpPr txBox="1">
              <a:spLocks noChangeArrowheads="1"/>
            </p:cNvSpPr>
            <p:nvPr/>
          </p:nvSpPr>
          <p:spPr bwMode="auto">
            <a:xfrm>
              <a:off x="4522" y="2603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58" name="Group 106"/>
          <p:cNvGrpSpPr>
            <a:grpSpLocks/>
          </p:cNvGrpSpPr>
          <p:nvPr/>
        </p:nvGrpSpPr>
        <p:grpSpPr bwMode="auto">
          <a:xfrm>
            <a:off x="4097338" y="5132388"/>
            <a:ext cx="4838700" cy="1225550"/>
            <a:chOff x="2653" y="3157"/>
            <a:chExt cx="3048" cy="772"/>
          </a:xfrm>
        </p:grpSpPr>
        <p:grpSp>
          <p:nvGrpSpPr>
            <p:cNvPr id="151643" name="Group 91"/>
            <p:cNvGrpSpPr>
              <a:grpSpLocks/>
            </p:cNvGrpSpPr>
            <p:nvPr/>
          </p:nvGrpSpPr>
          <p:grpSpPr bwMode="auto">
            <a:xfrm>
              <a:off x="3091" y="3189"/>
              <a:ext cx="828" cy="634"/>
              <a:chOff x="1931" y="984"/>
              <a:chExt cx="828" cy="634"/>
            </a:xfrm>
          </p:grpSpPr>
          <p:sp>
            <p:nvSpPr>
              <p:cNvPr id="151644" name="Text Box 92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5</a:t>
                </a:r>
                <a:r>
                  <a:rPr lang="en-US" altLang="zh-CN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华文中宋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 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45" name="AutoShape 93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46" name="AutoShape 94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47" name="Text Box 95"/>
            <p:cNvSpPr txBox="1">
              <a:spLocks noChangeArrowheads="1"/>
            </p:cNvSpPr>
            <p:nvPr/>
          </p:nvSpPr>
          <p:spPr bwMode="auto">
            <a:xfrm>
              <a:off x="2653" y="3294"/>
              <a:ext cx="5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 </a:t>
              </a:r>
            </a:p>
          </p:txBody>
        </p:sp>
        <p:sp>
          <p:nvSpPr>
            <p:cNvPr id="151648" name="Text Box 96"/>
            <p:cNvSpPr txBox="1">
              <a:spLocks noChangeArrowheads="1"/>
            </p:cNvSpPr>
            <p:nvPr/>
          </p:nvSpPr>
          <p:spPr bwMode="auto">
            <a:xfrm>
              <a:off x="3958" y="334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49" name="Group 97"/>
            <p:cNvGrpSpPr>
              <a:grpSpLocks/>
            </p:cNvGrpSpPr>
            <p:nvPr/>
          </p:nvGrpSpPr>
          <p:grpSpPr bwMode="auto">
            <a:xfrm>
              <a:off x="4504" y="3173"/>
              <a:ext cx="1188" cy="756"/>
              <a:chOff x="1578" y="2744"/>
              <a:chExt cx="1188" cy="756"/>
            </a:xfrm>
          </p:grpSpPr>
          <p:sp>
            <p:nvSpPr>
              <p:cNvPr id="151650" name="Rectangle 98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1" name="Line 99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2" name="Line 100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3" name="Line 101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4" name="Line 102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55" name="Text Box 103"/>
            <p:cNvSpPr txBox="1">
              <a:spLocks noChangeArrowheads="1"/>
            </p:cNvSpPr>
            <p:nvPr/>
          </p:nvSpPr>
          <p:spPr bwMode="auto">
            <a:xfrm>
              <a:off x="4903" y="315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56" name="Text Box 104"/>
            <p:cNvSpPr txBox="1">
              <a:spLocks noChangeArrowheads="1"/>
            </p:cNvSpPr>
            <p:nvPr/>
          </p:nvSpPr>
          <p:spPr bwMode="auto">
            <a:xfrm>
              <a:off x="4472" y="3401"/>
              <a:ext cx="1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BCA</a:t>
              </a:r>
              <a:r>
                <a:rPr lang="en-US" altLang="zh-CN" sz="2000">
                  <a:solidFill>
                    <a:srgbClr val="FFFF00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          BC</a:t>
              </a:r>
            </a:p>
          </p:txBody>
        </p:sp>
        <p:sp>
          <p:nvSpPr>
            <p:cNvPr id="151657" name="Text Box 105"/>
            <p:cNvSpPr txBox="1">
              <a:spLocks noChangeArrowheads="1"/>
            </p:cNvSpPr>
            <p:nvPr/>
          </p:nvSpPr>
          <p:spPr bwMode="auto">
            <a:xfrm>
              <a:off x="4502" y="3668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sp>
        <p:nvSpPr>
          <p:cNvPr id="151662" name="Text Box 110"/>
          <p:cNvSpPr txBox="1">
            <a:spLocks noChangeArrowheads="1"/>
          </p:cNvSpPr>
          <p:nvPr/>
        </p:nvSpPr>
        <p:spPr bwMode="auto">
          <a:xfrm>
            <a:off x="334963" y="1119188"/>
            <a:ext cx="3949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初始时设置一个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阶方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阵，令其对角线元素为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0，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若存在弧&lt;</a:t>
            </a:r>
            <a:r>
              <a:rPr lang="zh-CN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则对应元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素为权值；否则为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∞。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51663" name="Text Box 111"/>
          <p:cNvSpPr txBox="1">
            <a:spLocks noChangeArrowheads="1"/>
          </p:cNvSpPr>
          <p:nvPr/>
        </p:nvSpPr>
        <p:spPr bwMode="auto">
          <a:xfrm>
            <a:off x="314325" y="2781300"/>
            <a:ext cx="3937000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逐步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试着在原直接路径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中增加中间顶点，若加入中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间顶点后路径变短，则修改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之；否则，维持原值。所有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顶点试探完毕，算法结束。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62" grpId="0"/>
      <p:bldP spid="1516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395288" y="549275"/>
            <a:ext cx="8297862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NextAdjVex(G,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的（相对于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下一个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邻接点。若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的最后一个邻接点，则返回“空”。 </a:t>
            </a:r>
          </a:p>
        </p:txBody>
      </p:sp>
      <p:sp>
        <p:nvSpPr>
          <p:cNvPr id="159750" name="AutoShape 6"/>
          <p:cNvSpPr>
            <a:spLocks noChangeArrowheads="1"/>
          </p:cNvSpPr>
          <p:nvPr/>
        </p:nvSpPr>
        <p:spPr bwMode="auto">
          <a:xfrm>
            <a:off x="5795962" y="2636838"/>
            <a:ext cx="3348037" cy="2592387"/>
          </a:xfrm>
          <a:prstGeom prst="wedgeRoundRectCallout">
            <a:avLst>
              <a:gd name="adj1" fmla="val -52704"/>
              <a:gd name="adj2" fmla="val -77741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有多个邻接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点，则在图的存储结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构建立之后，其邻接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点之间的相对次序也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就自然形成了。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395288" y="2700338"/>
            <a:ext cx="6161087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加工型操作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PutVex(&amp;G, v, value);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赋值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value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95288" y="4779963"/>
            <a:ext cx="6997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和图中顶点有相同特征。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中增添新顶点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/>
      <p:bldP spid="15975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468313" y="1198563"/>
            <a:ext cx="8424862" cy="4487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、了解图的基本概念，掌握图的邻接矩阵、邻接表这两种存储结构及其构造方法；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、熟练掌握图的两种遍历方法；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、熟练掌握构造最小生成树的方法，并理解算法；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 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网的拓扑排序方法，并理解算法；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、掌握求解关键路径的方法；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、理解用 </a:t>
            </a:r>
            <a:r>
              <a:rPr kumimoji="0" lang="en-US" altLang="zh-CN" sz="28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方法求解单源点最短路径问题。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3635375" y="473075"/>
            <a:ext cx="1911350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教学要求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733425" y="549275"/>
            <a:ext cx="623093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删除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及其相关的弧。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33425" y="2205038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增添对称弧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33425" y="4292600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中删除弧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删除对称弧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20356</TotalTime>
  <Words>8695</Words>
  <Application>Microsoft Office PowerPoint</Application>
  <PresentationFormat>全屏显示(4:3)</PresentationFormat>
  <Paragraphs>2243</Paragraphs>
  <Slides>80</Slides>
  <Notes>80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2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Wingdings 2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ding</cp:lastModifiedBy>
  <cp:revision>1506</cp:revision>
  <dcterms:created xsi:type="dcterms:W3CDTF">2004-01-29T07:02:12Z</dcterms:created>
  <dcterms:modified xsi:type="dcterms:W3CDTF">2017-09-06T06:32:50Z</dcterms:modified>
</cp:coreProperties>
</file>