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5" r:id="rId4"/>
    <p:sldId id="258" r:id="rId5"/>
    <p:sldId id="259" r:id="rId6"/>
    <p:sldId id="320" r:id="rId7"/>
    <p:sldId id="321" r:id="rId8"/>
    <p:sldId id="322" r:id="rId9"/>
    <p:sldId id="323" r:id="rId10"/>
    <p:sldId id="324" r:id="rId11"/>
    <p:sldId id="260" r:id="rId12"/>
    <p:sldId id="317" r:id="rId13"/>
    <p:sldId id="263" r:id="rId14"/>
    <p:sldId id="286" r:id="rId15"/>
    <p:sldId id="288" r:id="rId16"/>
    <p:sldId id="318" r:id="rId17"/>
    <p:sldId id="319" r:id="rId18"/>
    <p:sldId id="316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-864" y="-96"/>
      </p:cViewPr>
      <p:guideLst>
        <p:guide orient="horz" pos="894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1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104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533" y="685800"/>
            <a:ext cx="6094934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5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676525"/>
            <a:ext cx="7772400" cy="202565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 sz="10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7120"/>
            <a:ext cx="1905000" cy="34296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7120"/>
            <a:ext cx="1905000" cy="34296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228640"/>
            <a:ext cx="2001837" cy="428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228640"/>
            <a:ext cx="5854700" cy="428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228640"/>
            <a:ext cx="8001000" cy="9121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14680"/>
            <a:ext cx="3924300" cy="32009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14680"/>
            <a:ext cx="3924300" cy="32009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BECC1-663C-4EC7-820E-2D2742E2A47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3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14680"/>
            <a:ext cx="3924300" cy="320096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14680"/>
            <a:ext cx="3924300" cy="320096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23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3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28640"/>
            <a:ext cx="8001000" cy="91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14680"/>
            <a:ext cx="8001000" cy="320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75353"/>
            <a:ext cx="7958138" cy="8216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 sz="10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462996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4684738"/>
            <a:ext cx="1981200" cy="35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9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9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38"/>
            <a:ext cx="1981200" cy="35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E445DD-EDA8-418B-8EE0-595795A13E99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52425" indent="-352425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681355" indent="-327660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950">
          <a:solidFill>
            <a:schemeClr val="tx1"/>
          </a:solidFill>
          <a:latin typeface="+mn-lt"/>
          <a:ea typeface="+mn-ea"/>
        </a:defRPr>
      </a:lvl2pPr>
      <a:lvl3pPr marL="979170" indent="-296545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725">
          <a:solidFill>
            <a:schemeClr val="tx1"/>
          </a:solidFill>
          <a:latin typeface="+mn-lt"/>
          <a:ea typeface="+mn-ea"/>
        </a:defRPr>
      </a:lvl3pPr>
      <a:lvl4pPr marL="1270635" indent="-290830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  <a:ea typeface="+mn-ea"/>
        </a:defRPr>
      </a:lvl4pPr>
      <a:lvl5pPr marL="1570990" indent="-299085" algn="l" rtl="0" eaLnBrk="0" fontAlgn="base" hangingPunct="0">
        <a:spcBef>
          <a:spcPts val="9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5pPr>
      <a:lvl6pPr marL="1913890" indent="-299085" algn="l" rtl="0" fontAlgn="base">
        <a:spcBef>
          <a:spcPts val="9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6pPr>
      <a:lvl7pPr marL="2256790" indent="-299085" algn="l" rtl="0" fontAlgn="base">
        <a:spcBef>
          <a:spcPts val="9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7pPr>
      <a:lvl8pPr marL="2599690" indent="-299085" algn="l" rtl="0" fontAlgn="base">
        <a:spcBef>
          <a:spcPts val="9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8pPr>
      <a:lvl9pPr marL="2942590" indent="-299085" algn="l" rtl="0" fontAlgn="base">
        <a:spcBef>
          <a:spcPts val="9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EB6D9D-86B9-40C8-A0D0-EF860905F87B}" type="slidenum">
              <a:rPr lang="en-US" altLang="zh-CN" sz="900" smtClean="0"/>
              <a:t>1</a:t>
            </a:fld>
            <a:endParaRPr lang="en-US" altLang="zh-CN" sz="9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735" y="571042"/>
            <a:ext cx="7772400" cy="1028880"/>
          </a:xfrm>
        </p:spPr>
        <p:txBody>
          <a:bodyPr/>
          <a:lstStyle/>
          <a:p>
            <a:pPr algn="ctr" eaLnBrk="1" hangingPunct="1"/>
            <a:r>
              <a:rPr lang="zh-CN" altLang="en-US" sz="4500" b="1" smtClean="0">
                <a:ea typeface="华文隶书" panose="02010800040101010101" pitchFamily="2" charset="-122"/>
              </a:rPr>
              <a:t>软件测试基础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60780" y="2141670"/>
            <a:ext cx="7010400" cy="120036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zh-CN" sz="33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    </a:t>
            </a:r>
            <a:r>
              <a:rPr lang="zh-CN" altLang="en-US" sz="33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软件测试概述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TMM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14680"/>
            <a:ext cx="8397262" cy="320096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325" b="1" dirty="0"/>
              <a:t>第</a:t>
            </a:r>
            <a:r>
              <a:rPr lang="en-US" altLang="zh-CN" sz="2325" b="1" dirty="0"/>
              <a:t>5</a:t>
            </a:r>
            <a:r>
              <a:rPr lang="zh-CN" altLang="zh-CN" sz="2325" b="1" dirty="0"/>
              <a:t>级</a:t>
            </a:r>
            <a:r>
              <a:rPr lang="en-US" altLang="zh-CN" sz="2325" b="1" dirty="0"/>
              <a:t>. </a:t>
            </a:r>
            <a:r>
              <a:rPr lang="zh-CN" altLang="zh-CN" sz="2325" b="1" dirty="0"/>
              <a:t>最佳化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措施：</a:t>
            </a:r>
            <a:r>
              <a:rPr lang="zh-CN" altLang="zh-CN" sz="2325" b="1" dirty="0"/>
              <a:t>建立缺陷预防的思想，通过统计抽样等方式不断改进测试，自动工具完全支持</a:t>
            </a:r>
          </a:p>
          <a:p>
            <a:pPr marL="0" indent="0">
              <a:buNone/>
            </a:pPr>
            <a:r>
              <a:rPr lang="zh-CN" altLang="zh-CN" sz="2325" b="1" dirty="0"/>
              <a:t>测试用例的运行，开展各种与测试有关的度量活动。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优势：</a:t>
            </a:r>
            <a:r>
              <a:rPr lang="zh-CN" altLang="zh-CN" sz="2325" b="1" dirty="0"/>
              <a:t>机制好转，不断改进测试，可以度量和优化产品质量。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50311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E9061D-89ED-4768-8DA6-0DBFF0E12820}" type="slidenum">
              <a:rPr lang="en-US" altLang="zh-CN" sz="900" smtClean="0"/>
              <a:t>11</a:t>
            </a:fld>
            <a:endParaRPr lang="en-US" altLang="zh-CN" sz="9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软件测试的发展历程及现状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550" b="1" smtClean="0"/>
              <a:t>软件测试现状：国外现状</a:t>
            </a:r>
            <a:endParaRPr lang="en-US" altLang="zh-CN" sz="2550" b="1" smtClean="0"/>
          </a:p>
          <a:p>
            <a:pPr algn="just" eaLnBrk="1" hangingPunct="1"/>
            <a:r>
              <a:rPr lang="zh-CN" altLang="en-US" sz="2550" b="1" smtClean="0"/>
              <a:t>相当成熟，并已成为一个独立的产业</a:t>
            </a:r>
            <a:endParaRPr lang="en-US" altLang="zh-CN" sz="2550" b="1" smtClean="0"/>
          </a:p>
          <a:p>
            <a:pPr lvl="1" algn="just" eaLnBrk="1" hangingPunct="1"/>
            <a:r>
              <a:rPr lang="zh-CN" altLang="en-US" sz="2325" b="1" smtClean="0"/>
              <a:t>软件测试在公司中的地位非常重要</a:t>
            </a:r>
            <a:endParaRPr lang="en-US" altLang="zh-CN" sz="2325" b="1" smtClean="0"/>
          </a:p>
          <a:p>
            <a:pPr lvl="1" algn="just" eaLnBrk="1" hangingPunct="1"/>
            <a:r>
              <a:rPr lang="zh-CN" altLang="en-US" sz="2325" b="1" smtClean="0"/>
              <a:t>软件测试的理论研究蓬勃发展</a:t>
            </a:r>
            <a:endParaRPr lang="en-US" altLang="zh-CN" sz="2325" b="1" smtClean="0"/>
          </a:p>
          <a:p>
            <a:pPr lvl="1" algn="just" eaLnBrk="1" hangingPunct="1"/>
            <a:r>
              <a:rPr lang="zh-CN" altLang="en-US" sz="2325" b="1" smtClean="0"/>
              <a:t>软件测试市场繁荣</a:t>
            </a:r>
            <a:endParaRPr lang="en-US" altLang="zh-CN" sz="2325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DEEFEE-6F61-42BF-8BDA-392D39DAA5FA}" type="slidenum">
              <a:rPr lang="en-US" altLang="zh-CN" sz="900" smtClean="0"/>
              <a:t>12</a:t>
            </a:fld>
            <a:endParaRPr lang="en-US" altLang="zh-CN" sz="9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软件测试的发展历程及现状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245" y="1314450"/>
            <a:ext cx="8012430" cy="3201035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2550" b="1" dirty="0" smtClean="0"/>
              <a:t>软件测试现状：国内现状</a:t>
            </a:r>
            <a:endParaRPr lang="en-US" altLang="zh-CN" sz="2550" b="1" dirty="0" smtClean="0"/>
          </a:p>
          <a:p>
            <a:pPr algn="just" eaLnBrk="1" hangingPunct="1">
              <a:defRPr/>
            </a:pPr>
            <a:r>
              <a:rPr lang="zh-CN" altLang="en-US" sz="2550" b="1" dirty="0" smtClean="0"/>
              <a:t>萌芽中的市场正在起步</a:t>
            </a:r>
            <a:endParaRPr lang="en-US" altLang="zh-CN" sz="2550" b="1" dirty="0" smtClean="0"/>
          </a:p>
          <a:p>
            <a:pPr lvl="1" algn="just" eaLnBrk="1" hangingPunct="1">
              <a:defRPr/>
            </a:pPr>
            <a:r>
              <a:rPr lang="zh-CN" altLang="en-US" sz="2325" b="1" dirty="0" smtClean="0">
                <a:cs typeface="+mn-cs"/>
              </a:rPr>
              <a:t>对软件测试的认识和重视程度在不断提高</a:t>
            </a:r>
            <a:endParaRPr lang="en-US" altLang="zh-CN" sz="2325" b="1" dirty="0" smtClean="0">
              <a:cs typeface="+mn-cs"/>
            </a:endParaRPr>
          </a:p>
          <a:p>
            <a:pPr lvl="1" algn="just" eaLnBrk="1" hangingPunct="1">
              <a:defRPr/>
            </a:pPr>
            <a:r>
              <a:rPr lang="zh-CN" altLang="en-US" sz="2325" b="1" dirty="0" smtClean="0">
                <a:cs typeface="+mn-cs"/>
              </a:rPr>
              <a:t>对软件产品化测试的技术研究</a:t>
            </a:r>
            <a:r>
              <a:rPr lang="zh-CN" altLang="en-US" sz="2325" b="1" smtClean="0">
                <a:cs typeface="+mn-cs"/>
              </a:rPr>
              <a:t>从</a:t>
            </a:r>
            <a:r>
              <a:rPr lang="zh-CN" altLang="en-US" sz="2325" b="1" smtClean="0">
                <a:cs typeface="+mn-cs"/>
              </a:rPr>
              <a:t>手工向</a:t>
            </a:r>
            <a:r>
              <a:rPr lang="zh-CN" altLang="en-US" sz="2325" b="1" dirty="0" smtClean="0">
                <a:cs typeface="+mn-cs"/>
              </a:rPr>
              <a:t>自动化方式转变</a:t>
            </a:r>
            <a:endParaRPr lang="en-US" altLang="zh-CN" sz="2325" b="1" dirty="0" smtClean="0">
              <a:cs typeface="+mn-cs"/>
            </a:endParaRPr>
          </a:p>
          <a:p>
            <a:pPr lvl="1" algn="just" eaLnBrk="1" hangingPunct="1">
              <a:defRPr/>
            </a:pPr>
            <a:r>
              <a:rPr lang="zh-CN" altLang="en-US" sz="2325" b="1" dirty="0" smtClean="0">
                <a:cs typeface="+mn-cs"/>
              </a:rPr>
              <a:t>软件测试人员需求大，人员素质不断提高</a:t>
            </a:r>
            <a:endParaRPr lang="en-US" altLang="zh-CN" sz="2325" b="1" dirty="0" smtClean="0">
              <a:cs typeface="+mn-cs"/>
            </a:endParaRPr>
          </a:p>
          <a:p>
            <a:pPr lvl="1" algn="just" eaLnBrk="1" hangingPunct="1">
              <a:defRPr/>
            </a:pPr>
            <a:r>
              <a:rPr lang="zh-CN" altLang="en-US" sz="2325" b="1" dirty="0" smtClean="0">
                <a:cs typeface="+mn-cs"/>
              </a:rPr>
              <a:t>测试服务体系初步形成规模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9050C5-671E-4C7E-B5AC-75D8879FC0BC}" type="slidenum">
              <a:rPr lang="en-US" altLang="zh-CN" sz="900" smtClean="0"/>
              <a:t>13</a:t>
            </a:fld>
            <a:endParaRPr lang="en-US" altLang="zh-CN" sz="9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软件测试的发展历程及现状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550" b="1" dirty="0" smtClean="0"/>
              <a:t>外包测试现状</a:t>
            </a:r>
            <a:endParaRPr lang="en-US" altLang="zh-CN" sz="2550" b="1" dirty="0" smtClean="0"/>
          </a:p>
          <a:p>
            <a:pPr algn="just" eaLnBrk="1" hangingPunct="1"/>
            <a:r>
              <a:rPr lang="zh-CN" altLang="en-US" sz="2550" b="1" dirty="0" smtClean="0"/>
              <a:t>三种模式</a:t>
            </a:r>
            <a:endParaRPr lang="en-US" altLang="zh-CN" sz="2550" b="1" dirty="0" smtClean="0"/>
          </a:p>
          <a:p>
            <a:pPr lvl="1" algn="just" eaLnBrk="1" hangingPunct="1"/>
            <a:r>
              <a:rPr lang="zh-CN" altLang="en-US" sz="2325" b="1" dirty="0" smtClean="0"/>
              <a:t>现场测试模式</a:t>
            </a:r>
            <a:r>
              <a:rPr lang="en-US" altLang="en-US" sz="2325" b="1" dirty="0" smtClean="0"/>
              <a:t>(On-Site)</a:t>
            </a:r>
          </a:p>
          <a:p>
            <a:pPr lvl="1" algn="just" eaLnBrk="1" hangingPunct="1"/>
            <a:r>
              <a:rPr lang="zh-CN" altLang="en-US" sz="2325" b="1" dirty="0" smtClean="0"/>
              <a:t>内部测试模式</a:t>
            </a:r>
            <a:r>
              <a:rPr lang="en-US" altLang="en-US" sz="2325" b="1" dirty="0" smtClean="0"/>
              <a:t>(In-House)</a:t>
            </a:r>
          </a:p>
          <a:p>
            <a:pPr lvl="2" algn="just" eaLnBrk="1" hangingPunct="1"/>
            <a:r>
              <a:rPr lang="zh-CN" altLang="en-US" sz="2100" b="1" dirty="0" smtClean="0"/>
              <a:t>完全离岸外包模式</a:t>
            </a:r>
            <a:r>
              <a:rPr lang="en-US" altLang="en-US" sz="2100" b="1" dirty="0" smtClean="0"/>
              <a:t>(Off Shore)</a:t>
            </a:r>
            <a:endParaRPr lang="en-US" altLang="zh-CN" sz="2100" b="1" dirty="0" smtClean="0"/>
          </a:p>
          <a:p>
            <a:pPr lvl="2" algn="just" eaLnBrk="1" hangingPunct="1"/>
            <a:r>
              <a:rPr lang="zh-CN" altLang="en-US" sz="2100" b="1" dirty="0" smtClean="0"/>
              <a:t>现场增援与离岸结合模式</a:t>
            </a:r>
            <a:r>
              <a:rPr lang="en-US" altLang="en-US" sz="2100" b="1" dirty="0" smtClean="0"/>
              <a:t>(On </a:t>
            </a:r>
            <a:r>
              <a:rPr lang="en-US" altLang="en-US" sz="2100" b="1" dirty="0" err="1" smtClean="0"/>
              <a:t>Site+Off</a:t>
            </a:r>
            <a:r>
              <a:rPr lang="en-US" altLang="en-US" sz="2100" b="1" dirty="0" smtClean="0"/>
              <a:t> Shore)</a:t>
            </a:r>
          </a:p>
          <a:p>
            <a:pPr lvl="1" algn="just" eaLnBrk="1" hangingPunct="1"/>
            <a:r>
              <a:rPr lang="zh-CN" altLang="en-US" sz="2325" b="1" dirty="0" smtClean="0"/>
              <a:t>设立联合研发中心模式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A86B9C-59CE-4193-81CA-1B9250AD87C3}" type="slidenum">
              <a:rPr lang="en-US" altLang="zh-CN" sz="900" smtClean="0"/>
              <a:t>14</a:t>
            </a:fld>
            <a:endParaRPr lang="en-US" altLang="zh-CN" sz="9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软件测试的研究热点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550" b="1" smtClean="0"/>
              <a:t>针对软件特点而展开的实用软件测试技术和方法的研究</a:t>
            </a:r>
            <a:endParaRPr lang="en-US" altLang="zh-CN" sz="2550" b="1" smtClean="0"/>
          </a:p>
          <a:p>
            <a:pPr algn="just" eaLnBrk="1" hangingPunct="1"/>
            <a:r>
              <a:rPr lang="zh-CN" altLang="en-US" sz="2550" b="1" smtClean="0"/>
              <a:t>针对新的软件开发技术展开的软件测试技术研究</a:t>
            </a:r>
            <a:endParaRPr lang="en-US" altLang="zh-CN" sz="2550" b="1" smtClean="0"/>
          </a:p>
          <a:p>
            <a:pPr algn="just" eaLnBrk="1" hangingPunct="1"/>
            <a:r>
              <a:rPr lang="zh-CN" altLang="en-US" sz="2550" b="1" smtClean="0"/>
              <a:t>软件自动化测试技术的研究</a:t>
            </a:r>
            <a:endParaRPr lang="en-US" altLang="zh-CN" sz="2550" b="1" smtClean="0"/>
          </a:p>
          <a:p>
            <a:pPr algn="just" eaLnBrk="1" hangingPunct="1"/>
            <a:r>
              <a:rPr lang="zh-CN" altLang="en-US" sz="2550" b="1" smtClean="0"/>
              <a:t>软件可信性研究</a:t>
            </a:r>
          </a:p>
          <a:p>
            <a:pPr algn="just" eaLnBrk="1" hangingPunct="1"/>
            <a:endParaRPr lang="zh-CN" altLang="en-US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99A8DA-B8EF-43D9-8310-C4B3F2E4DE35}" type="slidenum">
              <a:rPr lang="en-US" altLang="zh-CN" sz="900" smtClean="0"/>
              <a:t>15</a:t>
            </a:fld>
            <a:endParaRPr lang="en-US" altLang="zh-CN" sz="9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国内软件测试职业现状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2958" y="1314680"/>
            <a:ext cx="5975601" cy="3200960"/>
          </a:xfrm>
        </p:spPr>
        <p:txBody>
          <a:bodyPr/>
          <a:lstStyle/>
          <a:p>
            <a:pPr algn="just" eaLnBrk="1" hangingPunct="1"/>
            <a:r>
              <a:rPr lang="zh-CN" altLang="en-US" sz="2550" b="1" dirty="0" smtClean="0"/>
              <a:t>总体职业特点</a:t>
            </a:r>
            <a:endParaRPr lang="en-US" altLang="zh-CN" sz="2550" b="1" dirty="0" smtClean="0"/>
          </a:p>
          <a:p>
            <a:pPr lvl="1" algn="just" eaLnBrk="1" hangingPunct="1"/>
            <a:r>
              <a:rPr lang="zh-CN" altLang="en-US" b="1" dirty="0" smtClean="0"/>
              <a:t>人才需求大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职业稳定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无性别歧视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但仍需掌握一定的业务和技术能力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E8EB93-6665-44CC-9EE4-1994B5F2441B}" type="slidenum">
              <a:rPr lang="en-US" altLang="zh-CN" sz="900" smtClean="0"/>
              <a:t>16</a:t>
            </a:fld>
            <a:endParaRPr lang="en-US" altLang="zh-CN" sz="9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开发转测试与测试方向的区别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2958" y="884150"/>
            <a:ext cx="5975601" cy="32009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zh-CN" altLang="en-US" sz="2550" b="1" dirty="0" smtClean="0"/>
          </a:p>
          <a:p>
            <a:pPr algn="just" eaLnBrk="1" hangingPunct="1">
              <a:defRPr/>
            </a:pPr>
            <a:r>
              <a:rPr lang="zh-CN" altLang="en-US" sz="2550" b="1" dirty="0" smtClean="0"/>
              <a:t>因为专业技能不同，导致：</a:t>
            </a:r>
          </a:p>
          <a:p>
            <a:pPr lvl="1" algn="just" eaLnBrk="1" hangingPunct="1">
              <a:defRPr/>
            </a:pPr>
            <a:r>
              <a:rPr lang="zh-CN" altLang="en-US" sz="2325" b="1" dirty="0"/>
              <a:t>就业单位不同</a:t>
            </a:r>
          </a:p>
          <a:p>
            <a:pPr lvl="1" algn="just" eaLnBrk="1" hangingPunct="1">
              <a:defRPr/>
            </a:pPr>
            <a:r>
              <a:rPr lang="zh-CN" altLang="en-US" sz="2325" b="1" dirty="0"/>
              <a:t>工资不同</a:t>
            </a:r>
          </a:p>
          <a:p>
            <a:pPr lvl="1" algn="just" eaLnBrk="1" hangingPunct="1">
              <a:defRPr/>
            </a:pPr>
            <a:r>
              <a:rPr lang="zh-CN" altLang="en-US" sz="2325" b="1" dirty="0"/>
              <a:t>发展前景不同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2.5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目前软件测试职业者的危机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sz="half" idx="1"/>
          </p:nvPr>
        </p:nvSpPr>
        <p:spPr>
          <a:xfrm>
            <a:off x="540000" y="1314450"/>
            <a:ext cx="8035675" cy="3201035"/>
          </a:xfrm>
        </p:spPr>
        <p:txBody>
          <a:bodyPr/>
          <a:lstStyle/>
          <a:p>
            <a:r>
              <a:rPr lang="zh-CN" altLang="en-US" sz="2000" b="1" dirty="0"/>
              <a:t>单纯的手工测试人员必须思考</a:t>
            </a:r>
            <a:r>
              <a:rPr lang="zh-CN" altLang="en-US" sz="2000" b="1" dirty="0">
                <a:solidFill>
                  <a:srgbClr val="FF0000"/>
                </a:solidFill>
              </a:rPr>
              <a:t>职业转型</a:t>
            </a:r>
            <a:r>
              <a:rPr lang="zh-CN" altLang="en-US" sz="2000" b="1" dirty="0"/>
              <a:t>，否则必将逐渐被时代淘汰</a:t>
            </a:r>
            <a:endParaRPr lang="en-US" altLang="zh-CN" sz="2000" b="1" dirty="0"/>
          </a:p>
          <a:p>
            <a:r>
              <a:rPr lang="zh-CN" altLang="en-US" sz="2000" b="1" dirty="0"/>
              <a:t>互联网测试职业一定以技术为依托，没有技术含量的测试逐渐失去竞争力</a:t>
            </a:r>
            <a:endParaRPr lang="en-US" altLang="zh-CN" sz="2000" b="1" dirty="0"/>
          </a:p>
          <a:p>
            <a:r>
              <a:rPr lang="zh-CN" altLang="en-US" sz="2000" b="1" dirty="0"/>
              <a:t>互联网测试不会只侧重一个层面，必须是</a:t>
            </a:r>
            <a:r>
              <a:rPr lang="en-US" altLang="zh-CN" sz="2000" b="1" dirty="0"/>
              <a:t>web</a:t>
            </a:r>
            <a:r>
              <a:rPr lang="zh-CN" altLang="en-US" sz="2000" b="1" dirty="0"/>
              <a:t>端、移动端、服务端甚至微信端、云端的多重维度性的</a:t>
            </a:r>
            <a:r>
              <a:rPr lang="zh-CN" altLang="en-US" sz="2000" b="1" dirty="0">
                <a:solidFill>
                  <a:srgbClr val="FF0000"/>
                </a:solidFill>
              </a:rPr>
              <a:t>综合性测试</a:t>
            </a:r>
            <a:r>
              <a:rPr lang="zh-CN" altLang="en-US" sz="2000" b="1" dirty="0"/>
              <a:t>，此为未来软件测试职业人才的职业竞争力精髓所在</a:t>
            </a:r>
            <a:endParaRPr lang="en-US" altLang="zh-CN" sz="2000" b="1" dirty="0"/>
          </a:p>
          <a:p>
            <a:r>
              <a:rPr lang="zh-CN" altLang="en-US" sz="2000" b="1" dirty="0"/>
              <a:t>传统手工测试需要基于自身的测试从业经验，分析个人技能体系，根据期望的职业转型路线去针对性的提高自己，从此在</a:t>
            </a:r>
            <a:r>
              <a:rPr lang="en-US" altLang="zh-CN" sz="2000" b="1" dirty="0"/>
              <a:t>IT</a:t>
            </a:r>
            <a:r>
              <a:rPr lang="zh-CN" altLang="en-US" sz="2000" b="1" dirty="0"/>
              <a:t>行业立于不败之地！</a:t>
            </a:r>
          </a:p>
        </p:txBody>
      </p:sp>
      <p:sp>
        <p:nvSpPr>
          <p:cNvPr id="1434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D09F26-387D-4283-9716-E13D8B25F342}" type="slidenum">
              <a:rPr lang="en-US" altLang="zh-CN" sz="900" smtClean="0"/>
              <a:t>17</a:t>
            </a:fld>
            <a:endParaRPr lang="en-US" altLang="zh-CN" sz="90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4294967295"/>
          </p:nvPr>
        </p:nvSpPr>
        <p:spPr>
          <a:xfrm>
            <a:off x="1506855" y="2018665"/>
            <a:ext cx="6002020" cy="132778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3300" b="1" dirty="0">
                <a:latin typeface="黑体" panose="02010609060101010101" pitchFamily="49" charset="-122"/>
                <a:ea typeface="黑体" panose="02010609060101010101" pitchFamily="49" charset="-122"/>
              </a:rPr>
              <a:t>谢 谢</a:t>
            </a:r>
            <a:endParaRPr lang="zh-CN" altLang="en-US" sz="3300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5BA688-2E35-430C-85C4-5CF899299DA8}" type="slidenum">
              <a:rPr lang="en-US" altLang="zh-CN" sz="900" smtClean="0"/>
              <a:t>18</a:t>
            </a:fld>
            <a:endParaRPr lang="en-US" altLang="zh-CN" sz="9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09FE2D-51BF-41FD-9689-1F068740A7E5}" type="slidenum">
              <a:rPr lang="en-US" altLang="zh-CN" sz="900" smtClean="0"/>
              <a:t>2</a:t>
            </a:fld>
            <a:endParaRPr lang="en-US" altLang="zh-CN" sz="9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章  软件测试背景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550" b="1" smtClean="0"/>
              <a:t>内容提要</a:t>
            </a:r>
          </a:p>
          <a:p>
            <a:pPr lvl="1" eaLnBrk="1" hangingPunct="1"/>
            <a:r>
              <a:rPr lang="zh-CN" altLang="en-US" sz="2325" b="1" smtClean="0"/>
              <a:t>介绍软件测试的发展历程、软件测试技术现状、当前软件测试的研究热点和行业现状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7A0DBD-C07B-4306-A1C1-60FC8D1BF8BC}" type="slidenum">
              <a:rPr lang="en-US" altLang="zh-CN" sz="900" smtClean="0"/>
              <a:t>3</a:t>
            </a:fld>
            <a:endParaRPr lang="en-US" altLang="zh-CN" sz="9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章  软件测试背景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550" b="1" smtClean="0"/>
              <a:t>本章重点</a:t>
            </a:r>
          </a:p>
          <a:p>
            <a:pPr lvl="1" eaLnBrk="1" hangingPunct="1"/>
            <a:r>
              <a:rPr lang="zh-CN" altLang="en-US" sz="2325" b="1" smtClean="0"/>
              <a:t>软件测试发展历程</a:t>
            </a:r>
            <a:endParaRPr lang="en-US" altLang="zh-CN" sz="2325" b="1" smtClean="0"/>
          </a:p>
          <a:p>
            <a:pPr lvl="1" eaLnBrk="1" hangingPunct="1"/>
            <a:r>
              <a:rPr lang="zh-CN" altLang="en-US" sz="2325" b="1" smtClean="0"/>
              <a:t>软件测试现状</a:t>
            </a:r>
            <a:endParaRPr lang="en-US" altLang="zh-CN" sz="2325" b="1" smtClean="0"/>
          </a:p>
          <a:p>
            <a:pPr lvl="1" eaLnBrk="1" hangingPunct="1"/>
            <a:r>
              <a:rPr lang="zh-CN" altLang="en-US" sz="2325" b="1" smtClean="0"/>
              <a:t>外包测试现状</a:t>
            </a:r>
            <a:endParaRPr lang="en-US" altLang="zh-CN" sz="2325" b="1" smtClean="0"/>
          </a:p>
          <a:p>
            <a:pPr lvl="1" eaLnBrk="1" hangingPunct="1"/>
            <a:r>
              <a:rPr lang="zh-CN" altLang="en-US" sz="2325" b="1" smtClean="0"/>
              <a:t>软件测试研究热点</a:t>
            </a:r>
            <a:endParaRPr lang="en-US" altLang="zh-CN" sz="2325" b="1" smtClean="0"/>
          </a:p>
          <a:p>
            <a:pPr lvl="1" eaLnBrk="1" hangingPunct="1"/>
            <a:r>
              <a:rPr lang="zh-CN" altLang="en-US" sz="2325" b="1" smtClean="0"/>
              <a:t>国内软件测试职业现状</a:t>
            </a:r>
            <a:endParaRPr lang="en-US" altLang="zh-CN" sz="2325" b="1" smtClean="0"/>
          </a:p>
          <a:p>
            <a:pPr lvl="1" eaLnBrk="1" hangingPunct="1"/>
            <a:r>
              <a:rPr lang="zh-CN" altLang="en-US" sz="2325" b="1" smtClean="0"/>
              <a:t>软件测试工作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668308-371F-45F6-8343-74ECE90BB19E}" type="slidenum">
              <a:rPr lang="en-US" altLang="zh-CN" sz="900" smtClean="0"/>
              <a:t>4</a:t>
            </a:fld>
            <a:endParaRPr lang="en-US" altLang="zh-CN" sz="9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引子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550" b="1" smtClean="0"/>
              <a:t>软件测试是软件行业的“找茬”职业</a:t>
            </a:r>
            <a:endParaRPr lang="en-US" altLang="zh-CN" sz="2550" b="1" smtClean="0"/>
          </a:p>
          <a:p>
            <a:pPr algn="just" eaLnBrk="1" hangingPunct="1"/>
            <a:r>
              <a:rPr lang="zh-CN" altLang="en-US" sz="2550" b="1" smtClean="0"/>
              <a:t>根据信息产业部门发布的最新报告显示，我国软件测试工程师的行业需求超过</a:t>
            </a:r>
            <a:r>
              <a:rPr lang="en-US" altLang="zh-CN" sz="2550" b="1" smtClean="0"/>
              <a:t>30</a:t>
            </a:r>
            <a:r>
              <a:rPr lang="zh-CN" altLang="en-US" sz="2550" b="1" smtClean="0"/>
              <a:t>万，业内专家预计，在未来</a:t>
            </a:r>
            <a:r>
              <a:rPr lang="en-US" altLang="zh-CN" sz="2550" b="1" smtClean="0"/>
              <a:t>5~10</a:t>
            </a:r>
            <a:r>
              <a:rPr lang="zh-CN" altLang="en-US" sz="2550" b="1" smtClean="0"/>
              <a:t>年，我国企业对测试人才的需求数字还将继续增大。</a:t>
            </a:r>
            <a:endParaRPr lang="en-US" altLang="zh-CN" sz="255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EF5221-883F-4729-8E9A-9340CC8A783B}" type="slidenum">
              <a:rPr lang="en-US" altLang="zh-CN" sz="900" smtClean="0"/>
              <a:t>5</a:t>
            </a:fld>
            <a:endParaRPr lang="en-US" altLang="zh-CN" sz="9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软件测试的发展历程及现状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550" b="1" dirty="0" smtClean="0"/>
              <a:t>软件的测试的发展历程</a:t>
            </a:r>
            <a:endParaRPr lang="en-US" altLang="zh-CN" sz="2550" b="1" dirty="0" smtClean="0"/>
          </a:p>
          <a:p>
            <a:pPr lvl="1" algn="just"/>
            <a:r>
              <a:rPr lang="zh-CN" altLang="en-US" sz="2325" b="1" dirty="0" smtClean="0"/>
              <a:t>第一阶段：初始阶段</a:t>
            </a:r>
            <a:endParaRPr lang="en-US" altLang="zh-CN" sz="2325" b="1" dirty="0" smtClean="0"/>
          </a:p>
          <a:p>
            <a:pPr lvl="1" algn="just"/>
            <a:r>
              <a:rPr lang="zh-CN" altLang="en-US" sz="2325" b="1" dirty="0" smtClean="0"/>
              <a:t>第二阶段：定义阶段</a:t>
            </a:r>
          </a:p>
          <a:p>
            <a:pPr lvl="1"/>
            <a:r>
              <a:rPr lang="zh-CN" altLang="en-US" sz="2325" b="1" dirty="0" smtClean="0"/>
              <a:t>第三阶段：集成阶段</a:t>
            </a:r>
          </a:p>
          <a:p>
            <a:pPr lvl="1"/>
            <a:r>
              <a:rPr lang="zh-CN" altLang="en-US" sz="2325" b="1" dirty="0" smtClean="0"/>
              <a:t>第四阶段：管理、测量和最佳化阶段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TMM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sz="2325" b="1" dirty="0"/>
              <a:t>1</a:t>
            </a:r>
            <a:r>
              <a:rPr lang="zh-CN" altLang="zh-CN" sz="2325" b="1" dirty="0"/>
              <a:t>级</a:t>
            </a:r>
            <a:r>
              <a:rPr lang="en-US" altLang="zh-CN" sz="2325" b="1" dirty="0"/>
              <a:t>.</a:t>
            </a:r>
            <a:r>
              <a:rPr lang="zh-CN" altLang="zh-CN" sz="2325" b="1" dirty="0"/>
              <a:t>初始阶段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措施：</a:t>
            </a:r>
            <a:r>
              <a:rPr lang="zh-CN" altLang="zh-CN" sz="2325" b="1" dirty="0"/>
              <a:t>测试是完全混乱无序的，测试等同于调试，编码完成后随意地测试和调试，目标是</a:t>
            </a:r>
            <a:r>
              <a:rPr lang="zh-CN" altLang="zh-CN" sz="2325" b="1" dirty="0" smtClean="0"/>
              <a:t>表明</a:t>
            </a:r>
            <a:r>
              <a:rPr lang="zh-CN" altLang="zh-CN" sz="2325" b="1" dirty="0"/>
              <a:t>软件是奏效的。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优势：</a:t>
            </a:r>
            <a:r>
              <a:rPr lang="zh-CN" altLang="zh-CN" sz="2325" b="1" dirty="0"/>
              <a:t>最省力气。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弊端：</a:t>
            </a:r>
            <a:r>
              <a:rPr lang="zh-CN" altLang="zh-CN" sz="2325" b="1" dirty="0"/>
              <a:t>开发出的软件产品得不到任何质量的保证，存在很多缺陷，用户无法</a:t>
            </a:r>
            <a:r>
              <a:rPr lang="zh-CN" altLang="zh-CN" sz="2325" b="1" dirty="0" smtClean="0"/>
              <a:t>接受</a:t>
            </a:r>
            <a:r>
              <a:rPr lang="zh-CN" altLang="en-US" sz="2325" b="1" dirty="0" smtClean="0"/>
              <a:t>，失败的概率很大</a:t>
            </a:r>
            <a:r>
              <a:rPr lang="zh-CN" altLang="zh-CN" sz="2325" b="1" dirty="0" smtClean="0"/>
              <a:t>。</a:t>
            </a:r>
            <a:endParaRPr lang="zh-CN" altLang="zh-CN" sz="2325" b="1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9706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TMM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000" y="1314680"/>
            <a:ext cx="8856000" cy="320096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2325" b="1" dirty="0"/>
              <a:t>第</a:t>
            </a:r>
            <a:r>
              <a:rPr lang="en-US" altLang="zh-CN" sz="2325" b="1" dirty="0"/>
              <a:t>2</a:t>
            </a:r>
            <a:r>
              <a:rPr lang="zh-CN" altLang="zh-CN" sz="2325" b="1" dirty="0"/>
              <a:t>级</a:t>
            </a:r>
            <a:r>
              <a:rPr lang="en-US" altLang="zh-CN" sz="2325" b="1" dirty="0"/>
              <a:t>.</a:t>
            </a:r>
            <a:r>
              <a:rPr lang="zh-CN" altLang="zh-CN" sz="2325" b="1" dirty="0"/>
              <a:t>定义阶段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措施：</a:t>
            </a:r>
            <a:r>
              <a:rPr lang="zh-CN" altLang="zh-CN" sz="2325" b="1" dirty="0"/>
              <a:t>测试不同于调试。将测试定义为编码完成后的阶段和工作，所有测试都是基于执行的，而且强烈依赖于代码，只有当编码完成后才开始测试，目标是表明软件符合其技术规范。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优势：</a:t>
            </a:r>
            <a:r>
              <a:rPr lang="zh-CN" altLang="zh-CN" sz="2325" b="1" dirty="0"/>
              <a:t>人们掌握了一定的测试技术和方法，取得了一定的效果。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弊端：</a:t>
            </a:r>
            <a:r>
              <a:rPr lang="zh-CN" altLang="zh-CN" sz="2325" b="1" dirty="0"/>
              <a:t>在需求和设计中没有测试，从而导致大量缺陷扩散到代码中，开发出的软件产品仍然会存在较多缺陷，产品存在质量问题。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409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TMM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325" b="1" dirty="0"/>
              <a:t>第</a:t>
            </a:r>
            <a:r>
              <a:rPr lang="en-US" altLang="zh-CN" sz="2325" b="1" dirty="0"/>
              <a:t>3</a:t>
            </a:r>
            <a:r>
              <a:rPr lang="zh-CN" altLang="zh-CN" sz="2325" b="1" dirty="0"/>
              <a:t>级</a:t>
            </a:r>
            <a:r>
              <a:rPr lang="en-US" altLang="zh-CN" sz="2325" b="1" dirty="0"/>
              <a:t>. </a:t>
            </a:r>
            <a:r>
              <a:rPr lang="zh-CN" altLang="zh-CN" sz="2325" b="1" dirty="0"/>
              <a:t>集成阶段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措施：</a:t>
            </a:r>
            <a:r>
              <a:rPr lang="zh-CN" altLang="zh-CN" sz="2325" b="1" dirty="0"/>
              <a:t>将测试集成到整个软件生存周期，开始考虑客户和用户的需求来建立测试目标，</a:t>
            </a:r>
          </a:p>
          <a:p>
            <a:pPr marL="0" indent="0">
              <a:buNone/>
            </a:pPr>
            <a:r>
              <a:rPr lang="zh-CN" altLang="zh-CN" sz="2325" b="1" dirty="0"/>
              <a:t>将测试看做专业化的活动，成立专门的测试组织，拥有基本的测试工具。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优势：</a:t>
            </a:r>
            <a:r>
              <a:rPr lang="zh-CN" altLang="zh-CN" sz="2325" b="1" dirty="0"/>
              <a:t>基于技术的测试，效果更好。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弊端：</a:t>
            </a:r>
            <a:r>
              <a:rPr lang="zh-CN" altLang="zh-CN" sz="2325" b="1" dirty="0"/>
              <a:t>在整个软件生存周期中没有建立正式的评审程序，没有开展评审活动，测试组疲于应付。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0713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TMM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14680"/>
            <a:ext cx="8325262" cy="3200960"/>
          </a:xfrm>
        </p:spPr>
        <p:txBody>
          <a:bodyPr/>
          <a:lstStyle/>
          <a:p>
            <a:r>
              <a:rPr lang="zh-CN" altLang="zh-CN" sz="2325" b="1" dirty="0"/>
              <a:t>第</a:t>
            </a:r>
            <a:r>
              <a:rPr lang="en-US" altLang="zh-CN" sz="2325" b="1" dirty="0"/>
              <a:t>4</a:t>
            </a:r>
            <a:r>
              <a:rPr lang="zh-CN" altLang="zh-CN" sz="2325" b="1" dirty="0"/>
              <a:t>级</a:t>
            </a:r>
            <a:r>
              <a:rPr lang="en-US" altLang="zh-CN" sz="2325" b="1" dirty="0"/>
              <a:t>. </a:t>
            </a:r>
            <a:r>
              <a:rPr lang="zh-CN" altLang="zh-CN" sz="2325" b="1" dirty="0"/>
              <a:t>管理与测量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措施：</a:t>
            </a:r>
            <a:r>
              <a:rPr lang="zh-CN" altLang="zh-CN" sz="2325" b="1" dirty="0"/>
              <a:t>测试成为一个可以测量和量化的过程，开发过程引入评审机制，测试用例和</a:t>
            </a:r>
            <a:r>
              <a:rPr lang="zh-CN" altLang="zh-CN" sz="2325" b="1" dirty="0" smtClean="0"/>
              <a:t>测试</a:t>
            </a:r>
            <a:r>
              <a:rPr lang="zh-CN" altLang="zh-CN" sz="2325" b="1" dirty="0"/>
              <a:t>过程被管理起来。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优势：</a:t>
            </a:r>
            <a:r>
              <a:rPr lang="zh-CN" altLang="zh-CN" sz="2325" b="1" dirty="0"/>
              <a:t>基于规范的测试，拥有流程控制，出现质量管理活动。</a:t>
            </a:r>
          </a:p>
          <a:p>
            <a:pPr marL="0" indent="0">
              <a:buNone/>
            </a:pPr>
            <a:r>
              <a:rPr lang="zh-CN" altLang="zh-CN" sz="2325" b="1" dirty="0">
                <a:solidFill>
                  <a:srgbClr val="FF0000"/>
                </a:solidFill>
              </a:rPr>
              <a:t>弊端：</a:t>
            </a:r>
            <a:r>
              <a:rPr lang="zh-CN" altLang="zh-CN" sz="2325" b="1" dirty="0"/>
              <a:t>只能被动地找缺陷，无法主动控制缺陷。</a:t>
            </a:r>
          </a:p>
          <a:p>
            <a:pPr marL="0" indent="0">
              <a:buNone/>
            </a:pPr>
            <a:r>
              <a:rPr lang="en-US" altLang="zh-CN" sz="2325" b="1" dirty="0"/>
              <a:t> </a:t>
            </a:r>
            <a:endParaRPr lang="zh-CN" altLang="zh-CN" sz="2325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BECC1-663C-4EC7-820E-2D2742E2A471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0545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893</Words>
  <Application>Microsoft Office PowerPoint</Application>
  <PresentationFormat>全屏显示(16:9)</PresentationFormat>
  <Paragraphs>111</Paragraphs>
  <Slides>18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Profile</vt:lpstr>
      <vt:lpstr>软件测试基础</vt:lpstr>
      <vt:lpstr>第2章  软件测试背景</vt:lpstr>
      <vt:lpstr>第2章  软件测试背景</vt:lpstr>
      <vt:lpstr>2.1 引子</vt:lpstr>
      <vt:lpstr>2.2 软件测试的发展历程及现状</vt:lpstr>
      <vt:lpstr>TMM模型</vt:lpstr>
      <vt:lpstr>TMM模型</vt:lpstr>
      <vt:lpstr>TMM模型</vt:lpstr>
      <vt:lpstr>TMM模型</vt:lpstr>
      <vt:lpstr>TMM模型</vt:lpstr>
      <vt:lpstr>2.2 软件测试的发展历程及现状</vt:lpstr>
      <vt:lpstr>2.2 软件测试的发展历程及现状</vt:lpstr>
      <vt:lpstr>2.2 软件测试的发展历程及现状</vt:lpstr>
      <vt:lpstr>2.3 软件测试的研究热点</vt:lpstr>
      <vt:lpstr>2.4 国内软件测试职业现状</vt:lpstr>
      <vt:lpstr>2.4 开发转测试与测试方向的区别</vt:lpstr>
      <vt:lpstr>2.5目前软件测试职业者的危机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59</cp:revision>
  <dcterms:created xsi:type="dcterms:W3CDTF">2008-07-27T05:17:00Z</dcterms:created>
  <dcterms:modified xsi:type="dcterms:W3CDTF">2017-09-22T07:40:56Z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