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27"/>
  </p:notesMasterIdLst>
  <p:handoutMasterIdLst>
    <p:handoutMasterId r:id="rId28"/>
  </p:handoutMasterIdLst>
  <p:sldIdLst>
    <p:sldId id="256" r:id="rId2"/>
    <p:sldId id="333" r:id="rId3"/>
    <p:sldId id="361" r:id="rId4"/>
    <p:sldId id="358" r:id="rId5"/>
    <p:sldId id="359" r:id="rId6"/>
    <p:sldId id="354" r:id="rId7"/>
    <p:sldId id="355" r:id="rId8"/>
    <p:sldId id="356" r:id="rId9"/>
    <p:sldId id="339" r:id="rId10"/>
    <p:sldId id="340" r:id="rId11"/>
    <p:sldId id="362" r:id="rId12"/>
    <p:sldId id="363" r:id="rId13"/>
    <p:sldId id="364" r:id="rId14"/>
    <p:sldId id="357" r:id="rId15"/>
    <p:sldId id="341" r:id="rId16"/>
    <p:sldId id="342" r:id="rId17"/>
    <p:sldId id="351" r:id="rId18"/>
    <p:sldId id="365" r:id="rId19"/>
    <p:sldId id="366" r:id="rId20"/>
    <p:sldId id="367" r:id="rId21"/>
    <p:sldId id="369" r:id="rId22"/>
    <p:sldId id="368" r:id="rId23"/>
    <p:sldId id="331" r:id="rId24"/>
    <p:sldId id="347" r:id="rId25"/>
    <p:sldId id="360"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828" autoAdjust="0"/>
  </p:normalViewPr>
  <p:slideViewPr>
    <p:cSldViewPr>
      <p:cViewPr>
        <p:scale>
          <a:sx n="78" d="100"/>
          <a:sy n="78" d="100"/>
        </p:scale>
        <p:origin x="-1116" y="-7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B678E1-24A3-4C5A-B467-934EF9E96EC4}" type="doc">
      <dgm:prSet loTypeId="urn:microsoft.com/office/officeart/2005/8/layout/equation1" loCatId="process" qsTypeId="urn:microsoft.com/office/officeart/2005/8/quickstyle/simple1" qsCatId="simple" csTypeId="urn:microsoft.com/office/officeart/2005/8/colors/accent1_2" csCatId="accent1" phldr="1"/>
      <dgm:spPr>
        <a:scene3d>
          <a:camera prst="orthographicFront">
            <a:rot lat="0" lon="0" rev="0"/>
          </a:camera>
          <a:lightRig rig="contrasting" dir="t">
            <a:rot lat="0" lon="0" rev="7800000"/>
          </a:lightRig>
        </a:scene3d>
      </dgm:spPr>
    </dgm:pt>
    <dgm:pt modelId="{0D9D1539-8DC3-4C57-B45D-2B38755343AA}">
      <dgm:prSet phldrT="[文本]" custT="1"/>
      <dgm:spPr>
        <a:solidFill>
          <a:srgbClr val="FFCC99"/>
        </a:solidFill>
        <a:ln>
          <a:noFill/>
        </a:ln>
        <a:effectLst/>
        <a:scene3d>
          <a:camera prst="orthographicFront">
            <a:rot lat="0" lon="0" rev="0"/>
          </a:camera>
          <a:lightRig rig="contrasting" dir="t">
            <a:rot lat="0" lon="0" rev="7800000"/>
          </a:lightRig>
        </a:scene3d>
        <a:sp3d>
          <a:bevelT w="139700" h="139700"/>
        </a:sp3d>
      </dgm:spPr>
      <dgm:t>
        <a:bodyPr/>
        <a:lstStyle/>
        <a:p>
          <a:r>
            <a:rPr lang="zh-CN" altLang="en-US" sz="2600" b="1" dirty="0" smtClean="0">
              <a:solidFill>
                <a:schemeClr val="tx1">
                  <a:lumMod val="10000"/>
                </a:schemeClr>
              </a:solidFill>
              <a:latin typeface="楷体" panose="02010609060101010101" pitchFamily="49" charset="-122"/>
              <a:ea typeface="楷体" panose="02010609060101010101" pitchFamily="49" charset="-122"/>
            </a:rPr>
            <a:t>有效等价类</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dgm:t>
    </dgm:pt>
    <dgm:pt modelId="{15BF19BE-B576-4998-8CF6-6A54FD230CC0}" type="parTrans" cxnId="{315398C5-D489-42D1-B923-9B8347447593}">
      <dgm:prSet/>
      <dgm:spPr/>
      <dgm:t>
        <a:bodyPr/>
        <a:lstStyle/>
        <a:p>
          <a:endParaRPr lang="zh-CN" altLang="en-US" sz="2600" b="1">
            <a:latin typeface="楷体" panose="02010609060101010101" pitchFamily="49" charset="-122"/>
            <a:ea typeface="楷体" panose="02010609060101010101" pitchFamily="49" charset="-122"/>
          </a:endParaRPr>
        </a:p>
      </dgm:t>
    </dgm:pt>
    <dgm:pt modelId="{235DC6CA-0180-42F6-8FCE-400EC7A00D58}" type="sibTrans" cxnId="{315398C5-D489-42D1-B923-9B8347447593}">
      <dgm:prSet custT="1"/>
      <dgm:spPr>
        <a:solidFill>
          <a:srgbClr val="FFC000"/>
        </a:solidFill>
        <a:ln>
          <a:noFill/>
        </a:ln>
        <a:effectLst/>
        <a:scene3d>
          <a:camera prst="orthographicFront">
            <a:rot lat="0" lon="0" rev="0"/>
          </a:camera>
          <a:lightRig rig="contrasting" dir="t">
            <a:rot lat="0" lon="0" rev="7800000"/>
          </a:lightRig>
        </a:scene3d>
        <a:sp3d>
          <a:bevelT w="139700" h="139700"/>
        </a:sp3d>
      </dgm:spPr>
      <dgm:t>
        <a:bodyPr/>
        <a:lstStyle/>
        <a:p>
          <a:endParaRPr lang="zh-CN" altLang="en-US" sz="2600" b="1">
            <a:latin typeface="楷体" panose="02010609060101010101" pitchFamily="49" charset="-122"/>
            <a:ea typeface="楷体" panose="02010609060101010101" pitchFamily="49" charset="-122"/>
          </a:endParaRPr>
        </a:p>
      </dgm:t>
    </dgm:pt>
    <dgm:pt modelId="{26194913-45E8-40AB-917B-0CA6FE78B5C8}">
      <dgm:prSet phldrT="[文本]" custT="1"/>
      <dgm:spPr>
        <a:solidFill>
          <a:schemeClr val="bg1">
            <a:lumMod val="85000"/>
          </a:schemeClr>
        </a:solidFill>
        <a:ln>
          <a:noFill/>
        </a:ln>
        <a:effectLst/>
        <a:scene3d>
          <a:camera prst="orthographicFront">
            <a:rot lat="0" lon="0" rev="0"/>
          </a:camera>
          <a:lightRig rig="contrasting" dir="t">
            <a:rot lat="0" lon="0" rev="7800000"/>
          </a:lightRig>
        </a:scene3d>
        <a:sp3d>
          <a:bevelT w="139700" h="139700"/>
        </a:sp3d>
      </dgm:spPr>
      <dgm:t>
        <a:bodyPr/>
        <a:lstStyle/>
        <a:p>
          <a:r>
            <a:rPr lang="zh-CN" altLang="en-US" sz="2600" b="1" dirty="0" smtClean="0">
              <a:solidFill>
                <a:schemeClr val="tx1">
                  <a:lumMod val="10000"/>
                </a:schemeClr>
              </a:solidFill>
              <a:latin typeface="楷体" panose="02010609060101010101" pitchFamily="49" charset="-122"/>
              <a:ea typeface="楷体" panose="02010609060101010101" pitchFamily="49" charset="-122"/>
            </a:rPr>
            <a:t>无效等价类</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dgm:t>
    </dgm:pt>
    <dgm:pt modelId="{79A1E6A6-94F3-42FD-913D-F6844FBAA90A}" type="parTrans" cxnId="{0CE9C168-AF0E-4F69-B7CF-9C09B7E29D21}">
      <dgm:prSet/>
      <dgm:spPr/>
      <dgm:t>
        <a:bodyPr/>
        <a:lstStyle/>
        <a:p>
          <a:endParaRPr lang="zh-CN" altLang="en-US" sz="2600" b="1">
            <a:latin typeface="楷体" panose="02010609060101010101" pitchFamily="49" charset="-122"/>
            <a:ea typeface="楷体" panose="02010609060101010101" pitchFamily="49" charset="-122"/>
          </a:endParaRPr>
        </a:p>
      </dgm:t>
    </dgm:pt>
    <dgm:pt modelId="{1694C720-EDE8-46EA-B49F-0FB01FAC250E}" type="sibTrans" cxnId="{0CE9C168-AF0E-4F69-B7CF-9C09B7E29D21}">
      <dgm:prSet custT="1"/>
      <dgm:spPr>
        <a:solidFill>
          <a:srgbClr val="FFC000"/>
        </a:solidFill>
        <a:ln>
          <a:noFill/>
        </a:ln>
        <a:effectLst/>
        <a:scene3d>
          <a:camera prst="orthographicFront">
            <a:rot lat="0" lon="0" rev="0"/>
          </a:camera>
          <a:lightRig rig="contrasting" dir="t">
            <a:rot lat="0" lon="0" rev="7800000"/>
          </a:lightRig>
        </a:scene3d>
        <a:sp3d>
          <a:bevelT w="139700" h="139700"/>
        </a:sp3d>
      </dgm:spPr>
      <dgm:t>
        <a:bodyPr/>
        <a:lstStyle/>
        <a:p>
          <a:endParaRPr lang="zh-CN" altLang="en-US" sz="2600" b="1">
            <a:latin typeface="楷体" panose="02010609060101010101" pitchFamily="49" charset="-122"/>
            <a:ea typeface="楷体" panose="02010609060101010101" pitchFamily="49" charset="-122"/>
          </a:endParaRPr>
        </a:p>
      </dgm:t>
    </dgm:pt>
    <dgm:pt modelId="{24D47232-F1CE-43B0-9F30-7402E3355079}">
      <dgm:prSet phldrT="[文本]" custT="1"/>
      <dgm:spPr>
        <a:solidFill>
          <a:srgbClr val="53B5FF"/>
        </a:solidFill>
        <a:ln>
          <a:solidFill>
            <a:srgbClr val="8FCCF5"/>
          </a:solidFill>
        </a:ln>
        <a:effectLst/>
        <a:scene3d>
          <a:camera prst="orthographicFront">
            <a:rot lat="0" lon="0" rev="0"/>
          </a:camera>
          <a:lightRig rig="contrasting" dir="t">
            <a:rot lat="0" lon="0" rev="7800000"/>
          </a:lightRig>
        </a:scene3d>
        <a:sp3d>
          <a:bevelT w="139700" h="139700"/>
        </a:sp3d>
      </dgm:spPr>
      <dgm:t>
        <a:bodyPr/>
        <a:lstStyle/>
        <a:p>
          <a:r>
            <a:rPr lang="zh-CN" altLang="en-US" sz="2600" b="1" dirty="0" smtClean="0">
              <a:latin typeface="楷体" panose="02010609060101010101" pitchFamily="49" charset="-122"/>
              <a:ea typeface="楷体" panose="02010609060101010101" pitchFamily="49" charset="-122"/>
            </a:rPr>
            <a:t>等价类</a:t>
          </a:r>
          <a:endParaRPr lang="zh-CN" altLang="en-US" sz="2600" b="1" dirty="0">
            <a:latin typeface="楷体" panose="02010609060101010101" pitchFamily="49" charset="-122"/>
            <a:ea typeface="楷体" panose="02010609060101010101" pitchFamily="49" charset="-122"/>
          </a:endParaRPr>
        </a:p>
      </dgm:t>
    </dgm:pt>
    <dgm:pt modelId="{67862CA1-A8F8-4F60-BDDC-1E30E263D3FD}" type="parTrans" cxnId="{DCF70190-868D-4AF9-8011-CFEC805F3639}">
      <dgm:prSet/>
      <dgm:spPr/>
      <dgm:t>
        <a:bodyPr/>
        <a:lstStyle/>
        <a:p>
          <a:endParaRPr lang="zh-CN" altLang="en-US" sz="2600" b="1">
            <a:latin typeface="楷体" panose="02010609060101010101" pitchFamily="49" charset="-122"/>
            <a:ea typeface="楷体" panose="02010609060101010101" pitchFamily="49" charset="-122"/>
          </a:endParaRPr>
        </a:p>
      </dgm:t>
    </dgm:pt>
    <dgm:pt modelId="{DD3052E2-6D3E-4A28-B087-166D0534B513}" type="sibTrans" cxnId="{DCF70190-868D-4AF9-8011-CFEC805F3639}">
      <dgm:prSet/>
      <dgm:spPr/>
      <dgm:t>
        <a:bodyPr/>
        <a:lstStyle/>
        <a:p>
          <a:endParaRPr lang="zh-CN" altLang="en-US" sz="2600" b="1">
            <a:latin typeface="楷体" panose="02010609060101010101" pitchFamily="49" charset="-122"/>
            <a:ea typeface="楷体" panose="02010609060101010101" pitchFamily="49" charset="-122"/>
          </a:endParaRPr>
        </a:p>
      </dgm:t>
    </dgm:pt>
    <dgm:pt modelId="{F35564D5-E7DE-4B10-95F0-1A935FB239D2}" type="pres">
      <dgm:prSet presAssocID="{BAB678E1-24A3-4C5A-B467-934EF9E96EC4}" presName="linearFlow" presStyleCnt="0">
        <dgm:presLayoutVars>
          <dgm:dir/>
          <dgm:resizeHandles val="exact"/>
        </dgm:presLayoutVars>
      </dgm:prSet>
      <dgm:spPr/>
    </dgm:pt>
    <dgm:pt modelId="{1F1A7A4D-DBE0-4016-B9BC-A37D4C8B97E8}" type="pres">
      <dgm:prSet presAssocID="{0D9D1539-8DC3-4C57-B45D-2B38755343AA}" presName="node" presStyleLbl="node1" presStyleIdx="0" presStyleCnt="3" custLinFactX="176061" custLinFactNeighborX="200000" custLinFactNeighborY="-88">
        <dgm:presLayoutVars>
          <dgm:bulletEnabled val="1"/>
        </dgm:presLayoutVars>
      </dgm:prSet>
      <dgm:spPr/>
      <dgm:t>
        <a:bodyPr/>
        <a:lstStyle/>
        <a:p>
          <a:endParaRPr lang="zh-CN" altLang="en-US"/>
        </a:p>
      </dgm:t>
    </dgm:pt>
    <dgm:pt modelId="{561AF8A9-9758-428B-95AE-24260D2E65FF}" type="pres">
      <dgm:prSet presAssocID="{235DC6CA-0180-42F6-8FCE-400EC7A00D58}" presName="spacerL" presStyleCnt="0"/>
      <dgm:spPr>
        <a:ln>
          <a:noFill/>
        </a:ln>
        <a:effectLst/>
        <a:scene3d>
          <a:camera prst="orthographicFront">
            <a:rot lat="0" lon="0" rev="0"/>
          </a:camera>
          <a:lightRig rig="contrasting" dir="t">
            <a:rot lat="0" lon="0" rev="7800000"/>
          </a:lightRig>
        </a:scene3d>
        <a:sp3d>
          <a:bevelT w="139700" h="139700"/>
        </a:sp3d>
      </dgm:spPr>
    </dgm:pt>
    <dgm:pt modelId="{095D660B-3CCC-41DD-8447-AC9A246958B9}" type="pres">
      <dgm:prSet presAssocID="{235DC6CA-0180-42F6-8FCE-400EC7A00D58}" presName="sibTrans" presStyleLbl="sibTrans2D1" presStyleIdx="0" presStyleCnt="2" custLinFactX="280121" custLinFactNeighborX="300000" custLinFactNeighborY="10673"/>
      <dgm:spPr/>
      <dgm:t>
        <a:bodyPr/>
        <a:lstStyle/>
        <a:p>
          <a:endParaRPr lang="zh-CN" altLang="en-US"/>
        </a:p>
      </dgm:t>
    </dgm:pt>
    <dgm:pt modelId="{E13F54DA-75DA-45D3-B8B3-3049CB0E4F3A}" type="pres">
      <dgm:prSet presAssocID="{235DC6CA-0180-42F6-8FCE-400EC7A00D58}" presName="spacerR" presStyleCnt="0"/>
      <dgm:spPr>
        <a:ln>
          <a:noFill/>
        </a:ln>
        <a:effectLst/>
        <a:scene3d>
          <a:camera prst="orthographicFront">
            <a:rot lat="0" lon="0" rev="0"/>
          </a:camera>
          <a:lightRig rig="contrasting" dir="t">
            <a:rot lat="0" lon="0" rev="7800000"/>
          </a:lightRig>
        </a:scene3d>
        <a:sp3d>
          <a:bevelT w="139700" h="139700"/>
        </a:sp3d>
      </dgm:spPr>
    </dgm:pt>
    <dgm:pt modelId="{711E1C4C-D0A0-4ED2-B1B3-479D102A6289}" type="pres">
      <dgm:prSet presAssocID="{26194913-45E8-40AB-917B-0CA6FE78B5C8}" presName="node" presStyleLbl="node1" presStyleIdx="1" presStyleCnt="3" custLinFactX="160038" custLinFactNeighborX="200000" custLinFactNeighborY="6936">
        <dgm:presLayoutVars>
          <dgm:bulletEnabled val="1"/>
        </dgm:presLayoutVars>
      </dgm:prSet>
      <dgm:spPr/>
      <dgm:t>
        <a:bodyPr/>
        <a:lstStyle/>
        <a:p>
          <a:endParaRPr lang="zh-CN" altLang="en-US"/>
        </a:p>
      </dgm:t>
    </dgm:pt>
    <dgm:pt modelId="{5903D3D0-E979-4584-9FD5-24C8095FF5D4}" type="pres">
      <dgm:prSet presAssocID="{1694C720-EDE8-46EA-B49F-0FB01FAC250E}" presName="spacerL" presStyleCnt="0"/>
      <dgm:spPr>
        <a:ln>
          <a:noFill/>
        </a:ln>
        <a:effectLst/>
        <a:scene3d>
          <a:camera prst="orthographicFront">
            <a:rot lat="0" lon="0" rev="0"/>
          </a:camera>
          <a:lightRig rig="contrasting" dir="t">
            <a:rot lat="0" lon="0" rev="7800000"/>
          </a:lightRig>
        </a:scene3d>
        <a:sp3d>
          <a:bevelT w="139700" h="139700"/>
        </a:sp3d>
      </dgm:spPr>
    </dgm:pt>
    <dgm:pt modelId="{7314A908-0E3E-439D-A97A-0F3A1976901A}" type="pres">
      <dgm:prSet presAssocID="{1694C720-EDE8-46EA-B49F-0FB01FAC250E}" presName="sibTrans" presStyleLbl="sibTrans2D1" presStyleIdx="1" presStyleCnt="2" custLinFactX="-239132" custLinFactNeighborX="-300000" custLinFactNeighborY="12440"/>
      <dgm:spPr/>
      <dgm:t>
        <a:bodyPr/>
        <a:lstStyle/>
        <a:p>
          <a:endParaRPr lang="zh-CN" altLang="en-US"/>
        </a:p>
      </dgm:t>
    </dgm:pt>
    <dgm:pt modelId="{0F5E12B7-2F2E-415A-9B3A-5FF49F5E334A}" type="pres">
      <dgm:prSet presAssocID="{1694C720-EDE8-46EA-B49F-0FB01FAC250E}" presName="spacerR" presStyleCnt="0"/>
      <dgm:spPr>
        <a:ln>
          <a:noFill/>
        </a:ln>
        <a:effectLst/>
        <a:scene3d>
          <a:camera prst="orthographicFront">
            <a:rot lat="0" lon="0" rev="0"/>
          </a:camera>
          <a:lightRig rig="contrasting" dir="t">
            <a:rot lat="0" lon="0" rev="7800000"/>
          </a:lightRig>
        </a:scene3d>
        <a:sp3d>
          <a:bevelT w="139700" h="139700"/>
        </a:sp3d>
      </dgm:spPr>
    </dgm:pt>
    <dgm:pt modelId="{EB272918-D129-446B-9822-E89A703038E2}" type="pres">
      <dgm:prSet presAssocID="{24D47232-F1CE-43B0-9F30-7402E3355079}" presName="node" presStyleLbl="node1" presStyleIdx="2" presStyleCnt="3" custLinFactX="-302382" custLinFactNeighborX="-400000" custLinFactNeighborY="-202">
        <dgm:presLayoutVars>
          <dgm:bulletEnabled val="1"/>
        </dgm:presLayoutVars>
      </dgm:prSet>
      <dgm:spPr/>
      <dgm:t>
        <a:bodyPr/>
        <a:lstStyle/>
        <a:p>
          <a:endParaRPr lang="zh-CN" altLang="en-US"/>
        </a:p>
      </dgm:t>
    </dgm:pt>
  </dgm:ptLst>
  <dgm:cxnLst>
    <dgm:cxn modelId="{475A18FF-3A82-4B0A-883E-96F11B147FA5}" type="presOf" srcId="{24D47232-F1CE-43B0-9F30-7402E3355079}" destId="{EB272918-D129-446B-9822-E89A703038E2}" srcOrd="0" destOrd="0" presId="urn:microsoft.com/office/officeart/2005/8/layout/equation1"/>
    <dgm:cxn modelId="{DCF70190-868D-4AF9-8011-CFEC805F3639}" srcId="{BAB678E1-24A3-4C5A-B467-934EF9E96EC4}" destId="{24D47232-F1CE-43B0-9F30-7402E3355079}" srcOrd="2" destOrd="0" parTransId="{67862CA1-A8F8-4F60-BDDC-1E30E263D3FD}" sibTransId="{DD3052E2-6D3E-4A28-B087-166D0534B513}"/>
    <dgm:cxn modelId="{0CE9C168-AF0E-4F69-B7CF-9C09B7E29D21}" srcId="{BAB678E1-24A3-4C5A-B467-934EF9E96EC4}" destId="{26194913-45E8-40AB-917B-0CA6FE78B5C8}" srcOrd="1" destOrd="0" parTransId="{79A1E6A6-94F3-42FD-913D-F6844FBAA90A}" sibTransId="{1694C720-EDE8-46EA-B49F-0FB01FAC250E}"/>
    <dgm:cxn modelId="{928E6A1C-0E16-4756-83E1-659566F8E6CA}" type="presOf" srcId="{1694C720-EDE8-46EA-B49F-0FB01FAC250E}" destId="{7314A908-0E3E-439D-A97A-0F3A1976901A}" srcOrd="0" destOrd="0" presId="urn:microsoft.com/office/officeart/2005/8/layout/equation1"/>
    <dgm:cxn modelId="{B62A5260-950B-4622-B872-3F5072A2A3AE}" type="presOf" srcId="{26194913-45E8-40AB-917B-0CA6FE78B5C8}" destId="{711E1C4C-D0A0-4ED2-B1B3-479D102A6289}" srcOrd="0" destOrd="0" presId="urn:microsoft.com/office/officeart/2005/8/layout/equation1"/>
    <dgm:cxn modelId="{B9D796C7-0E25-490D-84F9-C3BD78A8D5EA}" type="presOf" srcId="{0D9D1539-8DC3-4C57-B45D-2B38755343AA}" destId="{1F1A7A4D-DBE0-4016-B9BC-A37D4C8B97E8}" srcOrd="0" destOrd="0" presId="urn:microsoft.com/office/officeart/2005/8/layout/equation1"/>
    <dgm:cxn modelId="{315398C5-D489-42D1-B923-9B8347447593}" srcId="{BAB678E1-24A3-4C5A-B467-934EF9E96EC4}" destId="{0D9D1539-8DC3-4C57-B45D-2B38755343AA}" srcOrd="0" destOrd="0" parTransId="{15BF19BE-B576-4998-8CF6-6A54FD230CC0}" sibTransId="{235DC6CA-0180-42F6-8FCE-400EC7A00D58}"/>
    <dgm:cxn modelId="{12300126-1C2A-46A3-A1CE-C9ADAA49E5C9}" type="presOf" srcId="{BAB678E1-24A3-4C5A-B467-934EF9E96EC4}" destId="{F35564D5-E7DE-4B10-95F0-1A935FB239D2}" srcOrd="0" destOrd="0" presId="urn:microsoft.com/office/officeart/2005/8/layout/equation1"/>
    <dgm:cxn modelId="{F182ACB7-8DDF-4A8A-98C6-CB4F4BD19B36}" type="presOf" srcId="{235DC6CA-0180-42F6-8FCE-400EC7A00D58}" destId="{095D660B-3CCC-41DD-8447-AC9A246958B9}" srcOrd="0" destOrd="0" presId="urn:microsoft.com/office/officeart/2005/8/layout/equation1"/>
    <dgm:cxn modelId="{79ECEE25-915F-41B8-B1C6-32256565CDCF}" type="presParOf" srcId="{F35564D5-E7DE-4B10-95F0-1A935FB239D2}" destId="{1F1A7A4D-DBE0-4016-B9BC-A37D4C8B97E8}" srcOrd="0" destOrd="0" presId="urn:microsoft.com/office/officeart/2005/8/layout/equation1"/>
    <dgm:cxn modelId="{4D9388FD-8748-4610-B1C5-0DE6B94D52D7}" type="presParOf" srcId="{F35564D5-E7DE-4B10-95F0-1A935FB239D2}" destId="{561AF8A9-9758-428B-95AE-24260D2E65FF}" srcOrd="1" destOrd="0" presId="urn:microsoft.com/office/officeart/2005/8/layout/equation1"/>
    <dgm:cxn modelId="{FB0D1BE4-F313-4760-8C4E-815C8EBB6221}" type="presParOf" srcId="{F35564D5-E7DE-4B10-95F0-1A935FB239D2}" destId="{095D660B-3CCC-41DD-8447-AC9A246958B9}" srcOrd="2" destOrd="0" presId="urn:microsoft.com/office/officeart/2005/8/layout/equation1"/>
    <dgm:cxn modelId="{4F11614A-9FF4-4F26-BF5F-1FF2CFEBC001}" type="presParOf" srcId="{F35564D5-E7DE-4B10-95F0-1A935FB239D2}" destId="{E13F54DA-75DA-45D3-B8B3-3049CB0E4F3A}" srcOrd="3" destOrd="0" presId="urn:microsoft.com/office/officeart/2005/8/layout/equation1"/>
    <dgm:cxn modelId="{E30DC607-2C97-4698-8E36-0F3CFAB7FC23}" type="presParOf" srcId="{F35564D5-E7DE-4B10-95F0-1A935FB239D2}" destId="{711E1C4C-D0A0-4ED2-B1B3-479D102A6289}" srcOrd="4" destOrd="0" presId="urn:microsoft.com/office/officeart/2005/8/layout/equation1"/>
    <dgm:cxn modelId="{2B73F887-E23F-4D22-BFD8-8B6D910E9FD5}" type="presParOf" srcId="{F35564D5-E7DE-4B10-95F0-1A935FB239D2}" destId="{5903D3D0-E979-4584-9FD5-24C8095FF5D4}" srcOrd="5" destOrd="0" presId="urn:microsoft.com/office/officeart/2005/8/layout/equation1"/>
    <dgm:cxn modelId="{CEAB1A1D-1A2B-46FF-8C56-C3C5F7FD8A15}" type="presParOf" srcId="{F35564D5-E7DE-4B10-95F0-1A935FB239D2}" destId="{7314A908-0E3E-439D-A97A-0F3A1976901A}" srcOrd="6" destOrd="0" presId="urn:microsoft.com/office/officeart/2005/8/layout/equation1"/>
    <dgm:cxn modelId="{3666B856-27D1-4299-959D-A5D32BC20DAD}" type="presParOf" srcId="{F35564D5-E7DE-4B10-95F0-1A935FB239D2}" destId="{0F5E12B7-2F2E-415A-9B3A-5FF49F5E334A}" srcOrd="7" destOrd="0" presId="urn:microsoft.com/office/officeart/2005/8/layout/equation1"/>
    <dgm:cxn modelId="{3D57A4F1-0086-49C0-A069-5116D59E8593}" type="presParOf" srcId="{F35564D5-E7DE-4B10-95F0-1A935FB239D2}" destId="{EB272918-D129-446B-9822-E89A703038E2}"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A7A4D-DBE0-4016-B9BC-A37D4C8B97E8}">
      <dsp:nvSpPr>
        <dsp:cNvPr id="0" name=""/>
        <dsp:cNvSpPr/>
      </dsp:nvSpPr>
      <dsp:spPr>
        <a:xfrm>
          <a:off x="2182212" y="538351"/>
          <a:ext cx="1134345" cy="1134345"/>
        </a:xfrm>
        <a:prstGeom prst="ellipse">
          <a:avLst/>
        </a:prstGeom>
        <a:solidFill>
          <a:srgbClr val="FFCC99"/>
        </a:solidFill>
        <a:ln w="25400"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solidFill>
                <a:schemeClr val="tx1">
                  <a:lumMod val="10000"/>
                </a:schemeClr>
              </a:solidFill>
              <a:latin typeface="楷体" panose="02010609060101010101" pitchFamily="49" charset="-122"/>
              <a:ea typeface="楷体" panose="02010609060101010101" pitchFamily="49" charset="-122"/>
            </a:rPr>
            <a:t>有效等价类</a:t>
          </a:r>
          <a:endParaRPr lang="zh-CN" altLang="en-US" sz="2600" b="1" kern="1200" dirty="0">
            <a:solidFill>
              <a:schemeClr val="tx1">
                <a:lumMod val="10000"/>
              </a:schemeClr>
            </a:solidFill>
            <a:latin typeface="楷体" panose="02010609060101010101" pitchFamily="49" charset="-122"/>
            <a:ea typeface="楷体" panose="02010609060101010101" pitchFamily="49" charset="-122"/>
          </a:endParaRPr>
        </a:p>
      </dsp:txBody>
      <dsp:txXfrm>
        <a:off x="2348333" y="704472"/>
        <a:ext cx="802103" cy="802103"/>
      </dsp:txXfrm>
    </dsp:sp>
    <dsp:sp modelId="{095D660B-3CCC-41DD-8447-AC9A246958B9}">
      <dsp:nvSpPr>
        <dsp:cNvPr id="0" name=""/>
        <dsp:cNvSpPr/>
      </dsp:nvSpPr>
      <dsp:spPr>
        <a:xfrm>
          <a:off x="3346609" y="847781"/>
          <a:ext cx="657920" cy="657920"/>
        </a:xfrm>
        <a:prstGeom prst="mathPlus">
          <a:avLst/>
        </a:prstGeom>
        <a:solidFill>
          <a:srgbClr val="FFC000"/>
        </a:solidFill>
        <a:ln>
          <a:noFill/>
        </a:ln>
        <a:effectLst/>
        <a:scene3d>
          <a:camera prst="orthographicFront">
            <a:rot lat="0" lon="0" rev="0"/>
          </a:camera>
          <a:lightRig rig="contrasting" dir="t">
            <a:rot lat="0" lon="0" rev="7800000"/>
          </a:lightRig>
        </a:scene3d>
        <a:sp3d>
          <a:bevelT w="139700" h="1397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CN" altLang="en-US" sz="2600" b="1" kern="1200">
            <a:latin typeface="楷体" panose="02010609060101010101" pitchFamily="49" charset="-122"/>
            <a:ea typeface="楷体" panose="02010609060101010101" pitchFamily="49" charset="-122"/>
          </a:endParaRPr>
        </a:p>
      </dsp:txBody>
      <dsp:txXfrm>
        <a:off x="3433816" y="1099370"/>
        <a:ext cx="483506" cy="154742"/>
      </dsp:txXfrm>
    </dsp:sp>
    <dsp:sp modelId="{711E1C4C-D0A0-4ED2-B1B3-479D102A6289}">
      <dsp:nvSpPr>
        <dsp:cNvPr id="0" name=""/>
        <dsp:cNvSpPr/>
      </dsp:nvSpPr>
      <dsp:spPr>
        <a:xfrm>
          <a:off x="3954677" y="618027"/>
          <a:ext cx="1134345" cy="1134345"/>
        </a:xfrm>
        <a:prstGeom prst="ellipse">
          <a:avLst/>
        </a:prstGeom>
        <a:solidFill>
          <a:schemeClr val="bg1">
            <a:lumMod val="85000"/>
          </a:schemeClr>
        </a:solidFill>
        <a:ln w="25400"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solidFill>
                <a:schemeClr val="tx1">
                  <a:lumMod val="10000"/>
                </a:schemeClr>
              </a:solidFill>
              <a:latin typeface="楷体" panose="02010609060101010101" pitchFamily="49" charset="-122"/>
              <a:ea typeface="楷体" panose="02010609060101010101" pitchFamily="49" charset="-122"/>
            </a:rPr>
            <a:t>无效等价类</a:t>
          </a:r>
          <a:endParaRPr lang="zh-CN" altLang="en-US" sz="2600" b="1" kern="1200" dirty="0">
            <a:solidFill>
              <a:schemeClr val="tx1">
                <a:lumMod val="10000"/>
              </a:schemeClr>
            </a:solidFill>
            <a:latin typeface="楷体" panose="02010609060101010101" pitchFamily="49" charset="-122"/>
            <a:ea typeface="楷体" panose="02010609060101010101" pitchFamily="49" charset="-122"/>
          </a:endParaRPr>
        </a:p>
      </dsp:txBody>
      <dsp:txXfrm>
        <a:off x="4120798" y="784148"/>
        <a:ext cx="802103" cy="802103"/>
      </dsp:txXfrm>
    </dsp:sp>
    <dsp:sp modelId="{7314A908-0E3E-439D-A97A-0F3A1976901A}">
      <dsp:nvSpPr>
        <dsp:cNvPr id="0" name=""/>
        <dsp:cNvSpPr/>
      </dsp:nvSpPr>
      <dsp:spPr>
        <a:xfrm>
          <a:off x="1354168" y="859407"/>
          <a:ext cx="657920" cy="657920"/>
        </a:xfrm>
        <a:prstGeom prst="mathEqual">
          <a:avLst/>
        </a:prstGeom>
        <a:solidFill>
          <a:srgbClr val="FFC000"/>
        </a:solidFill>
        <a:ln>
          <a:noFill/>
        </a:ln>
        <a:effectLst/>
        <a:scene3d>
          <a:camera prst="orthographicFront">
            <a:rot lat="0" lon="0" rev="0"/>
          </a:camera>
          <a:lightRig rig="contrasting" dir="t">
            <a:rot lat="0" lon="0" rev="7800000"/>
          </a:lightRig>
        </a:scene3d>
        <a:sp3d>
          <a:bevelT w="139700" h="1397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CN" altLang="en-US" sz="2600" b="1" kern="1200">
            <a:latin typeface="楷体" panose="02010609060101010101" pitchFamily="49" charset="-122"/>
            <a:ea typeface="楷体" panose="02010609060101010101" pitchFamily="49" charset="-122"/>
          </a:endParaRPr>
        </a:p>
      </dsp:txBody>
      <dsp:txXfrm>
        <a:off x="1441375" y="994939"/>
        <a:ext cx="483506" cy="386856"/>
      </dsp:txXfrm>
    </dsp:sp>
    <dsp:sp modelId="{EB272918-D129-446B-9822-E89A703038E2}">
      <dsp:nvSpPr>
        <dsp:cNvPr id="0" name=""/>
        <dsp:cNvSpPr/>
      </dsp:nvSpPr>
      <dsp:spPr>
        <a:xfrm>
          <a:off x="155330" y="537058"/>
          <a:ext cx="1134345" cy="1134345"/>
        </a:xfrm>
        <a:prstGeom prst="ellipse">
          <a:avLst/>
        </a:prstGeom>
        <a:solidFill>
          <a:srgbClr val="53B5FF"/>
        </a:solidFill>
        <a:ln w="25400" cap="flat" cmpd="sng" algn="ctr">
          <a:solidFill>
            <a:srgbClr val="8FCCF5"/>
          </a:solid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latin typeface="楷体" panose="02010609060101010101" pitchFamily="49" charset="-122"/>
              <a:ea typeface="楷体" panose="02010609060101010101" pitchFamily="49" charset="-122"/>
            </a:rPr>
            <a:t>等价类</a:t>
          </a:r>
          <a:endParaRPr lang="zh-CN" altLang="en-US" sz="2600" b="1" kern="1200" dirty="0">
            <a:latin typeface="楷体" panose="02010609060101010101" pitchFamily="49" charset="-122"/>
            <a:ea typeface="楷体" panose="02010609060101010101" pitchFamily="49" charset="-122"/>
          </a:endParaRPr>
        </a:p>
      </dsp:txBody>
      <dsp:txXfrm>
        <a:off x="321451" y="703179"/>
        <a:ext cx="802103" cy="80210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4B6774F-B969-4134-AA4B-4ED831A1D1B9}" type="slidenum">
              <a:rPr lang="en-US" altLang="zh-CN"/>
              <a:pPr>
                <a:defRPr/>
              </a:pPr>
              <a:t>‹#›</a:t>
            </a:fld>
            <a:endParaRPr lang="en-US" altLang="zh-CN"/>
          </a:p>
        </p:txBody>
      </p:sp>
    </p:spTree>
    <p:extLst>
      <p:ext uri="{BB962C8B-B14F-4D97-AF65-F5344CB8AC3E}">
        <p14:creationId xmlns:p14="http://schemas.microsoft.com/office/powerpoint/2010/main" val="35720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48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C6E7EC9E-A07B-4D49-8E17-EEA97947E75D}" type="slidenum">
              <a:rPr lang="en-US" altLang="zh-CN"/>
              <a:pPr>
                <a:defRPr/>
              </a:pPr>
              <a:t>‹#›</a:t>
            </a:fld>
            <a:endParaRPr lang="en-US" altLang="zh-CN"/>
          </a:p>
        </p:txBody>
      </p:sp>
    </p:spTree>
    <p:extLst>
      <p:ext uri="{BB962C8B-B14F-4D97-AF65-F5344CB8AC3E}">
        <p14:creationId xmlns:p14="http://schemas.microsoft.com/office/powerpoint/2010/main" val="12704555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pPr>
                <a:defRPr/>
              </a:pPr>
              <a:t>4</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zh-CN" altLang="en-US" dirty="0" smtClean="0"/>
              <a:t>我们一起来分析这样一个例子，假设我开发了非常简单的一个计算器，计算两个整数</a:t>
            </a:r>
            <a:r>
              <a:rPr lang="en-US" altLang="zh-CN" dirty="0" smtClean="0"/>
              <a:t>0-99</a:t>
            </a:r>
            <a:r>
              <a:rPr lang="zh-CN" altLang="en-US" dirty="0" smtClean="0"/>
              <a:t>之间的整数和，大家想想，两个整数的和，加数可以使用的值</a:t>
            </a:r>
            <a:r>
              <a:rPr lang="en-US" altLang="zh-CN" dirty="0" smtClean="0"/>
              <a:t>0-99 </a:t>
            </a:r>
            <a:r>
              <a:rPr lang="zh-CN" altLang="en-US" dirty="0" smtClean="0"/>
              <a:t>，</a:t>
            </a:r>
            <a:r>
              <a:rPr lang="en-US" altLang="zh-CN" dirty="0" smtClean="0"/>
              <a:t>99</a:t>
            </a:r>
            <a:r>
              <a:rPr lang="zh-CN" altLang="en-US" dirty="0" smtClean="0"/>
              <a:t>个数字，被加数，</a:t>
            </a:r>
            <a:r>
              <a:rPr lang="en-US" altLang="zh-CN" dirty="0" smtClean="0"/>
              <a:t>0-99</a:t>
            </a:r>
            <a:r>
              <a:rPr lang="zh-CN" altLang="en-US" dirty="0" smtClean="0"/>
              <a:t>，</a:t>
            </a:r>
            <a:r>
              <a:rPr lang="en-US" altLang="zh-CN" dirty="0" smtClean="0"/>
              <a:t>99</a:t>
            </a:r>
            <a:r>
              <a:rPr lang="zh-CN" altLang="en-US" dirty="0" smtClean="0"/>
              <a:t>个数字，两个加数不同组合，最终有多少种组合？</a:t>
            </a:r>
            <a:r>
              <a:rPr lang="en-US" altLang="zh-CN" dirty="0" smtClean="0"/>
              <a:t>9900</a:t>
            </a:r>
            <a:r>
              <a:rPr lang="zh-CN" altLang="en-US" dirty="0" smtClean="0"/>
              <a:t>种，那么这</a:t>
            </a:r>
            <a:r>
              <a:rPr lang="en-US" altLang="zh-CN" dirty="0" smtClean="0"/>
              <a:t>9900</a:t>
            </a:r>
            <a:r>
              <a:rPr lang="zh-CN" altLang="en-US" dirty="0" smtClean="0"/>
              <a:t>种组合都测试一遍，我们假设</a:t>
            </a:r>
            <a:r>
              <a:rPr lang="en-US" altLang="zh-CN" dirty="0" smtClean="0"/>
              <a:t>1</a:t>
            </a:r>
            <a:r>
              <a:rPr lang="zh-CN" altLang="en-US" dirty="0" smtClean="0"/>
              <a:t>分钟测试一组数据和，那么我们需要多少时间测试完成，</a:t>
            </a:r>
            <a:r>
              <a:rPr lang="en-US" altLang="zh-CN" dirty="0" smtClean="0"/>
              <a:t>9900/60,</a:t>
            </a:r>
            <a:r>
              <a:rPr lang="zh-CN" altLang="en-US" dirty="0" smtClean="0"/>
              <a:t>大约</a:t>
            </a:r>
            <a:r>
              <a:rPr lang="en-US" altLang="zh-CN" dirty="0" smtClean="0"/>
              <a:t>167</a:t>
            </a:r>
            <a:r>
              <a:rPr lang="zh-CN" altLang="en-US" dirty="0" smtClean="0"/>
              <a:t>个小时，按每周</a:t>
            </a:r>
            <a:r>
              <a:rPr lang="en-US" altLang="zh-CN" dirty="0" smtClean="0"/>
              <a:t>40</a:t>
            </a:r>
            <a:r>
              <a:rPr lang="zh-CN" altLang="en-US" dirty="0" smtClean="0"/>
              <a:t>个小时工作时间算，</a:t>
            </a:r>
            <a:r>
              <a:rPr lang="en-US" altLang="zh-CN" dirty="0" smtClean="0"/>
              <a:t>4</a:t>
            </a:r>
            <a:r>
              <a:rPr lang="zh-CN" altLang="en-US" dirty="0" smtClean="0"/>
              <a:t>个星期才能做完？</a:t>
            </a:r>
            <a:endParaRPr lang="en-US" altLang="zh-CN" dirty="0" smtClean="0"/>
          </a:p>
          <a:p>
            <a:pPr eaLnBrk="1" hangingPunct="1"/>
            <a:r>
              <a:rPr lang="zh-CN" altLang="en-US" dirty="0" smtClean="0"/>
              <a:t>如果我这个计算器，换成真实的计算器，加，减，乘，除都能计算，并且每个数据都是从</a:t>
            </a:r>
            <a:r>
              <a:rPr lang="en-US" altLang="zh-CN" dirty="0" smtClean="0"/>
              <a:t>-99</a:t>
            </a:r>
            <a:r>
              <a:rPr lang="zh-CN" altLang="en-US" dirty="0" smtClean="0"/>
              <a:t>万</a:t>
            </a:r>
            <a:r>
              <a:rPr lang="en-US" altLang="zh-CN" dirty="0" smtClean="0"/>
              <a:t>——</a:t>
            </a:r>
            <a:r>
              <a:rPr lang="zh-CN" altLang="en-US" dirty="0" smtClean="0"/>
              <a:t>正</a:t>
            </a:r>
            <a:r>
              <a:rPr lang="en-US" altLang="zh-CN" dirty="0" smtClean="0"/>
              <a:t>99</a:t>
            </a:r>
            <a:r>
              <a:rPr lang="zh-CN" altLang="en-US" dirty="0" smtClean="0"/>
              <a:t>万，大家想想这样组合下去，加法中我们会测试</a:t>
            </a:r>
            <a:r>
              <a:rPr lang="en-US" altLang="zh-CN" dirty="0" smtClean="0"/>
              <a:t>99</a:t>
            </a:r>
            <a:r>
              <a:rPr lang="zh-CN" altLang="en-US" dirty="0" smtClean="0"/>
              <a:t>万*</a:t>
            </a:r>
            <a:r>
              <a:rPr lang="en-US" altLang="zh-CN" dirty="0" smtClean="0"/>
              <a:t>99</a:t>
            </a:r>
            <a:r>
              <a:rPr lang="zh-CN" altLang="en-US" dirty="0" smtClean="0"/>
              <a:t>万种组合；减法，乘法，除法都同样是这么多，这还仅仅是整数运算，如果加上小数，计算平方，开方这样的数字，怎么计算，这是一个天文数字，是人无法完成的，对不对？那我们怎么做呢？</a:t>
            </a:r>
            <a:endParaRPr lang="en-US" altLang="zh-CN" dirty="0" smtClean="0"/>
          </a:p>
          <a:p>
            <a:pPr eaLnBrk="1" hangingPunct="1"/>
            <a:endParaRPr lang="en-US" altLang="zh-CN" dirty="0" smtClean="0"/>
          </a:p>
          <a:p>
            <a:pPr eaLnBrk="1" hangingPunct="1"/>
            <a:r>
              <a:rPr lang="zh-CN" altLang="en-US" dirty="0" smtClean="0"/>
              <a:t>我告诉大家将输入数据划分类，使用等价类划分法，那什么是等价类划分法，如何使用等价类划分法呢？我们先看什么是等价类划分法</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现在针对这句话测试</a:t>
            </a:r>
            <a:r>
              <a:rPr lang="zh-CN" altLang="en-US" baseline="0" dirty="0" smtClean="0"/>
              <a:t>  这句话是什么？  需求！！！</a:t>
            </a:r>
            <a:endParaRPr lang="en-US" altLang="zh-CN" baseline="0" dirty="0" smtClean="0"/>
          </a:p>
          <a:p>
            <a:pPr eaLnBrk="1" hangingPunct="1"/>
            <a:r>
              <a:rPr lang="zh-CN" altLang="en-US" baseline="0" dirty="0" smtClean="0"/>
              <a:t>大家会不会像小猪一样 。。。。。。</a:t>
            </a:r>
            <a:endParaRPr lang="en-US" altLang="zh-CN" baseline="0" dirty="0" smtClean="0"/>
          </a:p>
          <a:p>
            <a:pPr eaLnBrk="1" hangingPunct="1"/>
            <a:r>
              <a:rPr lang="zh-CN" altLang="en-US" baseline="0" dirty="0" smtClean="0"/>
              <a:t>大家肯定说  我怎么会像它一样愚蠢呢  嘿嘿  别笑话它  其实咱们很多同学在测试过程中一直在做着小猪的超级模仿秀  比如说登陆页面   输入用户名  </a:t>
            </a:r>
            <a:r>
              <a:rPr lang="en-US" altLang="zh-CN" baseline="0" dirty="0" smtClean="0"/>
              <a:t>1-10</a:t>
            </a:r>
            <a:r>
              <a:rPr lang="zh-CN" altLang="en-US" baseline="0" dirty="0" smtClean="0"/>
              <a:t>个汉字  有的同学  输入  张三  张晓三  张小小三 其实这个时候你就是在进行着小猪一样的工作  什么工作呢？ 穷举测试</a:t>
            </a:r>
            <a:endParaRPr lang="en-US" altLang="zh-CN" baseline="0" dirty="0" smtClean="0"/>
          </a:p>
          <a:p>
            <a:pPr eaLnBrk="1" hangingPunct="1"/>
            <a:r>
              <a:rPr lang="zh-CN" altLang="en-US" baseline="0" dirty="0" smtClean="0"/>
              <a:t>如果我们这时候采用下面讲解的等价类划分法的话  这里我告诉你  上面的这些输入其实都可以用任何一个比如“张三”来替代  而其他的都可以省略</a:t>
            </a:r>
            <a:endParaRPr lang="en-US" altLang="zh-CN" baseline="0" dirty="0" smtClean="0"/>
          </a:p>
          <a:p>
            <a:pPr eaLnBrk="1" hangingPunct="1"/>
            <a:r>
              <a:rPr lang="zh-CN" altLang="en-US" baseline="0" dirty="0" smtClean="0"/>
              <a:t>这样大家会觉得省了不少事情  没错  等价类划分法就是这样避免重复或丢失用例的这样的一种方法  来看一下</a:t>
            </a:r>
            <a:endParaRPr lang="zh-CN" altLang="en-US" dirty="0" smtClean="0"/>
          </a:p>
        </p:txBody>
      </p:sp>
    </p:spTree>
    <p:extLst>
      <p:ext uri="{BB962C8B-B14F-4D97-AF65-F5344CB8AC3E}">
        <p14:creationId xmlns:p14="http://schemas.microsoft.com/office/powerpoint/2010/main" val="1184586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pPr>
                <a:defRPr/>
              </a:pPr>
              <a:t>5</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ltLang="zh-CN" dirty="0" smtClean="0"/>
          </a:p>
          <a:p>
            <a:pPr eaLnBrk="1" hangingPunct="1"/>
            <a:endParaRPr lang="en-US" altLang="zh-CN" dirty="0" smtClean="0"/>
          </a:p>
          <a:p>
            <a:pPr eaLnBrk="1" hangingPunct="1"/>
            <a:r>
              <a:rPr lang="zh-CN" altLang="en-US" dirty="0" smtClean="0"/>
              <a:t>现在针对这句话测试</a:t>
            </a:r>
            <a:r>
              <a:rPr lang="zh-CN" altLang="en-US" baseline="0" dirty="0" smtClean="0"/>
              <a:t>  这句话是什么？  需求！！！</a:t>
            </a:r>
            <a:endParaRPr lang="en-US" altLang="zh-CN" baseline="0" dirty="0" smtClean="0"/>
          </a:p>
          <a:p>
            <a:pPr eaLnBrk="1" hangingPunct="1"/>
            <a:r>
              <a:rPr lang="zh-CN" altLang="en-US" baseline="0" dirty="0" smtClean="0"/>
              <a:t>大家会不会像小猪一样 。。。。。。</a:t>
            </a:r>
            <a:endParaRPr lang="en-US" altLang="zh-CN" baseline="0" dirty="0" smtClean="0"/>
          </a:p>
          <a:p>
            <a:pPr eaLnBrk="1" hangingPunct="1"/>
            <a:r>
              <a:rPr lang="zh-CN" altLang="en-US" baseline="0" dirty="0" smtClean="0"/>
              <a:t>大家肯定说  我怎么会像它一样愚蠢呢  嘿嘿  别笑话它  其实咱们很多同学在测试过程中一直在做着小猪的超级模仿秀  比如说登陆页面   输入用户名  </a:t>
            </a:r>
            <a:r>
              <a:rPr lang="en-US" altLang="zh-CN" baseline="0" dirty="0" smtClean="0"/>
              <a:t>1-10</a:t>
            </a:r>
            <a:r>
              <a:rPr lang="zh-CN" altLang="en-US" baseline="0" dirty="0" smtClean="0"/>
              <a:t>个汉字  有的同学  输入  张三  张晓三  张小小三 其实这个时候你就是在进行着小猪一样的工作  什么工作呢？ 穷举测试</a:t>
            </a:r>
            <a:endParaRPr lang="en-US" altLang="zh-CN" baseline="0" dirty="0" smtClean="0"/>
          </a:p>
          <a:p>
            <a:pPr eaLnBrk="1" hangingPunct="1"/>
            <a:r>
              <a:rPr lang="zh-CN" altLang="en-US" baseline="0" dirty="0" smtClean="0"/>
              <a:t>如果我们这时候采用下面讲解的等价类划分法的话  这里我告诉你  上面的这些输入其实都可以用任何一个比如“张三”来替代  而其他的都可以省略</a:t>
            </a:r>
            <a:endParaRPr lang="en-US" altLang="zh-CN" baseline="0" dirty="0" smtClean="0"/>
          </a:p>
          <a:p>
            <a:pPr eaLnBrk="1" hangingPunct="1"/>
            <a:r>
              <a:rPr lang="zh-CN" altLang="en-US" baseline="0" dirty="0" smtClean="0"/>
              <a:t>这样大家会觉得省了不少事情  没错  等价类划分法就是这样避免重复或丢失用例的这样的一种方法  来看一下</a:t>
            </a:r>
            <a:endParaRPr lang="zh-CN" altLang="en-US" dirty="0" smtClean="0"/>
          </a:p>
        </p:txBody>
      </p:sp>
    </p:spTree>
    <p:extLst>
      <p:ext uri="{BB962C8B-B14F-4D97-AF65-F5344CB8AC3E}">
        <p14:creationId xmlns:p14="http://schemas.microsoft.com/office/powerpoint/2010/main" val="3307659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pPr>
                <a:defRPr/>
              </a:pPr>
              <a:t>9</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0" dirty="0" smtClean="0">
                <a:ea typeface="宋体" pitchFamily="2" charset="-122"/>
              </a:rPr>
              <a:t>什么是等价类划分法，依据需求对输入的范围进行细分，然后再分出的每一个区域内选取一个有代表性的测试数据，开展测试。这句话说起来非常简单，但做起来没那么简单。</a:t>
            </a: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0" dirty="0" smtClean="0">
                <a:ea typeface="宋体" pitchFamily="2" charset="-122"/>
              </a:rPr>
              <a:t>我们前面讲到的取每一个值，然后组合每一组值，这是穷举测试，引入等价类，我们就要摒弃穷举测试，然后对输入范围进行合理分类，这个合理分类就是等价类划分，然后再分出的每个区域内提取一个有代表性的测试数据设计成测试用例，开展测试。</a:t>
            </a: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0" dirty="0" smtClean="0">
                <a:ea typeface="宋体" pitchFamily="2" charset="-122"/>
              </a:rPr>
              <a:t>在这个过程中，大家要重点掌握什么是合理分类，并且你的测试用例设计的是否合理，是否能覆盖全，这就是划分等价类是否成功的关键。</a:t>
            </a: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0" dirty="0" smtClean="0">
                <a:ea typeface="宋体" pitchFamily="2" charset="-122"/>
              </a:rPr>
              <a:t>经讲过了，由于重要  今天再次重点讲解</a:t>
            </a: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ea typeface="宋体" pitchFamily="2" charset="-122"/>
              </a:rPr>
              <a:t>摒弃穷举测试  而是对输入的范围进行  合理分类，在每个分类中选取代表性数据作为测试用例</a:t>
            </a: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ea typeface="宋体" pitchFamily="2" charset="-122"/>
              </a:rPr>
              <a:t>这里说的 合理分类就是“等价类”</a:t>
            </a: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ea typeface="宋体" pitchFamily="2" charset="-122"/>
              </a:rPr>
              <a:t>之所以“等价”是因为  从划分好的分类中 任意选取一条数据都能代表其他的数据</a:t>
            </a:r>
            <a:r>
              <a:rPr lang="zh-CN" altLang="en-US" b="1" baseline="0" dirty="0" smtClean="0">
                <a:ea typeface="宋体" pitchFamily="2" charset="-122"/>
              </a:rPr>
              <a:t>  它们之间选取是等价的</a:t>
            </a:r>
            <a:endParaRPr lang="en-US" altLang="zh-CN" b="1" baseline="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0" baseline="0" dirty="0" smtClean="0">
                <a:ea typeface="宋体" pitchFamily="2" charset="-122"/>
              </a:rPr>
              <a:t>这样就能大大减少 测试工作量  </a:t>
            </a:r>
            <a:r>
              <a:rPr lang="zh-CN" altLang="en-US" b="1" baseline="0" dirty="0" smtClean="0">
                <a:ea typeface="宋体" pitchFamily="2" charset="-122"/>
              </a:rPr>
              <a:t>可以说在任何测试工作中  这种方法都是被普遍采用的 因为不能穷举测试</a:t>
            </a:r>
            <a:endParaRPr lang="en-US" altLang="zh-CN" b="1" baseline="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baseline="0" dirty="0" smtClean="0">
                <a:ea typeface="宋体" pitchFamily="2" charset="-122"/>
              </a:rPr>
              <a:t>那大家是不是体会到  在这种方法中什么最关键？ 如何分类最关键  如果类分的好  直接取数据很容易；如果分类不合理，那取出来的数据也不能全部覆盖测试点   那测试也是不充分的  所以  看下如何划分“等价类”</a:t>
            </a:r>
            <a:endParaRPr lang="en-US" altLang="zh-CN" b="1" baseline="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ea typeface="宋体" pitchFamily="2" charset="-122"/>
              </a:rPr>
              <a:t>等价类划分法</a:t>
            </a:r>
            <a:r>
              <a:rPr lang="zh-CN" altLang="en-US" dirty="0" smtClean="0">
                <a:ea typeface="宋体" pitchFamily="2" charset="-122"/>
              </a:rPr>
              <a:t>是一种重要的、常用的黑盒测试方法，它将不能穷举的测试过程进行合理分类，从而保证设计出来的测试用例具有完整性和代表性。</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大家知道穷举测试是不可能的，哪怕登录页面也有无穷尽的用例。所以咱们必须找一个代表能代表一类用例，它错其他的用例也错，它对其他用例也对。</a:t>
            </a:r>
            <a:endParaRPr lang="en-US" altLang="zh-CN" dirty="0" smtClean="0"/>
          </a:p>
          <a:p>
            <a:pPr eaLnBrk="1" hangingPunct="1"/>
            <a:r>
              <a:rPr lang="zh-CN" altLang="en-US" b="1" dirty="0" smtClean="0">
                <a:ea typeface="宋体" pitchFamily="2" charset="-122"/>
              </a:rPr>
              <a:t>等价类是指某个输入域的子集合。在该子集合中，各个输入数据对于</a:t>
            </a:r>
            <a:r>
              <a:rPr lang="zh-CN" altLang="en-US" b="1" dirty="0" smtClean="0">
                <a:solidFill>
                  <a:srgbClr val="FF0000"/>
                </a:solidFill>
                <a:ea typeface="宋体" pitchFamily="2" charset="-122"/>
              </a:rPr>
              <a:t>揭露程序中的错误都是等效的</a:t>
            </a:r>
            <a:r>
              <a:rPr lang="zh-CN" altLang="en-US" b="1" dirty="0" smtClean="0">
                <a:ea typeface="宋体" pitchFamily="2" charset="-122"/>
              </a:rPr>
              <a:t>，它们具有等价特性，即每一类的代表性数据在测试中的作用都等价于这一类中的其它数据。这样，对于表征该类的数据输入将能代表整个子集合的输入。</a:t>
            </a:r>
            <a:endParaRPr lang="en-US" altLang="zh-CN" dirty="0" smtClean="0">
              <a:ea typeface="宋体" pitchFamily="2" charset="-122"/>
            </a:endParaRPr>
          </a:p>
          <a:p>
            <a:pPr eaLnBrk="1" hangingPunct="1"/>
            <a:r>
              <a:rPr lang="zh-CN" altLang="en-US" dirty="0" smtClean="0">
                <a:ea typeface="宋体" pitchFamily="2" charset="-122"/>
              </a:rPr>
              <a:t>等价类划分法是把所有可能的输入数据，即程序的输入域划分为若干部分（等价类），然后从每一个子集中选取少数具有代表性的数据作为测试用例。可以保证</a:t>
            </a:r>
            <a:r>
              <a:rPr lang="en-US" altLang="zh-CN" dirty="0" smtClean="0">
                <a:ea typeface="宋体" pitchFamily="2" charset="-122"/>
              </a:rPr>
              <a:t>——</a:t>
            </a:r>
            <a:r>
              <a:rPr lang="zh-CN" altLang="en-US" dirty="0" smtClean="0">
                <a:ea typeface="宋体" pitchFamily="2" charset="-122"/>
              </a:rPr>
              <a:t>测试某等价类的代表值就是等效于对于这一类其它值的测试。</a:t>
            </a:r>
            <a:endParaRPr lang="en-US" altLang="zh-CN" dirty="0" smtClean="0">
              <a:ea typeface="宋体" pitchFamily="2" charset="-122"/>
            </a:endParaRPr>
          </a:p>
          <a:p>
            <a:pPr eaLnBrk="1" hangingPunct="1"/>
            <a:endParaRPr lang="en-US" altLang="zh-CN"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ea typeface="宋体" pitchFamily="2" charset="-122"/>
              </a:rPr>
              <a:t>等价类划分很重要</a:t>
            </a:r>
            <a:r>
              <a:rPr lang="zh-CN" altLang="en-US" b="1" baseline="0" dirty="0" smtClean="0">
                <a:ea typeface="宋体" pitchFamily="2" charset="-122"/>
              </a:rPr>
              <a:t>  那既然重要  怎样使用呢？一起回忆一下该方法</a:t>
            </a:r>
            <a:endParaRPr lang="en-US" altLang="zh-CN" b="1" dirty="0" smtClean="0"/>
          </a:p>
          <a:p>
            <a:pPr eaLnBrk="1" hangingPunct="1"/>
            <a:endParaRPr lang="en-US" altLang="zh-CN" dirty="0" smtClean="0">
              <a:ea typeface="宋体" pitchFamily="2" charset="-122"/>
            </a:endParaRPr>
          </a:p>
          <a:p>
            <a:pPr eaLnBrk="1" hangingPunct="1"/>
            <a:endParaRPr lang="zh-CN" altLang="en-US" dirty="0" smtClean="0">
              <a:ea typeface="宋体" pitchFamily="2" charset="-122"/>
            </a:endParaRPr>
          </a:p>
          <a:p>
            <a:pPr eaLnBrk="1" hangingPunct="1"/>
            <a:endParaRPr lang="zh-CN" altLang="en-US" dirty="0" smtClean="0"/>
          </a:p>
          <a:p>
            <a:pPr eaLnBrk="1" hangingPunct="1"/>
            <a:endParaRPr lang="zh-CN" altLang="en-US" dirty="0" smtClean="0"/>
          </a:p>
        </p:txBody>
      </p:sp>
    </p:spTree>
    <p:extLst>
      <p:ext uri="{BB962C8B-B14F-4D97-AF65-F5344CB8AC3E}">
        <p14:creationId xmlns:p14="http://schemas.microsoft.com/office/powerpoint/2010/main" val="1132624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p:txBody>
          <a:bodyPr/>
          <a:lstStyle/>
          <a:p>
            <a:pPr>
              <a:defRPr/>
            </a:pPr>
            <a:fld id="{C796B470-E6A1-4C94-96D3-1CADAF88D997}" type="slidenum">
              <a:rPr lang="zh-CN" altLang="en-US" smtClean="0"/>
              <a:pPr>
                <a:defRPr/>
              </a:pPr>
              <a:t>10</a:t>
            </a:fld>
            <a:endParaRPr lang="en-US" altLang="zh-CN"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zh-CN" altLang="en-US" dirty="0" smtClean="0"/>
              <a:t>划分等价类划首先应该知道等价类包含什么？包含有效等价类和无效等价类两部分，那有同学可能会问了，什么是有效等价类，什么是无效等价类呢？</a:t>
            </a:r>
            <a:endParaRPr lang="en-US" altLang="zh-CN" dirty="0" smtClean="0"/>
          </a:p>
          <a:p>
            <a:pPr eaLnBrk="1" hangingPunct="1"/>
            <a:r>
              <a:rPr lang="zh-CN" altLang="en-US" dirty="0" smtClean="0"/>
              <a:t>符合需求说明，合理地输入数据集合，就称为有效等价类；</a:t>
            </a:r>
            <a:endParaRPr lang="en-US" altLang="zh-CN" dirty="0" smtClean="0"/>
          </a:p>
          <a:p>
            <a:pPr eaLnBrk="1" hangingPunct="1"/>
            <a:r>
              <a:rPr lang="zh-CN" altLang="en-US" dirty="0" smtClean="0"/>
              <a:t>那同理不符合需求说明，无意义地输入数据的集合，就称为无效等价类。</a:t>
            </a:r>
            <a:endParaRPr lang="en-US" altLang="zh-CN" dirty="0" smtClean="0"/>
          </a:p>
          <a:p>
            <a:pPr eaLnBrk="1" hangingPunct="1"/>
            <a:r>
              <a:rPr lang="zh-CN" altLang="en-US" dirty="0" smtClean="0"/>
              <a:t>我们举个例子：计算两个</a:t>
            </a:r>
            <a:r>
              <a:rPr lang="en-US" altLang="zh-CN" dirty="0" smtClean="0"/>
              <a:t>0-99</a:t>
            </a:r>
            <a:r>
              <a:rPr lang="zh-CN" altLang="en-US" dirty="0" smtClean="0"/>
              <a:t>之间的整数和，无效等价类包含</a:t>
            </a:r>
            <a:r>
              <a:rPr lang="en-US" altLang="zh-CN" dirty="0" smtClean="0"/>
              <a:t>&lt;1,&gt;99</a:t>
            </a:r>
            <a:r>
              <a:rPr lang="zh-CN" altLang="en-US" dirty="0" smtClean="0"/>
              <a:t>这部分就是无效等价类，那么什么是有效等价类呢？</a:t>
            </a:r>
            <a:r>
              <a:rPr lang="en-US" altLang="zh-CN" dirty="0" smtClean="0"/>
              <a:t>1-99</a:t>
            </a:r>
            <a:r>
              <a:rPr lang="zh-CN" altLang="en-US" dirty="0" smtClean="0"/>
              <a:t>间的整数都是有效等价类。</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虽然我们知道了，这些有效等价类和无效等价类，但是这样设计用例 是不全面的，为什么这么说？</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划分等价类</a:t>
            </a:r>
            <a:r>
              <a:rPr lang="zh-CN" altLang="en-US" baseline="0" dirty="0" smtClean="0"/>
              <a:t>  首先要知道等价类包含什么  。。。</a:t>
            </a:r>
            <a:endParaRPr lang="en-US" altLang="zh-CN" baseline="0" dirty="0" smtClean="0"/>
          </a:p>
          <a:p>
            <a:pPr eaLnBrk="1" hangingPunct="1"/>
            <a:endParaRPr lang="en-US" altLang="zh-CN" baseline="0" dirty="0" smtClean="0"/>
          </a:p>
          <a:p>
            <a:pPr eaLnBrk="1" hangingPunct="1"/>
            <a:r>
              <a:rPr lang="zh-CN" altLang="en-US" baseline="0" dirty="0" smtClean="0"/>
              <a:t>那咱们是不是就知道了  划分时要从有效和无效这两个方面来思考  那咱们对刚才加法功能点进行下划分吧。。。</a:t>
            </a:r>
            <a:endParaRPr lang="en-US" altLang="zh-CN" baseline="0" dirty="0" smtClean="0"/>
          </a:p>
          <a:p>
            <a:pPr eaLnBrk="1" hangingPunct="1"/>
            <a:endParaRPr lang="en-US" altLang="zh-CN" baseline="0" dirty="0" smtClean="0"/>
          </a:p>
          <a:p>
            <a:pPr eaLnBrk="1" hangingPunct="1"/>
            <a:r>
              <a:rPr lang="zh-CN" altLang="en-US" baseline="0" dirty="0" smtClean="0"/>
              <a:t>针对划分出来的等价类  现在是不是要找代表数据了  也就是提取测试用例</a:t>
            </a:r>
            <a:endParaRPr lang="en-US" altLang="zh-CN" baseline="0" dirty="0" smtClean="0"/>
          </a:p>
          <a:p>
            <a:pPr eaLnBrk="1" hangingPunct="1"/>
            <a:endParaRPr lang="zh-CN" altLang="en-US" dirty="0" smtClean="0"/>
          </a:p>
        </p:txBody>
      </p:sp>
    </p:spTree>
    <p:extLst>
      <p:ext uri="{BB962C8B-B14F-4D97-AF65-F5344CB8AC3E}">
        <p14:creationId xmlns:p14="http://schemas.microsoft.com/office/powerpoint/2010/main" val="1050218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刚才是根据数据范围划分的有效等价类和无效等价类，那么大家根据加数去区分，是不是可以分为数值和非数值。</a:t>
            </a:r>
            <a:endParaRPr lang="en-US" altLang="zh-CN" baseline="0" dirty="0" smtClean="0"/>
          </a:p>
          <a:p>
            <a:r>
              <a:rPr lang="zh-CN" altLang="en-US" baseline="0" dirty="0" smtClean="0"/>
              <a:t>那么数值又分为什么？整数和小数；</a:t>
            </a:r>
            <a:endParaRPr lang="en-US" altLang="zh-CN" baseline="0" dirty="0" smtClean="0"/>
          </a:p>
          <a:p>
            <a:r>
              <a:rPr lang="zh-CN" altLang="en-US" baseline="0" dirty="0" smtClean="0"/>
              <a:t>非数值分为字母，特殊字符，空格，空白等。</a:t>
            </a:r>
            <a:endParaRPr lang="en-US" altLang="zh-CN" baseline="0" dirty="0" smtClean="0"/>
          </a:p>
          <a:p>
            <a:r>
              <a:rPr lang="zh-CN" altLang="en-US" baseline="0" dirty="0" smtClean="0"/>
              <a:t>那么我们再看看这条需求里面有没有一个可以提取的地方？比如 两个，两个怎么划分？两个加数，一个加数或者三个加数，对不对？</a:t>
            </a:r>
            <a:endParaRPr lang="en-US" altLang="zh-CN" baseline="0" dirty="0" smtClean="0"/>
          </a:p>
          <a:p>
            <a:r>
              <a:rPr lang="zh-CN" altLang="en-US" baseline="0" dirty="0" smtClean="0"/>
              <a:t>我们根据数字范围划分，根据加数的对象划分，根据几个数相加划分，都已经划分好了，那么我们接下来做的工作就是，提取每个等价类里面的数据，组合成用例，如何抽取，给大家</a:t>
            </a:r>
            <a:r>
              <a:rPr lang="en-US" altLang="zh-CN" baseline="0" dirty="0" smtClean="0"/>
              <a:t>2</a:t>
            </a:r>
            <a:r>
              <a:rPr lang="zh-CN" altLang="en-US" baseline="0" dirty="0" smtClean="0"/>
              <a:t>分钟时间先自己在自己的稿纸上，抽取一遍，之后，我们一起来看，看看大家有没有做正确。</a:t>
            </a:r>
            <a:endParaRPr lang="en-US" altLang="zh-CN" baseline="0" dirty="0" smtClean="0"/>
          </a:p>
          <a:p>
            <a:endParaRPr lang="en-US" altLang="zh-CN" baseline="0" dirty="0" smtClean="0"/>
          </a:p>
          <a:p>
            <a:r>
              <a:rPr lang="zh-CN" altLang="en-US" baseline="0" dirty="0" smtClean="0"/>
              <a:t>细心的同学可能会看到我们在这个图上有一个编号，这个编号做什么？就是设计用例的编号，一一对应着写。</a:t>
            </a:r>
            <a:endParaRPr lang="en-US" altLang="zh-CN" baseline="0" dirty="0" smtClean="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pPr>
                <a:defRPr/>
              </a:pPr>
              <a:t>15</a:t>
            </a:fld>
            <a:endParaRPr lang="en-US" altLang="zh-CN"/>
          </a:p>
        </p:txBody>
      </p:sp>
    </p:spTree>
    <p:extLst>
      <p:ext uri="{BB962C8B-B14F-4D97-AF65-F5344CB8AC3E}">
        <p14:creationId xmlns:p14="http://schemas.microsoft.com/office/powerpoint/2010/main" val="2161372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00CA8D71-C3EC-4BA8-8391-4F5BE00376FA}" type="slidenum">
              <a:rPr lang="en-US" altLang="zh-CN"/>
              <a:pPr>
                <a:defRPr/>
              </a:pPr>
              <a:t>‹#›</a:t>
            </a:fld>
            <a:endParaRPr lang="en-US" altLang="zh-CN"/>
          </a:p>
        </p:txBody>
      </p:sp>
    </p:spTree>
    <p:extLst>
      <p:ext uri="{BB962C8B-B14F-4D97-AF65-F5344CB8AC3E}">
        <p14:creationId xmlns:p14="http://schemas.microsoft.com/office/powerpoint/2010/main" val="2528888964"/>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6FB7A9A1-467B-452D-AE21-B17E4BA29EEB}" type="slidenum">
              <a:rPr lang="en-US" altLang="zh-CN"/>
              <a:pPr>
                <a:defRPr/>
              </a:pPr>
              <a:t>‹#›</a:t>
            </a:fld>
            <a:endParaRPr lang="en-US" altLang="zh-CN"/>
          </a:p>
        </p:txBody>
      </p:sp>
    </p:spTree>
    <p:extLst>
      <p:ext uri="{BB962C8B-B14F-4D97-AF65-F5344CB8AC3E}">
        <p14:creationId xmlns:p14="http://schemas.microsoft.com/office/powerpoint/2010/main" val="3698883792"/>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920E4D55-174F-47DB-8C7E-745DD6B5C1D6}" type="slidenum">
              <a:rPr lang="en-US" altLang="zh-CN"/>
              <a:pPr>
                <a:defRPr/>
              </a:pPr>
              <a:t>‹#›</a:t>
            </a:fld>
            <a:endParaRPr lang="en-US" altLang="zh-CN"/>
          </a:p>
        </p:txBody>
      </p:sp>
    </p:spTree>
    <p:extLst>
      <p:ext uri="{BB962C8B-B14F-4D97-AF65-F5344CB8AC3E}">
        <p14:creationId xmlns:p14="http://schemas.microsoft.com/office/powerpoint/2010/main" val="3146650370"/>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5EF407EB-7816-4E54-A7D3-C53D7C57ABF7}" type="slidenum">
              <a:rPr lang="en-US" altLang="zh-CN"/>
              <a:pPr>
                <a:defRPr/>
              </a:pPr>
              <a:t>‹#›</a:t>
            </a:fld>
            <a:endParaRPr lang="en-US" altLang="zh-CN"/>
          </a:p>
        </p:txBody>
      </p:sp>
    </p:spTree>
    <p:extLst>
      <p:ext uri="{BB962C8B-B14F-4D97-AF65-F5344CB8AC3E}">
        <p14:creationId xmlns:p14="http://schemas.microsoft.com/office/powerpoint/2010/main" val="1718849296"/>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67253100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689203" y="903741"/>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156754"/>
            <a:ext cx="6226175" cy="657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73077697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31236" y="-1905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68396" y="1"/>
            <a:ext cx="6096000" cy="5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9" name="Rectangle 3"/>
          <p:cNvSpPr>
            <a:spLocks noGrp="1" noChangeArrowheads="1"/>
          </p:cNvSpPr>
          <p:nvPr>
            <p:ph idx="1"/>
          </p:nvPr>
        </p:nvSpPr>
        <p:spPr bwMode="auto">
          <a:xfrm>
            <a:off x="659812" y="890678"/>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643938" y="184331"/>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80299779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650831" y="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640218" y="916805"/>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643938" y="143691"/>
            <a:ext cx="6226175" cy="63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97321974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23192539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1192193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7823369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ABF56A4-D1A6-4E9C-871E-2D1E17A0ACE1}" type="slidenum">
              <a:rPr lang="en-US" altLang="zh-CN"/>
              <a:pPr>
                <a:defRPr/>
              </a:pPr>
              <a:t>‹#›</a:t>
            </a:fld>
            <a:endParaRPr lang="en-US" altLang="zh-CN"/>
          </a:p>
        </p:txBody>
      </p:sp>
    </p:spTree>
    <p:extLst>
      <p:ext uri="{BB962C8B-B14F-4D97-AF65-F5344CB8AC3E}">
        <p14:creationId xmlns:p14="http://schemas.microsoft.com/office/powerpoint/2010/main" val="70372074"/>
      </p:ext>
    </p:extLst>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71885345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5306545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D01D7293-FDCC-401D-9D7C-1C7B4B4099F6}" type="slidenum">
              <a:rPr lang="en-US" altLang="zh-CN"/>
              <a:pPr>
                <a:defRPr/>
              </a:pPr>
              <a:t>‹#›</a:t>
            </a:fld>
            <a:endParaRPr lang="en-US" altLang="zh-CN"/>
          </a:p>
        </p:txBody>
      </p:sp>
    </p:spTree>
    <p:extLst>
      <p:ext uri="{BB962C8B-B14F-4D97-AF65-F5344CB8AC3E}">
        <p14:creationId xmlns:p14="http://schemas.microsoft.com/office/powerpoint/2010/main" val="1048861015"/>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1A280A2-ED30-4763-A001-B292549BCC34}" type="slidenum">
              <a:rPr lang="en-US" altLang="zh-CN"/>
              <a:pPr>
                <a:defRPr/>
              </a:pPr>
              <a:t>‹#›</a:t>
            </a:fld>
            <a:endParaRPr lang="en-US" altLang="zh-CN"/>
          </a:p>
        </p:txBody>
      </p:sp>
    </p:spTree>
    <p:extLst>
      <p:ext uri="{BB962C8B-B14F-4D97-AF65-F5344CB8AC3E}">
        <p14:creationId xmlns:p14="http://schemas.microsoft.com/office/powerpoint/2010/main" val="935638500"/>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8A0D9FFB-8CB3-45FA-88C0-1EA3565E3CB4}" type="slidenum">
              <a:rPr lang="en-US" altLang="zh-CN"/>
              <a:pPr>
                <a:defRPr/>
              </a:pPr>
              <a:t>‹#›</a:t>
            </a:fld>
            <a:endParaRPr lang="en-US" altLang="zh-CN"/>
          </a:p>
        </p:txBody>
      </p:sp>
    </p:spTree>
    <p:extLst>
      <p:ext uri="{BB962C8B-B14F-4D97-AF65-F5344CB8AC3E}">
        <p14:creationId xmlns:p14="http://schemas.microsoft.com/office/powerpoint/2010/main" val="369986350"/>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BF2E7FEE-26E5-4539-81A7-E955BBCC3BF9}" type="slidenum">
              <a:rPr lang="en-US" altLang="zh-CN"/>
              <a:pPr>
                <a:defRPr/>
              </a:pPr>
              <a:t>‹#›</a:t>
            </a:fld>
            <a:endParaRPr lang="en-US" altLang="zh-CN"/>
          </a:p>
        </p:txBody>
      </p:sp>
    </p:spTree>
    <p:extLst>
      <p:ext uri="{BB962C8B-B14F-4D97-AF65-F5344CB8AC3E}">
        <p14:creationId xmlns:p14="http://schemas.microsoft.com/office/powerpoint/2010/main" val="349960813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A7F960D-6231-43B6-9650-9BD9520AA097}" type="slidenum">
              <a:rPr lang="en-US" altLang="zh-CN"/>
              <a:pPr>
                <a:defRPr/>
              </a:pPr>
              <a:t>‹#›</a:t>
            </a:fld>
            <a:endParaRPr lang="en-US" altLang="zh-CN"/>
          </a:p>
        </p:txBody>
      </p:sp>
    </p:spTree>
    <p:extLst>
      <p:ext uri="{BB962C8B-B14F-4D97-AF65-F5344CB8AC3E}">
        <p14:creationId xmlns:p14="http://schemas.microsoft.com/office/powerpoint/2010/main" val="2763251768"/>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EBA7D07-52A8-4EB8-B6C6-36BF4149D14E}" type="slidenum">
              <a:rPr lang="en-US" altLang="zh-CN"/>
              <a:pPr>
                <a:defRPr/>
              </a:pPr>
              <a:t>‹#›</a:t>
            </a:fld>
            <a:endParaRPr lang="en-US" altLang="zh-CN"/>
          </a:p>
        </p:txBody>
      </p:sp>
    </p:spTree>
    <p:extLst>
      <p:ext uri="{BB962C8B-B14F-4D97-AF65-F5344CB8AC3E}">
        <p14:creationId xmlns:p14="http://schemas.microsoft.com/office/powerpoint/2010/main" val="2827296160"/>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EC0F6349-AF04-4D95-A961-8ECE3A25CE44}" type="slidenum">
              <a:rPr lang="en-US" altLang="zh-CN"/>
              <a:pPr>
                <a:defRPr/>
              </a:pPr>
              <a:t>‹#›</a:t>
            </a:fld>
            <a:endParaRPr lang="en-US" altLang="zh-CN"/>
          </a:p>
        </p:txBody>
      </p:sp>
    </p:spTree>
    <p:extLst>
      <p:ext uri="{BB962C8B-B14F-4D97-AF65-F5344CB8AC3E}">
        <p14:creationId xmlns:p14="http://schemas.microsoft.com/office/powerpoint/2010/main" val="4003841076"/>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A759C58F-AAE7-41DA-8CD3-FE133CD8564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8"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23" r:id="rId13"/>
    <p:sldLayoutId id="2147483924" r:id="rId14"/>
    <p:sldLayoutId id="2147483925" r:id="rId15"/>
    <p:sldLayoutId id="2147483926" r:id="rId16"/>
    <p:sldLayoutId id="2147483927" r:id="rId17"/>
    <p:sldLayoutId id="2147483928" r:id="rId18"/>
    <p:sldLayoutId id="2147483929" r:id="rId19"/>
    <p:sldLayoutId id="2147483934" r:id="rId20"/>
    <p:sldLayoutId id="2147483938" r:id="rId21"/>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内容占位符 6"/>
          <p:cNvSpPr txBox="1">
            <a:spLocks/>
          </p:cNvSpPr>
          <p:nvPr/>
        </p:nvSpPr>
        <p:spPr bwMode="auto">
          <a:xfrm>
            <a:off x="1655677" y="1052736"/>
            <a:ext cx="5749528"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66688" indent="-166688" algn="l" defTabSz="0" rtl="0" eaLnBrk="1" fontAlgn="base" hangingPunct="1">
              <a:lnSpc>
                <a:spcPct val="150000"/>
              </a:lnSpc>
              <a:spcBef>
                <a:spcPct val="0"/>
              </a:spcBef>
              <a:spcAft>
                <a:spcPct val="15000"/>
              </a:spcAft>
              <a:buClr>
                <a:schemeClr val="tx2"/>
              </a:buClr>
              <a:buFont typeface="Arial" charset="0"/>
              <a:buChar char="•"/>
              <a:defRPr sz="2400">
                <a:solidFill>
                  <a:srgbClr val="006F53"/>
                </a:solidFill>
                <a:latin typeface="微软雅黑" pitchFamily="34" charset="-122"/>
                <a:ea typeface="微软雅黑" pitchFamily="34" charset="-122"/>
                <a:cs typeface="+mn-cs"/>
              </a:defRPr>
            </a:lvl1pPr>
            <a:lvl2pPr marL="398463" indent="-230188"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2pPr>
            <a:lvl3pPr marL="400050" indent="182563"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3pPr>
            <a:lvl4pPr marL="825500" indent="-241300" algn="l" defTabSz="0" rtl="0" eaLnBrk="1" fontAlgn="base" hangingPunct="1">
              <a:lnSpc>
                <a:spcPct val="150000"/>
              </a:lnSpc>
              <a:spcBef>
                <a:spcPct val="0"/>
              </a:spcBef>
              <a:spcAft>
                <a:spcPct val="15000"/>
              </a:spcAft>
              <a:buClr>
                <a:schemeClr val="tx2"/>
              </a:buClr>
              <a:buFont typeface="Arial" charset="0"/>
              <a:buChar char="–"/>
              <a:defRPr sz="1600">
                <a:solidFill>
                  <a:schemeClr val="bg2"/>
                </a:solidFill>
                <a:latin typeface="微软雅黑" pitchFamily="34" charset="-122"/>
                <a:ea typeface="微软雅黑" pitchFamily="34" charset="-122"/>
              </a:defRPr>
            </a:lvl4pPr>
            <a:lvl5pPr marL="2057400" indent="-228600" algn="l" defTabSz="0" rtl="0" eaLnBrk="1" fontAlgn="base" hangingPunct="1">
              <a:lnSpc>
                <a:spcPct val="150000"/>
              </a:lnSpc>
              <a:spcBef>
                <a:spcPct val="0"/>
              </a:spcBef>
              <a:spcAft>
                <a:spcPct val="25000"/>
              </a:spcAft>
              <a:buClr>
                <a:schemeClr val="tx2"/>
              </a:buClr>
              <a:buFont typeface="Arial" charset="0"/>
              <a:buChar char="–"/>
              <a:defRPr sz="2000">
                <a:solidFill>
                  <a:schemeClr val="tx1"/>
                </a:solidFill>
                <a:latin typeface="+mn-lt"/>
                <a:ea typeface="微软雅黑" pitchFamily="34" charset="-122"/>
              </a:defRPr>
            </a:lvl5pPr>
            <a:lvl6pPr marL="25146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9pPr>
          </a:lstStyle>
          <a:p>
            <a:pPr>
              <a:lnSpc>
                <a:spcPct val="100000"/>
              </a:lnSpc>
            </a:pPr>
            <a:endParaRPr lang="en-US" altLang="zh-CN"/>
          </a:p>
          <a:p>
            <a:pPr>
              <a:lnSpc>
                <a:spcPct val="100000"/>
              </a:lnSpc>
            </a:pPr>
            <a:endParaRPr lang="en-US" altLang="zh-CN"/>
          </a:p>
          <a:p>
            <a:pPr>
              <a:lnSpc>
                <a:spcPct val="100000"/>
              </a:lnSpc>
              <a:buFont typeface="Arial" charset="0"/>
              <a:buNone/>
            </a:pPr>
            <a:endParaRPr lang="en-US" altLang="zh-CN"/>
          </a:p>
          <a:p>
            <a:pPr>
              <a:lnSpc>
                <a:spcPct val="100000"/>
              </a:lnSpc>
            </a:pPr>
            <a:endParaRPr lang="en-US" altLang="zh-CN"/>
          </a:p>
          <a:p>
            <a:pPr>
              <a:lnSpc>
                <a:spcPct val="100000"/>
              </a:lnSpc>
            </a:pPr>
            <a:endParaRPr lang="en-US" altLang="zh-CN"/>
          </a:p>
          <a:p>
            <a:pPr>
              <a:lnSpc>
                <a:spcPct val="100000"/>
              </a:lnSpc>
            </a:pPr>
            <a:endParaRPr lang="en-US" altLang="zh-CN"/>
          </a:p>
          <a:p>
            <a:pPr>
              <a:lnSpc>
                <a:spcPct val="100000"/>
              </a:lnSpc>
            </a:pPr>
            <a:endParaRPr lang="en-US" altLang="zh-CN" dirty="0"/>
          </a:p>
        </p:txBody>
      </p:sp>
      <p:sp>
        <p:nvSpPr>
          <p:cNvPr id="25" name="内容占位符 2"/>
          <p:cNvSpPr txBox="1">
            <a:spLocks/>
          </p:cNvSpPr>
          <p:nvPr/>
        </p:nvSpPr>
        <p:spPr bwMode="auto">
          <a:xfrm>
            <a:off x="535582" y="1764272"/>
            <a:ext cx="7924850" cy="3910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66688" indent="-166688" algn="l" defTabSz="0" rtl="0" eaLnBrk="1" fontAlgn="base" hangingPunct="1">
              <a:lnSpc>
                <a:spcPct val="150000"/>
              </a:lnSpc>
              <a:spcBef>
                <a:spcPct val="0"/>
              </a:spcBef>
              <a:spcAft>
                <a:spcPct val="15000"/>
              </a:spcAft>
              <a:buClr>
                <a:schemeClr val="tx2"/>
              </a:buClr>
              <a:buFont typeface="Arial" charset="0"/>
              <a:buChar char="•"/>
              <a:defRPr sz="2400">
                <a:solidFill>
                  <a:srgbClr val="006F53"/>
                </a:solidFill>
                <a:latin typeface="微软雅黑" pitchFamily="34" charset="-122"/>
                <a:ea typeface="微软雅黑" pitchFamily="34" charset="-122"/>
                <a:cs typeface="+mn-cs"/>
              </a:defRPr>
            </a:lvl1pPr>
            <a:lvl2pPr marL="398463" indent="-230188"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2pPr>
            <a:lvl3pPr marL="400050" indent="182563"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3pPr>
            <a:lvl4pPr marL="825500" indent="-241300" algn="l" defTabSz="0" rtl="0" eaLnBrk="1" fontAlgn="base" hangingPunct="1">
              <a:lnSpc>
                <a:spcPct val="150000"/>
              </a:lnSpc>
              <a:spcBef>
                <a:spcPct val="0"/>
              </a:spcBef>
              <a:spcAft>
                <a:spcPct val="15000"/>
              </a:spcAft>
              <a:buClr>
                <a:schemeClr val="tx2"/>
              </a:buClr>
              <a:buFont typeface="Arial" charset="0"/>
              <a:buChar char="–"/>
              <a:defRPr sz="1600">
                <a:solidFill>
                  <a:schemeClr val="bg2"/>
                </a:solidFill>
                <a:latin typeface="微软雅黑" pitchFamily="34" charset="-122"/>
                <a:ea typeface="微软雅黑" pitchFamily="34" charset="-122"/>
              </a:defRPr>
            </a:lvl4pPr>
            <a:lvl5pPr marL="2057400" indent="-228600" algn="l" defTabSz="0" rtl="0" eaLnBrk="1" fontAlgn="base" hangingPunct="1">
              <a:lnSpc>
                <a:spcPct val="150000"/>
              </a:lnSpc>
              <a:spcBef>
                <a:spcPct val="0"/>
              </a:spcBef>
              <a:spcAft>
                <a:spcPct val="25000"/>
              </a:spcAft>
              <a:buClr>
                <a:schemeClr val="tx2"/>
              </a:buClr>
              <a:buFont typeface="Arial" charset="0"/>
              <a:buChar char="–"/>
              <a:defRPr sz="2000">
                <a:solidFill>
                  <a:schemeClr val="tx1"/>
                </a:solidFill>
                <a:latin typeface="+mn-lt"/>
                <a:ea typeface="微软雅黑" pitchFamily="34" charset="-122"/>
              </a:defRPr>
            </a:lvl5pPr>
            <a:lvl6pPr marL="25146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9pPr>
          </a:lstStyle>
          <a:p>
            <a:pPr marL="469900" indent="-469900">
              <a:spcBef>
                <a:spcPct val="20000"/>
              </a:spcBef>
              <a:spcAft>
                <a:spcPct val="0"/>
              </a:spcAft>
              <a:buClr>
                <a:schemeClr val="accent2"/>
              </a:buClr>
              <a:buFont typeface="Wingdings" pitchFamily="2" charset="2"/>
              <a:buChar char="o"/>
            </a:pPr>
            <a:r>
              <a:rPr lang="zh-CN" altLang="en-US" sz="2800" b="1" dirty="0" smtClean="0">
                <a:solidFill>
                  <a:schemeClr val="tx1"/>
                </a:solidFill>
                <a:latin typeface="+mn-lt"/>
                <a:ea typeface="+mn-ea"/>
              </a:rPr>
              <a:t>有效</a:t>
            </a:r>
            <a:r>
              <a:rPr lang="zh-CN" altLang="en-US" sz="2800" b="1" dirty="0">
                <a:solidFill>
                  <a:schemeClr val="tx1"/>
                </a:solidFill>
                <a:latin typeface="+mn-lt"/>
                <a:ea typeface="+mn-ea"/>
              </a:rPr>
              <a:t>等价类</a:t>
            </a:r>
          </a:p>
          <a:p>
            <a:pPr marL="908050" lvl="1" indent="-436880" algn="just">
              <a:lnSpc>
                <a:spcPct val="100000"/>
              </a:lnSpc>
              <a:spcBef>
                <a:spcPct val="20000"/>
              </a:spcBef>
              <a:spcAft>
                <a:spcPct val="0"/>
              </a:spcAft>
              <a:buClr>
                <a:schemeClr val="accent2"/>
              </a:buClr>
              <a:buFont typeface="Wingdings" panose="05000000000000000000" pitchFamily="2" charset="2"/>
              <a:buChar char="n"/>
              <a:defRPr/>
            </a:pPr>
            <a:r>
              <a:rPr lang="zh-CN" altLang="en-US" sz="2325" b="1" dirty="0">
                <a:solidFill>
                  <a:schemeClr val="tx1"/>
                </a:solidFill>
                <a:latin typeface="+mn-lt"/>
                <a:ea typeface="+mn-ea"/>
              </a:rPr>
              <a:t>输入域中一组合理、有意义（符合需求说明）的数据的</a:t>
            </a:r>
            <a:r>
              <a:rPr lang="zh-CN" altLang="en-US" sz="2325" b="1" dirty="0" smtClean="0">
                <a:solidFill>
                  <a:schemeClr val="tx1"/>
                </a:solidFill>
                <a:latin typeface="+mn-lt"/>
                <a:ea typeface="+mn-ea"/>
              </a:rPr>
              <a:t>集合，被</a:t>
            </a:r>
            <a:r>
              <a:rPr lang="zh-CN" altLang="en-US" sz="2325" b="1" dirty="0">
                <a:solidFill>
                  <a:schemeClr val="tx1"/>
                </a:solidFill>
                <a:latin typeface="+mn-lt"/>
                <a:ea typeface="+mn-ea"/>
              </a:rPr>
              <a:t>用于检验系统指定功能和性能能否正确实现</a:t>
            </a:r>
          </a:p>
          <a:p>
            <a:pPr marL="469900" indent="-469900">
              <a:lnSpc>
                <a:spcPct val="100000"/>
              </a:lnSpc>
              <a:spcBef>
                <a:spcPct val="20000"/>
              </a:spcBef>
              <a:spcAft>
                <a:spcPct val="0"/>
              </a:spcAft>
              <a:buClr>
                <a:schemeClr val="accent2"/>
              </a:buClr>
              <a:buFont typeface="Wingdings" pitchFamily="2" charset="2"/>
              <a:buChar char="o"/>
            </a:pPr>
            <a:r>
              <a:rPr lang="zh-CN" altLang="en-US" sz="2800" b="1" dirty="0" smtClean="0">
                <a:solidFill>
                  <a:schemeClr val="tx1"/>
                </a:solidFill>
                <a:latin typeface="+mn-lt"/>
                <a:ea typeface="+mn-ea"/>
              </a:rPr>
              <a:t>无效</a:t>
            </a:r>
            <a:r>
              <a:rPr lang="zh-CN" altLang="en-US" sz="2800" b="1" dirty="0">
                <a:solidFill>
                  <a:schemeClr val="tx1"/>
                </a:solidFill>
                <a:latin typeface="+mn-lt"/>
                <a:ea typeface="+mn-ea"/>
              </a:rPr>
              <a:t>等价类</a:t>
            </a:r>
          </a:p>
          <a:p>
            <a:pPr marL="908050" lvl="1" indent="-436880" algn="just">
              <a:lnSpc>
                <a:spcPct val="100000"/>
              </a:lnSpc>
              <a:spcBef>
                <a:spcPct val="20000"/>
              </a:spcBef>
              <a:spcAft>
                <a:spcPct val="0"/>
              </a:spcAft>
              <a:buClr>
                <a:schemeClr val="accent2"/>
              </a:buClr>
              <a:buFont typeface="Wingdings" panose="05000000000000000000" pitchFamily="2" charset="2"/>
              <a:buChar char="n"/>
              <a:defRPr/>
            </a:pPr>
            <a:r>
              <a:rPr lang="zh-CN" altLang="en-US" sz="2325" b="1" dirty="0">
                <a:solidFill>
                  <a:schemeClr val="tx1"/>
                </a:solidFill>
                <a:latin typeface="+mn-lt"/>
                <a:ea typeface="+mn-ea"/>
              </a:rPr>
              <a:t>输入域中一组不合理、无意义</a:t>
            </a:r>
            <a:r>
              <a:rPr lang="zh-CN" altLang="en-US" sz="2325" b="1" dirty="0" smtClean="0">
                <a:solidFill>
                  <a:schemeClr val="tx1"/>
                </a:solidFill>
                <a:latin typeface="+mn-lt"/>
                <a:ea typeface="+mn-ea"/>
              </a:rPr>
              <a:t>（不符合</a:t>
            </a:r>
            <a:r>
              <a:rPr lang="zh-CN" altLang="en-US" sz="2325" b="1" dirty="0">
                <a:solidFill>
                  <a:schemeClr val="tx1"/>
                </a:solidFill>
                <a:latin typeface="+mn-lt"/>
                <a:ea typeface="+mn-ea"/>
              </a:rPr>
              <a:t>需求说明）的数据的</a:t>
            </a:r>
            <a:r>
              <a:rPr lang="zh-CN" altLang="en-US" sz="2325" b="1" dirty="0" smtClean="0">
                <a:solidFill>
                  <a:schemeClr val="tx1"/>
                </a:solidFill>
                <a:latin typeface="+mn-lt"/>
                <a:ea typeface="+mn-ea"/>
              </a:rPr>
              <a:t>集合，被</a:t>
            </a:r>
            <a:r>
              <a:rPr lang="zh-CN" altLang="en-US" sz="2325" b="1" dirty="0">
                <a:solidFill>
                  <a:schemeClr val="tx1"/>
                </a:solidFill>
                <a:latin typeface="+mn-lt"/>
                <a:ea typeface="+mn-ea"/>
              </a:rPr>
              <a:t>用于检验系统的</a:t>
            </a:r>
            <a:r>
              <a:rPr lang="zh-CN" altLang="en-US" sz="2325" b="1" dirty="0" smtClean="0">
                <a:solidFill>
                  <a:schemeClr val="tx1"/>
                </a:solidFill>
                <a:latin typeface="+mn-lt"/>
                <a:ea typeface="+mn-ea"/>
              </a:rPr>
              <a:t>容错性</a:t>
            </a:r>
            <a:endParaRPr lang="en-US" altLang="zh-CN" sz="2325" b="1" dirty="0" smtClean="0">
              <a:solidFill>
                <a:schemeClr val="tx1"/>
              </a:solidFill>
              <a:latin typeface="+mn-lt"/>
              <a:ea typeface="+mn-ea"/>
            </a:endParaRPr>
          </a:p>
          <a:p>
            <a:pPr marL="471170" lvl="1" indent="0" algn="just">
              <a:lnSpc>
                <a:spcPct val="100000"/>
              </a:lnSpc>
              <a:spcBef>
                <a:spcPct val="20000"/>
              </a:spcBef>
              <a:spcAft>
                <a:spcPct val="0"/>
              </a:spcAft>
              <a:buClr>
                <a:schemeClr val="accent2"/>
              </a:buClr>
              <a:buNone/>
              <a:defRPr/>
            </a:pPr>
            <a:r>
              <a:rPr lang="zh-CN" altLang="en-US" sz="2325" b="1" dirty="0" smtClean="0">
                <a:solidFill>
                  <a:srgbClr val="FF0000"/>
                </a:solidFill>
                <a:latin typeface="+mn-lt"/>
                <a:ea typeface="+mn-ea"/>
              </a:rPr>
              <a:t>  注意：独立性假设的前提</a:t>
            </a:r>
            <a:endParaRPr lang="zh-CN" altLang="en-US" sz="2325" b="1" dirty="0">
              <a:solidFill>
                <a:srgbClr val="FF0000"/>
              </a:solidFill>
              <a:latin typeface="+mn-lt"/>
              <a:ea typeface="+mn-ea"/>
            </a:endParaRPr>
          </a:p>
          <a:p>
            <a:pPr marL="469900" indent="-469900">
              <a:spcBef>
                <a:spcPct val="20000"/>
              </a:spcBef>
              <a:spcAft>
                <a:spcPct val="0"/>
              </a:spcAft>
              <a:buClr>
                <a:schemeClr val="accent2"/>
              </a:buClr>
              <a:buFont typeface="Wingdings" pitchFamily="2" charset="2"/>
              <a:buChar char="o"/>
            </a:pPr>
            <a:endParaRPr lang="en-US" altLang="zh-CN" sz="2600" b="1" dirty="0" smtClean="0">
              <a:solidFill>
                <a:schemeClr val="tx1"/>
              </a:solidFill>
              <a:latin typeface="+mn-lt"/>
              <a:ea typeface="+mn-ea"/>
            </a:endParaRPr>
          </a:p>
          <a:p>
            <a:pPr marL="0" indent="0">
              <a:spcBef>
                <a:spcPct val="20000"/>
              </a:spcBef>
              <a:spcAft>
                <a:spcPct val="0"/>
              </a:spcAft>
              <a:buClr>
                <a:schemeClr val="accent2"/>
              </a:buClr>
              <a:buNone/>
            </a:pPr>
            <a:endParaRPr lang="zh-CN" altLang="en-US" sz="2600" b="1" dirty="0">
              <a:solidFill>
                <a:schemeClr val="tx1"/>
              </a:solidFill>
              <a:latin typeface="+mn-lt"/>
              <a:ea typeface="+mn-ea"/>
            </a:endParaRPr>
          </a:p>
          <a:p>
            <a:endParaRPr lang="en-US" altLang="zh-CN" sz="2800" b="1" dirty="0">
              <a:solidFill>
                <a:schemeClr val="tx1"/>
              </a:solidFill>
              <a:latin typeface="楷体" panose="02010609060101010101" pitchFamily="49" charset="-122"/>
              <a:ea typeface="楷体" panose="02010609060101010101" pitchFamily="49" charset="-122"/>
            </a:endParaRPr>
          </a:p>
        </p:txBody>
      </p:sp>
      <p:sp>
        <p:nvSpPr>
          <p:cNvPr id="350211" name="Rectangle 3"/>
          <p:cNvSpPr>
            <a:spLocks noChangeArrowheads="1"/>
          </p:cNvSpPr>
          <p:nvPr/>
        </p:nvSpPr>
        <p:spPr bwMode="auto">
          <a:xfrm>
            <a:off x="3027760" y="2073277"/>
            <a:ext cx="6156722" cy="4392613"/>
          </a:xfrm>
          <a:prstGeom prst="rect">
            <a:avLst/>
          </a:prstGeom>
          <a:noFill/>
          <a:ln w="9525">
            <a:noFill/>
            <a:miter lim="800000"/>
            <a:headEnd/>
            <a:tailEnd/>
          </a:ln>
        </p:spPr>
        <p:txBody>
          <a:bodyPr/>
          <a:lstStyle/>
          <a:p>
            <a:pPr marL="342900" indent="-342900" eaLnBrk="0">
              <a:lnSpc>
                <a:spcPct val="110000"/>
              </a:lnSpc>
              <a:spcBef>
                <a:spcPct val="20000"/>
              </a:spcBef>
              <a:buClr>
                <a:schemeClr val="tx2"/>
              </a:buClr>
              <a:buSzPct val="80000"/>
              <a:buFont typeface="Wingdings" pitchFamily="2" charset="2"/>
              <a:buChar char="n"/>
            </a:pPr>
            <a:endParaRPr kumimoji="1" lang="en-US" altLang="zh-CN">
              <a:latin typeface="Arial" charset="0"/>
            </a:endParaRPr>
          </a:p>
        </p:txBody>
      </p:sp>
      <p:sp>
        <p:nvSpPr>
          <p:cNvPr id="17" name="Rectangle 2"/>
          <p:cNvSpPr>
            <a:spLocks noGrp="1" noChangeArrowheads="1"/>
          </p:cNvSpPr>
          <p:nvPr>
            <p:ph type="title" idx="4294967295"/>
          </p:nvPr>
        </p:nvSpPr>
        <p:spPr>
          <a:xfrm>
            <a:off x="561387" y="764705"/>
            <a:ext cx="8001000" cy="792088"/>
          </a:xfrm>
          <a:prstGeom prst="rect">
            <a:avLst/>
          </a:prstGeo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等价类测试</a:t>
            </a:r>
            <a:endParaRPr lang="zh-CN" altLang="en-US" b="1" dirty="0">
              <a:latin typeface="黑体" pitchFamily="2" charset="-122"/>
              <a:ea typeface="黑体" pitchFamily="2" charset="-122"/>
            </a:endParaRPr>
          </a:p>
        </p:txBody>
      </p:sp>
    </p:spTree>
    <p:extLst>
      <p:ext uri="{BB962C8B-B14F-4D97-AF65-F5344CB8AC3E}">
        <p14:creationId xmlns:p14="http://schemas.microsoft.com/office/powerpoint/2010/main" val="409549191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772816"/>
            <a:ext cx="7666037" cy="4641850"/>
          </a:xfrm>
        </p:spPr>
        <p:txBody>
          <a:bodyPr/>
          <a:lstStyle/>
          <a:p>
            <a:r>
              <a:rPr lang="zh-CN" altLang="en-US" sz="2800" b="1" dirty="0" smtClean="0"/>
              <a:t>等价类划分的原则：</a:t>
            </a:r>
            <a:endParaRPr lang="en-US" altLang="zh-CN" sz="2800" b="1" dirty="0" smtClean="0"/>
          </a:p>
          <a:p>
            <a:pPr marL="471170" lvl="1" indent="0" algn="just" eaLnBrk="1" hangingPunct="1">
              <a:buNone/>
              <a:defRPr/>
            </a:pPr>
            <a:r>
              <a:rPr lang="en-US" altLang="zh-CN" sz="2325" b="1" kern="1200" dirty="0">
                <a:latin typeface="+mn-lt"/>
                <a:cs typeface="+mn-cs"/>
              </a:rPr>
              <a:t>(1)</a:t>
            </a:r>
            <a:r>
              <a:rPr lang="zh-CN" altLang="zh-CN" sz="2325" b="1" kern="1200" dirty="0">
                <a:latin typeface="+mn-lt"/>
                <a:cs typeface="+mn-cs"/>
              </a:rPr>
              <a:t>若输入条件规定了取值范围，且取值范围上、下限之间的数据是有意义的数据，则取值范围内的数据构成一个有效等价类，小于下限、或大于上限的所有数据分别构成两个无效等价类；</a:t>
            </a:r>
          </a:p>
          <a:p>
            <a:pPr marL="471170" lvl="1" indent="0" algn="just" eaLnBrk="1" hangingPunct="1">
              <a:buNone/>
              <a:defRPr/>
            </a:pPr>
            <a:r>
              <a:rPr lang="en-US" altLang="zh-CN" sz="2325" b="1" kern="1200" dirty="0">
                <a:latin typeface="+mn-lt"/>
                <a:cs typeface="+mn-cs"/>
              </a:rPr>
              <a:t>(2)</a:t>
            </a:r>
            <a:r>
              <a:rPr lang="zh-CN" altLang="zh-CN" sz="2325" b="1" kern="1200" dirty="0">
                <a:latin typeface="+mn-lt"/>
                <a:cs typeface="+mn-cs"/>
              </a:rPr>
              <a:t>若输入条件规定了“必须如何”的条件，则满足必须条件的数据构成一个有效等价类，其他数据构成一个无效等价类</a:t>
            </a:r>
            <a:r>
              <a:rPr lang="zh-CN" altLang="zh-CN" sz="2325" b="1" kern="1200" dirty="0" smtClean="0">
                <a:latin typeface="+mn-lt"/>
                <a:cs typeface="+mn-cs"/>
              </a:rPr>
              <a:t>；</a:t>
            </a:r>
            <a:endParaRPr lang="en-US" altLang="zh-CN" sz="2325" b="1" kern="1200" dirty="0" smtClean="0">
              <a:latin typeface="+mn-lt"/>
              <a:cs typeface="+mn-cs"/>
            </a:endParaRPr>
          </a:p>
        </p:txBody>
      </p:sp>
      <p:sp>
        <p:nvSpPr>
          <p:cNvPr id="4" name="标题 3"/>
          <p:cNvSpPr>
            <a:spLocks noGrp="1"/>
          </p:cNvSpPr>
          <p:nvPr>
            <p:ph type="title" idx="4294967295"/>
          </p:nvPr>
        </p:nvSpPr>
        <p:spPr>
          <a:xfrm>
            <a:off x="683568" y="836712"/>
            <a:ext cx="6226175" cy="631508"/>
          </a:xfrm>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a:t>
            </a:r>
            <a:r>
              <a:rPr lang="zh-CN" altLang="en-US" b="1" dirty="0" smtClean="0">
                <a:latin typeface="黑体" pitchFamily="2" charset="-122"/>
                <a:ea typeface="黑体" pitchFamily="2" charset="-122"/>
              </a:rPr>
              <a:t>测试</a:t>
            </a:r>
            <a:endParaRPr lang="zh-CN" altLang="en-US" dirty="0"/>
          </a:p>
        </p:txBody>
      </p:sp>
    </p:spTree>
    <p:extLst>
      <p:ext uri="{BB962C8B-B14F-4D97-AF65-F5344CB8AC3E}">
        <p14:creationId xmlns:p14="http://schemas.microsoft.com/office/powerpoint/2010/main" val="1900626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D993C422-5C1A-4741-A841-95E2C597F899}" type="slidenum">
              <a:rPr lang="zh-CN" altLang="zh-CN" smtClean="0"/>
              <a:pPr>
                <a:defRPr/>
              </a:pPr>
              <a:t>12</a:t>
            </a:fld>
            <a:endParaRPr lang="zh-CN" altLang="zh-CN" sz="3200" b="0"/>
          </a:p>
        </p:txBody>
      </p:sp>
      <p:sp>
        <p:nvSpPr>
          <p:cNvPr id="3" name="内容占位符 2"/>
          <p:cNvSpPr>
            <a:spLocks noGrp="1"/>
          </p:cNvSpPr>
          <p:nvPr>
            <p:ph idx="1"/>
          </p:nvPr>
        </p:nvSpPr>
        <p:spPr>
          <a:xfrm>
            <a:off x="395536" y="1811486"/>
            <a:ext cx="7666037" cy="4641850"/>
          </a:xfrm>
        </p:spPr>
        <p:txBody>
          <a:bodyPr/>
          <a:lstStyle/>
          <a:p>
            <a:pPr marL="471170" lvl="1" indent="0" eaLnBrk="1" hangingPunct="1">
              <a:buNone/>
              <a:defRPr/>
            </a:pPr>
            <a:r>
              <a:rPr lang="en-US" altLang="zh-CN" sz="2325" b="1" kern="1200" dirty="0" smtClean="0"/>
              <a:t>(3)</a:t>
            </a:r>
            <a:r>
              <a:rPr lang="zh-CN" altLang="zh-CN" sz="2325" b="1" kern="1200" dirty="0" smtClean="0"/>
              <a:t>若</a:t>
            </a:r>
            <a:r>
              <a:rPr lang="zh-CN" altLang="zh-CN" sz="2325" b="1" kern="1200" dirty="0"/>
              <a:t>输入条件是一个布尔量，则取真值的数据构成一个有效等价类，取假值的数据构成一个无效等价类；</a:t>
            </a:r>
          </a:p>
          <a:p>
            <a:pPr marL="471170" lvl="1" indent="0" eaLnBrk="1" hangingPunct="1">
              <a:buNone/>
              <a:defRPr/>
            </a:pPr>
            <a:r>
              <a:rPr lang="en-US" altLang="zh-CN" sz="2325" b="1" kern="1200" dirty="0"/>
              <a:t>(4)</a:t>
            </a:r>
            <a:r>
              <a:rPr lang="zh-CN" altLang="zh-CN" sz="2325" b="1" kern="1200" dirty="0"/>
              <a:t>若输入条件是一个逻辑量，即规定了输入数据的一组值，且系统要对每个输入值分别进行处理，则可为每一个输入值确立一个有效等价类，此外还要针对这组值确立一个无效等价类，它是所有不允许的输入值的集合</a:t>
            </a:r>
            <a:endParaRPr lang="en-US" altLang="zh-CN" sz="2325" b="1" kern="1200" dirty="0"/>
          </a:p>
          <a:p>
            <a:pPr marL="471170" lvl="1" indent="0" eaLnBrk="1" hangingPunct="1">
              <a:buNone/>
              <a:defRPr/>
            </a:pPr>
            <a:r>
              <a:rPr lang="zh-CN" altLang="en-US" sz="2325" b="1" kern="1200" dirty="0"/>
              <a:t>（</a:t>
            </a:r>
            <a:r>
              <a:rPr lang="en-US" altLang="zh-CN" sz="2325" b="1" kern="1200" dirty="0"/>
              <a:t>5</a:t>
            </a:r>
            <a:r>
              <a:rPr lang="zh-CN" altLang="en-US" sz="2325" b="1" kern="1200" dirty="0"/>
              <a:t>）</a:t>
            </a:r>
            <a:r>
              <a:rPr lang="zh-CN" altLang="zh-CN" sz="2325" b="1" kern="1200" dirty="0"/>
              <a:t>用户需求规定必须遵守某种规则时，可规定一个有效等价类及若干个不同角度违反规则的无效等价类</a:t>
            </a:r>
            <a:endParaRPr lang="zh-CN" altLang="en-US" sz="2325" b="1" kern="1200" dirty="0"/>
          </a:p>
          <a:p>
            <a:pPr lvl="1" indent="-436880" algn="just" eaLnBrk="1" hangingPunct="1">
              <a:defRPr/>
            </a:pPr>
            <a:endParaRPr lang="zh-CN" altLang="en-US" sz="2325" b="1" kern="1200" dirty="0"/>
          </a:p>
          <a:p>
            <a:pPr lvl="1" indent="-436880" algn="just" eaLnBrk="1" hangingPunct="1">
              <a:defRPr/>
            </a:pPr>
            <a:endParaRPr lang="zh-CN" altLang="en-US" sz="2325" b="1" kern="1200" dirty="0"/>
          </a:p>
          <a:p>
            <a:endParaRPr lang="zh-CN" altLang="en-US" dirty="0"/>
          </a:p>
        </p:txBody>
      </p:sp>
      <p:sp>
        <p:nvSpPr>
          <p:cNvPr id="4" name="标题 3"/>
          <p:cNvSpPr>
            <a:spLocks noGrp="1"/>
          </p:cNvSpPr>
          <p:nvPr>
            <p:ph type="title" idx="4294967295"/>
          </p:nvPr>
        </p:nvSpPr>
        <p:spPr>
          <a:xfrm>
            <a:off x="683568" y="764704"/>
            <a:ext cx="6226175" cy="631508"/>
          </a:xfrm>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a:t>
            </a:r>
            <a:r>
              <a:rPr lang="zh-CN" altLang="en-US" b="1" dirty="0" smtClean="0">
                <a:latin typeface="黑体" pitchFamily="2" charset="-122"/>
                <a:ea typeface="黑体" pitchFamily="2" charset="-122"/>
              </a:rPr>
              <a:t>测试</a:t>
            </a:r>
            <a:endParaRPr lang="zh-CN" altLang="en-US" dirty="0"/>
          </a:p>
        </p:txBody>
      </p:sp>
    </p:spTree>
    <p:extLst>
      <p:ext uri="{BB962C8B-B14F-4D97-AF65-F5344CB8AC3E}">
        <p14:creationId xmlns:p14="http://schemas.microsoft.com/office/powerpoint/2010/main" val="35320295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611560" y="781268"/>
            <a:ext cx="8856984" cy="631508"/>
          </a:xfrm>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a:t>
            </a:r>
            <a:r>
              <a:rPr lang="zh-CN" altLang="en-US" b="1" dirty="0" smtClean="0">
                <a:latin typeface="黑体" pitchFamily="2" charset="-122"/>
                <a:ea typeface="黑体" pitchFamily="2" charset="-122"/>
              </a:rPr>
              <a:t>测试</a:t>
            </a:r>
            <a:r>
              <a:rPr lang="en-US" altLang="zh-CN" b="1" dirty="0" smtClean="0">
                <a:latin typeface="黑体" pitchFamily="2" charset="-122"/>
                <a:ea typeface="黑体" pitchFamily="2" charset="-122"/>
              </a:rPr>
              <a:t>-</a:t>
            </a:r>
            <a:r>
              <a:rPr lang="zh-CN" altLang="en-US" b="1" dirty="0" smtClean="0">
                <a:latin typeface="黑体" pitchFamily="2" charset="-122"/>
                <a:ea typeface="黑体" pitchFamily="2" charset="-122"/>
              </a:rPr>
              <a:t>设计测试用例的步骤</a:t>
            </a:r>
            <a:endParaRPr lang="zh-CN" altLang="en-US" dirty="0"/>
          </a:p>
        </p:txBody>
      </p:sp>
      <p:sp>
        <p:nvSpPr>
          <p:cNvPr id="5" name="AutoShape 4"/>
          <p:cNvSpPr>
            <a:spLocks noChangeArrowheads="1"/>
          </p:cNvSpPr>
          <p:nvPr/>
        </p:nvSpPr>
        <p:spPr bwMode="auto">
          <a:xfrm>
            <a:off x="323528" y="4096080"/>
            <a:ext cx="6536061" cy="632912"/>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headEnd/>
            <a:tailEnd/>
          </a:ln>
          <a:effectLst/>
        </p:spPr>
        <p:txBody>
          <a:bodyPr>
            <a:flatTx/>
          </a:bodyPr>
          <a:lstStyle/>
          <a:p>
            <a:pPr>
              <a:lnSpc>
                <a:spcPct val="150000"/>
              </a:lnSpc>
            </a:pPr>
            <a:r>
              <a:rPr lang="zh-CN" altLang="en-US" sz="2000" dirty="0" smtClean="0">
                <a:latin typeface="微软雅黑" pitchFamily="34" charset="-122"/>
                <a:ea typeface="微软雅黑" pitchFamily="34" charset="-122"/>
              </a:rPr>
              <a:t>为等价类表中的每一个等价类分别规定一个</a:t>
            </a:r>
            <a:r>
              <a:rPr lang="zh-CN" altLang="en-US" sz="2000" b="1" dirty="0" smtClean="0">
                <a:solidFill>
                  <a:srgbClr val="FF0000"/>
                </a:solidFill>
                <a:latin typeface="微软雅黑" pitchFamily="34" charset="-122"/>
                <a:ea typeface="微软雅黑" pitchFamily="34" charset="-122"/>
              </a:rPr>
              <a:t>唯一</a:t>
            </a:r>
            <a:r>
              <a:rPr lang="zh-CN" altLang="en-US" sz="2000" dirty="0" smtClean="0">
                <a:latin typeface="微软雅黑" pitchFamily="34" charset="-122"/>
                <a:ea typeface="微软雅黑" pitchFamily="34" charset="-122"/>
              </a:rPr>
              <a:t>的编号</a:t>
            </a:r>
            <a:endParaRPr lang="en-US" altLang="ja-JP" sz="2000" dirty="0">
              <a:latin typeface="微软雅黑" pitchFamily="34" charset="-122"/>
              <a:ea typeface="微软雅黑" pitchFamily="34" charset="-122"/>
            </a:endParaRPr>
          </a:p>
        </p:txBody>
      </p:sp>
      <p:sp>
        <p:nvSpPr>
          <p:cNvPr id="6" name="AutoShape 5"/>
          <p:cNvSpPr>
            <a:spLocks noChangeArrowheads="1"/>
          </p:cNvSpPr>
          <p:nvPr/>
        </p:nvSpPr>
        <p:spPr bwMode="auto">
          <a:xfrm>
            <a:off x="925321" y="3145793"/>
            <a:ext cx="7333867" cy="666861"/>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headEnd/>
            <a:tailEnd/>
          </a:ln>
          <a:effectLst/>
        </p:spPr>
        <p:txBody>
          <a:bodyPr>
            <a:flatTx/>
          </a:bodyPr>
          <a:lstStyle/>
          <a:p>
            <a:r>
              <a:rPr lang="zh-CN" altLang="en-US" sz="2000" dirty="0" smtClean="0">
                <a:latin typeface="微软雅黑" pitchFamily="34" charset="-122"/>
                <a:ea typeface="微软雅黑" pitchFamily="34" charset="-122"/>
              </a:rPr>
              <a:t>设计</a:t>
            </a:r>
            <a:r>
              <a:rPr lang="zh-CN" altLang="en-US" sz="2000" b="1" dirty="0" smtClean="0">
                <a:solidFill>
                  <a:srgbClr val="FF0000"/>
                </a:solidFill>
                <a:latin typeface="微软雅黑" pitchFamily="34" charset="-122"/>
                <a:ea typeface="微软雅黑" pitchFamily="34" charset="-122"/>
              </a:rPr>
              <a:t>一个</a:t>
            </a:r>
            <a:r>
              <a:rPr lang="zh-CN" altLang="en-US" sz="2000" dirty="0" smtClean="0">
                <a:latin typeface="微软雅黑" pitchFamily="34" charset="-122"/>
                <a:ea typeface="微软雅黑" pitchFamily="34" charset="-122"/>
              </a:rPr>
              <a:t>新用例，使它能够</a:t>
            </a:r>
            <a:r>
              <a:rPr lang="zh-CN" altLang="en-US" sz="2000" b="1" dirty="0" smtClean="0">
                <a:solidFill>
                  <a:srgbClr val="FF0000"/>
                </a:solidFill>
                <a:latin typeface="微软雅黑" pitchFamily="34" charset="-122"/>
                <a:ea typeface="微软雅黑" pitchFamily="34" charset="-122"/>
              </a:rPr>
              <a:t>尽量多覆盖</a:t>
            </a:r>
            <a:r>
              <a:rPr lang="zh-CN" altLang="en-US" sz="2000" dirty="0" smtClean="0">
                <a:latin typeface="微软雅黑" pitchFamily="34" charset="-122"/>
                <a:ea typeface="微软雅黑" pitchFamily="34" charset="-122"/>
              </a:rPr>
              <a:t>尚未覆盖的有效等价类。</a:t>
            </a: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重复该步骤，直到所有</a:t>
            </a:r>
            <a:r>
              <a:rPr lang="zh-CN" altLang="en-US" sz="2000" b="1" dirty="0" smtClean="0">
                <a:solidFill>
                  <a:srgbClr val="FF0000"/>
                </a:solidFill>
                <a:latin typeface="微软雅黑" pitchFamily="34" charset="-122"/>
                <a:ea typeface="微软雅黑" pitchFamily="34" charset="-122"/>
              </a:rPr>
              <a:t>有效等价类</a:t>
            </a:r>
            <a:r>
              <a:rPr lang="zh-CN" altLang="en-US" sz="2000" dirty="0" smtClean="0">
                <a:latin typeface="微软雅黑" pitchFamily="34" charset="-122"/>
                <a:ea typeface="微软雅黑" pitchFamily="34" charset="-122"/>
              </a:rPr>
              <a:t>均被用例所覆盖</a:t>
            </a:r>
            <a:endParaRPr lang="en-US" altLang="ja-JP" sz="2000" dirty="0" smtClean="0">
              <a:latin typeface="微软雅黑" pitchFamily="34" charset="-122"/>
              <a:ea typeface="微软雅黑" pitchFamily="34" charset="-122"/>
            </a:endParaRPr>
          </a:p>
        </p:txBody>
      </p:sp>
      <p:sp>
        <p:nvSpPr>
          <p:cNvPr id="7" name="AutoShape 6"/>
          <p:cNvSpPr>
            <a:spLocks noChangeArrowheads="1"/>
          </p:cNvSpPr>
          <p:nvPr/>
        </p:nvSpPr>
        <p:spPr bwMode="auto">
          <a:xfrm>
            <a:off x="1674595" y="2156375"/>
            <a:ext cx="7101891" cy="718447"/>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headEnd/>
            <a:tailEnd/>
          </a:ln>
          <a:effectLst/>
        </p:spPr>
        <p:txBody>
          <a:bodyPr>
            <a:flatTx/>
          </a:bodyPr>
          <a:lstStyle/>
          <a:p>
            <a:r>
              <a:rPr lang="zh-CN" altLang="en-US" sz="2000" dirty="0" smtClean="0">
                <a:latin typeface="微软雅黑" pitchFamily="34" charset="-122"/>
                <a:ea typeface="微软雅黑" pitchFamily="34" charset="-122"/>
              </a:rPr>
              <a:t>设计</a:t>
            </a:r>
            <a:r>
              <a:rPr lang="zh-CN" altLang="en-US" sz="2000" b="1" dirty="0" smtClean="0">
                <a:solidFill>
                  <a:srgbClr val="FF0000"/>
                </a:solidFill>
                <a:latin typeface="微软雅黑" pitchFamily="34" charset="-122"/>
                <a:ea typeface="微软雅黑" pitchFamily="34" charset="-122"/>
              </a:rPr>
              <a:t>一个</a:t>
            </a:r>
            <a:r>
              <a:rPr lang="zh-CN" altLang="en-US" sz="2000" dirty="0" smtClean="0">
                <a:latin typeface="微软雅黑" pitchFamily="34" charset="-122"/>
                <a:ea typeface="微软雅黑" pitchFamily="34" charset="-122"/>
              </a:rPr>
              <a:t>新用例，使它</a:t>
            </a:r>
            <a:r>
              <a:rPr lang="zh-CN" altLang="en-US" sz="2000" b="1" dirty="0" smtClean="0">
                <a:solidFill>
                  <a:srgbClr val="FF0000"/>
                </a:solidFill>
                <a:latin typeface="微软雅黑" pitchFamily="34" charset="-122"/>
                <a:ea typeface="微软雅黑" pitchFamily="34" charset="-122"/>
              </a:rPr>
              <a:t>仅覆盖</a:t>
            </a:r>
            <a:r>
              <a:rPr lang="zh-CN" altLang="en-US" sz="2000" dirty="0" smtClean="0">
                <a:latin typeface="微软雅黑" pitchFamily="34" charset="-122"/>
                <a:ea typeface="微软雅黑" pitchFamily="34" charset="-122"/>
              </a:rPr>
              <a:t>一个尚未覆盖的无效等价类。</a:t>
            </a: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重复该步骤，直到所有的</a:t>
            </a:r>
            <a:r>
              <a:rPr lang="zh-CN" altLang="en-US" sz="2000" b="1" dirty="0" smtClean="0">
                <a:solidFill>
                  <a:srgbClr val="FF0000"/>
                </a:solidFill>
                <a:latin typeface="微软雅黑" pitchFamily="34" charset="-122"/>
                <a:ea typeface="微软雅黑" pitchFamily="34" charset="-122"/>
              </a:rPr>
              <a:t>无效等价类</a:t>
            </a:r>
            <a:r>
              <a:rPr lang="zh-CN" altLang="en-US" sz="2000" dirty="0" smtClean="0">
                <a:latin typeface="微软雅黑" pitchFamily="34" charset="-122"/>
                <a:ea typeface="微软雅黑" pitchFamily="34" charset="-122"/>
              </a:rPr>
              <a:t>均被用例所覆盖</a:t>
            </a:r>
            <a:endParaRPr lang="en-US" altLang="ja-JP" sz="2000" dirty="0">
              <a:latin typeface="微软雅黑" pitchFamily="34" charset="-122"/>
              <a:ea typeface="微软雅黑" pitchFamily="34" charset="-122"/>
            </a:endParaRPr>
          </a:p>
        </p:txBody>
      </p:sp>
      <p:sp>
        <p:nvSpPr>
          <p:cNvPr id="8" name="AutoShape 7"/>
          <p:cNvSpPr>
            <a:spLocks noChangeArrowheads="1"/>
          </p:cNvSpPr>
          <p:nvPr/>
        </p:nvSpPr>
        <p:spPr bwMode="auto">
          <a:xfrm>
            <a:off x="391109" y="3550369"/>
            <a:ext cx="515549" cy="524571"/>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headEnd/>
            <a:tailEnd/>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a:latin typeface="微软雅黑" pitchFamily="34" charset="-122"/>
              <a:ea typeface="微软雅黑" pitchFamily="34" charset="-122"/>
            </a:endParaRPr>
          </a:p>
        </p:txBody>
      </p:sp>
      <p:sp>
        <p:nvSpPr>
          <p:cNvPr id="9" name="AutoShape 8"/>
          <p:cNvSpPr>
            <a:spLocks noChangeArrowheads="1"/>
          </p:cNvSpPr>
          <p:nvPr/>
        </p:nvSpPr>
        <p:spPr bwMode="auto">
          <a:xfrm>
            <a:off x="1081881" y="2622906"/>
            <a:ext cx="584655" cy="50383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headEnd/>
            <a:tailEnd/>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a:latin typeface="微软雅黑" pitchFamily="34" charset="-122"/>
              <a:ea typeface="微软雅黑" pitchFamily="34" charset="-122"/>
            </a:endParaRPr>
          </a:p>
        </p:txBody>
      </p:sp>
      <p:sp>
        <p:nvSpPr>
          <p:cNvPr id="10" name="圆角矩形 9"/>
          <p:cNvSpPr/>
          <p:nvPr/>
        </p:nvSpPr>
        <p:spPr bwMode="auto">
          <a:xfrm>
            <a:off x="2754445" y="5226296"/>
            <a:ext cx="4299284" cy="1155032"/>
          </a:xfrm>
          <a:prstGeom prst="roundRect">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19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indent="0" algn="ctr" defTabSz="914400" rtl="0" eaLnBrk="0" fontAlgn="base" latinLnBrk="0" hangingPunct="0">
              <a:lnSpc>
                <a:spcPct val="100000"/>
              </a:lnSpc>
              <a:spcBef>
                <a:spcPct val="0"/>
              </a:spcBef>
              <a:spcAft>
                <a:spcPct val="0"/>
              </a:spcAft>
              <a:buClrTx/>
              <a:buSzTx/>
              <a:buFontTx/>
              <a:buNone/>
              <a:tabLst/>
            </a:pPr>
            <a:r>
              <a:rPr lang="zh-CN" altLang="en-US" sz="2000" b="1" dirty="0" smtClean="0">
                <a:solidFill>
                  <a:schemeClr val="tx1">
                    <a:lumMod val="10000"/>
                  </a:schemeClr>
                </a:solidFill>
                <a:latin typeface="微软雅黑" pitchFamily="34" charset="-122"/>
                <a:ea typeface="微软雅黑" pitchFamily="34" charset="-122"/>
              </a:rPr>
              <a:t>依据常用方法划分等价类</a:t>
            </a:r>
            <a:endParaRPr kumimoji="0" lang="zh-CN" altLang="en-US" sz="2000" b="1" i="0" u="none" strike="noStrike" cap="none" normalizeH="0" baseline="0" dirty="0" smtClean="0">
              <a:ln>
                <a:noFill/>
              </a:ln>
              <a:solidFill>
                <a:schemeClr val="tx1">
                  <a:lumMod val="10000"/>
                </a:schemeClr>
              </a:solidFill>
              <a:effectLst/>
              <a:latin typeface="微软雅黑" pitchFamily="34" charset="-122"/>
              <a:ea typeface="微软雅黑" pitchFamily="34" charset="-122"/>
            </a:endParaRPr>
          </a:p>
        </p:txBody>
      </p:sp>
      <p:sp>
        <p:nvSpPr>
          <p:cNvPr id="11" name="上箭头 10"/>
          <p:cNvSpPr/>
          <p:nvPr/>
        </p:nvSpPr>
        <p:spPr bwMode="auto">
          <a:xfrm>
            <a:off x="4727622" y="4728992"/>
            <a:ext cx="385010" cy="401052"/>
          </a:xfrm>
          <a:prstGeom prst="upArrow">
            <a:avLst/>
          </a:prstGeom>
          <a:solidFill>
            <a:srgbClr val="FFC00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微软雅黑" pitchFamily="34" charset="-122"/>
              <a:ea typeface="微软雅黑" pitchFamily="34" charset="-122"/>
            </a:endParaRPr>
          </a:p>
        </p:txBody>
      </p:sp>
    </p:spTree>
    <p:extLst>
      <p:ext uri="{BB962C8B-B14F-4D97-AF65-F5344CB8AC3E}">
        <p14:creationId xmlns:p14="http://schemas.microsoft.com/office/powerpoint/2010/main" val="103512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heckerboard(across)">
                                      <p:cBhvr>
                                        <p:cTn id="20" dur="500"/>
                                        <p:tgtEl>
                                          <p:spTgt spid="8"/>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checkerboard(across)">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dissolve">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611560" y="908720"/>
            <a:ext cx="6226175" cy="407988"/>
          </a:xfrm>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等价类测试</a:t>
            </a:r>
            <a:endParaRPr lang="zh-CN" altLang="en-US" dirty="0"/>
          </a:p>
        </p:txBody>
      </p:sp>
      <p:graphicFrame>
        <p:nvGraphicFramePr>
          <p:cNvPr id="5" name="内容占位符 4"/>
          <p:cNvGraphicFramePr>
            <a:graphicFrameLocks/>
          </p:cNvGraphicFramePr>
          <p:nvPr>
            <p:extLst>
              <p:ext uri="{D42A27DB-BD31-4B8C-83A1-F6EECF244321}">
                <p14:modId xmlns:p14="http://schemas.microsoft.com/office/powerpoint/2010/main" val="243540605"/>
              </p:ext>
            </p:extLst>
          </p:nvPr>
        </p:nvGraphicFramePr>
        <p:xfrm>
          <a:off x="1474023" y="2060848"/>
          <a:ext cx="5089023" cy="2213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直接连接符 5"/>
          <p:cNvCxnSpPr/>
          <p:nvPr/>
        </p:nvCxnSpPr>
        <p:spPr bwMode="auto">
          <a:xfrm flipV="1">
            <a:off x="1705990" y="4627784"/>
            <a:ext cx="4487780" cy="2"/>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7" name="直接连接符 6"/>
          <p:cNvCxnSpPr/>
          <p:nvPr/>
        </p:nvCxnSpPr>
        <p:spPr bwMode="auto">
          <a:xfrm rot="16200000" flipH="1">
            <a:off x="2670521" y="4816533"/>
            <a:ext cx="609602" cy="12031"/>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8" name="直接连接符 7"/>
          <p:cNvCxnSpPr/>
          <p:nvPr/>
        </p:nvCxnSpPr>
        <p:spPr bwMode="auto">
          <a:xfrm rot="16200000" flipH="1">
            <a:off x="4642697" y="4786952"/>
            <a:ext cx="617619" cy="6014"/>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9" name="直接箭头连接符 8"/>
          <p:cNvCxnSpPr/>
          <p:nvPr/>
        </p:nvCxnSpPr>
        <p:spPr bwMode="auto">
          <a:xfrm>
            <a:off x="1778180" y="4913032"/>
            <a:ext cx="1143000" cy="2"/>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cxnSp>
        <p:nvCxnSpPr>
          <p:cNvPr id="10" name="直接箭头连接符 9"/>
          <p:cNvCxnSpPr/>
          <p:nvPr/>
        </p:nvCxnSpPr>
        <p:spPr bwMode="auto">
          <a:xfrm flipV="1">
            <a:off x="3023447" y="4896994"/>
            <a:ext cx="1870911" cy="8019"/>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cxnSp>
        <p:nvCxnSpPr>
          <p:cNvPr id="11" name="直接箭头连接符 10"/>
          <p:cNvCxnSpPr/>
          <p:nvPr/>
        </p:nvCxnSpPr>
        <p:spPr bwMode="auto">
          <a:xfrm>
            <a:off x="4984595" y="4876435"/>
            <a:ext cx="1143000" cy="2"/>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sp>
        <p:nvSpPr>
          <p:cNvPr id="12" name="TextBox 11"/>
          <p:cNvSpPr txBox="1"/>
          <p:nvPr/>
        </p:nvSpPr>
        <p:spPr>
          <a:xfrm>
            <a:off x="1657863" y="4982798"/>
            <a:ext cx="1263317" cy="892552"/>
          </a:xfrm>
          <a:prstGeom prst="rect">
            <a:avLst/>
          </a:prstGeom>
          <a:noFill/>
        </p:spPr>
        <p:txBody>
          <a:bodyPr wrap="squar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无效等价类</a:t>
            </a:r>
            <a:r>
              <a:rPr lang="en-US" altLang="zh-CN" sz="2600" b="1" dirty="0">
                <a:solidFill>
                  <a:schemeClr val="tx1">
                    <a:lumMod val="10000"/>
                  </a:schemeClr>
                </a:solidFill>
                <a:latin typeface="楷体" panose="02010609060101010101" pitchFamily="49" charset="-122"/>
                <a:ea typeface="楷体" panose="02010609060101010101" pitchFamily="49" charset="-122"/>
              </a:rPr>
              <a:t>&lt;0</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13" name="TextBox 12"/>
          <p:cNvSpPr txBox="1"/>
          <p:nvPr/>
        </p:nvSpPr>
        <p:spPr>
          <a:xfrm>
            <a:off x="5032721" y="4971269"/>
            <a:ext cx="1859805" cy="892552"/>
          </a:xfrm>
          <a:prstGeom prst="rect">
            <a:avLst/>
          </a:prstGeom>
          <a:noFill/>
        </p:spPr>
        <p:txBody>
          <a:bodyPr wrap="non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无效等价类</a:t>
            </a:r>
            <a:endParaRPr lang="en-US" altLang="zh-CN" sz="2600" b="1" dirty="0">
              <a:solidFill>
                <a:schemeClr val="tx1">
                  <a:lumMod val="10000"/>
                </a:schemeClr>
              </a:solidFill>
              <a:latin typeface="楷体" panose="02010609060101010101" pitchFamily="49" charset="-122"/>
              <a:ea typeface="楷体" panose="02010609060101010101" pitchFamily="49" charset="-122"/>
            </a:endParaRPr>
          </a:p>
          <a:p>
            <a:pPr algn="ctr"/>
            <a:r>
              <a:rPr lang="en-US" altLang="zh-CN" sz="2600" b="1" dirty="0">
                <a:solidFill>
                  <a:schemeClr val="tx1">
                    <a:lumMod val="10000"/>
                  </a:schemeClr>
                </a:solidFill>
                <a:latin typeface="楷体" panose="02010609060101010101" pitchFamily="49" charset="-122"/>
                <a:ea typeface="楷体" panose="02010609060101010101" pitchFamily="49" charset="-122"/>
              </a:rPr>
              <a:t>&gt;99</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14" name="TextBox 13"/>
          <p:cNvSpPr txBox="1"/>
          <p:nvPr/>
        </p:nvSpPr>
        <p:spPr>
          <a:xfrm>
            <a:off x="3162181" y="5003353"/>
            <a:ext cx="1859805" cy="892552"/>
          </a:xfrm>
          <a:prstGeom prst="rect">
            <a:avLst/>
          </a:prstGeom>
          <a:noFill/>
        </p:spPr>
        <p:txBody>
          <a:bodyPr wrap="non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有效等价类</a:t>
            </a:r>
            <a:endParaRPr lang="en-US" altLang="zh-CN" sz="2600" b="1" dirty="0">
              <a:solidFill>
                <a:schemeClr val="tx1">
                  <a:lumMod val="10000"/>
                </a:schemeClr>
              </a:solidFill>
              <a:latin typeface="楷体" panose="02010609060101010101" pitchFamily="49" charset="-122"/>
              <a:ea typeface="楷体" panose="02010609060101010101" pitchFamily="49" charset="-122"/>
            </a:endParaRPr>
          </a:p>
          <a:p>
            <a:pPr algn="ctr"/>
            <a:r>
              <a:rPr lang="en-US" altLang="zh-CN" sz="2600" b="1" dirty="0">
                <a:solidFill>
                  <a:schemeClr val="tx1">
                    <a:lumMod val="10000"/>
                  </a:schemeClr>
                </a:solidFill>
                <a:latin typeface="楷体" panose="02010609060101010101" pitchFamily="49" charset="-122"/>
                <a:ea typeface="楷体" panose="02010609060101010101" pitchFamily="49" charset="-122"/>
              </a:rPr>
              <a:t>0—99</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15" name="矩形 14"/>
          <p:cNvSpPr/>
          <p:nvPr/>
        </p:nvSpPr>
        <p:spPr>
          <a:xfrm>
            <a:off x="1786201" y="4000359"/>
            <a:ext cx="4374917" cy="492443"/>
          </a:xfrm>
          <a:prstGeom prst="rect">
            <a:avLst/>
          </a:prstGeom>
          <a:noFill/>
        </p:spPr>
        <p:txBody>
          <a:bodyPr wrap="none" lIns="91440" tIns="45720" rIns="91440" bIns="45720">
            <a:spAutoFit/>
          </a:bodyPr>
          <a:lstStyle/>
          <a:p>
            <a:pPr algn="ctr"/>
            <a:r>
              <a:rPr lang="zh-CN" altLang="en-US" sz="26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rPr>
              <a:t>计算两个</a:t>
            </a:r>
            <a:r>
              <a:rPr lang="en-US" altLang="zh-CN" sz="26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rPr>
              <a:t>0—99</a:t>
            </a:r>
            <a:r>
              <a:rPr lang="zh-CN" altLang="en-US" sz="26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rPr>
              <a:t>之间整数的和</a:t>
            </a:r>
          </a:p>
        </p:txBody>
      </p:sp>
    </p:spTree>
    <p:extLst>
      <p:ext uri="{BB962C8B-B14F-4D97-AF65-F5344CB8AC3E}">
        <p14:creationId xmlns:p14="http://schemas.microsoft.com/office/powerpoint/2010/main" val="1136063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1785220" y="3645323"/>
            <a:ext cx="948533" cy="721050"/>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加数</a:t>
            </a:r>
          </a:p>
        </p:txBody>
      </p:sp>
      <p:sp>
        <p:nvSpPr>
          <p:cNvPr id="5" name="任意多边形 4"/>
          <p:cNvSpPr/>
          <p:nvPr/>
        </p:nvSpPr>
        <p:spPr>
          <a:xfrm rot="17712715">
            <a:off x="2344563" y="3416340"/>
            <a:ext cx="1143790" cy="17056"/>
          </a:xfrm>
          <a:custGeom>
            <a:avLst/>
            <a:gdLst>
              <a:gd name="connsiteX0" fmla="*/ 0 w 1143790"/>
              <a:gd name="connsiteY0" fmla="*/ 11370 h 22741"/>
              <a:gd name="connsiteX1" fmla="*/ 1143790 w 1143790"/>
              <a:gd name="connsiteY1" fmla="*/ 11370 h 22741"/>
            </a:gdLst>
            <a:ahLst/>
            <a:cxnLst>
              <a:cxn ang="0">
                <a:pos x="connsiteX0" y="connsiteY0"/>
              </a:cxn>
              <a:cxn ang="0">
                <a:pos x="connsiteX1" y="connsiteY1"/>
              </a:cxn>
            </a:cxnLst>
            <a:rect l="l" t="t" r="r" b="b"/>
            <a:pathLst>
              <a:path w="1143790" h="22741">
                <a:moveTo>
                  <a:pt x="0" y="11370"/>
                </a:moveTo>
                <a:lnTo>
                  <a:pt x="1143790"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55999" tIns="-17225" rIns="556001" bIns="-17224"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0" name="任意多边形 9"/>
          <p:cNvSpPr/>
          <p:nvPr/>
        </p:nvSpPr>
        <p:spPr>
          <a:xfrm>
            <a:off x="3099166" y="2699188"/>
            <a:ext cx="948533"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数值</a:t>
            </a:r>
          </a:p>
        </p:txBody>
      </p:sp>
      <p:sp>
        <p:nvSpPr>
          <p:cNvPr id="11" name="任意多边形 10"/>
          <p:cNvSpPr/>
          <p:nvPr/>
        </p:nvSpPr>
        <p:spPr>
          <a:xfrm rot="19457599">
            <a:off x="4003780" y="2714280"/>
            <a:ext cx="467249" cy="22741"/>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3" tIns="-4205" rIns="308625" bIns="-4204"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2" name="任意多边形 11"/>
          <p:cNvSpPr/>
          <p:nvPr/>
        </p:nvSpPr>
        <p:spPr>
          <a:xfrm>
            <a:off x="4427113" y="2227671"/>
            <a:ext cx="948533"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整数</a:t>
            </a:r>
          </a:p>
        </p:txBody>
      </p:sp>
      <p:sp>
        <p:nvSpPr>
          <p:cNvPr id="13" name="任意多边形 12"/>
          <p:cNvSpPr/>
          <p:nvPr/>
        </p:nvSpPr>
        <p:spPr>
          <a:xfrm rot="18289469">
            <a:off x="5122421" y="2171716"/>
            <a:ext cx="885862" cy="17056"/>
          </a:xfrm>
          <a:custGeom>
            <a:avLst/>
            <a:gdLst>
              <a:gd name="connsiteX0" fmla="*/ 0 w 885862"/>
              <a:gd name="connsiteY0" fmla="*/ 11370 h 22741"/>
              <a:gd name="connsiteX1" fmla="*/ 885862 w 885862"/>
              <a:gd name="connsiteY1" fmla="*/ 11370 h 22741"/>
            </a:gdLst>
            <a:ahLst/>
            <a:cxnLst>
              <a:cxn ang="0">
                <a:pos x="connsiteX0" y="connsiteY0"/>
              </a:cxn>
              <a:cxn ang="0">
                <a:pos x="connsiteX1" y="connsiteY1"/>
              </a:cxn>
            </a:cxnLst>
            <a:rect l="l" t="t" r="r" b="b"/>
            <a:pathLst>
              <a:path w="885862" h="22741">
                <a:moveTo>
                  <a:pt x="0" y="11370"/>
                </a:moveTo>
                <a:lnTo>
                  <a:pt x="885862"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33484" tIns="-10776" rIns="433484" bIns="-10777"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4" name="任意多边形 13"/>
          <p:cNvSpPr/>
          <p:nvPr/>
        </p:nvSpPr>
        <p:spPr>
          <a:xfrm>
            <a:off x="5830072" y="1471886"/>
            <a:ext cx="1694255" cy="632355"/>
          </a:xfrm>
          <a:custGeom>
            <a:avLst/>
            <a:gdLst>
              <a:gd name="connsiteX0" fmla="*/ 0 w 1723827"/>
              <a:gd name="connsiteY0" fmla="*/ 63236 h 632355"/>
              <a:gd name="connsiteX1" fmla="*/ 63236 w 1723827"/>
              <a:gd name="connsiteY1" fmla="*/ 0 h 632355"/>
              <a:gd name="connsiteX2" fmla="*/ 1660592 w 1723827"/>
              <a:gd name="connsiteY2" fmla="*/ 0 h 632355"/>
              <a:gd name="connsiteX3" fmla="*/ 1723828 w 1723827"/>
              <a:gd name="connsiteY3" fmla="*/ 63236 h 632355"/>
              <a:gd name="connsiteX4" fmla="*/ 1723827 w 1723827"/>
              <a:gd name="connsiteY4" fmla="*/ 569120 h 632355"/>
              <a:gd name="connsiteX5" fmla="*/ 1660591 w 1723827"/>
              <a:gd name="connsiteY5" fmla="*/ 632356 h 632355"/>
              <a:gd name="connsiteX6" fmla="*/ 63236 w 1723827"/>
              <a:gd name="connsiteY6" fmla="*/ 632355 h 632355"/>
              <a:gd name="connsiteX7" fmla="*/ 0 w 1723827"/>
              <a:gd name="connsiteY7" fmla="*/ 569119 h 632355"/>
              <a:gd name="connsiteX8" fmla="*/ 0 w 1723827"/>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3827" h="632355">
                <a:moveTo>
                  <a:pt x="0" y="63236"/>
                </a:moveTo>
                <a:cubicBezTo>
                  <a:pt x="0" y="28312"/>
                  <a:pt x="28312" y="0"/>
                  <a:pt x="63236" y="0"/>
                </a:cubicBezTo>
                <a:lnTo>
                  <a:pt x="1660592" y="0"/>
                </a:lnTo>
                <a:cubicBezTo>
                  <a:pt x="1695516" y="0"/>
                  <a:pt x="1723828" y="28312"/>
                  <a:pt x="1723828" y="63236"/>
                </a:cubicBezTo>
                <a:cubicBezTo>
                  <a:pt x="1723828" y="231864"/>
                  <a:pt x="1723827" y="400492"/>
                  <a:pt x="1723827" y="569120"/>
                </a:cubicBezTo>
                <a:cubicBezTo>
                  <a:pt x="1723827" y="604044"/>
                  <a:pt x="1695515" y="632356"/>
                  <a:pt x="1660591"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en-US" altLang="zh-CN" sz="2800" b="1" dirty="0">
                <a:solidFill>
                  <a:schemeClr val="tx1"/>
                </a:solidFill>
                <a:latin typeface="楷体" panose="02010609060101010101" pitchFamily="49" charset="-122"/>
                <a:ea typeface="楷体" panose="02010609060101010101" pitchFamily="49" charset="-122"/>
              </a:rPr>
              <a:t>&lt;0 [1]</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6" name="任意多边形 15"/>
          <p:cNvSpPr/>
          <p:nvPr/>
        </p:nvSpPr>
        <p:spPr>
          <a:xfrm rot="21284207">
            <a:off x="5374816" y="2508439"/>
            <a:ext cx="393089" cy="22741"/>
          </a:xfrm>
          <a:custGeom>
            <a:avLst/>
            <a:gdLst>
              <a:gd name="connsiteX0" fmla="*/ 0 w 524118"/>
              <a:gd name="connsiteY0" fmla="*/ 11370 h 22741"/>
              <a:gd name="connsiteX1" fmla="*/ 524118 w 524118"/>
              <a:gd name="connsiteY1" fmla="*/ 11370 h 22741"/>
            </a:gdLst>
            <a:ahLst/>
            <a:cxnLst>
              <a:cxn ang="0">
                <a:pos x="connsiteX0" y="connsiteY0"/>
              </a:cxn>
              <a:cxn ang="0">
                <a:pos x="connsiteX1" y="connsiteY1"/>
              </a:cxn>
            </a:cxnLst>
            <a:rect l="l" t="t" r="r" b="b"/>
            <a:pathLst>
              <a:path w="524118" h="22741">
                <a:moveTo>
                  <a:pt x="0" y="11370"/>
                </a:moveTo>
                <a:lnTo>
                  <a:pt x="52411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1655" tIns="-1733" rIns="261657" bIns="-1732"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7" name="任意多边形 16"/>
          <p:cNvSpPr/>
          <p:nvPr/>
        </p:nvSpPr>
        <p:spPr>
          <a:xfrm>
            <a:off x="5842088" y="2151017"/>
            <a:ext cx="1682239" cy="632355"/>
          </a:xfrm>
          <a:custGeom>
            <a:avLst/>
            <a:gdLst>
              <a:gd name="connsiteX0" fmla="*/ 0 w 1723827"/>
              <a:gd name="connsiteY0" fmla="*/ 63236 h 632355"/>
              <a:gd name="connsiteX1" fmla="*/ 63236 w 1723827"/>
              <a:gd name="connsiteY1" fmla="*/ 0 h 632355"/>
              <a:gd name="connsiteX2" fmla="*/ 1660592 w 1723827"/>
              <a:gd name="connsiteY2" fmla="*/ 0 h 632355"/>
              <a:gd name="connsiteX3" fmla="*/ 1723828 w 1723827"/>
              <a:gd name="connsiteY3" fmla="*/ 63236 h 632355"/>
              <a:gd name="connsiteX4" fmla="*/ 1723827 w 1723827"/>
              <a:gd name="connsiteY4" fmla="*/ 569120 h 632355"/>
              <a:gd name="connsiteX5" fmla="*/ 1660591 w 1723827"/>
              <a:gd name="connsiteY5" fmla="*/ 632356 h 632355"/>
              <a:gd name="connsiteX6" fmla="*/ 63236 w 1723827"/>
              <a:gd name="connsiteY6" fmla="*/ 632355 h 632355"/>
              <a:gd name="connsiteX7" fmla="*/ 0 w 1723827"/>
              <a:gd name="connsiteY7" fmla="*/ 569119 h 632355"/>
              <a:gd name="connsiteX8" fmla="*/ 0 w 1723827"/>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3827" h="632355">
                <a:moveTo>
                  <a:pt x="0" y="63236"/>
                </a:moveTo>
                <a:cubicBezTo>
                  <a:pt x="0" y="28312"/>
                  <a:pt x="28312" y="0"/>
                  <a:pt x="63236" y="0"/>
                </a:cubicBezTo>
                <a:lnTo>
                  <a:pt x="1660592" y="0"/>
                </a:lnTo>
                <a:cubicBezTo>
                  <a:pt x="1695516" y="0"/>
                  <a:pt x="1723828" y="28312"/>
                  <a:pt x="1723828" y="63236"/>
                </a:cubicBezTo>
                <a:cubicBezTo>
                  <a:pt x="1723828" y="231864"/>
                  <a:pt x="1723827" y="400492"/>
                  <a:pt x="1723827" y="569120"/>
                </a:cubicBezTo>
                <a:cubicBezTo>
                  <a:pt x="1723827" y="604044"/>
                  <a:pt x="1695515" y="632356"/>
                  <a:pt x="1660591"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en-US" altLang="zh-CN" sz="2800" b="1" dirty="0">
                <a:solidFill>
                  <a:schemeClr val="tx1"/>
                </a:solidFill>
                <a:latin typeface="楷体" panose="02010609060101010101" pitchFamily="49" charset="-122"/>
                <a:ea typeface="楷体" panose="02010609060101010101" pitchFamily="49" charset="-122"/>
              </a:rPr>
              <a:t>0—99 [2]</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8" name="任意多边形 17"/>
          <p:cNvSpPr/>
          <p:nvPr/>
        </p:nvSpPr>
        <p:spPr>
          <a:xfrm rot="3015701">
            <a:off x="5156633" y="2858859"/>
            <a:ext cx="841482" cy="17056"/>
          </a:xfrm>
          <a:custGeom>
            <a:avLst/>
            <a:gdLst>
              <a:gd name="connsiteX0" fmla="*/ 0 w 841482"/>
              <a:gd name="connsiteY0" fmla="*/ 11370 h 22741"/>
              <a:gd name="connsiteX1" fmla="*/ 841482 w 841482"/>
              <a:gd name="connsiteY1" fmla="*/ 11370 h 22741"/>
            </a:gdLst>
            <a:ahLst/>
            <a:cxnLst>
              <a:cxn ang="0">
                <a:pos x="connsiteX0" y="connsiteY0"/>
              </a:cxn>
              <a:cxn ang="0">
                <a:pos x="connsiteX1" y="connsiteY1"/>
              </a:cxn>
            </a:cxnLst>
            <a:rect l="l" t="t" r="r" b="b"/>
            <a:pathLst>
              <a:path w="841482" h="22741">
                <a:moveTo>
                  <a:pt x="0" y="11370"/>
                </a:moveTo>
                <a:lnTo>
                  <a:pt x="841482"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12403" tIns="-9668" rIns="412404" bIns="-9666"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9" name="任意多边形 18"/>
          <p:cNvSpPr/>
          <p:nvPr/>
        </p:nvSpPr>
        <p:spPr>
          <a:xfrm>
            <a:off x="5854117" y="2846172"/>
            <a:ext cx="1670210" cy="632355"/>
          </a:xfrm>
          <a:custGeom>
            <a:avLst/>
            <a:gdLst>
              <a:gd name="connsiteX0" fmla="*/ 0 w 1723827"/>
              <a:gd name="connsiteY0" fmla="*/ 63236 h 632355"/>
              <a:gd name="connsiteX1" fmla="*/ 63236 w 1723827"/>
              <a:gd name="connsiteY1" fmla="*/ 0 h 632355"/>
              <a:gd name="connsiteX2" fmla="*/ 1660592 w 1723827"/>
              <a:gd name="connsiteY2" fmla="*/ 0 h 632355"/>
              <a:gd name="connsiteX3" fmla="*/ 1723828 w 1723827"/>
              <a:gd name="connsiteY3" fmla="*/ 63236 h 632355"/>
              <a:gd name="connsiteX4" fmla="*/ 1723827 w 1723827"/>
              <a:gd name="connsiteY4" fmla="*/ 569120 h 632355"/>
              <a:gd name="connsiteX5" fmla="*/ 1660591 w 1723827"/>
              <a:gd name="connsiteY5" fmla="*/ 632356 h 632355"/>
              <a:gd name="connsiteX6" fmla="*/ 63236 w 1723827"/>
              <a:gd name="connsiteY6" fmla="*/ 632355 h 632355"/>
              <a:gd name="connsiteX7" fmla="*/ 0 w 1723827"/>
              <a:gd name="connsiteY7" fmla="*/ 569119 h 632355"/>
              <a:gd name="connsiteX8" fmla="*/ 0 w 1723827"/>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3827" h="632355">
                <a:moveTo>
                  <a:pt x="0" y="63236"/>
                </a:moveTo>
                <a:cubicBezTo>
                  <a:pt x="0" y="28312"/>
                  <a:pt x="28312" y="0"/>
                  <a:pt x="63236" y="0"/>
                </a:cubicBezTo>
                <a:lnTo>
                  <a:pt x="1660592" y="0"/>
                </a:lnTo>
                <a:cubicBezTo>
                  <a:pt x="1695516" y="0"/>
                  <a:pt x="1723828" y="28312"/>
                  <a:pt x="1723828" y="63236"/>
                </a:cubicBezTo>
                <a:cubicBezTo>
                  <a:pt x="1723828" y="231864"/>
                  <a:pt x="1723827" y="400492"/>
                  <a:pt x="1723827" y="569120"/>
                </a:cubicBezTo>
                <a:cubicBezTo>
                  <a:pt x="1723827" y="604044"/>
                  <a:pt x="1695515" y="632356"/>
                  <a:pt x="1660591"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en-US" altLang="zh-CN" sz="2800" b="1" dirty="0">
                <a:solidFill>
                  <a:schemeClr val="tx1"/>
                </a:solidFill>
                <a:latin typeface="楷体" panose="02010609060101010101" pitchFamily="49" charset="-122"/>
                <a:ea typeface="楷体" panose="02010609060101010101" pitchFamily="49" charset="-122"/>
              </a:rPr>
              <a:t>&gt;99 [3]</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0" name="任意多边形 19"/>
          <p:cNvSpPr/>
          <p:nvPr/>
        </p:nvSpPr>
        <p:spPr>
          <a:xfrm rot="2142401">
            <a:off x="4003780" y="3077885"/>
            <a:ext cx="467249" cy="22741"/>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4" tIns="-4204" rIns="308624" bIns="-4205"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1" name="任意多边形 20"/>
          <p:cNvSpPr/>
          <p:nvPr/>
        </p:nvSpPr>
        <p:spPr>
          <a:xfrm>
            <a:off x="4427113" y="2954880"/>
            <a:ext cx="1152157"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小数 </a:t>
            </a:r>
            <a:r>
              <a:rPr lang="en-US" altLang="zh-CN" sz="2800" b="1" dirty="0">
                <a:solidFill>
                  <a:schemeClr val="tx1"/>
                </a:solidFill>
                <a:latin typeface="楷体" panose="02010609060101010101" pitchFamily="49" charset="-122"/>
                <a:ea typeface="楷体" panose="02010609060101010101" pitchFamily="49" charset="-122"/>
              </a:rPr>
              <a:t>[4]</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2" name="任意多边形 21"/>
          <p:cNvSpPr/>
          <p:nvPr/>
        </p:nvSpPr>
        <p:spPr>
          <a:xfrm rot="4018904">
            <a:off x="2293457" y="4507154"/>
            <a:ext cx="1246002" cy="17056"/>
          </a:xfrm>
          <a:custGeom>
            <a:avLst/>
            <a:gdLst>
              <a:gd name="connsiteX0" fmla="*/ 0 w 1246002"/>
              <a:gd name="connsiteY0" fmla="*/ 11370 h 22741"/>
              <a:gd name="connsiteX1" fmla="*/ 1246002 w 1246002"/>
              <a:gd name="connsiteY1" fmla="*/ 11370 h 22741"/>
            </a:gdLst>
            <a:ahLst/>
            <a:cxnLst>
              <a:cxn ang="0">
                <a:pos x="connsiteX0" y="connsiteY0"/>
              </a:cxn>
              <a:cxn ang="0">
                <a:pos x="connsiteX1" y="connsiteY1"/>
              </a:cxn>
            </a:cxnLst>
            <a:rect l="l" t="t" r="r" b="b"/>
            <a:pathLst>
              <a:path w="1246002" h="22741">
                <a:moveTo>
                  <a:pt x="0" y="11370"/>
                </a:moveTo>
                <a:lnTo>
                  <a:pt x="1246002"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04551" tIns="-19780" rIns="604550" bIns="-19780"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3" name="任意多边形 22"/>
          <p:cNvSpPr/>
          <p:nvPr/>
        </p:nvSpPr>
        <p:spPr>
          <a:xfrm>
            <a:off x="3099166" y="4880815"/>
            <a:ext cx="948533"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chemeClr val="accent2">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非数值</a:t>
            </a:r>
          </a:p>
        </p:txBody>
      </p:sp>
      <p:sp>
        <p:nvSpPr>
          <p:cNvPr id="24" name="任意多边形 23"/>
          <p:cNvSpPr/>
          <p:nvPr/>
        </p:nvSpPr>
        <p:spPr>
          <a:xfrm rot="17692822">
            <a:off x="3636200" y="4535145"/>
            <a:ext cx="1202411" cy="17056"/>
          </a:xfrm>
          <a:custGeom>
            <a:avLst/>
            <a:gdLst>
              <a:gd name="connsiteX0" fmla="*/ 0 w 1202411"/>
              <a:gd name="connsiteY0" fmla="*/ 11370 h 22741"/>
              <a:gd name="connsiteX1" fmla="*/ 1202411 w 1202411"/>
              <a:gd name="connsiteY1" fmla="*/ 11370 h 22741"/>
            </a:gdLst>
            <a:ahLst/>
            <a:cxnLst>
              <a:cxn ang="0">
                <a:pos x="connsiteX0" y="connsiteY0"/>
              </a:cxn>
              <a:cxn ang="0">
                <a:pos x="connsiteX1" y="connsiteY1"/>
              </a:cxn>
            </a:cxnLst>
            <a:rect l="l" t="t" r="r" b="b"/>
            <a:pathLst>
              <a:path w="1202411" h="22741">
                <a:moveTo>
                  <a:pt x="0" y="11370"/>
                </a:moveTo>
                <a:lnTo>
                  <a:pt x="1202411"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83844" tIns="-18689" rIns="583846" bIns="-18691"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5" name="任意多边形 24"/>
          <p:cNvSpPr/>
          <p:nvPr/>
        </p:nvSpPr>
        <p:spPr>
          <a:xfrm>
            <a:off x="4427113" y="3682089"/>
            <a:ext cx="1152157"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字母</a:t>
            </a:r>
            <a:r>
              <a:rPr lang="en-US" altLang="zh-CN" sz="2800" b="1" dirty="0">
                <a:solidFill>
                  <a:schemeClr val="tx1"/>
                </a:solidFill>
                <a:latin typeface="楷体" panose="02010609060101010101" pitchFamily="49" charset="-122"/>
                <a:ea typeface="楷体" panose="02010609060101010101" pitchFamily="49" charset="-122"/>
              </a:rPr>
              <a:t>[5]</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6" name="任意多边形 25"/>
          <p:cNvSpPr/>
          <p:nvPr/>
        </p:nvSpPr>
        <p:spPr>
          <a:xfrm rot="19457599">
            <a:off x="4003780" y="4895908"/>
            <a:ext cx="467249" cy="22741"/>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4" tIns="-4206" rIns="308624" bIns="-4203"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7" name="任意多边形 26"/>
          <p:cNvSpPr/>
          <p:nvPr/>
        </p:nvSpPr>
        <p:spPr>
          <a:xfrm>
            <a:off x="4427113" y="4475695"/>
            <a:ext cx="1514107"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特殊字符</a:t>
            </a:r>
            <a:r>
              <a:rPr lang="en-US" altLang="zh-CN" sz="2800" b="1" dirty="0">
                <a:solidFill>
                  <a:schemeClr val="tx1"/>
                </a:solidFill>
                <a:latin typeface="楷体" panose="02010609060101010101" pitchFamily="49" charset="-122"/>
                <a:ea typeface="楷体" panose="02010609060101010101" pitchFamily="49" charset="-122"/>
              </a:rPr>
              <a:t>[6]</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8" name="任意多边形 27"/>
          <p:cNvSpPr/>
          <p:nvPr/>
        </p:nvSpPr>
        <p:spPr>
          <a:xfrm rot="2142401">
            <a:off x="4003780" y="5259512"/>
            <a:ext cx="467249" cy="22741"/>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4" tIns="-4204" rIns="308624" bIns="-4205"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9" name="任意多边形 28"/>
          <p:cNvSpPr/>
          <p:nvPr/>
        </p:nvSpPr>
        <p:spPr>
          <a:xfrm>
            <a:off x="4427113" y="5202904"/>
            <a:ext cx="1152157"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空格</a:t>
            </a:r>
            <a:r>
              <a:rPr lang="en-US" altLang="zh-CN" sz="2800" b="1" dirty="0">
                <a:solidFill>
                  <a:schemeClr val="tx1"/>
                </a:solidFill>
                <a:latin typeface="楷体" panose="02010609060101010101" pitchFamily="49" charset="-122"/>
                <a:ea typeface="楷体" panose="02010609060101010101" pitchFamily="49" charset="-122"/>
              </a:rPr>
              <a:t>[7]</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0" name="任意多边形 29"/>
          <p:cNvSpPr/>
          <p:nvPr/>
        </p:nvSpPr>
        <p:spPr>
          <a:xfrm rot="3907178">
            <a:off x="3636200" y="5625959"/>
            <a:ext cx="1202411" cy="17056"/>
          </a:xfrm>
          <a:custGeom>
            <a:avLst/>
            <a:gdLst>
              <a:gd name="connsiteX0" fmla="*/ 0 w 1202411"/>
              <a:gd name="connsiteY0" fmla="*/ 11370 h 22741"/>
              <a:gd name="connsiteX1" fmla="*/ 1202411 w 1202411"/>
              <a:gd name="connsiteY1" fmla="*/ 11370 h 22741"/>
            </a:gdLst>
            <a:ahLst/>
            <a:cxnLst>
              <a:cxn ang="0">
                <a:pos x="connsiteX0" y="connsiteY0"/>
              </a:cxn>
              <a:cxn ang="0">
                <a:pos x="connsiteX1" y="connsiteY1"/>
              </a:cxn>
            </a:cxnLst>
            <a:rect l="l" t="t" r="r" b="b"/>
            <a:pathLst>
              <a:path w="1202411" h="22741">
                <a:moveTo>
                  <a:pt x="0" y="11370"/>
                </a:moveTo>
                <a:lnTo>
                  <a:pt x="1202411"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83845" tIns="-18691" rIns="583845" bIns="-18689"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31" name="任意多边形 30"/>
          <p:cNvSpPr/>
          <p:nvPr/>
        </p:nvSpPr>
        <p:spPr>
          <a:xfrm>
            <a:off x="4427113" y="5935156"/>
            <a:ext cx="1152157"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空白</a:t>
            </a:r>
            <a:r>
              <a:rPr lang="en-US" altLang="zh-CN" sz="2800" b="1" dirty="0">
                <a:solidFill>
                  <a:schemeClr val="tx1"/>
                </a:solidFill>
                <a:latin typeface="楷体" panose="02010609060101010101" pitchFamily="49" charset="-122"/>
                <a:ea typeface="楷体" panose="02010609060101010101" pitchFamily="49" charset="-122"/>
              </a:rPr>
              <a:t>[8]</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3" name="Rectangle 2"/>
          <p:cNvSpPr>
            <a:spLocks noGrp="1" noChangeArrowheads="1"/>
          </p:cNvSpPr>
          <p:nvPr>
            <p:ph type="title" idx="4294967295"/>
          </p:nvPr>
        </p:nvSpPr>
        <p:spPr>
          <a:xfrm>
            <a:off x="561387" y="764705"/>
            <a:ext cx="8001000" cy="792088"/>
          </a:xfrm>
          <a:prstGeom prst="rect">
            <a:avLst/>
          </a:prstGeo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等价类测试</a:t>
            </a:r>
            <a:endParaRPr lang="zh-CN" altLang="en-US" b="1" dirty="0">
              <a:latin typeface="黑体" pitchFamily="2" charset="-122"/>
              <a:ea typeface="黑体" pitchFamily="2" charset="-122"/>
            </a:endParaRPr>
          </a:p>
        </p:txBody>
      </p:sp>
    </p:spTree>
    <p:extLst>
      <p:ext uri="{BB962C8B-B14F-4D97-AF65-F5344CB8AC3E}">
        <p14:creationId xmlns:p14="http://schemas.microsoft.com/office/powerpoint/2010/main" val="177974978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2"/>
          <p:cNvSpPr>
            <a:spLocks noGrp="1" noChangeArrowheads="1"/>
          </p:cNvSpPr>
          <p:nvPr>
            <p:ph type="title" idx="4294967295"/>
          </p:nvPr>
        </p:nvSpPr>
        <p:spPr>
          <a:xfrm>
            <a:off x="540188" y="548680"/>
            <a:ext cx="8001000" cy="792088"/>
          </a:xfrm>
          <a:prstGeom prst="rect">
            <a:avLst/>
          </a:prstGeo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等价类测试</a:t>
            </a:r>
            <a:endParaRPr lang="zh-CN" altLang="en-US" b="1" dirty="0">
              <a:latin typeface="黑体" pitchFamily="2" charset="-122"/>
              <a:ea typeface="黑体" pitchFamily="2" charset="-122"/>
            </a:endParaRPr>
          </a:p>
        </p:txBody>
      </p:sp>
      <p:graphicFrame>
        <p:nvGraphicFramePr>
          <p:cNvPr id="59" name="内容占位符 5"/>
          <p:cNvGraphicFramePr>
            <a:graphicFrameLocks/>
          </p:cNvGraphicFramePr>
          <p:nvPr>
            <p:extLst>
              <p:ext uri="{D42A27DB-BD31-4B8C-83A1-F6EECF244321}">
                <p14:modId xmlns:p14="http://schemas.microsoft.com/office/powerpoint/2010/main" val="3202875090"/>
              </p:ext>
            </p:extLst>
          </p:nvPr>
        </p:nvGraphicFramePr>
        <p:xfrm>
          <a:off x="539552" y="1988840"/>
          <a:ext cx="8229600" cy="4023360"/>
        </p:xfrm>
        <a:graphic>
          <a:graphicData uri="http://schemas.openxmlformats.org/drawingml/2006/table">
            <a:tbl>
              <a:tblPr firstRow="1" bandRow="1">
                <a:tableStyleId>{7DF18680-E054-41AD-8BC1-D1AEF772440D}</a:tableStyleId>
              </a:tblPr>
              <a:tblGrid>
                <a:gridCol w="1515979"/>
                <a:gridCol w="2069432"/>
                <a:gridCol w="1491915"/>
                <a:gridCol w="1459832"/>
                <a:gridCol w="1692442"/>
              </a:tblGrid>
              <a:tr h="370840">
                <a:tc>
                  <a:txBody>
                    <a:bodyPr/>
                    <a:lstStyle/>
                    <a:p>
                      <a:pPr algn="ctr"/>
                      <a:r>
                        <a:rPr lang="zh-CN" altLang="en-US" sz="2400" dirty="0" smtClean="0">
                          <a:solidFill>
                            <a:schemeClr val="tx1"/>
                          </a:solidFill>
                        </a:rPr>
                        <a:t>用例编号</a:t>
                      </a:r>
                      <a:endParaRPr lang="zh-CN" altLang="en-US" sz="2400" dirty="0">
                        <a:solidFill>
                          <a:schemeClr val="tx1"/>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smtClean="0">
                          <a:solidFill>
                            <a:schemeClr val="tx1"/>
                          </a:solidFill>
                        </a:rPr>
                        <a:t>所属等价类</a:t>
                      </a:r>
                      <a:endParaRPr lang="zh-CN" altLang="en-US" sz="2400" dirty="0">
                        <a:solidFill>
                          <a:schemeClr val="tx1"/>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schemeClr val="tx1"/>
                          </a:solidFill>
                        </a:rPr>
                        <a:t>加数</a:t>
                      </a:r>
                      <a:r>
                        <a:rPr lang="en-US" altLang="zh-CN" sz="2400" dirty="0" smtClean="0">
                          <a:solidFill>
                            <a:schemeClr val="tx1"/>
                          </a:solidFill>
                        </a:rPr>
                        <a:t>1</a:t>
                      </a:r>
                      <a:endParaRPr lang="zh-CN" altLang="en-US" sz="2400" dirty="0" smtClean="0">
                        <a:solidFill>
                          <a:schemeClr val="tx1"/>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smtClean="0">
                          <a:solidFill>
                            <a:schemeClr val="tx1"/>
                          </a:solidFill>
                        </a:rPr>
                        <a:t>加数</a:t>
                      </a:r>
                      <a:r>
                        <a:rPr lang="en-US" altLang="zh-CN" sz="2400" dirty="0" smtClean="0">
                          <a:solidFill>
                            <a:schemeClr val="tx1"/>
                          </a:solidFill>
                        </a:rPr>
                        <a:t>2</a:t>
                      </a:r>
                      <a:endParaRPr lang="zh-CN" altLang="en-US" sz="2400" dirty="0">
                        <a:solidFill>
                          <a:schemeClr val="tx1"/>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smtClean="0">
                          <a:solidFill>
                            <a:schemeClr val="tx1"/>
                          </a:solidFill>
                        </a:rPr>
                        <a:t>和</a:t>
                      </a:r>
                      <a:endParaRPr lang="zh-CN" altLang="en-US" sz="2400" dirty="0">
                        <a:solidFill>
                          <a:schemeClr val="tx1"/>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000" dirty="0" smtClean="0"/>
                        <a:t>1</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000" dirty="0" smtClean="0"/>
                        <a:t>2</a:t>
                      </a:r>
                      <a:r>
                        <a:rPr lang="zh-CN" altLang="en-US" sz="2000" dirty="0" smtClean="0"/>
                        <a:t>（有效等价类）</a:t>
                      </a:r>
                      <a:endParaRPr lang="zh-CN" altLang="en-US" sz="2000" dirty="0">
                        <a:solidFill>
                          <a:schemeClr val="tx1">
                            <a:lumMod val="10000"/>
                          </a:schemeClr>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000" dirty="0" smtClean="0"/>
                        <a:t>3</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000" dirty="0" smtClean="0"/>
                        <a:t>40</a:t>
                      </a:r>
                      <a:endParaRPr lang="zh-CN" altLang="en-US" sz="2000" dirty="0">
                        <a:solidFill>
                          <a:schemeClr val="tx1">
                            <a:lumMod val="10000"/>
                          </a:schemeClr>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000" dirty="0" smtClean="0"/>
                        <a:t>43</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370840">
                <a:tc>
                  <a:txBody>
                    <a:bodyPr/>
                    <a:lstStyle/>
                    <a:p>
                      <a:pPr algn="ctr"/>
                      <a:r>
                        <a:rPr lang="en-US" altLang="zh-CN" sz="2000" dirty="0" smtClean="0"/>
                        <a:t>2</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1</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0</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-1</a:t>
                      </a:r>
                      <a:endParaRPr lang="zh-CN" altLang="en-US" sz="2000" dirty="0">
                        <a:solidFill>
                          <a:schemeClr val="tx1">
                            <a:lumMod val="10000"/>
                          </a:schemeClr>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7">
                  <a:txBody>
                    <a:bodyPr/>
                    <a:lstStyle/>
                    <a:p>
                      <a:pPr algn="l"/>
                      <a:endParaRPr lang="en-US" altLang="zh-CN" sz="2000" dirty="0" smtClean="0"/>
                    </a:p>
                    <a:p>
                      <a:pPr algn="l"/>
                      <a:endParaRPr lang="en-US" altLang="zh-CN" sz="2000" dirty="0" smtClean="0"/>
                    </a:p>
                    <a:p>
                      <a:pPr algn="l"/>
                      <a:endParaRPr lang="en-US" altLang="zh-CN" sz="2000" dirty="0" smtClean="0"/>
                    </a:p>
                    <a:p>
                      <a:pPr algn="l"/>
                      <a:r>
                        <a:rPr lang="zh-CN" altLang="en-US" sz="2000" dirty="0" smtClean="0"/>
                        <a:t>提示“请输入</a:t>
                      </a:r>
                      <a:r>
                        <a:rPr lang="en-US" altLang="zh-CN" sz="2000" dirty="0" smtClean="0"/>
                        <a:t>1—100</a:t>
                      </a:r>
                      <a:r>
                        <a:rPr lang="zh-CN" altLang="en-US" sz="2000" dirty="0" smtClean="0"/>
                        <a:t>之间的整数”</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000" dirty="0" smtClean="0"/>
                        <a:t>3</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3</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110</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101</a:t>
                      </a:r>
                      <a:endParaRPr lang="zh-CN" altLang="en-US" sz="2000" dirty="0">
                        <a:solidFill>
                          <a:schemeClr val="tx1">
                            <a:lumMod val="10000"/>
                          </a:schemeClr>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pPr algn="l"/>
                      <a:endParaRPr lang="zh-CN" altLang="en-US" sz="2000" dirty="0">
                        <a:solidFill>
                          <a:sysClr val="windowText" lastClr="000000"/>
                        </a:solidFill>
                      </a:endParaRPr>
                    </a:p>
                  </a:txBody>
                  <a:tcPr/>
                </a:tc>
              </a:tr>
              <a:tr h="370840">
                <a:tc>
                  <a:txBody>
                    <a:bodyPr/>
                    <a:lstStyle/>
                    <a:p>
                      <a:pPr algn="ctr"/>
                      <a:r>
                        <a:rPr lang="en-US" altLang="zh-CN" sz="2000" dirty="0" smtClean="0"/>
                        <a:t>4</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4</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1.2</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3.2</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2000" dirty="0">
                        <a:solidFill>
                          <a:sysClr val="windowText" lastClr="000000"/>
                        </a:solidFill>
                      </a:endParaRPr>
                    </a:p>
                  </a:txBody>
                  <a:tcPr/>
                </a:tc>
              </a:tr>
              <a:tr h="370840">
                <a:tc>
                  <a:txBody>
                    <a:bodyPr/>
                    <a:lstStyle/>
                    <a:p>
                      <a:pPr algn="ctr"/>
                      <a:r>
                        <a:rPr lang="en-US" altLang="zh-CN" sz="2000" dirty="0" smtClean="0"/>
                        <a:t>5</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5</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B</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pPr algn="ctr"/>
                      <a:endParaRPr lang="zh-CN" altLang="en-US" sz="2000" dirty="0">
                        <a:solidFill>
                          <a:sysClr val="windowText" lastClr="000000"/>
                        </a:solidFill>
                      </a:endParaRPr>
                    </a:p>
                  </a:txBody>
                  <a:tcPr/>
                </a:tc>
              </a:tr>
              <a:tr h="370840">
                <a:tc>
                  <a:txBody>
                    <a:bodyPr/>
                    <a:lstStyle/>
                    <a:p>
                      <a:pPr algn="ctr"/>
                      <a:r>
                        <a:rPr lang="en-US" altLang="zh-CN" sz="2000" dirty="0" smtClean="0"/>
                        <a:t>6</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6</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2000" dirty="0">
                        <a:solidFill>
                          <a:sysClr val="windowText" lastClr="000000"/>
                        </a:solidFill>
                      </a:endParaRPr>
                    </a:p>
                  </a:txBody>
                  <a:tcPr/>
                </a:tc>
              </a:tr>
              <a:tr h="370840">
                <a:tc>
                  <a:txBody>
                    <a:bodyPr/>
                    <a:lstStyle/>
                    <a:p>
                      <a:pPr algn="ctr"/>
                      <a:r>
                        <a:rPr lang="en-US" altLang="zh-CN" sz="2000" dirty="0" smtClean="0"/>
                        <a:t>7</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7</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zh-CN" altLang="en-US" sz="2000" dirty="0" smtClean="0"/>
                        <a:t>空格</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zh-CN" altLang="en-US" sz="2000" dirty="0" smtClean="0"/>
                        <a:t>空格</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pPr algn="ctr"/>
                      <a:endParaRPr lang="zh-CN" altLang="en-US" sz="2000" dirty="0">
                        <a:solidFill>
                          <a:sysClr val="windowText" lastClr="000000"/>
                        </a:solidFill>
                      </a:endParaRPr>
                    </a:p>
                  </a:txBody>
                  <a:tcPr/>
                </a:tc>
              </a:tr>
              <a:tr h="370840">
                <a:tc>
                  <a:txBody>
                    <a:bodyPr/>
                    <a:lstStyle/>
                    <a:p>
                      <a:pPr algn="ctr"/>
                      <a:r>
                        <a:rPr lang="en-US" altLang="zh-CN" sz="2000" dirty="0" smtClean="0"/>
                        <a:t>8</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8</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2000" dirty="0">
                        <a:solidFill>
                          <a:sysClr val="windowText" lastClr="000000"/>
                        </a:solidFill>
                      </a:endParaRPr>
                    </a:p>
                  </a:txBody>
                  <a:tcPr/>
                </a:tc>
              </a:tr>
              <a:tr h="370840">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bl>
          </a:graphicData>
        </a:graphic>
      </p:graphicFrame>
    </p:spTree>
    <p:extLst>
      <p:ext uri="{BB962C8B-B14F-4D97-AF65-F5344CB8AC3E}">
        <p14:creationId xmlns:p14="http://schemas.microsoft.com/office/powerpoint/2010/main" val="24104151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Grp="1"/>
          </p:cNvSpPr>
          <p:nvPr>
            <p:ph type="title" idx="4294967295"/>
          </p:nvPr>
        </p:nvSpPr>
        <p:spPr/>
        <p:txBody>
          <a:bodyPr>
            <a:normAutofit/>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等价类测试</a:t>
            </a:r>
            <a:endParaRPr lang="zh-CN" alt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204864"/>
            <a:ext cx="7741961" cy="3231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7969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811486"/>
            <a:ext cx="7666037" cy="4641850"/>
          </a:xfrm>
        </p:spPr>
        <p:txBody>
          <a:bodyPr/>
          <a:lstStyle/>
          <a:p>
            <a:r>
              <a:rPr lang="zh-CN" altLang="en-US" sz="2800" b="1" dirty="0">
                <a:latin typeface="+mn-ea"/>
              </a:rPr>
              <a:t>某酒水销售公司指派销售员销售各种酒水，其中白酒、红酒和啤酒的单价分别为</a:t>
            </a:r>
            <a:r>
              <a:rPr lang="en-US" altLang="en-US" sz="2800" b="1" dirty="0">
                <a:latin typeface="+mn-ea"/>
              </a:rPr>
              <a:t>168</a:t>
            </a:r>
            <a:r>
              <a:rPr lang="zh-CN" altLang="en-US" sz="2800" b="1" dirty="0">
                <a:latin typeface="+mn-ea"/>
              </a:rPr>
              <a:t>元</a:t>
            </a:r>
            <a:r>
              <a:rPr lang="en-US" altLang="en-US" sz="2800" b="1" dirty="0">
                <a:latin typeface="+mn-ea"/>
              </a:rPr>
              <a:t>/</a:t>
            </a:r>
            <a:r>
              <a:rPr lang="zh-CN" altLang="en-US" sz="2800" b="1" dirty="0">
                <a:latin typeface="+mn-ea"/>
              </a:rPr>
              <a:t>瓶、 </a:t>
            </a:r>
            <a:r>
              <a:rPr lang="en-US" altLang="en-US" sz="2800" b="1" dirty="0">
                <a:latin typeface="+mn-ea"/>
              </a:rPr>
              <a:t>120</a:t>
            </a:r>
            <a:r>
              <a:rPr lang="zh-CN" altLang="en-US" sz="2800" b="1" dirty="0">
                <a:latin typeface="+mn-ea"/>
              </a:rPr>
              <a:t>元</a:t>
            </a:r>
            <a:r>
              <a:rPr lang="en-US" altLang="en-US" sz="2800" b="1" dirty="0">
                <a:latin typeface="+mn-ea"/>
              </a:rPr>
              <a:t>/</a:t>
            </a:r>
            <a:r>
              <a:rPr lang="zh-CN" altLang="en-US" sz="2800" b="1" dirty="0">
                <a:latin typeface="+mn-ea"/>
              </a:rPr>
              <a:t>瓶、</a:t>
            </a:r>
            <a:r>
              <a:rPr lang="en-US" altLang="en-US" sz="2800" b="1" dirty="0">
                <a:latin typeface="+mn-ea"/>
              </a:rPr>
              <a:t>5</a:t>
            </a:r>
            <a:r>
              <a:rPr lang="zh-CN" altLang="en-US" sz="2800" b="1" dirty="0">
                <a:latin typeface="+mn-ea"/>
              </a:rPr>
              <a:t>元</a:t>
            </a:r>
            <a:r>
              <a:rPr lang="en-US" altLang="en-US" sz="2800" b="1" dirty="0">
                <a:latin typeface="+mn-ea"/>
              </a:rPr>
              <a:t>/</a:t>
            </a:r>
            <a:r>
              <a:rPr lang="zh-CN" altLang="en-US" sz="2800" b="1" dirty="0">
                <a:latin typeface="+mn-ea"/>
              </a:rPr>
              <a:t>瓶。</a:t>
            </a:r>
            <a:endParaRPr lang="en-US" altLang="zh-CN" sz="2800" b="1" dirty="0">
              <a:latin typeface="+mn-ea"/>
            </a:endParaRPr>
          </a:p>
          <a:p>
            <a:r>
              <a:rPr lang="zh-CN" altLang="en-US" sz="2800" b="1" dirty="0">
                <a:latin typeface="+mn-ea"/>
              </a:rPr>
              <a:t>每个销售员，白酒每月的最高供应量为</a:t>
            </a:r>
            <a:r>
              <a:rPr lang="en-US" altLang="en-US" sz="2800" b="1" dirty="0">
                <a:latin typeface="+mn-ea"/>
              </a:rPr>
              <a:t>5000</a:t>
            </a:r>
            <a:r>
              <a:rPr lang="zh-CN" altLang="en-US" sz="2800" b="1" dirty="0">
                <a:latin typeface="+mn-ea"/>
              </a:rPr>
              <a:t>瓶，红酒为</a:t>
            </a:r>
            <a:r>
              <a:rPr lang="en-US" altLang="en-US" sz="2800" b="1" dirty="0">
                <a:latin typeface="+mn-ea"/>
              </a:rPr>
              <a:t>3000</a:t>
            </a:r>
            <a:r>
              <a:rPr lang="zh-CN" altLang="en-US" sz="2800" b="1" dirty="0">
                <a:latin typeface="+mn-ea"/>
              </a:rPr>
              <a:t>瓶，啤酒为</a:t>
            </a:r>
            <a:r>
              <a:rPr lang="en-US" altLang="en-US" sz="2800" b="1" dirty="0">
                <a:latin typeface="+mn-ea"/>
              </a:rPr>
              <a:t>30000</a:t>
            </a:r>
            <a:r>
              <a:rPr lang="zh-CN" altLang="en-US" sz="2800" b="1" dirty="0">
                <a:latin typeface="+mn-ea"/>
              </a:rPr>
              <a:t>瓶</a:t>
            </a:r>
            <a:endParaRPr lang="en-US" altLang="zh-CN" sz="2800" b="1" dirty="0">
              <a:latin typeface="+mn-ea"/>
            </a:endParaRPr>
          </a:p>
          <a:p>
            <a:r>
              <a:rPr lang="zh-CN" altLang="en-US" sz="2800" b="1" dirty="0">
                <a:latin typeface="+mn-ea"/>
              </a:rPr>
              <a:t>各销售员每月至少需售出白酒</a:t>
            </a:r>
            <a:r>
              <a:rPr lang="en-US" altLang="en-US" sz="2800" b="1" dirty="0">
                <a:latin typeface="+mn-ea"/>
              </a:rPr>
              <a:t>50</a:t>
            </a:r>
            <a:r>
              <a:rPr lang="zh-CN" altLang="en-US" sz="2800" b="1" dirty="0">
                <a:latin typeface="+mn-ea"/>
              </a:rPr>
              <a:t>瓶，红酒</a:t>
            </a:r>
            <a:r>
              <a:rPr lang="en-US" altLang="en-US" sz="2800" b="1" dirty="0">
                <a:latin typeface="+mn-ea"/>
              </a:rPr>
              <a:t>30</a:t>
            </a:r>
            <a:r>
              <a:rPr lang="zh-CN" altLang="en-US" sz="2800" b="1" dirty="0">
                <a:latin typeface="+mn-ea"/>
              </a:rPr>
              <a:t>瓶，啤酒</a:t>
            </a:r>
            <a:r>
              <a:rPr lang="en-US" altLang="en-US" sz="2800" b="1" dirty="0">
                <a:latin typeface="+mn-ea"/>
              </a:rPr>
              <a:t>300</a:t>
            </a:r>
            <a:r>
              <a:rPr lang="zh-CN" altLang="en-US" sz="2800" b="1" dirty="0">
                <a:latin typeface="+mn-ea"/>
              </a:rPr>
              <a:t>瓶</a:t>
            </a:r>
            <a:endParaRPr lang="en-US" altLang="zh-CN" sz="2800" b="1" dirty="0">
              <a:latin typeface="+mn-ea"/>
            </a:endParaRPr>
          </a:p>
          <a:p>
            <a:r>
              <a:rPr lang="zh-CN" altLang="en-US" sz="2800" b="1" dirty="0">
                <a:latin typeface="+mn-ea"/>
              </a:rPr>
              <a:t>月末，各销售员向酒水销售公司上报他所在区域的销售业绩，酒水销售公司根据其销售额计算该销售员的佣金，并作为奖金发放</a:t>
            </a:r>
          </a:p>
          <a:p>
            <a:endParaRPr lang="zh-CN" altLang="en-US" sz="2800" dirty="0"/>
          </a:p>
        </p:txBody>
      </p:sp>
      <p:sp>
        <p:nvSpPr>
          <p:cNvPr id="4" name="标题 3"/>
          <p:cNvSpPr>
            <a:spLocks noGrp="1"/>
          </p:cNvSpPr>
          <p:nvPr>
            <p:ph type="title" idx="4294967295"/>
          </p:nvPr>
        </p:nvSpPr>
        <p:spPr>
          <a:xfrm>
            <a:off x="611560" y="980728"/>
            <a:ext cx="7128792" cy="407988"/>
          </a:xfr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输出域的等价类</a:t>
            </a:r>
            <a:endParaRPr lang="zh-CN" altLang="en-US" dirty="0"/>
          </a:p>
        </p:txBody>
      </p:sp>
    </p:spTree>
    <p:extLst>
      <p:ext uri="{BB962C8B-B14F-4D97-AF65-F5344CB8AC3E}">
        <p14:creationId xmlns:p14="http://schemas.microsoft.com/office/powerpoint/2010/main" val="38316490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988840"/>
            <a:ext cx="7666037" cy="4641850"/>
          </a:xfrm>
        </p:spPr>
        <p:txBody>
          <a:bodyPr/>
          <a:lstStyle/>
          <a:p>
            <a:r>
              <a:rPr lang="zh-CN" altLang="en-US" sz="2800" b="1" dirty="0">
                <a:latin typeface="+mn-ea"/>
              </a:rPr>
              <a:t>销售员的佣金计算方法如下：</a:t>
            </a:r>
          </a:p>
          <a:p>
            <a:pPr lvl="1"/>
            <a:r>
              <a:rPr lang="en-US" altLang="en-US" sz="2200" b="1" dirty="0">
                <a:solidFill>
                  <a:srgbClr val="0000FF"/>
                </a:solidFill>
                <a:ea typeface="华文新魏" pitchFamily="2" charset="-122"/>
              </a:rPr>
              <a:t>2</a:t>
            </a:r>
            <a:r>
              <a:rPr lang="zh-CN" altLang="en-US" sz="2200" b="1" dirty="0">
                <a:solidFill>
                  <a:srgbClr val="0000FF"/>
                </a:solidFill>
                <a:ea typeface="华文新魏" pitchFamily="2" charset="-122"/>
              </a:rPr>
              <a:t>万元以下</a:t>
            </a:r>
            <a:r>
              <a:rPr lang="en-US" altLang="en-US" sz="2200" b="1" dirty="0">
                <a:solidFill>
                  <a:srgbClr val="0000FF"/>
                </a:solidFill>
                <a:ea typeface="华文新魏" pitchFamily="2" charset="-122"/>
              </a:rPr>
              <a:t>(</a:t>
            </a:r>
            <a:r>
              <a:rPr lang="zh-CN" altLang="en-US" sz="2200" b="1" dirty="0">
                <a:solidFill>
                  <a:srgbClr val="0000FF"/>
                </a:solidFill>
                <a:ea typeface="华文新魏" pitchFamily="2" charset="-122"/>
              </a:rPr>
              <a:t>含</a:t>
            </a:r>
            <a:r>
              <a:rPr lang="en-US" altLang="en-US" sz="2200" b="1" dirty="0">
                <a:solidFill>
                  <a:srgbClr val="0000FF"/>
                </a:solidFill>
                <a:ea typeface="华文新魏" pitchFamily="2" charset="-122"/>
              </a:rPr>
              <a:t>)</a:t>
            </a:r>
            <a:r>
              <a:rPr lang="zh-CN" altLang="en-US" sz="2200" b="1" dirty="0" smtClean="0">
                <a:solidFill>
                  <a:srgbClr val="0000FF"/>
                </a:solidFill>
                <a:ea typeface="华文新魏" pitchFamily="2" charset="-122"/>
              </a:rPr>
              <a:t>：</a:t>
            </a:r>
            <a:r>
              <a:rPr lang="en-US" altLang="zh-CN" sz="2200" b="1" dirty="0" smtClean="0">
                <a:solidFill>
                  <a:srgbClr val="0000FF"/>
                </a:solidFill>
                <a:ea typeface="华文新魏" pitchFamily="2" charset="-122"/>
              </a:rPr>
              <a:t>0.5</a:t>
            </a:r>
            <a:r>
              <a:rPr lang="en-US" altLang="en-US" sz="2200" b="1" dirty="0" smtClean="0">
                <a:solidFill>
                  <a:srgbClr val="0000FF"/>
                </a:solidFill>
                <a:ea typeface="华文新魏" pitchFamily="2" charset="-122"/>
              </a:rPr>
              <a:t>%</a:t>
            </a:r>
            <a:r>
              <a:rPr lang="zh-CN" altLang="en-US" sz="2200" b="1" dirty="0">
                <a:solidFill>
                  <a:srgbClr val="0000FF"/>
                </a:solidFill>
                <a:ea typeface="华文新魏" pitchFamily="2" charset="-122"/>
              </a:rPr>
              <a:t>；</a:t>
            </a:r>
          </a:p>
          <a:p>
            <a:pPr lvl="1"/>
            <a:r>
              <a:rPr lang="en-US" altLang="en-US" sz="2200" b="1" dirty="0">
                <a:solidFill>
                  <a:srgbClr val="0000FF"/>
                </a:solidFill>
                <a:ea typeface="华文新魏" pitchFamily="2" charset="-122"/>
              </a:rPr>
              <a:t>2</a:t>
            </a:r>
            <a:r>
              <a:rPr lang="zh-CN" altLang="en-US" sz="2200" b="1" dirty="0">
                <a:solidFill>
                  <a:srgbClr val="0000FF"/>
                </a:solidFill>
                <a:ea typeface="华文新魏" pitchFamily="2" charset="-122"/>
              </a:rPr>
              <a:t>万元</a:t>
            </a:r>
            <a:r>
              <a:rPr lang="en-US" altLang="en-US" sz="2200" b="1" dirty="0">
                <a:solidFill>
                  <a:srgbClr val="0000FF"/>
                </a:solidFill>
                <a:ea typeface="华文新魏" pitchFamily="2" charset="-122"/>
              </a:rPr>
              <a:t>(</a:t>
            </a:r>
            <a:r>
              <a:rPr lang="zh-CN" altLang="en-US" sz="2200" b="1" dirty="0">
                <a:solidFill>
                  <a:srgbClr val="0000FF"/>
                </a:solidFill>
                <a:ea typeface="华文新魏" pitchFamily="2" charset="-122"/>
              </a:rPr>
              <a:t>不含</a:t>
            </a:r>
            <a:r>
              <a:rPr lang="en-US" altLang="en-US" sz="2200" b="1" dirty="0">
                <a:solidFill>
                  <a:srgbClr val="0000FF"/>
                </a:solidFill>
                <a:ea typeface="华文新魏" pitchFamily="2" charset="-122"/>
              </a:rPr>
              <a:t>)</a:t>
            </a:r>
            <a:r>
              <a:rPr lang="zh-CN" altLang="en-US" sz="2200" b="1" dirty="0">
                <a:solidFill>
                  <a:srgbClr val="0000FF"/>
                </a:solidFill>
                <a:ea typeface="华文新魏" pitchFamily="2" charset="-122"/>
              </a:rPr>
              <a:t>～</a:t>
            </a:r>
            <a:r>
              <a:rPr lang="en-US" altLang="en-US" sz="2200" b="1" dirty="0">
                <a:solidFill>
                  <a:srgbClr val="0000FF"/>
                </a:solidFill>
                <a:ea typeface="华文新魏" pitchFamily="2" charset="-122"/>
              </a:rPr>
              <a:t>4.5</a:t>
            </a:r>
            <a:r>
              <a:rPr lang="zh-CN" altLang="en-US" sz="2200" b="1" dirty="0">
                <a:solidFill>
                  <a:srgbClr val="0000FF"/>
                </a:solidFill>
                <a:ea typeface="华文新魏" pitchFamily="2" charset="-122"/>
              </a:rPr>
              <a:t>万元</a:t>
            </a:r>
            <a:r>
              <a:rPr lang="en-US" altLang="en-US" sz="2200" b="1" dirty="0">
                <a:solidFill>
                  <a:srgbClr val="0000FF"/>
                </a:solidFill>
                <a:ea typeface="华文新魏" pitchFamily="2" charset="-122"/>
              </a:rPr>
              <a:t>(</a:t>
            </a:r>
            <a:r>
              <a:rPr lang="zh-CN" altLang="en-US" sz="2200" b="1" dirty="0">
                <a:solidFill>
                  <a:srgbClr val="0000FF"/>
                </a:solidFill>
                <a:ea typeface="华文新魏" pitchFamily="2" charset="-122"/>
              </a:rPr>
              <a:t>含</a:t>
            </a:r>
            <a:r>
              <a:rPr lang="en-US" altLang="en-US" sz="2200" b="1" dirty="0">
                <a:solidFill>
                  <a:srgbClr val="0000FF"/>
                </a:solidFill>
                <a:ea typeface="华文新魏" pitchFamily="2" charset="-122"/>
              </a:rPr>
              <a:t>)</a:t>
            </a:r>
            <a:r>
              <a:rPr lang="zh-CN" altLang="en-US" sz="2200" b="1" dirty="0">
                <a:solidFill>
                  <a:srgbClr val="0000FF"/>
                </a:solidFill>
                <a:ea typeface="华文新魏" pitchFamily="2" charset="-122"/>
              </a:rPr>
              <a:t>：</a:t>
            </a:r>
            <a:r>
              <a:rPr lang="en-US" altLang="en-US" sz="2200" b="1" dirty="0">
                <a:solidFill>
                  <a:srgbClr val="0000FF"/>
                </a:solidFill>
                <a:ea typeface="华文新魏" pitchFamily="2" charset="-122"/>
              </a:rPr>
              <a:t>1%</a:t>
            </a:r>
            <a:r>
              <a:rPr lang="zh-CN" altLang="en-US" sz="2200" b="1" dirty="0">
                <a:solidFill>
                  <a:srgbClr val="0000FF"/>
                </a:solidFill>
                <a:ea typeface="华文新魏" pitchFamily="2" charset="-122"/>
              </a:rPr>
              <a:t>；</a:t>
            </a:r>
          </a:p>
          <a:p>
            <a:pPr lvl="1"/>
            <a:r>
              <a:rPr lang="en-US" altLang="en-US" sz="2200" b="1" dirty="0">
                <a:solidFill>
                  <a:srgbClr val="0000FF"/>
                </a:solidFill>
                <a:ea typeface="华文新魏" pitchFamily="2" charset="-122"/>
              </a:rPr>
              <a:t>4.5</a:t>
            </a:r>
            <a:r>
              <a:rPr lang="zh-CN" altLang="en-US" sz="2200" b="1" dirty="0">
                <a:solidFill>
                  <a:srgbClr val="0000FF"/>
                </a:solidFill>
                <a:ea typeface="华文新魏" pitchFamily="2" charset="-122"/>
              </a:rPr>
              <a:t>万元以上</a:t>
            </a:r>
            <a:r>
              <a:rPr lang="en-US" altLang="en-US" sz="2200" b="1" dirty="0">
                <a:solidFill>
                  <a:srgbClr val="0000FF"/>
                </a:solidFill>
                <a:ea typeface="华文新魏" pitchFamily="2" charset="-122"/>
              </a:rPr>
              <a:t>(</a:t>
            </a:r>
            <a:r>
              <a:rPr lang="zh-CN" altLang="en-US" sz="2200" b="1" dirty="0">
                <a:solidFill>
                  <a:srgbClr val="0000FF"/>
                </a:solidFill>
                <a:ea typeface="华文新魏" pitchFamily="2" charset="-122"/>
              </a:rPr>
              <a:t>不含</a:t>
            </a:r>
            <a:r>
              <a:rPr lang="en-US" altLang="en-US" sz="2200" b="1" dirty="0">
                <a:solidFill>
                  <a:srgbClr val="0000FF"/>
                </a:solidFill>
                <a:ea typeface="华文新魏" pitchFamily="2" charset="-122"/>
              </a:rPr>
              <a:t>)</a:t>
            </a:r>
            <a:r>
              <a:rPr lang="zh-CN" altLang="en-US" sz="2200" b="1" dirty="0" smtClean="0">
                <a:solidFill>
                  <a:srgbClr val="0000FF"/>
                </a:solidFill>
                <a:ea typeface="华文新魏" pitchFamily="2" charset="-122"/>
              </a:rPr>
              <a:t>：</a:t>
            </a:r>
            <a:r>
              <a:rPr lang="en-US" altLang="en-US" sz="2200" b="1" dirty="0" smtClean="0">
                <a:solidFill>
                  <a:srgbClr val="0000FF"/>
                </a:solidFill>
                <a:ea typeface="华文新魏" pitchFamily="2" charset="-122"/>
              </a:rPr>
              <a:t>4%</a:t>
            </a:r>
            <a:r>
              <a:rPr lang="zh-CN" altLang="en-US" sz="2200" b="1" dirty="0">
                <a:solidFill>
                  <a:srgbClr val="0000FF"/>
                </a:solidFill>
                <a:ea typeface="华文新魏" pitchFamily="2" charset="-122"/>
              </a:rPr>
              <a:t>。</a:t>
            </a:r>
          </a:p>
          <a:p>
            <a:r>
              <a:rPr lang="zh-CN" altLang="en-US" sz="2800" b="1" dirty="0">
                <a:latin typeface="+mn-ea"/>
              </a:rPr>
              <a:t>最终将由佣金计算系统生成月销售报告，对当月售出的白酒、红酒和啤酒总数进行汇总，并计算销售公司的总销售额和各销售员的佣金</a:t>
            </a:r>
          </a:p>
          <a:p>
            <a:endParaRPr lang="zh-CN" altLang="en-US" sz="2400" b="1" dirty="0">
              <a:latin typeface="+mn-ea"/>
            </a:endParaRPr>
          </a:p>
        </p:txBody>
      </p:sp>
      <p:sp>
        <p:nvSpPr>
          <p:cNvPr id="4" name="标题 3"/>
          <p:cNvSpPr>
            <a:spLocks noGrp="1"/>
          </p:cNvSpPr>
          <p:nvPr>
            <p:ph type="title" idx="4294967295"/>
          </p:nvPr>
        </p:nvSpPr>
        <p:spPr>
          <a:xfrm>
            <a:off x="611560" y="1004788"/>
            <a:ext cx="6226175" cy="407988"/>
          </a:xfrm>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输出域的等价类</a:t>
            </a:r>
            <a:endParaRPr lang="zh-CN" altLang="en-US" dirty="0"/>
          </a:p>
        </p:txBody>
      </p:sp>
    </p:spTree>
    <p:extLst>
      <p:ext uri="{BB962C8B-B14F-4D97-AF65-F5344CB8AC3E}">
        <p14:creationId xmlns:p14="http://schemas.microsoft.com/office/powerpoint/2010/main" val="2280347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b="1" dirty="0" smtClean="0">
                <a:latin typeface="黑体" pitchFamily="2" charset="-122"/>
                <a:ea typeface="黑体" pitchFamily="2" charset="-122"/>
              </a:rPr>
              <a:t>第</a:t>
            </a:r>
            <a:r>
              <a:rPr lang="en-US" altLang="zh-CN" b="1" dirty="0" smtClean="0">
                <a:latin typeface="黑体" pitchFamily="2" charset="-122"/>
                <a:ea typeface="黑体" pitchFamily="2" charset="-122"/>
              </a:rPr>
              <a:t>3</a:t>
            </a:r>
            <a:r>
              <a:rPr lang="zh-CN" altLang="en-US" b="1" dirty="0" smtClean="0">
                <a:latin typeface="黑体" pitchFamily="2" charset="-122"/>
                <a:ea typeface="黑体" pitchFamily="2" charset="-122"/>
              </a:rPr>
              <a:t>章  黑盒测试技术</a:t>
            </a:r>
          </a:p>
        </p:txBody>
      </p:sp>
      <p:sp>
        <p:nvSpPr>
          <p:cNvPr id="4100" name="Rectangle 3"/>
          <p:cNvSpPr>
            <a:spLocks noGrp="1" noChangeArrowheads="1"/>
          </p:cNvSpPr>
          <p:nvPr>
            <p:ph type="body" idx="1"/>
          </p:nvPr>
        </p:nvSpPr>
        <p:spPr/>
        <p:txBody>
          <a:bodyPr/>
          <a:lstStyle/>
          <a:p>
            <a:pPr eaLnBrk="1" hangingPunct="1"/>
            <a:r>
              <a:rPr lang="zh-CN" altLang="en-US" sz="3400" b="1" dirty="0"/>
              <a:t>本章重点</a:t>
            </a:r>
          </a:p>
          <a:p>
            <a:pPr lvl="1" eaLnBrk="1" hangingPunct="1">
              <a:lnSpc>
                <a:spcPct val="150000"/>
              </a:lnSpc>
              <a:defRPr/>
            </a:pPr>
            <a:r>
              <a:rPr lang="zh-CN" altLang="en-US" sz="2400" b="1" dirty="0">
                <a:solidFill>
                  <a:schemeClr val="tx1">
                    <a:lumMod val="95000"/>
                    <a:lumOff val="5000"/>
                  </a:schemeClr>
                </a:solidFill>
                <a:latin typeface="+mn-ea"/>
              </a:rPr>
              <a:t>为什么引入等价类划分法</a:t>
            </a:r>
            <a:endParaRPr lang="en-US" altLang="zh-CN" sz="2400" b="1" dirty="0">
              <a:solidFill>
                <a:schemeClr val="tx1">
                  <a:lumMod val="95000"/>
                  <a:lumOff val="5000"/>
                </a:schemeClr>
              </a:solidFill>
              <a:latin typeface="+mn-ea"/>
            </a:endParaRPr>
          </a:p>
          <a:p>
            <a:pPr lvl="1" eaLnBrk="1" hangingPunct="1">
              <a:lnSpc>
                <a:spcPct val="150000"/>
              </a:lnSpc>
              <a:defRPr/>
            </a:pPr>
            <a:r>
              <a:rPr lang="zh-CN" altLang="en-US" sz="2400" b="1" dirty="0" smtClean="0">
                <a:solidFill>
                  <a:schemeClr val="tx1">
                    <a:lumMod val="95000"/>
                    <a:lumOff val="5000"/>
                  </a:schemeClr>
                </a:solidFill>
                <a:latin typeface="+mn-ea"/>
              </a:rPr>
              <a:t>什么</a:t>
            </a:r>
            <a:r>
              <a:rPr lang="zh-CN" altLang="en-US" sz="2400" b="1" dirty="0">
                <a:solidFill>
                  <a:schemeClr val="tx1">
                    <a:lumMod val="95000"/>
                    <a:lumOff val="5000"/>
                  </a:schemeClr>
                </a:solidFill>
                <a:latin typeface="+mn-ea"/>
              </a:rPr>
              <a:t>是等价类划分法</a:t>
            </a:r>
            <a:endParaRPr lang="en-US" altLang="zh-CN" sz="2400" b="1" dirty="0">
              <a:solidFill>
                <a:schemeClr val="tx1">
                  <a:lumMod val="95000"/>
                  <a:lumOff val="5000"/>
                </a:schemeClr>
              </a:solidFill>
              <a:latin typeface="+mn-ea"/>
            </a:endParaRPr>
          </a:p>
          <a:p>
            <a:pPr lvl="1" eaLnBrk="1" hangingPunct="1">
              <a:lnSpc>
                <a:spcPct val="150000"/>
              </a:lnSpc>
              <a:defRPr/>
            </a:pPr>
            <a:r>
              <a:rPr lang="zh-CN" altLang="en-US" sz="2400" b="1" dirty="0">
                <a:solidFill>
                  <a:schemeClr val="tx1">
                    <a:lumMod val="95000"/>
                    <a:lumOff val="5000"/>
                  </a:schemeClr>
                </a:solidFill>
                <a:latin typeface="+mn-ea"/>
              </a:rPr>
              <a:t>如何使用等价类划分法</a:t>
            </a:r>
            <a:endParaRPr lang="en-US" altLang="zh-CN" sz="2400" b="1" dirty="0">
              <a:solidFill>
                <a:schemeClr val="tx1">
                  <a:lumMod val="95000"/>
                  <a:lumOff val="5000"/>
                </a:schemeClr>
              </a:solidFill>
              <a:latin typeface="+mn-ea"/>
            </a:endParaRPr>
          </a:p>
          <a:p>
            <a:pPr lvl="1" eaLnBrk="1" hangingPunct="1">
              <a:lnSpc>
                <a:spcPct val="150000"/>
              </a:lnSpc>
              <a:defRPr/>
            </a:pPr>
            <a:r>
              <a:rPr lang="zh-CN" altLang="en-US" sz="2400" b="1" dirty="0">
                <a:solidFill>
                  <a:schemeClr val="tx1">
                    <a:lumMod val="95000"/>
                    <a:lumOff val="5000"/>
                  </a:schemeClr>
                </a:solidFill>
                <a:latin typeface="+mn-ea"/>
              </a:rPr>
              <a:t>等价类划分法步骤总结</a:t>
            </a:r>
            <a:endParaRPr lang="en-US" altLang="zh-CN" sz="2400" b="1" dirty="0">
              <a:solidFill>
                <a:schemeClr val="tx1">
                  <a:lumMod val="95000"/>
                  <a:lumOff val="5000"/>
                </a:schemeClr>
              </a:solidFill>
              <a:latin typeface="+mn-ea"/>
            </a:endParaRPr>
          </a:p>
          <a:p>
            <a:pPr marL="471487" lvl="1" indent="0" eaLnBrk="1" hangingPunct="1">
              <a:lnSpc>
                <a:spcPct val="150000"/>
              </a:lnSpc>
              <a:buNone/>
              <a:defRPr/>
            </a:pPr>
            <a:endParaRPr lang="en-US" altLang="zh-CN" sz="2400" b="1" dirty="0">
              <a:solidFill>
                <a:schemeClr val="tx1">
                  <a:lumMod val="10000"/>
                </a:schemeClr>
              </a:solidFill>
              <a:latin typeface="楷体" pitchFamily="49" charset="-122"/>
              <a:ea typeface="楷体" pitchFamily="49" charset="-122"/>
            </a:endParaRPr>
          </a:p>
        </p:txBody>
      </p:sp>
    </p:spTree>
    <p:extLst>
      <p:ext uri="{BB962C8B-B14F-4D97-AF65-F5344CB8AC3E}">
        <p14:creationId xmlns:p14="http://schemas.microsoft.com/office/powerpoint/2010/main" val="428175434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916832"/>
            <a:ext cx="7666037" cy="4641850"/>
          </a:xfrm>
        </p:spPr>
        <p:txBody>
          <a:bodyPr/>
          <a:lstStyle/>
          <a:p>
            <a:r>
              <a:rPr lang="zh-CN" altLang="en-US" sz="3200" b="1" dirty="0">
                <a:latin typeface="+mn-ea"/>
              </a:rPr>
              <a:t>输出域的等价类测试的</a:t>
            </a:r>
            <a:r>
              <a:rPr lang="zh-CN" altLang="en-US" sz="3200" b="1" dirty="0" smtClean="0">
                <a:latin typeface="+mn-ea"/>
              </a:rPr>
              <a:t>流程</a:t>
            </a:r>
            <a:endParaRPr lang="en-US" altLang="zh-CN" sz="3200" b="1" dirty="0" smtClean="0">
              <a:latin typeface="+mn-ea"/>
            </a:endParaRPr>
          </a:p>
          <a:p>
            <a:pPr marL="0" indent="0">
              <a:buNone/>
            </a:pPr>
            <a:endParaRPr lang="zh-CN" altLang="en-US" sz="3200" b="1" dirty="0">
              <a:latin typeface="+mn-ea"/>
            </a:endParaRPr>
          </a:p>
        </p:txBody>
      </p:sp>
      <p:sp>
        <p:nvSpPr>
          <p:cNvPr id="4" name="标题 3"/>
          <p:cNvSpPr>
            <a:spLocks noGrp="1"/>
          </p:cNvSpPr>
          <p:nvPr>
            <p:ph type="title" idx="4294967295"/>
          </p:nvPr>
        </p:nvSpPr>
        <p:spPr/>
        <p:txBody>
          <a:bodyPr/>
          <a:lstStyle/>
          <a:p>
            <a:r>
              <a:rPr lang="zh-CN" altLang="en-US" dirty="0"/>
              <a:t/>
            </a:r>
            <a:br>
              <a:rPr lang="zh-CN" altLang="en-US" dirty="0"/>
            </a:br>
            <a:endParaRPr lang="zh-CN" altLang="en-US" dirty="0"/>
          </a:p>
        </p:txBody>
      </p:sp>
      <p:sp>
        <p:nvSpPr>
          <p:cNvPr id="5" name="标题 3"/>
          <p:cNvSpPr txBox="1">
            <a:spLocks/>
          </p:cNvSpPr>
          <p:nvPr/>
        </p:nvSpPr>
        <p:spPr bwMode="auto">
          <a:xfrm>
            <a:off x="611560" y="1004788"/>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en-US" altLang="zh-CN" b="1" dirty="0" smtClean="0">
                <a:latin typeface="黑体" pitchFamily="2" charset="-122"/>
                <a:ea typeface="黑体" pitchFamily="2" charset="-122"/>
              </a:rPr>
              <a:t>3.2 </a:t>
            </a:r>
            <a:r>
              <a:rPr lang="zh-CN" altLang="en-US" b="1" dirty="0" smtClean="0">
                <a:latin typeface="黑体" pitchFamily="2" charset="-122"/>
                <a:ea typeface="黑体" pitchFamily="2" charset="-122"/>
              </a:rPr>
              <a:t>输出域的等价类</a:t>
            </a:r>
            <a:endParaRPr lang="zh-CN" altLang="en-US" dirty="0"/>
          </a:p>
        </p:txBody>
      </p:sp>
      <p:sp>
        <p:nvSpPr>
          <p:cNvPr id="9" name="圆角矩形 8"/>
          <p:cNvSpPr/>
          <p:nvPr/>
        </p:nvSpPr>
        <p:spPr>
          <a:xfrm>
            <a:off x="539552" y="3988664"/>
            <a:ext cx="2376264" cy="150378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rPr>
              <a:t>确定有几类输出结果</a:t>
            </a:r>
            <a:endParaRPr lang="zh-CN" altLang="en-US" sz="2800" dirty="0">
              <a:solidFill>
                <a:schemeClr val="tx1"/>
              </a:solidFill>
            </a:endParaRPr>
          </a:p>
        </p:txBody>
      </p:sp>
      <p:sp>
        <p:nvSpPr>
          <p:cNvPr id="10" name="圆角矩形 9"/>
          <p:cNvSpPr/>
          <p:nvPr/>
        </p:nvSpPr>
        <p:spPr>
          <a:xfrm>
            <a:off x="3491880" y="2996952"/>
            <a:ext cx="2376264" cy="150378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rPr>
              <a:t>划分每类输出结果的等价类</a:t>
            </a:r>
            <a:endParaRPr lang="zh-CN" altLang="en-US" sz="2800" dirty="0">
              <a:solidFill>
                <a:schemeClr val="tx1"/>
              </a:solidFill>
            </a:endParaRPr>
          </a:p>
        </p:txBody>
      </p:sp>
      <p:sp>
        <p:nvSpPr>
          <p:cNvPr id="11" name="圆角矩形 10"/>
          <p:cNvSpPr/>
          <p:nvPr/>
        </p:nvSpPr>
        <p:spPr>
          <a:xfrm>
            <a:off x="6588224" y="1916832"/>
            <a:ext cx="2376264" cy="150378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rPr>
              <a:t>设计测试用例</a:t>
            </a:r>
            <a:endParaRPr lang="zh-CN" altLang="en-US" sz="2800" dirty="0">
              <a:solidFill>
                <a:schemeClr val="tx1"/>
              </a:solidFill>
            </a:endParaRPr>
          </a:p>
        </p:txBody>
      </p:sp>
      <p:cxnSp>
        <p:nvCxnSpPr>
          <p:cNvPr id="14" name="肘形连接符 13"/>
          <p:cNvCxnSpPr>
            <a:endCxn id="10" idx="2"/>
          </p:cNvCxnSpPr>
          <p:nvPr/>
        </p:nvCxnSpPr>
        <p:spPr>
          <a:xfrm flipV="1">
            <a:off x="2915816" y="4500736"/>
            <a:ext cx="1764196" cy="656456"/>
          </a:xfrm>
          <a:prstGeom prst="bentConnector2">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p:cNvCxnSpPr/>
          <p:nvPr/>
        </p:nvCxnSpPr>
        <p:spPr>
          <a:xfrm flipV="1">
            <a:off x="5868144" y="3420616"/>
            <a:ext cx="1764196" cy="656456"/>
          </a:xfrm>
          <a:prstGeom prst="bentConnector2">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001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739478"/>
            <a:ext cx="7666037" cy="4641850"/>
          </a:xfrm>
        </p:spPr>
        <p:txBody>
          <a:bodyPr/>
          <a:lstStyle/>
          <a:p>
            <a:pPr eaLnBrk="1" hangingPunct="1"/>
            <a:r>
              <a:rPr lang="zh-CN" altLang="en-US" sz="3400" b="1" dirty="0">
                <a:solidFill>
                  <a:srgbClr val="0000FF"/>
                </a:solidFill>
                <a:ea typeface="华文新魏" pitchFamily="2" charset="-122"/>
              </a:rPr>
              <a:t>输出域的选择</a:t>
            </a:r>
            <a:endParaRPr lang="en-US" altLang="zh-CN" sz="3400" b="1" dirty="0">
              <a:solidFill>
                <a:srgbClr val="0000FF"/>
              </a:solidFill>
              <a:ea typeface="华文新魏" pitchFamily="2" charset="-122"/>
            </a:endParaRPr>
          </a:p>
          <a:p>
            <a:pPr lvl="1" eaLnBrk="1" hangingPunct="1"/>
            <a:r>
              <a:rPr lang="zh-CN" altLang="en-US" b="1" dirty="0">
                <a:solidFill>
                  <a:srgbClr val="0000FF"/>
                </a:solidFill>
                <a:ea typeface="华文新魏" pitchFamily="2" charset="-122"/>
              </a:rPr>
              <a:t>销售额？</a:t>
            </a:r>
            <a:endParaRPr lang="en-US" altLang="zh-CN" b="1" dirty="0">
              <a:solidFill>
                <a:srgbClr val="0000FF"/>
              </a:solidFill>
              <a:ea typeface="华文新魏" pitchFamily="2" charset="-122"/>
            </a:endParaRPr>
          </a:p>
          <a:p>
            <a:pPr lvl="1" eaLnBrk="1" hangingPunct="1"/>
            <a:r>
              <a:rPr lang="zh-CN" altLang="en-US" b="1" dirty="0">
                <a:solidFill>
                  <a:srgbClr val="0000FF"/>
                </a:solidFill>
                <a:ea typeface="华文新魏" pitchFamily="2" charset="-122"/>
              </a:rPr>
              <a:t>佣金？</a:t>
            </a:r>
          </a:p>
          <a:p>
            <a:endParaRPr lang="zh-CN" altLang="en-US" dirty="0"/>
          </a:p>
        </p:txBody>
      </p:sp>
      <p:sp>
        <p:nvSpPr>
          <p:cNvPr id="4" name="标题 3"/>
          <p:cNvSpPr>
            <a:spLocks noGrp="1"/>
          </p:cNvSpPr>
          <p:nvPr>
            <p:ph type="title" idx="4294967295"/>
          </p:nvPr>
        </p:nvSpPr>
        <p:spPr>
          <a:xfrm>
            <a:off x="611560" y="980728"/>
            <a:ext cx="6226175" cy="407988"/>
          </a:xfrm>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输出域的</a:t>
            </a:r>
            <a:r>
              <a:rPr lang="zh-CN" altLang="en-US" b="1" dirty="0" smtClean="0">
                <a:latin typeface="黑体" pitchFamily="2" charset="-122"/>
                <a:ea typeface="黑体" pitchFamily="2" charset="-122"/>
              </a:rPr>
              <a:t>等价类</a:t>
            </a:r>
            <a:endParaRPr lang="zh-CN" altLang="en-US" dirty="0"/>
          </a:p>
        </p:txBody>
      </p:sp>
    </p:spTree>
    <p:extLst>
      <p:ext uri="{BB962C8B-B14F-4D97-AF65-F5344CB8AC3E}">
        <p14:creationId xmlns:p14="http://schemas.microsoft.com/office/powerpoint/2010/main" val="10750676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988840"/>
            <a:ext cx="7666037" cy="4641850"/>
          </a:xfrm>
        </p:spPr>
        <p:txBody>
          <a:bodyPr/>
          <a:lstStyle/>
          <a:p>
            <a:pPr marL="469900" lvl="1" indent="-469900" eaLnBrk="1" hangingPunct="1">
              <a:buFont typeface="Wingdings" pitchFamily="2" charset="2"/>
              <a:buChar char="o"/>
            </a:pPr>
            <a:r>
              <a:rPr lang="zh-CN" altLang="en-US" sz="2800" b="1" dirty="0">
                <a:latin typeface="+mn-lt"/>
                <a:cs typeface="+mn-cs"/>
              </a:rPr>
              <a:t>有效</a:t>
            </a:r>
            <a:r>
              <a:rPr lang="zh-CN" altLang="en-US" sz="2800" b="1" dirty="0" smtClean="0">
                <a:latin typeface="+mn-lt"/>
                <a:cs typeface="+mn-cs"/>
              </a:rPr>
              <a:t>等价类</a:t>
            </a:r>
            <a:r>
              <a:rPr lang="en-US" altLang="zh-CN" sz="2800" b="1" dirty="0" smtClean="0">
                <a:latin typeface="+mn-lt"/>
                <a:cs typeface="+mn-cs"/>
              </a:rPr>
              <a:t>(</a:t>
            </a:r>
            <a:r>
              <a:rPr lang="zh-CN" altLang="en-US" sz="2800" b="1" dirty="0" smtClean="0">
                <a:latin typeface="+mn-lt"/>
                <a:cs typeface="+mn-cs"/>
              </a:rPr>
              <a:t>销售额</a:t>
            </a:r>
            <a:r>
              <a:rPr lang="en-US" altLang="zh-CN" sz="2800" b="1" dirty="0" smtClean="0">
                <a:latin typeface="+mn-lt"/>
                <a:cs typeface="+mn-cs"/>
              </a:rPr>
              <a:t>)</a:t>
            </a:r>
          </a:p>
          <a:p>
            <a:pPr marL="0" lvl="1" indent="0" eaLnBrk="1" hangingPunct="1">
              <a:buNone/>
            </a:pPr>
            <a:r>
              <a:rPr lang="en-US" altLang="zh-CN" sz="2800" b="1" dirty="0" smtClean="0"/>
              <a:t>T1:[1.35</a:t>
            </a:r>
            <a:r>
              <a:rPr lang="zh-CN" altLang="en-US" sz="2800" b="1" dirty="0"/>
              <a:t>，</a:t>
            </a:r>
            <a:r>
              <a:rPr lang="en-US" altLang="zh-CN" sz="2800" b="1" dirty="0" smtClean="0"/>
              <a:t>2]</a:t>
            </a:r>
            <a:endParaRPr lang="en-US" altLang="zh-CN" sz="2800" b="1" dirty="0"/>
          </a:p>
          <a:p>
            <a:pPr marL="0" lvl="1" indent="0" eaLnBrk="1" hangingPunct="1">
              <a:buNone/>
            </a:pPr>
            <a:r>
              <a:rPr lang="en-US" altLang="zh-CN" sz="2800" b="1" dirty="0" smtClean="0"/>
              <a:t>T2:</a:t>
            </a:r>
            <a:r>
              <a:rPr lang="zh-CN" altLang="en-US" sz="2800" b="1" dirty="0" smtClean="0"/>
              <a:t>（</a:t>
            </a:r>
            <a:r>
              <a:rPr lang="en-US" altLang="zh-CN" sz="2800" b="1" dirty="0" smtClean="0"/>
              <a:t>2</a:t>
            </a:r>
            <a:r>
              <a:rPr lang="zh-CN" altLang="en-US" sz="2800" b="1" dirty="0" smtClean="0"/>
              <a:t>，</a:t>
            </a:r>
            <a:r>
              <a:rPr lang="en-US" altLang="zh-CN" sz="2800" b="1" dirty="0" smtClean="0"/>
              <a:t>4.5]</a:t>
            </a:r>
            <a:endParaRPr lang="en-US" altLang="zh-CN" sz="2800" b="1" dirty="0"/>
          </a:p>
          <a:p>
            <a:pPr marL="0" lvl="1" indent="0" eaLnBrk="1" hangingPunct="1">
              <a:buNone/>
            </a:pPr>
            <a:r>
              <a:rPr lang="en-US" altLang="zh-CN" sz="2800" b="1" dirty="0"/>
              <a:t>T</a:t>
            </a:r>
            <a:r>
              <a:rPr lang="en-US" altLang="zh-CN" sz="2800" b="1" dirty="0" smtClean="0"/>
              <a:t>3:</a:t>
            </a:r>
            <a:r>
              <a:rPr lang="zh-CN" altLang="en-US" sz="2800" b="1" dirty="0" smtClean="0"/>
              <a:t>（</a:t>
            </a:r>
            <a:r>
              <a:rPr lang="en-US" altLang="zh-CN" sz="2800" b="1" dirty="0" smtClean="0"/>
              <a:t>4.5</a:t>
            </a:r>
            <a:r>
              <a:rPr lang="zh-CN" altLang="en-US" sz="2800" b="1" dirty="0" smtClean="0"/>
              <a:t>，</a:t>
            </a:r>
            <a:r>
              <a:rPr lang="en-US" altLang="zh-CN" sz="2800" b="1" dirty="0" smtClean="0"/>
              <a:t>135]</a:t>
            </a:r>
            <a:endParaRPr lang="en-US" altLang="zh-CN" sz="2800" b="1" dirty="0"/>
          </a:p>
          <a:p>
            <a:pPr marL="469900" lvl="1" indent="-469900" eaLnBrk="1" hangingPunct="1">
              <a:buFont typeface="Wingdings" pitchFamily="2" charset="2"/>
              <a:buChar char="o"/>
            </a:pPr>
            <a:r>
              <a:rPr lang="zh-CN" altLang="en-US" sz="2800" b="1" dirty="0" smtClean="0">
                <a:latin typeface="+mn-lt"/>
                <a:cs typeface="+mn-cs"/>
              </a:rPr>
              <a:t>无效等价类</a:t>
            </a:r>
            <a:endParaRPr lang="en-US" altLang="zh-CN" sz="2800" b="1" dirty="0" smtClean="0">
              <a:latin typeface="+mn-lt"/>
              <a:cs typeface="+mn-cs"/>
            </a:endParaRPr>
          </a:p>
          <a:p>
            <a:pPr marL="0" lvl="1" indent="0" eaLnBrk="1" hangingPunct="1">
              <a:buNone/>
            </a:pPr>
            <a:r>
              <a:rPr lang="en-US" altLang="zh-CN" sz="2800" b="1" dirty="0" smtClean="0"/>
              <a:t>F1:[0</a:t>
            </a:r>
            <a:r>
              <a:rPr lang="zh-CN" altLang="en-US" sz="2800" b="1" dirty="0" smtClean="0"/>
              <a:t>，</a:t>
            </a:r>
            <a:r>
              <a:rPr lang="en-US" altLang="zh-CN" sz="2800" b="1" dirty="0" smtClean="0"/>
              <a:t>1.35</a:t>
            </a:r>
            <a:r>
              <a:rPr lang="zh-CN" altLang="en-US" sz="2800" b="1" dirty="0" smtClean="0"/>
              <a:t>）</a:t>
            </a:r>
            <a:endParaRPr lang="en-US" altLang="zh-CN" sz="2800" b="1" dirty="0" smtClean="0"/>
          </a:p>
          <a:p>
            <a:pPr marL="0" lvl="1" indent="0" eaLnBrk="1" hangingPunct="1">
              <a:buNone/>
            </a:pPr>
            <a:r>
              <a:rPr lang="en-US" altLang="zh-CN" sz="2800" b="1" dirty="0" smtClean="0"/>
              <a:t>F2:(135</a:t>
            </a:r>
            <a:r>
              <a:rPr lang="zh-CN" altLang="en-US" sz="2800" b="1" dirty="0" smtClean="0"/>
              <a:t>，</a:t>
            </a:r>
            <a:r>
              <a:rPr lang="en-US" altLang="zh-CN" sz="2800" b="1" dirty="0" smtClean="0"/>
              <a:t>+</a:t>
            </a:r>
            <a:r>
              <a:rPr lang="zh-CN" altLang="en-US" sz="2800" b="1" dirty="0" smtClean="0"/>
              <a:t>无穷）</a:t>
            </a:r>
            <a:endParaRPr lang="en-US" altLang="zh-CN" sz="2800" b="1" dirty="0"/>
          </a:p>
          <a:p>
            <a:pPr marL="0" lvl="1" indent="0" eaLnBrk="1" hangingPunct="1">
              <a:buNone/>
            </a:pPr>
            <a:endParaRPr lang="en-US" altLang="zh-CN" sz="2800" b="1" dirty="0"/>
          </a:p>
          <a:p>
            <a:pPr marL="469900" lvl="1" indent="-469900" eaLnBrk="1" hangingPunct="1">
              <a:buFont typeface="Wingdings" pitchFamily="2" charset="2"/>
              <a:buChar char="o"/>
            </a:pPr>
            <a:endParaRPr lang="zh-CN" altLang="en-US" sz="2800" b="1" dirty="0">
              <a:latin typeface="+mn-lt"/>
              <a:cs typeface="+mn-cs"/>
            </a:endParaRPr>
          </a:p>
        </p:txBody>
      </p:sp>
      <p:sp>
        <p:nvSpPr>
          <p:cNvPr id="4" name="标题 3"/>
          <p:cNvSpPr>
            <a:spLocks noGrp="1"/>
          </p:cNvSpPr>
          <p:nvPr>
            <p:ph type="title" idx="4294967295"/>
          </p:nvPr>
        </p:nvSpPr>
        <p:spPr>
          <a:xfrm>
            <a:off x="611560" y="980728"/>
            <a:ext cx="6226175" cy="407988"/>
          </a:xfrm>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输出域的</a:t>
            </a:r>
            <a:r>
              <a:rPr lang="zh-CN" altLang="en-US" b="1" dirty="0" smtClean="0">
                <a:latin typeface="黑体" pitchFamily="2" charset="-122"/>
                <a:ea typeface="黑体" pitchFamily="2" charset="-122"/>
              </a:rPr>
              <a:t>等价类</a:t>
            </a:r>
            <a:endParaRPr lang="zh-CN" altLang="en-US" dirty="0"/>
          </a:p>
        </p:txBody>
      </p:sp>
    </p:spTree>
    <p:extLst>
      <p:ext uri="{BB962C8B-B14F-4D97-AF65-F5344CB8AC3E}">
        <p14:creationId xmlns:p14="http://schemas.microsoft.com/office/powerpoint/2010/main" val="40631478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804317"/>
            <a:ext cx="7886700" cy="752475"/>
          </a:xfrm>
        </p:spPr>
        <p:txBody>
          <a:bodyPr/>
          <a:lstStyle/>
          <a:p>
            <a:pPr eaLnBrk="1" hangingPunct="1"/>
            <a:r>
              <a:rPr lang="zh-CN" altLang="en-US" b="1" dirty="0">
                <a:latin typeface="黑体" pitchFamily="2" charset="-122"/>
                <a:ea typeface="黑体" pitchFamily="2" charset="-122"/>
              </a:rPr>
              <a:t>内容总结</a:t>
            </a:r>
          </a:p>
        </p:txBody>
      </p:sp>
      <p:sp>
        <p:nvSpPr>
          <p:cNvPr id="3" name="内容占位符 2"/>
          <p:cNvSpPr>
            <a:spLocks noGrp="1"/>
          </p:cNvSpPr>
          <p:nvPr>
            <p:ph sz="half" idx="1"/>
          </p:nvPr>
        </p:nvSpPr>
        <p:spPr>
          <a:xfrm>
            <a:off x="467544" y="1730573"/>
            <a:ext cx="9145016" cy="5730875"/>
          </a:xfrm>
        </p:spPr>
        <p:txBody>
          <a:bodyPr/>
          <a:lstStyle/>
          <a:p>
            <a:pPr marL="469900" lvl="1" indent="-469900" eaLnBrk="1" hangingPunct="1">
              <a:buFont typeface="Wingdings" pitchFamily="2" charset="2"/>
              <a:buChar char="o"/>
            </a:pPr>
            <a:r>
              <a:rPr lang="zh-CN" altLang="en-US" sz="2800" b="1" dirty="0" smtClean="0">
                <a:cs typeface="+mn-cs"/>
              </a:rPr>
              <a:t>为什么引等价类划分</a:t>
            </a:r>
            <a:endParaRPr lang="en-US" altLang="zh-CN" sz="2800" b="1" dirty="0">
              <a:cs typeface="+mn-cs"/>
            </a:endParaRPr>
          </a:p>
          <a:p>
            <a:pPr lvl="1" eaLnBrk="1" hangingPunct="1"/>
            <a:r>
              <a:rPr lang="zh-CN" altLang="en-US" sz="1800" b="1" dirty="0"/>
              <a:t>避免测试工作量过大，并且测试不合理</a:t>
            </a:r>
            <a:endParaRPr lang="en-US" altLang="zh-CN" sz="1800" b="1" dirty="0"/>
          </a:p>
          <a:p>
            <a:pPr marL="469900" lvl="1" indent="-469900" eaLnBrk="1" hangingPunct="1">
              <a:buFont typeface="Wingdings" pitchFamily="2" charset="2"/>
              <a:buChar char="o"/>
            </a:pPr>
            <a:r>
              <a:rPr lang="zh-CN" altLang="en-US" sz="2800" b="1" dirty="0">
                <a:cs typeface="+mn-cs"/>
              </a:rPr>
              <a:t>什么是等价类划分</a:t>
            </a:r>
            <a:endParaRPr lang="en-US" altLang="zh-CN" sz="2800" b="1" dirty="0">
              <a:cs typeface="+mn-cs"/>
            </a:endParaRPr>
          </a:p>
          <a:p>
            <a:pPr lvl="1" eaLnBrk="1" hangingPunct="1"/>
            <a:r>
              <a:rPr lang="zh-CN" altLang="en-US" sz="1800" b="1" dirty="0"/>
              <a:t>依据需求对输入的范围进行细分，然后再分出的每一个区域内选取一个有代表性的测试数据开展测试</a:t>
            </a:r>
            <a:endParaRPr lang="en-US" altLang="zh-CN" sz="1800" b="1" dirty="0"/>
          </a:p>
          <a:p>
            <a:pPr marL="469900" lvl="1" indent="-469900" eaLnBrk="1" hangingPunct="1">
              <a:buFont typeface="Wingdings" pitchFamily="2" charset="2"/>
              <a:buChar char="o"/>
            </a:pPr>
            <a:r>
              <a:rPr lang="zh-CN" altLang="en-US" sz="2800" b="1" dirty="0">
                <a:cs typeface="+mn-cs"/>
              </a:rPr>
              <a:t>怎样进行等价类划分</a:t>
            </a:r>
            <a:endParaRPr lang="en-US" altLang="zh-CN" sz="2800" b="1" dirty="0">
              <a:cs typeface="+mn-cs"/>
            </a:endParaRPr>
          </a:p>
          <a:p>
            <a:pPr lvl="1" eaLnBrk="1" hangingPunct="1"/>
            <a:r>
              <a:rPr lang="zh-CN" altLang="en-US" sz="1800" b="1" dirty="0"/>
              <a:t>依据常用方法进行等价类划分（分类）</a:t>
            </a:r>
            <a:endParaRPr lang="en-US" altLang="zh-CN" sz="1800" b="1" dirty="0"/>
          </a:p>
          <a:p>
            <a:pPr lvl="1" eaLnBrk="1" hangingPunct="1"/>
            <a:r>
              <a:rPr lang="zh-CN" altLang="en-US" sz="1800" b="1" dirty="0"/>
              <a:t>为每个等价类规定唯一编号（编号）</a:t>
            </a:r>
            <a:endParaRPr lang="en-US" altLang="zh-CN" sz="1800" b="1" dirty="0"/>
          </a:p>
          <a:p>
            <a:pPr lvl="1" eaLnBrk="1" hangingPunct="1"/>
            <a:r>
              <a:rPr lang="zh-CN" altLang="en-US" sz="1800" b="1" dirty="0"/>
              <a:t>设计用例，使它能够覆盖尽量多未覆盖的有效等价类，直到有效等价类覆盖完（有效）</a:t>
            </a:r>
            <a:endParaRPr lang="en-US" altLang="zh-CN" sz="1800" b="1" dirty="0"/>
          </a:p>
          <a:p>
            <a:pPr lvl="1" eaLnBrk="1" hangingPunct="1"/>
            <a:r>
              <a:rPr lang="zh-CN" altLang="en-US" sz="1800" b="1" dirty="0"/>
              <a:t>设计一个新用例，使它仅覆盖一个尚未覆盖的无效等价类，重复，直到覆盖所有未覆盖的等价类（无效）</a:t>
            </a:r>
            <a:endParaRPr lang="en-US" altLang="zh-CN" sz="1800" b="1" dirty="0"/>
          </a:p>
          <a:p>
            <a:pPr lvl="1" eaLnBrk="1" hangingPunct="1"/>
            <a:endParaRPr lang="en-US" altLang="zh-CN" sz="1800" b="1" dirty="0"/>
          </a:p>
        </p:txBody>
      </p:sp>
    </p:spTree>
    <p:extLst>
      <p:ext uri="{BB962C8B-B14F-4D97-AF65-F5344CB8AC3E}">
        <p14:creationId xmlns:p14="http://schemas.microsoft.com/office/powerpoint/2010/main" val="24731181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38189" y="1667470"/>
            <a:ext cx="7666037" cy="4641850"/>
          </a:xfrm>
        </p:spPr>
        <p:txBody>
          <a:bodyPr>
            <a:normAutofit/>
          </a:bodyPr>
          <a:lstStyle/>
          <a:p>
            <a:pPr eaLnBrk="1" hangingPunct="1"/>
            <a:r>
              <a:rPr lang="en-US" altLang="zh-CN" sz="3400" b="1" dirty="0">
                <a:latin typeface="+mn-lt"/>
              </a:rPr>
              <a:t>Windows</a:t>
            </a:r>
            <a:r>
              <a:rPr lang="zh-CN" altLang="en-US" sz="3400" b="1" dirty="0">
                <a:latin typeface="+mn-lt"/>
              </a:rPr>
              <a:t>命名规范</a:t>
            </a:r>
            <a:endParaRPr lang="en-US" altLang="zh-CN" sz="3400" b="1" dirty="0">
              <a:latin typeface="+mn-lt"/>
            </a:endParaRPr>
          </a:p>
          <a:p>
            <a:pPr lvl="1" eaLnBrk="1" hangingPunct="1"/>
            <a:r>
              <a:rPr lang="zh-CN" altLang="en-US" b="1" dirty="0">
                <a:latin typeface="+mn-lt"/>
              </a:rPr>
              <a:t>文件名可以包含除、</a:t>
            </a:r>
            <a:r>
              <a:rPr lang="en-US" altLang="zh-CN" b="1" dirty="0">
                <a:latin typeface="+mn-lt"/>
              </a:rPr>
              <a:t>/:*?”&lt; &gt;</a:t>
            </a:r>
            <a:r>
              <a:rPr lang="zh-CN" altLang="en-US" b="1" dirty="0">
                <a:latin typeface="+mn-lt"/>
              </a:rPr>
              <a:t>和</a:t>
            </a:r>
            <a:r>
              <a:rPr lang="en-US" altLang="zh-CN" b="1" dirty="0">
                <a:latin typeface="+mn-lt"/>
              </a:rPr>
              <a:t>|</a:t>
            </a:r>
            <a:r>
              <a:rPr lang="zh-CN" altLang="en-US" b="1" dirty="0">
                <a:latin typeface="+mn-lt"/>
              </a:rPr>
              <a:t>之外的任意字符</a:t>
            </a:r>
            <a:endParaRPr lang="en-US" altLang="zh-CN" b="1" dirty="0">
              <a:latin typeface="+mn-lt"/>
            </a:endParaRPr>
          </a:p>
          <a:p>
            <a:pPr lvl="1" eaLnBrk="1" hangingPunct="1"/>
            <a:r>
              <a:rPr lang="zh-CN" altLang="en-US" b="1" dirty="0">
                <a:latin typeface="+mn-lt"/>
              </a:rPr>
              <a:t>长度是</a:t>
            </a:r>
            <a:r>
              <a:rPr lang="en-US" altLang="zh-CN" b="1" dirty="0">
                <a:latin typeface="+mn-lt"/>
              </a:rPr>
              <a:t>1-255</a:t>
            </a:r>
            <a:r>
              <a:rPr lang="zh-CN" altLang="en-US" b="1" dirty="0">
                <a:latin typeface="+mn-lt"/>
              </a:rPr>
              <a:t>个字符</a:t>
            </a:r>
            <a:endParaRPr lang="en-US" altLang="zh-CN" b="1" dirty="0">
              <a:latin typeface="+mn-lt"/>
            </a:endParaRPr>
          </a:p>
          <a:p>
            <a:pPr eaLnBrk="1" hangingPunct="1"/>
            <a:r>
              <a:rPr lang="zh-CN" altLang="en-US" sz="3400" b="1" dirty="0">
                <a:latin typeface="+mn-lt"/>
              </a:rPr>
              <a:t>按照</a:t>
            </a:r>
            <a:r>
              <a:rPr lang="zh-CN" altLang="en-US" sz="3400" b="1" dirty="0" smtClean="0">
                <a:latin typeface="+mn-lt"/>
              </a:rPr>
              <a:t>等价类</a:t>
            </a:r>
            <a:r>
              <a:rPr lang="en-US" altLang="zh-CN" sz="3400" b="1" dirty="0" smtClean="0">
                <a:latin typeface="+mn-lt"/>
              </a:rPr>
              <a:t>+</a:t>
            </a:r>
            <a:r>
              <a:rPr lang="zh-CN" altLang="en-US" sz="3400" b="1" dirty="0" smtClean="0">
                <a:latin typeface="+mn-lt"/>
              </a:rPr>
              <a:t>边界值的步骤设计</a:t>
            </a:r>
            <a:r>
              <a:rPr lang="zh-CN" altLang="en-US" sz="3400" b="1" dirty="0" smtClean="0">
                <a:solidFill>
                  <a:srgbClr val="FF0000"/>
                </a:solidFill>
                <a:latin typeface="+mn-lt"/>
              </a:rPr>
              <a:t>测试用例</a:t>
            </a:r>
            <a:r>
              <a:rPr lang="zh-CN" altLang="en-US" sz="3400" b="1" dirty="0" smtClean="0">
                <a:latin typeface="+mn-lt"/>
              </a:rPr>
              <a:t>（</a:t>
            </a:r>
            <a:r>
              <a:rPr lang="zh-CN" altLang="en-US" sz="3600" b="1" dirty="0" smtClean="0">
                <a:latin typeface="黑体" pitchFamily="2" charset="-122"/>
                <a:ea typeface="黑体" pitchFamily="2" charset="-122"/>
              </a:rPr>
              <a:t>需要</a:t>
            </a:r>
            <a:r>
              <a:rPr lang="zh-CN" altLang="en-US" sz="3600" b="1" dirty="0">
                <a:latin typeface="黑体" pitchFamily="2" charset="-122"/>
                <a:ea typeface="黑体" pitchFamily="2" charset="-122"/>
              </a:rPr>
              <a:t>提交纸</a:t>
            </a:r>
            <a:r>
              <a:rPr lang="zh-CN" altLang="en-US" sz="3600" b="1" dirty="0" smtClean="0">
                <a:latin typeface="黑体" pitchFamily="2" charset="-122"/>
                <a:ea typeface="黑体" pitchFamily="2" charset="-122"/>
              </a:rPr>
              <a:t>质作业）</a:t>
            </a:r>
            <a:endParaRPr lang="en-US" altLang="zh-CN" sz="3400" b="1" dirty="0">
              <a:latin typeface="+mn-lt"/>
            </a:endParaRPr>
          </a:p>
          <a:p>
            <a:pPr lvl="2" indent="0">
              <a:buNone/>
            </a:pPr>
            <a:endParaRPr lang="en-US" altLang="zh-CN" dirty="0" smtClean="0"/>
          </a:p>
        </p:txBody>
      </p:sp>
      <p:sp>
        <p:nvSpPr>
          <p:cNvPr id="4" name="标题 2"/>
          <p:cNvSpPr>
            <a:spLocks noGrp="1"/>
          </p:cNvSpPr>
          <p:nvPr>
            <p:ph type="title" idx="4294967295"/>
          </p:nvPr>
        </p:nvSpPr>
        <p:spPr/>
        <p:txBody>
          <a:bodyPr>
            <a:normAutofit/>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a:t>
            </a:r>
            <a:r>
              <a:rPr lang="zh-CN" altLang="en-US" b="1" dirty="0" smtClean="0">
                <a:latin typeface="黑体" pitchFamily="2" charset="-122"/>
                <a:ea typeface="黑体" pitchFamily="2" charset="-122"/>
              </a:rPr>
              <a:t>测试（课下练习）</a:t>
            </a:r>
            <a:endParaRPr lang="zh-CN" altLang="en-US" dirty="0"/>
          </a:p>
        </p:txBody>
      </p:sp>
    </p:spTree>
    <p:extLst>
      <p:ext uri="{BB962C8B-B14F-4D97-AF65-F5344CB8AC3E}">
        <p14:creationId xmlns:p14="http://schemas.microsoft.com/office/powerpoint/2010/main" val="287170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ctrTitle"/>
          </p:nvPr>
        </p:nvSpPr>
        <p:spPr>
          <a:xfrm>
            <a:off x="302521" y="3411128"/>
            <a:ext cx="7772400" cy="1371600"/>
          </a:xfrm>
        </p:spPr>
        <p:txBody>
          <a:bodyPr/>
          <a:lstStyle/>
          <a:p>
            <a:pPr algn="ctr"/>
            <a:r>
              <a:rPr lang="zh-CN" b="1" dirty="0" smtClean="0">
                <a:latin typeface="黑体" panose="02010609060101010101" pitchFamily="49" charset="-122"/>
                <a:ea typeface="黑体" panose="02010609060101010101" pitchFamily="49" charset="-122"/>
              </a:rPr>
              <a:t>谢 谢</a:t>
            </a:r>
          </a:p>
        </p:txBody>
      </p:sp>
    </p:spTree>
    <p:extLst>
      <p:ext uri="{BB962C8B-B14F-4D97-AF65-F5344CB8AC3E}">
        <p14:creationId xmlns:p14="http://schemas.microsoft.com/office/powerpoint/2010/main" val="95413825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650081" y="836712"/>
            <a:ext cx="6226175" cy="657634"/>
          </a:xfrm>
        </p:spPr>
        <p:txBody>
          <a:bodyPr/>
          <a:lstStyle/>
          <a:p>
            <a:r>
              <a:rPr lang="en-US" altLang="zh-CN" b="1" dirty="0">
                <a:latin typeface="黑体" pitchFamily="2" charset="-122"/>
                <a:ea typeface="黑体" pitchFamily="2" charset="-122"/>
              </a:rPr>
              <a:t>3.2 </a:t>
            </a:r>
            <a:r>
              <a:rPr lang="zh-CN" altLang="en-US" b="1">
                <a:latin typeface="黑体" pitchFamily="2" charset="-122"/>
                <a:ea typeface="黑体" pitchFamily="2" charset="-122"/>
              </a:rPr>
              <a:t>等价类</a:t>
            </a:r>
            <a:r>
              <a:rPr lang="zh-CN" altLang="en-US" b="1" smtClean="0">
                <a:latin typeface="黑体" pitchFamily="2" charset="-122"/>
                <a:ea typeface="黑体" pitchFamily="2" charset="-122"/>
              </a:rPr>
              <a:t>测试</a:t>
            </a:r>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7741961"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9612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67544" y="2060848"/>
            <a:ext cx="7848871" cy="565820"/>
          </a:xfrm>
        </p:spPr>
        <p:txBody>
          <a:bodyPr>
            <a:noAutofit/>
          </a:bodyPr>
          <a:lstStyle/>
          <a:p>
            <a:pPr marL="469900" indent="-469900" algn="just" eaLnBrk="1" hangingPunct="1">
              <a:spcBef>
                <a:spcPct val="20000"/>
              </a:spcBef>
              <a:buClr>
                <a:schemeClr val="accent2"/>
              </a:buClr>
              <a:buFont typeface="Wingdings" pitchFamily="2" charset="2"/>
              <a:buChar char="o"/>
            </a:pPr>
            <a:r>
              <a:rPr lang="zh-CN" altLang="en-US" sz="3400" b="1" dirty="0">
                <a:solidFill>
                  <a:schemeClr val="tx1"/>
                </a:solidFill>
                <a:latin typeface="+mn-lt"/>
                <a:ea typeface="+mn-ea"/>
                <a:cs typeface="+mn-cs"/>
              </a:rPr>
              <a:t>为什么引入等价类划分法</a:t>
            </a:r>
            <a:r>
              <a:rPr lang="en-US" altLang="zh-CN" sz="3400" b="1" dirty="0">
                <a:solidFill>
                  <a:schemeClr val="tx1"/>
                </a:solidFill>
                <a:latin typeface="+mn-lt"/>
                <a:ea typeface="+mn-ea"/>
                <a:cs typeface="+mn-cs"/>
              </a:rPr>
              <a:t>-</a:t>
            </a:r>
            <a:r>
              <a:rPr lang="zh-CN" altLang="en-US" sz="3400" b="1" dirty="0">
                <a:solidFill>
                  <a:schemeClr val="tx1"/>
                </a:solidFill>
                <a:latin typeface="+mn-lt"/>
                <a:ea typeface="+mn-ea"/>
                <a:cs typeface="+mn-cs"/>
              </a:rPr>
              <a:t>穷举测试</a:t>
            </a:r>
          </a:p>
        </p:txBody>
      </p:sp>
      <p:sp>
        <p:nvSpPr>
          <p:cNvPr id="14" name="内容占位符 13"/>
          <p:cNvSpPr>
            <a:spLocks noGrp="1"/>
          </p:cNvSpPr>
          <p:nvPr>
            <p:ph idx="4294967295"/>
          </p:nvPr>
        </p:nvSpPr>
        <p:spPr>
          <a:xfrm>
            <a:off x="323528" y="2780928"/>
            <a:ext cx="3456384" cy="4641850"/>
          </a:xfrm>
        </p:spPr>
        <p:txBody>
          <a:bodyPr/>
          <a:lstStyle/>
          <a:p>
            <a:pPr lvl="1" eaLnBrk="1" hangingPunct="1">
              <a:lnSpc>
                <a:spcPct val="150000"/>
              </a:lnSpc>
              <a:defRPr/>
            </a:pPr>
            <a:r>
              <a:rPr lang="zh-CN" altLang="en-US" sz="2400" b="1" dirty="0">
                <a:solidFill>
                  <a:schemeClr val="tx1">
                    <a:lumMod val="95000"/>
                    <a:lumOff val="5000"/>
                  </a:schemeClr>
                </a:solidFill>
                <a:latin typeface="+mn-ea"/>
              </a:rPr>
              <a:t>计算两个</a:t>
            </a:r>
            <a:r>
              <a:rPr lang="en-US" altLang="zh-CN" sz="2400" b="1" dirty="0">
                <a:solidFill>
                  <a:schemeClr val="tx1">
                    <a:lumMod val="95000"/>
                    <a:lumOff val="5000"/>
                  </a:schemeClr>
                </a:solidFill>
                <a:latin typeface="+mn-ea"/>
              </a:rPr>
              <a:t>0—99</a:t>
            </a:r>
            <a:r>
              <a:rPr lang="zh-CN" altLang="en-US" sz="2400" b="1" dirty="0">
                <a:solidFill>
                  <a:schemeClr val="tx1">
                    <a:lumMod val="95000"/>
                    <a:lumOff val="5000"/>
                  </a:schemeClr>
                </a:solidFill>
                <a:latin typeface="+mn-ea"/>
              </a:rPr>
              <a:t>之间整数的和</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1887" y="2708920"/>
            <a:ext cx="3282513" cy="3274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Grp="1" noChangeArrowheads="1"/>
          </p:cNvSpPr>
          <p:nvPr>
            <p:ph type="title" idx="4294967295"/>
          </p:nvPr>
        </p:nvSpPr>
        <p:spPr>
          <a:xfrm>
            <a:off x="561387" y="764705"/>
            <a:ext cx="8001000" cy="792088"/>
          </a:xfrm>
          <a:prstGeom prst="rect">
            <a:avLst/>
          </a:prstGeo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等价类测试</a:t>
            </a:r>
            <a:endParaRPr lang="zh-CN" altLang="en-US" b="1" dirty="0">
              <a:latin typeface="黑体" pitchFamily="2" charset="-122"/>
              <a:ea typeface="黑体" pitchFamily="2" charset="-122"/>
            </a:endParaRPr>
          </a:p>
        </p:txBody>
      </p:sp>
    </p:spTree>
    <p:extLst>
      <p:ext uri="{BB962C8B-B14F-4D97-AF65-F5344CB8AC3E}">
        <p14:creationId xmlns:p14="http://schemas.microsoft.com/office/powerpoint/2010/main" val="137573850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u=1033637781,3642666396&amp;fm=0&amp;gp=26.gif"/>
          <p:cNvPicPr>
            <a:picLocks noChangeAspect="1"/>
          </p:cNvPicPr>
          <p:nvPr/>
        </p:nvPicPr>
        <p:blipFill>
          <a:blip r:embed="rId3" cstate="print"/>
          <a:stretch>
            <a:fillRect/>
          </a:stretch>
        </p:blipFill>
        <p:spPr>
          <a:xfrm>
            <a:off x="1576386" y="4965485"/>
            <a:ext cx="1169894" cy="1559859"/>
          </a:xfrm>
          <a:prstGeom prst="ellipse">
            <a:avLst/>
          </a:prstGeom>
          <a:ln>
            <a:noFill/>
          </a:ln>
          <a:effectLst>
            <a:softEdge rad="112500"/>
          </a:effectLst>
        </p:spPr>
      </p:pic>
      <p:sp>
        <p:nvSpPr>
          <p:cNvPr id="16" name="椭圆形标注 15"/>
          <p:cNvSpPr/>
          <p:nvPr/>
        </p:nvSpPr>
        <p:spPr>
          <a:xfrm>
            <a:off x="1600177" y="2314697"/>
            <a:ext cx="5893635" cy="3071834"/>
          </a:xfrm>
          <a:prstGeom prst="wedgeEllipseCallout">
            <a:avLst>
              <a:gd name="adj1" fmla="val -27200"/>
              <a:gd name="adj2" fmla="val 64185"/>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743816" y="2653960"/>
            <a:ext cx="5103589" cy="2123658"/>
          </a:xfrm>
          <a:prstGeom prst="rect">
            <a:avLst/>
          </a:prstGeom>
          <a:noFill/>
        </p:spPr>
        <p:txBody>
          <a:bodyPr wrap="square" rtlCol="0">
            <a:spAutoFit/>
          </a:bodyPr>
          <a:lstStyle/>
          <a:p>
            <a:r>
              <a:rPr lang="en-US" altLang="zh-CN" sz="1600" b="1" dirty="0"/>
              <a:t>0+1    1+1    1+2    1+3   1+4   1+5   ……+99</a:t>
            </a:r>
          </a:p>
          <a:p>
            <a:r>
              <a:rPr lang="en-US" altLang="zh-CN" sz="1600" b="1" dirty="0"/>
              <a:t>2+1    2+2    2+3   2+4   2+5   ……</a:t>
            </a:r>
          </a:p>
          <a:p>
            <a:r>
              <a:rPr lang="en-US" altLang="zh-CN" sz="1600" b="1" dirty="0"/>
              <a:t>3+1    3+2    3+3   3+4   3+5   ……</a:t>
            </a:r>
          </a:p>
          <a:p>
            <a:r>
              <a:rPr lang="en-US" altLang="zh-CN" sz="1600" b="1" dirty="0"/>
              <a:t>4+1    4+2    4+3   4+4   4+5   ……</a:t>
            </a:r>
          </a:p>
          <a:p>
            <a:r>
              <a:rPr lang="en-US" altLang="zh-CN" sz="1600" b="1" dirty="0"/>
              <a:t>5+1    5+2    5+3   5+4   5+5   ……</a:t>
            </a:r>
          </a:p>
          <a:p>
            <a:r>
              <a:rPr lang="en-US" altLang="zh-CN" sz="1600" b="1" dirty="0"/>
              <a:t>……     …….   ……    ……   ……</a:t>
            </a:r>
          </a:p>
          <a:p>
            <a:r>
              <a:rPr lang="en-US" altLang="zh-CN" sz="1600" b="1" dirty="0"/>
              <a:t>99+……</a:t>
            </a:r>
            <a:endParaRPr lang="zh-CN" altLang="en-US" sz="1600" b="1" dirty="0"/>
          </a:p>
        </p:txBody>
      </p:sp>
      <p:sp>
        <p:nvSpPr>
          <p:cNvPr id="2" name="矩形 1"/>
          <p:cNvSpPr/>
          <p:nvPr/>
        </p:nvSpPr>
        <p:spPr>
          <a:xfrm>
            <a:off x="611560" y="836712"/>
            <a:ext cx="3610284" cy="677108"/>
          </a:xfrm>
          <a:prstGeom prst="rect">
            <a:avLst/>
          </a:prstGeom>
        </p:spPr>
        <p:txBody>
          <a:bodyPr wrap="none">
            <a:spAutoFit/>
          </a:bodyPr>
          <a:lstStyle/>
          <a:p>
            <a:r>
              <a:rPr lang="en-US" altLang="zh-CN" sz="3800" b="1" dirty="0">
                <a:solidFill>
                  <a:schemeClr val="tx2"/>
                </a:solidFill>
                <a:latin typeface="黑体" pitchFamily="2" charset="-122"/>
                <a:ea typeface="黑体" pitchFamily="2" charset="-122"/>
                <a:cs typeface="+mj-cs"/>
              </a:rPr>
              <a:t>3.2 </a:t>
            </a:r>
            <a:r>
              <a:rPr lang="zh-CN" altLang="en-US" sz="3800" b="1" dirty="0">
                <a:solidFill>
                  <a:schemeClr val="tx2"/>
                </a:solidFill>
                <a:latin typeface="黑体" pitchFamily="2" charset="-122"/>
                <a:ea typeface="黑体" pitchFamily="2" charset="-122"/>
                <a:cs typeface="+mj-cs"/>
              </a:rPr>
              <a:t>等价类测试</a:t>
            </a:r>
          </a:p>
        </p:txBody>
      </p:sp>
      <p:sp>
        <p:nvSpPr>
          <p:cNvPr id="3" name="矩形 2"/>
          <p:cNvSpPr/>
          <p:nvPr/>
        </p:nvSpPr>
        <p:spPr>
          <a:xfrm>
            <a:off x="158712" y="1844824"/>
            <a:ext cx="4515980" cy="646331"/>
          </a:xfrm>
          <a:prstGeom prst="rect">
            <a:avLst/>
          </a:prstGeom>
        </p:spPr>
        <p:txBody>
          <a:bodyPr wrap="none">
            <a:spAutoFit/>
          </a:bodyPr>
          <a:lstStyle/>
          <a:p>
            <a:pPr lvl="1" eaLnBrk="1" hangingPunct="1">
              <a:lnSpc>
                <a:spcPct val="150000"/>
              </a:lnSpc>
              <a:defRPr/>
            </a:pPr>
            <a:r>
              <a:rPr lang="zh-CN" altLang="en-US" sz="2400" b="1" dirty="0">
                <a:solidFill>
                  <a:schemeClr val="tx1">
                    <a:lumMod val="95000"/>
                    <a:lumOff val="5000"/>
                  </a:schemeClr>
                </a:solidFill>
                <a:latin typeface="+mn-ea"/>
              </a:rPr>
              <a:t>计算两个</a:t>
            </a:r>
            <a:r>
              <a:rPr lang="en-US" altLang="zh-CN" sz="2400" b="1" dirty="0">
                <a:solidFill>
                  <a:schemeClr val="tx1">
                    <a:lumMod val="95000"/>
                    <a:lumOff val="5000"/>
                  </a:schemeClr>
                </a:solidFill>
                <a:latin typeface="+mn-ea"/>
              </a:rPr>
              <a:t>0—99</a:t>
            </a:r>
            <a:r>
              <a:rPr lang="zh-CN" altLang="en-US" sz="2400" b="1" dirty="0">
                <a:solidFill>
                  <a:schemeClr val="tx1">
                    <a:lumMod val="95000"/>
                    <a:lumOff val="5000"/>
                  </a:schemeClr>
                </a:solidFill>
                <a:latin typeface="+mn-ea"/>
              </a:rPr>
              <a:t>之间整数的和</a:t>
            </a:r>
          </a:p>
        </p:txBody>
      </p:sp>
    </p:spTree>
    <p:extLst>
      <p:ext uri="{BB962C8B-B14F-4D97-AF65-F5344CB8AC3E}">
        <p14:creationId xmlns:p14="http://schemas.microsoft.com/office/powerpoint/2010/main" val="369562439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a:t>
            </a:r>
            <a:r>
              <a:rPr lang="zh-CN" altLang="en-US" b="1" dirty="0" smtClean="0">
                <a:latin typeface="黑体" pitchFamily="2" charset="-122"/>
                <a:ea typeface="黑体" pitchFamily="2" charset="-122"/>
              </a:rPr>
              <a:t>测试</a:t>
            </a:r>
            <a:endParaRPr lang="zh-CN" altLang="en-US" dirty="0"/>
          </a:p>
        </p:txBody>
      </p:sp>
      <p:sp>
        <p:nvSpPr>
          <p:cNvPr id="3" name="内容占位符 2"/>
          <p:cNvSpPr>
            <a:spLocks noGrp="1"/>
          </p:cNvSpPr>
          <p:nvPr>
            <p:ph idx="1"/>
          </p:nvPr>
        </p:nvSpPr>
        <p:spPr/>
        <p:txBody>
          <a:bodyPr/>
          <a:lstStyle/>
          <a:p>
            <a:pPr marL="469900" lvl="1" indent="-469900" algn="just" eaLnBrk="1" hangingPunct="1">
              <a:buFont typeface="Wingdings" panose="05000000000000000000" pitchFamily="2" charset="2"/>
              <a:buChar char="o"/>
              <a:defRPr/>
            </a:pPr>
            <a:r>
              <a:rPr lang="zh-CN" altLang="en-US" sz="2550" b="1" kern="1200" dirty="0">
                <a:cs typeface="+mn-cs"/>
              </a:rPr>
              <a:t>产生的原因</a:t>
            </a:r>
            <a:endParaRPr lang="en-US" altLang="zh-CN" sz="2550" b="1" kern="1200" dirty="0">
              <a:cs typeface="+mn-cs"/>
            </a:endParaRPr>
          </a:p>
          <a:p>
            <a:pPr lvl="1" indent="-436880" algn="just" eaLnBrk="1" hangingPunct="1">
              <a:defRPr/>
            </a:pPr>
            <a:r>
              <a:rPr lang="zh-CN" altLang="en-US" sz="2325" b="1" kern="1200" dirty="0">
                <a:cs typeface="+mn-cs"/>
              </a:rPr>
              <a:t>对系统进行穷尽测试是</a:t>
            </a:r>
            <a:r>
              <a:rPr lang="zh-CN" altLang="en-US" sz="2325" b="1" kern="1200" dirty="0">
                <a:solidFill>
                  <a:srgbClr val="FF0000"/>
                </a:solidFill>
                <a:cs typeface="+mn-cs"/>
              </a:rPr>
              <a:t>不可能的</a:t>
            </a:r>
          </a:p>
          <a:p>
            <a:pPr lvl="1" indent="-436880" algn="just" eaLnBrk="1" hangingPunct="1">
              <a:defRPr/>
            </a:pPr>
            <a:r>
              <a:rPr lang="zh-CN" altLang="en-US" sz="2325" b="1" kern="1200" dirty="0" smtClean="0">
                <a:cs typeface="+mn-cs"/>
              </a:rPr>
              <a:t>使用</a:t>
            </a:r>
            <a:r>
              <a:rPr lang="zh-CN" altLang="en-US" sz="2325" b="1" kern="1200" dirty="0">
                <a:cs typeface="+mn-cs"/>
              </a:rPr>
              <a:t>有限的数据对系统进行测试是</a:t>
            </a:r>
            <a:r>
              <a:rPr lang="zh-CN" altLang="en-US" sz="2325" b="1" kern="1200" dirty="0">
                <a:solidFill>
                  <a:srgbClr val="FF0000"/>
                </a:solidFill>
                <a:cs typeface="+mn-cs"/>
              </a:rPr>
              <a:t>可能的</a:t>
            </a:r>
          </a:p>
          <a:p>
            <a:pPr lvl="1" indent="-436880" algn="just" eaLnBrk="1" hangingPunct="1">
              <a:defRPr/>
            </a:pPr>
            <a:r>
              <a:rPr lang="zh-CN" altLang="en-US" sz="2325" b="1" kern="1200" dirty="0" smtClean="0">
                <a:cs typeface="+mn-cs"/>
              </a:rPr>
              <a:t>我们</a:t>
            </a:r>
            <a:r>
              <a:rPr lang="zh-CN" altLang="en-US" sz="2325" b="1" kern="1200" dirty="0">
                <a:cs typeface="+mn-cs"/>
              </a:rPr>
              <a:t>可以选择</a:t>
            </a:r>
            <a:r>
              <a:rPr lang="zh-CN" altLang="en-US" sz="2325" b="1" kern="1200" dirty="0">
                <a:solidFill>
                  <a:srgbClr val="FF0000"/>
                </a:solidFill>
                <a:cs typeface="+mn-cs"/>
              </a:rPr>
              <a:t>少量</a:t>
            </a:r>
            <a:r>
              <a:rPr lang="zh-CN" altLang="en-US" sz="2325" b="1" kern="1200" dirty="0">
                <a:cs typeface="+mn-cs"/>
              </a:rPr>
              <a:t>测试用例来测试系统，并满足</a:t>
            </a:r>
          </a:p>
          <a:p>
            <a:pPr lvl="2" indent="-436880" algn="just" eaLnBrk="1" hangingPunct="1">
              <a:buFont typeface="Wingdings" panose="05000000000000000000" pitchFamily="2" charset="2"/>
              <a:buChar char="ü"/>
              <a:defRPr/>
            </a:pPr>
            <a:r>
              <a:rPr lang="zh-CN" altLang="en-US" sz="2025" b="1" kern="1200" dirty="0" smtClean="0">
                <a:cs typeface="+mn-cs"/>
              </a:rPr>
              <a:t>测试</a:t>
            </a:r>
            <a:r>
              <a:rPr lang="zh-CN" altLang="en-US" sz="2025" b="1" kern="1200" dirty="0">
                <a:cs typeface="+mn-cs"/>
              </a:rPr>
              <a:t>是完备的</a:t>
            </a:r>
          </a:p>
          <a:p>
            <a:pPr lvl="2" indent="-436880" algn="just" eaLnBrk="1" hangingPunct="1">
              <a:buFont typeface="Wingdings" panose="05000000000000000000" pitchFamily="2" charset="2"/>
              <a:buChar char="ü"/>
              <a:defRPr/>
            </a:pPr>
            <a:r>
              <a:rPr lang="zh-CN" altLang="en-US" sz="2025" b="1" kern="1200" dirty="0" smtClean="0">
                <a:cs typeface="+mn-cs"/>
              </a:rPr>
              <a:t>测试</a:t>
            </a:r>
            <a:r>
              <a:rPr lang="zh-CN" altLang="en-US" sz="2025" b="1" kern="1200" dirty="0">
                <a:cs typeface="+mn-cs"/>
              </a:rPr>
              <a:t>是没有冗余的</a:t>
            </a:r>
          </a:p>
          <a:p>
            <a:endParaRPr lang="zh-CN" altLang="en-US" dirty="0"/>
          </a:p>
        </p:txBody>
      </p:sp>
    </p:spTree>
    <p:extLst>
      <p:ext uri="{BB962C8B-B14F-4D97-AF65-F5344CB8AC3E}">
        <p14:creationId xmlns:p14="http://schemas.microsoft.com/office/powerpoint/2010/main" val="1678750647"/>
      </p:ext>
    </p:extLst>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等价类测试</a:t>
            </a:r>
            <a:endParaRPr lang="zh-CN" altLang="en-US" dirty="0"/>
          </a:p>
        </p:txBody>
      </p:sp>
      <p:sp>
        <p:nvSpPr>
          <p:cNvPr id="3" name="内容占位符 2"/>
          <p:cNvSpPr>
            <a:spLocks noGrp="1"/>
          </p:cNvSpPr>
          <p:nvPr>
            <p:ph idx="1"/>
          </p:nvPr>
        </p:nvSpPr>
        <p:spPr/>
        <p:txBody>
          <a:bodyPr/>
          <a:lstStyle/>
          <a:p>
            <a:r>
              <a:rPr lang="zh-CN" altLang="en-US" b="1" dirty="0" smtClean="0"/>
              <a:t>基本原理</a:t>
            </a:r>
            <a:endParaRPr lang="zh-CN" altLang="en-US" b="1" dirty="0"/>
          </a:p>
        </p:txBody>
      </p:sp>
      <p:sp>
        <p:nvSpPr>
          <p:cNvPr id="5" name="TextBox 4"/>
          <p:cNvSpPr txBox="1"/>
          <p:nvPr/>
        </p:nvSpPr>
        <p:spPr>
          <a:xfrm>
            <a:off x="1403648" y="4725144"/>
            <a:ext cx="7200800" cy="892552"/>
          </a:xfrm>
          <a:prstGeom prst="rect">
            <a:avLst/>
          </a:prstGeom>
          <a:noFill/>
        </p:spPr>
        <p:txBody>
          <a:bodyPr wrap="square" rtlCol="0">
            <a:spAutoFit/>
          </a:bodyPr>
          <a:lstStyle/>
          <a:p>
            <a:endParaRPr lang="en-US" altLang="zh-CN" sz="2400" dirty="0">
              <a:latin typeface="+mn-ea"/>
              <a:ea typeface="+mn-ea"/>
            </a:endParaRPr>
          </a:p>
          <a:p>
            <a:r>
              <a:rPr lang="en-US" altLang="zh-CN" sz="2800" b="1" dirty="0" smtClean="0">
                <a:latin typeface="+mn-ea"/>
                <a:ea typeface="+mn-ea"/>
              </a:rPr>
              <a:t>3</a:t>
            </a:r>
            <a:r>
              <a:rPr lang="zh-CN" altLang="en-US" sz="2800" b="1" dirty="0">
                <a:latin typeface="+mn-ea"/>
                <a:ea typeface="+mn-ea"/>
              </a:rPr>
              <a:t>个约束：分而不</a:t>
            </a:r>
            <a:r>
              <a:rPr lang="zh-CN" altLang="en-US" sz="2800" b="1" dirty="0" smtClean="0">
                <a:latin typeface="+mn-ea"/>
                <a:ea typeface="+mn-ea"/>
              </a:rPr>
              <a:t>交、合</a:t>
            </a:r>
            <a:r>
              <a:rPr lang="zh-CN" altLang="en-US" sz="2800" b="1" dirty="0">
                <a:latin typeface="+mn-ea"/>
                <a:ea typeface="+mn-ea"/>
              </a:rPr>
              <a:t>而</a:t>
            </a:r>
            <a:r>
              <a:rPr lang="zh-CN" altLang="en-US" sz="2800" b="1" dirty="0" smtClean="0">
                <a:latin typeface="+mn-ea"/>
                <a:ea typeface="+mn-ea"/>
              </a:rPr>
              <a:t>不变、类内</a:t>
            </a:r>
            <a:r>
              <a:rPr lang="zh-CN" altLang="en-US" sz="2800" b="1" dirty="0">
                <a:latin typeface="+mn-ea"/>
                <a:ea typeface="+mn-ea"/>
              </a:rPr>
              <a:t>等价</a:t>
            </a:r>
          </a:p>
        </p:txBody>
      </p:sp>
      <p:pic>
        <p:nvPicPr>
          <p:cNvPr id="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251" y="2492896"/>
            <a:ext cx="87820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5939550"/>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等价类测试</a:t>
            </a:r>
            <a:endParaRPr lang="zh-CN" altLang="en-US" dirty="0"/>
          </a:p>
        </p:txBody>
      </p:sp>
      <p:sp>
        <p:nvSpPr>
          <p:cNvPr id="3" name="内容占位符 2"/>
          <p:cNvSpPr>
            <a:spLocks noGrp="1"/>
          </p:cNvSpPr>
          <p:nvPr>
            <p:ph idx="1"/>
          </p:nvPr>
        </p:nvSpPr>
        <p:spPr>
          <a:xfrm>
            <a:off x="566738" y="1752600"/>
            <a:ext cx="4509318" cy="4267200"/>
          </a:xfrm>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5ABF56A4-D1A6-4E9C-871E-2D1E17A0ACE1}" type="slidenum">
              <a:rPr lang="en-US" altLang="zh-CN" smtClean="0"/>
              <a:pPr>
                <a:defRPr/>
              </a:pPr>
              <a:t>8</a:t>
            </a:fld>
            <a:endParaRPr lang="en-US" altLang="zh-C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780927"/>
            <a:ext cx="399097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5004048" y="2190784"/>
            <a:ext cx="4139952" cy="3600986"/>
          </a:xfrm>
          <a:prstGeom prst="rect">
            <a:avLst/>
          </a:prstGeom>
        </p:spPr>
        <p:txBody>
          <a:bodyPr wrap="square">
            <a:spAutoFit/>
          </a:bodyPr>
          <a:lstStyle/>
          <a:p>
            <a:endParaRPr lang="zh-CN" altLang="en-US" dirty="0"/>
          </a:p>
          <a:p>
            <a:endParaRPr lang="zh-CN" altLang="en-US" dirty="0"/>
          </a:p>
          <a:p>
            <a:r>
              <a:rPr lang="en-US" altLang="zh-CN" sz="2400" b="1" dirty="0">
                <a:latin typeface="+mn-ea"/>
                <a:ea typeface="+mn-ea"/>
              </a:rPr>
              <a:t>1.R</a:t>
            </a:r>
            <a:r>
              <a:rPr lang="zh-CN" altLang="en-US" sz="2400" b="1" dirty="0">
                <a:latin typeface="+mn-ea"/>
                <a:ea typeface="+mn-ea"/>
              </a:rPr>
              <a:t>是一种等价关系</a:t>
            </a:r>
            <a:r>
              <a:rPr lang="zh-CN" altLang="en-US" sz="2400" b="1" dirty="0" smtClean="0">
                <a:latin typeface="+mn-ea"/>
                <a:ea typeface="+mn-ea"/>
              </a:rPr>
              <a:t>。</a:t>
            </a:r>
            <a:endParaRPr lang="en-US" altLang="zh-CN" sz="2400" b="1" dirty="0" smtClean="0">
              <a:latin typeface="+mn-ea"/>
              <a:ea typeface="+mn-ea"/>
            </a:endParaRPr>
          </a:p>
          <a:p>
            <a:r>
              <a:rPr lang="zh-CN" altLang="en-US" sz="2400" b="1" dirty="0" smtClean="0">
                <a:latin typeface="+mn-ea"/>
                <a:ea typeface="+mn-ea"/>
              </a:rPr>
              <a:t>定义</a:t>
            </a:r>
            <a:r>
              <a:rPr lang="zh-CN" altLang="en-US" sz="2400" b="1" dirty="0">
                <a:latin typeface="+mn-ea"/>
                <a:ea typeface="+mn-ea"/>
              </a:rPr>
              <a:t>：</a:t>
            </a:r>
          </a:p>
          <a:p>
            <a:r>
              <a:rPr lang="zh-CN" altLang="en-US" sz="2400" b="1" dirty="0">
                <a:latin typeface="+mn-ea"/>
                <a:ea typeface="+mn-ea"/>
              </a:rPr>
              <a:t>对于输入域中的</a:t>
            </a:r>
            <a:r>
              <a:rPr lang="en-US" altLang="zh-CN" sz="2400" b="1" dirty="0">
                <a:latin typeface="+mn-ea"/>
                <a:ea typeface="+mn-ea"/>
              </a:rPr>
              <a:t>x, y</a:t>
            </a:r>
            <a:r>
              <a:rPr lang="zh-CN" altLang="en-US" sz="2400" b="1" dirty="0">
                <a:latin typeface="+mn-ea"/>
                <a:ea typeface="+mn-ea"/>
              </a:rPr>
              <a:t>，</a:t>
            </a:r>
          </a:p>
          <a:p>
            <a:r>
              <a:rPr lang="en-US" altLang="zh-CN" sz="2400" b="1" dirty="0" err="1">
                <a:latin typeface="+mn-ea"/>
                <a:ea typeface="+mn-ea"/>
              </a:rPr>
              <a:t>xRy</a:t>
            </a:r>
            <a:r>
              <a:rPr lang="zh-CN" altLang="en-US" sz="2400" b="1" dirty="0">
                <a:latin typeface="+mn-ea"/>
                <a:ea typeface="+mn-ea"/>
              </a:rPr>
              <a:t>当且仅当</a:t>
            </a:r>
            <a:r>
              <a:rPr lang="en-US" altLang="zh-CN" sz="2400" b="1" dirty="0">
                <a:latin typeface="+mn-ea"/>
                <a:ea typeface="+mn-ea"/>
              </a:rPr>
              <a:t>F(x ) = F(y)</a:t>
            </a:r>
            <a:endParaRPr lang="zh-CN" altLang="en-US" sz="2400" b="1" dirty="0">
              <a:latin typeface="+mn-ea"/>
              <a:ea typeface="+mn-ea"/>
            </a:endParaRPr>
          </a:p>
          <a:p>
            <a:r>
              <a:rPr lang="en-US" altLang="zh-CN" sz="2400" b="1" dirty="0">
                <a:latin typeface="+mn-ea"/>
                <a:ea typeface="+mn-ea"/>
              </a:rPr>
              <a:t>2.</a:t>
            </a:r>
            <a:r>
              <a:rPr lang="zh-CN" altLang="en-US" sz="2400" b="1" dirty="0">
                <a:latin typeface="+mn-ea"/>
                <a:ea typeface="+mn-ea"/>
              </a:rPr>
              <a:t>一种等价关系将引入一个数据集的一种划分。</a:t>
            </a:r>
          </a:p>
          <a:p>
            <a:r>
              <a:rPr lang="en-US" altLang="zh-CN" sz="2400" b="1" dirty="0">
                <a:latin typeface="+mn-ea"/>
                <a:ea typeface="+mn-ea"/>
              </a:rPr>
              <a:t>3.</a:t>
            </a:r>
            <a:r>
              <a:rPr lang="zh-CN" altLang="en-US" sz="2400" b="1" dirty="0">
                <a:latin typeface="+mn-ea"/>
                <a:ea typeface="+mn-ea"/>
              </a:rPr>
              <a:t>当映射</a:t>
            </a:r>
            <a:r>
              <a:rPr lang="en-US" altLang="zh-CN" sz="2400" b="1" dirty="0">
                <a:latin typeface="+mn-ea"/>
                <a:ea typeface="+mn-ea"/>
              </a:rPr>
              <a:t>F</a:t>
            </a:r>
            <a:r>
              <a:rPr lang="zh-CN" altLang="en-US" sz="2400" b="1" dirty="0">
                <a:latin typeface="+mn-ea"/>
                <a:ea typeface="+mn-ea"/>
              </a:rPr>
              <a:t>是多对</a:t>
            </a:r>
            <a:r>
              <a:rPr lang="en-US" altLang="zh-CN" sz="2400" b="1" dirty="0">
                <a:latin typeface="+mn-ea"/>
                <a:ea typeface="+mn-ea"/>
              </a:rPr>
              <a:t>1</a:t>
            </a:r>
            <a:r>
              <a:rPr lang="zh-CN" altLang="en-US" sz="2400" b="1" dirty="0">
                <a:latin typeface="+mn-ea"/>
                <a:ea typeface="+mn-ea"/>
              </a:rPr>
              <a:t>的时候，等价关系</a:t>
            </a:r>
            <a:r>
              <a:rPr lang="en-US" altLang="zh-CN" sz="2400" b="1" dirty="0">
                <a:latin typeface="+mn-ea"/>
                <a:ea typeface="+mn-ea"/>
              </a:rPr>
              <a:t>R</a:t>
            </a:r>
            <a:r>
              <a:rPr lang="zh-CN" altLang="en-US" sz="2400" b="1" dirty="0">
                <a:latin typeface="+mn-ea"/>
                <a:ea typeface="+mn-ea"/>
              </a:rPr>
              <a:t>的效果最好</a:t>
            </a:r>
            <a:r>
              <a:rPr lang="zh-CN" altLang="en-US" dirty="0"/>
              <a:t>。</a:t>
            </a:r>
          </a:p>
        </p:txBody>
      </p:sp>
      <p:sp>
        <p:nvSpPr>
          <p:cNvPr id="6" name="TextBox 5"/>
          <p:cNvSpPr txBox="1"/>
          <p:nvPr/>
        </p:nvSpPr>
        <p:spPr>
          <a:xfrm>
            <a:off x="899592" y="4653136"/>
            <a:ext cx="4104456" cy="369332"/>
          </a:xfrm>
          <a:prstGeom prst="rect">
            <a:avLst/>
          </a:prstGeom>
          <a:noFill/>
        </p:spPr>
        <p:txBody>
          <a:bodyPr wrap="square" rtlCol="0">
            <a:spAutoFit/>
          </a:bodyPr>
          <a:lstStyle/>
          <a:p>
            <a:r>
              <a:rPr lang="zh-CN" altLang="en-US" dirty="0" smtClean="0"/>
              <a:t>输入域                     范围</a:t>
            </a:r>
            <a:endParaRPr lang="zh-CN" altLang="en-US" dirty="0"/>
          </a:p>
        </p:txBody>
      </p:sp>
    </p:spTree>
    <p:extLst>
      <p:ext uri="{BB962C8B-B14F-4D97-AF65-F5344CB8AC3E}">
        <p14:creationId xmlns:p14="http://schemas.microsoft.com/office/powerpoint/2010/main" val="3904327916"/>
      </p:ext>
    </p:extLst>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2"/>
          <p:cNvSpPr txBox="1">
            <a:spLocks/>
          </p:cNvSpPr>
          <p:nvPr/>
        </p:nvSpPr>
        <p:spPr bwMode="auto">
          <a:xfrm>
            <a:off x="683568" y="2780928"/>
            <a:ext cx="8081137" cy="5084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66688" indent="-166688" algn="l" defTabSz="0" rtl="0" eaLnBrk="1" fontAlgn="base" hangingPunct="1">
              <a:lnSpc>
                <a:spcPct val="150000"/>
              </a:lnSpc>
              <a:spcBef>
                <a:spcPct val="0"/>
              </a:spcBef>
              <a:spcAft>
                <a:spcPct val="15000"/>
              </a:spcAft>
              <a:buClr>
                <a:schemeClr val="tx2"/>
              </a:buClr>
              <a:buFont typeface="Arial" charset="0"/>
              <a:buChar char="•"/>
              <a:defRPr sz="2400">
                <a:solidFill>
                  <a:srgbClr val="006F53"/>
                </a:solidFill>
                <a:latin typeface="微软雅黑" pitchFamily="34" charset="-122"/>
                <a:ea typeface="微软雅黑" pitchFamily="34" charset="-122"/>
                <a:cs typeface="+mn-cs"/>
              </a:defRPr>
            </a:lvl1pPr>
            <a:lvl2pPr marL="398463" indent="-230188"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2pPr>
            <a:lvl3pPr marL="400050" indent="182563"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3pPr>
            <a:lvl4pPr marL="825500" indent="-241300" algn="l" defTabSz="0" rtl="0" eaLnBrk="1" fontAlgn="base" hangingPunct="1">
              <a:lnSpc>
                <a:spcPct val="150000"/>
              </a:lnSpc>
              <a:spcBef>
                <a:spcPct val="0"/>
              </a:spcBef>
              <a:spcAft>
                <a:spcPct val="15000"/>
              </a:spcAft>
              <a:buClr>
                <a:schemeClr val="tx2"/>
              </a:buClr>
              <a:buFont typeface="Arial" charset="0"/>
              <a:buChar char="–"/>
              <a:defRPr sz="1600">
                <a:solidFill>
                  <a:schemeClr val="bg2"/>
                </a:solidFill>
                <a:latin typeface="微软雅黑" pitchFamily="34" charset="-122"/>
                <a:ea typeface="微软雅黑" pitchFamily="34" charset="-122"/>
              </a:defRPr>
            </a:lvl4pPr>
            <a:lvl5pPr marL="2057400" indent="-228600" algn="l" defTabSz="0" rtl="0" eaLnBrk="1" fontAlgn="base" hangingPunct="1">
              <a:lnSpc>
                <a:spcPct val="150000"/>
              </a:lnSpc>
              <a:spcBef>
                <a:spcPct val="0"/>
              </a:spcBef>
              <a:spcAft>
                <a:spcPct val="25000"/>
              </a:spcAft>
              <a:buClr>
                <a:schemeClr val="tx2"/>
              </a:buClr>
              <a:buFont typeface="Arial" charset="0"/>
              <a:buChar char="–"/>
              <a:defRPr sz="2000">
                <a:solidFill>
                  <a:schemeClr val="tx1"/>
                </a:solidFill>
                <a:latin typeface="+mn-lt"/>
                <a:ea typeface="微软雅黑" pitchFamily="34" charset="-122"/>
              </a:defRPr>
            </a:lvl5pPr>
            <a:lvl6pPr marL="25146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9pPr>
          </a:lstStyle>
          <a:p>
            <a:pPr marL="0" indent="0">
              <a:buNone/>
            </a:pPr>
            <a:r>
              <a:rPr lang="zh-CN" altLang="en-US" sz="2600" b="1" dirty="0">
                <a:solidFill>
                  <a:schemeClr val="tx1"/>
                </a:solidFill>
                <a:latin typeface="+mn-lt"/>
                <a:ea typeface="+mn-ea"/>
              </a:rPr>
              <a:t>等价类划分法</a:t>
            </a:r>
            <a:r>
              <a:rPr lang="zh-CN" altLang="en-US" sz="2600" b="1" dirty="0">
                <a:solidFill>
                  <a:srgbClr val="FF0000"/>
                </a:solidFill>
                <a:latin typeface="+mn-lt"/>
                <a:ea typeface="+mn-ea"/>
              </a:rPr>
              <a:t>依据需求</a:t>
            </a:r>
            <a:r>
              <a:rPr lang="zh-CN" altLang="en-US" sz="2600" b="1" dirty="0">
                <a:solidFill>
                  <a:schemeClr val="tx1"/>
                </a:solidFill>
                <a:latin typeface="+mn-lt"/>
                <a:ea typeface="+mn-ea"/>
              </a:rPr>
              <a:t>对</a:t>
            </a:r>
            <a:r>
              <a:rPr lang="zh-CN" altLang="en-US" sz="2600" b="1" dirty="0" smtClean="0">
                <a:solidFill>
                  <a:schemeClr val="tx1"/>
                </a:solidFill>
                <a:latin typeface="+mn-lt"/>
                <a:ea typeface="+mn-ea"/>
              </a:rPr>
              <a:t>输入</a:t>
            </a:r>
            <a:r>
              <a:rPr lang="en-US" altLang="zh-CN" sz="2600" b="1" dirty="0" smtClean="0">
                <a:solidFill>
                  <a:schemeClr val="tx1"/>
                </a:solidFill>
                <a:latin typeface="+mn-lt"/>
                <a:ea typeface="+mn-ea"/>
              </a:rPr>
              <a:t>/</a:t>
            </a:r>
            <a:r>
              <a:rPr lang="zh-CN" altLang="en-US" sz="2600" b="1" dirty="0" smtClean="0">
                <a:solidFill>
                  <a:schemeClr val="tx1"/>
                </a:solidFill>
                <a:latin typeface="+mn-lt"/>
                <a:ea typeface="+mn-ea"/>
              </a:rPr>
              <a:t>输出的</a:t>
            </a:r>
            <a:r>
              <a:rPr lang="zh-CN" altLang="en-US" sz="2600" b="1" dirty="0">
                <a:solidFill>
                  <a:schemeClr val="tx1"/>
                </a:solidFill>
                <a:latin typeface="+mn-lt"/>
                <a:ea typeface="+mn-ea"/>
              </a:rPr>
              <a:t>范围进行细分，然后再分出的每一个区域内选取一个有代表性的测试数据开展测试。</a:t>
            </a:r>
            <a:endParaRPr lang="en-US" altLang="zh-CN" sz="2600" b="1" dirty="0">
              <a:solidFill>
                <a:schemeClr val="tx1"/>
              </a:solidFill>
              <a:latin typeface="+mn-lt"/>
              <a:ea typeface="+mn-ea"/>
            </a:endParaRPr>
          </a:p>
        </p:txBody>
      </p:sp>
      <p:sp>
        <p:nvSpPr>
          <p:cNvPr id="27650" name="Rectangle 2"/>
          <p:cNvSpPr>
            <a:spLocks noGrp="1" noChangeArrowheads="1"/>
          </p:cNvSpPr>
          <p:nvPr>
            <p:ph type="title" idx="4294967295"/>
          </p:nvPr>
        </p:nvSpPr>
        <p:spPr>
          <a:xfrm>
            <a:off x="539552" y="1268760"/>
            <a:ext cx="8001000" cy="1216025"/>
          </a:xfrm>
        </p:spPr>
        <p:txBody>
          <a:bodyPr/>
          <a:lstStyle/>
          <a:p>
            <a:pPr marL="469900" indent="-469900" eaLnBrk="1" hangingPunct="1">
              <a:spcBef>
                <a:spcPct val="20000"/>
              </a:spcBef>
              <a:buClr>
                <a:schemeClr val="accent2"/>
              </a:buClr>
              <a:buFont typeface="Wingdings" pitchFamily="2" charset="2"/>
              <a:buChar char="o"/>
            </a:pPr>
            <a:r>
              <a:rPr lang="zh-CN" altLang="en-US" sz="3400" b="1" dirty="0">
                <a:solidFill>
                  <a:schemeClr val="tx1"/>
                </a:solidFill>
                <a:latin typeface="+mn-lt"/>
                <a:ea typeface="+mn-ea"/>
                <a:cs typeface="+mn-cs"/>
              </a:rPr>
              <a:t>什么是等价类划分法</a:t>
            </a:r>
            <a:r>
              <a:rPr lang="en-US" altLang="zh-CN" sz="3400" b="1" dirty="0">
                <a:solidFill>
                  <a:schemeClr val="tx1"/>
                </a:solidFill>
                <a:latin typeface="+mn-lt"/>
                <a:ea typeface="+mn-ea"/>
                <a:cs typeface="+mn-cs"/>
              </a:rPr>
              <a:t>—</a:t>
            </a:r>
            <a:r>
              <a:rPr lang="zh-CN" altLang="en-US" sz="3400" b="1" dirty="0">
                <a:solidFill>
                  <a:schemeClr val="tx1"/>
                </a:solidFill>
                <a:latin typeface="+mn-lt"/>
                <a:ea typeface="+mn-ea"/>
                <a:cs typeface="+mn-cs"/>
              </a:rPr>
              <a:t>概念</a:t>
            </a:r>
          </a:p>
        </p:txBody>
      </p:sp>
      <p:sp>
        <p:nvSpPr>
          <p:cNvPr id="5" name="Rectangle 2"/>
          <p:cNvSpPr>
            <a:spLocks noGrp="1" noChangeArrowheads="1"/>
          </p:cNvSpPr>
          <p:nvPr>
            <p:ph type="title" idx="4294967295"/>
          </p:nvPr>
        </p:nvSpPr>
        <p:spPr>
          <a:xfrm>
            <a:off x="561387" y="764705"/>
            <a:ext cx="8001000" cy="792088"/>
          </a:xfrm>
          <a:prstGeom prst="rect">
            <a:avLst/>
          </a:prstGeo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等价类测试</a:t>
            </a:r>
            <a:endParaRPr lang="zh-CN" altLang="en-US" b="1" dirty="0">
              <a:latin typeface="黑体" pitchFamily="2" charset="-122"/>
              <a:ea typeface="黑体" pitchFamily="2" charset="-122"/>
            </a:endParaRPr>
          </a:p>
        </p:txBody>
      </p:sp>
    </p:spTree>
    <p:extLst>
      <p:ext uri="{BB962C8B-B14F-4D97-AF65-F5344CB8AC3E}">
        <p14:creationId xmlns:p14="http://schemas.microsoft.com/office/powerpoint/2010/main" val="121685969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918</TotalTime>
  <Words>2771</Words>
  <Application>Microsoft Office PowerPoint</Application>
  <PresentationFormat>全屏显示(4:3)</PresentationFormat>
  <Paragraphs>263</Paragraphs>
  <Slides>25</Slides>
  <Notes>5</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Profile</vt:lpstr>
      <vt:lpstr>软件测试实用教程 ——方法与实践</vt:lpstr>
      <vt:lpstr>第3章  黑盒测试技术</vt:lpstr>
      <vt:lpstr>3.2 等价类测试</vt:lpstr>
      <vt:lpstr>为什么引入等价类划分法-穷举测试</vt:lpstr>
      <vt:lpstr>PowerPoint 演示文稿</vt:lpstr>
      <vt:lpstr>3.2 等价类测试</vt:lpstr>
      <vt:lpstr>3.2 等价类测试</vt:lpstr>
      <vt:lpstr>3.2 等价类测试</vt:lpstr>
      <vt:lpstr>什么是等价类划分法—概念</vt:lpstr>
      <vt:lpstr>3.2 等价类测试</vt:lpstr>
      <vt:lpstr>3.2 等价类测试</vt:lpstr>
      <vt:lpstr>3.2 等价类测试</vt:lpstr>
      <vt:lpstr>3.2 等价类测试-设计测试用例的步骤</vt:lpstr>
      <vt:lpstr>3.2 等价类测试</vt:lpstr>
      <vt:lpstr>3.2 等价类测试</vt:lpstr>
      <vt:lpstr>3.2 等价类测试</vt:lpstr>
      <vt:lpstr>3.2 等价类测试</vt:lpstr>
      <vt:lpstr>3.2 输出域的等价类</vt:lpstr>
      <vt:lpstr>3.2 输出域的等价类</vt:lpstr>
      <vt:lpstr> </vt:lpstr>
      <vt:lpstr>3.2 输出域的等价类</vt:lpstr>
      <vt:lpstr>3.2 输出域的等价类</vt:lpstr>
      <vt:lpstr>内容总结</vt:lpstr>
      <vt:lpstr>3.2 等价类测试（课下练习）</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175</cp:revision>
  <dcterms:created xsi:type="dcterms:W3CDTF">2008-07-27T05:17:11Z</dcterms:created>
  <dcterms:modified xsi:type="dcterms:W3CDTF">2017-09-30T05:11:02Z</dcterms:modified>
</cp:coreProperties>
</file>