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9" r:id="rId4"/>
    <p:sldId id="340" r:id="rId5"/>
    <p:sldId id="355" r:id="rId6"/>
    <p:sldId id="354" r:id="rId7"/>
    <p:sldId id="341" r:id="rId8"/>
    <p:sldId id="357" r:id="rId9"/>
    <p:sldId id="358" r:id="rId10"/>
    <p:sldId id="360" r:id="rId11"/>
    <p:sldId id="361" r:id="rId12"/>
    <p:sldId id="362" r:id="rId13"/>
    <p:sldId id="348" r:id="rId14"/>
    <p:sldId id="359" r:id="rId15"/>
    <p:sldId id="31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70" y="204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2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7" r:id="rId16"/>
    <p:sldLayoutId id="2147483672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3389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45811"/>
              </p:ext>
            </p:extLst>
          </p:nvPr>
        </p:nvGraphicFramePr>
        <p:xfrm>
          <a:off x="323528" y="1196752"/>
          <a:ext cx="784887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648072"/>
                <a:gridCol w="864100"/>
                <a:gridCol w="792088"/>
                <a:gridCol w="1368152"/>
                <a:gridCol w="2376264"/>
              </a:tblGrid>
              <a:tr h="462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32896"/>
              </p:ext>
            </p:extLst>
          </p:nvPr>
        </p:nvGraphicFramePr>
        <p:xfrm>
          <a:off x="539552" y="476672"/>
          <a:ext cx="7848872" cy="628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792092"/>
                <a:gridCol w="1008112"/>
                <a:gridCol w="936104"/>
                <a:gridCol w="936104"/>
                <a:gridCol w="2376264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3260" y="2493010"/>
            <a:ext cx="7907020" cy="407543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772816"/>
            <a:ext cx="7906834" cy="5670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在某嵌入式子系统，将待发送的数据打包成符合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协议的帧格式后，便可写入发送缓冲区，并自动发送。该发送子程序的流程如下：</a:t>
            </a:r>
            <a:endParaRPr lang="en-US" altLang="zh-CN" sz="24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进入发送子程序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系统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>
                <a:latin typeface="+mn-ea"/>
              </a:rPr>
              <a:t>是否有空闲发送缓冲区，</a:t>
            </a:r>
            <a:r>
              <a:rPr lang="zh-CN" altLang="en-US" sz="2000" b="1" dirty="0" smtClean="0">
                <a:latin typeface="+mn-ea"/>
              </a:rPr>
              <a:t>如果没有，启动</a:t>
            </a:r>
            <a:r>
              <a:rPr lang="zh-CN" altLang="en-US" sz="2000" b="1" dirty="0">
                <a:latin typeface="+mn-ea"/>
              </a:rPr>
              <a:t>发送失败消息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如果有空闲缓冲区，将</a:t>
            </a:r>
            <a:r>
              <a:rPr lang="zh-CN" altLang="en-US" sz="2000" b="1" dirty="0" smtClean="0">
                <a:latin typeface="+mn-ea"/>
              </a:rPr>
              <a:t>数据包</a:t>
            </a:r>
            <a:r>
              <a:rPr lang="zh-CN" altLang="en-US" sz="2000" b="1" dirty="0">
                <a:latin typeface="+mn-ea"/>
              </a:rPr>
              <a:t>写入空闲缓冲区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 smtClean="0">
                <a:latin typeface="+mn-ea"/>
              </a:rPr>
              <a:t>是否写入成功，如果不</a:t>
            </a:r>
            <a:r>
              <a:rPr lang="zh-CN" altLang="en-US" sz="2000" b="1" dirty="0" smtClean="0">
                <a:latin typeface="+mn-ea"/>
              </a:rPr>
              <a:t>成功，启动</a:t>
            </a:r>
            <a:r>
              <a:rPr lang="zh-CN" altLang="en-US" sz="2000" b="1" dirty="0" smtClean="0">
                <a:latin typeface="+mn-ea"/>
              </a:rPr>
              <a:t>发送失败消息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如果写入成功，</a:t>
            </a:r>
            <a:r>
              <a:rPr lang="zh-CN" altLang="en-US" sz="2000" b="1" smtClean="0">
                <a:latin typeface="+mn-ea"/>
              </a:rPr>
              <a:t>则</a:t>
            </a:r>
            <a:r>
              <a:rPr lang="zh-CN" altLang="en-US" sz="2000" b="1" smtClean="0">
                <a:latin typeface="+mn-ea"/>
              </a:rPr>
              <a:t>启动发送</a:t>
            </a:r>
            <a:r>
              <a:rPr lang="zh-CN" altLang="en-US" sz="2000" b="1" dirty="0" smtClean="0">
                <a:latin typeface="+mn-ea"/>
              </a:rPr>
              <a:t>命令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返回启动发送成功消息</a:t>
            </a:r>
            <a:r>
              <a:rPr lang="zh-CN" altLang="en-US" sz="1800" b="1" dirty="0" smtClean="0">
                <a:latin typeface="+mn-ea"/>
              </a:rPr>
              <a:t>。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624314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773555"/>
            <a:ext cx="8108315" cy="4059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5" y="1655445"/>
            <a:ext cx="4298950" cy="5064760"/>
          </a:xfrm>
        </p:spPr>
        <p:txBody>
          <a:bodyPr>
            <a:normAutofit/>
          </a:bodyPr>
          <a:lstStyle/>
          <a:p>
            <a:pPr algn="just" eaLnBrk="1" hangingPunct="1"/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31977" cy="51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77863"/>
          </a:xfrm>
        </p:spPr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通过分析</a:t>
            </a:r>
            <a:r>
              <a:rPr lang="zh-CN" altLang="en-US" b="1" dirty="0"/>
              <a:t>同一</a:t>
            </a:r>
            <a:r>
              <a:rPr lang="zh-CN" altLang="en-US" b="1" dirty="0" smtClean="0"/>
              <a:t>事件的</a:t>
            </a:r>
            <a:r>
              <a:rPr lang="zh-CN" altLang="en-US" b="1" dirty="0" smtClean="0">
                <a:solidFill>
                  <a:srgbClr val="FF0000"/>
                </a:solidFill>
              </a:rPr>
              <a:t>不同触发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/>
              <a:t>和处理结果，构建各个事件流，并基于这些事件的触发控制业务流程，形成多个不同场景，最终基于场景设计测试用例。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96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33648"/>
              </p:ext>
            </p:extLst>
          </p:nvPr>
        </p:nvGraphicFramePr>
        <p:xfrm>
          <a:off x="971600" y="2636912"/>
          <a:ext cx="7704855" cy="391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952327"/>
              </a:tblGrid>
              <a:tr h="363526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否，仅为业务流程的执行片段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588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360" y="1701165"/>
            <a:ext cx="7907020" cy="49733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根据业务流程来构建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基于这些事件流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r>
              <a:rPr lang="zh-CN" altLang="en-US" b="1" dirty="0" smtClean="0">
                <a:latin typeface="+mn-ea"/>
              </a:rPr>
              <a:t>，以满足测试完备和无冗余的要求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4291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51" y="448107"/>
            <a:ext cx="2397125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70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572</TotalTime>
  <Words>899</Words>
  <Application>Microsoft Office PowerPoint</Application>
  <PresentationFormat>全屏显示(4:3)</PresentationFormat>
  <Paragraphs>189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3.6 基于场景的测试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基于场景的测试</vt:lpstr>
      <vt:lpstr>3.6 基于场景的测试</vt:lpstr>
      <vt:lpstr>内容总结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228</cp:revision>
  <dcterms:created xsi:type="dcterms:W3CDTF">2008-07-27T05:17:00Z</dcterms:created>
  <dcterms:modified xsi:type="dcterms:W3CDTF">2017-10-20T06:40:33Z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