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 id="2147483906" r:id="rId2"/>
  </p:sldMasterIdLst>
  <p:notesMasterIdLst>
    <p:notesMasterId r:id="rId50"/>
  </p:notesMasterIdLst>
  <p:sldIdLst>
    <p:sldId id="256" r:id="rId3"/>
    <p:sldId id="257" r:id="rId4"/>
    <p:sldId id="285" r:id="rId5"/>
    <p:sldId id="258" r:id="rId6"/>
    <p:sldId id="317" r:id="rId7"/>
    <p:sldId id="260" r:id="rId8"/>
    <p:sldId id="263" r:id="rId9"/>
    <p:sldId id="351" r:id="rId10"/>
    <p:sldId id="352" r:id="rId11"/>
    <p:sldId id="353" r:id="rId12"/>
    <p:sldId id="354" r:id="rId13"/>
    <p:sldId id="355" r:id="rId14"/>
    <p:sldId id="345" r:id="rId15"/>
    <p:sldId id="356" r:id="rId16"/>
    <p:sldId id="357" r:id="rId17"/>
    <p:sldId id="358" r:id="rId18"/>
    <p:sldId id="373" r:id="rId19"/>
    <p:sldId id="265" r:id="rId20"/>
    <p:sldId id="374" r:id="rId21"/>
    <p:sldId id="346" r:id="rId22"/>
    <p:sldId id="359" r:id="rId23"/>
    <p:sldId id="360" r:id="rId24"/>
    <p:sldId id="361" r:id="rId25"/>
    <p:sldId id="362" r:id="rId26"/>
    <p:sldId id="363" r:id="rId27"/>
    <p:sldId id="370" r:id="rId28"/>
    <p:sldId id="270" r:id="rId29"/>
    <p:sldId id="271" r:id="rId30"/>
    <p:sldId id="326" r:id="rId31"/>
    <p:sldId id="328" r:id="rId32"/>
    <p:sldId id="347" r:id="rId33"/>
    <p:sldId id="348" r:id="rId34"/>
    <p:sldId id="349" r:id="rId35"/>
    <p:sldId id="330" r:id="rId36"/>
    <p:sldId id="331" r:id="rId37"/>
    <p:sldId id="350" r:id="rId38"/>
    <p:sldId id="332" r:id="rId39"/>
    <p:sldId id="334" r:id="rId40"/>
    <p:sldId id="335" r:id="rId41"/>
    <p:sldId id="364" r:id="rId42"/>
    <p:sldId id="365" r:id="rId43"/>
    <p:sldId id="336" r:id="rId44"/>
    <p:sldId id="366" r:id="rId45"/>
    <p:sldId id="367" r:id="rId46"/>
    <p:sldId id="368" r:id="rId47"/>
    <p:sldId id="369" r:id="rId48"/>
    <p:sldId id="316" r:id="rId4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99" autoAdjust="0"/>
    <p:restoredTop sz="95387" autoAdjust="0"/>
  </p:normalViewPr>
  <p:slideViewPr>
    <p:cSldViewPr>
      <p:cViewPr>
        <p:scale>
          <a:sx n="72" d="100"/>
          <a:sy n="72" d="100"/>
        </p:scale>
        <p:origin x="-450"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endParaRPr lang="en-US"/>
          </a:p>
        </p:txBody>
      </p:sp>
      <p:sp>
        <p:nvSpPr>
          <p:cNvPr id="3076" name="Rectangle 4"/>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fld id="{1F86B022-3180-41C4-93EE-B81931546425}" type="slidenum">
              <a:rPr lang="en-US"/>
              <a:pPr/>
              <a:t>‹#›</a:t>
            </a:fld>
            <a:endParaRPr lang="en-US"/>
          </a:p>
        </p:txBody>
      </p:sp>
    </p:spTree>
    <p:extLst>
      <p:ext uri="{BB962C8B-B14F-4D97-AF65-F5344CB8AC3E}">
        <p14:creationId xmlns:p14="http://schemas.microsoft.com/office/powerpoint/2010/main" val="29374983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86B022-3180-41C4-93EE-B81931546425}" type="slidenum">
              <a:rPr lang="en-US" smtClean="0"/>
              <a:pPr/>
              <a:t>5</a:t>
            </a:fld>
            <a:endParaRPr lang="en-US"/>
          </a:p>
        </p:txBody>
      </p:sp>
    </p:spTree>
    <p:extLst>
      <p:ext uri="{BB962C8B-B14F-4D97-AF65-F5344CB8AC3E}">
        <p14:creationId xmlns:p14="http://schemas.microsoft.com/office/powerpoint/2010/main" val="2340708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17</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488C544C-91B5-4F05-B8AD-AF61F8E81D47}" type="slidenum">
              <a:rPr lang="en-US"/>
              <a:pPr/>
              <a:t>‹#›</a:t>
            </a:fld>
            <a:endParaRPr lang="en-US"/>
          </a:p>
        </p:txBody>
      </p:sp>
    </p:spTree>
    <p:extLst>
      <p:ext uri="{BB962C8B-B14F-4D97-AF65-F5344CB8AC3E}">
        <p14:creationId xmlns:p14="http://schemas.microsoft.com/office/powerpoint/2010/main" val="3805490983"/>
      </p:ext>
    </p:extLst>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574675" y="-27384"/>
            <a:ext cx="8001000" cy="1216025"/>
          </a:xfr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FECA43F9-0660-45A8-B1F5-280A15F199D0}" type="slidenum">
              <a:rPr lang="en-US"/>
              <a:pPr/>
              <a:t>‹#›</a:t>
            </a:fld>
            <a:endParaRPr lang="en-US"/>
          </a:p>
        </p:txBody>
      </p:sp>
    </p:spTree>
    <p:extLst>
      <p:ext uri="{BB962C8B-B14F-4D97-AF65-F5344CB8AC3E}">
        <p14:creationId xmlns:p14="http://schemas.microsoft.com/office/powerpoint/2010/main" val="1596661491"/>
      </p:ext>
    </p:extLst>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7544" y="260648"/>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3616898C-90BD-43B9-A0F6-4975696F86C9}" type="slidenum">
              <a:rPr lang="en-US"/>
              <a:pPr/>
              <a:t>‹#›</a:t>
            </a:fld>
            <a:endParaRPr lang="en-US"/>
          </a:p>
        </p:txBody>
      </p:sp>
    </p:spTree>
    <p:extLst>
      <p:ext uri="{BB962C8B-B14F-4D97-AF65-F5344CB8AC3E}">
        <p14:creationId xmlns:p14="http://schemas.microsoft.com/office/powerpoint/2010/main" val="4099414356"/>
      </p:ext>
    </p:extLst>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961AC927-19E3-44A3-99BD-84FF93B96F31}" type="slidenum">
              <a:rPr lang="en-US"/>
              <a:pPr/>
              <a:t>‹#›</a:t>
            </a:fld>
            <a:endParaRPr lang="en-US"/>
          </a:p>
        </p:txBody>
      </p:sp>
    </p:spTree>
    <p:extLst>
      <p:ext uri="{BB962C8B-B14F-4D97-AF65-F5344CB8AC3E}">
        <p14:creationId xmlns:p14="http://schemas.microsoft.com/office/powerpoint/2010/main" val="2861029219"/>
      </p:ext>
    </p:extLst>
  </p:cSld>
  <p:clrMapOvr>
    <a:masterClrMapping/>
  </p:clrMapOvr>
  <p:transition>
    <p:blinds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12D15196-7C09-435E-B90A-98BA2282212B}" type="slidenum">
              <a:rPr lang="en-US"/>
              <a:pPr/>
              <a:t>‹#›</a:t>
            </a:fld>
            <a:endParaRPr lang="en-US"/>
          </a:p>
        </p:txBody>
      </p:sp>
    </p:spTree>
    <p:extLst>
      <p:ext uri="{BB962C8B-B14F-4D97-AF65-F5344CB8AC3E}">
        <p14:creationId xmlns:p14="http://schemas.microsoft.com/office/powerpoint/2010/main" val="1653416588"/>
      </p:ext>
    </p:extLst>
  </p:cSld>
  <p:clrMapOvr>
    <a:masterClrMapping/>
  </p:clrMapOvr>
  <p:transition>
    <p:blinds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p>
        </p:txBody>
      </p:sp>
      <p:sp>
        <p:nvSpPr>
          <p:cNvPr id="6" name="页脚占位符 5"/>
          <p:cNvSpPr>
            <a:spLocks noGrp="1"/>
          </p:cNvSpPr>
          <p:nvPr>
            <p:ph type="ftr" sz="quarter" idx="11"/>
          </p:nvPr>
        </p:nvSpPr>
        <p:spPr/>
        <p:txBody>
          <a:bodyPr/>
          <a:lstStyle>
            <a:lvl1pPr>
              <a:defRPr/>
            </a:lvl1pPr>
          </a:lstStyle>
          <a:p>
            <a:endParaRPr lang="en-US"/>
          </a:p>
        </p:txBody>
      </p:sp>
      <p:sp>
        <p:nvSpPr>
          <p:cNvPr id="7" name="灯片编号占位符 6"/>
          <p:cNvSpPr>
            <a:spLocks noGrp="1"/>
          </p:cNvSpPr>
          <p:nvPr>
            <p:ph type="sldNum" sz="quarter" idx="12"/>
          </p:nvPr>
        </p:nvSpPr>
        <p:spPr/>
        <p:txBody>
          <a:bodyPr/>
          <a:lstStyle>
            <a:lvl1pPr>
              <a:defRPr/>
            </a:lvl1pPr>
          </a:lstStyle>
          <a:p>
            <a:fld id="{431BD915-ED01-43E6-A922-AE41059482CD}" type="slidenum">
              <a:rPr lang="en-US"/>
              <a:pPr/>
              <a:t>‹#›</a:t>
            </a:fld>
            <a:endParaRPr lang="en-US"/>
          </a:p>
        </p:txBody>
      </p:sp>
    </p:spTree>
    <p:extLst>
      <p:ext uri="{BB962C8B-B14F-4D97-AF65-F5344CB8AC3E}">
        <p14:creationId xmlns:p14="http://schemas.microsoft.com/office/powerpoint/2010/main" val="1618515516"/>
      </p:ext>
    </p:extLst>
  </p:cSld>
  <p:clrMapOvr>
    <a:masterClrMapping/>
  </p:clrMapOvr>
  <p:transition>
    <p:blinds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p>
        </p:txBody>
      </p:sp>
      <p:sp>
        <p:nvSpPr>
          <p:cNvPr id="3" name="页脚占位符 2"/>
          <p:cNvSpPr>
            <a:spLocks noGrp="1"/>
          </p:cNvSpPr>
          <p:nvPr>
            <p:ph type="ftr" sz="quarter" idx="11"/>
          </p:nvPr>
        </p:nvSpPr>
        <p:spPr/>
        <p:txBody>
          <a:bodyPr/>
          <a:lstStyle>
            <a:lvl1pPr>
              <a:defRPr/>
            </a:lvl1pPr>
          </a:lstStyle>
          <a:p>
            <a:endParaRPr lang="en-US"/>
          </a:p>
        </p:txBody>
      </p:sp>
      <p:sp>
        <p:nvSpPr>
          <p:cNvPr id="4" name="灯片编号占位符 3"/>
          <p:cNvSpPr>
            <a:spLocks noGrp="1"/>
          </p:cNvSpPr>
          <p:nvPr>
            <p:ph type="sldNum" sz="quarter" idx="12"/>
          </p:nvPr>
        </p:nvSpPr>
        <p:spPr/>
        <p:txBody>
          <a:bodyPr/>
          <a:lstStyle>
            <a:lvl1pPr>
              <a:defRPr/>
            </a:lvl1pPr>
          </a:lstStyle>
          <a:p>
            <a:fld id="{F27A0337-EB29-4DE5-8364-AC8DDEACF957}" type="slidenum">
              <a:rPr lang="en-US"/>
              <a:pPr/>
              <a:t>‹#›</a:t>
            </a:fld>
            <a:endParaRPr lang="en-US"/>
          </a:p>
        </p:txBody>
      </p:sp>
    </p:spTree>
    <p:extLst>
      <p:ext uri="{BB962C8B-B14F-4D97-AF65-F5344CB8AC3E}">
        <p14:creationId xmlns:p14="http://schemas.microsoft.com/office/powerpoint/2010/main" val="256600057"/>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8B27F509-8692-4409-9ABC-BE0DDC0286EB}" type="slidenum">
              <a:rPr lang="en-US"/>
              <a:pPr/>
              <a:t>‹#›</a:t>
            </a:fld>
            <a:endParaRPr lang="en-US"/>
          </a:p>
        </p:txBody>
      </p:sp>
    </p:spTree>
    <p:extLst>
      <p:ext uri="{BB962C8B-B14F-4D97-AF65-F5344CB8AC3E}">
        <p14:creationId xmlns:p14="http://schemas.microsoft.com/office/powerpoint/2010/main" val="3538954691"/>
      </p:ext>
    </p:extLst>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CB18B061-449B-4BF5-B489-FA54F4E51180}" type="slidenum">
              <a:rPr lang="en-US"/>
              <a:pPr/>
              <a:t>‹#›</a:t>
            </a:fld>
            <a:endParaRPr lang="en-US"/>
          </a:p>
        </p:txBody>
      </p:sp>
    </p:spTree>
    <p:extLst>
      <p:ext uri="{BB962C8B-B14F-4D97-AF65-F5344CB8AC3E}">
        <p14:creationId xmlns:p14="http://schemas.microsoft.com/office/powerpoint/2010/main" val="2454031229"/>
      </p:ext>
    </p:extLst>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p>
        </p:txBody>
      </p:sp>
      <p:sp>
        <p:nvSpPr>
          <p:cNvPr id="6" name="页脚占位符 5"/>
          <p:cNvSpPr>
            <a:spLocks noGrp="1"/>
          </p:cNvSpPr>
          <p:nvPr>
            <p:ph type="ftr" sz="quarter" idx="11"/>
          </p:nvPr>
        </p:nvSpPr>
        <p:spPr/>
        <p:txBody>
          <a:bodyPr/>
          <a:lstStyle>
            <a:lvl1pPr>
              <a:defRPr/>
            </a:lvl1pPr>
          </a:lstStyle>
          <a:p>
            <a:endParaRPr lang="en-US"/>
          </a:p>
        </p:txBody>
      </p:sp>
      <p:sp>
        <p:nvSpPr>
          <p:cNvPr id="7" name="灯片编号占位符 6"/>
          <p:cNvSpPr>
            <a:spLocks noGrp="1"/>
          </p:cNvSpPr>
          <p:nvPr>
            <p:ph type="sldNum" sz="quarter" idx="12"/>
          </p:nvPr>
        </p:nvSpPr>
        <p:spPr/>
        <p:txBody>
          <a:bodyPr/>
          <a:lstStyle>
            <a:lvl1pPr>
              <a:defRPr/>
            </a:lvl1pPr>
          </a:lstStyle>
          <a:p>
            <a:fld id="{813D8870-06F7-4263-B2B3-3E18B6B5F900}" type="slidenum">
              <a:rPr lang="en-US"/>
              <a:pPr/>
              <a:t>‹#›</a:t>
            </a:fld>
            <a:endParaRPr lang="en-US"/>
          </a:p>
        </p:txBody>
      </p:sp>
    </p:spTree>
    <p:extLst>
      <p:ext uri="{BB962C8B-B14F-4D97-AF65-F5344CB8AC3E}">
        <p14:creationId xmlns:p14="http://schemas.microsoft.com/office/powerpoint/2010/main" val="3572790534"/>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p>
        </p:txBody>
      </p:sp>
      <p:sp>
        <p:nvSpPr>
          <p:cNvPr id="8" name="页脚占位符 7"/>
          <p:cNvSpPr>
            <a:spLocks noGrp="1"/>
          </p:cNvSpPr>
          <p:nvPr>
            <p:ph type="ftr" sz="quarter" idx="11"/>
          </p:nvPr>
        </p:nvSpPr>
        <p:spPr/>
        <p:txBody>
          <a:bodyPr/>
          <a:lstStyle>
            <a:lvl1pPr>
              <a:defRPr/>
            </a:lvl1pPr>
          </a:lstStyle>
          <a:p>
            <a:endParaRPr lang="en-US"/>
          </a:p>
        </p:txBody>
      </p:sp>
      <p:sp>
        <p:nvSpPr>
          <p:cNvPr id="9" name="灯片编号占位符 8"/>
          <p:cNvSpPr>
            <a:spLocks noGrp="1"/>
          </p:cNvSpPr>
          <p:nvPr>
            <p:ph type="sldNum" sz="quarter" idx="12"/>
          </p:nvPr>
        </p:nvSpPr>
        <p:spPr/>
        <p:txBody>
          <a:bodyPr/>
          <a:lstStyle>
            <a:lvl1pPr>
              <a:defRPr/>
            </a:lvl1pPr>
          </a:lstStyle>
          <a:p>
            <a:fld id="{ECF37F1F-C67D-4174-B427-6BD313B08F7A}" type="slidenum">
              <a:rPr lang="en-US"/>
              <a:pPr/>
              <a:t>‹#›</a:t>
            </a:fld>
            <a:endParaRPr lang="en-US"/>
          </a:p>
        </p:txBody>
      </p:sp>
    </p:spTree>
    <p:extLst>
      <p:ext uri="{BB962C8B-B14F-4D97-AF65-F5344CB8AC3E}">
        <p14:creationId xmlns:p14="http://schemas.microsoft.com/office/powerpoint/2010/main" val="2320195629"/>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p>
        </p:txBody>
      </p:sp>
      <p:sp>
        <p:nvSpPr>
          <p:cNvPr id="4" name="页脚占位符 3"/>
          <p:cNvSpPr>
            <a:spLocks noGrp="1"/>
          </p:cNvSpPr>
          <p:nvPr>
            <p:ph type="ftr" sz="quarter" idx="11"/>
          </p:nvPr>
        </p:nvSpPr>
        <p:spPr/>
        <p:txBody>
          <a:bodyPr/>
          <a:lstStyle>
            <a:lvl1pPr>
              <a:defRPr/>
            </a:lvl1pPr>
          </a:lstStyle>
          <a:p>
            <a:endParaRPr lang="en-US"/>
          </a:p>
        </p:txBody>
      </p:sp>
      <p:sp>
        <p:nvSpPr>
          <p:cNvPr id="5" name="灯片编号占位符 4"/>
          <p:cNvSpPr>
            <a:spLocks noGrp="1"/>
          </p:cNvSpPr>
          <p:nvPr>
            <p:ph type="sldNum" sz="quarter" idx="12"/>
          </p:nvPr>
        </p:nvSpPr>
        <p:spPr/>
        <p:txBody>
          <a:bodyPr/>
          <a:lstStyle>
            <a:lvl1pPr>
              <a:defRPr/>
            </a:lvl1pPr>
          </a:lstStyle>
          <a:p>
            <a:fld id="{7074A9E9-E3FF-4DFD-925B-4758E4CB376E}" type="slidenum">
              <a:rPr lang="en-US"/>
              <a:pPr/>
              <a:t>‹#›</a:t>
            </a:fld>
            <a:endParaRPr lang="en-US"/>
          </a:p>
        </p:txBody>
      </p:sp>
    </p:spTree>
    <p:extLst>
      <p:ext uri="{BB962C8B-B14F-4D97-AF65-F5344CB8AC3E}">
        <p14:creationId xmlns:p14="http://schemas.microsoft.com/office/powerpoint/2010/main" val="621157186"/>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p>
        </p:txBody>
      </p:sp>
      <p:sp>
        <p:nvSpPr>
          <p:cNvPr id="3" name="页脚占位符 2"/>
          <p:cNvSpPr>
            <a:spLocks noGrp="1"/>
          </p:cNvSpPr>
          <p:nvPr>
            <p:ph type="ftr" sz="quarter" idx="11"/>
          </p:nvPr>
        </p:nvSpPr>
        <p:spPr/>
        <p:txBody>
          <a:bodyPr/>
          <a:lstStyle>
            <a:lvl1pPr>
              <a:defRPr/>
            </a:lvl1pPr>
          </a:lstStyle>
          <a:p>
            <a:endParaRPr lang="en-US"/>
          </a:p>
        </p:txBody>
      </p:sp>
      <p:sp>
        <p:nvSpPr>
          <p:cNvPr id="4" name="灯片编号占位符 3"/>
          <p:cNvSpPr>
            <a:spLocks noGrp="1"/>
          </p:cNvSpPr>
          <p:nvPr>
            <p:ph type="sldNum" sz="quarter" idx="12"/>
          </p:nvPr>
        </p:nvSpPr>
        <p:spPr/>
        <p:txBody>
          <a:bodyPr/>
          <a:lstStyle>
            <a:lvl1pPr>
              <a:defRPr/>
            </a:lvl1pPr>
          </a:lstStyle>
          <a:p>
            <a:fld id="{39385F12-F82C-4D8B-9F61-50F935E8D556}" type="slidenum">
              <a:rPr lang="en-US"/>
              <a:pPr/>
              <a:t>‹#›</a:t>
            </a:fld>
            <a:endParaRPr lang="en-US"/>
          </a:p>
        </p:txBody>
      </p:sp>
    </p:spTree>
    <p:extLst>
      <p:ext uri="{BB962C8B-B14F-4D97-AF65-F5344CB8AC3E}">
        <p14:creationId xmlns:p14="http://schemas.microsoft.com/office/powerpoint/2010/main" val="1868154420"/>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p>
        </p:txBody>
      </p:sp>
      <p:sp>
        <p:nvSpPr>
          <p:cNvPr id="6" name="页脚占位符 5"/>
          <p:cNvSpPr>
            <a:spLocks noGrp="1"/>
          </p:cNvSpPr>
          <p:nvPr>
            <p:ph type="ftr" sz="quarter" idx="11"/>
          </p:nvPr>
        </p:nvSpPr>
        <p:spPr/>
        <p:txBody>
          <a:bodyPr/>
          <a:lstStyle>
            <a:lvl1pPr>
              <a:defRPr/>
            </a:lvl1pPr>
          </a:lstStyle>
          <a:p>
            <a:endParaRPr lang="en-US"/>
          </a:p>
        </p:txBody>
      </p:sp>
      <p:sp>
        <p:nvSpPr>
          <p:cNvPr id="7" name="灯片编号占位符 6"/>
          <p:cNvSpPr>
            <a:spLocks noGrp="1"/>
          </p:cNvSpPr>
          <p:nvPr>
            <p:ph type="sldNum" sz="quarter" idx="12"/>
          </p:nvPr>
        </p:nvSpPr>
        <p:spPr/>
        <p:txBody>
          <a:bodyPr/>
          <a:lstStyle>
            <a:lvl1pPr>
              <a:defRPr/>
            </a:lvl1pPr>
          </a:lstStyle>
          <a:p>
            <a:fld id="{07C1E97C-E0F6-4D64-BA81-29F539C404D3}" type="slidenum">
              <a:rPr lang="en-US"/>
              <a:pPr/>
              <a:t>‹#›</a:t>
            </a:fld>
            <a:endParaRPr lang="en-US"/>
          </a:p>
        </p:txBody>
      </p:sp>
    </p:spTree>
    <p:extLst>
      <p:ext uri="{BB962C8B-B14F-4D97-AF65-F5344CB8AC3E}">
        <p14:creationId xmlns:p14="http://schemas.microsoft.com/office/powerpoint/2010/main" val="469444570"/>
      </p:ext>
    </p:extLst>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p>
        </p:txBody>
      </p:sp>
      <p:sp>
        <p:nvSpPr>
          <p:cNvPr id="6" name="页脚占位符 5"/>
          <p:cNvSpPr>
            <a:spLocks noGrp="1"/>
          </p:cNvSpPr>
          <p:nvPr>
            <p:ph type="ftr" sz="quarter" idx="11"/>
          </p:nvPr>
        </p:nvSpPr>
        <p:spPr/>
        <p:txBody>
          <a:bodyPr/>
          <a:lstStyle>
            <a:lvl1pPr>
              <a:defRPr/>
            </a:lvl1pPr>
          </a:lstStyle>
          <a:p>
            <a:endParaRPr lang="en-US"/>
          </a:p>
        </p:txBody>
      </p:sp>
      <p:sp>
        <p:nvSpPr>
          <p:cNvPr id="7" name="灯片编号占位符 6"/>
          <p:cNvSpPr>
            <a:spLocks noGrp="1"/>
          </p:cNvSpPr>
          <p:nvPr>
            <p:ph type="sldNum" sz="quarter" idx="12"/>
          </p:nvPr>
        </p:nvSpPr>
        <p:spPr/>
        <p:txBody>
          <a:bodyPr/>
          <a:lstStyle>
            <a:lvl1pPr>
              <a:defRPr/>
            </a:lvl1pPr>
          </a:lstStyle>
          <a:p>
            <a:fld id="{11DEAD3F-3B67-4598-844F-5A28D4A6FCFA}" type="slidenum">
              <a:rPr lang="en-US"/>
              <a:pPr/>
              <a:t>‹#›</a:t>
            </a:fld>
            <a:endParaRPr lang="en-US"/>
          </a:p>
        </p:txBody>
      </p:sp>
    </p:spTree>
    <p:extLst>
      <p:ext uri="{BB962C8B-B14F-4D97-AF65-F5344CB8AC3E}">
        <p14:creationId xmlns:p14="http://schemas.microsoft.com/office/powerpoint/2010/main" val="2334081260"/>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image" Target="../media/image1.png"/><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smtClean="0"/>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AutoShape 4"/>
          <p:cNvSpPr>
            <a:spLocks noChangeArrowheads="1"/>
          </p:cNvSpPr>
          <p:nvPr/>
        </p:nvSpPr>
        <p:spPr bwMode="auto">
          <a:xfrm>
            <a:off x="609600" y="1124744"/>
            <a:ext cx="7958138" cy="109537"/>
          </a:xfrm>
          <a:custGeom>
            <a:avLst/>
            <a:gdLst>
              <a:gd name="T0" fmla="*/ 0 w 1000"/>
              <a:gd name="T1" fmla="*/ 0 h 1000"/>
              <a:gd name="T2" fmla="*/ 585 w 1000"/>
              <a:gd name="T3" fmla="*/ 0 h 1000"/>
              <a:gd name="T4" fmla="*/ 585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cmpd="sng">
            <a:solidFill>
              <a:schemeClr val="accent2"/>
            </a:solidFill>
            <a:miter lim="800000"/>
            <a:headEnd/>
            <a:tailEnd/>
          </a:ln>
        </p:spPr>
        <p:txBody>
          <a:bodyPr/>
          <a:lstStyle/>
          <a:p>
            <a:endParaRPr lang="zh-CN" sz="2400">
              <a:latin typeface="Times New Roman" pitchFamily="18" charset="0"/>
            </a:endParaRPr>
          </a:p>
        </p:txBody>
      </p:sp>
      <p:sp>
        <p:nvSpPr>
          <p:cNvPr id="1029" name="Line 5"/>
          <p:cNvSpPr>
            <a:spLocks noChangeShapeType="1"/>
          </p:cNvSpPr>
          <p:nvPr/>
        </p:nvSpPr>
        <p:spPr bwMode="auto">
          <a:xfrm flipV="1">
            <a:off x="609600" y="6172200"/>
            <a:ext cx="7924800" cy="0"/>
          </a:xfrm>
          <a:prstGeom prst="line">
            <a:avLst/>
          </a:prstGeom>
          <a:noFill/>
          <a:ln w="3175" cmpd="sng">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0" name="Rectangle 6"/>
          <p:cNvSpPr>
            <a:spLocks noGrp="1" noChangeArrowheads="1"/>
          </p:cNvSpPr>
          <p:nvPr>
            <p:ph type="dt" sz="half" idx="2"/>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031" name="Rectangle 7"/>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defRPr sz="1200"/>
            </a:lvl1pPr>
          </a:lstStyle>
          <a:p>
            <a:endParaRPr lang="en-US"/>
          </a:p>
        </p:txBody>
      </p:sp>
      <p:sp>
        <p:nvSpPr>
          <p:cNvPr id="1032" name="Rectangle 8"/>
          <p:cNvSpPr>
            <a:spLocks noGrp="1" noChangeArrowheads="1"/>
          </p:cNvSpPr>
          <p:nvPr>
            <p:ph type="sldNum" sz="quarter" idx="4"/>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lvl1pPr>
          </a:lstStyle>
          <a:p>
            <a:fld id="{15BABD08-75AD-45F3-92E9-4513D45F6A4E}"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Lst>
  <p:transition>
    <p:blinds dir="vert"/>
  </p:transition>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eaLnBrk="0" fontAlgn="base" hangingPunct="0">
        <a:spcBef>
          <a:spcPct val="0"/>
        </a:spcBef>
        <a:spcAft>
          <a:spcPct val="0"/>
        </a:spcAft>
        <a:defRPr sz="3800">
          <a:solidFill>
            <a:schemeClr val="tx2"/>
          </a:solidFill>
          <a:latin typeface="Verdana" pitchFamily="34" charset="0"/>
          <a:ea typeface="宋体" pitchFamily="2" charset="-122"/>
        </a:defRPr>
      </a:lvl6pPr>
      <a:lvl7pPr marL="914400" algn="l" rtl="0" eaLnBrk="0" fontAlgn="base" hangingPunct="0">
        <a:spcBef>
          <a:spcPct val="0"/>
        </a:spcBef>
        <a:spcAft>
          <a:spcPct val="0"/>
        </a:spcAft>
        <a:defRPr sz="3800">
          <a:solidFill>
            <a:schemeClr val="tx2"/>
          </a:solidFill>
          <a:latin typeface="Verdana" pitchFamily="34" charset="0"/>
          <a:ea typeface="宋体" pitchFamily="2" charset="-122"/>
        </a:defRPr>
      </a:lvl7pPr>
      <a:lvl8pPr marL="1371600" algn="l" rtl="0" eaLnBrk="0" fontAlgn="base" hangingPunct="0">
        <a:spcBef>
          <a:spcPct val="0"/>
        </a:spcBef>
        <a:spcAft>
          <a:spcPct val="0"/>
        </a:spcAft>
        <a:defRPr sz="3800">
          <a:solidFill>
            <a:schemeClr val="tx2"/>
          </a:solidFill>
          <a:latin typeface="Verdana" pitchFamily="34" charset="0"/>
          <a:ea typeface="宋体" pitchFamily="2" charset="-122"/>
        </a:defRPr>
      </a:lvl8pPr>
      <a:lvl9pPr marL="1828800" algn="l" rtl="0" eaLnBrk="0" fontAlgn="base" hangingPunct="0">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6"/>
          <a:srcRect/>
          <a:tile tx="0" ty="0" sx="100000" sy="100000" flip="none" algn="tl"/>
        </a:blipFill>
        <a:effectLst/>
      </p:bgPr>
    </p:bg>
    <p:spTree>
      <p:nvGrpSpPr>
        <p:cNvPr id="1" name=""/>
        <p:cNvGrpSpPr/>
        <p:nvPr/>
      </p:nvGrpSpPr>
      <p:grpSpPr>
        <a:xfrm>
          <a:off x="0" y="0"/>
          <a:ext cx="0" cy="0"/>
          <a:chOff x="0" y="0"/>
          <a:chExt cx="0" cy="0"/>
        </a:xfrm>
      </p:grpSpPr>
      <p:sp>
        <p:nvSpPr>
          <p:cNvPr id="2050" name="AutoShape 7"/>
          <p:cNvSpPr>
            <a:spLocks noChangeArrowheads="1"/>
          </p:cNvSpPr>
          <p:nvPr/>
        </p:nvSpPr>
        <p:spPr bwMode="auto">
          <a:xfrm>
            <a:off x="685800" y="2393950"/>
            <a:ext cx="7772400" cy="109538"/>
          </a:xfrm>
          <a:custGeom>
            <a:avLst/>
            <a:gdLst>
              <a:gd name="T0" fmla="*/ 0 w 1000"/>
              <a:gd name="T1" fmla="*/ 0 h 1000"/>
              <a:gd name="T2" fmla="*/ 618 w 1000"/>
              <a:gd name="T3" fmla="*/ 0 h 1000"/>
              <a:gd name="T4" fmla="*/ 618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cmpd="sng">
            <a:solidFill>
              <a:schemeClr val="accent2"/>
            </a:solidFill>
            <a:miter lim="800000"/>
            <a:headEnd/>
            <a:tailEnd/>
          </a:ln>
        </p:spPr>
        <p:txBody>
          <a:bodyPr/>
          <a:lstStyle/>
          <a:p>
            <a:endParaRPr lang="zh-CN" sz="2400">
              <a:latin typeface="Times New Roman" pitchFamily="18" charset="0"/>
            </a:endParaRPr>
          </a:p>
        </p:txBody>
      </p:sp>
      <p:sp>
        <p:nvSpPr>
          <p:cNvPr id="2051"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smtClean="0"/>
              <a:t>单击此处编辑母版标题样式</a:t>
            </a:r>
          </a:p>
        </p:txBody>
      </p:sp>
      <p:sp>
        <p:nvSpPr>
          <p:cNvPr id="2052"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dirty="0" smtClean="0"/>
              <a:t>单击此处编辑母版文本样式</a:t>
            </a:r>
          </a:p>
          <a:p>
            <a:pPr lvl="1"/>
            <a:r>
              <a:rPr lang="zh-CN" dirty="0" smtClean="0"/>
              <a:t>第二级</a:t>
            </a:r>
          </a:p>
          <a:p>
            <a:pPr lvl="2"/>
            <a:r>
              <a:rPr lang="zh-CN" dirty="0" smtClean="0"/>
              <a:t>第三级</a:t>
            </a:r>
          </a:p>
          <a:p>
            <a:pPr lvl="3"/>
            <a:r>
              <a:rPr lang="zh-CN" dirty="0" smtClean="0"/>
              <a:t>第四级</a:t>
            </a:r>
          </a:p>
          <a:p>
            <a:pPr lvl="4"/>
            <a:r>
              <a:rPr lang="zh-CN" dirty="0" smtClean="0"/>
              <a:t>第五级</a:t>
            </a:r>
          </a:p>
        </p:txBody>
      </p:sp>
      <p:sp>
        <p:nvSpPr>
          <p:cNvPr id="2053" name="Rectangle 4"/>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2054" name="Rectangle 5"/>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defRPr sz="1200"/>
            </a:lvl1pPr>
          </a:lstStyle>
          <a:p>
            <a:endParaRPr lang="en-US"/>
          </a:p>
        </p:txBody>
      </p:sp>
      <p:sp>
        <p:nvSpPr>
          <p:cNvPr id="2055" name="Rectangle 6"/>
          <p:cNvSpPr>
            <a:spLocks noGrp="1" noChangeArrowheads="1"/>
          </p:cNvSpPr>
          <p:nvPr>
            <p:ph type="sldNum" sz="quarter" idx="4"/>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lvl1pPr>
          </a:lstStyle>
          <a:p>
            <a:fld id="{58306785-E315-40A8-B193-884314379359}"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918" r:id="rId1"/>
    <p:sldLayoutId id="2147483919" r:id="rId2"/>
    <p:sldLayoutId id="2147483921" r:id="rId3"/>
    <p:sldLayoutId id="2147483924" r:id="rId4"/>
  </p:sldLayoutIdLst>
  <p:transition>
    <p:blinds dir="vert"/>
  </p:transition>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eaLnBrk="0" fontAlgn="base" hangingPunct="0">
        <a:spcBef>
          <a:spcPct val="0"/>
        </a:spcBef>
        <a:spcAft>
          <a:spcPct val="0"/>
        </a:spcAft>
        <a:defRPr sz="3800">
          <a:solidFill>
            <a:schemeClr val="tx2"/>
          </a:solidFill>
          <a:latin typeface="Verdana" pitchFamily="34" charset="0"/>
          <a:ea typeface="宋体" pitchFamily="2" charset="-122"/>
        </a:defRPr>
      </a:lvl6pPr>
      <a:lvl7pPr marL="914400" algn="l" rtl="0" eaLnBrk="0" fontAlgn="base" hangingPunct="0">
        <a:spcBef>
          <a:spcPct val="0"/>
        </a:spcBef>
        <a:spcAft>
          <a:spcPct val="0"/>
        </a:spcAft>
        <a:defRPr sz="3800">
          <a:solidFill>
            <a:schemeClr val="tx2"/>
          </a:solidFill>
          <a:latin typeface="Verdana" pitchFamily="34" charset="0"/>
          <a:ea typeface="宋体" pitchFamily="2" charset="-122"/>
        </a:defRPr>
      </a:lvl7pPr>
      <a:lvl8pPr marL="1371600" algn="l" rtl="0" eaLnBrk="0" fontAlgn="base" hangingPunct="0">
        <a:spcBef>
          <a:spcPct val="0"/>
        </a:spcBef>
        <a:spcAft>
          <a:spcPct val="0"/>
        </a:spcAft>
        <a:defRPr sz="3800">
          <a:solidFill>
            <a:schemeClr val="tx2"/>
          </a:solidFill>
          <a:latin typeface="Verdana" pitchFamily="34" charset="0"/>
          <a:ea typeface="宋体" pitchFamily="2" charset="-122"/>
        </a:defRPr>
      </a:lvl8pPr>
      <a:lvl9pPr marL="1828800" algn="l" rtl="0" eaLnBrk="0" fontAlgn="base" hangingPunct="0">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txBox="1">
            <a:spLocks noGrp="1" noChangeArrowheads="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21E25231-1EAB-4800-8378-93D0519C23A6}" type="slidenum">
              <a:rPr lang="en-US" sz="1200"/>
              <a:pPr algn="r" eaLnBrk="1" hangingPunct="1"/>
              <a:t>1</a:t>
            </a:fld>
            <a:endParaRPr lang="en-US" sz="1200"/>
          </a:p>
        </p:txBody>
      </p:sp>
      <p:sp>
        <p:nvSpPr>
          <p:cNvPr id="4099" name="Rectangle 2"/>
          <p:cNvSpPr>
            <a:spLocks noGrp="1" noChangeArrowheads="1"/>
          </p:cNvSpPr>
          <p:nvPr>
            <p:ph type="ctrTitle" idx="4294967295"/>
          </p:nvPr>
        </p:nvSpPr>
        <p:spPr>
          <a:xfrm>
            <a:off x="685800" y="990600"/>
            <a:ext cx="7772400" cy="1371600"/>
          </a:xfrm>
        </p:spPr>
        <p:txBody>
          <a:bodyPr/>
          <a:lstStyle/>
          <a:p>
            <a:pPr algn="ctr" eaLnBrk="1" hangingPunct="1"/>
            <a:r>
              <a:rPr lang="zh-CN" sz="6000" b="1">
                <a:ea typeface="华文隶书" pitchFamily="2" charset="-122"/>
              </a:rPr>
              <a:t>软件测试实用教程</a:t>
            </a:r>
            <a:r>
              <a:rPr lang="en-US" sz="6000" b="1">
                <a:ea typeface="华文隶书" pitchFamily="2" charset="-122"/>
              </a:rPr>
              <a:t/>
            </a:r>
            <a:br>
              <a:rPr lang="en-US" sz="6000" b="1">
                <a:ea typeface="华文隶书" pitchFamily="2" charset="-122"/>
              </a:rPr>
            </a:br>
            <a:r>
              <a:rPr lang="en-US" sz="6000" b="1">
                <a:ea typeface="华文隶书" pitchFamily="2" charset="-122"/>
              </a:rPr>
              <a:t>——</a:t>
            </a:r>
            <a:r>
              <a:rPr lang="zh-CN" sz="6000" b="1">
                <a:ea typeface="华文隶书" pitchFamily="2" charset="-122"/>
              </a:rPr>
              <a:t>方法与实践</a:t>
            </a:r>
          </a:p>
        </p:txBody>
      </p:sp>
      <p:sp>
        <p:nvSpPr>
          <p:cNvPr id="4100" name="Rectangle 3"/>
          <p:cNvSpPr>
            <a:spLocks noGrp="1" noChangeArrowheads="1"/>
          </p:cNvSpPr>
          <p:nvPr>
            <p:ph type="subTitle" idx="4294967295"/>
          </p:nvPr>
        </p:nvSpPr>
        <p:spPr>
          <a:xfrm>
            <a:off x="1447800" y="3429000"/>
            <a:ext cx="7010400" cy="1600200"/>
          </a:xfrm>
        </p:spPr>
        <p:txBody>
          <a:bodyPr/>
          <a:lstStyle/>
          <a:p>
            <a:pPr marL="0" indent="0" algn="ctr" eaLnBrk="1" hangingPunct="1">
              <a:buFont typeface="Wingdings" pitchFamily="2" charset="2"/>
              <a:buNone/>
            </a:pPr>
            <a:r>
              <a:rPr lang="en-US" sz="4400" b="1">
                <a:latin typeface="华文隶书" pitchFamily="2" charset="-122"/>
                <a:ea typeface="华文隶书" pitchFamily="2" charset="-122"/>
              </a:rPr>
              <a:t>PartII I</a:t>
            </a:r>
            <a:r>
              <a:rPr lang="zh-CN" sz="4400" b="1">
                <a:latin typeface="华文隶书" pitchFamily="2" charset="-122"/>
                <a:ea typeface="华文隶书" pitchFamily="2" charset="-122"/>
              </a:rPr>
              <a:t>软件测试应用</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A85C6FF7-7CB9-4B97-A824-4C339736D834}" type="slidenum">
              <a:rPr lang="en-US" sz="1200"/>
              <a:pPr algn="r" eaLnBrk="1" hangingPunct="1"/>
              <a:t>10</a:t>
            </a:fld>
            <a:endParaRPr lang="en-US" sz="1200"/>
          </a:p>
        </p:txBody>
      </p:sp>
      <p:sp>
        <p:nvSpPr>
          <p:cNvPr id="13315" name="Rectangle 2"/>
          <p:cNvSpPr>
            <a:spLocks noGrp="1" noChangeArrowheads="1"/>
          </p:cNvSpPr>
          <p:nvPr>
            <p:ph type="title" idx="4294967295"/>
          </p:nvPr>
        </p:nvSpPr>
        <p:spPr>
          <a:xfrm>
            <a:off x="574675" y="-99392"/>
            <a:ext cx="8001000" cy="1216025"/>
          </a:xfrm>
        </p:spPr>
        <p:txBody>
          <a:bodyPr/>
          <a:lstStyle/>
          <a:p>
            <a:pPr eaLnBrk="1" hangingPunct="1"/>
            <a:r>
              <a:rPr lang="en-US" b="1" dirty="0">
                <a:latin typeface="黑体" pitchFamily="49" charset="-122"/>
                <a:ea typeface="黑体" pitchFamily="49" charset="-122"/>
              </a:rPr>
              <a:t>9.2 </a:t>
            </a:r>
            <a:r>
              <a:rPr lang="zh-CN" b="1" dirty="0">
                <a:latin typeface="黑体" pitchFamily="49" charset="-122"/>
                <a:ea typeface="黑体" pitchFamily="49" charset="-122"/>
              </a:rPr>
              <a:t>功能测试</a:t>
            </a:r>
          </a:p>
        </p:txBody>
      </p:sp>
      <p:sp>
        <p:nvSpPr>
          <p:cNvPr id="13316" name="Rectangle 3"/>
          <p:cNvSpPr>
            <a:spLocks noGrp="1" noChangeArrowheads="1"/>
          </p:cNvSpPr>
          <p:nvPr>
            <p:ph type="body" idx="4294967295"/>
          </p:nvPr>
        </p:nvSpPr>
        <p:spPr>
          <a:xfrm>
            <a:off x="611560" y="1484784"/>
            <a:ext cx="8001000" cy="4267200"/>
          </a:xfrm>
        </p:spPr>
        <p:txBody>
          <a:bodyPr/>
          <a:lstStyle/>
          <a:p>
            <a:pPr algn="just" eaLnBrk="1" hangingPunct="1"/>
            <a:r>
              <a:rPr lang="zh-CN" sz="3400" b="1" dirty="0"/>
              <a:t>从对数据的操作设计测试</a:t>
            </a:r>
            <a:endParaRPr lang="en-US" sz="3400" b="1" dirty="0"/>
          </a:p>
          <a:p>
            <a:pPr algn="just" eaLnBrk="1" hangingPunct="1"/>
            <a:r>
              <a:rPr lang="en-US" sz="3400" b="1" dirty="0"/>
              <a:t>2</a:t>
            </a:r>
            <a:r>
              <a:rPr lang="zh-CN" sz="3400" b="1" dirty="0"/>
              <a:t>、删除</a:t>
            </a:r>
            <a:endParaRPr lang="en-US" sz="3400" b="1" dirty="0"/>
          </a:p>
          <a:p>
            <a:pPr lvl="1"/>
            <a:r>
              <a:rPr lang="zh-CN" b="1" dirty="0"/>
              <a:t>针对一项或一组对象的删除操作能否正常实现</a:t>
            </a:r>
          </a:p>
          <a:p>
            <a:pPr lvl="1"/>
            <a:r>
              <a:rPr lang="zh-CN" b="1" dirty="0"/>
              <a:t>测试是否会错误地删除不存在的对象，或未选中的对象</a:t>
            </a:r>
          </a:p>
          <a:p>
            <a:pPr lvl="1"/>
            <a:r>
              <a:rPr lang="zh-CN" b="1" dirty="0"/>
              <a:t>测试删除之前是否有提示信息，以及删除成功后能否方便地看到删除的结果</a:t>
            </a:r>
          </a:p>
          <a:p>
            <a:pPr lvl="1"/>
            <a:r>
              <a:rPr lang="zh-CN" b="1" dirty="0"/>
              <a:t>测试删除一项或一组数据是否对其他数据产生影响，以及该影响是否符合用户需求</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380FC49F-27A7-40C2-A132-B5B6C53E4FF2}" type="slidenum">
              <a:rPr lang="en-US" sz="1200"/>
              <a:pPr algn="r" eaLnBrk="1" hangingPunct="1"/>
              <a:t>11</a:t>
            </a:fld>
            <a:endParaRPr lang="en-US" sz="1200"/>
          </a:p>
        </p:txBody>
      </p:sp>
      <p:sp>
        <p:nvSpPr>
          <p:cNvPr id="14339" name="Rectangle 2"/>
          <p:cNvSpPr>
            <a:spLocks noGrp="1" noChangeArrowheads="1"/>
          </p:cNvSpPr>
          <p:nvPr>
            <p:ph type="title" idx="4294967295"/>
          </p:nvPr>
        </p:nvSpPr>
        <p:spPr>
          <a:xfrm>
            <a:off x="531440" y="-99392"/>
            <a:ext cx="8001000" cy="1216025"/>
          </a:xfrm>
        </p:spPr>
        <p:txBody>
          <a:bodyPr/>
          <a:lstStyle/>
          <a:p>
            <a:pPr eaLnBrk="1" hangingPunct="1"/>
            <a:r>
              <a:rPr lang="en-US" b="1" dirty="0">
                <a:latin typeface="黑体" pitchFamily="49" charset="-122"/>
                <a:ea typeface="黑体" pitchFamily="49" charset="-122"/>
              </a:rPr>
              <a:t>9.2 </a:t>
            </a:r>
            <a:r>
              <a:rPr lang="zh-CN" b="1" dirty="0">
                <a:latin typeface="黑体" pitchFamily="49" charset="-122"/>
                <a:ea typeface="黑体" pitchFamily="49" charset="-122"/>
              </a:rPr>
              <a:t>功能测试</a:t>
            </a:r>
          </a:p>
        </p:txBody>
      </p:sp>
      <p:sp>
        <p:nvSpPr>
          <p:cNvPr id="14340" name="Rectangle 3"/>
          <p:cNvSpPr>
            <a:spLocks noGrp="1" noChangeArrowheads="1"/>
          </p:cNvSpPr>
          <p:nvPr>
            <p:ph type="body" idx="4294967295"/>
          </p:nvPr>
        </p:nvSpPr>
        <p:spPr/>
        <p:txBody>
          <a:bodyPr/>
          <a:lstStyle/>
          <a:p>
            <a:pPr algn="just" eaLnBrk="1" hangingPunct="1"/>
            <a:r>
              <a:rPr lang="zh-CN" sz="3400" b="1" dirty="0"/>
              <a:t>从对数据的操作设计测试</a:t>
            </a:r>
            <a:endParaRPr lang="en-US" sz="3400" b="1" dirty="0"/>
          </a:p>
          <a:p>
            <a:pPr algn="just" eaLnBrk="1" hangingPunct="1"/>
            <a:r>
              <a:rPr lang="en-US" sz="3400" b="1" dirty="0"/>
              <a:t>3</a:t>
            </a:r>
            <a:r>
              <a:rPr lang="zh-CN" sz="3400" b="1" dirty="0"/>
              <a:t>、查找</a:t>
            </a:r>
            <a:endParaRPr lang="en-US" sz="3400" b="1" dirty="0"/>
          </a:p>
          <a:p>
            <a:pPr lvl="1"/>
            <a:r>
              <a:rPr lang="zh-CN" b="1" dirty="0"/>
              <a:t>测试系统能否支持简单查询和高级查询</a:t>
            </a:r>
          </a:p>
          <a:p>
            <a:pPr lvl="1"/>
            <a:r>
              <a:rPr lang="zh-CN" b="1" dirty="0"/>
              <a:t>测试系统是否针对存在和不存在的内容均给出正确的查找结果</a:t>
            </a:r>
          </a:p>
          <a:p>
            <a:pPr lvl="1"/>
            <a:r>
              <a:rPr lang="zh-CN" b="1" dirty="0"/>
              <a:t>测试系统能否针对合理和不合理的条件进行正确的处理</a:t>
            </a:r>
          </a:p>
          <a:p>
            <a:pPr lvl="1"/>
            <a:r>
              <a:rPr lang="zh-CN" b="1" dirty="0"/>
              <a:t>测试系统能否将查找结果与删除、修改等操作方便地结合起来</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3FB6A8C8-00BD-4BF3-B8E6-A2B1CBD68CBB}" type="slidenum">
              <a:rPr lang="en-US" sz="1200"/>
              <a:pPr algn="r" eaLnBrk="1" hangingPunct="1"/>
              <a:t>12</a:t>
            </a:fld>
            <a:endParaRPr lang="en-US" sz="1200"/>
          </a:p>
        </p:txBody>
      </p:sp>
      <p:sp>
        <p:nvSpPr>
          <p:cNvPr id="15363" name="Rectangle 2"/>
          <p:cNvSpPr>
            <a:spLocks noGrp="1" noChangeArrowheads="1"/>
          </p:cNvSpPr>
          <p:nvPr>
            <p:ph type="title" idx="4294967295"/>
          </p:nvPr>
        </p:nvSpPr>
        <p:spPr>
          <a:xfrm>
            <a:off x="574675" y="-99392"/>
            <a:ext cx="8001000" cy="1216025"/>
          </a:xfrm>
        </p:spPr>
        <p:txBody>
          <a:bodyPr/>
          <a:lstStyle/>
          <a:p>
            <a:pPr eaLnBrk="1" hangingPunct="1"/>
            <a:r>
              <a:rPr lang="en-US" b="1" dirty="0">
                <a:latin typeface="黑体" pitchFamily="49" charset="-122"/>
                <a:ea typeface="黑体" pitchFamily="49" charset="-122"/>
              </a:rPr>
              <a:t>9.2 </a:t>
            </a:r>
            <a:r>
              <a:rPr lang="zh-CN" b="1" dirty="0">
                <a:latin typeface="黑体" pitchFamily="49" charset="-122"/>
                <a:ea typeface="黑体" pitchFamily="49" charset="-122"/>
              </a:rPr>
              <a:t>功能测试</a:t>
            </a:r>
          </a:p>
        </p:txBody>
      </p:sp>
      <p:sp>
        <p:nvSpPr>
          <p:cNvPr id="15364" name="Rectangle 3"/>
          <p:cNvSpPr>
            <a:spLocks noGrp="1" noChangeArrowheads="1"/>
          </p:cNvSpPr>
          <p:nvPr>
            <p:ph type="body" idx="4294967295"/>
          </p:nvPr>
        </p:nvSpPr>
        <p:spPr/>
        <p:txBody>
          <a:bodyPr/>
          <a:lstStyle/>
          <a:p>
            <a:pPr algn="just" eaLnBrk="1" hangingPunct="1"/>
            <a:r>
              <a:rPr lang="zh-CN" sz="3400" b="1"/>
              <a:t>从对数据的操作设计测试</a:t>
            </a:r>
            <a:endParaRPr lang="en-US" sz="3400" b="1"/>
          </a:p>
          <a:p>
            <a:pPr algn="just" eaLnBrk="1" hangingPunct="1"/>
            <a:r>
              <a:rPr lang="en-US" sz="3400" b="1"/>
              <a:t>4</a:t>
            </a:r>
            <a:r>
              <a:rPr lang="zh-CN" sz="3400" b="1"/>
              <a:t>、修改</a:t>
            </a:r>
            <a:endParaRPr lang="en-US" sz="3400" b="1"/>
          </a:p>
          <a:p>
            <a:pPr lvl="1" algn="just" eaLnBrk="1" hangingPunct="1"/>
            <a:r>
              <a:rPr lang="zh-CN" b="1"/>
              <a:t>测试是否会错误地修改不存在的对象，或未选中的对象</a:t>
            </a:r>
            <a:endParaRPr lang="en-US" b="1"/>
          </a:p>
          <a:p>
            <a:pPr lvl="1" algn="just" eaLnBrk="1" hangingPunct="1"/>
            <a:r>
              <a:rPr lang="zh-CN" b="1"/>
              <a:t>测试通过明确修改某些信息后能否确保所有隐含信息得到正确的修改</a:t>
            </a:r>
            <a:endParaRPr lang="en-US" b="1"/>
          </a:p>
          <a:p>
            <a:pPr lvl="1" algn="just" eaLnBrk="1" hangingPunct="1"/>
            <a:r>
              <a:rPr lang="zh-CN" b="1"/>
              <a:t>参照增加操作需测试的各个方面展开测试</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00A32BBE-049B-4406-9B62-D382CC9DC57E}" type="slidenum">
              <a:rPr lang="en-US" sz="1200"/>
              <a:pPr algn="r" eaLnBrk="1" hangingPunct="1"/>
              <a:t>13</a:t>
            </a:fld>
            <a:endParaRPr lang="en-US" sz="1200"/>
          </a:p>
        </p:txBody>
      </p:sp>
      <p:sp>
        <p:nvSpPr>
          <p:cNvPr id="16387" name="Rectangle 2"/>
          <p:cNvSpPr>
            <a:spLocks noGrp="1" noChangeArrowheads="1"/>
          </p:cNvSpPr>
          <p:nvPr>
            <p:ph type="title" idx="4294967295"/>
          </p:nvPr>
        </p:nvSpPr>
        <p:spPr>
          <a:xfrm>
            <a:off x="574675" y="-27384"/>
            <a:ext cx="8001000" cy="1216025"/>
          </a:xfrm>
        </p:spPr>
        <p:txBody>
          <a:bodyPr/>
          <a:lstStyle/>
          <a:p>
            <a:pPr eaLnBrk="1" hangingPunct="1"/>
            <a:r>
              <a:rPr lang="en-US" b="1" dirty="0">
                <a:latin typeface="黑体" pitchFamily="49" charset="-122"/>
                <a:ea typeface="黑体" pitchFamily="49" charset="-122"/>
              </a:rPr>
              <a:t>9.2 </a:t>
            </a:r>
            <a:r>
              <a:rPr lang="zh-CN" b="1" dirty="0">
                <a:latin typeface="黑体" pitchFamily="49" charset="-122"/>
                <a:ea typeface="黑体" pitchFamily="49" charset="-122"/>
              </a:rPr>
              <a:t>功能测试</a:t>
            </a:r>
          </a:p>
        </p:txBody>
      </p:sp>
      <p:sp>
        <p:nvSpPr>
          <p:cNvPr id="16388" name="Rectangle 3"/>
          <p:cNvSpPr>
            <a:spLocks noGrp="1" noChangeArrowheads="1"/>
          </p:cNvSpPr>
          <p:nvPr>
            <p:ph type="body" idx="4294967295"/>
          </p:nvPr>
        </p:nvSpPr>
        <p:spPr>
          <a:xfrm>
            <a:off x="566738" y="1412776"/>
            <a:ext cx="8001000" cy="4267200"/>
          </a:xfrm>
        </p:spPr>
        <p:txBody>
          <a:bodyPr/>
          <a:lstStyle/>
          <a:p>
            <a:pPr algn="just" eaLnBrk="1" hangingPunct="1"/>
            <a:r>
              <a:rPr lang="zh-CN" sz="3400" b="1" dirty="0"/>
              <a:t>以活动序列为中心的系统</a:t>
            </a:r>
            <a:endParaRPr lang="en-US" sz="3400" b="1" dirty="0"/>
          </a:p>
          <a:p>
            <a:pPr algn="just" eaLnBrk="1" hangingPunct="1"/>
            <a:r>
              <a:rPr lang="zh-CN" sz="3400" b="1" dirty="0"/>
              <a:t>核心是活动序列，包括</a:t>
            </a:r>
            <a:r>
              <a:rPr lang="zh-CN" sz="3400" b="1" dirty="0">
                <a:solidFill>
                  <a:srgbClr val="FF0000"/>
                </a:solidFill>
              </a:rPr>
              <a:t>系统输入、输出、状态及触发状态变迁的事件</a:t>
            </a:r>
            <a:endParaRPr lang="en-US" sz="3400" b="1" dirty="0">
              <a:solidFill>
                <a:srgbClr val="FF0000"/>
              </a:solidFill>
            </a:endParaRPr>
          </a:p>
          <a:p>
            <a:pPr lvl="1" algn="just" eaLnBrk="1" hangingPunct="1"/>
            <a:r>
              <a:rPr lang="zh-CN" b="1" dirty="0"/>
              <a:t>结合黑盒测试的思想设计测试</a:t>
            </a:r>
            <a:endParaRPr lang="en-US" b="1" dirty="0"/>
          </a:p>
          <a:p>
            <a:pPr lvl="1" algn="just" eaLnBrk="1" hangingPunct="1"/>
            <a:r>
              <a:rPr lang="zh-CN" b="1" dirty="0"/>
              <a:t>结合白盒测试的思想设计测试</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DB15E508-7B47-46D8-BBEE-0370E4ADEB79}" type="slidenum">
              <a:rPr lang="en-US" sz="1200"/>
              <a:pPr algn="r" eaLnBrk="1" hangingPunct="1"/>
              <a:t>14</a:t>
            </a:fld>
            <a:endParaRPr lang="en-US" sz="1200"/>
          </a:p>
        </p:txBody>
      </p:sp>
      <p:sp>
        <p:nvSpPr>
          <p:cNvPr id="17411" name="Rectangle 2"/>
          <p:cNvSpPr>
            <a:spLocks noGrp="1" noChangeArrowheads="1"/>
          </p:cNvSpPr>
          <p:nvPr>
            <p:ph type="title" idx="4294967295"/>
          </p:nvPr>
        </p:nvSpPr>
        <p:spPr>
          <a:xfrm>
            <a:off x="683568" y="-27384"/>
            <a:ext cx="8001000" cy="1216025"/>
          </a:xfrm>
        </p:spPr>
        <p:txBody>
          <a:bodyPr/>
          <a:lstStyle/>
          <a:p>
            <a:pPr eaLnBrk="1" hangingPunct="1"/>
            <a:r>
              <a:rPr lang="en-US" b="1" dirty="0">
                <a:latin typeface="黑体" pitchFamily="49" charset="-122"/>
                <a:ea typeface="黑体" pitchFamily="49" charset="-122"/>
              </a:rPr>
              <a:t>9.2 </a:t>
            </a:r>
            <a:r>
              <a:rPr lang="zh-CN" b="1" dirty="0">
                <a:latin typeface="黑体" pitchFamily="49" charset="-122"/>
                <a:ea typeface="黑体" pitchFamily="49" charset="-122"/>
              </a:rPr>
              <a:t>功能测试</a:t>
            </a:r>
          </a:p>
        </p:txBody>
      </p:sp>
      <p:sp>
        <p:nvSpPr>
          <p:cNvPr id="17412" name="Rectangle 3"/>
          <p:cNvSpPr>
            <a:spLocks noGrp="1" noChangeArrowheads="1"/>
          </p:cNvSpPr>
          <p:nvPr>
            <p:ph type="body" idx="4294967295"/>
          </p:nvPr>
        </p:nvSpPr>
        <p:spPr>
          <a:xfrm>
            <a:off x="533400" y="1412776"/>
            <a:ext cx="8001000" cy="4267200"/>
          </a:xfrm>
        </p:spPr>
        <p:txBody>
          <a:bodyPr/>
          <a:lstStyle/>
          <a:p>
            <a:pPr algn="just" eaLnBrk="1" hangingPunct="1"/>
            <a:r>
              <a:rPr lang="zh-CN" sz="3400" b="1" dirty="0"/>
              <a:t>结合黑盒测试的思想设计测试</a:t>
            </a:r>
            <a:endParaRPr lang="en-US" sz="3400" b="1" dirty="0"/>
          </a:p>
          <a:p>
            <a:pPr algn="just" eaLnBrk="1" hangingPunct="1"/>
            <a:r>
              <a:rPr lang="zh-CN" sz="3400" b="1" dirty="0"/>
              <a:t>针对系统输入和输出，考虑对所有输入和输出的覆盖测试</a:t>
            </a:r>
          </a:p>
          <a:p>
            <a:pPr lvl="1"/>
            <a:r>
              <a:rPr lang="zh-CN" b="1" dirty="0"/>
              <a:t>测试所有可以接受输入和进行输出的硬件设备</a:t>
            </a:r>
          </a:p>
          <a:p>
            <a:pPr lvl="1"/>
            <a:r>
              <a:rPr lang="zh-CN" b="1" dirty="0"/>
              <a:t>测试所有的软件输入条件和输出结果</a:t>
            </a:r>
          </a:p>
          <a:p>
            <a:pPr lvl="1"/>
            <a:r>
              <a:rPr lang="zh-CN" b="1" dirty="0"/>
              <a:t>测试输入</a:t>
            </a:r>
            <a:r>
              <a:rPr lang="en-US" b="1" dirty="0"/>
              <a:t>(</a:t>
            </a:r>
            <a:r>
              <a:rPr lang="zh-CN" b="1" dirty="0"/>
              <a:t>输出</a:t>
            </a:r>
            <a:r>
              <a:rPr lang="en-US" b="1" dirty="0"/>
              <a:t>)</a:t>
            </a:r>
            <a:r>
              <a:rPr lang="zh-CN" b="1" dirty="0"/>
              <a:t>条件的边界情况</a:t>
            </a:r>
          </a:p>
          <a:p>
            <a:pPr lvl="1"/>
            <a:r>
              <a:rPr lang="zh-CN" b="1" dirty="0"/>
              <a:t>测试输入</a:t>
            </a:r>
            <a:r>
              <a:rPr lang="en-US" b="1" dirty="0"/>
              <a:t>(</a:t>
            </a:r>
            <a:r>
              <a:rPr lang="zh-CN" b="1" dirty="0"/>
              <a:t>输出</a:t>
            </a:r>
            <a:r>
              <a:rPr lang="en-US" b="1" dirty="0"/>
              <a:t>)</a:t>
            </a:r>
            <a:r>
              <a:rPr lang="zh-CN" b="1" dirty="0"/>
              <a:t>条件的典型情况</a:t>
            </a:r>
          </a:p>
          <a:p>
            <a:pPr lvl="1"/>
            <a:r>
              <a:rPr lang="zh-CN" b="1" dirty="0"/>
              <a:t>测试所有不合理的输入情况</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81B49CE6-4871-4C10-938B-6A2816DB8B6B}" type="slidenum">
              <a:rPr lang="en-US" sz="1200"/>
              <a:pPr algn="r" eaLnBrk="1" hangingPunct="1"/>
              <a:t>15</a:t>
            </a:fld>
            <a:endParaRPr lang="en-US" sz="1200"/>
          </a:p>
        </p:txBody>
      </p:sp>
      <p:sp>
        <p:nvSpPr>
          <p:cNvPr id="18435" name="Rectangle 2"/>
          <p:cNvSpPr>
            <a:spLocks noGrp="1" noChangeArrowheads="1"/>
          </p:cNvSpPr>
          <p:nvPr>
            <p:ph type="title" idx="4294967295"/>
          </p:nvPr>
        </p:nvSpPr>
        <p:spPr>
          <a:xfrm>
            <a:off x="574675" y="-27384"/>
            <a:ext cx="8001000" cy="1216025"/>
          </a:xfrm>
        </p:spPr>
        <p:txBody>
          <a:bodyPr/>
          <a:lstStyle/>
          <a:p>
            <a:pPr eaLnBrk="1" hangingPunct="1"/>
            <a:r>
              <a:rPr lang="en-US" b="1" dirty="0">
                <a:latin typeface="黑体" pitchFamily="49" charset="-122"/>
                <a:ea typeface="黑体" pitchFamily="49" charset="-122"/>
              </a:rPr>
              <a:t>9.2 </a:t>
            </a:r>
            <a:r>
              <a:rPr lang="zh-CN" b="1" dirty="0">
                <a:latin typeface="黑体" pitchFamily="49" charset="-122"/>
                <a:ea typeface="黑体" pitchFamily="49" charset="-122"/>
              </a:rPr>
              <a:t>功能测试</a:t>
            </a:r>
          </a:p>
        </p:txBody>
      </p:sp>
      <p:sp>
        <p:nvSpPr>
          <p:cNvPr id="18436" name="Rectangle 3"/>
          <p:cNvSpPr>
            <a:spLocks noGrp="1" noChangeArrowheads="1"/>
          </p:cNvSpPr>
          <p:nvPr>
            <p:ph type="body" idx="4294967295"/>
          </p:nvPr>
        </p:nvSpPr>
        <p:spPr>
          <a:xfrm>
            <a:off x="566738" y="1399524"/>
            <a:ext cx="8001000" cy="4267200"/>
          </a:xfrm>
        </p:spPr>
        <p:txBody>
          <a:bodyPr/>
          <a:lstStyle/>
          <a:p>
            <a:pPr marL="469900" lvl="1" indent="-469900" algn="just" eaLnBrk="1" hangingPunct="1">
              <a:buFont typeface="Wingdings" pitchFamily="2" charset="2"/>
              <a:buChar char="o"/>
            </a:pPr>
            <a:r>
              <a:rPr lang="zh-CN" sz="3400" b="1" dirty="0"/>
              <a:t>结合白盒测试的思想设计测试</a:t>
            </a:r>
            <a:endParaRPr lang="en-US" sz="3400" b="1" dirty="0"/>
          </a:p>
          <a:p>
            <a:pPr marL="469900" lvl="1" indent="-469900" algn="just" eaLnBrk="1" hangingPunct="1">
              <a:buFont typeface="Wingdings" pitchFamily="2" charset="2"/>
              <a:buChar char="o"/>
            </a:pPr>
            <a:r>
              <a:rPr lang="zh-CN" sz="3400" b="1" dirty="0"/>
              <a:t>针对系统状态和触发状态变迁的事件，考虑对所有状态及事件的覆盖测试，描述方式</a:t>
            </a:r>
            <a:endParaRPr lang="en-US" sz="3400" b="1" dirty="0"/>
          </a:p>
          <a:p>
            <a:pPr marL="866775" lvl="2" indent="-469900" algn="just" eaLnBrk="1" hangingPunct="1"/>
            <a:r>
              <a:rPr lang="zh-CN" sz="3100" b="1" dirty="0"/>
              <a:t>有限状态机</a:t>
            </a:r>
            <a:endParaRPr lang="en-US" sz="3100" b="1" dirty="0"/>
          </a:p>
          <a:p>
            <a:pPr marL="866775" lvl="2" indent="-469900" algn="just" eaLnBrk="1" hangingPunct="1"/>
            <a:r>
              <a:rPr lang="zh-CN" sz="3100" b="1" dirty="0"/>
              <a:t>对系统主业务分析所得的业务流程图</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73C47BEA-E609-4F71-B68A-08B731789CA6}" type="slidenum">
              <a:rPr lang="en-US" sz="1200"/>
              <a:pPr algn="r" eaLnBrk="1" hangingPunct="1"/>
              <a:t>16</a:t>
            </a:fld>
            <a:endParaRPr lang="en-US" sz="1200"/>
          </a:p>
        </p:txBody>
      </p:sp>
      <p:sp>
        <p:nvSpPr>
          <p:cNvPr id="19459" name="Rectangle 2"/>
          <p:cNvSpPr>
            <a:spLocks noGrp="1" noChangeArrowheads="1"/>
          </p:cNvSpPr>
          <p:nvPr>
            <p:ph type="title" idx="4294967295"/>
          </p:nvPr>
        </p:nvSpPr>
        <p:spPr>
          <a:xfrm>
            <a:off x="574675" y="-27384"/>
            <a:ext cx="8001000" cy="1216025"/>
          </a:xfrm>
        </p:spPr>
        <p:txBody>
          <a:bodyPr/>
          <a:lstStyle/>
          <a:p>
            <a:pPr eaLnBrk="1" hangingPunct="1"/>
            <a:r>
              <a:rPr lang="en-US" b="1" dirty="0">
                <a:latin typeface="黑体" pitchFamily="49" charset="-122"/>
                <a:ea typeface="黑体" pitchFamily="49" charset="-122"/>
              </a:rPr>
              <a:t>9.2 </a:t>
            </a:r>
            <a:r>
              <a:rPr lang="zh-CN" b="1" dirty="0">
                <a:latin typeface="黑体" pitchFamily="49" charset="-122"/>
                <a:ea typeface="黑体" pitchFamily="49" charset="-122"/>
              </a:rPr>
              <a:t>功能测试</a:t>
            </a:r>
          </a:p>
        </p:txBody>
      </p:sp>
      <p:sp>
        <p:nvSpPr>
          <p:cNvPr id="19460" name="Rectangle 3"/>
          <p:cNvSpPr>
            <a:spLocks noGrp="1" noChangeArrowheads="1"/>
          </p:cNvSpPr>
          <p:nvPr>
            <p:ph type="body" idx="4294967295"/>
          </p:nvPr>
        </p:nvSpPr>
        <p:spPr>
          <a:xfrm>
            <a:off x="566738" y="1484784"/>
            <a:ext cx="8001000" cy="4267200"/>
          </a:xfrm>
        </p:spPr>
        <p:txBody>
          <a:bodyPr/>
          <a:lstStyle/>
          <a:p>
            <a:pPr marL="469900" lvl="1" indent="-469900" algn="just" eaLnBrk="1" hangingPunct="1">
              <a:buFont typeface="Wingdings" pitchFamily="2" charset="2"/>
              <a:buChar char="o"/>
            </a:pPr>
            <a:r>
              <a:rPr lang="zh-CN" sz="3400" b="1" dirty="0"/>
              <a:t>对应覆盖指标</a:t>
            </a:r>
            <a:endParaRPr lang="en-US" sz="3400" b="1" dirty="0"/>
          </a:p>
          <a:p>
            <a:pPr marL="469900" lvl="1" indent="-469900"/>
            <a:r>
              <a:rPr lang="zh-CN" sz="2200" b="1" dirty="0"/>
              <a:t>状态覆盖</a:t>
            </a:r>
            <a:r>
              <a:rPr lang="en-US" sz="2200" b="1" dirty="0"/>
              <a:t>(</a:t>
            </a:r>
            <a:r>
              <a:rPr lang="zh-CN" sz="2200" b="1" dirty="0"/>
              <a:t>即语句覆盖</a:t>
            </a:r>
            <a:r>
              <a:rPr lang="en-US" sz="2200" b="1" dirty="0"/>
              <a:t>)</a:t>
            </a:r>
            <a:r>
              <a:rPr lang="zh-CN" sz="2200" b="1" dirty="0"/>
              <a:t>。每个状态对应一条“语句”，测试至少应覆盖到每个状态</a:t>
            </a:r>
          </a:p>
          <a:p>
            <a:pPr marL="469900" lvl="1" indent="-469900"/>
            <a:r>
              <a:rPr lang="zh-CN" sz="2200" b="1" dirty="0"/>
              <a:t>状态变换覆盖</a:t>
            </a:r>
            <a:r>
              <a:rPr lang="en-US" sz="2200" b="1" dirty="0"/>
              <a:t>(</a:t>
            </a:r>
            <a:r>
              <a:rPr lang="zh-CN" sz="2200" b="1" dirty="0"/>
              <a:t>即判定覆盖</a:t>
            </a:r>
            <a:r>
              <a:rPr lang="en-US" sz="2200" b="1" dirty="0"/>
              <a:t>)</a:t>
            </a:r>
            <a:r>
              <a:rPr lang="zh-CN" sz="2200" b="1" dirty="0"/>
              <a:t>。触发事件的发生引发状态变迁，对应“语句”执行，功能测试应覆盖到每次状态变迁</a:t>
            </a:r>
          </a:p>
          <a:p>
            <a:pPr marL="469900" lvl="1" indent="-469900"/>
            <a:r>
              <a:rPr lang="zh-CN" sz="2200" b="1" dirty="0"/>
              <a:t>触发事件覆盖</a:t>
            </a:r>
            <a:r>
              <a:rPr lang="en-US" sz="2200" b="1" dirty="0"/>
              <a:t>(</a:t>
            </a:r>
            <a:r>
              <a:rPr lang="zh-CN" sz="2200" b="1" dirty="0"/>
              <a:t>即条件覆盖</a:t>
            </a:r>
            <a:r>
              <a:rPr lang="en-US" sz="2200" b="1" dirty="0"/>
              <a:t>)</a:t>
            </a:r>
            <a:r>
              <a:rPr lang="zh-CN" sz="2200" b="1" dirty="0"/>
              <a:t>。每个状态的变迁可能由多个触发事件满足某个组合条件时所引起，功能测试应覆盖到每个触发事件的产生；</a:t>
            </a:r>
          </a:p>
          <a:p>
            <a:pPr marL="469900" lvl="1" indent="-469900"/>
            <a:r>
              <a:rPr lang="zh-CN" sz="2200" b="1" dirty="0"/>
              <a:t>业务覆盖</a:t>
            </a:r>
            <a:r>
              <a:rPr lang="en-US" sz="2200" b="1" dirty="0"/>
              <a:t>(</a:t>
            </a:r>
            <a:r>
              <a:rPr lang="zh-CN" sz="2200" b="1" dirty="0"/>
              <a:t>即路径覆盖</a:t>
            </a:r>
            <a:r>
              <a:rPr lang="en-US" sz="2200" b="1" dirty="0"/>
              <a:t>)</a:t>
            </a:r>
            <a:r>
              <a:rPr lang="zh-CN" sz="2200" b="1" dirty="0"/>
              <a:t>。从初始状态开始，多个状态变迁将形成不同路径，功能测试应覆盖所有从初始状态到终止状态的业务执行路径</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4675" y="-27384"/>
            <a:ext cx="8001000" cy="1216025"/>
          </a:xfrm>
          <a:noFill/>
          <a:ln>
            <a:noFill/>
          </a:ln>
        </p:spPr>
        <p:txBody>
          <a:bodyPr vert="horz" wrap="square" lIns="0" tIns="0" rIns="0" bIns="0" numCol="1" anchor="t" anchorCtr="0" compatLnSpc="1">
            <a:prstTxWarp prst="textNoShape">
              <a:avLst/>
            </a:prstTxWarp>
          </a:bodyPr>
          <a:lstStyle/>
          <a:p>
            <a:pPr eaLnBrk="1" hangingPunct="1"/>
            <a:r>
              <a:rPr lang="en-US" altLang="zh-CN" b="1" kern="1200" dirty="0" smtClean="0">
                <a:latin typeface="黑体" pitchFamily="49" charset="-122"/>
                <a:ea typeface="黑体" pitchFamily="49" charset="-122"/>
              </a:rPr>
              <a:t/>
            </a:r>
            <a:br>
              <a:rPr lang="en-US" altLang="zh-CN" b="1" kern="1200" dirty="0" smtClean="0">
                <a:latin typeface="黑体" pitchFamily="49" charset="-122"/>
                <a:ea typeface="黑体" pitchFamily="49" charset="-122"/>
              </a:rPr>
            </a:br>
            <a:r>
              <a:rPr lang="en-US" altLang="zh-CN" b="1" kern="1200" dirty="0" smtClean="0">
                <a:latin typeface="黑体" pitchFamily="49" charset="-122"/>
                <a:ea typeface="黑体" pitchFamily="49" charset="-122"/>
              </a:rPr>
              <a:t>9.3 </a:t>
            </a:r>
            <a:r>
              <a:rPr lang="zh-CN" altLang="en-US" b="1" kern="1200" dirty="0" smtClean="0">
                <a:latin typeface="黑体" pitchFamily="49" charset="-122"/>
                <a:ea typeface="黑体" pitchFamily="49" charset="-122"/>
              </a:rPr>
              <a:t>性能测试</a:t>
            </a:r>
            <a:endParaRPr lang="zh-CN" altLang="en-US" b="1" kern="1200" dirty="0">
              <a:latin typeface="黑体" pitchFamily="49" charset="-122"/>
              <a:ea typeface="黑体" pitchFamily="49" charset="-122"/>
            </a:endParaRPr>
          </a:p>
        </p:txBody>
      </p:sp>
      <p:sp>
        <p:nvSpPr>
          <p:cNvPr id="3" name="内容占位符 2"/>
          <p:cNvSpPr>
            <a:spLocks noGrp="1"/>
          </p:cNvSpPr>
          <p:nvPr>
            <p:ph idx="1"/>
          </p:nvPr>
        </p:nvSpPr>
        <p:spPr/>
        <p:txBody>
          <a:bodyPr/>
          <a:lstStyle/>
          <a:p>
            <a:r>
              <a:rPr lang="zh-CN" altLang="en-US" dirty="0" smtClean="0"/>
              <a:t>什么是功能？</a:t>
            </a:r>
            <a:endParaRPr lang="en-US" altLang="zh-CN" dirty="0" smtClean="0"/>
          </a:p>
          <a:p>
            <a:r>
              <a:rPr lang="zh-CN" altLang="en-US" dirty="0" smtClean="0"/>
              <a:t>什么是功能测试？</a:t>
            </a:r>
            <a:endParaRPr lang="en-US" altLang="zh-CN" dirty="0" smtClean="0"/>
          </a:p>
          <a:p>
            <a:r>
              <a:rPr lang="zh-CN" altLang="en-US" dirty="0" smtClean="0"/>
              <a:t>什么是性能？</a:t>
            </a:r>
            <a:endParaRPr lang="en-US" altLang="zh-CN" dirty="0" smtClean="0"/>
          </a:p>
          <a:p>
            <a:r>
              <a:rPr lang="zh-CN" altLang="en-US" dirty="0" smtClean="0"/>
              <a:t>什么是性能测试？</a:t>
            </a:r>
            <a:endParaRPr lang="en-US" altLang="zh-CN" dirty="0" smtClean="0"/>
          </a:p>
        </p:txBody>
      </p:sp>
      <p:pic>
        <p:nvPicPr>
          <p:cNvPr id="4" name="图片 3" descr="2.jpg"/>
          <p:cNvPicPr>
            <a:picLocks noChangeAspect="1"/>
          </p:cNvPicPr>
          <p:nvPr/>
        </p:nvPicPr>
        <p:blipFill>
          <a:blip r:embed="rId3"/>
          <a:stretch>
            <a:fillRect/>
          </a:stretch>
        </p:blipFill>
        <p:spPr>
          <a:xfrm>
            <a:off x="1397833" y="3963076"/>
            <a:ext cx="1612242" cy="1589210"/>
          </a:xfrm>
          <a:prstGeom prst="rect">
            <a:avLst/>
          </a:prstGeom>
        </p:spPr>
      </p:pic>
      <p:pic>
        <p:nvPicPr>
          <p:cNvPr id="5" name="图片 4" descr="3.jpg"/>
          <p:cNvPicPr>
            <a:picLocks noChangeAspect="1"/>
          </p:cNvPicPr>
          <p:nvPr/>
        </p:nvPicPr>
        <p:blipFill>
          <a:blip r:embed="rId4"/>
          <a:stretch>
            <a:fillRect/>
          </a:stretch>
        </p:blipFill>
        <p:spPr>
          <a:xfrm>
            <a:off x="4805321" y="3660416"/>
            <a:ext cx="3106338" cy="2055993"/>
          </a:xfrm>
          <a:prstGeom prst="rect">
            <a:avLst/>
          </a:prstGeom>
        </p:spPr>
      </p:pic>
      <p:sp>
        <p:nvSpPr>
          <p:cNvPr id="6" name="右箭头 5"/>
          <p:cNvSpPr/>
          <p:nvPr/>
        </p:nvSpPr>
        <p:spPr bwMode="auto">
          <a:xfrm>
            <a:off x="3283782" y="4450317"/>
            <a:ext cx="1172308" cy="492371"/>
          </a:xfrm>
          <a:prstGeom prst="rightArrow">
            <a:avLst/>
          </a:prstGeom>
          <a:solidFill>
            <a:srgbClr val="FFC00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900" b="0" i="0" u="none" strike="noStrike" cap="none" normalizeH="0" baseline="0" smtClean="0">
              <a:ln>
                <a:noFill/>
              </a:ln>
              <a:solidFill>
                <a:schemeClr val="tx1"/>
              </a:solidFill>
              <a:effectLst/>
              <a:latin typeface="Times New Roman" pitchFamily="18" charset="0"/>
            </a:endParaRPr>
          </a:p>
        </p:txBody>
      </p:sp>
      <p:sp>
        <p:nvSpPr>
          <p:cNvPr id="7" name="矩形 6"/>
          <p:cNvSpPr/>
          <p:nvPr/>
        </p:nvSpPr>
        <p:spPr>
          <a:xfrm>
            <a:off x="6106340" y="1447499"/>
            <a:ext cx="2037384" cy="646331"/>
          </a:xfrm>
          <a:prstGeom prst="rect">
            <a:avLst/>
          </a:prstGeom>
          <a:noFill/>
        </p:spPr>
        <p:txBody>
          <a:bodyPr wrap="none" lIns="91440" tIns="45720" rIns="91440" bIns="45720">
            <a:spAutoFit/>
          </a:bodyPr>
          <a:lstStyle/>
          <a:p>
            <a:pPr algn="ctr"/>
            <a:r>
              <a:rPr lang="zh-CN" altLang="en-US" sz="3600" b="1" cap="none" spc="0"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黑体" pitchFamily="2" charset="-122"/>
                <a:ea typeface="黑体" pitchFamily="2" charset="-122"/>
              </a:rPr>
              <a:t>能做什么</a:t>
            </a:r>
            <a:endParaRPr lang="zh-CN" altLang="en-US" sz="3600" b="1" cap="none" spc="0"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黑体" pitchFamily="2" charset="-122"/>
              <a:ea typeface="黑体" pitchFamily="2" charset="-122"/>
            </a:endParaRPr>
          </a:p>
        </p:txBody>
      </p:sp>
      <p:cxnSp>
        <p:nvCxnSpPr>
          <p:cNvPr id="9" name="直接箭头连接符 8"/>
          <p:cNvCxnSpPr/>
          <p:nvPr/>
        </p:nvCxnSpPr>
        <p:spPr>
          <a:xfrm flipV="1">
            <a:off x="3998795" y="2093830"/>
            <a:ext cx="2229389" cy="398496"/>
          </a:xfrm>
          <a:prstGeom prst="straightConnector1">
            <a:avLst/>
          </a:prstGeom>
          <a:ln>
            <a:prstDash val="sysDash"/>
            <a:tailEnd type="arrow"/>
          </a:ln>
        </p:spPr>
        <p:style>
          <a:lnRef idx="1">
            <a:schemeClr val="accent2"/>
          </a:lnRef>
          <a:fillRef idx="0">
            <a:schemeClr val="accent2"/>
          </a:fillRef>
          <a:effectRef idx="0">
            <a:schemeClr val="accent2"/>
          </a:effectRef>
          <a:fontRef idx="minor">
            <a:schemeClr val="tx1"/>
          </a:fontRef>
        </p:style>
      </p:cxnSp>
      <p:sp>
        <p:nvSpPr>
          <p:cNvPr id="10" name="矩形 9"/>
          <p:cNvSpPr/>
          <p:nvPr/>
        </p:nvSpPr>
        <p:spPr>
          <a:xfrm>
            <a:off x="6358490" y="2881986"/>
            <a:ext cx="2037384" cy="646331"/>
          </a:xfrm>
          <a:prstGeom prst="rect">
            <a:avLst/>
          </a:prstGeom>
          <a:noFill/>
        </p:spPr>
        <p:txBody>
          <a:bodyPr wrap="none" lIns="91440" tIns="45720" rIns="91440" bIns="45720">
            <a:spAutoFit/>
          </a:bodyPr>
          <a:lstStyle/>
          <a:p>
            <a:pPr algn="ctr"/>
            <a:r>
              <a:rPr lang="zh-CN" altLang="en-US" sz="3600" b="1" cap="none" spc="0"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黑体" pitchFamily="2" charset="-122"/>
                <a:ea typeface="黑体" pitchFamily="2" charset="-122"/>
              </a:rPr>
              <a:t>做得如何</a:t>
            </a:r>
            <a:endParaRPr lang="zh-CN" altLang="en-US" sz="3600" b="1" cap="none" spc="0"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黑体" pitchFamily="2" charset="-122"/>
              <a:ea typeface="黑体" pitchFamily="2" charset="-122"/>
            </a:endParaRPr>
          </a:p>
        </p:txBody>
      </p:sp>
      <p:cxnSp>
        <p:nvCxnSpPr>
          <p:cNvPr id="11" name="直接箭头连接符 10"/>
          <p:cNvCxnSpPr/>
          <p:nvPr/>
        </p:nvCxnSpPr>
        <p:spPr>
          <a:xfrm flipV="1">
            <a:off x="3964953" y="3363726"/>
            <a:ext cx="2428892" cy="296690"/>
          </a:xfrm>
          <a:prstGeom prst="straightConnector1">
            <a:avLst/>
          </a:prstGeom>
          <a:ln>
            <a:prstDash val="sysDash"/>
            <a:tailEnd type="arrow"/>
          </a:ln>
        </p:spPr>
        <p:style>
          <a:lnRef idx="1">
            <a:schemeClr val="accent2"/>
          </a:lnRef>
          <a:fillRef idx="0">
            <a:schemeClr val="accent2"/>
          </a:fillRef>
          <a:effectRef idx="0">
            <a:schemeClr val="accent2"/>
          </a:effectRef>
          <a:fontRef idx="minor">
            <a:schemeClr val="tx1"/>
          </a:fontRef>
        </p:style>
      </p:cxnSp>
      <p:cxnSp>
        <p:nvCxnSpPr>
          <p:cNvPr id="12" name="直接箭头连接符 11"/>
          <p:cNvCxnSpPr/>
          <p:nvPr/>
        </p:nvCxnSpPr>
        <p:spPr>
          <a:xfrm flipV="1">
            <a:off x="3131840" y="1751462"/>
            <a:ext cx="2797482" cy="82684"/>
          </a:xfrm>
          <a:prstGeom prst="straightConnector1">
            <a:avLst/>
          </a:prstGeom>
          <a:ln>
            <a:prstDash val="sysDash"/>
            <a:tailEnd type="arrow"/>
          </a:ln>
        </p:spPr>
        <p:style>
          <a:lnRef idx="1">
            <a:schemeClr val="accent2"/>
          </a:lnRef>
          <a:fillRef idx="0">
            <a:schemeClr val="accent2"/>
          </a:fillRef>
          <a:effectRef idx="0">
            <a:schemeClr val="accent2"/>
          </a:effectRef>
          <a:fontRef idx="minor">
            <a:schemeClr val="tx1"/>
          </a:fontRef>
        </p:style>
      </p:cxnSp>
      <p:cxnSp>
        <p:nvCxnSpPr>
          <p:cNvPr id="15" name="直接箭头连接符 14"/>
          <p:cNvCxnSpPr/>
          <p:nvPr/>
        </p:nvCxnSpPr>
        <p:spPr>
          <a:xfrm>
            <a:off x="3283782" y="3008124"/>
            <a:ext cx="2428892" cy="0"/>
          </a:xfrm>
          <a:prstGeom prst="straightConnector1">
            <a:avLst/>
          </a:prstGeom>
          <a:ln>
            <a:prstDash val="sysDash"/>
            <a:tailEnd type="arrow"/>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160551563"/>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par>
                                <p:cTn id="8" presetID="5" presetClass="entr" presetSubtype="1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checkerboard(across)">
                                      <p:cBhvr>
                                        <p:cTn id="10" dur="500"/>
                                        <p:tgtEl>
                                          <p:spTgt spid="9"/>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checkerboard(across)">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7" presetClass="entr" presetSubtype="10" fill="hold" nodeType="click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p:cTn id="18" dur="500" fill="hold"/>
                                        <p:tgtEl>
                                          <p:spTgt spid="15"/>
                                        </p:tgtEl>
                                        <p:attrNameLst>
                                          <p:attrName>ppt_w</p:attrName>
                                        </p:attrNameLst>
                                      </p:cBhvr>
                                      <p:tavLst>
                                        <p:tav tm="0">
                                          <p:val>
                                            <p:fltVal val="0"/>
                                          </p:val>
                                        </p:tav>
                                        <p:tav tm="100000">
                                          <p:val>
                                            <p:strVal val="#ppt_w"/>
                                          </p:val>
                                        </p:tav>
                                      </p:tavLst>
                                    </p:anim>
                                    <p:anim calcmode="lin" valueType="num">
                                      <p:cBhvr>
                                        <p:cTn id="19" dur="500" fill="hold"/>
                                        <p:tgtEl>
                                          <p:spTgt spid="15"/>
                                        </p:tgtEl>
                                        <p:attrNameLst>
                                          <p:attrName>ppt_h</p:attrName>
                                        </p:attrNameLst>
                                      </p:cBhvr>
                                      <p:tavLst>
                                        <p:tav tm="0">
                                          <p:val>
                                            <p:strVal val="#ppt_h"/>
                                          </p:val>
                                        </p:tav>
                                        <p:tav tm="100000">
                                          <p:val>
                                            <p:strVal val="#ppt_h"/>
                                          </p:val>
                                        </p:tav>
                                      </p:tavLst>
                                    </p:anim>
                                  </p:childTnLst>
                                </p:cTn>
                              </p:par>
                              <p:par>
                                <p:cTn id="20" presetID="17" presetClass="entr" presetSubtype="1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p:cTn id="22" dur="500" fill="hold"/>
                                        <p:tgtEl>
                                          <p:spTgt spid="11"/>
                                        </p:tgtEl>
                                        <p:attrNameLst>
                                          <p:attrName>ppt_w</p:attrName>
                                        </p:attrNameLst>
                                      </p:cBhvr>
                                      <p:tavLst>
                                        <p:tav tm="0">
                                          <p:val>
                                            <p:fltVal val="0"/>
                                          </p:val>
                                        </p:tav>
                                        <p:tav tm="100000">
                                          <p:val>
                                            <p:strVal val="#ppt_w"/>
                                          </p:val>
                                        </p:tav>
                                      </p:tavLst>
                                    </p:anim>
                                    <p:anim calcmode="lin" valueType="num">
                                      <p:cBhvr>
                                        <p:cTn id="23" dur="500" fill="hold"/>
                                        <p:tgtEl>
                                          <p:spTgt spid="11"/>
                                        </p:tgtEl>
                                        <p:attrNameLst>
                                          <p:attrName>ppt_h</p:attrName>
                                        </p:attrNameLst>
                                      </p:cBhvr>
                                      <p:tavLst>
                                        <p:tav tm="0">
                                          <p:val>
                                            <p:strVal val="#ppt_h"/>
                                          </p:val>
                                        </p:tav>
                                        <p:tav tm="100000">
                                          <p:val>
                                            <p:strVal val="#ppt_h"/>
                                          </p:val>
                                        </p:tav>
                                      </p:tavLst>
                                    </p:anim>
                                  </p:childTnLst>
                                </p:cTn>
                              </p:par>
                              <p:par>
                                <p:cTn id="24" presetID="17" presetClass="entr" presetSubtype="1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fltVal val="0"/>
                                          </p:val>
                                        </p:tav>
                                        <p:tav tm="100000">
                                          <p:val>
                                            <p:strVal val="#ppt_w"/>
                                          </p:val>
                                        </p:tav>
                                      </p:tavLst>
                                    </p:anim>
                                    <p:anim calcmode="lin" valueType="num">
                                      <p:cBhvr>
                                        <p:cTn id="27" dur="500" fill="hold"/>
                                        <p:tgtEl>
                                          <p:spTgt spid="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B092D77C-17C4-4934-8B3F-E1066BF6AB65}" type="slidenum">
              <a:rPr lang="en-US" sz="1200"/>
              <a:pPr algn="r" eaLnBrk="1" hangingPunct="1"/>
              <a:t>18</a:t>
            </a:fld>
            <a:endParaRPr lang="en-US" sz="1200"/>
          </a:p>
        </p:txBody>
      </p:sp>
      <p:sp>
        <p:nvSpPr>
          <p:cNvPr id="20483" name="Rectangle 2"/>
          <p:cNvSpPr>
            <a:spLocks noGrp="1" noChangeArrowheads="1"/>
          </p:cNvSpPr>
          <p:nvPr>
            <p:ph type="title" idx="4294967295"/>
          </p:nvPr>
        </p:nvSpPr>
        <p:spPr>
          <a:xfrm>
            <a:off x="574675" y="-99392"/>
            <a:ext cx="8001000" cy="1216025"/>
          </a:xfrm>
        </p:spPr>
        <p:txBody>
          <a:bodyPr/>
          <a:lstStyle/>
          <a:p>
            <a:pPr eaLnBrk="1" hangingPunct="1"/>
            <a:r>
              <a:rPr lang="en-US" b="1" dirty="0">
                <a:latin typeface="黑体" pitchFamily="49" charset="-122"/>
                <a:ea typeface="黑体" pitchFamily="49" charset="-122"/>
              </a:rPr>
              <a:t>9.3 </a:t>
            </a:r>
            <a:r>
              <a:rPr lang="zh-CN" b="1" dirty="0">
                <a:latin typeface="黑体" pitchFamily="49" charset="-122"/>
                <a:ea typeface="黑体" pitchFamily="49" charset="-122"/>
              </a:rPr>
              <a:t>性能测试</a:t>
            </a:r>
          </a:p>
        </p:txBody>
      </p:sp>
      <p:sp>
        <p:nvSpPr>
          <p:cNvPr id="20484" name="Rectangle 3"/>
          <p:cNvSpPr>
            <a:spLocks noGrp="1" noChangeArrowheads="1"/>
          </p:cNvSpPr>
          <p:nvPr>
            <p:ph type="body" idx="4294967295"/>
          </p:nvPr>
        </p:nvSpPr>
        <p:spPr/>
        <p:txBody>
          <a:bodyPr/>
          <a:lstStyle/>
          <a:p>
            <a:pPr algn="just" eaLnBrk="1" hangingPunct="1"/>
            <a:r>
              <a:rPr lang="zh-CN" sz="3400" b="1" dirty="0"/>
              <a:t>性能测试</a:t>
            </a:r>
            <a:r>
              <a:rPr lang="en-US" sz="3400" b="1" dirty="0"/>
              <a:t>(Performance Testing)</a:t>
            </a:r>
            <a:r>
              <a:rPr lang="zh-CN" sz="3400" b="1" dirty="0"/>
              <a:t>就是对软件的运行性能指标进行测试，判断系统集成之后在实际的使用环境下能否稳定、可靠地运行</a:t>
            </a:r>
            <a:endParaRPr lang="en-US" sz="3400" b="1" dirty="0"/>
          </a:p>
          <a:p>
            <a:pPr algn="just" eaLnBrk="1" hangingPunct="1"/>
            <a:r>
              <a:rPr lang="zh-CN" sz="3400" b="1" dirty="0"/>
              <a:t>主要考虑系统的</a:t>
            </a:r>
            <a:r>
              <a:rPr lang="zh-CN" sz="3400" b="1" dirty="0">
                <a:solidFill>
                  <a:srgbClr val="FF0000"/>
                </a:solidFill>
              </a:rPr>
              <a:t>时间和空间性能</a:t>
            </a:r>
            <a:endParaRPr lang="en-US" sz="3400" b="1" dirty="0">
              <a:solidFill>
                <a:srgbClr val="FF0000"/>
              </a:solidFill>
            </a:endParaRPr>
          </a:p>
          <a:p>
            <a:pPr lvl="1" algn="just" eaLnBrk="1" hangingPunct="1"/>
            <a:r>
              <a:rPr lang="zh-CN" b="1" dirty="0"/>
              <a:t>时间主要指软件的一个具体事务的响应时间</a:t>
            </a:r>
            <a:endParaRPr lang="en-US" b="1" dirty="0"/>
          </a:p>
          <a:p>
            <a:pPr lvl="1" algn="just" eaLnBrk="1" hangingPunct="1"/>
            <a:r>
              <a:rPr lang="zh-CN" b="1" dirty="0"/>
              <a:t>空间性能主要指软件运行时消耗的系统资源</a:t>
            </a:r>
            <a:endParaRPr lang="zh-CN" sz="3400" b="1"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74675" y="-112644"/>
            <a:ext cx="8001000" cy="121602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eaLnBrk="1" hangingPunct="1"/>
            <a:r>
              <a:rPr lang="en-US" altLang="zh-CN" b="1" kern="1200" dirty="0" smtClean="0">
                <a:latin typeface="黑体" pitchFamily="49" charset="-122"/>
                <a:ea typeface="黑体" pitchFamily="49" charset="-122"/>
              </a:rPr>
              <a:t/>
            </a:r>
            <a:br>
              <a:rPr lang="en-US" altLang="zh-CN" b="1" kern="1200" dirty="0" smtClean="0">
                <a:latin typeface="黑体" pitchFamily="49" charset="-122"/>
                <a:ea typeface="黑体" pitchFamily="49" charset="-122"/>
              </a:rPr>
            </a:br>
            <a:r>
              <a:rPr lang="en-US" altLang="zh-CN" b="1" kern="1200" dirty="0" smtClean="0">
                <a:latin typeface="黑体" pitchFamily="49" charset="-122"/>
                <a:ea typeface="黑体" pitchFamily="49" charset="-122"/>
              </a:rPr>
              <a:t>9.3 </a:t>
            </a:r>
            <a:r>
              <a:rPr lang="zh-CN" altLang="en-US" b="1" kern="1200" dirty="0" smtClean="0">
                <a:latin typeface="黑体" pitchFamily="49" charset="-122"/>
                <a:ea typeface="黑体" pitchFamily="49" charset="-122"/>
              </a:rPr>
              <a:t>性能</a:t>
            </a:r>
            <a:r>
              <a:rPr lang="zh-CN" altLang="en-US" b="1" kern="1200" dirty="0">
                <a:latin typeface="黑体" pitchFamily="49" charset="-122"/>
                <a:ea typeface="黑体" pitchFamily="49" charset="-122"/>
              </a:rPr>
              <a:t>测试分层模型</a:t>
            </a:r>
          </a:p>
        </p:txBody>
      </p:sp>
      <p:sp>
        <p:nvSpPr>
          <p:cNvPr id="4" name="矩形 3"/>
          <p:cNvSpPr/>
          <p:nvPr/>
        </p:nvSpPr>
        <p:spPr>
          <a:xfrm>
            <a:off x="251520" y="3140968"/>
            <a:ext cx="2779621" cy="6917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8" name="TextBox 7"/>
          <p:cNvSpPr txBox="1"/>
          <p:nvPr/>
        </p:nvSpPr>
        <p:spPr>
          <a:xfrm>
            <a:off x="107504" y="3284984"/>
            <a:ext cx="3312368" cy="523220"/>
          </a:xfrm>
          <a:prstGeom prst="rect">
            <a:avLst/>
          </a:prstGeom>
          <a:noFill/>
        </p:spPr>
        <p:txBody>
          <a:bodyPr wrap="square" rtlCol="0">
            <a:spAutoFit/>
          </a:bodyPr>
          <a:lstStyle/>
          <a:p>
            <a:r>
              <a:rPr lang="zh-CN" altLang="en-US" sz="2800" dirty="0" smtClean="0"/>
              <a:t>性能测试分层模型</a:t>
            </a:r>
            <a:endParaRPr lang="zh-CN" altLang="en-US" sz="2800" dirty="0"/>
          </a:p>
        </p:txBody>
      </p:sp>
      <p:sp>
        <p:nvSpPr>
          <p:cNvPr id="9" name="矩形 8"/>
          <p:cNvSpPr/>
          <p:nvPr/>
        </p:nvSpPr>
        <p:spPr>
          <a:xfrm>
            <a:off x="4026996" y="2988568"/>
            <a:ext cx="1901459" cy="6917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10" name="TextBox 9"/>
          <p:cNvSpPr txBox="1"/>
          <p:nvPr/>
        </p:nvSpPr>
        <p:spPr>
          <a:xfrm>
            <a:off x="4269342" y="1949098"/>
            <a:ext cx="950730" cy="523220"/>
          </a:xfrm>
          <a:prstGeom prst="rect">
            <a:avLst/>
          </a:prstGeom>
          <a:noFill/>
        </p:spPr>
        <p:txBody>
          <a:bodyPr wrap="square" rtlCol="0">
            <a:spAutoFit/>
          </a:bodyPr>
          <a:lstStyle/>
          <a:p>
            <a:r>
              <a:rPr lang="zh-CN" altLang="en-US" sz="2800" dirty="0" smtClean="0"/>
              <a:t>前端</a:t>
            </a:r>
            <a:endParaRPr lang="zh-CN" altLang="en-US" sz="2800" dirty="0"/>
          </a:p>
        </p:txBody>
      </p:sp>
      <p:sp>
        <p:nvSpPr>
          <p:cNvPr id="11" name="矩形 10"/>
          <p:cNvSpPr/>
          <p:nvPr/>
        </p:nvSpPr>
        <p:spPr>
          <a:xfrm>
            <a:off x="4018326" y="1772816"/>
            <a:ext cx="1901459" cy="6917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4272271" y="3149758"/>
            <a:ext cx="950730" cy="523220"/>
          </a:xfrm>
          <a:prstGeom prst="rect">
            <a:avLst/>
          </a:prstGeom>
          <a:noFill/>
        </p:spPr>
        <p:txBody>
          <a:bodyPr wrap="square" rtlCol="0">
            <a:spAutoFit/>
          </a:bodyPr>
          <a:lstStyle/>
          <a:p>
            <a:r>
              <a:rPr lang="zh-CN" altLang="en-US" sz="2800" dirty="0" smtClean="0"/>
              <a:t>网络</a:t>
            </a:r>
            <a:endParaRPr lang="zh-CN" altLang="en-US" sz="2800" dirty="0"/>
          </a:p>
        </p:txBody>
      </p:sp>
      <p:sp>
        <p:nvSpPr>
          <p:cNvPr id="13" name="矩形 12"/>
          <p:cNvSpPr/>
          <p:nvPr/>
        </p:nvSpPr>
        <p:spPr>
          <a:xfrm>
            <a:off x="6804248" y="4500736"/>
            <a:ext cx="1901459" cy="6917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14" name="TextBox 13"/>
          <p:cNvSpPr txBox="1"/>
          <p:nvPr/>
        </p:nvSpPr>
        <p:spPr>
          <a:xfrm>
            <a:off x="6942696" y="3699356"/>
            <a:ext cx="1517736" cy="523220"/>
          </a:xfrm>
          <a:prstGeom prst="rect">
            <a:avLst/>
          </a:prstGeom>
          <a:noFill/>
        </p:spPr>
        <p:txBody>
          <a:bodyPr wrap="square" rtlCol="0">
            <a:spAutoFit/>
          </a:bodyPr>
          <a:lstStyle/>
          <a:p>
            <a:r>
              <a:rPr lang="zh-CN" altLang="en-US" sz="2800" dirty="0" smtClean="0"/>
              <a:t>业务级</a:t>
            </a:r>
            <a:endParaRPr lang="zh-CN" altLang="en-US" sz="2800" dirty="0"/>
          </a:p>
        </p:txBody>
      </p:sp>
      <p:sp>
        <p:nvSpPr>
          <p:cNvPr id="15" name="矩形 14"/>
          <p:cNvSpPr/>
          <p:nvPr/>
        </p:nvSpPr>
        <p:spPr>
          <a:xfrm>
            <a:off x="4067944" y="4465480"/>
            <a:ext cx="1901459" cy="6917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16" name="TextBox 15"/>
          <p:cNvSpPr txBox="1"/>
          <p:nvPr/>
        </p:nvSpPr>
        <p:spPr>
          <a:xfrm>
            <a:off x="4355976" y="4643844"/>
            <a:ext cx="950730" cy="523220"/>
          </a:xfrm>
          <a:prstGeom prst="rect">
            <a:avLst/>
          </a:prstGeom>
          <a:noFill/>
        </p:spPr>
        <p:txBody>
          <a:bodyPr wrap="square" rtlCol="0">
            <a:spAutoFit/>
          </a:bodyPr>
          <a:lstStyle/>
          <a:p>
            <a:r>
              <a:rPr lang="zh-CN" altLang="en-US" sz="2800" dirty="0" smtClean="0"/>
              <a:t>后端</a:t>
            </a:r>
            <a:endParaRPr lang="zh-CN" altLang="en-US" sz="2800" dirty="0"/>
          </a:p>
        </p:txBody>
      </p:sp>
      <p:sp>
        <p:nvSpPr>
          <p:cNvPr id="17" name="矩形 16"/>
          <p:cNvSpPr/>
          <p:nvPr/>
        </p:nvSpPr>
        <p:spPr>
          <a:xfrm>
            <a:off x="6821690" y="3486824"/>
            <a:ext cx="1901459" cy="6917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18" name="TextBox 17"/>
          <p:cNvSpPr txBox="1"/>
          <p:nvPr/>
        </p:nvSpPr>
        <p:spPr>
          <a:xfrm>
            <a:off x="7037714" y="4661926"/>
            <a:ext cx="1566734" cy="523220"/>
          </a:xfrm>
          <a:prstGeom prst="rect">
            <a:avLst/>
          </a:prstGeom>
          <a:noFill/>
        </p:spPr>
        <p:txBody>
          <a:bodyPr wrap="square" rtlCol="0">
            <a:spAutoFit/>
          </a:bodyPr>
          <a:lstStyle/>
          <a:p>
            <a:r>
              <a:rPr lang="zh-CN" altLang="en-US" sz="2800" dirty="0" smtClean="0"/>
              <a:t>接口级</a:t>
            </a:r>
            <a:endParaRPr lang="zh-CN" altLang="en-US" sz="2800" dirty="0"/>
          </a:p>
        </p:txBody>
      </p:sp>
      <p:sp>
        <p:nvSpPr>
          <p:cNvPr id="19" name="矩形 18"/>
          <p:cNvSpPr/>
          <p:nvPr/>
        </p:nvSpPr>
        <p:spPr>
          <a:xfrm>
            <a:off x="6821690" y="3486824"/>
            <a:ext cx="1901459" cy="6917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21" name="矩形 20"/>
          <p:cNvSpPr/>
          <p:nvPr/>
        </p:nvSpPr>
        <p:spPr>
          <a:xfrm>
            <a:off x="6825003" y="5419666"/>
            <a:ext cx="1901459" cy="6917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22" name="TextBox 21"/>
          <p:cNvSpPr txBox="1"/>
          <p:nvPr/>
        </p:nvSpPr>
        <p:spPr>
          <a:xfrm>
            <a:off x="7101226" y="5580856"/>
            <a:ext cx="1503222" cy="523220"/>
          </a:xfrm>
          <a:prstGeom prst="rect">
            <a:avLst/>
          </a:prstGeom>
          <a:noFill/>
        </p:spPr>
        <p:txBody>
          <a:bodyPr wrap="square" rtlCol="0">
            <a:spAutoFit/>
          </a:bodyPr>
          <a:lstStyle/>
          <a:p>
            <a:r>
              <a:rPr lang="zh-CN" altLang="en-US" sz="2800" dirty="0" smtClean="0"/>
              <a:t>单元级</a:t>
            </a:r>
            <a:endParaRPr lang="zh-CN" altLang="en-US" sz="2800" dirty="0"/>
          </a:p>
        </p:txBody>
      </p:sp>
      <p:sp>
        <p:nvSpPr>
          <p:cNvPr id="23" name="左大括号 22"/>
          <p:cNvSpPr/>
          <p:nvPr/>
        </p:nvSpPr>
        <p:spPr>
          <a:xfrm>
            <a:off x="6110106" y="3813509"/>
            <a:ext cx="682445" cy="2066166"/>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a:p>
        </p:txBody>
      </p:sp>
      <p:sp>
        <p:nvSpPr>
          <p:cNvPr id="25" name="左大括号 24"/>
          <p:cNvSpPr/>
          <p:nvPr/>
        </p:nvSpPr>
        <p:spPr>
          <a:xfrm>
            <a:off x="3154210" y="1973099"/>
            <a:ext cx="864096" cy="2938144"/>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a:p>
        </p:txBody>
      </p:sp>
    </p:spTree>
    <p:extLst>
      <p:ext uri="{BB962C8B-B14F-4D97-AF65-F5344CB8AC3E}">
        <p14:creationId xmlns:p14="http://schemas.microsoft.com/office/powerpoint/2010/main" val="957049385"/>
      </p:ext>
    </p:extLst>
  </p:cSld>
  <p:clrMapOvr>
    <a:masterClrMapping/>
  </p:clrMapOvr>
  <p:transition>
    <p:blinds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0A140F26-0C98-4179-988E-E6EBF503FF64}" type="slidenum">
              <a:rPr lang="en-US" sz="1200"/>
              <a:pPr algn="r" eaLnBrk="1" hangingPunct="1"/>
              <a:t>2</a:t>
            </a:fld>
            <a:endParaRPr lang="en-US" sz="1200"/>
          </a:p>
        </p:txBody>
      </p:sp>
      <p:sp>
        <p:nvSpPr>
          <p:cNvPr id="5123" name="Rectangle 2"/>
          <p:cNvSpPr>
            <a:spLocks noGrp="1" noChangeArrowheads="1"/>
          </p:cNvSpPr>
          <p:nvPr>
            <p:ph type="title" idx="4294967295"/>
          </p:nvPr>
        </p:nvSpPr>
        <p:spPr>
          <a:xfrm>
            <a:off x="574675" y="-27384"/>
            <a:ext cx="8001000" cy="1216025"/>
          </a:xfrm>
        </p:spPr>
        <p:txBody>
          <a:bodyPr/>
          <a:lstStyle/>
          <a:p>
            <a:pPr eaLnBrk="1" hangingPunct="1"/>
            <a:r>
              <a:rPr lang="zh-CN" b="1" dirty="0">
                <a:latin typeface="黑体" pitchFamily="49" charset="-122"/>
                <a:ea typeface="黑体" pitchFamily="49" charset="-122"/>
              </a:rPr>
              <a:t>第</a:t>
            </a:r>
            <a:r>
              <a:rPr lang="en-US" b="1" dirty="0">
                <a:latin typeface="黑体" pitchFamily="49" charset="-122"/>
                <a:ea typeface="黑体" pitchFamily="49" charset="-122"/>
              </a:rPr>
              <a:t>9</a:t>
            </a:r>
            <a:r>
              <a:rPr lang="zh-CN" b="1" dirty="0">
                <a:latin typeface="黑体" pitchFamily="49" charset="-122"/>
                <a:ea typeface="黑体" pitchFamily="49" charset="-122"/>
              </a:rPr>
              <a:t>章  系统测试</a:t>
            </a:r>
          </a:p>
        </p:txBody>
      </p:sp>
      <p:sp>
        <p:nvSpPr>
          <p:cNvPr id="5124" name="Rectangle 3"/>
          <p:cNvSpPr>
            <a:spLocks noGrp="1" noChangeArrowheads="1"/>
          </p:cNvSpPr>
          <p:nvPr>
            <p:ph type="body" idx="4294967295"/>
          </p:nvPr>
        </p:nvSpPr>
        <p:spPr/>
        <p:txBody>
          <a:bodyPr/>
          <a:lstStyle/>
          <a:p>
            <a:pPr eaLnBrk="1" hangingPunct="1"/>
            <a:r>
              <a:rPr lang="zh-CN" sz="3400" b="1"/>
              <a:t>内容提要</a:t>
            </a:r>
          </a:p>
          <a:p>
            <a:pPr lvl="1" eaLnBrk="1" hangingPunct="1"/>
            <a:r>
              <a:rPr lang="zh-CN" b="1"/>
              <a:t>系统测试是公司和项目组最关心的测试阶段，在任何情况下都必须执行，一般由测试经理统一组织和制订系统测试计划，其他测试人员分别负责测试的分析、设计、实施和执行</a:t>
            </a:r>
            <a:endParaRPr lang="en-US" b="1"/>
          </a:p>
          <a:p>
            <a:pPr lvl="1" eaLnBrk="1" hangingPunct="1"/>
            <a:r>
              <a:rPr lang="zh-CN" b="1"/>
              <a:t>系统测试完成后，开发就接近尾声了</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4798817D-A889-4473-9642-F56452C5808E}" type="slidenum">
              <a:rPr lang="en-US" sz="1200"/>
              <a:pPr algn="r" eaLnBrk="1" hangingPunct="1"/>
              <a:t>20</a:t>
            </a:fld>
            <a:endParaRPr lang="en-US" sz="1200"/>
          </a:p>
        </p:txBody>
      </p:sp>
      <p:sp>
        <p:nvSpPr>
          <p:cNvPr id="21507" name="Rectangle 2"/>
          <p:cNvSpPr>
            <a:spLocks noGrp="1" noChangeArrowheads="1"/>
          </p:cNvSpPr>
          <p:nvPr>
            <p:ph type="title" idx="4294967295"/>
          </p:nvPr>
        </p:nvSpPr>
        <p:spPr>
          <a:xfrm>
            <a:off x="574675" y="-99392"/>
            <a:ext cx="8001000" cy="1216025"/>
          </a:xfrm>
        </p:spPr>
        <p:txBody>
          <a:bodyPr/>
          <a:lstStyle/>
          <a:p>
            <a:pPr eaLnBrk="1" hangingPunct="1"/>
            <a:r>
              <a:rPr lang="en-US" b="1" dirty="0">
                <a:latin typeface="黑体" pitchFamily="49" charset="-122"/>
                <a:ea typeface="黑体" pitchFamily="49" charset="-122"/>
              </a:rPr>
              <a:t>9.3 </a:t>
            </a:r>
            <a:r>
              <a:rPr lang="zh-CN" b="1" dirty="0">
                <a:latin typeface="黑体" pitchFamily="49" charset="-122"/>
                <a:ea typeface="黑体" pitchFamily="49" charset="-122"/>
              </a:rPr>
              <a:t>性能测试</a:t>
            </a:r>
          </a:p>
        </p:txBody>
      </p:sp>
      <p:sp>
        <p:nvSpPr>
          <p:cNvPr id="21508" name="Rectangle 3"/>
          <p:cNvSpPr>
            <a:spLocks noGrp="1" noChangeArrowheads="1"/>
          </p:cNvSpPr>
          <p:nvPr>
            <p:ph type="body" idx="4294967295"/>
          </p:nvPr>
        </p:nvSpPr>
        <p:spPr>
          <a:xfrm>
            <a:off x="566738" y="1484784"/>
            <a:ext cx="8001000" cy="4267200"/>
          </a:xfrm>
        </p:spPr>
        <p:txBody>
          <a:bodyPr/>
          <a:lstStyle/>
          <a:p>
            <a:pPr algn="just" eaLnBrk="1" hangingPunct="1"/>
            <a:r>
              <a:rPr lang="zh-CN" sz="3400" b="1" dirty="0"/>
              <a:t>性能测试的主要内容</a:t>
            </a:r>
            <a:endParaRPr lang="en-US" sz="3400" b="1" dirty="0"/>
          </a:p>
          <a:p>
            <a:pPr lvl="1" algn="just" eaLnBrk="1" hangingPunct="1"/>
            <a:r>
              <a:rPr lang="zh-CN" b="1" dirty="0"/>
              <a:t>常规性能测试</a:t>
            </a:r>
            <a:endParaRPr lang="en-US" b="1" dirty="0"/>
          </a:p>
          <a:p>
            <a:pPr lvl="1" algn="just" eaLnBrk="1" hangingPunct="1"/>
            <a:r>
              <a:rPr lang="zh-CN" b="1" dirty="0"/>
              <a:t>压力测试</a:t>
            </a:r>
            <a:endParaRPr lang="en-US" b="1" dirty="0"/>
          </a:p>
          <a:p>
            <a:pPr lvl="1" algn="just" eaLnBrk="1" hangingPunct="1"/>
            <a:r>
              <a:rPr lang="zh-CN" b="1" dirty="0"/>
              <a:t>负载测试</a:t>
            </a:r>
            <a:endParaRPr lang="en-US" b="1" dirty="0"/>
          </a:p>
          <a:p>
            <a:pPr lvl="1" algn="just" eaLnBrk="1" hangingPunct="1"/>
            <a:r>
              <a:rPr lang="zh-CN" b="1" dirty="0"/>
              <a:t>可靠性测试</a:t>
            </a:r>
            <a:endParaRPr lang="en-US" b="1" dirty="0"/>
          </a:p>
          <a:p>
            <a:pPr lvl="1" algn="just" eaLnBrk="1" hangingPunct="1"/>
            <a:r>
              <a:rPr lang="zh-CN" b="1" dirty="0"/>
              <a:t>大数据量测试</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D487DA8D-5B3E-4683-AA07-37065C9731AE}" type="slidenum">
              <a:rPr lang="en-US" sz="1200"/>
              <a:pPr algn="r" eaLnBrk="1" hangingPunct="1"/>
              <a:t>21</a:t>
            </a:fld>
            <a:endParaRPr lang="en-US" sz="1200"/>
          </a:p>
        </p:txBody>
      </p:sp>
      <p:sp>
        <p:nvSpPr>
          <p:cNvPr id="22531" name="Rectangle 2"/>
          <p:cNvSpPr>
            <a:spLocks noGrp="1" noChangeArrowheads="1"/>
          </p:cNvSpPr>
          <p:nvPr>
            <p:ph type="title" idx="4294967295"/>
          </p:nvPr>
        </p:nvSpPr>
        <p:spPr>
          <a:xfrm>
            <a:off x="574675" y="-99392"/>
            <a:ext cx="8001000" cy="1216025"/>
          </a:xfrm>
        </p:spPr>
        <p:txBody>
          <a:bodyPr/>
          <a:lstStyle/>
          <a:p>
            <a:pPr eaLnBrk="1" hangingPunct="1"/>
            <a:r>
              <a:rPr lang="en-US" b="1" dirty="0">
                <a:latin typeface="黑体" pitchFamily="49" charset="-122"/>
                <a:ea typeface="黑体" pitchFamily="49" charset="-122"/>
              </a:rPr>
              <a:t>9.3 </a:t>
            </a:r>
            <a:r>
              <a:rPr lang="zh-CN" b="1" dirty="0">
                <a:latin typeface="黑体" pitchFamily="49" charset="-122"/>
                <a:ea typeface="黑体" pitchFamily="49" charset="-122"/>
              </a:rPr>
              <a:t>性能测试</a:t>
            </a:r>
          </a:p>
        </p:txBody>
      </p:sp>
      <p:sp>
        <p:nvSpPr>
          <p:cNvPr id="22532" name="Rectangle 3"/>
          <p:cNvSpPr>
            <a:spLocks noGrp="1" noChangeArrowheads="1"/>
          </p:cNvSpPr>
          <p:nvPr>
            <p:ph type="body" idx="4294967295"/>
          </p:nvPr>
        </p:nvSpPr>
        <p:spPr>
          <a:xfrm>
            <a:off x="566738" y="1556792"/>
            <a:ext cx="8001000" cy="4267200"/>
          </a:xfrm>
        </p:spPr>
        <p:txBody>
          <a:bodyPr/>
          <a:lstStyle/>
          <a:p>
            <a:pPr algn="just" eaLnBrk="1" hangingPunct="1"/>
            <a:r>
              <a:rPr lang="zh-CN" sz="3400" b="1" dirty="0"/>
              <a:t>常规性能测试</a:t>
            </a:r>
            <a:endParaRPr lang="en-US" sz="3400" b="1" dirty="0"/>
          </a:p>
          <a:p>
            <a:pPr algn="just" eaLnBrk="1" hangingPunct="1"/>
            <a:r>
              <a:rPr lang="zh-CN" sz="3400" b="1" dirty="0"/>
              <a:t>软件在正常的软、硬件环境下运行，不向其施加任何压力的性能测试</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8CA13A95-2C11-43FC-B142-9314665D4FEE}" type="slidenum">
              <a:rPr lang="en-US" sz="1200"/>
              <a:pPr algn="r" eaLnBrk="1" hangingPunct="1"/>
              <a:t>22</a:t>
            </a:fld>
            <a:endParaRPr lang="en-US" sz="1200"/>
          </a:p>
        </p:txBody>
      </p:sp>
      <p:sp>
        <p:nvSpPr>
          <p:cNvPr id="23555" name="Rectangle 2"/>
          <p:cNvSpPr>
            <a:spLocks noGrp="1" noChangeArrowheads="1"/>
          </p:cNvSpPr>
          <p:nvPr>
            <p:ph type="title" idx="4294967295"/>
          </p:nvPr>
        </p:nvSpPr>
        <p:spPr>
          <a:xfrm>
            <a:off x="574675" y="-27384"/>
            <a:ext cx="8001000" cy="1216025"/>
          </a:xfrm>
        </p:spPr>
        <p:txBody>
          <a:bodyPr/>
          <a:lstStyle/>
          <a:p>
            <a:pPr eaLnBrk="1" hangingPunct="1"/>
            <a:r>
              <a:rPr lang="en-US" b="1" dirty="0">
                <a:latin typeface="黑体" pitchFamily="49" charset="-122"/>
                <a:ea typeface="黑体" pitchFamily="49" charset="-122"/>
              </a:rPr>
              <a:t>9.3 </a:t>
            </a:r>
            <a:r>
              <a:rPr lang="zh-CN" b="1" dirty="0">
                <a:latin typeface="黑体" pitchFamily="49" charset="-122"/>
                <a:ea typeface="黑体" pitchFamily="49" charset="-122"/>
              </a:rPr>
              <a:t>性能测试</a:t>
            </a:r>
          </a:p>
        </p:txBody>
      </p:sp>
      <p:sp>
        <p:nvSpPr>
          <p:cNvPr id="23556" name="Rectangle 3"/>
          <p:cNvSpPr>
            <a:spLocks noGrp="1" noChangeArrowheads="1"/>
          </p:cNvSpPr>
          <p:nvPr>
            <p:ph type="body" idx="4294967295"/>
          </p:nvPr>
        </p:nvSpPr>
        <p:spPr>
          <a:xfrm>
            <a:off x="534211" y="1412776"/>
            <a:ext cx="8001000" cy="4267200"/>
          </a:xfrm>
        </p:spPr>
        <p:txBody>
          <a:bodyPr/>
          <a:lstStyle/>
          <a:p>
            <a:pPr algn="just" eaLnBrk="1" hangingPunct="1"/>
            <a:r>
              <a:rPr lang="zh-CN" sz="3400" b="1" dirty="0"/>
              <a:t>压力</a:t>
            </a:r>
            <a:r>
              <a:rPr lang="zh-CN" sz="3400" b="1" dirty="0" smtClean="0"/>
              <a:t>测试</a:t>
            </a:r>
            <a:r>
              <a:rPr lang="zh-CN" altLang="en-US" sz="3400" b="1" dirty="0" smtClean="0"/>
              <a:t>（</a:t>
            </a:r>
            <a:r>
              <a:rPr lang="en-US" altLang="zh-CN" sz="3400" b="1" dirty="0" smtClean="0"/>
              <a:t>Stress Testing</a:t>
            </a:r>
            <a:r>
              <a:rPr lang="zh-CN" altLang="en-US" sz="3400" b="1" dirty="0" smtClean="0"/>
              <a:t>）</a:t>
            </a:r>
            <a:endParaRPr lang="en-US" sz="3400" b="1" dirty="0"/>
          </a:p>
          <a:p>
            <a:pPr algn="just" eaLnBrk="1" hangingPunct="1"/>
            <a:r>
              <a:rPr lang="zh-CN" sz="3400" b="1" dirty="0"/>
              <a:t>是指</a:t>
            </a:r>
            <a:r>
              <a:rPr lang="zh-CN" sz="3400" b="1" dirty="0">
                <a:solidFill>
                  <a:srgbClr val="FF0000"/>
                </a:solidFill>
              </a:rPr>
              <a:t>持续不断地给被测系统增加压力，直至被测系统被压垮</a:t>
            </a:r>
            <a:r>
              <a:rPr lang="zh-CN" sz="3400" b="1" dirty="0"/>
              <a:t>，以确定系统能承受的</a:t>
            </a:r>
            <a:r>
              <a:rPr lang="zh-CN" sz="3400" b="1" dirty="0">
                <a:solidFill>
                  <a:srgbClr val="FF0000"/>
                </a:solidFill>
              </a:rPr>
              <a:t>最大压力</a:t>
            </a:r>
            <a:endParaRPr lang="en-US" sz="3400" b="1" dirty="0">
              <a:solidFill>
                <a:srgbClr val="FF0000"/>
              </a:solidFill>
            </a:endParaRPr>
          </a:p>
          <a:p>
            <a:pPr algn="just" eaLnBrk="1" hangingPunct="1"/>
            <a:r>
              <a:rPr lang="zh-CN" sz="3400" b="1" dirty="0"/>
              <a:t>压力测试应注意累积效应问题</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26CE2FE8-7AF7-40D1-8286-44D4A6086D74}" type="slidenum">
              <a:rPr lang="en-US" sz="1200"/>
              <a:pPr algn="r" eaLnBrk="1" hangingPunct="1"/>
              <a:t>23</a:t>
            </a:fld>
            <a:endParaRPr lang="en-US" sz="1200"/>
          </a:p>
        </p:txBody>
      </p:sp>
      <p:sp>
        <p:nvSpPr>
          <p:cNvPr id="24579" name="Rectangle 2"/>
          <p:cNvSpPr>
            <a:spLocks noGrp="1" noChangeArrowheads="1"/>
          </p:cNvSpPr>
          <p:nvPr>
            <p:ph type="title" idx="4294967295"/>
          </p:nvPr>
        </p:nvSpPr>
        <p:spPr>
          <a:xfrm>
            <a:off x="574675" y="-27384"/>
            <a:ext cx="8001000" cy="1216025"/>
          </a:xfrm>
        </p:spPr>
        <p:txBody>
          <a:bodyPr/>
          <a:lstStyle/>
          <a:p>
            <a:pPr eaLnBrk="1" hangingPunct="1"/>
            <a:r>
              <a:rPr lang="en-US" b="1" dirty="0">
                <a:latin typeface="黑体" pitchFamily="49" charset="-122"/>
                <a:ea typeface="黑体" pitchFamily="49" charset="-122"/>
              </a:rPr>
              <a:t>9.3 </a:t>
            </a:r>
            <a:r>
              <a:rPr lang="zh-CN" b="1" dirty="0">
                <a:latin typeface="黑体" pitchFamily="49" charset="-122"/>
                <a:ea typeface="黑体" pitchFamily="49" charset="-122"/>
              </a:rPr>
              <a:t>性能测试</a:t>
            </a:r>
          </a:p>
        </p:txBody>
      </p:sp>
      <p:sp>
        <p:nvSpPr>
          <p:cNvPr id="24580" name="Rectangle 3"/>
          <p:cNvSpPr>
            <a:spLocks noGrp="1" noChangeArrowheads="1"/>
          </p:cNvSpPr>
          <p:nvPr>
            <p:ph type="body" idx="4294967295"/>
          </p:nvPr>
        </p:nvSpPr>
        <p:spPr>
          <a:xfrm>
            <a:off x="566738" y="1412776"/>
            <a:ext cx="8001000" cy="4267200"/>
          </a:xfrm>
        </p:spPr>
        <p:txBody>
          <a:bodyPr/>
          <a:lstStyle/>
          <a:p>
            <a:pPr algn="just" eaLnBrk="1" hangingPunct="1"/>
            <a:r>
              <a:rPr lang="zh-CN" sz="3400" b="1" dirty="0"/>
              <a:t>负载</a:t>
            </a:r>
            <a:r>
              <a:rPr lang="zh-CN" sz="3400" b="1" dirty="0" smtClean="0"/>
              <a:t>测试</a:t>
            </a:r>
            <a:r>
              <a:rPr lang="en-US" altLang="zh-CN" sz="3400" b="1" dirty="0" smtClean="0"/>
              <a:t>(Loading Testing)</a:t>
            </a:r>
            <a:endParaRPr lang="en-US" sz="3400" b="1" dirty="0"/>
          </a:p>
          <a:p>
            <a:pPr algn="just" eaLnBrk="1" hangingPunct="1"/>
            <a:r>
              <a:rPr lang="zh-CN" sz="3400" b="1" dirty="0"/>
              <a:t>通常是</a:t>
            </a:r>
            <a:r>
              <a:rPr lang="zh-CN" sz="3400" b="1" dirty="0">
                <a:solidFill>
                  <a:srgbClr val="FF0000"/>
                </a:solidFill>
              </a:rPr>
              <a:t>让被测系统在其能忍受的压力极限范围内</a:t>
            </a:r>
            <a:r>
              <a:rPr lang="en-US" sz="3400" b="1" dirty="0"/>
              <a:t>(</a:t>
            </a:r>
            <a:r>
              <a:rPr lang="zh-CN" sz="3400" b="1" dirty="0"/>
              <a:t>或临界状态下</a:t>
            </a:r>
            <a:r>
              <a:rPr lang="en-US" sz="3400" b="1" dirty="0"/>
              <a:t>)</a:t>
            </a:r>
            <a:r>
              <a:rPr lang="zh-CN" sz="3400" b="1" dirty="0"/>
              <a:t>连续运行，来测试</a:t>
            </a:r>
            <a:r>
              <a:rPr lang="zh-CN" sz="3400" b="1" dirty="0">
                <a:solidFill>
                  <a:srgbClr val="FF0000"/>
                </a:solidFill>
              </a:rPr>
              <a:t>系统的稳定性</a:t>
            </a:r>
            <a:endParaRPr lang="en-US" sz="3400" b="1" dirty="0">
              <a:solidFill>
                <a:srgbClr val="FF0000"/>
              </a:solidFill>
            </a:endParaRPr>
          </a:p>
          <a:p>
            <a:pPr algn="just" eaLnBrk="1" hangingPunct="1"/>
            <a:r>
              <a:rPr lang="zh-CN" sz="3400" b="1" dirty="0"/>
              <a:t>目的是找到系统的处理极限，为系统调优提供依据</a:t>
            </a:r>
            <a:endParaRPr lang="en-US" sz="3400" b="1" dirty="0"/>
          </a:p>
          <a:p>
            <a:pPr algn="just" eaLnBrk="1" hangingPunct="1"/>
            <a:r>
              <a:rPr lang="zh-CN" sz="3400" b="1" dirty="0"/>
              <a:t>负载测试侧重于</a:t>
            </a:r>
            <a:r>
              <a:rPr lang="zh-CN" sz="3400" b="1" dirty="0">
                <a:solidFill>
                  <a:srgbClr val="FF0000"/>
                </a:solidFill>
              </a:rPr>
              <a:t>压力持续的时间</a:t>
            </a:r>
            <a:r>
              <a:rPr lang="zh-CN" sz="3400" b="1" dirty="0"/>
              <a:t>，压力测试则更加强调</a:t>
            </a:r>
            <a:r>
              <a:rPr lang="zh-CN" sz="3400" b="1" dirty="0">
                <a:solidFill>
                  <a:srgbClr val="FF0000"/>
                </a:solidFill>
              </a:rPr>
              <a:t>施加压力的大小</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F7E4AD2A-DD2E-4F07-B9F5-8EE110EE63C7}" type="slidenum">
              <a:rPr lang="en-US" sz="1200"/>
              <a:pPr algn="r" eaLnBrk="1" hangingPunct="1"/>
              <a:t>24</a:t>
            </a:fld>
            <a:endParaRPr lang="en-US" sz="1200"/>
          </a:p>
        </p:txBody>
      </p:sp>
      <p:sp>
        <p:nvSpPr>
          <p:cNvPr id="25603" name="Rectangle 2"/>
          <p:cNvSpPr>
            <a:spLocks noGrp="1" noChangeArrowheads="1"/>
          </p:cNvSpPr>
          <p:nvPr>
            <p:ph type="title" idx="4294967295"/>
          </p:nvPr>
        </p:nvSpPr>
        <p:spPr>
          <a:xfrm>
            <a:off x="574675" y="-27384"/>
            <a:ext cx="8001000" cy="1216025"/>
          </a:xfrm>
        </p:spPr>
        <p:txBody>
          <a:bodyPr/>
          <a:lstStyle/>
          <a:p>
            <a:pPr eaLnBrk="1" hangingPunct="1"/>
            <a:r>
              <a:rPr lang="en-US" b="1" dirty="0">
                <a:latin typeface="黑体" pitchFamily="49" charset="-122"/>
                <a:ea typeface="黑体" pitchFamily="49" charset="-122"/>
              </a:rPr>
              <a:t>9.3 </a:t>
            </a:r>
            <a:r>
              <a:rPr lang="zh-CN" b="1" dirty="0">
                <a:latin typeface="黑体" pitchFamily="49" charset="-122"/>
                <a:ea typeface="黑体" pitchFamily="49" charset="-122"/>
              </a:rPr>
              <a:t>性能测试</a:t>
            </a:r>
          </a:p>
        </p:txBody>
      </p:sp>
      <p:sp>
        <p:nvSpPr>
          <p:cNvPr id="25604" name="Rectangle 3"/>
          <p:cNvSpPr>
            <a:spLocks noGrp="1" noChangeArrowheads="1"/>
          </p:cNvSpPr>
          <p:nvPr>
            <p:ph type="body" idx="4294967295"/>
          </p:nvPr>
        </p:nvSpPr>
        <p:spPr>
          <a:xfrm>
            <a:off x="566738" y="1484784"/>
            <a:ext cx="8001000" cy="4267200"/>
          </a:xfrm>
        </p:spPr>
        <p:txBody>
          <a:bodyPr/>
          <a:lstStyle/>
          <a:p>
            <a:pPr algn="just" eaLnBrk="1" hangingPunct="1"/>
            <a:r>
              <a:rPr lang="zh-CN" sz="3400" b="1" dirty="0"/>
              <a:t>可靠性</a:t>
            </a:r>
            <a:r>
              <a:rPr lang="zh-CN" sz="3400" b="1" dirty="0" smtClean="0"/>
              <a:t>测试</a:t>
            </a:r>
            <a:r>
              <a:rPr lang="en-US" altLang="zh-CN" sz="3400" b="1" dirty="0" smtClean="0"/>
              <a:t>(</a:t>
            </a:r>
            <a:r>
              <a:rPr lang="zh-CN" altLang="en-US" sz="3400" b="1" dirty="0" smtClean="0"/>
              <a:t>强度测试</a:t>
            </a:r>
            <a:r>
              <a:rPr lang="en-US" altLang="zh-CN" sz="3400" b="1" dirty="0" smtClean="0"/>
              <a:t>)</a:t>
            </a:r>
            <a:endParaRPr lang="en-US" sz="3400" b="1" dirty="0"/>
          </a:p>
          <a:p>
            <a:pPr algn="just" eaLnBrk="1" hangingPunct="1"/>
            <a:r>
              <a:rPr lang="zh-CN" sz="3100" b="1" dirty="0"/>
              <a:t>是在</a:t>
            </a:r>
            <a:r>
              <a:rPr lang="zh-CN" sz="3100" b="1" dirty="0">
                <a:solidFill>
                  <a:srgbClr val="FF0000"/>
                </a:solidFill>
              </a:rPr>
              <a:t>给被测系统加载一定业务压力的情况下，使系统运行一段时间</a:t>
            </a:r>
            <a:r>
              <a:rPr lang="zh-CN" sz="3100" b="1" dirty="0"/>
              <a:t>，以此来测试系统是否稳定</a:t>
            </a:r>
            <a:endParaRPr lang="en-US" sz="3100" b="1" dirty="0"/>
          </a:p>
          <a:p>
            <a:pPr algn="just" eaLnBrk="1" hangingPunct="1"/>
            <a:r>
              <a:rPr lang="zh-CN" sz="3100" b="1" dirty="0"/>
              <a:t>通常采用</a:t>
            </a:r>
            <a:r>
              <a:rPr lang="en-US" sz="3100" b="1" dirty="0"/>
              <a:t>24×7(24</a:t>
            </a:r>
            <a:r>
              <a:rPr lang="zh-CN" sz="3100" b="1" dirty="0"/>
              <a:t>小时</a:t>
            </a:r>
            <a:r>
              <a:rPr lang="en-US" sz="3100" b="1" dirty="0"/>
              <a:t>×7</a:t>
            </a:r>
            <a:r>
              <a:rPr lang="zh-CN" sz="3100" b="1" dirty="0"/>
              <a:t>天</a:t>
            </a:r>
            <a:r>
              <a:rPr lang="en-US" sz="3100" b="1" dirty="0"/>
              <a:t>)</a:t>
            </a:r>
            <a:r>
              <a:rPr lang="zh-CN" sz="3100" b="1" dirty="0"/>
              <a:t>的方式来连续运行系统，一般采用平均错误时间间隔</a:t>
            </a:r>
            <a:r>
              <a:rPr lang="en-US" sz="3100" b="1" dirty="0"/>
              <a:t>(Mean Time Between Failure</a:t>
            </a:r>
            <a:r>
              <a:rPr lang="zh-CN" sz="3100" b="1" dirty="0"/>
              <a:t>，</a:t>
            </a:r>
            <a:r>
              <a:rPr lang="en-US" sz="3100" b="1" dirty="0" err="1"/>
              <a:t>MTBF</a:t>
            </a:r>
            <a:r>
              <a:rPr lang="en-US" sz="3100" b="1" dirty="0"/>
              <a:t>)</a:t>
            </a:r>
            <a:r>
              <a:rPr lang="zh-CN" sz="3100" b="1" dirty="0"/>
              <a:t>来衡量被测系统的可靠性。该值越大，系统越稳定</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29225822-4645-41E0-BDB2-1D1DFE402C83}" type="slidenum">
              <a:rPr lang="en-US" sz="1200"/>
              <a:pPr algn="r" eaLnBrk="1" hangingPunct="1"/>
              <a:t>25</a:t>
            </a:fld>
            <a:endParaRPr lang="en-US" sz="1200"/>
          </a:p>
        </p:txBody>
      </p:sp>
      <p:sp>
        <p:nvSpPr>
          <p:cNvPr id="26627" name="Rectangle 2"/>
          <p:cNvSpPr>
            <a:spLocks noGrp="1" noChangeArrowheads="1"/>
          </p:cNvSpPr>
          <p:nvPr>
            <p:ph type="title" idx="4294967295"/>
          </p:nvPr>
        </p:nvSpPr>
        <p:spPr>
          <a:xfrm>
            <a:off x="574675" y="-99392"/>
            <a:ext cx="8001000" cy="1216025"/>
          </a:xfrm>
        </p:spPr>
        <p:txBody>
          <a:bodyPr/>
          <a:lstStyle/>
          <a:p>
            <a:pPr eaLnBrk="1" hangingPunct="1"/>
            <a:r>
              <a:rPr lang="en-US" b="1" dirty="0">
                <a:latin typeface="黑体" pitchFamily="49" charset="-122"/>
                <a:ea typeface="黑体" pitchFamily="49" charset="-122"/>
              </a:rPr>
              <a:t>9.3 </a:t>
            </a:r>
            <a:r>
              <a:rPr lang="zh-CN" b="1" dirty="0">
                <a:latin typeface="黑体" pitchFamily="49" charset="-122"/>
                <a:ea typeface="黑体" pitchFamily="49" charset="-122"/>
              </a:rPr>
              <a:t>性能测试</a:t>
            </a:r>
          </a:p>
        </p:txBody>
      </p:sp>
      <p:sp>
        <p:nvSpPr>
          <p:cNvPr id="26628" name="Rectangle 3"/>
          <p:cNvSpPr>
            <a:spLocks noGrp="1" noChangeArrowheads="1"/>
          </p:cNvSpPr>
          <p:nvPr>
            <p:ph type="body" idx="4294967295"/>
          </p:nvPr>
        </p:nvSpPr>
        <p:spPr>
          <a:xfrm>
            <a:off x="566738" y="1412776"/>
            <a:ext cx="8001000" cy="4267200"/>
          </a:xfrm>
        </p:spPr>
        <p:txBody>
          <a:bodyPr/>
          <a:lstStyle/>
          <a:p>
            <a:pPr algn="just" eaLnBrk="1" hangingPunct="1"/>
            <a:r>
              <a:rPr lang="zh-CN" sz="3400" b="1" dirty="0"/>
              <a:t>大数据量测试</a:t>
            </a:r>
            <a:endParaRPr lang="en-US" sz="3400" b="1" dirty="0"/>
          </a:p>
          <a:p>
            <a:r>
              <a:rPr lang="zh-CN" sz="3400" b="1" dirty="0"/>
              <a:t>针对某些系统存储、传输、统计、查询等业务进行大数据量的独立数据量测试</a:t>
            </a:r>
          </a:p>
          <a:p>
            <a:r>
              <a:rPr lang="zh-CN" sz="3400" b="1" dirty="0"/>
              <a:t>与压力测试、负载测试、疲劳测试等并发测试相结合的极限状态下的综合数据量测试</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内容占位符 5"/>
          <p:cNvGraphicFramePr>
            <a:graphicFrameLocks/>
          </p:cNvGraphicFramePr>
          <p:nvPr>
            <p:extLst>
              <p:ext uri="{D42A27DB-BD31-4B8C-83A1-F6EECF244321}">
                <p14:modId xmlns:p14="http://schemas.microsoft.com/office/powerpoint/2010/main" val="3353417767"/>
              </p:ext>
            </p:extLst>
          </p:nvPr>
        </p:nvGraphicFramePr>
        <p:xfrm>
          <a:off x="683568" y="1052736"/>
          <a:ext cx="8249747" cy="5475388"/>
        </p:xfrm>
        <a:graphic>
          <a:graphicData uri="http://schemas.openxmlformats.org/drawingml/2006/table">
            <a:tbl>
              <a:tblPr/>
              <a:tblGrid>
                <a:gridCol w="670335"/>
                <a:gridCol w="1170700"/>
                <a:gridCol w="1152128"/>
                <a:gridCol w="2781466"/>
                <a:gridCol w="2475118"/>
              </a:tblGrid>
              <a:tr h="41500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bg1"/>
                          </a:solidFill>
                          <a:effectLst/>
                          <a:latin typeface="微软雅黑" pitchFamily="34" charset="-122"/>
                          <a:ea typeface="微软雅黑" pitchFamily="34" charset="-122"/>
                        </a:rPr>
                        <a:t>编号</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25400" cap="flat" cmpd="sng" algn="ctr">
                      <a:solidFill>
                        <a:srgbClr val="678843"/>
                      </a:solidFill>
                      <a:prstDash val="solid"/>
                      <a:round/>
                      <a:headEnd type="none" w="med" len="med"/>
                      <a:tailEnd type="none" w="med" len="med"/>
                    </a:lnB>
                    <a:lnTlToBr>
                      <a:noFill/>
                    </a:lnTlToBr>
                    <a:lnBlToTr>
                      <a:noFill/>
                    </a:lnBlToTr>
                    <a:solidFill>
                      <a:schemeClr val="accent5">
                        <a:lumMod val="5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bg1"/>
                          </a:solidFill>
                          <a:effectLst/>
                          <a:latin typeface="微软雅黑" pitchFamily="34" charset="-122"/>
                          <a:ea typeface="微软雅黑" pitchFamily="34" charset="-122"/>
                        </a:rPr>
                        <a:t>测试种类</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25400" cap="flat" cmpd="sng" algn="ctr">
                      <a:solidFill>
                        <a:srgbClr val="678843"/>
                      </a:solidFill>
                      <a:prstDash val="solid"/>
                      <a:round/>
                      <a:headEnd type="none" w="med" len="med"/>
                      <a:tailEnd type="none" w="med" len="med"/>
                    </a:lnB>
                    <a:lnTlToBr>
                      <a:noFill/>
                    </a:lnTlToBr>
                    <a:lnBlToTr>
                      <a:noFill/>
                    </a:lnBlToTr>
                    <a:solidFill>
                      <a:schemeClr val="accent5">
                        <a:lumMod val="5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bg1"/>
                          </a:solidFill>
                          <a:effectLst/>
                          <a:latin typeface="微软雅黑" pitchFamily="34" charset="-122"/>
                          <a:ea typeface="微软雅黑" pitchFamily="34" charset="-122"/>
                        </a:rPr>
                        <a:t>测试对象</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25400" cap="flat" cmpd="sng" algn="ctr">
                      <a:solidFill>
                        <a:srgbClr val="678843"/>
                      </a:solidFill>
                      <a:prstDash val="solid"/>
                      <a:round/>
                      <a:headEnd type="none" w="med" len="med"/>
                      <a:tailEnd type="none" w="med" len="med"/>
                    </a:lnB>
                    <a:lnTlToBr>
                      <a:noFill/>
                    </a:lnTlToBr>
                    <a:lnBlToTr>
                      <a:noFill/>
                    </a:lnBlToTr>
                    <a:solidFill>
                      <a:schemeClr val="accent5">
                        <a:lumMod val="5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bg1"/>
                          </a:solidFill>
                          <a:effectLst/>
                          <a:latin typeface="微软雅黑" pitchFamily="34" charset="-122"/>
                          <a:ea typeface="微软雅黑" pitchFamily="34" charset="-122"/>
                        </a:rPr>
                        <a:t>测试步骤</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25400" cap="flat" cmpd="sng" algn="ctr">
                      <a:solidFill>
                        <a:srgbClr val="678843"/>
                      </a:solidFill>
                      <a:prstDash val="solid"/>
                      <a:round/>
                      <a:headEnd type="none" w="med" len="med"/>
                      <a:tailEnd type="none" w="med" len="med"/>
                    </a:lnB>
                    <a:lnTlToBr>
                      <a:noFill/>
                    </a:lnTlToBr>
                    <a:lnBlToTr>
                      <a:noFill/>
                    </a:lnBlToTr>
                    <a:solidFill>
                      <a:schemeClr val="accent5">
                        <a:lumMod val="5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bg1"/>
                          </a:solidFill>
                          <a:effectLst/>
                          <a:latin typeface="微软雅黑" pitchFamily="34" charset="-122"/>
                          <a:ea typeface="微软雅黑" pitchFamily="34" charset="-122"/>
                        </a:rPr>
                        <a:t>重要数据</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25400" cap="flat" cmpd="sng" algn="ctr">
                      <a:solidFill>
                        <a:srgbClr val="678843"/>
                      </a:solidFill>
                      <a:prstDash val="solid"/>
                      <a:round/>
                      <a:headEnd type="none" w="med" len="med"/>
                      <a:tailEnd type="none" w="med" len="med"/>
                    </a:lnB>
                    <a:lnTlToBr>
                      <a:noFill/>
                    </a:lnTlToBr>
                    <a:lnBlToTr>
                      <a:noFill/>
                    </a:lnBlToTr>
                    <a:solidFill>
                      <a:schemeClr val="accent5">
                        <a:lumMod val="50000"/>
                      </a:schemeClr>
                    </a:solidFill>
                  </a:tcPr>
                </a:tc>
              </a:tr>
              <a:tr h="71508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微软雅黑" pitchFamily="34" charset="-122"/>
                          <a:ea typeface="微软雅黑" pitchFamily="34" charset="-122"/>
                        </a:rPr>
                        <a:t>1</a:t>
                      </a:r>
                      <a:endPar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254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常规性能</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254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登录模块</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254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一个用户重复登录，记录每次登录时间，取平均值</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254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微软雅黑" pitchFamily="34" charset="-122"/>
                          <a:ea typeface="微软雅黑" pitchFamily="34" charset="-122"/>
                        </a:rPr>
                        <a:t>一个用户的平均登录时间</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254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r>
              <a:tr h="7421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微软雅黑" pitchFamily="34" charset="-122"/>
                          <a:ea typeface="微软雅黑" pitchFamily="34" charset="-122"/>
                        </a:rPr>
                        <a:t>2</a:t>
                      </a:r>
                      <a:endParaRPr kumimoji="0" lang="zh-CN" altLang="en-US" sz="1800" b="0" i="0" u="none" strike="noStrike" cap="none" normalizeH="0" baseline="0" smtClean="0">
                        <a:ln>
                          <a:noFill/>
                        </a:ln>
                        <a:solidFill>
                          <a:schemeClr val="tx1"/>
                        </a:solidFill>
                        <a:effectLst/>
                        <a:latin typeface="微软雅黑" pitchFamily="34" charset="-122"/>
                        <a:ea typeface="微软雅黑" pitchFamily="34" charset="-122"/>
                      </a:endParaRP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微软雅黑" pitchFamily="34" charset="-122"/>
                          <a:ea typeface="微软雅黑" pitchFamily="34" charset="-122"/>
                        </a:rPr>
                        <a:t>登录模块</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逐渐增加并发的登录用户数，并记录每次的平均登录时间，直到登录的时间达到</a:t>
                      </a:r>
                      <a:r>
                        <a:rPr kumimoji="0" lang="en-US" altLang="zh-CN" sz="1800" b="0" i="0" u="none" strike="noStrike" cap="none" normalizeH="0" baseline="0" dirty="0" smtClean="0">
                          <a:ln>
                            <a:noFill/>
                          </a:ln>
                          <a:solidFill>
                            <a:schemeClr val="tx1"/>
                          </a:solidFill>
                          <a:effectLst/>
                          <a:latin typeface="微软雅黑" pitchFamily="34" charset="-122"/>
                          <a:ea typeface="微软雅黑" pitchFamily="34" charset="-122"/>
                        </a:rPr>
                        <a:t>10</a:t>
                      </a: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秒</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登录时间达到</a:t>
                      </a:r>
                      <a:r>
                        <a:rPr kumimoji="0" lang="en-US" altLang="zh-CN" sz="1800" b="0" i="0" u="none" strike="noStrike" cap="none" normalizeH="0" baseline="0" dirty="0" smtClean="0">
                          <a:ln>
                            <a:noFill/>
                          </a:ln>
                          <a:solidFill>
                            <a:schemeClr val="tx1"/>
                          </a:solidFill>
                          <a:effectLst/>
                          <a:latin typeface="微软雅黑" pitchFamily="34" charset="-122"/>
                          <a:ea typeface="微软雅黑" pitchFamily="34" charset="-122"/>
                        </a:rPr>
                        <a:t>10</a:t>
                      </a: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秒时的并发用户数</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r>
              <a:tr h="91430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微软雅黑" pitchFamily="34" charset="-122"/>
                          <a:ea typeface="微软雅黑" pitchFamily="34" charset="-122"/>
                        </a:rPr>
                        <a:t>3</a:t>
                      </a:r>
                      <a:endParaRPr kumimoji="0" lang="zh-CN" altLang="en-US" sz="1800" b="0" i="0" u="none" strike="noStrike" cap="none" normalizeH="0" baseline="0" smtClean="0">
                        <a:ln>
                          <a:noFill/>
                        </a:ln>
                        <a:solidFill>
                          <a:schemeClr val="tx1"/>
                        </a:solidFill>
                        <a:effectLst/>
                        <a:latin typeface="微软雅黑" pitchFamily="34" charset="-122"/>
                        <a:ea typeface="微软雅黑" pitchFamily="34" charset="-122"/>
                      </a:endParaRP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可靠性</a:t>
                      </a:r>
                      <a:endParaRPr kumimoji="0" lang="en-US" altLang="zh-CN" sz="18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测试</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微软雅黑" pitchFamily="34" charset="-122"/>
                          <a:ea typeface="微软雅黑" pitchFamily="34" charset="-122"/>
                        </a:rPr>
                        <a:t>整个系统</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让</a:t>
                      </a:r>
                      <a:r>
                        <a:rPr kumimoji="0" lang="en-US" altLang="zh-CN" sz="1800" b="0" i="0" u="none" strike="noStrike" cap="none" normalizeH="0" baseline="0" dirty="0" smtClean="0">
                          <a:ln>
                            <a:noFill/>
                          </a:ln>
                          <a:solidFill>
                            <a:schemeClr val="tx1"/>
                          </a:solidFill>
                          <a:effectLst/>
                          <a:latin typeface="微软雅黑" pitchFamily="34" charset="-122"/>
                          <a:ea typeface="微软雅黑" pitchFamily="34" charset="-122"/>
                        </a:rPr>
                        <a:t>163</a:t>
                      </a: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邮箱系统连续运行</a:t>
                      </a:r>
                      <a:r>
                        <a:rPr kumimoji="0" lang="en-US" altLang="zh-CN" sz="1800" b="0" i="0" u="none" strike="noStrike" cap="none" normalizeH="0" baseline="0" dirty="0" smtClean="0">
                          <a:ln>
                            <a:noFill/>
                          </a:ln>
                          <a:solidFill>
                            <a:schemeClr val="tx1"/>
                          </a:solidFill>
                          <a:effectLst/>
                          <a:latin typeface="微软雅黑" pitchFamily="34" charset="-122"/>
                          <a:ea typeface="微软雅黑" pitchFamily="34" charset="-122"/>
                        </a:rPr>
                        <a:t>1</a:t>
                      </a: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个月（可以没有用户登录）</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微软雅黑" pitchFamily="34" charset="-122"/>
                          <a:ea typeface="微软雅黑" pitchFamily="34" charset="-122"/>
                        </a:rPr>
                        <a:t>2</a:t>
                      </a: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次故障的平均时间间隔（</a:t>
                      </a:r>
                      <a:r>
                        <a:rPr kumimoji="0" lang="en-US" altLang="zh-CN" sz="1800" b="0" i="0" u="none" strike="noStrike" cap="none" normalizeH="0" baseline="0" dirty="0" smtClean="0">
                          <a:ln>
                            <a:noFill/>
                          </a:ln>
                          <a:solidFill>
                            <a:schemeClr val="tx1"/>
                          </a:solidFill>
                          <a:effectLst/>
                          <a:latin typeface="微软雅黑" pitchFamily="34" charset="-122"/>
                          <a:ea typeface="微软雅黑" pitchFamily="34" charset="-122"/>
                        </a:rPr>
                        <a:t>MTBF</a:t>
                      </a: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r>
              <a:tr h="132800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微软雅黑" pitchFamily="34" charset="-122"/>
                          <a:ea typeface="微软雅黑" pitchFamily="34" charset="-122"/>
                        </a:rPr>
                        <a:t>4</a:t>
                      </a:r>
                      <a:endParaRPr kumimoji="0" lang="zh-CN" altLang="en-US" sz="1800" b="0" i="0" u="none" strike="noStrike" cap="none" normalizeH="0" baseline="0" smtClean="0">
                        <a:ln>
                          <a:noFill/>
                        </a:ln>
                        <a:solidFill>
                          <a:schemeClr val="tx1"/>
                        </a:solidFill>
                        <a:effectLst/>
                        <a:latin typeface="微软雅黑" pitchFamily="34" charset="-122"/>
                        <a:ea typeface="微软雅黑" pitchFamily="34" charset="-122"/>
                      </a:endParaRP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负载测试</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微软雅黑" pitchFamily="34" charset="-122"/>
                          <a:ea typeface="微软雅黑" pitchFamily="34" charset="-122"/>
                        </a:rPr>
                        <a:t>整个系统</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逐渐增加并发的用户数，直到达到服务器的资源消耗临界值，并在这种状态下让系统连续运行</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系统在满负荷的情况下运行时，</a:t>
                      </a:r>
                      <a:r>
                        <a:rPr kumimoji="0" lang="en-US" altLang="zh-CN" sz="1800" b="0" i="0" u="none" strike="noStrike" cap="none" normalizeH="0" baseline="0" dirty="0" smtClean="0">
                          <a:ln>
                            <a:noFill/>
                          </a:ln>
                          <a:solidFill>
                            <a:schemeClr val="tx1"/>
                          </a:solidFill>
                          <a:effectLst/>
                          <a:latin typeface="微软雅黑" pitchFamily="34" charset="-122"/>
                          <a:ea typeface="微软雅黑" pitchFamily="34" charset="-122"/>
                        </a:rPr>
                        <a:t>2</a:t>
                      </a: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次故障的平均时间间隔</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r>
              <a:tr h="91430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微软雅黑" pitchFamily="34" charset="-122"/>
                          <a:ea typeface="微软雅黑" pitchFamily="34" charset="-122"/>
                        </a:rPr>
                        <a:t>5</a:t>
                      </a:r>
                      <a:endParaRPr kumimoji="0" lang="zh-CN" altLang="en-US" sz="1800" b="0" i="0" u="none" strike="noStrike" cap="none" normalizeH="0" baseline="0" smtClean="0">
                        <a:ln>
                          <a:noFill/>
                        </a:ln>
                        <a:solidFill>
                          <a:schemeClr val="tx1"/>
                        </a:solidFill>
                        <a:effectLst/>
                        <a:latin typeface="微软雅黑" pitchFamily="34" charset="-122"/>
                        <a:ea typeface="微软雅黑" pitchFamily="34" charset="-122"/>
                      </a:endParaRP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压力测试</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登录模块</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微软雅黑" pitchFamily="34" charset="-122"/>
                          <a:ea typeface="微软雅黑" pitchFamily="34" charset="-122"/>
                        </a:rPr>
                        <a:t>逐渐增加登录用户的并发数，直到系统崩溃为止</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系统所能承受的最大并发登录用户数</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r>
            </a:tbl>
          </a:graphicData>
        </a:graphic>
      </p:graphicFrame>
      <p:sp>
        <p:nvSpPr>
          <p:cNvPr id="4" name="Rectangle 2"/>
          <p:cNvSpPr txBox="1">
            <a:spLocks noChangeArrowheads="1"/>
          </p:cNvSpPr>
          <p:nvPr/>
        </p:nvSpPr>
        <p:spPr bwMode="auto">
          <a:xfrm>
            <a:off x="574675" y="-1714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eaLnBrk="0" fontAlgn="base" hangingPunct="0">
              <a:spcBef>
                <a:spcPct val="0"/>
              </a:spcBef>
              <a:spcAft>
                <a:spcPct val="0"/>
              </a:spcAft>
              <a:defRPr sz="3800">
                <a:solidFill>
                  <a:schemeClr val="tx2"/>
                </a:solidFill>
                <a:latin typeface="Verdana" pitchFamily="34" charset="0"/>
                <a:ea typeface="宋体" pitchFamily="2" charset="-122"/>
              </a:defRPr>
            </a:lvl6pPr>
            <a:lvl7pPr marL="914400" algn="l" rtl="0" eaLnBrk="0" fontAlgn="base" hangingPunct="0">
              <a:spcBef>
                <a:spcPct val="0"/>
              </a:spcBef>
              <a:spcAft>
                <a:spcPct val="0"/>
              </a:spcAft>
              <a:defRPr sz="3800">
                <a:solidFill>
                  <a:schemeClr val="tx2"/>
                </a:solidFill>
                <a:latin typeface="Verdana" pitchFamily="34" charset="0"/>
                <a:ea typeface="宋体" pitchFamily="2" charset="-122"/>
              </a:defRPr>
            </a:lvl7pPr>
            <a:lvl8pPr marL="1371600" algn="l" rtl="0" eaLnBrk="0" fontAlgn="base" hangingPunct="0">
              <a:spcBef>
                <a:spcPct val="0"/>
              </a:spcBef>
              <a:spcAft>
                <a:spcPct val="0"/>
              </a:spcAft>
              <a:defRPr sz="3800">
                <a:solidFill>
                  <a:schemeClr val="tx2"/>
                </a:solidFill>
                <a:latin typeface="Verdana" pitchFamily="34" charset="0"/>
                <a:ea typeface="宋体" pitchFamily="2" charset="-122"/>
              </a:defRPr>
            </a:lvl8pPr>
            <a:lvl9pPr marL="1828800" algn="l" rtl="0" eaLnBrk="0" fontAlgn="base" hangingPunct="0">
              <a:spcBef>
                <a:spcPct val="0"/>
              </a:spcBef>
              <a:spcAft>
                <a:spcPct val="0"/>
              </a:spcAft>
              <a:defRPr sz="3800">
                <a:solidFill>
                  <a:schemeClr val="tx2"/>
                </a:solidFill>
                <a:latin typeface="Verdana" pitchFamily="34" charset="0"/>
                <a:ea typeface="宋体" pitchFamily="2" charset="-122"/>
              </a:defRPr>
            </a:lvl9pPr>
          </a:lstStyle>
          <a:p>
            <a:pPr eaLnBrk="1" hangingPunct="1"/>
            <a:r>
              <a:rPr lang="en-US" b="1" dirty="0" smtClean="0">
                <a:latin typeface="黑体" pitchFamily="49" charset="-122"/>
                <a:ea typeface="黑体" pitchFamily="49" charset="-122"/>
              </a:rPr>
              <a:t>9.3 </a:t>
            </a:r>
            <a:r>
              <a:rPr lang="zh-CN" b="1" dirty="0" smtClean="0">
                <a:latin typeface="黑体" pitchFamily="49" charset="-122"/>
                <a:ea typeface="黑体" pitchFamily="49" charset="-122"/>
              </a:rPr>
              <a:t>性能测试</a:t>
            </a:r>
            <a:endParaRPr lang="zh-CN" b="1" dirty="0">
              <a:latin typeface="黑体" pitchFamily="49" charset="-122"/>
              <a:ea typeface="黑体" pitchFamily="49" charset="-122"/>
            </a:endParaRPr>
          </a:p>
        </p:txBody>
      </p:sp>
    </p:spTree>
    <p:extLst>
      <p:ext uri="{BB962C8B-B14F-4D97-AF65-F5344CB8AC3E}">
        <p14:creationId xmlns:p14="http://schemas.microsoft.com/office/powerpoint/2010/main" val="1773755143"/>
      </p:ext>
    </p:extLst>
  </p:cSld>
  <p:clrMapOvr>
    <a:masterClrMapping/>
  </p:clrMapOvr>
  <p:transition>
    <p:blinds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72469BD1-73EF-4EA1-A7D7-A4824F99CC8C}" type="slidenum">
              <a:rPr lang="en-US" sz="1200"/>
              <a:pPr algn="r" eaLnBrk="1" hangingPunct="1"/>
              <a:t>27</a:t>
            </a:fld>
            <a:endParaRPr lang="en-US" sz="1200"/>
          </a:p>
        </p:txBody>
      </p:sp>
      <p:sp>
        <p:nvSpPr>
          <p:cNvPr id="27651" name="Rectangle 2"/>
          <p:cNvSpPr>
            <a:spLocks noGrp="1" noChangeArrowheads="1"/>
          </p:cNvSpPr>
          <p:nvPr>
            <p:ph type="title" idx="4294967295"/>
          </p:nvPr>
        </p:nvSpPr>
        <p:spPr>
          <a:xfrm>
            <a:off x="574675" y="-99392"/>
            <a:ext cx="8001000" cy="1216025"/>
          </a:xfrm>
        </p:spPr>
        <p:txBody>
          <a:bodyPr/>
          <a:lstStyle/>
          <a:p>
            <a:pPr eaLnBrk="1" hangingPunct="1"/>
            <a:r>
              <a:rPr lang="en-US" b="1" dirty="0">
                <a:latin typeface="黑体" pitchFamily="49" charset="-122"/>
                <a:ea typeface="黑体" pitchFamily="49" charset="-122"/>
              </a:rPr>
              <a:t>9.4 </a:t>
            </a:r>
            <a:r>
              <a:rPr lang="zh-CN" b="1" dirty="0">
                <a:latin typeface="黑体" pitchFamily="49" charset="-122"/>
                <a:ea typeface="黑体" pitchFamily="49" charset="-122"/>
              </a:rPr>
              <a:t>安全性测试</a:t>
            </a:r>
          </a:p>
        </p:txBody>
      </p:sp>
      <p:sp>
        <p:nvSpPr>
          <p:cNvPr id="27652" name="Rectangle 3"/>
          <p:cNvSpPr>
            <a:spLocks noGrp="1" noChangeArrowheads="1"/>
          </p:cNvSpPr>
          <p:nvPr>
            <p:ph type="body" idx="4294967295"/>
          </p:nvPr>
        </p:nvSpPr>
        <p:spPr>
          <a:xfrm>
            <a:off x="566738" y="1340768"/>
            <a:ext cx="8001000" cy="4267200"/>
          </a:xfrm>
        </p:spPr>
        <p:txBody>
          <a:bodyPr/>
          <a:lstStyle/>
          <a:p>
            <a:pPr eaLnBrk="1" hangingPunct="1"/>
            <a:r>
              <a:rPr lang="zh-CN" sz="3400" b="1" dirty="0"/>
              <a:t>安全性是指“使得伤害或损害的风险限制在可接受的水平内”</a:t>
            </a:r>
            <a:endParaRPr lang="en-US" sz="3400" b="1" dirty="0"/>
          </a:p>
          <a:p>
            <a:pPr eaLnBrk="1" hangingPunct="1"/>
            <a:r>
              <a:rPr lang="zh-CN" sz="3400" b="1" dirty="0"/>
              <a:t>安全性测试</a:t>
            </a:r>
            <a:r>
              <a:rPr lang="en-US" sz="3400" b="1" dirty="0"/>
              <a:t>(Security Testing)</a:t>
            </a:r>
            <a:r>
              <a:rPr lang="zh-CN" sz="3400" b="1" dirty="0"/>
              <a:t>用于检验系统对非法侵入的防范能力</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C3077690-A883-4FB3-B036-616B26D14818}" type="slidenum">
              <a:rPr lang="en-US" sz="1200"/>
              <a:pPr algn="r" eaLnBrk="1" hangingPunct="1"/>
              <a:t>28</a:t>
            </a:fld>
            <a:endParaRPr lang="en-US" sz="1200"/>
          </a:p>
        </p:txBody>
      </p:sp>
      <p:sp>
        <p:nvSpPr>
          <p:cNvPr id="28675" name="Rectangle 2"/>
          <p:cNvSpPr>
            <a:spLocks noGrp="1" noChangeArrowheads="1"/>
          </p:cNvSpPr>
          <p:nvPr>
            <p:ph type="title" idx="4294967295"/>
          </p:nvPr>
        </p:nvSpPr>
        <p:spPr>
          <a:xfrm>
            <a:off x="574675" y="-99392"/>
            <a:ext cx="8001000" cy="1216025"/>
          </a:xfrm>
        </p:spPr>
        <p:txBody>
          <a:bodyPr/>
          <a:lstStyle/>
          <a:p>
            <a:pPr eaLnBrk="1" hangingPunct="1"/>
            <a:r>
              <a:rPr lang="en-US" b="1" dirty="0">
                <a:latin typeface="黑体" pitchFamily="49" charset="-122"/>
                <a:ea typeface="黑体" pitchFamily="49" charset="-122"/>
              </a:rPr>
              <a:t>9.4 </a:t>
            </a:r>
            <a:r>
              <a:rPr lang="zh-CN" b="1" dirty="0">
                <a:latin typeface="黑体" pitchFamily="49" charset="-122"/>
                <a:ea typeface="黑体" pitchFamily="49" charset="-122"/>
              </a:rPr>
              <a:t>安全性测试</a:t>
            </a:r>
          </a:p>
        </p:txBody>
      </p:sp>
      <p:sp>
        <p:nvSpPr>
          <p:cNvPr id="28676" name="Rectangle 3"/>
          <p:cNvSpPr>
            <a:spLocks noGrp="1" noChangeArrowheads="1"/>
          </p:cNvSpPr>
          <p:nvPr>
            <p:ph type="body" idx="4294967295"/>
          </p:nvPr>
        </p:nvSpPr>
        <p:spPr>
          <a:xfrm>
            <a:off x="566738" y="1268760"/>
            <a:ext cx="8001000" cy="4267200"/>
          </a:xfrm>
        </p:spPr>
        <p:txBody>
          <a:bodyPr/>
          <a:lstStyle/>
          <a:p>
            <a:pPr algn="just" eaLnBrk="1" hangingPunct="1"/>
            <a:r>
              <a:rPr lang="zh-CN" sz="3400" b="1" dirty="0"/>
              <a:t>基于安全性测试的内容</a:t>
            </a:r>
            <a:endParaRPr lang="en-US" sz="3400" b="1" dirty="0"/>
          </a:p>
          <a:p>
            <a:pPr lvl="1" algn="just" eaLnBrk="1" hangingPunct="1"/>
            <a:r>
              <a:rPr lang="zh-CN" b="1" dirty="0"/>
              <a:t>资源：即业务功能或数据</a:t>
            </a:r>
            <a:endParaRPr lang="en-US" b="1" dirty="0"/>
          </a:p>
          <a:p>
            <a:pPr lvl="1" algn="just" eaLnBrk="1" hangingPunct="1"/>
            <a:r>
              <a:rPr lang="zh-CN" b="1" dirty="0"/>
              <a:t>风险：可能导致损失或伤害的事件</a:t>
            </a:r>
            <a:endParaRPr lang="en-US" b="1" dirty="0"/>
          </a:p>
          <a:p>
            <a:pPr lvl="1" algn="just" eaLnBrk="1" hangingPunct="1"/>
            <a:r>
              <a:rPr lang="zh-CN" b="1" dirty="0"/>
              <a:t>安全性控制：针对风险的保护措施</a:t>
            </a:r>
          </a:p>
        </p:txBody>
      </p:sp>
      <p:sp>
        <p:nvSpPr>
          <p:cNvPr id="28678"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4E10036B-1690-4A9C-80F9-E530D1ADAA8A}" type="slidenum">
              <a:rPr lang="en-US" sz="1200"/>
              <a:pPr algn="r" eaLnBrk="1" hangingPunct="1"/>
              <a:t>29</a:t>
            </a:fld>
            <a:endParaRPr lang="en-US" sz="1200"/>
          </a:p>
        </p:txBody>
      </p:sp>
      <p:sp>
        <p:nvSpPr>
          <p:cNvPr id="29699" name="Rectangle 2"/>
          <p:cNvSpPr>
            <a:spLocks noGrp="1" noChangeArrowheads="1"/>
          </p:cNvSpPr>
          <p:nvPr>
            <p:ph type="title" idx="4294967295"/>
          </p:nvPr>
        </p:nvSpPr>
        <p:spPr>
          <a:xfrm>
            <a:off x="574675" y="-99392"/>
            <a:ext cx="8001000" cy="1216025"/>
          </a:xfrm>
        </p:spPr>
        <p:txBody>
          <a:bodyPr/>
          <a:lstStyle/>
          <a:p>
            <a:pPr eaLnBrk="1" hangingPunct="1"/>
            <a:r>
              <a:rPr lang="en-US" b="1" dirty="0">
                <a:latin typeface="黑体" pitchFamily="49" charset="-122"/>
                <a:ea typeface="黑体" pitchFamily="49" charset="-122"/>
              </a:rPr>
              <a:t>9.4 </a:t>
            </a:r>
            <a:r>
              <a:rPr lang="zh-CN" b="1" dirty="0">
                <a:latin typeface="黑体" pitchFamily="49" charset="-122"/>
                <a:ea typeface="黑体" pitchFamily="49" charset="-122"/>
              </a:rPr>
              <a:t>安全性测试</a:t>
            </a:r>
          </a:p>
        </p:txBody>
      </p:sp>
      <p:sp>
        <p:nvSpPr>
          <p:cNvPr id="29700" name="Rectangle 3"/>
          <p:cNvSpPr>
            <a:spLocks noGrp="1" noChangeArrowheads="1"/>
          </p:cNvSpPr>
          <p:nvPr>
            <p:ph type="body" idx="4294967295"/>
          </p:nvPr>
        </p:nvSpPr>
        <p:spPr>
          <a:xfrm>
            <a:off x="566738" y="1340768"/>
            <a:ext cx="8001000" cy="4267200"/>
          </a:xfrm>
        </p:spPr>
        <p:txBody>
          <a:bodyPr/>
          <a:lstStyle/>
          <a:p>
            <a:pPr algn="just" eaLnBrk="1" hangingPunct="1"/>
            <a:r>
              <a:rPr lang="zh-CN" sz="3400" b="1" dirty="0"/>
              <a:t>安全性测试方法</a:t>
            </a:r>
            <a:endParaRPr lang="en-US" sz="3400" b="1" dirty="0"/>
          </a:p>
          <a:p>
            <a:pPr lvl="1" algn="just" eaLnBrk="1" hangingPunct="1"/>
            <a:r>
              <a:rPr lang="zh-CN" b="1" dirty="0"/>
              <a:t>功能</a:t>
            </a:r>
            <a:r>
              <a:rPr lang="zh-CN" sz="2400" b="1" dirty="0"/>
              <a:t>验证：对涉及安全的软件功能，如权限管理、系统加密和认证等进行测试，验证这些功能是否有效</a:t>
            </a:r>
            <a:endParaRPr lang="en-US" sz="2400" b="1" dirty="0"/>
          </a:p>
          <a:p>
            <a:pPr lvl="1" algn="just" eaLnBrk="1" hangingPunct="1"/>
            <a:r>
              <a:rPr lang="zh-CN" sz="2400" b="1" dirty="0"/>
              <a:t>程序数据扫描：通过内存测试发现诸如缓冲区溢出之类的漏洞</a:t>
            </a:r>
            <a:endParaRPr lang="en-US" sz="2400" b="1" dirty="0"/>
          </a:p>
          <a:p>
            <a:pPr lvl="1" algn="just" eaLnBrk="1" hangingPunct="1"/>
            <a:r>
              <a:rPr lang="zh-CN" sz="2400" b="1" dirty="0"/>
              <a:t>静态测试：对源代码进行安全扫描，找出代码中的潜在安全漏洞</a:t>
            </a:r>
            <a:endParaRPr lang="en-US" sz="2400" b="1" dirty="0"/>
          </a:p>
          <a:p>
            <a:pPr lvl="1" algn="just" eaLnBrk="1" hangingPunct="1"/>
            <a:r>
              <a:rPr lang="zh-CN" sz="2400" b="1" dirty="0"/>
              <a:t>动态测试：以人工方式或通过使用自动化工具模拟黑客对应用系统进行攻击性测试，找出运行时所存在的安全漏洞</a:t>
            </a:r>
          </a:p>
        </p:txBody>
      </p:sp>
      <p:sp>
        <p:nvSpPr>
          <p:cNvPr id="29702"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5AB3FD05-E53C-4CF1-8E56-40BF7482AB0C}" type="slidenum">
              <a:rPr lang="en-US" sz="1200"/>
              <a:pPr algn="r" eaLnBrk="1" hangingPunct="1"/>
              <a:t>3</a:t>
            </a:fld>
            <a:endParaRPr lang="en-US" sz="1200"/>
          </a:p>
        </p:txBody>
      </p:sp>
      <p:sp>
        <p:nvSpPr>
          <p:cNvPr id="6147" name="Rectangle 2"/>
          <p:cNvSpPr>
            <a:spLocks noGrp="1" noChangeArrowheads="1"/>
          </p:cNvSpPr>
          <p:nvPr>
            <p:ph type="title" idx="4294967295"/>
          </p:nvPr>
        </p:nvSpPr>
        <p:spPr>
          <a:xfrm>
            <a:off x="574675" y="-99392"/>
            <a:ext cx="8001000" cy="1216025"/>
          </a:xfrm>
        </p:spPr>
        <p:txBody>
          <a:bodyPr/>
          <a:lstStyle/>
          <a:p>
            <a:pPr eaLnBrk="1" hangingPunct="1"/>
            <a:r>
              <a:rPr lang="zh-CN" b="1" dirty="0">
                <a:latin typeface="黑体" pitchFamily="49" charset="-122"/>
                <a:ea typeface="黑体" pitchFamily="49" charset="-122"/>
              </a:rPr>
              <a:t>第</a:t>
            </a:r>
            <a:r>
              <a:rPr lang="en-US" b="1" dirty="0">
                <a:latin typeface="黑体" pitchFamily="49" charset="-122"/>
                <a:ea typeface="黑体" pitchFamily="49" charset="-122"/>
              </a:rPr>
              <a:t>9</a:t>
            </a:r>
            <a:r>
              <a:rPr lang="zh-CN" b="1" dirty="0">
                <a:latin typeface="黑体" pitchFamily="49" charset="-122"/>
                <a:ea typeface="黑体" pitchFamily="49" charset="-122"/>
              </a:rPr>
              <a:t>章  系统测试</a:t>
            </a:r>
          </a:p>
        </p:txBody>
      </p:sp>
      <p:sp>
        <p:nvSpPr>
          <p:cNvPr id="6148" name="Rectangle 3"/>
          <p:cNvSpPr>
            <a:spLocks noGrp="1" noChangeArrowheads="1"/>
          </p:cNvSpPr>
          <p:nvPr>
            <p:ph type="body" idx="4294967295"/>
          </p:nvPr>
        </p:nvSpPr>
        <p:spPr>
          <a:xfrm>
            <a:off x="566738" y="1340768"/>
            <a:ext cx="8001000" cy="4267200"/>
          </a:xfrm>
        </p:spPr>
        <p:txBody>
          <a:bodyPr/>
          <a:lstStyle/>
          <a:p>
            <a:pPr eaLnBrk="1" hangingPunct="1"/>
            <a:r>
              <a:rPr lang="zh-CN" sz="3400" b="1" dirty="0"/>
              <a:t>本章重点</a:t>
            </a:r>
          </a:p>
          <a:p>
            <a:pPr lvl="1" eaLnBrk="1" hangingPunct="1"/>
            <a:r>
              <a:rPr lang="zh-CN" sz="3100" b="1" dirty="0"/>
              <a:t>功能测试</a:t>
            </a:r>
            <a:endParaRPr lang="en-US" sz="3100" b="1" dirty="0"/>
          </a:p>
          <a:p>
            <a:pPr lvl="1" eaLnBrk="1" hangingPunct="1"/>
            <a:r>
              <a:rPr lang="zh-CN" sz="3100" b="1" dirty="0"/>
              <a:t>性能测试</a:t>
            </a:r>
            <a:endParaRPr lang="en-US" sz="3100" b="1" dirty="0"/>
          </a:p>
          <a:p>
            <a:pPr lvl="1" eaLnBrk="1" hangingPunct="1"/>
            <a:r>
              <a:rPr lang="zh-CN" sz="3100" b="1" dirty="0"/>
              <a:t>安全性测试</a:t>
            </a:r>
            <a:endParaRPr lang="en-US" sz="3100" b="1" dirty="0"/>
          </a:p>
          <a:p>
            <a:pPr lvl="1" eaLnBrk="1" hangingPunct="1"/>
            <a:r>
              <a:rPr lang="zh-CN" sz="3100" b="1" dirty="0"/>
              <a:t>兼容性测试</a:t>
            </a:r>
            <a:endParaRPr lang="en-US" sz="3100" b="1" dirty="0"/>
          </a:p>
          <a:p>
            <a:pPr lvl="1" eaLnBrk="1" hangingPunct="1"/>
            <a:r>
              <a:rPr lang="zh-CN" sz="3100" b="1" dirty="0"/>
              <a:t>用户界面测试</a:t>
            </a:r>
            <a:endParaRPr lang="en-US" sz="3100" b="1" dirty="0"/>
          </a:p>
          <a:p>
            <a:pPr lvl="1" eaLnBrk="1" hangingPunct="1"/>
            <a:r>
              <a:rPr lang="zh-CN" sz="3100" b="1" dirty="0"/>
              <a:t>可安装性</a:t>
            </a:r>
            <a:r>
              <a:rPr lang="zh-CN" sz="3100" b="1" dirty="0" smtClean="0"/>
              <a:t>测试</a:t>
            </a:r>
            <a:endParaRPr lang="en-US" altLang="zh-CN" sz="3100" b="1" dirty="0" smtClean="0"/>
          </a:p>
          <a:p>
            <a:pPr lvl="1" eaLnBrk="1" hangingPunct="1"/>
            <a:r>
              <a:rPr lang="zh-CN" altLang="en-US" sz="3100" b="1" dirty="0"/>
              <a:t>易用</a:t>
            </a:r>
            <a:r>
              <a:rPr lang="zh-CN" altLang="en-US" sz="3100" b="1" dirty="0" smtClean="0"/>
              <a:t>性测试</a:t>
            </a:r>
            <a:endParaRPr lang="en-US" altLang="zh-CN" sz="3100" b="1" dirty="0"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568B2CC7-639F-46B0-B7DA-0894148F2060}" type="slidenum">
              <a:rPr lang="en-US" sz="1200"/>
              <a:pPr algn="r" eaLnBrk="1" hangingPunct="1"/>
              <a:t>30</a:t>
            </a:fld>
            <a:endParaRPr lang="en-US" sz="1200"/>
          </a:p>
        </p:txBody>
      </p:sp>
      <p:sp>
        <p:nvSpPr>
          <p:cNvPr id="30723" name="Rectangle 2"/>
          <p:cNvSpPr>
            <a:spLocks noGrp="1" noChangeArrowheads="1"/>
          </p:cNvSpPr>
          <p:nvPr>
            <p:ph type="title" idx="4294967295"/>
          </p:nvPr>
        </p:nvSpPr>
        <p:spPr>
          <a:xfrm>
            <a:off x="574675" y="-27384"/>
            <a:ext cx="8001000" cy="1216025"/>
          </a:xfrm>
        </p:spPr>
        <p:txBody>
          <a:bodyPr/>
          <a:lstStyle/>
          <a:p>
            <a:pPr eaLnBrk="1" hangingPunct="1"/>
            <a:r>
              <a:rPr lang="en-US" b="1" dirty="0">
                <a:latin typeface="黑体" pitchFamily="49" charset="-122"/>
                <a:ea typeface="黑体" pitchFamily="49" charset="-122"/>
              </a:rPr>
              <a:t>9.5 </a:t>
            </a:r>
            <a:r>
              <a:rPr lang="zh-CN" b="1" dirty="0">
                <a:latin typeface="黑体" pitchFamily="49" charset="-122"/>
                <a:ea typeface="黑体" pitchFamily="49" charset="-122"/>
              </a:rPr>
              <a:t>兼容性测试</a:t>
            </a:r>
          </a:p>
        </p:txBody>
      </p:sp>
      <p:sp>
        <p:nvSpPr>
          <p:cNvPr id="30724" name="Rectangle 3"/>
          <p:cNvSpPr>
            <a:spLocks noGrp="1" noChangeArrowheads="1"/>
          </p:cNvSpPr>
          <p:nvPr>
            <p:ph type="body" idx="4294967295"/>
          </p:nvPr>
        </p:nvSpPr>
        <p:spPr>
          <a:xfrm>
            <a:off x="566738" y="1484784"/>
            <a:ext cx="8001000" cy="4267200"/>
          </a:xfrm>
        </p:spPr>
        <p:txBody>
          <a:bodyPr/>
          <a:lstStyle/>
          <a:p>
            <a:pPr algn="just" eaLnBrk="1" hangingPunct="1"/>
            <a:r>
              <a:rPr lang="zh-CN" sz="3400" b="1" dirty="0"/>
              <a:t>兼容性测试</a:t>
            </a:r>
            <a:r>
              <a:rPr lang="en-US" sz="3400" b="1" dirty="0"/>
              <a:t>(Capability Testing)</a:t>
            </a:r>
            <a:r>
              <a:rPr lang="zh-CN" sz="3400" b="1" dirty="0"/>
              <a:t>就是</a:t>
            </a:r>
            <a:r>
              <a:rPr lang="zh-CN" sz="3400" b="1" dirty="0">
                <a:solidFill>
                  <a:srgbClr val="FF0000"/>
                </a:solidFill>
              </a:rPr>
              <a:t>检验被测软件与其他软、硬件相互是否能够正确交互和实现信息共享</a:t>
            </a:r>
            <a:endParaRPr lang="en-US" sz="3400" b="1" dirty="0">
              <a:solidFill>
                <a:srgbClr val="FF0000"/>
              </a:solidFill>
            </a:endParaRPr>
          </a:p>
          <a:p>
            <a:pPr algn="just" eaLnBrk="1" hangingPunct="1"/>
            <a:r>
              <a:rPr lang="zh-CN" sz="3400" b="1" dirty="0"/>
              <a:t>这种交互可能不限于在同一台计算机上运行，而是通过网络与异地的不同计算机上运行的软件进行的交互</a:t>
            </a:r>
          </a:p>
        </p:txBody>
      </p:sp>
      <p:sp>
        <p:nvSpPr>
          <p:cNvPr id="30726"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45E5E28B-40AC-4086-86F7-F0E5CF186618}" type="slidenum">
              <a:rPr lang="en-US" sz="1200"/>
              <a:pPr algn="r" eaLnBrk="1" hangingPunct="1"/>
              <a:t>31</a:t>
            </a:fld>
            <a:endParaRPr lang="en-US" sz="1200"/>
          </a:p>
        </p:txBody>
      </p:sp>
      <p:sp>
        <p:nvSpPr>
          <p:cNvPr id="31747" name="Rectangle 2"/>
          <p:cNvSpPr>
            <a:spLocks noGrp="1" noChangeArrowheads="1"/>
          </p:cNvSpPr>
          <p:nvPr>
            <p:ph type="title" idx="4294967295"/>
          </p:nvPr>
        </p:nvSpPr>
        <p:spPr>
          <a:xfrm>
            <a:off x="574675" y="-99392"/>
            <a:ext cx="8001000" cy="1216025"/>
          </a:xfrm>
        </p:spPr>
        <p:txBody>
          <a:bodyPr/>
          <a:lstStyle/>
          <a:p>
            <a:pPr eaLnBrk="1" hangingPunct="1"/>
            <a:r>
              <a:rPr lang="en-US" b="1" dirty="0">
                <a:latin typeface="黑体" pitchFamily="49" charset="-122"/>
                <a:ea typeface="黑体" pitchFamily="49" charset="-122"/>
              </a:rPr>
              <a:t>9.5 </a:t>
            </a:r>
            <a:r>
              <a:rPr lang="zh-CN" b="1" dirty="0">
                <a:latin typeface="黑体" pitchFamily="49" charset="-122"/>
                <a:ea typeface="黑体" pitchFamily="49" charset="-122"/>
              </a:rPr>
              <a:t>兼容性测试</a:t>
            </a:r>
          </a:p>
        </p:txBody>
      </p:sp>
      <p:sp>
        <p:nvSpPr>
          <p:cNvPr id="31748" name="Rectangle 3"/>
          <p:cNvSpPr>
            <a:spLocks noGrp="1" noChangeArrowheads="1"/>
          </p:cNvSpPr>
          <p:nvPr>
            <p:ph type="body" idx="4294967295"/>
          </p:nvPr>
        </p:nvSpPr>
        <p:spPr>
          <a:xfrm>
            <a:off x="566738" y="1412776"/>
            <a:ext cx="8001000" cy="4267200"/>
          </a:xfrm>
        </p:spPr>
        <p:txBody>
          <a:bodyPr/>
          <a:lstStyle/>
          <a:p>
            <a:pPr algn="just" eaLnBrk="1" hangingPunct="1"/>
            <a:r>
              <a:rPr lang="zh-CN" sz="3400" b="1" dirty="0"/>
              <a:t>与硬件的兼容性测试</a:t>
            </a:r>
            <a:endParaRPr lang="en-US" sz="3400" b="1" dirty="0"/>
          </a:p>
          <a:p>
            <a:pPr lvl="1" algn="just" eaLnBrk="1" hangingPunct="1"/>
            <a:r>
              <a:rPr lang="zh-CN" b="1" dirty="0"/>
              <a:t>确定所需的硬件类型</a:t>
            </a:r>
            <a:endParaRPr lang="en-US" b="1" dirty="0"/>
          </a:p>
          <a:p>
            <a:pPr lvl="1" algn="just" eaLnBrk="1" hangingPunct="1"/>
            <a:r>
              <a:rPr lang="zh-CN" b="1" dirty="0"/>
              <a:t>确定可用的硬件型号和驱动程序</a:t>
            </a:r>
            <a:endParaRPr lang="en-US" b="1" dirty="0"/>
          </a:p>
          <a:p>
            <a:pPr lvl="1" algn="just" eaLnBrk="1" hangingPunct="1"/>
            <a:r>
              <a:rPr lang="zh-CN" b="1" dirty="0"/>
              <a:t>确定可能的硬件特性、模式和选项</a:t>
            </a:r>
            <a:endParaRPr lang="en-US" b="1" dirty="0"/>
          </a:p>
          <a:p>
            <a:pPr lvl="1" algn="just" eaLnBrk="1" hangingPunct="1"/>
            <a:r>
              <a:rPr lang="zh-CN" b="1" dirty="0"/>
              <a:t>将明确后的硬件配置缩减到可控范围内</a:t>
            </a:r>
            <a:endParaRPr lang="en-US" b="1" dirty="0"/>
          </a:p>
          <a:p>
            <a:pPr lvl="1" algn="just" eaLnBrk="1" hangingPunct="1"/>
            <a:r>
              <a:rPr lang="zh-CN" b="1" dirty="0"/>
              <a:t>明确使用硬件配置的软件唯一特性</a:t>
            </a:r>
            <a:endParaRPr lang="en-US" b="1" dirty="0"/>
          </a:p>
          <a:p>
            <a:pPr lvl="1" algn="just" eaLnBrk="1" hangingPunct="1"/>
            <a:r>
              <a:rPr lang="zh-CN" b="1" dirty="0"/>
              <a:t>为每种硬件配置设计并执行测试用例</a:t>
            </a:r>
            <a:endParaRPr lang="en-US" b="1" dirty="0"/>
          </a:p>
          <a:p>
            <a:pPr lvl="1" algn="just" eaLnBrk="1" hangingPunct="1"/>
            <a:r>
              <a:rPr lang="zh-CN" b="1" dirty="0"/>
              <a:t>重复配置测试直至达到规定的标准</a:t>
            </a:r>
          </a:p>
        </p:txBody>
      </p:sp>
      <p:sp>
        <p:nvSpPr>
          <p:cNvPr id="31750"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241E77F4-8017-48C1-9A95-E05E9B7BE677}" type="slidenum">
              <a:rPr lang="en-US" sz="1200"/>
              <a:pPr algn="r" eaLnBrk="1" hangingPunct="1"/>
              <a:t>32</a:t>
            </a:fld>
            <a:endParaRPr lang="en-US" sz="1200"/>
          </a:p>
        </p:txBody>
      </p:sp>
      <p:sp>
        <p:nvSpPr>
          <p:cNvPr id="32771" name="Rectangle 2"/>
          <p:cNvSpPr>
            <a:spLocks noGrp="1" noChangeArrowheads="1"/>
          </p:cNvSpPr>
          <p:nvPr>
            <p:ph type="title" idx="4294967295"/>
          </p:nvPr>
        </p:nvSpPr>
        <p:spPr>
          <a:xfrm>
            <a:off x="574675" y="-171400"/>
            <a:ext cx="8001000" cy="1216025"/>
          </a:xfrm>
        </p:spPr>
        <p:txBody>
          <a:bodyPr/>
          <a:lstStyle/>
          <a:p>
            <a:pPr eaLnBrk="1" hangingPunct="1"/>
            <a:r>
              <a:rPr lang="en-US" b="1" dirty="0">
                <a:latin typeface="黑体" pitchFamily="49" charset="-122"/>
                <a:ea typeface="黑体" pitchFamily="49" charset="-122"/>
              </a:rPr>
              <a:t>9.5 </a:t>
            </a:r>
            <a:r>
              <a:rPr lang="zh-CN" b="1" dirty="0">
                <a:latin typeface="黑体" pitchFamily="49" charset="-122"/>
                <a:ea typeface="黑体" pitchFamily="49" charset="-122"/>
              </a:rPr>
              <a:t>兼容性测试</a:t>
            </a:r>
          </a:p>
        </p:txBody>
      </p:sp>
      <p:sp>
        <p:nvSpPr>
          <p:cNvPr id="32772" name="Rectangle 3"/>
          <p:cNvSpPr>
            <a:spLocks noGrp="1" noChangeArrowheads="1"/>
          </p:cNvSpPr>
          <p:nvPr>
            <p:ph type="body" idx="4294967295"/>
          </p:nvPr>
        </p:nvSpPr>
        <p:spPr>
          <a:xfrm>
            <a:off x="571500" y="1268760"/>
            <a:ext cx="8001000" cy="4267200"/>
          </a:xfrm>
        </p:spPr>
        <p:txBody>
          <a:bodyPr/>
          <a:lstStyle/>
          <a:p>
            <a:pPr algn="just" eaLnBrk="1" hangingPunct="1"/>
            <a:r>
              <a:rPr lang="zh-CN" sz="3400" b="1" dirty="0"/>
              <a:t>与其他软件平台和应用程序的兼容性测试</a:t>
            </a:r>
            <a:endParaRPr lang="en-US" sz="3400" b="1" dirty="0"/>
          </a:p>
          <a:p>
            <a:pPr lvl="1" algn="just" eaLnBrk="1" hangingPunct="1"/>
            <a:r>
              <a:rPr lang="zh-CN" b="1" dirty="0"/>
              <a:t>向前和向后兼容</a:t>
            </a:r>
            <a:endParaRPr lang="en-US" b="1" dirty="0"/>
          </a:p>
          <a:p>
            <a:pPr lvl="1" algn="just" eaLnBrk="1" hangingPunct="1"/>
            <a:r>
              <a:rPr lang="zh-CN" b="1" dirty="0"/>
              <a:t>多个应用程序的测试</a:t>
            </a:r>
            <a:endParaRPr lang="zh-CN" sz="3400" b="1" dirty="0"/>
          </a:p>
        </p:txBody>
      </p:sp>
      <p:sp>
        <p:nvSpPr>
          <p:cNvPr id="32774"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90FE8704-8E4B-4527-BEF9-7EBA6DF4F471}" type="slidenum">
              <a:rPr lang="en-US" sz="1200"/>
              <a:pPr algn="r" eaLnBrk="1" hangingPunct="1"/>
              <a:t>33</a:t>
            </a:fld>
            <a:endParaRPr lang="en-US" sz="1200"/>
          </a:p>
        </p:txBody>
      </p:sp>
      <p:sp>
        <p:nvSpPr>
          <p:cNvPr id="33795" name="Rectangle 2"/>
          <p:cNvSpPr>
            <a:spLocks noGrp="1" noChangeArrowheads="1"/>
          </p:cNvSpPr>
          <p:nvPr>
            <p:ph type="title" idx="4294967295"/>
          </p:nvPr>
        </p:nvSpPr>
        <p:spPr>
          <a:xfrm>
            <a:off x="574675" y="-171400"/>
            <a:ext cx="8001000" cy="1216025"/>
          </a:xfrm>
        </p:spPr>
        <p:txBody>
          <a:bodyPr/>
          <a:lstStyle/>
          <a:p>
            <a:pPr eaLnBrk="1" hangingPunct="1"/>
            <a:r>
              <a:rPr lang="en-US" b="1">
                <a:latin typeface="黑体" pitchFamily="49" charset="-122"/>
                <a:ea typeface="黑体" pitchFamily="49" charset="-122"/>
              </a:rPr>
              <a:t>9.5 </a:t>
            </a:r>
            <a:r>
              <a:rPr lang="zh-CN" b="1">
                <a:latin typeface="黑体" pitchFamily="49" charset="-122"/>
                <a:ea typeface="黑体" pitchFamily="49" charset="-122"/>
              </a:rPr>
              <a:t>兼容性测试</a:t>
            </a:r>
          </a:p>
        </p:txBody>
      </p:sp>
      <p:sp>
        <p:nvSpPr>
          <p:cNvPr id="33796" name="Rectangle 3"/>
          <p:cNvSpPr>
            <a:spLocks noGrp="1" noChangeArrowheads="1"/>
          </p:cNvSpPr>
          <p:nvPr>
            <p:ph type="body" idx="4294967295"/>
          </p:nvPr>
        </p:nvSpPr>
        <p:spPr>
          <a:xfrm>
            <a:off x="566738" y="1412776"/>
            <a:ext cx="8001000" cy="4267200"/>
          </a:xfrm>
        </p:spPr>
        <p:txBody>
          <a:bodyPr/>
          <a:lstStyle/>
          <a:p>
            <a:pPr algn="just" eaLnBrk="1" hangingPunct="1"/>
            <a:r>
              <a:rPr lang="zh-CN" sz="3400" b="1" dirty="0"/>
              <a:t>数据共享的兼容性测试</a:t>
            </a:r>
            <a:endParaRPr lang="en-US" sz="3400" b="1" dirty="0"/>
          </a:p>
          <a:p>
            <a:pPr lvl="1"/>
            <a:r>
              <a:rPr lang="zh-CN" b="1" dirty="0"/>
              <a:t>文件应能正常保存和读取数据，包括从硬盘、</a:t>
            </a:r>
            <a:r>
              <a:rPr lang="en-US" b="1" dirty="0"/>
              <a:t>U</a:t>
            </a:r>
            <a:r>
              <a:rPr lang="zh-CN" b="1" dirty="0"/>
              <a:t>盘等各种存储介质读取和存入</a:t>
            </a:r>
          </a:p>
          <a:p>
            <a:pPr lvl="1"/>
            <a:r>
              <a:rPr lang="zh-CN" b="1" dirty="0"/>
              <a:t>文件应能正确导入和导出，包括</a:t>
            </a:r>
            <a:r>
              <a:rPr lang="en-US" b="1" dirty="0"/>
              <a:t>Word</a:t>
            </a:r>
            <a:r>
              <a:rPr lang="zh-CN" b="1" dirty="0"/>
              <a:t>、</a:t>
            </a:r>
            <a:r>
              <a:rPr lang="en-US" b="1" dirty="0" err="1"/>
              <a:t>Pdf</a:t>
            </a:r>
            <a:r>
              <a:rPr lang="zh-CN" b="1" dirty="0"/>
              <a:t>、</a:t>
            </a:r>
            <a:r>
              <a:rPr lang="en-US" b="1" dirty="0"/>
              <a:t>XML</a:t>
            </a:r>
            <a:r>
              <a:rPr lang="zh-CN" b="1" dirty="0"/>
              <a:t>等多种用户要求的格式</a:t>
            </a:r>
          </a:p>
          <a:p>
            <a:pPr lvl="1"/>
            <a:r>
              <a:rPr lang="zh-CN" b="1" dirty="0"/>
              <a:t>能支持剪切、复制及粘贴操作</a:t>
            </a:r>
          </a:p>
          <a:p>
            <a:pPr lvl="1"/>
            <a:r>
              <a:rPr lang="zh-CN" b="1" dirty="0"/>
              <a:t>支持软件不同版本间的数据转换</a:t>
            </a:r>
            <a:endParaRPr lang="zh-CN" sz="3400" b="1" dirty="0"/>
          </a:p>
        </p:txBody>
      </p:sp>
      <p:sp>
        <p:nvSpPr>
          <p:cNvPr id="33798"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104772B3-3BE6-42B9-9EDF-F9EFF9C651C5}" type="slidenum">
              <a:rPr lang="en-US" sz="1200"/>
              <a:pPr algn="r" eaLnBrk="1" hangingPunct="1"/>
              <a:t>34</a:t>
            </a:fld>
            <a:endParaRPr lang="en-US" sz="1200"/>
          </a:p>
        </p:txBody>
      </p:sp>
      <p:sp>
        <p:nvSpPr>
          <p:cNvPr id="34819" name="Rectangle 2"/>
          <p:cNvSpPr>
            <a:spLocks noGrp="1" noChangeArrowheads="1"/>
          </p:cNvSpPr>
          <p:nvPr>
            <p:ph type="title" idx="4294967295"/>
          </p:nvPr>
        </p:nvSpPr>
        <p:spPr>
          <a:xfrm>
            <a:off x="571500" y="-99392"/>
            <a:ext cx="8001000" cy="1216025"/>
          </a:xfrm>
        </p:spPr>
        <p:txBody>
          <a:bodyPr/>
          <a:lstStyle/>
          <a:p>
            <a:pPr eaLnBrk="1" hangingPunct="1"/>
            <a:r>
              <a:rPr lang="en-US" b="1" dirty="0">
                <a:latin typeface="黑体" pitchFamily="49" charset="-122"/>
                <a:ea typeface="黑体" pitchFamily="49" charset="-122"/>
              </a:rPr>
              <a:t>9.6 </a:t>
            </a:r>
            <a:r>
              <a:rPr lang="zh-CN" b="1" dirty="0">
                <a:latin typeface="黑体" pitchFamily="49" charset="-122"/>
                <a:ea typeface="黑体" pitchFamily="49" charset="-122"/>
              </a:rPr>
              <a:t>用户界面测试</a:t>
            </a:r>
          </a:p>
        </p:txBody>
      </p:sp>
      <p:sp>
        <p:nvSpPr>
          <p:cNvPr id="34820" name="Rectangle 3"/>
          <p:cNvSpPr>
            <a:spLocks noGrp="1" noChangeArrowheads="1"/>
          </p:cNvSpPr>
          <p:nvPr>
            <p:ph type="body" idx="4294967295"/>
          </p:nvPr>
        </p:nvSpPr>
        <p:spPr/>
        <p:txBody>
          <a:bodyPr/>
          <a:lstStyle/>
          <a:p>
            <a:pPr algn="just" eaLnBrk="1" hangingPunct="1"/>
            <a:r>
              <a:rPr lang="zh-CN" sz="3400" b="1"/>
              <a:t>用户界面</a:t>
            </a:r>
            <a:r>
              <a:rPr lang="en-US" sz="3400" b="1"/>
              <a:t>(User Interface)</a:t>
            </a:r>
            <a:r>
              <a:rPr lang="zh-CN" sz="3400" b="1"/>
              <a:t>是指提供给用户用于与软件进行交互的方式，即提供用户输入和系统输出</a:t>
            </a:r>
          </a:p>
        </p:txBody>
      </p:sp>
      <p:sp>
        <p:nvSpPr>
          <p:cNvPr id="34822"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029BA7E3-F4EC-409C-98F1-EAB4C37D43F9}" type="slidenum">
              <a:rPr lang="en-US" sz="1200"/>
              <a:pPr algn="r" eaLnBrk="1" hangingPunct="1"/>
              <a:t>35</a:t>
            </a:fld>
            <a:endParaRPr lang="en-US" sz="1200"/>
          </a:p>
        </p:txBody>
      </p:sp>
      <p:sp>
        <p:nvSpPr>
          <p:cNvPr id="35843" name="Rectangle 2"/>
          <p:cNvSpPr>
            <a:spLocks noGrp="1" noChangeArrowheads="1"/>
          </p:cNvSpPr>
          <p:nvPr>
            <p:ph type="title" idx="4294967295"/>
          </p:nvPr>
        </p:nvSpPr>
        <p:spPr>
          <a:xfrm>
            <a:off x="574675" y="-99392"/>
            <a:ext cx="8001000" cy="1216025"/>
          </a:xfrm>
        </p:spPr>
        <p:txBody>
          <a:bodyPr/>
          <a:lstStyle/>
          <a:p>
            <a:pPr eaLnBrk="1" hangingPunct="1"/>
            <a:r>
              <a:rPr lang="en-US" b="1" dirty="0">
                <a:latin typeface="黑体" pitchFamily="49" charset="-122"/>
                <a:ea typeface="黑体" pitchFamily="49" charset="-122"/>
              </a:rPr>
              <a:t>9.6 </a:t>
            </a:r>
            <a:r>
              <a:rPr lang="zh-CN" b="1" dirty="0">
                <a:latin typeface="黑体" pitchFamily="49" charset="-122"/>
                <a:ea typeface="黑体" pitchFamily="49" charset="-122"/>
              </a:rPr>
              <a:t>用户界面测试</a:t>
            </a:r>
          </a:p>
        </p:txBody>
      </p:sp>
      <p:sp>
        <p:nvSpPr>
          <p:cNvPr id="35844" name="Rectangle 3"/>
          <p:cNvSpPr>
            <a:spLocks noGrp="1" noChangeArrowheads="1"/>
          </p:cNvSpPr>
          <p:nvPr>
            <p:ph type="body" idx="4294967295"/>
          </p:nvPr>
        </p:nvSpPr>
        <p:spPr>
          <a:xfrm>
            <a:off x="566738" y="1484784"/>
            <a:ext cx="8001000" cy="4267200"/>
          </a:xfrm>
        </p:spPr>
        <p:txBody>
          <a:bodyPr/>
          <a:lstStyle/>
          <a:p>
            <a:pPr algn="just" eaLnBrk="1" hangingPunct="1"/>
            <a:r>
              <a:rPr lang="zh-CN" sz="3400" b="1" dirty="0"/>
              <a:t>优秀用户界面的基本构成标准</a:t>
            </a:r>
            <a:endParaRPr lang="en-US" sz="3400" b="1" dirty="0"/>
          </a:p>
          <a:p>
            <a:pPr lvl="1" algn="just" eaLnBrk="1" hangingPunct="1"/>
            <a:r>
              <a:rPr lang="zh-CN" b="1" dirty="0"/>
              <a:t>规范化</a:t>
            </a:r>
            <a:endParaRPr lang="en-US" b="1" dirty="0"/>
          </a:p>
          <a:p>
            <a:pPr lvl="1" algn="just" eaLnBrk="1" hangingPunct="1"/>
            <a:r>
              <a:rPr lang="zh-CN" b="1" dirty="0"/>
              <a:t>灵活性</a:t>
            </a:r>
            <a:endParaRPr lang="en-US" b="1" dirty="0"/>
          </a:p>
          <a:p>
            <a:pPr lvl="1" algn="just" eaLnBrk="1" hangingPunct="1"/>
            <a:r>
              <a:rPr lang="zh-CN" b="1" dirty="0"/>
              <a:t>正确性</a:t>
            </a:r>
            <a:endParaRPr lang="en-US" b="1" dirty="0"/>
          </a:p>
          <a:p>
            <a:pPr lvl="1" algn="just" eaLnBrk="1" hangingPunct="1"/>
            <a:r>
              <a:rPr lang="zh-CN" b="1" dirty="0"/>
              <a:t>直观性</a:t>
            </a:r>
            <a:endParaRPr lang="en-US" b="1" dirty="0"/>
          </a:p>
          <a:p>
            <a:pPr lvl="1" algn="just" eaLnBrk="1" hangingPunct="1"/>
            <a:r>
              <a:rPr lang="zh-CN" b="1" dirty="0"/>
              <a:t>舒适性</a:t>
            </a:r>
          </a:p>
        </p:txBody>
      </p:sp>
      <p:sp>
        <p:nvSpPr>
          <p:cNvPr id="35846"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CBAC26DE-514B-40B7-9B75-C426648099C7}" type="slidenum">
              <a:rPr lang="en-US" sz="1200"/>
              <a:pPr algn="r" eaLnBrk="1" hangingPunct="1"/>
              <a:t>36</a:t>
            </a:fld>
            <a:endParaRPr lang="en-US" sz="1200"/>
          </a:p>
        </p:txBody>
      </p:sp>
      <p:sp>
        <p:nvSpPr>
          <p:cNvPr id="36867" name="Rectangle 2"/>
          <p:cNvSpPr>
            <a:spLocks noGrp="1" noChangeArrowheads="1"/>
          </p:cNvSpPr>
          <p:nvPr>
            <p:ph type="title" idx="4294967295"/>
          </p:nvPr>
        </p:nvSpPr>
        <p:spPr>
          <a:xfrm>
            <a:off x="539552" y="-99392"/>
            <a:ext cx="8001000" cy="1216025"/>
          </a:xfrm>
        </p:spPr>
        <p:txBody>
          <a:bodyPr/>
          <a:lstStyle/>
          <a:p>
            <a:pPr eaLnBrk="1" hangingPunct="1"/>
            <a:r>
              <a:rPr lang="en-US" b="1" dirty="0">
                <a:latin typeface="黑体" pitchFamily="49" charset="-122"/>
                <a:ea typeface="黑体" pitchFamily="49" charset="-122"/>
              </a:rPr>
              <a:t>9.6 </a:t>
            </a:r>
            <a:r>
              <a:rPr lang="zh-CN" b="1" dirty="0">
                <a:latin typeface="黑体" pitchFamily="49" charset="-122"/>
                <a:ea typeface="黑体" pitchFamily="49" charset="-122"/>
              </a:rPr>
              <a:t>用户界面测试</a:t>
            </a:r>
          </a:p>
        </p:txBody>
      </p:sp>
      <p:sp>
        <p:nvSpPr>
          <p:cNvPr id="36868" name="Rectangle 3"/>
          <p:cNvSpPr>
            <a:spLocks noGrp="1" noChangeArrowheads="1"/>
          </p:cNvSpPr>
          <p:nvPr>
            <p:ph type="body" idx="4294967295"/>
          </p:nvPr>
        </p:nvSpPr>
        <p:spPr>
          <a:xfrm>
            <a:off x="566738" y="1484784"/>
            <a:ext cx="8001000" cy="4267200"/>
          </a:xfrm>
        </p:spPr>
        <p:txBody>
          <a:bodyPr/>
          <a:lstStyle/>
          <a:p>
            <a:pPr algn="just" eaLnBrk="1" hangingPunct="1"/>
            <a:r>
              <a:rPr lang="zh-CN" sz="3400" b="1" dirty="0"/>
              <a:t>优秀用户界面的基本构成标准（续）</a:t>
            </a:r>
            <a:endParaRPr lang="en-US" sz="3400" b="1" dirty="0"/>
          </a:p>
          <a:p>
            <a:pPr lvl="1" algn="just" eaLnBrk="1" hangingPunct="1"/>
            <a:r>
              <a:rPr lang="zh-CN" b="1" dirty="0"/>
              <a:t>实用性</a:t>
            </a:r>
            <a:endParaRPr lang="en-US" b="1" dirty="0"/>
          </a:p>
          <a:p>
            <a:pPr lvl="1" algn="just" eaLnBrk="1" hangingPunct="1"/>
            <a:r>
              <a:rPr lang="zh-CN" b="1" dirty="0"/>
              <a:t>一致性</a:t>
            </a:r>
            <a:endParaRPr lang="en-US" b="1" dirty="0"/>
          </a:p>
          <a:p>
            <a:pPr lvl="1" algn="just" eaLnBrk="1" hangingPunct="1"/>
            <a:r>
              <a:rPr lang="zh-CN" b="1" dirty="0"/>
              <a:t>帮助</a:t>
            </a:r>
            <a:endParaRPr lang="en-US" b="1" dirty="0"/>
          </a:p>
          <a:p>
            <a:pPr lvl="1" algn="just" eaLnBrk="1" hangingPunct="1"/>
            <a:r>
              <a:rPr lang="zh-CN" b="1" dirty="0"/>
              <a:t>独特性</a:t>
            </a:r>
            <a:endParaRPr lang="en-US" b="1" dirty="0"/>
          </a:p>
          <a:p>
            <a:pPr lvl="1" algn="just" eaLnBrk="1" hangingPunct="1"/>
            <a:r>
              <a:rPr lang="zh-CN" b="1" dirty="0"/>
              <a:t>多窗口应用与系统资源</a:t>
            </a:r>
          </a:p>
        </p:txBody>
      </p:sp>
      <p:sp>
        <p:nvSpPr>
          <p:cNvPr id="36870"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8FC4F290-9F99-40DB-BF5A-0DB3C9AA5031}" type="slidenum">
              <a:rPr lang="en-US" sz="1200"/>
              <a:pPr algn="r" eaLnBrk="1" hangingPunct="1"/>
              <a:t>37</a:t>
            </a:fld>
            <a:endParaRPr lang="en-US" sz="1200"/>
          </a:p>
        </p:txBody>
      </p:sp>
      <p:sp>
        <p:nvSpPr>
          <p:cNvPr id="37891" name="Rectangle 2"/>
          <p:cNvSpPr>
            <a:spLocks noGrp="1" noChangeArrowheads="1"/>
          </p:cNvSpPr>
          <p:nvPr>
            <p:ph type="title" idx="4294967295"/>
          </p:nvPr>
        </p:nvSpPr>
        <p:spPr>
          <a:xfrm>
            <a:off x="539552" y="-99392"/>
            <a:ext cx="8001000" cy="1216025"/>
          </a:xfrm>
        </p:spPr>
        <p:txBody>
          <a:bodyPr/>
          <a:lstStyle/>
          <a:p>
            <a:pPr eaLnBrk="1" hangingPunct="1"/>
            <a:r>
              <a:rPr lang="en-US" b="1" dirty="0">
                <a:latin typeface="黑体" pitchFamily="49" charset="-122"/>
                <a:ea typeface="黑体" pitchFamily="49" charset="-122"/>
              </a:rPr>
              <a:t>9.7 </a:t>
            </a:r>
            <a:r>
              <a:rPr lang="zh-CN" b="1" dirty="0">
                <a:latin typeface="黑体" pitchFamily="49" charset="-122"/>
                <a:ea typeface="黑体" pitchFamily="49" charset="-122"/>
              </a:rPr>
              <a:t>可安装性测试</a:t>
            </a:r>
          </a:p>
        </p:txBody>
      </p:sp>
      <p:sp>
        <p:nvSpPr>
          <p:cNvPr id="37892" name="Rectangle 3"/>
          <p:cNvSpPr>
            <a:spLocks noGrp="1" noChangeArrowheads="1"/>
          </p:cNvSpPr>
          <p:nvPr>
            <p:ph type="body" idx="4294967295"/>
          </p:nvPr>
        </p:nvSpPr>
        <p:spPr/>
        <p:txBody>
          <a:bodyPr/>
          <a:lstStyle/>
          <a:p>
            <a:pPr algn="just" eaLnBrk="1" hangingPunct="1"/>
            <a:r>
              <a:rPr lang="zh-CN" sz="3400" b="1" dirty="0"/>
              <a:t>可安装性</a:t>
            </a:r>
            <a:r>
              <a:rPr lang="zh-CN" sz="3400" b="1" dirty="0" smtClean="0"/>
              <a:t>测试</a:t>
            </a:r>
            <a:r>
              <a:rPr lang="en-US" sz="3400" b="1" dirty="0" smtClean="0"/>
              <a:t>(</a:t>
            </a:r>
            <a:r>
              <a:rPr lang="en-US" sz="3400" b="1" dirty="0"/>
              <a:t>Installation Testing)</a:t>
            </a:r>
            <a:r>
              <a:rPr lang="zh-CN" sz="3400" b="1" dirty="0"/>
              <a:t>是指广义的安装测试，包括安装和卸载。</a:t>
            </a:r>
          </a:p>
        </p:txBody>
      </p:sp>
      <p:sp>
        <p:nvSpPr>
          <p:cNvPr id="37894"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082A3300-9599-40DC-B74D-7CA5BD518731}" type="slidenum">
              <a:rPr lang="en-US" sz="1200"/>
              <a:pPr algn="r" eaLnBrk="1" hangingPunct="1"/>
              <a:t>38</a:t>
            </a:fld>
            <a:endParaRPr lang="en-US" sz="1200"/>
          </a:p>
        </p:txBody>
      </p:sp>
      <p:sp>
        <p:nvSpPr>
          <p:cNvPr id="38915" name="Rectangle 2"/>
          <p:cNvSpPr>
            <a:spLocks noGrp="1" noChangeArrowheads="1"/>
          </p:cNvSpPr>
          <p:nvPr>
            <p:ph type="title" idx="4294967295"/>
          </p:nvPr>
        </p:nvSpPr>
        <p:spPr>
          <a:xfrm>
            <a:off x="531440" y="-99392"/>
            <a:ext cx="8001000" cy="1216025"/>
          </a:xfrm>
        </p:spPr>
        <p:txBody>
          <a:bodyPr/>
          <a:lstStyle/>
          <a:p>
            <a:pPr eaLnBrk="1" hangingPunct="1"/>
            <a:r>
              <a:rPr lang="en-US" b="1" dirty="0">
                <a:latin typeface="黑体" pitchFamily="49" charset="-122"/>
                <a:ea typeface="黑体" pitchFamily="49" charset="-122"/>
              </a:rPr>
              <a:t>9.7 </a:t>
            </a:r>
            <a:r>
              <a:rPr lang="zh-CN" b="1" dirty="0">
                <a:latin typeface="黑体" pitchFamily="49" charset="-122"/>
                <a:ea typeface="黑体" pitchFamily="49" charset="-122"/>
              </a:rPr>
              <a:t>可安装性测试</a:t>
            </a:r>
          </a:p>
        </p:txBody>
      </p:sp>
      <p:sp>
        <p:nvSpPr>
          <p:cNvPr id="38916" name="Rectangle 3"/>
          <p:cNvSpPr>
            <a:spLocks noGrp="1" noChangeArrowheads="1"/>
          </p:cNvSpPr>
          <p:nvPr>
            <p:ph type="body" idx="4294967295"/>
          </p:nvPr>
        </p:nvSpPr>
        <p:spPr>
          <a:xfrm>
            <a:off x="566738" y="1412776"/>
            <a:ext cx="8001000" cy="4267200"/>
          </a:xfrm>
        </p:spPr>
        <p:txBody>
          <a:bodyPr/>
          <a:lstStyle/>
          <a:p>
            <a:pPr algn="just" eaLnBrk="1" hangingPunct="1"/>
            <a:r>
              <a:rPr lang="zh-CN" sz="3400" b="1" dirty="0">
                <a:solidFill>
                  <a:srgbClr val="FF0000"/>
                </a:solidFill>
              </a:rPr>
              <a:t>安装前</a:t>
            </a:r>
            <a:r>
              <a:rPr lang="zh-CN" sz="3400" b="1" dirty="0"/>
              <a:t>的测试重点</a:t>
            </a:r>
            <a:endParaRPr lang="en-US" sz="3400" b="1" dirty="0"/>
          </a:p>
          <a:p>
            <a:pPr lvl="1"/>
            <a:r>
              <a:rPr lang="zh-CN" b="1" dirty="0"/>
              <a:t>是否需要专业人员安装</a:t>
            </a:r>
          </a:p>
          <a:p>
            <a:pPr lvl="1"/>
            <a:r>
              <a:rPr lang="zh-CN" b="1" dirty="0"/>
              <a:t>确认打包程序的特性，确认对安装环境是否有限制和要求，不同的打包发布程序支持的系统不一样，且至少应在标准配置和最低配置条件下进行安装测试</a:t>
            </a:r>
          </a:p>
        </p:txBody>
      </p:sp>
      <p:sp>
        <p:nvSpPr>
          <p:cNvPr id="38918"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AB9D8B72-5F51-4C10-A8B5-1B1BFEF94368}" type="slidenum">
              <a:rPr lang="en-US" sz="1200"/>
              <a:pPr algn="r" eaLnBrk="1" hangingPunct="1"/>
              <a:t>39</a:t>
            </a:fld>
            <a:endParaRPr lang="en-US" sz="1200"/>
          </a:p>
        </p:txBody>
      </p:sp>
      <p:sp>
        <p:nvSpPr>
          <p:cNvPr id="39939" name="Rectangle 2"/>
          <p:cNvSpPr>
            <a:spLocks noGrp="1" noChangeArrowheads="1"/>
          </p:cNvSpPr>
          <p:nvPr>
            <p:ph type="title" idx="4294967295"/>
          </p:nvPr>
        </p:nvSpPr>
        <p:spPr>
          <a:xfrm>
            <a:off x="574675" y="-99392"/>
            <a:ext cx="8001000" cy="1216025"/>
          </a:xfrm>
        </p:spPr>
        <p:txBody>
          <a:bodyPr/>
          <a:lstStyle/>
          <a:p>
            <a:pPr eaLnBrk="1" hangingPunct="1"/>
            <a:r>
              <a:rPr lang="en-US" b="1">
                <a:latin typeface="黑体" pitchFamily="49" charset="-122"/>
                <a:ea typeface="黑体" pitchFamily="49" charset="-122"/>
              </a:rPr>
              <a:t>9.7 </a:t>
            </a:r>
            <a:r>
              <a:rPr lang="zh-CN" b="1">
                <a:latin typeface="黑体" pitchFamily="49" charset="-122"/>
                <a:ea typeface="黑体" pitchFamily="49" charset="-122"/>
              </a:rPr>
              <a:t>可安装性测试</a:t>
            </a:r>
          </a:p>
        </p:txBody>
      </p:sp>
      <p:sp>
        <p:nvSpPr>
          <p:cNvPr id="39940" name="Rectangle 3"/>
          <p:cNvSpPr>
            <a:spLocks noGrp="1" noChangeArrowheads="1"/>
          </p:cNvSpPr>
          <p:nvPr>
            <p:ph type="body" idx="4294967295"/>
          </p:nvPr>
        </p:nvSpPr>
        <p:spPr>
          <a:xfrm>
            <a:off x="566738" y="1268760"/>
            <a:ext cx="8001000" cy="4267200"/>
          </a:xfrm>
        </p:spPr>
        <p:txBody>
          <a:bodyPr/>
          <a:lstStyle/>
          <a:p>
            <a:pPr algn="just" eaLnBrk="1" hangingPunct="1"/>
            <a:r>
              <a:rPr lang="zh-CN" sz="3400" b="1" dirty="0">
                <a:solidFill>
                  <a:srgbClr val="FF0000"/>
                </a:solidFill>
              </a:rPr>
              <a:t>安装过程中</a:t>
            </a:r>
            <a:r>
              <a:rPr lang="zh-CN" sz="3400" b="1" dirty="0"/>
              <a:t>的测试重点</a:t>
            </a:r>
            <a:endParaRPr lang="en-US" sz="3400" b="1" dirty="0"/>
          </a:p>
          <a:p>
            <a:pPr algn="just" eaLnBrk="1" hangingPunct="1"/>
            <a:r>
              <a:rPr lang="zh-CN" sz="3400" b="1" dirty="0"/>
              <a:t>正常安装应注意</a:t>
            </a:r>
            <a:endParaRPr lang="en-US" sz="3400" b="1" dirty="0"/>
          </a:p>
          <a:p>
            <a:pPr lvl="1"/>
            <a:r>
              <a:rPr lang="zh-CN" b="1" dirty="0"/>
              <a:t>安装过程与安装手册中描述的所有步骤保持一致，包括所有界面、提示信息等内容</a:t>
            </a:r>
          </a:p>
          <a:p>
            <a:pPr lvl="1"/>
            <a:r>
              <a:rPr lang="zh-CN" b="1" dirty="0"/>
              <a:t>安装过程应符合一般的安装流程，否则应关注哪些步骤被省去，是否对应有默认设置，是否满足大部分用户的意愿或硬件配置</a:t>
            </a:r>
          </a:p>
          <a:p>
            <a:pPr lvl="1"/>
            <a:r>
              <a:rPr lang="zh-CN" b="1" dirty="0"/>
              <a:t>测试安装过程中的所有默认和典型选项</a:t>
            </a:r>
            <a:endParaRPr lang="zh-CN" sz="3400" b="1" dirty="0"/>
          </a:p>
        </p:txBody>
      </p:sp>
      <p:sp>
        <p:nvSpPr>
          <p:cNvPr id="39942"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31AFB82E-F27A-4486-B4B9-783E0D8B5D2A}" type="slidenum">
              <a:rPr lang="en-US" sz="1200"/>
              <a:pPr algn="r" eaLnBrk="1" hangingPunct="1"/>
              <a:t>4</a:t>
            </a:fld>
            <a:endParaRPr lang="en-US" sz="1200"/>
          </a:p>
        </p:txBody>
      </p:sp>
      <p:sp>
        <p:nvSpPr>
          <p:cNvPr id="7171" name="Rectangle 2"/>
          <p:cNvSpPr>
            <a:spLocks noGrp="1" noChangeArrowheads="1"/>
          </p:cNvSpPr>
          <p:nvPr>
            <p:ph type="title" idx="4294967295"/>
          </p:nvPr>
        </p:nvSpPr>
        <p:spPr>
          <a:xfrm>
            <a:off x="563285" y="-163289"/>
            <a:ext cx="8001000" cy="1216025"/>
          </a:xfrm>
        </p:spPr>
        <p:txBody>
          <a:bodyPr/>
          <a:lstStyle/>
          <a:p>
            <a:pPr eaLnBrk="1" hangingPunct="1"/>
            <a:r>
              <a:rPr lang="en-US" b="1" dirty="0">
                <a:latin typeface="黑体" pitchFamily="49" charset="-122"/>
                <a:ea typeface="黑体" pitchFamily="49" charset="-122"/>
              </a:rPr>
              <a:t>9.1 </a:t>
            </a:r>
            <a:r>
              <a:rPr lang="zh-CN" b="1" dirty="0">
                <a:latin typeface="黑体" pitchFamily="49" charset="-122"/>
                <a:ea typeface="黑体" pitchFamily="49" charset="-122"/>
              </a:rPr>
              <a:t>概述</a:t>
            </a:r>
          </a:p>
        </p:txBody>
      </p:sp>
      <p:sp>
        <p:nvSpPr>
          <p:cNvPr id="7172" name="Rectangle 3"/>
          <p:cNvSpPr>
            <a:spLocks noGrp="1" noChangeArrowheads="1"/>
          </p:cNvSpPr>
          <p:nvPr>
            <p:ph type="body" idx="4294967295"/>
          </p:nvPr>
        </p:nvSpPr>
        <p:spPr>
          <a:xfrm>
            <a:off x="566738" y="1412776"/>
            <a:ext cx="8001000" cy="4267200"/>
          </a:xfrm>
        </p:spPr>
        <p:txBody>
          <a:bodyPr/>
          <a:lstStyle/>
          <a:p>
            <a:pPr algn="just" eaLnBrk="1" hangingPunct="1"/>
            <a:r>
              <a:rPr lang="zh-CN" sz="3400" b="1" dirty="0"/>
              <a:t>系统测试就是将经过良好的集成测试的软件系统，作为整个计算机系统的一部分，与</a:t>
            </a:r>
            <a:r>
              <a:rPr lang="zh-CN" sz="3400" b="1" dirty="0">
                <a:solidFill>
                  <a:srgbClr val="FF0000"/>
                </a:solidFill>
              </a:rPr>
              <a:t>计算机硬件、外部设备、支持软件、数据及人员</a:t>
            </a:r>
            <a:r>
              <a:rPr lang="zh-CN" sz="3400" b="1" dirty="0"/>
              <a:t>等其他系统元素结合在一起，在实际使用</a:t>
            </a:r>
            <a:r>
              <a:rPr lang="en-US" sz="3400" b="1" dirty="0"/>
              <a:t>(</a:t>
            </a:r>
            <a:r>
              <a:rPr lang="zh-CN" sz="3400" b="1" dirty="0"/>
              <a:t>运行</a:t>
            </a:r>
            <a:r>
              <a:rPr lang="en-US" sz="3400" b="1" dirty="0"/>
              <a:t>)</a:t>
            </a:r>
            <a:r>
              <a:rPr lang="zh-CN" sz="3400" b="1" dirty="0"/>
              <a:t>环境下对计算机系统进行一系列的严格测试来发现软件中的潜在缺陷，保证系统交付给用户之后能够正常使用</a:t>
            </a:r>
            <a:endParaRPr lang="en-US" sz="3400" b="1"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42653B21-6F8E-4B67-8628-08619B16044B}" type="slidenum">
              <a:rPr lang="en-US" sz="1200"/>
              <a:pPr algn="r" eaLnBrk="1" hangingPunct="1"/>
              <a:t>40</a:t>
            </a:fld>
            <a:endParaRPr lang="en-US" sz="1200"/>
          </a:p>
        </p:txBody>
      </p:sp>
      <p:sp>
        <p:nvSpPr>
          <p:cNvPr id="40963" name="Rectangle 2"/>
          <p:cNvSpPr>
            <a:spLocks noGrp="1" noChangeArrowheads="1"/>
          </p:cNvSpPr>
          <p:nvPr>
            <p:ph type="title" idx="4294967295"/>
          </p:nvPr>
        </p:nvSpPr>
        <p:spPr>
          <a:xfrm>
            <a:off x="539552" y="-99392"/>
            <a:ext cx="8001000" cy="1216025"/>
          </a:xfrm>
        </p:spPr>
        <p:txBody>
          <a:bodyPr/>
          <a:lstStyle/>
          <a:p>
            <a:pPr eaLnBrk="1" hangingPunct="1"/>
            <a:r>
              <a:rPr lang="en-US" b="1">
                <a:latin typeface="黑体" pitchFamily="49" charset="-122"/>
                <a:ea typeface="黑体" pitchFamily="49" charset="-122"/>
              </a:rPr>
              <a:t>9.7 </a:t>
            </a:r>
            <a:r>
              <a:rPr lang="zh-CN" b="1">
                <a:latin typeface="黑体" pitchFamily="49" charset="-122"/>
                <a:ea typeface="黑体" pitchFamily="49" charset="-122"/>
              </a:rPr>
              <a:t>可安装性测试</a:t>
            </a:r>
          </a:p>
        </p:txBody>
      </p:sp>
      <p:sp>
        <p:nvSpPr>
          <p:cNvPr id="40964" name="Rectangle 3"/>
          <p:cNvSpPr>
            <a:spLocks noGrp="1" noChangeArrowheads="1"/>
          </p:cNvSpPr>
          <p:nvPr>
            <p:ph type="body" idx="4294967295"/>
          </p:nvPr>
        </p:nvSpPr>
        <p:spPr>
          <a:xfrm>
            <a:off x="566738" y="1268760"/>
            <a:ext cx="8001000" cy="4267200"/>
          </a:xfrm>
        </p:spPr>
        <p:txBody>
          <a:bodyPr/>
          <a:lstStyle/>
          <a:p>
            <a:pPr algn="just" eaLnBrk="1" hangingPunct="1"/>
            <a:r>
              <a:rPr lang="zh-CN" sz="3400" b="1" dirty="0">
                <a:solidFill>
                  <a:srgbClr val="FF0000"/>
                </a:solidFill>
              </a:rPr>
              <a:t>安装过程中</a:t>
            </a:r>
            <a:r>
              <a:rPr lang="zh-CN" sz="3400" b="1" dirty="0"/>
              <a:t>的测试重点</a:t>
            </a:r>
            <a:endParaRPr lang="en-US" sz="3400" b="1" dirty="0"/>
          </a:p>
          <a:p>
            <a:pPr algn="just" eaLnBrk="1" hangingPunct="1"/>
            <a:r>
              <a:rPr lang="zh-CN" sz="3400" b="1" dirty="0"/>
              <a:t>正常安装应注意（续）</a:t>
            </a:r>
          </a:p>
          <a:p>
            <a:pPr lvl="1"/>
            <a:r>
              <a:rPr lang="zh-CN" b="1" dirty="0"/>
              <a:t>测试各种安装组合</a:t>
            </a:r>
            <a:r>
              <a:rPr lang="en-US" b="1" dirty="0"/>
              <a:t>(</a:t>
            </a:r>
            <a:r>
              <a:rPr lang="zh-CN" b="1" dirty="0"/>
              <a:t>包括参数、控件执行顺序、产品组件、产品组件安装顺序等的组合</a:t>
            </a:r>
            <a:r>
              <a:rPr lang="en-US" b="1" dirty="0"/>
              <a:t>)</a:t>
            </a:r>
            <a:endParaRPr lang="zh-CN" b="1" dirty="0"/>
          </a:p>
          <a:p>
            <a:pPr lvl="1"/>
            <a:r>
              <a:rPr lang="zh-CN" b="1" dirty="0"/>
              <a:t>安装过程是否简单，容易掌握</a:t>
            </a:r>
          </a:p>
          <a:p>
            <a:pPr lvl="1"/>
            <a:r>
              <a:rPr lang="zh-CN" b="1" dirty="0"/>
              <a:t>安装过程中应有明显、合理的操作提示</a:t>
            </a:r>
          </a:p>
          <a:p>
            <a:pPr lvl="1"/>
            <a:r>
              <a:rPr lang="zh-CN" b="1" dirty="0"/>
              <a:t>应验证软件使用许可证号或注册码</a:t>
            </a:r>
          </a:p>
          <a:p>
            <a:pPr lvl="1"/>
            <a:r>
              <a:rPr lang="zh-CN" b="1" dirty="0"/>
              <a:t>应能识别大部分硬件</a:t>
            </a:r>
          </a:p>
        </p:txBody>
      </p:sp>
      <p:sp>
        <p:nvSpPr>
          <p:cNvPr id="40966"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6F82D5CA-BF21-4FB8-8549-0017D072ADE1}" type="slidenum">
              <a:rPr lang="en-US" sz="1200"/>
              <a:pPr algn="r" eaLnBrk="1" hangingPunct="1"/>
              <a:t>41</a:t>
            </a:fld>
            <a:endParaRPr lang="en-US" sz="1200"/>
          </a:p>
        </p:txBody>
      </p:sp>
      <p:sp>
        <p:nvSpPr>
          <p:cNvPr id="41987" name="Rectangle 2"/>
          <p:cNvSpPr>
            <a:spLocks noGrp="1" noChangeArrowheads="1"/>
          </p:cNvSpPr>
          <p:nvPr>
            <p:ph type="title" idx="4294967295"/>
          </p:nvPr>
        </p:nvSpPr>
        <p:spPr>
          <a:xfrm>
            <a:off x="574675" y="-99392"/>
            <a:ext cx="8001000" cy="1216025"/>
          </a:xfrm>
        </p:spPr>
        <p:txBody>
          <a:bodyPr/>
          <a:lstStyle/>
          <a:p>
            <a:pPr eaLnBrk="1" hangingPunct="1"/>
            <a:r>
              <a:rPr lang="en-US" b="1" dirty="0">
                <a:latin typeface="黑体" pitchFamily="49" charset="-122"/>
                <a:ea typeface="黑体" pitchFamily="49" charset="-122"/>
              </a:rPr>
              <a:t>9.7 </a:t>
            </a:r>
            <a:r>
              <a:rPr lang="zh-CN" b="1" dirty="0">
                <a:latin typeface="黑体" pitchFamily="49" charset="-122"/>
                <a:ea typeface="黑体" pitchFamily="49" charset="-122"/>
              </a:rPr>
              <a:t>可安装性测试</a:t>
            </a:r>
          </a:p>
        </p:txBody>
      </p:sp>
      <p:sp>
        <p:nvSpPr>
          <p:cNvPr id="41988" name="Rectangle 3"/>
          <p:cNvSpPr>
            <a:spLocks noGrp="1" noChangeArrowheads="1"/>
          </p:cNvSpPr>
          <p:nvPr>
            <p:ph type="body" idx="4294967295"/>
          </p:nvPr>
        </p:nvSpPr>
        <p:spPr>
          <a:xfrm>
            <a:off x="566738" y="1268760"/>
            <a:ext cx="8001000" cy="4267200"/>
          </a:xfrm>
        </p:spPr>
        <p:txBody>
          <a:bodyPr/>
          <a:lstStyle/>
          <a:p>
            <a:pPr algn="just" eaLnBrk="1" hangingPunct="1"/>
            <a:r>
              <a:rPr lang="zh-CN" sz="3400" b="1" dirty="0">
                <a:solidFill>
                  <a:srgbClr val="FF0000"/>
                </a:solidFill>
              </a:rPr>
              <a:t>安装过程中</a:t>
            </a:r>
            <a:r>
              <a:rPr lang="zh-CN" sz="3400" b="1" dirty="0"/>
              <a:t>的测试重点</a:t>
            </a:r>
            <a:endParaRPr lang="en-US" sz="3400" b="1" dirty="0"/>
          </a:p>
          <a:p>
            <a:pPr algn="just" eaLnBrk="1" hangingPunct="1"/>
            <a:r>
              <a:rPr lang="zh-CN" sz="3400" b="1" dirty="0"/>
              <a:t>安装中的异常应注意</a:t>
            </a:r>
            <a:endParaRPr lang="en-US" sz="3400" b="1" dirty="0"/>
          </a:p>
          <a:p>
            <a:pPr lvl="1" algn="just" eaLnBrk="1" hangingPunct="1"/>
            <a:r>
              <a:rPr lang="zh-CN" b="1" dirty="0"/>
              <a:t>测试安装空间不足的情况</a:t>
            </a:r>
            <a:endParaRPr lang="en-US" b="1" dirty="0"/>
          </a:p>
          <a:p>
            <a:pPr lvl="1" algn="just" eaLnBrk="1" hangingPunct="1"/>
            <a:r>
              <a:rPr lang="zh-CN" b="1" dirty="0"/>
              <a:t>测试异常配置或状态</a:t>
            </a:r>
            <a:r>
              <a:rPr lang="en-US" b="1" dirty="0"/>
              <a:t>(</a:t>
            </a:r>
            <a:r>
              <a:rPr lang="zh-CN" b="1" dirty="0"/>
              <a:t>非法和不合理配置</a:t>
            </a:r>
            <a:r>
              <a:rPr lang="en-US" b="1" dirty="0"/>
              <a:t>)</a:t>
            </a:r>
            <a:r>
              <a:rPr lang="zh-CN" b="1" dirty="0"/>
              <a:t>，如断电、数据库终止、断网等</a:t>
            </a:r>
            <a:endParaRPr lang="en-US" b="1" dirty="0"/>
          </a:p>
          <a:p>
            <a:pPr lvl="1" algn="just" eaLnBrk="1" hangingPunct="1"/>
            <a:r>
              <a:rPr lang="zh-CN" b="1" dirty="0"/>
              <a:t>安装过程中应允许终止，终止安装后应能确保系统恢复原状。安装软件不应破坏系统原有的系统文件，否则一旦停止安装将造成原有系统无法正常使用</a:t>
            </a:r>
          </a:p>
        </p:txBody>
      </p:sp>
      <p:sp>
        <p:nvSpPr>
          <p:cNvPr id="41990"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A436985D-5862-420E-BDA2-2AA62FF3F738}" type="slidenum">
              <a:rPr lang="en-US" sz="1200"/>
              <a:pPr algn="r" eaLnBrk="1" hangingPunct="1"/>
              <a:t>42</a:t>
            </a:fld>
            <a:endParaRPr lang="en-US" sz="1200"/>
          </a:p>
        </p:txBody>
      </p:sp>
      <p:sp>
        <p:nvSpPr>
          <p:cNvPr id="43011" name="Rectangle 2"/>
          <p:cNvSpPr>
            <a:spLocks noGrp="1" noChangeArrowheads="1"/>
          </p:cNvSpPr>
          <p:nvPr>
            <p:ph type="title" idx="4294967295"/>
          </p:nvPr>
        </p:nvSpPr>
        <p:spPr>
          <a:xfrm>
            <a:off x="533400" y="-99392"/>
            <a:ext cx="8001000" cy="1216025"/>
          </a:xfrm>
        </p:spPr>
        <p:txBody>
          <a:bodyPr/>
          <a:lstStyle/>
          <a:p>
            <a:pPr eaLnBrk="1" hangingPunct="1"/>
            <a:r>
              <a:rPr lang="en-US" b="1" dirty="0">
                <a:latin typeface="黑体" pitchFamily="49" charset="-122"/>
                <a:ea typeface="黑体" pitchFamily="49" charset="-122"/>
              </a:rPr>
              <a:t>9.7 </a:t>
            </a:r>
            <a:r>
              <a:rPr lang="zh-CN" b="1" dirty="0">
                <a:latin typeface="黑体" pitchFamily="49" charset="-122"/>
                <a:ea typeface="黑体" pitchFamily="49" charset="-122"/>
              </a:rPr>
              <a:t>可安装性测试</a:t>
            </a:r>
          </a:p>
        </p:txBody>
      </p:sp>
      <p:sp>
        <p:nvSpPr>
          <p:cNvPr id="43012" name="Rectangle 3"/>
          <p:cNvSpPr>
            <a:spLocks noGrp="1" noChangeArrowheads="1"/>
          </p:cNvSpPr>
          <p:nvPr>
            <p:ph type="body" idx="4294967295"/>
          </p:nvPr>
        </p:nvSpPr>
        <p:spPr>
          <a:xfrm>
            <a:off x="566738" y="1340768"/>
            <a:ext cx="8001000" cy="4267200"/>
          </a:xfrm>
        </p:spPr>
        <p:txBody>
          <a:bodyPr/>
          <a:lstStyle/>
          <a:p>
            <a:pPr algn="just" eaLnBrk="1" hangingPunct="1"/>
            <a:r>
              <a:rPr lang="zh-CN" sz="3400" b="1" dirty="0">
                <a:solidFill>
                  <a:srgbClr val="FF0000"/>
                </a:solidFill>
              </a:rPr>
              <a:t>安装后</a:t>
            </a:r>
            <a:r>
              <a:rPr lang="zh-CN" sz="3400" b="1" dirty="0"/>
              <a:t>的测试重点</a:t>
            </a:r>
            <a:endParaRPr lang="en-US" sz="3400" b="1" dirty="0"/>
          </a:p>
          <a:p>
            <a:pPr lvl="1"/>
            <a:r>
              <a:rPr lang="zh-CN" b="1" dirty="0"/>
              <a:t>能否产生正确的目录结构和文件，文件属性是否正确</a:t>
            </a:r>
          </a:p>
          <a:p>
            <a:pPr lvl="1"/>
            <a:r>
              <a:rPr lang="zh-CN" b="1" dirty="0"/>
              <a:t>动态链接库是否正确</a:t>
            </a:r>
          </a:p>
          <a:p>
            <a:pPr lvl="1"/>
            <a:r>
              <a:rPr lang="zh-CN" b="1" dirty="0"/>
              <a:t>软件能否正确运行</a:t>
            </a:r>
          </a:p>
          <a:p>
            <a:pPr lvl="1"/>
            <a:r>
              <a:rPr lang="zh-CN" b="1" dirty="0"/>
              <a:t>是否产生多余的目录结构、文件、注册表信息、快捷方式等</a:t>
            </a:r>
            <a:endParaRPr lang="en-US" b="1" dirty="0"/>
          </a:p>
        </p:txBody>
      </p:sp>
      <p:sp>
        <p:nvSpPr>
          <p:cNvPr id="43014"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2BF4ED93-2799-4C24-8CD2-57F0DA8A1D53}" type="slidenum">
              <a:rPr lang="en-US" sz="1200"/>
              <a:pPr algn="r" eaLnBrk="1" hangingPunct="1"/>
              <a:t>43</a:t>
            </a:fld>
            <a:endParaRPr lang="en-US" sz="1200"/>
          </a:p>
        </p:txBody>
      </p:sp>
      <p:sp>
        <p:nvSpPr>
          <p:cNvPr id="44035" name="Rectangle 2"/>
          <p:cNvSpPr>
            <a:spLocks noGrp="1" noChangeArrowheads="1"/>
          </p:cNvSpPr>
          <p:nvPr>
            <p:ph type="title" idx="4294967295"/>
          </p:nvPr>
        </p:nvSpPr>
        <p:spPr>
          <a:xfrm>
            <a:off x="539552" y="-99392"/>
            <a:ext cx="8001000" cy="1216025"/>
          </a:xfrm>
        </p:spPr>
        <p:txBody>
          <a:bodyPr/>
          <a:lstStyle/>
          <a:p>
            <a:pPr eaLnBrk="1" hangingPunct="1"/>
            <a:r>
              <a:rPr lang="en-US" b="1" dirty="0">
                <a:latin typeface="黑体" pitchFamily="49" charset="-122"/>
                <a:ea typeface="黑体" pitchFamily="49" charset="-122"/>
              </a:rPr>
              <a:t>9.7 </a:t>
            </a:r>
            <a:r>
              <a:rPr lang="zh-CN" b="1" dirty="0">
                <a:latin typeface="黑体" pitchFamily="49" charset="-122"/>
                <a:ea typeface="黑体" pitchFamily="49" charset="-122"/>
              </a:rPr>
              <a:t>可安装性测试</a:t>
            </a:r>
          </a:p>
        </p:txBody>
      </p:sp>
      <p:sp>
        <p:nvSpPr>
          <p:cNvPr id="44036" name="Rectangle 3"/>
          <p:cNvSpPr>
            <a:spLocks noGrp="1" noChangeArrowheads="1"/>
          </p:cNvSpPr>
          <p:nvPr>
            <p:ph type="body" idx="4294967295"/>
          </p:nvPr>
        </p:nvSpPr>
        <p:spPr>
          <a:xfrm>
            <a:off x="566738" y="1340768"/>
            <a:ext cx="8001000" cy="4267200"/>
          </a:xfrm>
        </p:spPr>
        <p:txBody>
          <a:bodyPr/>
          <a:lstStyle/>
          <a:p>
            <a:pPr algn="just" eaLnBrk="1" hangingPunct="1"/>
            <a:r>
              <a:rPr lang="zh-CN" sz="3400" b="1" dirty="0"/>
              <a:t>安装后的测试重点（续）</a:t>
            </a:r>
            <a:endParaRPr lang="en-US" sz="3400" b="1" dirty="0"/>
          </a:p>
          <a:p>
            <a:pPr lvl="1"/>
            <a:r>
              <a:rPr lang="zh-CN" b="1" dirty="0"/>
              <a:t>安装后系统是否对其他应用程序造成不正常影响</a:t>
            </a:r>
            <a:r>
              <a:rPr lang="en-US" b="1" dirty="0"/>
              <a:t>(</a:t>
            </a:r>
            <a:r>
              <a:rPr lang="zh-CN" b="1" dirty="0"/>
              <a:t>如操作系统、应用软件等</a:t>
            </a:r>
            <a:r>
              <a:rPr lang="en-US" b="1" dirty="0"/>
              <a:t>)</a:t>
            </a:r>
            <a:endParaRPr lang="zh-CN" b="1" dirty="0"/>
          </a:p>
          <a:p>
            <a:pPr lvl="1"/>
            <a:r>
              <a:rPr lang="en-US" b="1" dirty="0"/>
              <a:t>Web</a:t>
            </a:r>
            <a:r>
              <a:rPr lang="zh-CN" b="1" dirty="0"/>
              <a:t>服务是否有冲突</a:t>
            </a:r>
          </a:p>
          <a:p>
            <a:pPr lvl="1"/>
            <a:r>
              <a:rPr lang="zh-CN" b="1" dirty="0"/>
              <a:t>系统升级后原有应用程序能否正常运行</a:t>
            </a:r>
          </a:p>
          <a:p>
            <a:pPr lvl="1"/>
            <a:r>
              <a:rPr lang="zh-CN" b="1" dirty="0"/>
              <a:t>软件卸载后所有占用的资源、文件、目录、快捷方式等内容都应予以清除，且不应影响到基础的系统文件，不影响系统应保留的用户数据及其他软件的使用</a:t>
            </a:r>
          </a:p>
        </p:txBody>
      </p:sp>
      <p:sp>
        <p:nvSpPr>
          <p:cNvPr id="44038"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2BF4ED93-2799-4C24-8CD2-57F0DA8A1D53}" type="slidenum">
              <a:rPr lang="en-US" sz="1200"/>
              <a:pPr algn="r" eaLnBrk="1" hangingPunct="1"/>
              <a:t>44</a:t>
            </a:fld>
            <a:endParaRPr lang="en-US" sz="1200"/>
          </a:p>
        </p:txBody>
      </p:sp>
      <p:sp>
        <p:nvSpPr>
          <p:cNvPr id="44035" name="Rectangle 2"/>
          <p:cNvSpPr>
            <a:spLocks noGrp="1" noChangeArrowheads="1"/>
          </p:cNvSpPr>
          <p:nvPr>
            <p:ph type="title" idx="4294967295"/>
          </p:nvPr>
        </p:nvSpPr>
        <p:spPr>
          <a:xfrm>
            <a:off x="539552" y="-99392"/>
            <a:ext cx="8001000" cy="1216025"/>
          </a:xfrm>
        </p:spPr>
        <p:txBody>
          <a:bodyPr/>
          <a:lstStyle/>
          <a:p>
            <a:pPr eaLnBrk="1" hangingPunct="1"/>
            <a:r>
              <a:rPr lang="en-US" b="1" dirty="0" smtClean="0">
                <a:latin typeface="黑体" pitchFamily="49" charset="-122"/>
                <a:ea typeface="黑体" pitchFamily="49" charset="-122"/>
              </a:rPr>
              <a:t>9.8 </a:t>
            </a:r>
            <a:r>
              <a:rPr lang="zh-CN" altLang="en-US" b="1" dirty="0" smtClean="0">
                <a:latin typeface="黑体" pitchFamily="49" charset="-122"/>
                <a:ea typeface="黑体" pitchFamily="49" charset="-122"/>
              </a:rPr>
              <a:t>易用</a:t>
            </a:r>
            <a:r>
              <a:rPr lang="zh-CN" b="1" dirty="0" smtClean="0">
                <a:latin typeface="黑体" pitchFamily="49" charset="-122"/>
                <a:ea typeface="黑体" pitchFamily="49" charset="-122"/>
              </a:rPr>
              <a:t>性</a:t>
            </a:r>
            <a:r>
              <a:rPr lang="zh-CN" b="1" dirty="0">
                <a:latin typeface="黑体" pitchFamily="49" charset="-122"/>
                <a:ea typeface="黑体" pitchFamily="49" charset="-122"/>
              </a:rPr>
              <a:t>测试</a:t>
            </a:r>
          </a:p>
        </p:txBody>
      </p:sp>
      <p:sp>
        <p:nvSpPr>
          <p:cNvPr id="44036" name="Rectangle 3"/>
          <p:cNvSpPr>
            <a:spLocks noGrp="1" noChangeArrowheads="1"/>
          </p:cNvSpPr>
          <p:nvPr>
            <p:ph type="body" idx="4294967295"/>
          </p:nvPr>
        </p:nvSpPr>
        <p:spPr>
          <a:xfrm>
            <a:off x="566738" y="1484784"/>
            <a:ext cx="8001000" cy="4267200"/>
          </a:xfrm>
        </p:spPr>
        <p:txBody>
          <a:bodyPr/>
          <a:lstStyle/>
          <a:p>
            <a:r>
              <a:rPr lang="zh-CN" altLang="en-US" sz="3400" b="1" dirty="0"/>
              <a:t>生活中的易用性？</a:t>
            </a:r>
            <a:endParaRPr lang="en-US" altLang="zh-CN" sz="3400" b="1" dirty="0"/>
          </a:p>
          <a:p>
            <a:endParaRPr lang="en-US" altLang="zh-CN" dirty="0" smtClean="0"/>
          </a:p>
          <a:p>
            <a:endParaRPr lang="en-US" altLang="zh-CN" dirty="0" smtClean="0"/>
          </a:p>
          <a:p>
            <a:endParaRPr lang="en-US" altLang="zh-CN" dirty="0" smtClean="0"/>
          </a:p>
          <a:p>
            <a:r>
              <a:rPr lang="zh-CN" altLang="en-US" sz="3400" b="1" dirty="0"/>
              <a:t>易用性测试：从软件的使用合理性和方便性等角度对软件系统进行检查，来发现软件不方便用户使用的地方。</a:t>
            </a:r>
            <a:endParaRPr lang="en-US" altLang="zh-CN" sz="3400" b="1" dirty="0"/>
          </a:p>
          <a:p>
            <a:endParaRPr lang="zh-CN" altLang="en-US" dirty="0" smtClean="0"/>
          </a:p>
          <a:p>
            <a:endParaRPr lang="zh-CN" altLang="en-US" dirty="0" smtClean="0"/>
          </a:p>
          <a:p>
            <a:pPr algn="just" eaLnBrk="1" hangingPunct="1"/>
            <a:endParaRPr lang="zh-CN" b="1" dirty="0"/>
          </a:p>
        </p:txBody>
      </p:sp>
      <p:sp>
        <p:nvSpPr>
          <p:cNvPr id="44038"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pic>
        <p:nvPicPr>
          <p:cNvPr id="6" name="图片 5" descr="u=690878937,4184295241&amp;fm=0&amp;gp=10.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0238" y="2132856"/>
            <a:ext cx="2003425" cy="173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descr="u=3099543048,2382027508&amp;fm=0&amp;gp=24.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80065" y="1916832"/>
            <a:ext cx="1343025" cy="190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3598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4)">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4" presetClass="entr" presetSubtype="0" accel="10000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strVal val="#ppt_w*0.05"/>
                                          </p:val>
                                        </p:tav>
                                        <p:tav tm="100000">
                                          <p:val>
                                            <p:strVal val="#ppt_w"/>
                                          </p:val>
                                        </p:tav>
                                      </p:tavLst>
                                    </p:anim>
                                    <p:anim calcmode="lin" valueType="num">
                                      <p:cBhvr>
                                        <p:cTn id="13" dur="500" fill="hold"/>
                                        <p:tgtEl>
                                          <p:spTgt spid="7"/>
                                        </p:tgtEl>
                                        <p:attrNameLst>
                                          <p:attrName>ppt_h</p:attrName>
                                        </p:attrNameLst>
                                      </p:cBhvr>
                                      <p:tavLst>
                                        <p:tav tm="0">
                                          <p:val>
                                            <p:strVal val="#ppt_h"/>
                                          </p:val>
                                        </p:tav>
                                        <p:tav tm="100000">
                                          <p:val>
                                            <p:strVal val="#ppt_h"/>
                                          </p:val>
                                        </p:tav>
                                      </p:tavLst>
                                    </p:anim>
                                    <p:anim calcmode="lin" valueType="num">
                                      <p:cBhvr>
                                        <p:cTn id="14" dur="500" fill="hold"/>
                                        <p:tgtEl>
                                          <p:spTgt spid="7"/>
                                        </p:tgtEl>
                                        <p:attrNameLst>
                                          <p:attrName>ppt_x</p:attrName>
                                        </p:attrNameLst>
                                      </p:cBhvr>
                                      <p:tavLst>
                                        <p:tav tm="0">
                                          <p:val>
                                            <p:strVal val="#ppt_x-.2"/>
                                          </p:val>
                                        </p:tav>
                                        <p:tav tm="100000">
                                          <p:val>
                                            <p:strVal val="#ppt_x"/>
                                          </p:val>
                                        </p:tav>
                                      </p:tavLst>
                                    </p:anim>
                                    <p:anim calcmode="lin" valueType="num">
                                      <p:cBhvr>
                                        <p:cTn id="15" dur="500" fill="hold"/>
                                        <p:tgtEl>
                                          <p:spTgt spid="7"/>
                                        </p:tgtEl>
                                        <p:attrNameLst>
                                          <p:attrName>ppt_y</p:attrName>
                                        </p:attrNameLst>
                                      </p:cBhvr>
                                      <p:tavLst>
                                        <p:tav tm="0">
                                          <p:val>
                                            <p:strVal val="#ppt_y"/>
                                          </p:val>
                                        </p:tav>
                                        <p:tav tm="100000">
                                          <p:val>
                                            <p:strVal val="#ppt_y"/>
                                          </p:val>
                                        </p:tav>
                                      </p:tavLst>
                                    </p:anim>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539552" y="-99392"/>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eaLnBrk="0" fontAlgn="base" hangingPunct="0">
              <a:spcBef>
                <a:spcPct val="0"/>
              </a:spcBef>
              <a:spcAft>
                <a:spcPct val="0"/>
              </a:spcAft>
              <a:defRPr sz="3800">
                <a:solidFill>
                  <a:schemeClr val="tx2"/>
                </a:solidFill>
                <a:latin typeface="Verdana" pitchFamily="34" charset="0"/>
                <a:ea typeface="宋体" pitchFamily="2" charset="-122"/>
              </a:defRPr>
            </a:lvl6pPr>
            <a:lvl7pPr marL="914400" algn="l" rtl="0" eaLnBrk="0" fontAlgn="base" hangingPunct="0">
              <a:spcBef>
                <a:spcPct val="0"/>
              </a:spcBef>
              <a:spcAft>
                <a:spcPct val="0"/>
              </a:spcAft>
              <a:defRPr sz="3800">
                <a:solidFill>
                  <a:schemeClr val="tx2"/>
                </a:solidFill>
                <a:latin typeface="Verdana" pitchFamily="34" charset="0"/>
                <a:ea typeface="宋体" pitchFamily="2" charset="-122"/>
              </a:defRPr>
            </a:lvl7pPr>
            <a:lvl8pPr marL="1371600" algn="l" rtl="0" eaLnBrk="0" fontAlgn="base" hangingPunct="0">
              <a:spcBef>
                <a:spcPct val="0"/>
              </a:spcBef>
              <a:spcAft>
                <a:spcPct val="0"/>
              </a:spcAft>
              <a:defRPr sz="3800">
                <a:solidFill>
                  <a:schemeClr val="tx2"/>
                </a:solidFill>
                <a:latin typeface="Verdana" pitchFamily="34" charset="0"/>
                <a:ea typeface="宋体" pitchFamily="2" charset="-122"/>
              </a:defRPr>
            </a:lvl8pPr>
            <a:lvl9pPr marL="1828800" algn="l" rtl="0" eaLnBrk="0" fontAlgn="base" hangingPunct="0">
              <a:spcBef>
                <a:spcPct val="0"/>
              </a:spcBef>
              <a:spcAft>
                <a:spcPct val="0"/>
              </a:spcAft>
              <a:defRPr sz="3800">
                <a:solidFill>
                  <a:schemeClr val="tx2"/>
                </a:solidFill>
                <a:latin typeface="Verdana" pitchFamily="34" charset="0"/>
                <a:ea typeface="宋体" pitchFamily="2" charset="-122"/>
              </a:defRPr>
            </a:lvl9pPr>
          </a:lstStyle>
          <a:p>
            <a:pPr eaLnBrk="1" hangingPunct="1"/>
            <a:r>
              <a:rPr lang="en-US" b="1" dirty="0" smtClean="0">
                <a:latin typeface="黑体" pitchFamily="49" charset="-122"/>
                <a:ea typeface="黑体" pitchFamily="49" charset="-122"/>
              </a:rPr>
              <a:t>9.9 </a:t>
            </a:r>
            <a:r>
              <a:rPr lang="zh-CN" altLang="en-US" b="1" dirty="0" smtClean="0">
                <a:latin typeface="黑体" pitchFamily="49" charset="-122"/>
                <a:ea typeface="黑体" pitchFamily="49" charset="-122"/>
              </a:rPr>
              <a:t>易用</a:t>
            </a:r>
            <a:r>
              <a:rPr lang="zh-CN" b="1" dirty="0" smtClean="0">
                <a:latin typeface="黑体" pitchFamily="49" charset="-122"/>
                <a:ea typeface="黑体" pitchFamily="49" charset="-122"/>
              </a:rPr>
              <a:t>性测试</a:t>
            </a:r>
            <a:endParaRPr lang="zh-CN" b="1" dirty="0">
              <a:latin typeface="黑体" pitchFamily="49" charset="-122"/>
              <a:ea typeface="黑体" pitchFamily="49" charset="-122"/>
            </a:endParaRPr>
          </a:p>
        </p:txBody>
      </p:sp>
      <p:sp>
        <p:nvSpPr>
          <p:cNvPr id="4" name="内容占位符 2"/>
          <p:cNvSpPr txBox="1">
            <a:spLocks/>
          </p:cNvSpPr>
          <p:nvPr/>
        </p:nvSpPr>
        <p:spPr>
          <a:xfrm>
            <a:off x="738188" y="2243534"/>
            <a:ext cx="7666037" cy="4641850"/>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r>
              <a:rPr lang="zh-CN" altLang="en-US" smtClean="0"/>
              <a:t>软件中的易用性？</a:t>
            </a:r>
          </a:p>
          <a:p>
            <a:endParaRPr lang="zh-CN" altLang="en-US" smtClean="0"/>
          </a:p>
          <a:p>
            <a:endParaRPr lang="zh-CN" altLang="en-US"/>
          </a:p>
        </p:txBody>
      </p:sp>
      <p:pic>
        <p:nvPicPr>
          <p:cNvPr id="5" name="Picture 3"/>
          <p:cNvPicPr>
            <a:picLocks noChangeAspect="1" noChangeArrowheads="1"/>
          </p:cNvPicPr>
          <p:nvPr/>
        </p:nvPicPr>
        <p:blipFill>
          <a:blip r:embed="rId2"/>
          <a:srcRect/>
          <a:stretch>
            <a:fillRect/>
          </a:stretch>
        </p:blipFill>
        <p:spPr bwMode="auto">
          <a:xfrm rot="21410417">
            <a:off x="384175" y="2302271"/>
            <a:ext cx="4225925" cy="34734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p:cNvPicPr>
            <a:picLocks noChangeAspect="1" noChangeArrowheads="1"/>
          </p:cNvPicPr>
          <p:nvPr/>
        </p:nvPicPr>
        <p:blipFill>
          <a:blip r:embed="rId3"/>
          <a:srcRect/>
          <a:stretch>
            <a:fillRect/>
          </a:stretch>
        </p:blipFill>
        <p:spPr bwMode="auto">
          <a:xfrm rot="268858">
            <a:off x="6600825" y="1686321"/>
            <a:ext cx="1966913" cy="50117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3"/>
          <p:cNvPicPr>
            <a:picLocks noChangeAspect="1" noChangeArrowheads="1"/>
          </p:cNvPicPr>
          <p:nvPr/>
        </p:nvPicPr>
        <p:blipFill>
          <a:blip r:embed="rId4"/>
          <a:srcRect/>
          <a:stretch>
            <a:fillRect/>
          </a:stretch>
        </p:blipFill>
        <p:spPr bwMode="auto">
          <a:xfrm>
            <a:off x="2662238" y="3688159"/>
            <a:ext cx="4876800" cy="31194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矩形 7"/>
          <p:cNvSpPr/>
          <p:nvPr/>
        </p:nvSpPr>
        <p:spPr>
          <a:xfrm>
            <a:off x="1028475" y="5143512"/>
            <a:ext cx="7244291" cy="923330"/>
          </a:xfrm>
          <a:prstGeom prst="rect">
            <a:avLst/>
          </a:prstGeom>
          <a:noFill/>
        </p:spPr>
        <p:txBody>
          <a:bodyPr wrap="none">
            <a:spAutoFit/>
          </a:bodyPr>
          <a:lstStyle/>
          <a:p>
            <a:pPr algn="ctr" fontAlgn="auto">
              <a:spcBef>
                <a:spcPts val="0"/>
              </a:spcBef>
              <a:spcAft>
                <a:spcPts val="0"/>
              </a:spcAft>
              <a:defRPr/>
            </a:pPr>
            <a:r>
              <a:rPr lang="zh-CN" altLang="en-US" sz="5400" b="1" cap="all" dirty="0">
                <a:ln w="9000" cmpd="sng">
                  <a:solidFill>
                    <a:schemeClr val="accent4">
                      <a:shade val="50000"/>
                      <a:satMod val="120000"/>
                    </a:schemeClr>
                  </a:solidFill>
                  <a:prstDash val="solid"/>
                </a:ln>
                <a:solidFill>
                  <a:srgbClr val="FF0000"/>
                </a:solidFill>
                <a:effectLst>
                  <a:reflection blurRad="12700" stA="28000" endPos="45000" dist="1000" dir="5400000" sy="-100000" algn="bl" rotWithShape="0"/>
                </a:effectLst>
                <a:latin typeface="微软雅黑" pitchFamily="34" charset="-122"/>
                <a:ea typeface="微软雅黑" pitchFamily="34" charset="-122"/>
              </a:rPr>
              <a:t>易理解  易学习  易操作</a:t>
            </a:r>
            <a:endParaRPr lang="zh-CN" altLang="en-US" sz="5400"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3710043671"/>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4" presetClass="entr" presetSubtype="0" accel="10000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strVal val="#ppt_w*0.05"/>
                                          </p:val>
                                        </p:tav>
                                        <p:tav tm="100000">
                                          <p:val>
                                            <p:strVal val="#ppt_w"/>
                                          </p:val>
                                        </p:tav>
                                      </p:tavLst>
                                    </p:anim>
                                    <p:anim calcmode="lin" valueType="num">
                                      <p:cBhvr>
                                        <p:cTn id="13" dur="500" fill="hold"/>
                                        <p:tgtEl>
                                          <p:spTgt spid="5"/>
                                        </p:tgtEl>
                                        <p:attrNameLst>
                                          <p:attrName>ppt_h</p:attrName>
                                        </p:attrNameLst>
                                      </p:cBhvr>
                                      <p:tavLst>
                                        <p:tav tm="0">
                                          <p:val>
                                            <p:strVal val="#ppt_h"/>
                                          </p:val>
                                        </p:tav>
                                        <p:tav tm="100000">
                                          <p:val>
                                            <p:strVal val="#ppt_h"/>
                                          </p:val>
                                        </p:tav>
                                      </p:tavLst>
                                    </p:anim>
                                    <p:anim calcmode="lin" valueType="num">
                                      <p:cBhvr>
                                        <p:cTn id="14" dur="500" fill="hold"/>
                                        <p:tgtEl>
                                          <p:spTgt spid="5"/>
                                        </p:tgtEl>
                                        <p:attrNameLst>
                                          <p:attrName>ppt_x</p:attrName>
                                        </p:attrNameLst>
                                      </p:cBhvr>
                                      <p:tavLst>
                                        <p:tav tm="0">
                                          <p:val>
                                            <p:strVal val="#ppt_x-.2"/>
                                          </p:val>
                                        </p:tav>
                                        <p:tav tm="100000">
                                          <p:val>
                                            <p:strVal val="#ppt_x"/>
                                          </p:val>
                                        </p:tav>
                                      </p:tavLst>
                                    </p:anim>
                                    <p:anim calcmode="lin" valueType="num">
                                      <p:cBhvr>
                                        <p:cTn id="15" dur="500" fill="hold"/>
                                        <p:tgtEl>
                                          <p:spTgt spid="5"/>
                                        </p:tgtEl>
                                        <p:attrNameLst>
                                          <p:attrName>ppt_y</p:attrName>
                                        </p:attrNameLst>
                                      </p:cBhvr>
                                      <p:tavLst>
                                        <p:tav tm="0">
                                          <p:val>
                                            <p:strVal val="#ppt_y"/>
                                          </p:val>
                                        </p:tav>
                                        <p:tav tm="100000">
                                          <p:val>
                                            <p:strVal val="#ppt_y"/>
                                          </p:val>
                                        </p:tav>
                                      </p:tavLst>
                                    </p:anim>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randombar(horizontal)">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1474612029"/>
              </p:ext>
            </p:extLst>
          </p:nvPr>
        </p:nvGraphicFramePr>
        <p:xfrm>
          <a:off x="566738" y="1268760"/>
          <a:ext cx="8253734" cy="5256212"/>
        </p:xfrm>
        <a:graphic>
          <a:graphicData uri="http://schemas.openxmlformats.org/drawingml/2006/table">
            <a:tbl>
              <a:tblPr>
                <a:tableStyleId>{E8B1032C-EA38-4F05-BA0D-38AFFFC7BED3}</a:tableStyleId>
              </a:tblPr>
              <a:tblGrid>
                <a:gridCol w="1023994"/>
                <a:gridCol w="7229740"/>
              </a:tblGrid>
              <a:tr h="450407">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2000" u="none" strike="noStrike" cap="none" normalizeH="0" baseline="0" dirty="0" smtClean="0">
                          <a:ln>
                            <a:noFill/>
                          </a:ln>
                          <a:effectLst/>
                          <a:latin typeface="微软雅黑" pitchFamily="34" charset="-122"/>
                          <a:ea typeface="微软雅黑" pitchFamily="34" charset="-122"/>
                        </a:rPr>
                        <a:t>编号</a:t>
                      </a:r>
                      <a:endParaRPr kumimoji="0" lang="zh-CN" altLang="en-US" sz="2000" b="1" i="0" u="none" strike="noStrike" cap="none" normalizeH="0" baseline="0" dirty="0" smtClean="0">
                        <a:ln>
                          <a:noFill/>
                        </a:ln>
                        <a:solidFill>
                          <a:srgbClr val="284337"/>
                        </a:solidFill>
                        <a:effectLst/>
                        <a:latin typeface="微软雅黑" pitchFamily="34" charset="-122"/>
                        <a:ea typeface="微软雅黑" pitchFamily="34" charset="-122"/>
                      </a:endParaRPr>
                    </a:p>
                  </a:txBody>
                  <a:tcPr marT="45725" marB="45725"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2000" u="none" strike="noStrike" cap="none" normalizeH="0" baseline="0" dirty="0" smtClean="0">
                          <a:ln>
                            <a:noFill/>
                          </a:ln>
                          <a:effectLst/>
                          <a:latin typeface="微软雅黑" pitchFamily="34" charset="-122"/>
                          <a:ea typeface="微软雅黑" pitchFamily="34" charset="-122"/>
                        </a:rPr>
                        <a:t>测试项</a:t>
                      </a:r>
                      <a:endParaRPr kumimoji="0" lang="zh-CN" altLang="en-US" sz="2000" b="1" i="0" u="none" strike="noStrike" cap="none" normalizeH="0" baseline="0" dirty="0" smtClean="0">
                        <a:ln>
                          <a:noFill/>
                        </a:ln>
                        <a:solidFill>
                          <a:srgbClr val="284337"/>
                        </a:solidFill>
                        <a:effectLst/>
                        <a:latin typeface="微软雅黑" pitchFamily="34" charset="-122"/>
                        <a:ea typeface="微软雅黑" pitchFamily="34" charset="-122"/>
                      </a:endParaRPr>
                    </a:p>
                  </a:txBody>
                  <a:tcPr marT="45725" marB="45725" horzOverflow="overflow"/>
                </a:tc>
              </a:tr>
              <a:tr h="701121">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US" altLang="zh-CN" sz="2000" u="none" strike="noStrike" cap="none" normalizeH="0" baseline="0" dirty="0" smtClean="0">
                          <a:ln>
                            <a:noFill/>
                          </a:ln>
                          <a:effectLst/>
                          <a:latin typeface="微软雅黑" pitchFamily="34" charset="-122"/>
                          <a:ea typeface="微软雅黑" pitchFamily="34" charset="-122"/>
                        </a:rPr>
                        <a:t>1</a:t>
                      </a:r>
                      <a:endParaRPr kumimoji="0" lang="en-US" altLang="zh-CN" sz="2000" b="0" i="0" u="none" strike="noStrike" cap="none" normalizeH="0" baseline="0" dirty="0" smtClean="0">
                        <a:ln>
                          <a:noFill/>
                        </a:ln>
                        <a:solidFill>
                          <a:srgbClr val="284337"/>
                        </a:solidFill>
                        <a:effectLst/>
                        <a:latin typeface="微软雅黑" pitchFamily="34" charset="-122"/>
                        <a:ea typeface="微软雅黑" pitchFamily="34" charset="-122"/>
                      </a:endParaRPr>
                    </a:p>
                  </a:txBody>
                  <a:tcPr marT="45725" marB="45725"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2000" u="none" strike="noStrike" cap="none" normalizeH="0" baseline="0" dirty="0" smtClean="0">
                          <a:ln>
                            <a:noFill/>
                          </a:ln>
                          <a:effectLst/>
                          <a:latin typeface="微软雅黑" pitchFamily="34" charset="-122"/>
                          <a:ea typeface="微软雅黑" pitchFamily="34" charset="-122"/>
                        </a:rPr>
                        <a:t>常用的功能要有快捷方式，如快捷键、工具栏上的按钮等，而且同一软件的不同版本之间尽量保持快捷方式相同</a:t>
                      </a:r>
                      <a:endParaRPr kumimoji="0" lang="en-US" altLang="zh-CN" sz="2000" b="0" i="0" u="none" strike="noStrike" cap="none" normalizeH="0" baseline="0" dirty="0" smtClean="0">
                        <a:ln>
                          <a:noFill/>
                        </a:ln>
                        <a:solidFill>
                          <a:srgbClr val="284337"/>
                        </a:solidFill>
                        <a:effectLst/>
                        <a:latin typeface="微软雅黑" pitchFamily="34" charset="-122"/>
                        <a:ea typeface="微软雅黑" pitchFamily="34" charset="-122"/>
                      </a:endParaRPr>
                    </a:p>
                  </a:txBody>
                  <a:tcPr marT="45725" marB="45725" horzOverflow="overflow"/>
                </a:tc>
              </a:tr>
              <a:tr h="450407">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US" altLang="zh-CN" sz="2000" u="none" strike="noStrike" cap="none" normalizeH="0" baseline="0" smtClean="0">
                          <a:ln>
                            <a:noFill/>
                          </a:ln>
                          <a:effectLst/>
                          <a:latin typeface="微软雅黑" pitchFamily="34" charset="-122"/>
                          <a:ea typeface="微软雅黑" pitchFamily="34" charset="-122"/>
                        </a:rPr>
                        <a:t>2</a:t>
                      </a:r>
                      <a:endParaRPr kumimoji="0" lang="en-US" altLang="zh-CN" sz="2000" b="0" i="0" u="none" strike="noStrike" cap="none" normalizeH="0" baseline="0" smtClean="0">
                        <a:ln>
                          <a:noFill/>
                        </a:ln>
                        <a:solidFill>
                          <a:srgbClr val="284337"/>
                        </a:solidFill>
                        <a:effectLst/>
                        <a:latin typeface="微软雅黑" pitchFamily="34" charset="-122"/>
                        <a:ea typeface="微软雅黑" pitchFamily="34" charset="-122"/>
                      </a:endParaRPr>
                    </a:p>
                  </a:txBody>
                  <a:tcPr marT="45725" marB="45725"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2000" u="none" strike="noStrike" cap="none" normalizeH="0" baseline="0" dirty="0" smtClean="0">
                          <a:ln>
                            <a:noFill/>
                          </a:ln>
                          <a:effectLst/>
                          <a:latin typeface="微软雅黑" pitchFamily="34" charset="-122"/>
                          <a:ea typeface="微软雅黑" pitchFamily="34" charset="-122"/>
                        </a:rPr>
                        <a:t>将功能相同或相近的控件划分到一个区域，方便用户查找</a:t>
                      </a:r>
                      <a:endParaRPr kumimoji="0" lang="zh-CN" altLang="en-US" sz="2000" b="0" i="0" u="none" strike="noStrike" cap="none" normalizeH="0" baseline="0" dirty="0" smtClean="0">
                        <a:ln>
                          <a:noFill/>
                        </a:ln>
                        <a:solidFill>
                          <a:srgbClr val="284337"/>
                        </a:solidFill>
                        <a:effectLst/>
                        <a:latin typeface="微软雅黑" pitchFamily="34" charset="-122"/>
                        <a:ea typeface="微软雅黑" pitchFamily="34" charset="-122"/>
                      </a:endParaRPr>
                    </a:p>
                  </a:txBody>
                  <a:tcPr marT="45725" marB="45725" horzOverflow="overflow"/>
                </a:tc>
              </a:tr>
              <a:tr h="701121">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US" altLang="zh-CN" sz="2000" u="none" strike="noStrike" cap="none" normalizeH="0" baseline="0" smtClean="0">
                          <a:ln>
                            <a:noFill/>
                          </a:ln>
                          <a:effectLst/>
                          <a:latin typeface="微软雅黑" pitchFamily="34" charset="-122"/>
                          <a:ea typeface="微软雅黑" pitchFamily="34" charset="-122"/>
                        </a:rPr>
                        <a:t>3</a:t>
                      </a:r>
                      <a:endParaRPr kumimoji="0" lang="en-US" altLang="zh-CN" sz="2000" b="0" i="0" u="none" strike="noStrike" cap="none" normalizeH="0" baseline="0" smtClean="0">
                        <a:ln>
                          <a:noFill/>
                        </a:ln>
                        <a:solidFill>
                          <a:srgbClr val="284337"/>
                        </a:solidFill>
                        <a:effectLst/>
                        <a:latin typeface="微软雅黑" pitchFamily="34" charset="-122"/>
                        <a:ea typeface="微软雅黑" pitchFamily="34" charset="-122"/>
                      </a:endParaRPr>
                    </a:p>
                  </a:txBody>
                  <a:tcPr marT="45725" marB="45725"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2000" u="none" strike="noStrike" cap="none" normalizeH="0" baseline="0" dirty="0" smtClean="0">
                          <a:ln>
                            <a:noFill/>
                          </a:ln>
                          <a:effectLst/>
                          <a:latin typeface="微软雅黑" pitchFamily="34" charset="-122"/>
                          <a:ea typeface="微软雅黑" pitchFamily="34" charset="-122"/>
                        </a:rPr>
                        <a:t>对于可能造成较长等待时间的操作，应该提供取消功能，并显示进度</a:t>
                      </a:r>
                      <a:endParaRPr kumimoji="0" lang="zh-CN" altLang="en-US" sz="2000" b="0" i="0" u="none" strike="noStrike" cap="none" normalizeH="0" baseline="0" dirty="0" smtClean="0">
                        <a:ln>
                          <a:noFill/>
                        </a:ln>
                        <a:solidFill>
                          <a:srgbClr val="FF0000"/>
                        </a:solidFill>
                        <a:effectLst/>
                        <a:latin typeface="微软雅黑" pitchFamily="34" charset="-122"/>
                        <a:ea typeface="微软雅黑" pitchFamily="34" charset="-122"/>
                      </a:endParaRPr>
                    </a:p>
                  </a:txBody>
                  <a:tcPr marT="45725" marB="45725" horzOverflow="overflow"/>
                </a:tc>
              </a:tr>
              <a:tr h="450407">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US" altLang="zh-CN" sz="2000" u="none" strike="noStrike" cap="none" normalizeH="0" baseline="0" smtClean="0">
                          <a:ln>
                            <a:noFill/>
                          </a:ln>
                          <a:effectLst/>
                          <a:latin typeface="微软雅黑" pitchFamily="34" charset="-122"/>
                          <a:ea typeface="微软雅黑" pitchFamily="34" charset="-122"/>
                        </a:rPr>
                        <a:t>4</a:t>
                      </a:r>
                      <a:endParaRPr kumimoji="0" lang="en-US" altLang="zh-CN" sz="2000" b="0" i="0" u="none" strike="noStrike" cap="none" normalizeH="0" baseline="0" smtClean="0">
                        <a:ln>
                          <a:noFill/>
                        </a:ln>
                        <a:solidFill>
                          <a:srgbClr val="284337"/>
                        </a:solidFill>
                        <a:effectLst/>
                        <a:latin typeface="微软雅黑" pitchFamily="34" charset="-122"/>
                        <a:ea typeface="微软雅黑" pitchFamily="34" charset="-122"/>
                      </a:endParaRPr>
                    </a:p>
                  </a:txBody>
                  <a:tcPr marT="45725" marB="45725"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2000" u="none" strike="noStrike" cap="none" normalizeH="0" baseline="0" dirty="0" smtClean="0">
                          <a:ln>
                            <a:noFill/>
                          </a:ln>
                          <a:effectLst/>
                          <a:latin typeface="微软雅黑" pitchFamily="34" charset="-122"/>
                          <a:ea typeface="微软雅黑" pitchFamily="34" charset="-122"/>
                        </a:rPr>
                        <a:t>工具栏上的图标要能直观地表示要完成的操作</a:t>
                      </a:r>
                      <a:endParaRPr kumimoji="0" lang="zh-CN" altLang="en-US" sz="2000" b="0" i="0" u="none" strike="noStrike" cap="none" normalizeH="0" baseline="0" dirty="0" smtClean="0">
                        <a:ln>
                          <a:noFill/>
                        </a:ln>
                        <a:solidFill>
                          <a:srgbClr val="284337"/>
                        </a:solidFill>
                        <a:effectLst/>
                        <a:latin typeface="微软雅黑" pitchFamily="34" charset="-122"/>
                        <a:ea typeface="微软雅黑" pitchFamily="34" charset="-122"/>
                      </a:endParaRPr>
                    </a:p>
                  </a:txBody>
                  <a:tcPr marT="45725" marB="45725" horzOverflow="overflow"/>
                </a:tc>
              </a:tr>
              <a:tr h="450407">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US" altLang="zh-CN" sz="2000" u="none" strike="noStrike" cap="none" normalizeH="0" baseline="0" smtClean="0">
                          <a:ln>
                            <a:noFill/>
                          </a:ln>
                          <a:effectLst/>
                          <a:latin typeface="微软雅黑" pitchFamily="34" charset="-122"/>
                          <a:ea typeface="微软雅黑" pitchFamily="34" charset="-122"/>
                        </a:rPr>
                        <a:t>5</a:t>
                      </a:r>
                      <a:endParaRPr kumimoji="0" lang="en-US" altLang="zh-CN" sz="2000" b="0" i="0" u="none" strike="noStrike" cap="none" normalizeH="0" baseline="0" smtClean="0">
                        <a:ln>
                          <a:noFill/>
                        </a:ln>
                        <a:solidFill>
                          <a:srgbClr val="284337"/>
                        </a:solidFill>
                        <a:effectLst/>
                        <a:latin typeface="微软雅黑" pitchFamily="34" charset="-122"/>
                        <a:ea typeface="微软雅黑" pitchFamily="34" charset="-122"/>
                      </a:endParaRPr>
                    </a:p>
                  </a:txBody>
                  <a:tcPr marT="45725" marB="45725"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2000" u="none" strike="noStrike" cap="none" normalizeH="0" baseline="0" dirty="0" smtClean="0">
                          <a:ln>
                            <a:noFill/>
                          </a:ln>
                          <a:effectLst/>
                          <a:latin typeface="微软雅黑" pitchFamily="34" charset="-122"/>
                          <a:ea typeface="微软雅黑" pitchFamily="34" charset="-122"/>
                        </a:rPr>
                        <a:t>必须提供友好的软件联系帮助，用户按</a:t>
                      </a:r>
                      <a:r>
                        <a:rPr kumimoji="0" lang="en-US" altLang="zh-CN" sz="2000" u="none" strike="noStrike" cap="none" normalizeH="0" baseline="0" dirty="0" smtClean="0">
                          <a:ln>
                            <a:noFill/>
                          </a:ln>
                          <a:effectLst/>
                          <a:latin typeface="微软雅黑" pitchFamily="34" charset="-122"/>
                          <a:ea typeface="微软雅黑" pitchFamily="34" charset="-122"/>
                        </a:rPr>
                        <a:t>F1</a:t>
                      </a:r>
                      <a:r>
                        <a:rPr kumimoji="0" lang="zh-CN" altLang="en-US" sz="2000" u="none" strike="noStrike" cap="none" normalizeH="0" baseline="0" dirty="0" smtClean="0">
                          <a:ln>
                            <a:noFill/>
                          </a:ln>
                          <a:effectLst/>
                          <a:latin typeface="微软雅黑" pitchFamily="34" charset="-122"/>
                          <a:ea typeface="微软雅黑" pitchFamily="34" charset="-122"/>
                        </a:rPr>
                        <a:t>可调出</a:t>
                      </a:r>
                      <a:endParaRPr kumimoji="0" lang="zh-CN" altLang="en-US" sz="2000" b="0" i="0" u="none" strike="noStrike" cap="none" normalizeH="0" baseline="0" dirty="0" smtClean="0">
                        <a:ln>
                          <a:noFill/>
                        </a:ln>
                        <a:solidFill>
                          <a:srgbClr val="284337"/>
                        </a:solidFill>
                        <a:effectLst/>
                        <a:latin typeface="微软雅黑" pitchFamily="34" charset="-122"/>
                        <a:ea typeface="微软雅黑" pitchFamily="34" charset="-122"/>
                      </a:endParaRPr>
                    </a:p>
                  </a:txBody>
                  <a:tcPr marT="45725" marB="45725" horzOverflow="overflow"/>
                </a:tc>
              </a:tr>
              <a:tr h="701121">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US" altLang="zh-CN" sz="2000" u="none" strike="noStrike" cap="none" normalizeH="0" baseline="0" smtClean="0">
                          <a:ln>
                            <a:noFill/>
                          </a:ln>
                          <a:effectLst/>
                          <a:latin typeface="微软雅黑" pitchFamily="34" charset="-122"/>
                          <a:ea typeface="微软雅黑" pitchFamily="34" charset="-122"/>
                        </a:rPr>
                        <a:t>6</a:t>
                      </a:r>
                      <a:endParaRPr kumimoji="0" lang="en-US" altLang="zh-CN" sz="2000" b="0" i="0" u="none" strike="noStrike" cap="none" normalizeH="0" baseline="0" smtClean="0">
                        <a:ln>
                          <a:noFill/>
                        </a:ln>
                        <a:solidFill>
                          <a:srgbClr val="284337"/>
                        </a:solidFill>
                        <a:effectLst/>
                        <a:latin typeface="微软雅黑" pitchFamily="34" charset="-122"/>
                        <a:ea typeface="微软雅黑" pitchFamily="34" charset="-122"/>
                      </a:endParaRPr>
                    </a:p>
                  </a:txBody>
                  <a:tcPr marT="45725" marB="45725"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2000" u="none" strike="noStrike" cap="none" normalizeH="0" baseline="0" dirty="0" smtClean="0">
                          <a:ln>
                            <a:noFill/>
                          </a:ln>
                          <a:effectLst/>
                          <a:latin typeface="微软雅黑" pitchFamily="34" charset="-122"/>
                          <a:ea typeface="微软雅黑" pitchFamily="34" charset="-122"/>
                        </a:rPr>
                        <a:t>如果软件运行时出现问题，要在提示信息中提供相应的技术支持联系方式</a:t>
                      </a:r>
                      <a:endParaRPr kumimoji="0" lang="zh-CN" altLang="en-US" sz="2000" b="0" i="0" u="none" strike="noStrike" cap="none" normalizeH="0" baseline="0" dirty="0" smtClean="0">
                        <a:ln>
                          <a:noFill/>
                        </a:ln>
                        <a:solidFill>
                          <a:srgbClr val="284337"/>
                        </a:solidFill>
                        <a:effectLst/>
                        <a:latin typeface="微软雅黑" pitchFamily="34" charset="-122"/>
                        <a:ea typeface="微软雅黑" pitchFamily="34" charset="-122"/>
                      </a:endParaRPr>
                    </a:p>
                  </a:txBody>
                  <a:tcPr marT="45725" marB="45725" horzOverflow="overflow"/>
                </a:tc>
              </a:tr>
              <a:tr h="450407">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US" altLang="zh-CN" sz="2000" u="none" strike="noStrike" cap="none" normalizeH="0" baseline="0" smtClean="0">
                          <a:ln>
                            <a:noFill/>
                          </a:ln>
                          <a:effectLst/>
                          <a:latin typeface="微软雅黑" pitchFamily="34" charset="-122"/>
                          <a:ea typeface="微软雅黑" pitchFamily="34" charset="-122"/>
                        </a:rPr>
                        <a:t>7</a:t>
                      </a:r>
                      <a:endParaRPr kumimoji="0" lang="en-US" altLang="zh-CN" sz="2000" b="0" i="0" u="none" strike="noStrike" cap="none" normalizeH="0" baseline="0" smtClean="0">
                        <a:ln>
                          <a:noFill/>
                        </a:ln>
                        <a:solidFill>
                          <a:srgbClr val="284337"/>
                        </a:solidFill>
                        <a:effectLst/>
                        <a:latin typeface="微软雅黑" pitchFamily="34" charset="-122"/>
                        <a:ea typeface="微软雅黑" pitchFamily="34" charset="-122"/>
                      </a:endParaRPr>
                    </a:p>
                  </a:txBody>
                  <a:tcPr marT="45725" marB="45725"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2000" u="none" strike="noStrike" cap="none" normalizeH="0" baseline="0" dirty="0" smtClean="0">
                          <a:ln>
                            <a:noFill/>
                          </a:ln>
                          <a:effectLst/>
                          <a:latin typeface="微软雅黑" pitchFamily="34" charset="-122"/>
                          <a:ea typeface="微软雅黑" pitchFamily="34" charset="-122"/>
                        </a:rPr>
                        <a:t>根据实际要求，提供自动过滤空格功能</a:t>
                      </a:r>
                      <a:endParaRPr kumimoji="0" lang="zh-CN" altLang="en-US" sz="2000" b="0" i="0" u="none" strike="noStrike" cap="none" normalizeH="0" baseline="0" dirty="0" smtClean="0">
                        <a:ln>
                          <a:noFill/>
                        </a:ln>
                        <a:solidFill>
                          <a:srgbClr val="284337"/>
                        </a:solidFill>
                        <a:effectLst/>
                        <a:latin typeface="微软雅黑" pitchFamily="34" charset="-122"/>
                        <a:ea typeface="微软雅黑" pitchFamily="34" charset="-122"/>
                      </a:endParaRPr>
                    </a:p>
                  </a:txBody>
                  <a:tcPr marT="45725" marB="45725" horzOverflow="overflow"/>
                </a:tc>
              </a:tr>
              <a:tr h="450407">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US" altLang="zh-CN" sz="2000" u="none" strike="noStrike" cap="none" normalizeH="0" baseline="0" smtClean="0">
                          <a:ln>
                            <a:noFill/>
                          </a:ln>
                          <a:effectLst/>
                          <a:latin typeface="微软雅黑" pitchFamily="34" charset="-122"/>
                          <a:ea typeface="微软雅黑" pitchFamily="34" charset="-122"/>
                        </a:rPr>
                        <a:t>8</a:t>
                      </a:r>
                      <a:endParaRPr kumimoji="0" lang="en-US" altLang="zh-CN" sz="2000" b="0" i="0" u="none" strike="noStrike" cap="none" normalizeH="0" baseline="0" smtClean="0">
                        <a:ln>
                          <a:noFill/>
                        </a:ln>
                        <a:solidFill>
                          <a:srgbClr val="284337"/>
                        </a:solidFill>
                        <a:effectLst/>
                        <a:latin typeface="微软雅黑" pitchFamily="34" charset="-122"/>
                        <a:ea typeface="微软雅黑" pitchFamily="34" charset="-122"/>
                      </a:endParaRPr>
                    </a:p>
                  </a:txBody>
                  <a:tcPr marT="45725" marB="45725"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2000" u="none" strike="noStrike" cap="none" normalizeH="0" baseline="0" dirty="0" smtClean="0">
                          <a:ln>
                            <a:noFill/>
                          </a:ln>
                          <a:effectLst/>
                          <a:latin typeface="微软雅黑" pitchFamily="34" charset="-122"/>
                          <a:ea typeface="微软雅黑" pitchFamily="34" charset="-122"/>
                        </a:rPr>
                        <a:t>根据实际要求，提供模糊查询功能</a:t>
                      </a:r>
                      <a:endParaRPr kumimoji="0" lang="zh-CN" altLang="en-US" sz="2000" b="0" i="0" u="none" strike="noStrike" cap="none" normalizeH="0" baseline="0" dirty="0" smtClean="0">
                        <a:ln>
                          <a:noFill/>
                        </a:ln>
                        <a:solidFill>
                          <a:srgbClr val="284337"/>
                        </a:solidFill>
                        <a:effectLst/>
                        <a:latin typeface="微软雅黑" pitchFamily="34" charset="-122"/>
                        <a:ea typeface="微软雅黑" pitchFamily="34" charset="-122"/>
                      </a:endParaRPr>
                    </a:p>
                  </a:txBody>
                  <a:tcPr marT="45725" marB="45725" horzOverflow="overflow"/>
                </a:tc>
              </a:tr>
              <a:tr h="450407">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US" altLang="zh-CN" sz="2000" u="none" strike="noStrike" cap="none" normalizeH="0" baseline="0" dirty="0" smtClean="0">
                          <a:ln>
                            <a:noFill/>
                          </a:ln>
                          <a:effectLst/>
                          <a:latin typeface="微软雅黑" pitchFamily="34" charset="-122"/>
                          <a:ea typeface="微软雅黑" pitchFamily="34" charset="-122"/>
                        </a:rPr>
                        <a:t>9</a:t>
                      </a:r>
                      <a:endParaRPr kumimoji="0" lang="en-US" altLang="zh-CN" sz="2000" b="0" i="0" u="none" strike="noStrike" cap="none" normalizeH="0" baseline="0" dirty="0" smtClean="0">
                        <a:ln>
                          <a:noFill/>
                        </a:ln>
                        <a:solidFill>
                          <a:srgbClr val="284337"/>
                        </a:solidFill>
                        <a:effectLst/>
                        <a:latin typeface="微软雅黑" pitchFamily="34" charset="-122"/>
                        <a:ea typeface="微软雅黑" pitchFamily="34" charset="-122"/>
                      </a:endParaRPr>
                    </a:p>
                  </a:txBody>
                  <a:tcPr marT="45725" marB="45725"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2000" u="none" strike="noStrike" cap="none" normalizeH="0" baseline="0" dirty="0" smtClean="0">
                          <a:ln>
                            <a:noFill/>
                          </a:ln>
                          <a:effectLst/>
                          <a:latin typeface="微软雅黑" pitchFamily="34" charset="-122"/>
                          <a:ea typeface="微软雅黑" pitchFamily="34" charset="-122"/>
                        </a:rPr>
                        <a:t>能用一步完成的业务不用两步显示</a:t>
                      </a:r>
                      <a:endParaRPr kumimoji="0" lang="zh-CN" altLang="en-US" sz="2000" b="0" i="0" u="none" strike="noStrike" cap="none" normalizeH="0" baseline="0" dirty="0" smtClean="0">
                        <a:ln>
                          <a:noFill/>
                        </a:ln>
                        <a:solidFill>
                          <a:srgbClr val="284337"/>
                        </a:solidFill>
                        <a:effectLst/>
                        <a:latin typeface="微软雅黑" pitchFamily="34" charset="-122"/>
                        <a:ea typeface="微软雅黑" pitchFamily="34" charset="-122"/>
                      </a:endParaRPr>
                    </a:p>
                  </a:txBody>
                  <a:tcPr marT="45725" marB="45725" horzOverflow="overflow"/>
                </a:tc>
              </a:tr>
            </a:tbl>
          </a:graphicData>
        </a:graphic>
      </p:graphicFrame>
      <p:sp>
        <p:nvSpPr>
          <p:cNvPr id="5" name="Rectangle 2"/>
          <p:cNvSpPr txBox="1">
            <a:spLocks noChangeArrowheads="1"/>
          </p:cNvSpPr>
          <p:nvPr/>
        </p:nvSpPr>
        <p:spPr bwMode="auto">
          <a:xfrm>
            <a:off x="539552" y="-99392"/>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eaLnBrk="0" fontAlgn="base" hangingPunct="0">
              <a:spcBef>
                <a:spcPct val="0"/>
              </a:spcBef>
              <a:spcAft>
                <a:spcPct val="0"/>
              </a:spcAft>
              <a:defRPr sz="3800">
                <a:solidFill>
                  <a:schemeClr val="tx2"/>
                </a:solidFill>
                <a:latin typeface="Verdana" pitchFamily="34" charset="0"/>
                <a:ea typeface="宋体" pitchFamily="2" charset="-122"/>
              </a:defRPr>
            </a:lvl6pPr>
            <a:lvl7pPr marL="914400" algn="l" rtl="0" eaLnBrk="0" fontAlgn="base" hangingPunct="0">
              <a:spcBef>
                <a:spcPct val="0"/>
              </a:spcBef>
              <a:spcAft>
                <a:spcPct val="0"/>
              </a:spcAft>
              <a:defRPr sz="3800">
                <a:solidFill>
                  <a:schemeClr val="tx2"/>
                </a:solidFill>
                <a:latin typeface="Verdana" pitchFamily="34" charset="0"/>
                <a:ea typeface="宋体" pitchFamily="2" charset="-122"/>
              </a:defRPr>
            </a:lvl7pPr>
            <a:lvl8pPr marL="1371600" algn="l" rtl="0" eaLnBrk="0" fontAlgn="base" hangingPunct="0">
              <a:spcBef>
                <a:spcPct val="0"/>
              </a:spcBef>
              <a:spcAft>
                <a:spcPct val="0"/>
              </a:spcAft>
              <a:defRPr sz="3800">
                <a:solidFill>
                  <a:schemeClr val="tx2"/>
                </a:solidFill>
                <a:latin typeface="Verdana" pitchFamily="34" charset="0"/>
                <a:ea typeface="宋体" pitchFamily="2" charset="-122"/>
              </a:defRPr>
            </a:lvl8pPr>
            <a:lvl9pPr marL="1828800" algn="l" rtl="0" eaLnBrk="0" fontAlgn="base" hangingPunct="0">
              <a:spcBef>
                <a:spcPct val="0"/>
              </a:spcBef>
              <a:spcAft>
                <a:spcPct val="0"/>
              </a:spcAft>
              <a:defRPr sz="3800">
                <a:solidFill>
                  <a:schemeClr val="tx2"/>
                </a:solidFill>
                <a:latin typeface="Verdana" pitchFamily="34" charset="0"/>
                <a:ea typeface="宋体" pitchFamily="2" charset="-122"/>
              </a:defRPr>
            </a:lvl9pPr>
          </a:lstStyle>
          <a:p>
            <a:pPr eaLnBrk="1" hangingPunct="1"/>
            <a:r>
              <a:rPr lang="en-US" b="1" dirty="0" smtClean="0">
                <a:latin typeface="黑体" pitchFamily="49" charset="-122"/>
                <a:ea typeface="黑体" pitchFamily="49" charset="-122"/>
              </a:rPr>
              <a:t>9.9 </a:t>
            </a:r>
            <a:r>
              <a:rPr lang="zh-CN" altLang="en-US" b="1" dirty="0" smtClean="0">
                <a:latin typeface="黑体" pitchFamily="49" charset="-122"/>
                <a:ea typeface="黑体" pitchFamily="49" charset="-122"/>
              </a:rPr>
              <a:t>易用</a:t>
            </a:r>
            <a:r>
              <a:rPr lang="zh-CN" b="1" dirty="0" smtClean="0">
                <a:latin typeface="黑体" pitchFamily="49" charset="-122"/>
                <a:ea typeface="黑体" pitchFamily="49" charset="-122"/>
              </a:rPr>
              <a:t>性测试</a:t>
            </a:r>
            <a:endParaRPr lang="zh-CN" b="1" dirty="0">
              <a:latin typeface="黑体" pitchFamily="49" charset="-122"/>
              <a:ea typeface="黑体" pitchFamily="49" charset="-122"/>
            </a:endParaRPr>
          </a:p>
        </p:txBody>
      </p:sp>
    </p:spTree>
    <p:extLst>
      <p:ext uri="{BB962C8B-B14F-4D97-AF65-F5344CB8AC3E}">
        <p14:creationId xmlns:p14="http://schemas.microsoft.com/office/powerpoint/2010/main" val="1513534645"/>
      </p:ext>
    </p:extLst>
  </p:cSld>
  <p:clrMapOvr>
    <a:masterClrMapping/>
  </p:clrMapOvr>
  <p:transition>
    <p:blinds dir="ver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idx="4294967295"/>
          </p:nvPr>
        </p:nvSpPr>
        <p:spPr>
          <a:xfrm>
            <a:off x="533400" y="3284984"/>
            <a:ext cx="8001000" cy="1216025"/>
          </a:xfrm>
        </p:spPr>
        <p:txBody>
          <a:bodyPr/>
          <a:lstStyle/>
          <a:p>
            <a:pPr algn="ctr"/>
            <a:r>
              <a:rPr lang="zh-CN" b="1" dirty="0">
                <a:latin typeface="黑体" pitchFamily="49" charset="-122"/>
                <a:ea typeface="黑体" pitchFamily="49" charset="-122"/>
              </a:rPr>
              <a:t>谢 谢</a:t>
            </a:r>
          </a:p>
        </p:txBody>
      </p:sp>
      <p:sp>
        <p:nvSpPr>
          <p:cNvPr id="45060" name="灯片编号占位符 3"/>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842F7A61-2065-48CD-A383-14BFED5C7C3F}" type="slidenum">
              <a:rPr lang="en-US" sz="1200"/>
              <a:pPr algn="r" eaLnBrk="1" hangingPunct="1"/>
              <a:t>47</a:t>
            </a:fld>
            <a:endParaRPr lang="en-US" sz="120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0E422E2D-4E1E-44EA-8861-97D9FEE5B40B}" type="slidenum">
              <a:rPr lang="en-US" sz="1200"/>
              <a:pPr algn="r" eaLnBrk="1" hangingPunct="1"/>
              <a:t>5</a:t>
            </a:fld>
            <a:endParaRPr lang="en-US" sz="1200"/>
          </a:p>
        </p:txBody>
      </p:sp>
      <p:sp>
        <p:nvSpPr>
          <p:cNvPr id="8195" name="Rectangle 2"/>
          <p:cNvSpPr>
            <a:spLocks noGrp="1" noChangeArrowheads="1"/>
          </p:cNvSpPr>
          <p:nvPr>
            <p:ph type="title" idx="4294967295"/>
          </p:nvPr>
        </p:nvSpPr>
        <p:spPr>
          <a:xfrm>
            <a:off x="574675" y="-99392"/>
            <a:ext cx="8001000" cy="1216025"/>
          </a:xfrm>
        </p:spPr>
        <p:txBody>
          <a:bodyPr/>
          <a:lstStyle/>
          <a:p>
            <a:pPr eaLnBrk="1" hangingPunct="1"/>
            <a:r>
              <a:rPr lang="en-US" b="1" dirty="0">
                <a:latin typeface="黑体" pitchFamily="49" charset="-122"/>
                <a:ea typeface="黑体" pitchFamily="49" charset="-122"/>
              </a:rPr>
              <a:t>9.1 </a:t>
            </a:r>
            <a:r>
              <a:rPr lang="zh-CN" b="1" dirty="0">
                <a:latin typeface="黑体" pitchFamily="49" charset="-122"/>
                <a:ea typeface="黑体" pitchFamily="49" charset="-122"/>
              </a:rPr>
              <a:t>概述</a:t>
            </a:r>
          </a:p>
        </p:txBody>
      </p:sp>
      <p:sp>
        <p:nvSpPr>
          <p:cNvPr id="8196" name="Rectangle 3"/>
          <p:cNvSpPr>
            <a:spLocks noGrp="1" noChangeArrowheads="1"/>
          </p:cNvSpPr>
          <p:nvPr>
            <p:ph type="body" idx="4294967295"/>
          </p:nvPr>
        </p:nvSpPr>
        <p:spPr/>
        <p:txBody>
          <a:bodyPr/>
          <a:lstStyle/>
          <a:p>
            <a:pPr algn="just" eaLnBrk="1" hangingPunct="1"/>
            <a:r>
              <a:rPr lang="zh-CN" sz="3400" b="1" dirty="0"/>
              <a:t>系统测试与集成测试和单元测试的区别</a:t>
            </a:r>
            <a:endParaRPr lang="en-US" sz="2600" b="1" dirty="0"/>
          </a:p>
          <a:p>
            <a:pPr lvl="1"/>
            <a:r>
              <a:rPr lang="zh-CN" b="1" dirty="0"/>
              <a:t>系统测试不仅限于软件</a:t>
            </a:r>
            <a:endParaRPr lang="en-US" b="1" dirty="0"/>
          </a:p>
          <a:p>
            <a:pPr lvl="1"/>
            <a:r>
              <a:rPr lang="zh-CN" b="1" dirty="0"/>
              <a:t>系统测试不能省略</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7DD369B2-36E4-49CB-BA70-AE30C36AB741}" type="slidenum">
              <a:rPr lang="en-US" sz="1200"/>
              <a:pPr algn="r" eaLnBrk="1" hangingPunct="1"/>
              <a:t>6</a:t>
            </a:fld>
            <a:endParaRPr lang="en-US" sz="1200"/>
          </a:p>
        </p:txBody>
      </p:sp>
      <p:sp>
        <p:nvSpPr>
          <p:cNvPr id="9219" name="Rectangle 2"/>
          <p:cNvSpPr>
            <a:spLocks noGrp="1" noChangeArrowheads="1"/>
          </p:cNvSpPr>
          <p:nvPr>
            <p:ph type="title" idx="4294967295"/>
          </p:nvPr>
        </p:nvSpPr>
        <p:spPr>
          <a:xfrm>
            <a:off x="539552" y="-99392"/>
            <a:ext cx="8001000" cy="1216025"/>
          </a:xfrm>
        </p:spPr>
        <p:txBody>
          <a:bodyPr/>
          <a:lstStyle/>
          <a:p>
            <a:pPr eaLnBrk="1" hangingPunct="1"/>
            <a:r>
              <a:rPr lang="en-US" b="1" dirty="0">
                <a:latin typeface="黑体" pitchFamily="49" charset="-122"/>
                <a:ea typeface="黑体" pitchFamily="49" charset="-122"/>
              </a:rPr>
              <a:t>9.2 </a:t>
            </a:r>
            <a:r>
              <a:rPr lang="zh-CN" b="1" dirty="0">
                <a:latin typeface="黑体" pitchFamily="49" charset="-122"/>
                <a:ea typeface="黑体" pitchFamily="49" charset="-122"/>
              </a:rPr>
              <a:t>功能测试</a:t>
            </a:r>
          </a:p>
        </p:txBody>
      </p:sp>
      <p:sp>
        <p:nvSpPr>
          <p:cNvPr id="9220" name="Rectangle 3"/>
          <p:cNvSpPr>
            <a:spLocks noGrp="1" noChangeArrowheads="1"/>
          </p:cNvSpPr>
          <p:nvPr>
            <p:ph type="body" idx="4294967295"/>
          </p:nvPr>
        </p:nvSpPr>
        <p:spPr/>
        <p:txBody>
          <a:bodyPr/>
          <a:lstStyle/>
          <a:p>
            <a:pPr algn="just" eaLnBrk="1" hangingPunct="1"/>
            <a:r>
              <a:rPr lang="zh-CN" sz="3400" b="1" dirty="0"/>
              <a:t>功能测试</a:t>
            </a:r>
            <a:r>
              <a:rPr lang="en-US" sz="3400" b="1" dirty="0"/>
              <a:t>(Function Testing)</a:t>
            </a:r>
            <a:r>
              <a:rPr lang="zh-CN" sz="3400" b="1" dirty="0"/>
              <a:t>主要针对系统的功能需求展开测试，以确认被测系统是否满足用户的功能使用</a:t>
            </a:r>
            <a:r>
              <a:rPr lang="zh-CN" sz="3400" b="1" dirty="0" smtClean="0"/>
              <a:t>要求</a:t>
            </a:r>
            <a:endParaRPr lang="en-US" altLang="zh-CN" sz="3400" b="1" dirty="0" smtClean="0"/>
          </a:p>
          <a:p>
            <a:pPr algn="just" eaLnBrk="1" hangingPunct="1"/>
            <a:r>
              <a:rPr lang="zh-CN" altLang="en-US" sz="3400" b="1" dirty="0" smtClean="0"/>
              <a:t>主要结合黑盒测试的基本思想，从</a:t>
            </a:r>
            <a:r>
              <a:rPr lang="zh-CN" altLang="en-US" sz="3400" b="1" dirty="0" smtClean="0">
                <a:solidFill>
                  <a:srgbClr val="FF0000"/>
                </a:solidFill>
              </a:rPr>
              <a:t>系统输入、系统内部处理、系统输出</a:t>
            </a:r>
            <a:r>
              <a:rPr lang="zh-CN" altLang="en-US" sz="3400" b="1" dirty="0" smtClean="0"/>
              <a:t>这三个方面设计测试用例。</a:t>
            </a:r>
            <a:endParaRPr lang="en-US" sz="3400" b="1" dirty="0"/>
          </a:p>
          <a:p>
            <a:pPr algn="just" eaLnBrk="1" hangingPunct="1"/>
            <a:r>
              <a:rPr lang="zh-CN" sz="3400" b="1" dirty="0"/>
              <a:t>是系统测试中最基本的测试</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0E8E71BB-501E-48A3-B698-59CF14B38D5A}" type="slidenum">
              <a:rPr lang="en-US" sz="1200"/>
              <a:pPr algn="r" eaLnBrk="1" hangingPunct="1"/>
              <a:t>7</a:t>
            </a:fld>
            <a:endParaRPr lang="en-US" sz="1200"/>
          </a:p>
        </p:txBody>
      </p:sp>
      <p:sp>
        <p:nvSpPr>
          <p:cNvPr id="10243" name="Rectangle 2"/>
          <p:cNvSpPr>
            <a:spLocks noGrp="1" noChangeArrowheads="1"/>
          </p:cNvSpPr>
          <p:nvPr>
            <p:ph type="title" idx="4294967295"/>
          </p:nvPr>
        </p:nvSpPr>
        <p:spPr>
          <a:xfrm>
            <a:off x="539552" y="-99392"/>
            <a:ext cx="8001000" cy="1216025"/>
          </a:xfrm>
        </p:spPr>
        <p:txBody>
          <a:bodyPr/>
          <a:lstStyle/>
          <a:p>
            <a:pPr eaLnBrk="1" hangingPunct="1"/>
            <a:r>
              <a:rPr lang="en-US" b="1" dirty="0">
                <a:latin typeface="黑体" pitchFamily="49" charset="-122"/>
                <a:ea typeface="黑体" pitchFamily="49" charset="-122"/>
              </a:rPr>
              <a:t>9.2 </a:t>
            </a:r>
            <a:r>
              <a:rPr lang="zh-CN" b="1" dirty="0">
                <a:latin typeface="黑体" pitchFamily="49" charset="-122"/>
                <a:ea typeface="黑体" pitchFamily="49" charset="-122"/>
              </a:rPr>
              <a:t>功能测试</a:t>
            </a:r>
          </a:p>
        </p:txBody>
      </p:sp>
      <p:sp>
        <p:nvSpPr>
          <p:cNvPr id="10244" name="Rectangle 3"/>
          <p:cNvSpPr>
            <a:spLocks noGrp="1" noChangeArrowheads="1"/>
          </p:cNvSpPr>
          <p:nvPr>
            <p:ph type="body" idx="4294967295"/>
          </p:nvPr>
        </p:nvSpPr>
        <p:spPr/>
        <p:txBody>
          <a:bodyPr/>
          <a:lstStyle/>
          <a:p>
            <a:pPr algn="just" eaLnBrk="1" hangingPunct="1"/>
            <a:r>
              <a:rPr lang="zh-CN" sz="3400" b="1"/>
              <a:t>以数据为中心的系统</a:t>
            </a:r>
            <a:endParaRPr lang="en-US" sz="3400" b="1"/>
          </a:p>
          <a:p>
            <a:pPr algn="just" eaLnBrk="1" hangingPunct="1"/>
            <a:r>
              <a:rPr lang="zh-CN" sz="3400" b="1"/>
              <a:t>核心是数据处理</a:t>
            </a:r>
            <a:endParaRPr lang="en-US" sz="3400" b="1"/>
          </a:p>
          <a:p>
            <a:pPr lvl="1" algn="just" eaLnBrk="1" hangingPunct="1"/>
            <a:r>
              <a:rPr lang="zh-CN" b="1"/>
              <a:t>从实体关系模型设计测试</a:t>
            </a:r>
            <a:endParaRPr lang="en-US" b="1"/>
          </a:p>
          <a:p>
            <a:pPr lvl="1" algn="just" eaLnBrk="1" hangingPunct="1"/>
            <a:r>
              <a:rPr lang="zh-CN" b="1"/>
              <a:t>从对数据的操作设计测试</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8A7718F1-4E64-4670-A532-690BBD03BC1D}" type="slidenum">
              <a:rPr lang="en-US" sz="1200"/>
              <a:pPr algn="r" eaLnBrk="1" hangingPunct="1"/>
              <a:t>8</a:t>
            </a:fld>
            <a:endParaRPr lang="en-US" sz="1200"/>
          </a:p>
        </p:txBody>
      </p:sp>
      <p:sp>
        <p:nvSpPr>
          <p:cNvPr id="11267" name="Rectangle 2"/>
          <p:cNvSpPr>
            <a:spLocks noGrp="1" noChangeArrowheads="1"/>
          </p:cNvSpPr>
          <p:nvPr>
            <p:ph type="title" idx="4294967295"/>
          </p:nvPr>
        </p:nvSpPr>
        <p:spPr>
          <a:xfrm>
            <a:off x="467544" y="-99392"/>
            <a:ext cx="8001000" cy="1216025"/>
          </a:xfrm>
        </p:spPr>
        <p:txBody>
          <a:bodyPr/>
          <a:lstStyle/>
          <a:p>
            <a:pPr eaLnBrk="1" hangingPunct="1"/>
            <a:r>
              <a:rPr lang="en-US" b="1" dirty="0">
                <a:latin typeface="黑体" pitchFamily="49" charset="-122"/>
                <a:ea typeface="黑体" pitchFamily="49" charset="-122"/>
              </a:rPr>
              <a:t>9.2 </a:t>
            </a:r>
            <a:r>
              <a:rPr lang="zh-CN" b="1" dirty="0">
                <a:latin typeface="黑体" pitchFamily="49" charset="-122"/>
                <a:ea typeface="黑体" pitchFamily="49" charset="-122"/>
              </a:rPr>
              <a:t>功能测试</a:t>
            </a:r>
          </a:p>
        </p:txBody>
      </p:sp>
      <p:sp>
        <p:nvSpPr>
          <p:cNvPr id="11268" name="Rectangle 3"/>
          <p:cNvSpPr>
            <a:spLocks noGrp="1" noChangeArrowheads="1"/>
          </p:cNvSpPr>
          <p:nvPr>
            <p:ph type="body" idx="4294967295"/>
          </p:nvPr>
        </p:nvSpPr>
        <p:spPr/>
        <p:txBody>
          <a:bodyPr/>
          <a:lstStyle/>
          <a:p>
            <a:pPr algn="just" eaLnBrk="1" hangingPunct="1"/>
            <a:r>
              <a:rPr lang="zh-CN" sz="3400" b="1" dirty="0"/>
              <a:t>从实体关系模型设计测试</a:t>
            </a:r>
            <a:endParaRPr lang="en-US" sz="3400" b="1" dirty="0"/>
          </a:p>
          <a:p>
            <a:pPr lvl="1"/>
            <a:r>
              <a:rPr lang="en-US" b="1" dirty="0"/>
              <a:t>1</a:t>
            </a:r>
            <a:r>
              <a:rPr lang="zh-CN" b="1" dirty="0"/>
              <a:t>对</a:t>
            </a:r>
            <a:r>
              <a:rPr lang="en-US" b="1" dirty="0"/>
              <a:t>1</a:t>
            </a:r>
            <a:r>
              <a:rPr lang="zh-CN" b="1" dirty="0"/>
              <a:t>：此时仅需一类测试用例，创建</a:t>
            </a:r>
            <a:r>
              <a:rPr lang="en-US" b="1" dirty="0"/>
              <a:t>1</a:t>
            </a:r>
            <a:r>
              <a:rPr lang="zh-CN" b="1" dirty="0"/>
              <a:t>对</a:t>
            </a:r>
            <a:r>
              <a:rPr lang="en-US" b="1" dirty="0"/>
              <a:t>1</a:t>
            </a:r>
            <a:r>
              <a:rPr lang="zh-CN" b="1" dirty="0"/>
              <a:t>的对象实例即可；</a:t>
            </a:r>
          </a:p>
          <a:p>
            <a:pPr lvl="1"/>
            <a:r>
              <a:rPr lang="zh-CN" b="1" dirty="0" smtClean="0"/>
              <a:t> </a:t>
            </a:r>
            <a:r>
              <a:rPr lang="en-US" b="1" dirty="0"/>
              <a:t>1</a:t>
            </a:r>
            <a:r>
              <a:rPr lang="zh-CN" b="1" dirty="0"/>
              <a:t>对多：可结合边界值和等价类测试，分别创建</a:t>
            </a:r>
            <a:r>
              <a:rPr lang="en-US" b="1" dirty="0"/>
              <a:t>1</a:t>
            </a:r>
            <a:r>
              <a:rPr lang="zh-CN" b="1" dirty="0"/>
              <a:t>对</a:t>
            </a:r>
            <a:r>
              <a:rPr lang="en-US" b="1" dirty="0"/>
              <a:t>1</a:t>
            </a:r>
            <a:r>
              <a:rPr lang="zh-CN" b="1" dirty="0"/>
              <a:t>、</a:t>
            </a:r>
            <a:r>
              <a:rPr lang="en-US" b="1" dirty="0"/>
              <a:t>1</a:t>
            </a:r>
            <a:r>
              <a:rPr lang="zh-CN" b="1" dirty="0"/>
              <a:t>对</a:t>
            </a:r>
            <a:r>
              <a:rPr lang="en-US" b="1" dirty="0"/>
              <a:t>2</a:t>
            </a:r>
            <a:r>
              <a:rPr lang="zh-CN" b="1" dirty="0"/>
              <a:t>、</a:t>
            </a:r>
            <a:r>
              <a:rPr lang="en-US" b="1" dirty="0"/>
              <a:t>1</a:t>
            </a:r>
            <a:r>
              <a:rPr lang="zh-CN" b="1" dirty="0"/>
              <a:t>对多这三类对象实例；</a:t>
            </a:r>
          </a:p>
          <a:p>
            <a:pPr lvl="1"/>
            <a:r>
              <a:rPr lang="zh-CN" b="1" dirty="0" smtClean="0"/>
              <a:t>多</a:t>
            </a:r>
            <a:r>
              <a:rPr lang="zh-CN" b="1" dirty="0"/>
              <a:t>对</a:t>
            </a:r>
            <a:r>
              <a:rPr lang="en-US" b="1" dirty="0"/>
              <a:t>1</a:t>
            </a:r>
            <a:r>
              <a:rPr lang="zh-CN" b="1" dirty="0"/>
              <a:t>：与</a:t>
            </a:r>
            <a:r>
              <a:rPr lang="en-US" b="1" dirty="0"/>
              <a:t>1</a:t>
            </a:r>
            <a:r>
              <a:rPr lang="zh-CN" b="1" dirty="0"/>
              <a:t>对多相似，分别创建</a:t>
            </a:r>
            <a:r>
              <a:rPr lang="en-US" b="1" dirty="0"/>
              <a:t>1</a:t>
            </a:r>
            <a:r>
              <a:rPr lang="zh-CN" b="1" dirty="0"/>
              <a:t>对</a:t>
            </a:r>
            <a:r>
              <a:rPr lang="en-US" b="1" dirty="0"/>
              <a:t>1</a:t>
            </a:r>
            <a:r>
              <a:rPr lang="zh-CN" b="1" dirty="0"/>
              <a:t>、</a:t>
            </a:r>
            <a:r>
              <a:rPr lang="en-US" b="1" dirty="0"/>
              <a:t>2</a:t>
            </a:r>
            <a:r>
              <a:rPr lang="zh-CN" b="1" dirty="0"/>
              <a:t>对</a:t>
            </a:r>
            <a:r>
              <a:rPr lang="en-US" b="1" dirty="0"/>
              <a:t>1</a:t>
            </a:r>
            <a:r>
              <a:rPr lang="zh-CN" b="1" dirty="0"/>
              <a:t>、多对</a:t>
            </a:r>
            <a:r>
              <a:rPr lang="en-US" b="1" dirty="0"/>
              <a:t>1</a:t>
            </a:r>
            <a:r>
              <a:rPr lang="zh-CN" b="1" dirty="0"/>
              <a:t>这三类对象实例；</a:t>
            </a:r>
          </a:p>
          <a:p>
            <a:pPr lvl="1"/>
            <a:r>
              <a:rPr lang="zh-CN" b="1" dirty="0" smtClean="0"/>
              <a:t>多</a:t>
            </a:r>
            <a:r>
              <a:rPr lang="zh-CN" b="1" dirty="0"/>
              <a:t>对多：应参照</a:t>
            </a:r>
            <a:r>
              <a:rPr lang="en-US" b="1" dirty="0"/>
              <a:t>1</a:t>
            </a:r>
            <a:r>
              <a:rPr lang="zh-CN" b="1" dirty="0"/>
              <a:t>对</a:t>
            </a:r>
            <a:r>
              <a:rPr lang="en-US" b="1" dirty="0"/>
              <a:t>1</a:t>
            </a:r>
            <a:r>
              <a:rPr lang="zh-CN" b="1" dirty="0"/>
              <a:t>、</a:t>
            </a:r>
            <a:r>
              <a:rPr lang="en-US" b="1" dirty="0"/>
              <a:t>1</a:t>
            </a:r>
            <a:r>
              <a:rPr lang="zh-CN" b="1" dirty="0"/>
              <a:t>对多、多对</a:t>
            </a:r>
            <a:r>
              <a:rPr lang="en-US" b="1" dirty="0"/>
              <a:t>1</a:t>
            </a:r>
            <a:r>
              <a:rPr lang="zh-CN" b="1" dirty="0"/>
              <a:t>这三种情况分别创建对象实例</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3A2170BB-990B-4C66-A0EC-316F077E714B}" type="slidenum">
              <a:rPr lang="en-US" sz="1200"/>
              <a:pPr algn="r" eaLnBrk="1" hangingPunct="1"/>
              <a:t>9</a:t>
            </a:fld>
            <a:endParaRPr lang="en-US" sz="1200"/>
          </a:p>
        </p:txBody>
      </p:sp>
      <p:sp>
        <p:nvSpPr>
          <p:cNvPr id="12291" name="Rectangle 2"/>
          <p:cNvSpPr>
            <a:spLocks noGrp="1" noChangeArrowheads="1"/>
          </p:cNvSpPr>
          <p:nvPr>
            <p:ph type="title" idx="4294967295"/>
          </p:nvPr>
        </p:nvSpPr>
        <p:spPr>
          <a:xfrm>
            <a:off x="574675" y="-27384"/>
            <a:ext cx="8001000" cy="1216025"/>
          </a:xfrm>
        </p:spPr>
        <p:txBody>
          <a:bodyPr/>
          <a:lstStyle/>
          <a:p>
            <a:pPr eaLnBrk="1" hangingPunct="1"/>
            <a:r>
              <a:rPr lang="en-US" b="1" dirty="0">
                <a:latin typeface="黑体" pitchFamily="49" charset="-122"/>
                <a:ea typeface="黑体" pitchFamily="49" charset="-122"/>
              </a:rPr>
              <a:t>9.2 </a:t>
            </a:r>
            <a:r>
              <a:rPr lang="zh-CN" b="1" dirty="0">
                <a:latin typeface="黑体" pitchFamily="49" charset="-122"/>
                <a:ea typeface="黑体" pitchFamily="49" charset="-122"/>
              </a:rPr>
              <a:t>功能测试</a:t>
            </a:r>
          </a:p>
        </p:txBody>
      </p:sp>
      <p:sp>
        <p:nvSpPr>
          <p:cNvPr id="12292" name="Rectangle 3"/>
          <p:cNvSpPr>
            <a:spLocks noGrp="1" noChangeArrowheads="1"/>
          </p:cNvSpPr>
          <p:nvPr>
            <p:ph type="body" idx="4294967295"/>
          </p:nvPr>
        </p:nvSpPr>
        <p:spPr/>
        <p:txBody>
          <a:bodyPr/>
          <a:lstStyle/>
          <a:p>
            <a:pPr algn="just" eaLnBrk="1" hangingPunct="1"/>
            <a:r>
              <a:rPr lang="zh-CN" sz="3400" b="1" dirty="0"/>
              <a:t>从对数据的操作设计测试</a:t>
            </a:r>
            <a:endParaRPr lang="en-US" sz="3400" b="1" dirty="0"/>
          </a:p>
          <a:p>
            <a:pPr algn="just" eaLnBrk="1" hangingPunct="1"/>
            <a:r>
              <a:rPr lang="en-US" sz="3400" b="1" dirty="0"/>
              <a:t>1</a:t>
            </a:r>
            <a:r>
              <a:rPr lang="zh-CN" sz="3400" b="1" dirty="0"/>
              <a:t>、增加</a:t>
            </a:r>
            <a:endParaRPr lang="en-US" sz="3400" b="1" dirty="0"/>
          </a:p>
          <a:p>
            <a:pPr lvl="1"/>
            <a:r>
              <a:rPr lang="zh-CN" b="1" dirty="0"/>
              <a:t>能否正常实现增加操作</a:t>
            </a:r>
          </a:p>
          <a:p>
            <a:pPr lvl="1"/>
            <a:r>
              <a:rPr lang="zh-CN" b="1" dirty="0"/>
              <a:t>针对</a:t>
            </a:r>
            <a:r>
              <a:rPr lang="zh-CN" b="1" dirty="0">
                <a:solidFill>
                  <a:srgbClr val="FF0000"/>
                </a:solidFill>
              </a:rPr>
              <a:t>唯一性</a:t>
            </a:r>
            <a:r>
              <a:rPr lang="zh-CN" b="1" dirty="0"/>
              <a:t>字段，测试输入重复的情况，判断系统是否会报错</a:t>
            </a:r>
          </a:p>
          <a:p>
            <a:pPr lvl="1"/>
            <a:r>
              <a:rPr lang="zh-CN" b="1" dirty="0"/>
              <a:t>针对</a:t>
            </a:r>
            <a:r>
              <a:rPr lang="zh-CN" b="1" dirty="0">
                <a:solidFill>
                  <a:srgbClr val="FF0000"/>
                </a:solidFill>
              </a:rPr>
              <a:t>必填项</a:t>
            </a:r>
            <a:r>
              <a:rPr lang="zh-CN" b="1" dirty="0"/>
              <a:t>，测试是否有提示信息</a:t>
            </a:r>
          </a:p>
          <a:p>
            <a:pPr lvl="1"/>
            <a:r>
              <a:rPr lang="zh-CN" b="1" dirty="0"/>
              <a:t>测试增加成功后能否方便地看到增加的结果</a:t>
            </a:r>
          </a:p>
          <a:p>
            <a:pPr lvl="1"/>
            <a:r>
              <a:rPr lang="zh-CN" b="1" dirty="0"/>
              <a:t>测试增加一项或一组数据是否对其他数据产生影响，以及该影响是否符合用户需求</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Profile">
  <a:themeElements>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407</TotalTime>
  <Pages>0</Pages>
  <Words>2622</Words>
  <Characters>0</Characters>
  <Application>Microsoft Office PowerPoint</Application>
  <DocSecurity>0</DocSecurity>
  <PresentationFormat>全屏显示(4:3)</PresentationFormat>
  <Lines>0</Lines>
  <Paragraphs>334</Paragraphs>
  <Slides>47</Slides>
  <Notes>2</Notes>
  <HiddenSlides>0</HiddenSlides>
  <MMClips>0</MMClips>
  <ScaleCrop>false</ScaleCrop>
  <HeadingPairs>
    <vt:vector size="4" baseType="variant">
      <vt:variant>
        <vt:lpstr>主题</vt:lpstr>
      </vt:variant>
      <vt:variant>
        <vt:i4>2</vt:i4>
      </vt:variant>
      <vt:variant>
        <vt:lpstr>幻灯片标题</vt:lpstr>
      </vt:variant>
      <vt:variant>
        <vt:i4>47</vt:i4>
      </vt:variant>
    </vt:vector>
  </HeadingPairs>
  <TitlesOfParts>
    <vt:vector size="49" baseType="lpstr">
      <vt:lpstr>Profile</vt:lpstr>
      <vt:lpstr>1_Profile</vt:lpstr>
      <vt:lpstr>软件测试实用教程 ——方法与实践</vt:lpstr>
      <vt:lpstr>第9章  系统测试</vt:lpstr>
      <vt:lpstr>第9章  系统测试</vt:lpstr>
      <vt:lpstr>9.1 概述</vt:lpstr>
      <vt:lpstr>9.1 概述</vt:lpstr>
      <vt:lpstr>9.2 功能测试</vt:lpstr>
      <vt:lpstr>9.2 功能测试</vt:lpstr>
      <vt:lpstr>9.2 功能测试</vt:lpstr>
      <vt:lpstr>9.2 功能测试</vt:lpstr>
      <vt:lpstr>9.2 功能测试</vt:lpstr>
      <vt:lpstr>9.2 功能测试</vt:lpstr>
      <vt:lpstr>9.2 功能测试</vt:lpstr>
      <vt:lpstr>9.2 功能测试</vt:lpstr>
      <vt:lpstr>9.2 功能测试</vt:lpstr>
      <vt:lpstr>9.2 功能测试</vt:lpstr>
      <vt:lpstr>9.2 功能测试</vt:lpstr>
      <vt:lpstr> 9.3 性能测试</vt:lpstr>
      <vt:lpstr>9.3 性能测试</vt:lpstr>
      <vt:lpstr> 9.3 性能测试分层模型</vt:lpstr>
      <vt:lpstr>9.3 性能测试</vt:lpstr>
      <vt:lpstr>9.3 性能测试</vt:lpstr>
      <vt:lpstr>9.3 性能测试</vt:lpstr>
      <vt:lpstr>9.3 性能测试</vt:lpstr>
      <vt:lpstr>9.3 性能测试</vt:lpstr>
      <vt:lpstr>9.3 性能测试</vt:lpstr>
      <vt:lpstr>PowerPoint 演示文稿</vt:lpstr>
      <vt:lpstr>9.4 安全性测试</vt:lpstr>
      <vt:lpstr>9.4 安全性测试</vt:lpstr>
      <vt:lpstr>9.4 安全性测试</vt:lpstr>
      <vt:lpstr>9.5 兼容性测试</vt:lpstr>
      <vt:lpstr>9.5 兼容性测试</vt:lpstr>
      <vt:lpstr>9.5 兼容性测试</vt:lpstr>
      <vt:lpstr>9.5 兼容性测试</vt:lpstr>
      <vt:lpstr>9.6 用户界面测试</vt:lpstr>
      <vt:lpstr>9.6 用户界面测试</vt:lpstr>
      <vt:lpstr>9.6 用户界面测试</vt:lpstr>
      <vt:lpstr>9.7 可安装性测试</vt:lpstr>
      <vt:lpstr>9.7 可安装性测试</vt:lpstr>
      <vt:lpstr>9.7 可安装性测试</vt:lpstr>
      <vt:lpstr>9.7 可安装性测试</vt:lpstr>
      <vt:lpstr>9.7 可安装性测试</vt:lpstr>
      <vt:lpstr>9.7 可安装性测试</vt:lpstr>
      <vt:lpstr>9.7 可安装性测试</vt:lpstr>
      <vt:lpstr>9.8 易用性测试</vt:lpstr>
      <vt:lpstr>PowerPoint 演示文稿</vt:lpstr>
      <vt:lpstr>PowerPoint 演示文稿</vt:lpstr>
      <vt:lpstr>谢 谢</vt:lpstr>
    </vt:vector>
  </TitlesOfParts>
  <Company>福建163软件园</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admin</cp:lastModifiedBy>
  <cp:revision>185</cp:revision>
  <cp:lastPrinted>1899-12-30T00:00:00Z</cp:lastPrinted>
  <dcterms:created xsi:type="dcterms:W3CDTF">2008-07-27T05:17:11Z</dcterms:created>
  <dcterms:modified xsi:type="dcterms:W3CDTF">2017-12-11T03:38:49Z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2052-6.5.0.1966</vt:lpwstr>
  </property>
</Properties>
</file>