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510" r:id="rId4"/>
    <p:sldId id="516" r:id="rId6"/>
    <p:sldId id="573" r:id="rId7"/>
    <p:sldId id="634" r:id="rId8"/>
    <p:sldId id="518" r:id="rId9"/>
    <p:sldId id="635" r:id="rId10"/>
    <p:sldId id="673" r:id="rId11"/>
    <p:sldId id="569" r:id="rId12"/>
    <p:sldId id="575" r:id="rId13"/>
    <p:sldId id="519" r:id="rId14"/>
    <p:sldId id="564" r:id="rId15"/>
    <p:sldId id="565" r:id="rId16"/>
    <p:sldId id="604" r:id="rId17"/>
    <p:sldId id="583" r:id="rId18"/>
    <p:sldId id="584" r:id="rId19"/>
    <p:sldId id="585" r:id="rId20"/>
    <p:sldId id="586" r:id="rId21"/>
    <p:sldId id="715" r:id="rId22"/>
    <p:sldId id="716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717" r:id="rId35"/>
    <p:sldId id="718" r:id="rId36"/>
    <p:sldId id="719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577" r:id="rId45"/>
    <p:sldId id="568" r:id="rId46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8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javaSE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基础知识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javaEE 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应用开发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 ME </a:t>
            </a:r>
            <a:r>
              <a:rPr lang="zh-CN" altLang="en-US" smtClean="0">
                <a:latin typeface="Arial" panose="020B0604020202020204" pitchFamily="34" charset="0"/>
              </a:rPr>
              <a:t>：做游戏开发的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体系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JAVA&amp;ECLIPSE(8</a:t>
            </a:r>
            <a:r>
              <a:rPr lang="zh-CN" altLang="en-US" smtClean="0">
                <a:latin typeface="Arial" panose="020B0604020202020204" pitchFamily="34" charset="0"/>
              </a:rPr>
              <a:t>张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分为三个体系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平台标准版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smtClean="0">
                <a:latin typeface="Arial" panose="020B0604020202020204" pitchFamily="34" charset="0"/>
              </a:rPr>
              <a:t>(Java 2 Platform,Enterprise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平台企业版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平台微型版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桌面应用开发</a:t>
            </a:r>
            <a:r>
              <a:rPr lang="en-US" altLang="zh-CN" smtClean="0">
                <a:latin typeface="Arial" panose="020B0604020202020204" pitchFamily="34" charset="0"/>
              </a:rPr>
              <a:t>(Java</a:t>
            </a:r>
            <a:r>
              <a:rPr lang="zh-CN" altLang="en-US" smtClean="0">
                <a:latin typeface="Arial" panose="020B0604020202020204" pitchFamily="34" charset="0"/>
              </a:rPr>
              <a:t>核心、基础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JavaSE(Java Standard Edition)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企业级应用开发：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手机等移动产品开发：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349D99-FF51-4E16-8441-3ECA18B8F388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：</a:t>
            </a:r>
            <a:r>
              <a:rPr lang="en-US" altLang="zh-CN" smtClean="0"/>
              <a:t>Java Virtual Mechinal(JAVA</a:t>
            </a:r>
            <a:r>
              <a:rPr lang="zh-CN" altLang="en-US" smtClean="0"/>
              <a:t>虚拟机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JVM</a:t>
            </a:r>
            <a:r>
              <a:rPr lang="zh-CN" altLang="en-US" smtClean="0"/>
              <a:t>是</a:t>
            </a:r>
            <a:r>
              <a:rPr lang="en-US" altLang="zh-CN" smtClean="0"/>
              <a:t>JRE</a:t>
            </a:r>
            <a:r>
              <a:rPr lang="zh-CN" altLang="en-US" smtClean="0"/>
              <a:t>的一部分，它是一个虚构出来的计算机，是通过在实际的计算机上仿真模拟各种计算机功能来实现的。</a:t>
            </a:r>
            <a:r>
              <a:rPr lang="en-US" altLang="zh-CN" smtClean="0"/>
              <a:t>JVM</a:t>
            </a:r>
            <a:r>
              <a:rPr lang="zh-CN" altLang="en-US" smtClean="0"/>
              <a:t>有自己完善的硬件架构，如处理器、堆栈、寄存器等，还具有相应的指令系统。</a:t>
            </a:r>
            <a:r>
              <a:rPr lang="en-US" altLang="zh-CN" smtClean="0"/>
              <a:t>JVM </a:t>
            </a:r>
            <a:r>
              <a:rPr lang="zh-CN" altLang="en-US" smtClean="0"/>
              <a:t>的主要工作是解释自己的指令集（即字节码）并映射到本地的 </a:t>
            </a:r>
            <a:r>
              <a:rPr lang="en-US" altLang="zh-CN" smtClean="0"/>
              <a:t>CPU </a:t>
            </a:r>
            <a:r>
              <a:rPr lang="zh-CN" altLang="en-US" smtClean="0"/>
              <a:t>的指令集或 </a:t>
            </a:r>
            <a:r>
              <a:rPr lang="en-US" altLang="zh-CN" smtClean="0"/>
              <a:t>OS </a:t>
            </a:r>
            <a:r>
              <a:rPr lang="zh-CN" altLang="en-US" smtClean="0"/>
              <a:t>的系统调用。</a:t>
            </a:r>
            <a:r>
              <a:rPr lang="en-US" altLang="zh-CN" smtClean="0"/>
              <a:t>Java</a:t>
            </a:r>
            <a:r>
              <a:rPr lang="zh-CN" altLang="en-US" smtClean="0"/>
              <a:t>语言是跨平台运行的，其实就是不同的操作系统，使用不同的</a:t>
            </a:r>
            <a:r>
              <a:rPr lang="en-US" altLang="zh-CN" smtClean="0"/>
              <a:t>JVM</a:t>
            </a:r>
            <a:r>
              <a:rPr lang="zh-CN" altLang="en-US" smtClean="0"/>
              <a:t>映射规则，让其与操作系统无关，完成了跨平台性。</a:t>
            </a:r>
            <a:r>
              <a:rPr lang="en-US" altLang="zh-CN" smtClean="0"/>
              <a:t>JVM </a:t>
            </a:r>
            <a:r>
              <a:rPr lang="zh-CN" altLang="en-US" smtClean="0"/>
              <a:t>对上层的 </a:t>
            </a:r>
            <a:r>
              <a:rPr lang="en-US" altLang="zh-CN" smtClean="0"/>
              <a:t>Java </a:t>
            </a:r>
            <a:r>
              <a:rPr lang="zh-CN" altLang="en-US" smtClean="0"/>
              <a:t>源文件是不关心的，它关注的只是由源文件生成的类文件（ </a:t>
            </a:r>
            <a:r>
              <a:rPr lang="en-US" altLang="zh-CN" smtClean="0"/>
              <a:t>class file </a:t>
            </a:r>
            <a:r>
              <a:rPr lang="zh-CN" altLang="en-US" smtClean="0"/>
              <a:t>）。类文件的组成包括 </a:t>
            </a:r>
            <a:r>
              <a:rPr lang="en-US" altLang="zh-CN" smtClean="0"/>
              <a:t>JVM </a:t>
            </a:r>
            <a:r>
              <a:rPr lang="zh-CN" altLang="en-US" smtClean="0"/>
              <a:t>指令集，符号表以及一些补助信息。</a:t>
            </a:r>
            <a:r>
              <a:rPr lang="en-US" smtClean="0"/>
              <a:t> </a:t>
            </a:r>
            <a:endParaRPr lang="en-US" smtClean="0"/>
          </a:p>
          <a:p>
            <a:r>
              <a:rPr lang="en-US" smtClean="0"/>
              <a:t>    		</a:t>
            </a:r>
            <a:r>
              <a:rPr lang="en-US" altLang="zh-CN" smtClean="0"/>
              <a:t>JRE:Java  Runtime  Enviromental(java</a:t>
            </a:r>
            <a:r>
              <a:rPr lang="zh-CN" altLang="en-US" smtClean="0"/>
              <a:t>运行时环境</a:t>
            </a:r>
            <a:r>
              <a:rPr lang="en-US" altLang="zh-CN" smtClean="0"/>
              <a:t>)</a:t>
            </a:r>
            <a:r>
              <a:rPr lang="zh-CN" altLang="en-US" smtClean="0"/>
              <a:t>。也就是我们说的</a:t>
            </a:r>
            <a:r>
              <a:rPr lang="en-US" altLang="zh-CN" smtClean="0"/>
              <a:t>JAVA</a:t>
            </a:r>
            <a:r>
              <a:rPr lang="zh-CN" altLang="en-US" smtClean="0"/>
              <a:t>平台，所有的</a:t>
            </a:r>
            <a:r>
              <a:rPr lang="en-US" altLang="zh-CN" smtClean="0"/>
              <a:t>Java</a:t>
            </a:r>
            <a:r>
              <a:rPr lang="zh-CN" altLang="en-US" smtClean="0"/>
              <a:t>程序都要在</a:t>
            </a:r>
            <a:r>
              <a:rPr lang="en-US" altLang="zh-CN" smtClean="0"/>
              <a:t>JRE</a:t>
            </a:r>
            <a:r>
              <a:rPr lang="zh-CN" altLang="en-US" smtClean="0"/>
              <a:t>下才能运行。包括</a:t>
            </a:r>
            <a:r>
              <a:rPr lang="en-US" altLang="zh-CN" smtClean="0"/>
              <a:t>JVM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核心类库和支持文件。与</a:t>
            </a:r>
            <a:r>
              <a:rPr lang="en-US" altLang="zh-CN" smtClean="0"/>
              <a:t>JDK</a:t>
            </a:r>
            <a:r>
              <a:rPr lang="zh-CN" altLang="en-US" smtClean="0"/>
              <a:t>相比，它不包含开发工具</a:t>
            </a:r>
            <a:r>
              <a:rPr lang="en-US" altLang="zh-CN" smtClean="0"/>
              <a:t>——</a:t>
            </a:r>
            <a:r>
              <a:rPr lang="zh-CN" altLang="en-US" smtClean="0"/>
              <a:t>编译器、调试器和其它工具。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    </a:t>
            </a:r>
            <a:r>
              <a:rPr lang="en-US" altLang="zh-CN" smtClean="0"/>
              <a:t>JDK : Java Development ToolKit(Java</a:t>
            </a:r>
            <a:r>
              <a:rPr lang="zh-CN" altLang="en-US" smtClean="0"/>
              <a:t>开发工具包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JDK</a:t>
            </a:r>
            <a:r>
              <a:rPr lang="zh-CN" altLang="en-US" smtClean="0"/>
              <a:t>是整个</a:t>
            </a:r>
            <a:r>
              <a:rPr lang="en-US" altLang="zh-CN" smtClean="0"/>
              <a:t>JAVA</a:t>
            </a:r>
            <a:r>
              <a:rPr lang="zh-CN" altLang="en-US" smtClean="0"/>
              <a:t>的核心，包括了</a:t>
            </a:r>
            <a:r>
              <a:rPr lang="en-US" altLang="zh-CN" smtClean="0"/>
              <a:t>Java</a:t>
            </a:r>
            <a:r>
              <a:rPr lang="zh-CN" altLang="en-US" smtClean="0"/>
              <a:t>运行环境（</a:t>
            </a:r>
            <a:r>
              <a:rPr lang="en-US" altLang="zh-CN" smtClean="0"/>
              <a:t>Java Runtime Envirnment</a:t>
            </a:r>
            <a:r>
              <a:rPr lang="zh-CN" altLang="en-US" smtClean="0"/>
              <a:t>），一堆</a:t>
            </a:r>
            <a:r>
              <a:rPr lang="en-US" altLang="zh-CN" smtClean="0"/>
              <a:t>Java</a:t>
            </a:r>
            <a:r>
              <a:rPr lang="zh-CN" altLang="en-US" smtClean="0"/>
              <a:t>工具（</a:t>
            </a:r>
            <a:r>
              <a:rPr lang="en-US" altLang="zh-CN" smtClean="0"/>
              <a:t>javac/java/jdb</a:t>
            </a:r>
            <a:r>
              <a:rPr lang="zh-CN" altLang="en-US" smtClean="0"/>
              <a:t>等）和</a:t>
            </a:r>
            <a:r>
              <a:rPr lang="en-US" altLang="zh-CN" smtClean="0"/>
              <a:t>Java</a:t>
            </a:r>
            <a:r>
              <a:rPr lang="zh-CN" altLang="en-US" smtClean="0"/>
              <a:t>基础的类库（即</a:t>
            </a:r>
            <a:r>
              <a:rPr lang="en-US" altLang="zh-CN" smtClean="0"/>
              <a:t>Java API </a:t>
            </a:r>
            <a:r>
              <a:rPr lang="zh-CN" altLang="en-US" smtClean="0"/>
              <a:t>包括</a:t>
            </a:r>
            <a:r>
              <a:rPr lang="en-US" altLang="zh-CN" smtClean="0"/>
              <a:t>rt.jar</a:t>
            </a:r>
            <a:r>
              <a:rPr lang="zh-CN" altLang="en-US" smtClean="0"/>
              <a:t>）。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A87D6-B077-4D78-8776-EAD67D2F6783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AC4636-F0CE-4CE7-B679-8EF57775C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C5AD08-C65B-4A2D-9FCD-0B8D4F7682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7BE38-75D2-4C91-9D1F-E902A5378C15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C05602-3A07-4367-9FA9-4ACE71C867F7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简单：无指针、结构体、虚基类、运算符重载、无多重继承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体积小：核心编译器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40k,c++ 292k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面向对象：万物皆为类，所有的功能实现都在类中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健壮：不必担心内存问题，自动垃圾回收机制，程序运行稳定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结构清晰：无多重继承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具有多线程机制，使得应用程序能够并行的执行。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分布式：包含一个通讯相关的程序库，可以处理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及其他协议。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语言的跨平台特性：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的工作原理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）主要实现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字节码的解释和执行，为不同的平台提供统一的接口。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运行的环境，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字节码就可以在其上运行。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文件中的字节码。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机器码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文件中，有时也可以称之为字节码文件。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程序的跨平台主要是指字节码文件可以在任何具有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虚拟机的计算机或者电子设备上运行，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虚拟机中的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解释器负责将字节码文件解释成为特定的机器码进行运行。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源程序需要通过编译器编译成为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文件（字节码文件），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程序的编译和执行过程如上图所示。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既可以被编译，也可以被解释。通过编译器，可以把</a:t>
            </a:r>
            <a:r>
              <a:rPr lang="en-US" altLang="zh-CN" dirty="0" smtClean="0"/>
              <a:t>Java</a:t>
            </a:r>
            <a:br>
              <a:rPr lang="en-US" altLang="zh-CN" dirty="0" smtClean="0"/>
            </a:br>
            <a:r>
              <a:rPr lang="zh-CN" altLang="en-US" dirty="0" smtClean="0"/>
              <a:t>程序翻译成一种中间代码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称为字节码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可以被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</a:t>
            </a:r>
            <a:br>
              <a:rPr lang="zh-CN" altLang="en-US" dirty="0" smtClean="0"/>
            </a:br>
            <a:r>
              <a:rPr lang="zh-CN" altLang="en-US" dirty="0" smtClean="0"/>
              <a:t>解释的独立于平台的代码。通过解释器，每条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字节指令被</a:t>
            </a:r>
            <a:br>
              <a:rPr lang="zh-CN" altLang="en-US" dirty="0" smtClean="0"/>
            </a:br>
            <a:r>
              <a:rPr lang="zh-CN" altLang="en-US" dirty="0" smtClean="0"/>
              <a:t>分析，然后在计算机上运行。只需编译一次，程序运行时解释</a:t>
            </a:r>
            <a:br>
              <a:rPr lang="zh-CN" altLang="en-US" dirty="0" smtClean="0"/>
            </a:br>
            <a:r>
              <a:rPr lang="zh-CN" altLang="en-US" dirty="0" smtClean="0"/>
              <a:t>执行。下图说明了它是如何工作的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 smtClean="0"/>
              <a:t>可以把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字节码看作运行在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虚拟机（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）上的机器</a:t>
            </a:r>
            <a:br>
              <a:rPr lang="zh-CN" altLang="en-US" dirty="0" smtClean="0"/>
            </a:br>
            <a:r>
              <a:rPr lang="zh-CN" altLang="en-US" dirty="0" smtClean="0"/>
              <a:t>代码指令。每中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解释器，不管是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开发工具还是可以运</a:t>
            </a:r>
            <a:br>
              <a:rPr lang="zh-CN" altLang="en-US" dirty="0" smtClean="0"/>
            </a:br>
            <a:r>
              <a:rPr lang="zh-CN" altLang="en-US" dirty="0" smtClean="0"/>
              <a:t>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小应用程序的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浏览器，都是一种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的实例。</a:t>
            </a:r>
            <a:r>
              <a:rPr lang="en-US" altLang="zh-CN" dirty="0" smtClean="0"/>
              <a:t>Java</a:t>
            </a:r>
            <a:br>
              <a:rPr lang="en-US" altLang="zh-CN" dirty="0" smtClean="0"/>
            </a:br>
            <a:r>
              <a:rPr lang="en-US" altLang="zh-CN" dirty="0" smtClean="0"/>
              <a:t>VM</a:t>
            </a:r>
            <a:r>
              <a:rPr lang="zh-CN" altLang="en-US" dirty="0" smtClean="0"/>
              <a:t>也可以由硬件实现。</a:t>
            </a: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字节码使“写一次，到处运行”成为可能。可以在任何有</a:t>
            </a:r>
            <a:br>
              <a:rPr lang="zh-CN" altLang="en-US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编译器的平台上把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程序编译成字节码。这个字节码可以</a:t>
            </a:r>
            <a:br>
              <a:rPr lang="zh-CN" altLang="en-US" dirty="0" smtClean="0"/>
            </a:br>
            <a:r>
              <a:rPr lang="zh-CN" altLang="en-US" dirty="0" smtClean="0"/>
              <a:t>运行在任何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上。例如，同一个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程序可以运行在</a:t>
            </a:r>
            <a:r>
              <a:rPr lang="en-US" altLang="zh-CN" dirty="0" smtClean="0"/>
              <a:t>Windows</a:t>
            </a:r>
            <a:br>
              <a:rPr lang="en-US" altLang="zh-CN" dirty="0" smtClean="0"/>
            </a:br>
            <a:r>
              <a:rPr lang="en-US" altLang="zh-CN" dirty="0" smtClean="0"/>
              <a:t>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Solaris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Macintosh</a:t>
            </a:r>
            <a:r>
              <a:rPr lang="zh-CN" altLang="en-US" dirty="0" smtClean="0"/>
              <a:t>上。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文件中的字节码。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机器码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文件中，有时也可以称之为字节码文件。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程序的跨平台主要是指字节码文件可以在任何具有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虚拟机的计算机或者电子设备上运行，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虚拟机中的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解释器负责将字节码文件解释成为特定的机器码进行运行。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源程序需要通过编译器编译成为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文件（字节码文件），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程序的编译和执行过程如上图所示。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F3550-F420-446F-B9C2-72F6692D0E86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ym typeface="+mn-ea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en-US" altLang="zh-CN" baseline="30000" smtClean="0">
                <a:sym typeface="+mn-ea"/>
              </a:rPr>
              <a:t>[1]</a:t>
            </a:r>
            <a:r>
              <a:rPr lang="zh-CN" altLang="en-US" smtClean="0">
                <a:sym typeface="+mn-ea"/>
              </a:rPr>
              <a:t>是由</a:t>
            </a:r>
            <a:r>
              <a:rPr lang="en-US" altLang="zh-CN" smtClean="0">
                <a:sym typeface="+mn-ea"/>
                <a:hlinkClick r:id="rId3" action="ppaction://hlinkfile"/>
              </a:rPr>
              <a:t>Sun Microsystems</a:t>
            </a:r>
            <a:r>
              <a:rPr lang="zh-CN" altLang="en-US" smtClean="0">
                <a:sym typeface="+mn-ea"/>
              </a:rPr>
              <a:t>公司于 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月推出的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面向对象程序设计</a:t>
            </a:r>
            <a:r>
              <a:rPr lang="zh-CN" altLang="en-US" smtClean="0">
                <a:sym typeface="+mn-ea"/>
                <a:hlinkClick r:id="rId4" action="ppaction://hlinkfile"/>
              </a:rPr>
              <a:t>语言</a:t>
            </a:r>
            <a:r>
              <a:rPr lang="zh-CN" altLang="en-US" smtClean="0">
                <a:sym typeface="+mn-ea"/>
              </a:rPr>
              <a:t>（以下简称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语言）和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5" action="ppaction://hlinkfile"/>
              </a:rPr>
              <a:t>平台</a:t>
            </a:r>
            <a:r>
              <a:rPr lang="zh-CN" altLang="en-US" smtClean="0">
                <a:sym typeface="+mn-ea"/>
              </a:rPr>
              <a:t>的总称。由</a:t>
            </a:r>
            <a:r>
              <a:rPr lang="en-US" altLang="zh-CN" smtClean="0">
                <a:sym typeface="+mn-ea"/>
                <a:hlinkClick r:id="rId6" action="ppaction://hlinkfile"/>
              </a:rPr>
              <a:t>James Gosling</a:t>
            </a:r>
            <a:r>
              <a:rPr lang="zh-CN" altLang="en-US" smtClean="0">
                <a:sym typeface="+mn-ea"/>
              </a:rPr>
              <a:t>和同事们共同研发，并在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年正式推出。用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实现的</a:t>
            </a:r>
            <a:r>
              <a:rPr lang="en-US" altLang="zh-CN" smtClean="0">
                <a:sym typeface="+mn-ea"/>
                <a:hlinkClick r:id="rId7" action="ppaction://hlinkfile"/>
              </a:rPr>
              <a:t>HotJava</a:t>
            </a:r>
            <a:r>
              <a:rPr lang="zh-CN" altLang="en-US" smtClean="0">
                <a:sym typeface="+mn-ea"/>
                <a:hlinkClick r:id="rId7" action="ppaction://hlinkfile"/>
              </a:rPr>
              <a:t>浏览器</a:t>
            </a:r>
            <a:r>
              <a:rPr lang="zh-CN" altLang="en-US" smtClean="0">
                <a:sym typeface="+mn-ea"/>
              </a:rPr>
              <a:t>（支持</a:t>
            </a:r>
            <a:r>
              <a:rPr lang="en-US" altLang="zh-CN" smtClean="0">
                <a:sym typeface="+mn-ea"/>
              </a:rPr>
              <a:t>Java applet</a:t>
            </a:r>
            <a:r>
              <a:rPr lang="zh-CN" altLang="en-US" smtClean="0">
                <a:sym typeface="+mn-ea"/>
              </a:rPr>
              <a:t>）显示了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的魅力：</a:t>
            </a:r>
            <a:r>
              <a:rPr lang="zh-CN" altLang="en-US" smtClean="0">
                <a:sym typeface="+mn-ea"/>
                <a:hlinkClick r:id="rId8" action="ppaction://hlinkfile"/>
              </a:rPr>
              <a:t>跨平台</a:t>
            </a:r>
            <a:r>
              <a:rPr lang="zh-CN" altLang="en-US" smtClean="0">
                <a:sym typeface="+mn-ea"/>
              </a:rPr>
              <a:t>、动态的</a:t>
            </a:r>
            <a:r>
              <a:rPr lang="en-US" altLang="zh-CN" smtClean="0">
                <a:sym typeface="+mn-ea"/>
              </a:rPr>
              <a:t>Web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9" action="ppaction://hlinkfile"/>
              </a:rPr>
              <a:t>Internet</a:t>
            </a:r>
            <a:r>
              <a:rPr lang="zh-CN" altLang="en-US" smtClean="0">
                <a:sym typeface="+mn-ea"/>
              </a:rPr>
              <a:t>计算。从此，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被广泛接受并推动了</a:t>
            </a:r>
            <a:r>
              <a:rPr lang="en-US" altLang="zh-CN" smtClean="0">
                <a:sym typeface="+mn-ea"/>
                <a:hlinkClick r:id="rId10" action="ppaction://hlinkfile"/>
              </a:rPr>
              <a:t>Web</a:t>
            </a:r>
            <a:r>
              <a:rPr lang="zh-CN" altLang="en-US" smtClean="0">
                <a:sym typeface="+mn-ea"/>
              </a:rPr>
              <a:t>的迅速发展，常用的浏览器均支持</a:t>
            </a:r>
            <a:r>
              <a:rPr lang="en-US" altLang="zh-CN" smtClean="0">
                <a:sym typeface="+mn-ea"/>
              </a:rPr>
              <a:t>Javaapplet</a:t>
            </a:r>
            <a:r>
              <a:rPr lang="zh-CN" altLang="en-US" smtClean="0">
                <a:sym typeface="+mn-ea"/>
              </a:rPr>
              <a:t>。另一方面，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技术也不断更新。</a:t>
            </a:r>
            <a:r>
              <a:rPr lang="en-US" altLang="zh-CN" smtClean="0">
                <a:sym typeface="+mn-ea"/>
              </a:rPr>
              <a:t>(2010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  <a:hlinkClick r:id="rId11" action="ppaction://hlinkfile"/>
              </a:rPr>
              <a:t>Oracle</a:t>
            </a:r>
            <a:r>
              <a:rPr lang="zh-CN" altLang="en-US" smtClean="0">
                <a:sym typeface="+mn-ea"/>
              </a:rPr>
              <a:t>公司收购了</a:t>
            </a:r>
            <a:r>
              <a:rPr lang="en-US" altLang="zh-CN" smtClean="0">
                <a:sym typeface="+mn-ea"/>
                <a:hlinkClick r:id="rId12" action="ppaction://hlinkfile"/>
              </a:rPr>
              <a:t>SUN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sym typeface="+mn-ea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由四方面组成：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3" action="ppaction://hlinkfile"/>
              </a:rPr>
              <a:t>编程语言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14" action="ppaction://hlinkfile"/>
              </a:rPr>
              <a:t>Java</a:t>
            </a:r>
            <a:r>
              <a:rPr lang="zh-CN" altLang="en-US" smtClean="0">
                <a:sym typeface="+mn-ea"/>
              </a:rPr>
              <a:t>类文件格式、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5" action="ppaction://hlinkfile"/>
              </a:rPr>
              <a:t>虚拟机</a:t>
            </a:r>
            <a:r>
              <a:rPr lang="zh-CN" altLang="en-US" smtClean="0">
                <a:sym typeface="+mn-ea"/>
              </a:rPr>
              <a:t>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6" action="ppaction://hlinkfile"/>
              </a:rPr>
              <a:t>应用程序接口</a:t>
            </a:r>
            <a:r>
              <a:rPr lang="en-US" altLang="zh-CN" smtClean="0">
                <a:sym typeface="+mn-ea"/>
              </a:rPr>
              <a:t>(Java API)</a:t>
            </a:r>
            <a:r>
              <a:rPr lang="zh-CN" altLang="en-US" smtClean="0">
                <a:sym typeface="+mn-ea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平台由</a:t>
            </a:r>
            <a:r>
              <a:rPr lang="en-US" altLang="zh-CN" smtClean="0">
                <a:sym typeface="+mn-ea"/>
                <a:hlinkClick r:id="rId17" action="ppaction://hlinkfile"/>
              </a:rPr>
              <a:t>Java</a:t>
            </a:r>
            <a:r>
              <a:rPr lang="zh-CN" altLang="en-US" smtClean="0">
                <a:sym typeface="+mn-ea"/>
                <a:hlinkClick r:id="rId17" action="ppaction://hlinkfile"/>
              </a:rPr>
              <a:t>虚拟机</a:t>
            </a: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Java Virtual Machine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8" action="ppaction://hlinkfile"/>
              </a:rPr>
              <a:t>JVM</a:t>
            </a:r>
            <a:r>
              <a:rPr lang="zh-CN" altLang="en-US" smtClean="0">
                <a:sym typeface="+mn-ea"/>
              </a:rPr>
              <a:t>）和</a:t>
            </a:r>
            <a:r>
              <a:rPr lang="en-US" altLang="zh-CN" smtClean="0">
                <a:sym typeface="+mn-ea"/>
              </a:rPr>
              <a:t>Java </a:t>
            </a:r>
            <a:r>
              <a:rPr lang="zh-CN" altLang="en-US" smtClean="0">
                <a:sym typeface="+mn-ea"/>
              </a:rPr>
              <a:t>应用编程接口（</a:t>
            </a:r>
            <a:r>
              <a:rPr lang="en-US" altLang="zh-CN" smtClean="0">
                <a:sym typeface="+mn-ea"/>
              </a:rPr>
              <a:t>Application Programming Interface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9" action="ppaction://hlinkfile"/>
              </a:rPr>
              <a:t>API</a:t>
            </a:r>
            <a:r>
              <a:rPr lang="zh-CN" altLang="en-US" smtClean="0">
                <a:sym typeface="+mn-ea"/>
              </a:rPr>
              <a:t>）构成。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</a:t>
            </a:r>
            <a:r>
              <a:rPr lang="zh-CN" altLang="en-US" smtClean="0">
                <a:sym typeface="+mn-ea"/>
                <a:hlinkClick r:id="rId20" action="ppaction://hlinkfile"/>
              </a:rPr>
              <a:t>编程</a:t>
            </a:r>
            <a:r>
              <a:rPr lang="zh-CN" altLang="en-US" smtClean="0">
                <a:sym typeface="+mn-ea"/>
              </a:rPr>
              <a:t>接口为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应用提供了一个独立于</a:t>
            </a:r>
            <a:r>
              <a:rPr lang="zh-CN" altLang="en-US" smtClean="0">
                <a:sym typeface="+mn-ea"/>
                <a:hlinkClick r:id="rId21" action="ppaction://hlinkfile"/>
              </a:rPr>
              <a:t>操作系统</a:t>
            </a:r>
            <a:r>
              <a:rPr lang="zh-CN" altLang="en-US" smtClean="0">
                <a:sym typeface="+mn-ea"/>
              </a:rPr>
              <a:t>的标准接口，可分为基本部分和扩展部分。在</a:t>
            </a:r>
            <a:r>
              <a:rPr lang="zh-CN" altLang="en-US" smtClean="0">
                <a:sym typeface="+mn-ea"/>
                <a:hlinkClick r:id="rId22" action="ppaction://hlinkfile"/>
              </a:rPr>
              <a:t>硬件</a:t>
            </a:r>
            <a:r>
              <a:rPr lang="zh-CN" altLang="en-US" smtClean="0">
                <a:sym typeface="+mn-ea"/>
              </a:rPr>
              <a:t>或操作系统平台上安装一个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平台之后，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应用程序就可运行。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平台已经嵌入了几乎所有的操作系统。这样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程序可以只编译一次，就可以在各种系统中运行。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应用编程接口已经从</a:t>
            </a:r>
            <a:r>
              <a:rPr lang="en-US" altLang="zh-CN" smtClean="0">
                <a:sym typeface="+mn-ea"/>
              </a:rPr>
              <a:t>1.1x</a:t>
            </a:r>
            <a:r>
              <a:rPr lang="zh-CN" altLang="en-US" smtClean="0">
                <a:sym typeface="+mn-ea"/>
              </a:rPr>
              <a:t>版发展到</a:t>
            </a:r>
            <a:r>
              <a:rPr lang="en-US" altLang="zh-CN" smtClean="0">
                <a:sym typeface="+mn-ea"/>
              </a:rPr>
              <a:t>1.2</a:t>
            </a:r>
            <a:r>
              <a:rPr lang="zh-CN" altLang="en-US" smtClean="0">
                <a:sym typeface="+mn-ea"/>
              </a:rPr>
              <a:t>版。常用的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平台基于</a:t>
            </a:r>
            <a:r>
              <a:rPr lang="en-US" altLang="zh-CN" smtClean="0">
                <a:sym typeface="+mn-ea"/>
              </a:rPr>
              <a:t>Java1.4</a:t>
            </a:r>
            <a:r>
              <a:rPr lang="zh-CN" altLang="en-US" smtClean="0">
                <a:sym typeface="+mn-ea"/>
              </a:rPr>
              <a:t>，最近版本为</a:t>
            </a:r>
            <a:r>
              <a:rPr lang="en-US" altLang="zh-CN" smtClean="0">
                <a:sym typeface="+mn-ea"/>
              </a:rPr>
              <a:t>Java1.7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hyperlink" Target="ftp://ftp.edu2act.org/Java/software/tools/" TargetMode="External"/><Relationship Id="rId1" Type="http://schemas.openxmlformats.org/officeDocument/2006/relationships/hyperlink" Target="http://www.oracle.com/technetwork/java/javase/download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 smtClean="0">
              <a:ea typeface="宋体" panose="02010600030101010101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核心、基础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Standard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Enterprise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手机等移动产品开发：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Edition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ym typeface="Arial" panose="020B0604020202020204" pitchFamily="34" charset="0"/>
              </a:rPr>
              <a:t>Android</a:t>
            </a:r>
            <a:r>
              <a:rPr lang="zh-CN" altLang="en-US" sz="2400" smtClean="0">
                <a:sym typeface="Arial" panose="020B0604020202020204" pitchFamily="34" charset="0"/>
              </a:rPr>
              <a:t>开发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：为台式机和工作站提供一个开发和运行的平台，是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桌面开发和低端商务应用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456892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JavaEE(</a:t>
            </a:r>
            <a:r>
              <a:rPr lang="en-US" altLang="zh-CN" sz="2400" smtClean="0">
                <a:ea typeface="宋体" panose="02010600030101010101" pitchFamily="2" charset="-122"/>
              </a:rPr>
              <a:t>Java Platform Enterprise Edition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大型网站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：阿里巴巴、淘宝等。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大型企业级应用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：移动、联通、银行等。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0907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Edition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是为机顶盒、移动电话和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之类嵌入式消费电子设备提供的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虚拟机和一系列标准化的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例如：俄罗斯方块、超级泡泡龙、超级玛丽奥等手机游戏。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86489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73124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2400"/>
              <a:t>Android</a:t>
            </a:r>
            <a:r>
              <a:rPr lang="zh-CN" altLang="en-US" sz="2400"/>
              <a:t>是一种基于</a:t>
            </a:r>
            <a:r>
              <a:rPr lang="en-US" altLang="zh-CN" sz="2400"/>
              <a:t>Linux</a:t>
            </a:r>
            <a:r>
              <a:rPr lang="zh-CN" altLang="en-US" sz="2400"/>
              <a:t>的自由及开放源代码的操作系统，主要使用于移动设备，如智能手机和平板电脑，由</a:t>
            </a:r>
            <a:r>
              <a:rPr lang="en-US" altLang="zh-CN" sz="2400"/>
              <a:t>Google</a:t>
            </a:r>
            <a:r>
              <a:rPr lang="zh-CN" altLang="en-US" sz="2400"/>
              <a:t>公司和开放手机联盟领导及</a:t>
            </a:r>
            <a:r>
              <a:rPr lang="zh-CN" altLang="en-US" sz="2400" smtClean="0"/>
              <a:t>开发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例如：微信、水果忍者、愤怒的小鸟等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306519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098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41" y="332098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Virtual Machine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Runtime Environment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运行时环境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开发环境）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= JRE + Tools&amp;Java APIs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011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760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推出至今，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的版本共经历了如下几次大的版本更新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JDK1.0~1.1: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JDK1.2~1.4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：产品名为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Java2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：（更名为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JDK5.0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Tiger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，老虎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JDK6.0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Mustang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，野马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JDK1.7</a:t>
            </a:r>
            <a:r>
              <a:rPr lang="zh-CN" altLang="en-US" dirty="0"/>
              <a:t>： （</a:t>
            </a:r>
            <a:r>
              <a:rPr lang="en-US" altLang="zh-CN" dirty="0"/>
              <a:t>JDK7.0</a:t>
            </a:r>
            <a:r>
              <a:rPr lang="zh-CN" altLang="en-US" dirty="0"/>
              <a:t>） 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JDK1.8</a:t>
            </a:r>
            <a:r>
              <a:rPr dirty="0">
                <a:solidFill>
                  <a:srgbClr val="FF0000"/>
                </a:solidFill>
                <a:sym typeface="+mn-ea"/>
              </a:rPr>
              <a:t>：（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JDK8.0</a:t>
            </a:r>
            <a:r>
              <a:rPr dirty="0">
                <a:solidFill>
                  <a:srgbClr val="FF0000"/>
                </a:solidFill>
                <a:sym typeface="+mn-ea"/>
              </a:rPr>
              <a:t>）、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Elephant</a:t>
            </a:r>
            <a:r>
              <a:rPr dirty="0">
                <a:solidFill>
                  <a:srgbClr val="FF0000"/>
                </a:solidFill>
                <a:sym typeface="+mn-ea"/>
              </a:rPr>
              <a:t>，大象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http://www.oracle.com/technetwork/java/javase/downloads/index.html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08" y="1983867"/>
            <a:ext cx="8893026" cy="2885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72" y="1502346"/>
            <a:ext cx="8280920" cy="4634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环境是否配置完成：</a:t>
            </a:r>
            <a:r>
              <a:rPr lang="en-US" altLang="zh-CN" smtClean="0"/>
              <a:t>java -version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安装：运行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工具（命令）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3" name="对象 3"/>
          <p:cNvGraphicFramePr/>
          <p:nvPr/>
        </p:nvGraphicFramePr>
        <p:xfrm>
          <a:off x="431800" y="2205509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6372225" imgH="4171950" progId="PBrush">
                  <p:embed/>
                </p:oleObj>
              </mc:Choice>
              <mc:Fallback>
                <p:oleObj name="" r:id="rId1" imgW="6372225" imgH="4171950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05509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2636838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bin: JDK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包含的一些开发工具执行文件，包括编译器、解释器和一些工具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include: Win32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字目录，是本地方法文件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jre: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程序运行环境的根目录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lib: 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开发工具要用的一些库文件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src.zip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：归档的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开发的数据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，是一个开源的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开发的关系数据库 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public </a:t>
            </a:r>
            <a:r>
              <a:rPr lang="en-US" altLang="zh-CN" sz="2400" dirty="0">
                <a:solidFill>
                  <a:schemeClr val="tx1"/>
                </a:solidFill>
              </a:rPr>
              <a:t>class </a:t>
            </a:r>
            <a:r>
              <a:rPr lang="en-US" altLang="zh-CN" sz="2400" dirty="0" err="1">
                <a:solidFill>
                  <a:schemeClr val="tx1"/>
                </a:solidFill>
              </a:rPr>
              <a:t>HelloWorld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public </a:t>
            </a:r>
            <a:r>
              <a:rPr lang="en-US" altLang="zh-CN" sz="2400" dirty="0">
                <a:solidFill>
                  <a:schemeClr val="tx1"/>
                </a:solidFill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err="1">
                <a:solidFill>
                  <a:schemeClr val="tx1"/>
                </a:solidFill>
              </a:rPr>
              <a:t>HelloWorld</a:t>
            </a:r>
            <a:r>
              <a:rPr lang="en-US" altLang="zh-CN" sz="2400" smtClean="0">
                <a:solidFill>
                  <a:schemeClr val="tx1"/>
                </a:solidFill>
              </a:rPr>
              <a:t>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43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关键字：用来定义一个类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2265226" y="1725240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endCxn id="14" idx="2"/>
          </p:cNvCxnSpPr>
          <p:nvPr/>
        </p:nvCxnSpPr>
        <p:spPr bwMode="auto">
          <a:xfrm flipV="1">
            <a:off x="4794358" y="1726308"/>
            <a:ext cx="2635189" cy="1270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547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静态方法，程序的入口。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3213627" y="3643692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2138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用于向控制台输出信息；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anose="020B0604020202020204" pitchFamily="34" charset="0"/>
              </a:rPr>
              <a:t>每条语句要以分号</a:t>
            </a:r>
            <a:r>
              <a:rPr lang="zh-CN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；</a:t>
            </a:r>
            <a:endParaRPr lang="zh-CN" altLang="zh-CN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3697311" y="1711068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4535996" y="1014132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标识符：类的名字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15992"/>
            <a:ext cx="5328592" cy="38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1835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程序的基本组成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Java程序的基本组成是"类"(使用class声明)，方法不可以单独存在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类体和方法体都是在一对大括号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中定义的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方法开始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要注意main方法的形式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args){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作为扩展名，可以用任何文本编辑器创建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虚拟机能够明白的以字节码形式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（字节码）文件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”java”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，取出指令并且翻译成计算机能执行的代码，完成运行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　　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endPara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b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集程序编辑，编译，运行调试，打包，发布等功能于一体的软件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1912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817813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3075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 Microsystems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月推出的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面向对象程序设计语言（以下简称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平台的总称。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有两层含义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是一个开放源代码的、基于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的可扩展开发平台。就其本身而言，它只是一个框架和一组服务，用于通过插件组件构建开发环境，幸运的是，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附带了一个标准的插件集，包括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并不仅限于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集成开发环境，目前支持诸如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等编程语言的插件已经可用。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30" y="2310852"/>
            <a:ext cx="7718957" cy="26663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6784"/>
          <a:stretch>
            <a:fillRect/>
          </a:stretch>
        </p:blipFill>
        <p:spPr>
          <a:xfrm>
            <a:off x="283847" y="1915263"/>
            <a:ext cx="8402953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56" y="1988840"/>
            <a:ext cx="8160169" cy="2654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是一款免安装软件，直接解压缩即可。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解压缩之后的目录结构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306638"/>
            <a:ext cx="7369175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eclipse.exe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文件，选择工作目录。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13317" name="对象 1"/>
          <p:cNvGraphicFramePr/>
          <p:nvPr/>
        </p:nvGraphicFramePr>
        <p:xfrm>
          <a:off x="900113" y="2276475"/>
          <a:ext cx="626427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1" imgW="5857875" imgH="2143125" progId="PBrush">
                  <p:embed/>
                </p:oleObj>
              </mc:Choice>
              <mc:Fallback>
                <p:oleObj name="" r:id="rId1" imgW="5857875" imgH="21431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6264275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欢迎界面，主界面。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709863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（项目）来组织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源代码和资源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Project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，进入项目创建导航页面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1663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13360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286250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/>
          <p:nvPr/>
        </p:nvGraphicFramePr>
        <p:xfrm>
          <a:off x="682625" y="213360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286375" imgH="5648325" progId="PBrush">
                  <p:embed/>
                </p:oleObj>
              </mc:Choice>
              <mc:Fallback>
                <p:oleObj name="" r:id="rId3" imgW="5286375" imgH="56483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13360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选择要运行的类文件，点击菜单栏的“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 as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8135937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 Gosling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等人开始开发名称为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的语言。主要用于像有线电视转换盒这类消费设备。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公司的人后来发现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是一种已有的计算机语言的名字，于是，将其改名为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（太平洋岛屿爪哇盛产的一种味道非常美妙的咖啡）。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公司对外正式宣布了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4149080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999163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20938"/>
            <a:ext cx="5976937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4900"/>
            <a:ext cx="60102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sz="3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Java的注释符有三种：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块注释(/*注释的内容*/)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行注释(//注释内容)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文档的注释(/** 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0243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48331" y="5508844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健壮性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45591" y="453004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面向对象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06629" y="327517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跨平台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11560" y="3250088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多线程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97667" y="204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分布式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64909" y="1296161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简单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55549" y="4530040"/>
            <a:ext cx="2124236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结构清晰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52120" y="2014777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体积小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" fill="hold">
                                          <p:stCondLst>
                                            <p:cond delay="2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" fill="hold">
                                          <p:stCondLst>
                                            <p:cond delay="5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" fill="hold">
                                          <p:stCondLst>
                                            <p:cond delay="89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" y="2209800"/>
            <a:ext cx="672909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C611C1C-1F18-4C98-B075-25A3F70E9AB8}" type="slidenum">
              <a:rPr lang="zh-CN" altLang="en-US" sz="1400">
                <a:solidFill>
                  <a:schemeClr val="tx1"/>
                </a:solidFill>
                <a:sym typeface="Arial" panose="020B0604020202020204" pitchFamily="34" charset="0"/>
              </a:rPr>
            </a:fld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4339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语言的主要特征</a:t>
            </a:r>
            <a:b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470319" cy="41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1422263" y="2373355"/>
            <a:ext cx="6458222" cy="3744912"/>
            <a:chOff x="0" y="0"/>
            <a:chExt cx="6458153" cy="374441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14288" y="834914"/>
              <a:ext cx="1403335" cy="5698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源代码（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.java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0" y="1882526"/>
              <a:ext cx="1403335" cy="4682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编译器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14288" y="2822201"/>
              <a:ext cx="1403335" cy="6476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字节码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.class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2857470" y="834914"/>
              <a:ext cx="1620821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Windows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2855883" y="1882526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MacOS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868582" y="2831725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解释器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For UNIX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0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417836" y="2201232"/>
              <a:ext cx="1438436" cy="944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2"/>
            <p:cNvCxnSpPr>
              <a:cxnSpLocks noChangeShapeType="1"/>
              <a:endCxn id="9" idx="1"/>
            </p:cNvCxnSpPr>
            <p:nvPr/>
          </p:nvCxnSpPr>
          <p:spPr bwMode="auto">
            <a:xfrm rot="5400000" flipH="1" flipV="1">
              <a:off x="1974192" y="1317428"/>
              <a:ext cx="1046663" cy="72094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4"/>
            <p:cNvCxnSpPr>
              <a:cxnSpLocks noChangeShapeType="1"/>
              <a:endCxn id="11" idx="1"/>
            </p:cNvCxnSpPr>
            <p:nvPr/>
          </p:nvCxnSpPr>
          <p:spPr bwMode="auto">
            <a:xfrm>
              <a:off x="2137054" y="3150922"/>
              <a:ext cx="7317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6"/>
            <p:cNvCxnSpPr>
              <a:cxnSpLocks noChangeShapeType="1"/>
              <a:stCxn id="9" idx="3"/>
            </p:cNvCxnSpPr>
            <p:nvPr/>
          </p:nvCxnSpPr>
          <p:spPr bwMode="auto">
            <a:xfrm>
              <a:off x="4478176" y="1154569"/>
              <a:ext cx="828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8"/>
            <p:cNvCxnSpPr>
              <a:cxnSpLocks noChangeShapeType="1"/>
              <a:stCxn id="10" idx="3"/>
            </p:cNvCxnSpPr>
            <p:nvPr/>
          </p:nvCxnSpPr>
          <p:spPr bwMode="auto">
            <a:xfrm>
              <a:off x="4476452" y="2201232"/>
              <a:ext cx="82981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20"/>
            <p:cNvCxnSpPr>
              <a:cxnSpLocks noChangeShapeType="1"/>
            </p:cNvCxnSpPr>
            <p:nvPr/>
          </p:nvCxnSpPr>
          <p:spPr bwMode="auto">
            <a:xfrm>
              <a:off x="4489015" y="3145970"/>
              <a:ext cx="817253" cy="49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5332355" y="952374"/>
              <a:ext cx="1125798" cy="4517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Windows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26"/>
            <p:cNvSpPr>
              <a:spLocks noChangeArrowheads="1"/>
            </p:cNvSpPr>
            <p:nvPr/>
          </p:nvSpPr>
          <p:spPr bwMode="auto">
            <a:xfrm>
              <a:off x="5306957" y="2033318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Mac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2502944" y="468052"/>
              <a:ext cx="2263264" cy="327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5306957" y="2982517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2868582" y="0"/>
              <a:ext cx="1692257" cy="32380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虚拟机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702000" y="1404156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flipH="1">
              <a:off x="664944" y="2355558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3625</Words>
  <Application>WPS 演示</Application>
  <PresentationFormat>全屏显示(4:3)</PresentationFormat>
  <Paragraphs>337</Paragraphs>
  <Slides>43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华文新魏</vt:lpstr>
      <vt:lpstr>微软雅黑</vt:lpstr>
      <vt:lpstr>Times New Roman</vt:lpstr>
      <vt:lpstr>Courier</vt:lpstr>
      <vt:lpstr>Courier New</vt:lpstr>
      <vt:lpstr>2_Default Design</vt:lpstr>
      <vt:lpstr>PBrush</vt:lpstr>
      <vt:lpstr>PBrush</vt:lpstr>
      <vt:lpstr>PBrush</vt:lpstr>
      <vt:lpstr>第一章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 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环境搭建</vt:lpstr>
      <vt:lpstr>Java环境中的几个概念　　　　　　　　</vt:lpstr>
      <vt:lpstr>JDK的版本 　　　　　　　</vt:lpstr>
      <vt:lpstr>JDK下载和安装　　　　　　</vt:lpstr>
      <vt:lpstr>JDK下载和安装　　　　　　</vt:lpstr>
      <vt:lpstr>JDK下载和安装　　　　　　　　</vt:lpstr>
      <vt:lpstr>JDK下载和安装　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84</cp:revision>
  <dcterms:created xsi:type="dcterms:W3CDTF">2017-01-03T07:59:00Z</dcterms:created>
  <dcterms:modified xsi:type="dcterms:W3CDTF">2017-04-19T11:14:56Z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