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16"/>
  </p:notesMasterIdLst>
  <p:sldIdLst>
    <p:sldId id="256" r:id="rId2"/>
    <p:sldId id="537" r:id="rId3"/>
    <p:sldId id="666" r:id="rId4"/>
    <p:sldId id="686" r:id="rId5"/>
    <p:sldId id="687" r:id="rId6"/>
    <p:sldId id="689" r:id="rId7"/>
    <p:sldId id="681" r:id="rId8"/>
    <p:sldId id="690" r:id="rId9"/>
    <p:sldId id="691" r:id="rId10"/>
    <p:sldId id="692" r:id="rId11"/>
    <p:sldId id="693" r:id="rId12"/>
    <p:sldId id="694" r:id="rId13"/>
    <p:sldId id="680" r:id="rId14"/>
    <p:sldId id="618" r:id="rId15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E4FEDE"/>
    <a:srgbClr val="8BE58F"/>
    <a:srgbClr val="A0FAAF"/>
    <a:srgbClr val="DEFEE6"/>
    <a:srgbClr val="DBFDE1"/>
    <a:srgbClr val="E5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32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80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8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0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MONDAY = 1;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TUESDAY = 2;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WENSDAY = 3;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THURSDAY = 4;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FRIDAY = 5;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如此写会有隐藏的问题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你的类就可以使用像</a:t>
            </a:r>
            <a:r>
              <a:rPr lang="en-US" altLang="zh-CN" sz="1200" dirty="0" err="1" smtClean="0"/>
              <a:t>WeekDay.TUESDAY</a:t>
            </a:r>
            <a:r>
              <a:rPr lang="zh-CN" altLang="en-US" sz="1200" dirty="0" smtClean="0"/>
              <a:t>这样的常量了。但是这里隐藏着一些问题，这些常量是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int</a:t>
            </a:r>
            <a:r>
              <a:rPr lang="zh-CN" altLang="en-US" sz="1200" dirty="0" smtClean="0"/>
              <a:t>类型的常量，这意味着该方法可以接受任何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类型的值，即使它和</a:t>
            </a:r>
            <a:r>
              <a:rPr lang="en-US" altLang="zh-CN" sz="1200" dirty="0" err="1" smtClean="0"/>
              <a:t>WeekDay</a:t>
            </a:r>
            <a:r>
              <a:rPr lang="zh-CN" altLang="en-US" sz="1200" dirty="0" smtClean="0"/>
              <a:t>中定义的所有日期都对应不上。因此，您需要检测上界和下界，在出现无效值的时候，可能还要抛出一个</a:t>
            </a:r>
            <a:r>
              <a:rPr lang="en-US" altLang="zh-CN" sz="1200" dirty="0" err="1" smtClean="0"/>
              <a:t>IllegalArgumentException</a:t>
            </a:r>
            <a:r>
              <a:rPr lang="zh-CN" altLang="en-US" sz="1200" dirty="0" smtClean="0"/>
              <a:t>。而且，如果后来又添加另外一个日期（例如</a:t>
            </a:r>
            <a:r>
              <a:rPr lang="en-US" altLang="zh-CN" sz="1200" dirty="0" err="1" smtClean="0"/>
              <a:t>WeekDay.SATURDAY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），那么必须改变所有代码中的上界，才能接受这个新值。 换句话说，在使用这类带有整型常量的类时，这个方案也许可行，但并不是非常有效。</a:t>
            </a:r>
            <a:endParaRPr lang="zh-CN" altLang="en-US" dirty="0" smtClean="0">
              <a:latin typeface="Arial" pitchFamily="34" charset="0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MONDAY = 1;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TUESDAY = 2;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WENSDAY = 3;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THURSDAY = 4;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FRIDAY = 5;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如此写会有隐藏的问题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你的类就可以使用像</a:t>
            </a:r>
            <a:r>
              <a:rPr lang="en-US" altLang="zh-CN" sz="1200" dirty="0" err="1" smtClean="0"/>
              <a:t>WeekDay.TUESDAY</a:t>
            </a:r>
            <a:r>
              <a:rPr lang="zh-CN" altLang="en-US" sz="1200" dirty="0" smtClean="0"/>
              <a:t>这样的常量了。但是这里隐藏着一些问题，这些常量是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int</a:t>
            </a:r>
            <a:r>
              <a:rPr lang="zh-CN" altLang="en-US" sz="1200" dirty="0" smtClean="0"/>
              <a:t>类型的常量，这意味着该方法可以接受任何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类型的值，即使它和</a:t>
            </a:r>
            <a:r>
              <a:rPr lang="en-US" altLang="zh-CN" sz="1200" dirty="0" err="1" smtClean="0"/>
              <a:t>WeekDay</a:t>
            </a:r>
            <a:r>
              <a:rPr lang="zh-CN" altLang="en-US" sz="1200" dirty="0" smtClean="0"/>
              <a:t>中定义的所有日期都对应不上。因此，您需要检测上界和下界，在出现无效值的时候，可能还要抛出一个</a:t>
            </a:r>
            <a:r>
              <a:rPr lang="en-US" altLang="zh-CN" sz="1200" dirty="0" err="1" smtClean="0"/>
              <a:t>IllegalArgumentException</a:t>
            </a:r>
            <a:r>
              <a:rPr lang="zh-CN" altLang="en-US" sz="1200" dirty="0" smtClean="0"/>
              <a:t>。而且，如果后来又添加另外一个日期（例如</a:t>
            </a:r>
            <a:r>
              <a:rPr lang="en-US" altLang="zh-CN" sz="1200" dirty="0" err="1" smtClean="0"/>
              <a:t>WeekDay.SATURDAY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），那么必须改变所有代码中的上界，才能接受这个新值。 换句话说，在使用这类带有整型常量的类时，这个方案也许可行，但并不是非常有效。</a:t>
            </a:r>
            <a:endParaRPr lang="zh-CN" altLang="en-US" dirty="0" smtClean="0">
              <a:latin typeface="Arial" pitchFamily="34" charset="0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5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MONDAY = 1;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TUESDAY = 2;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WENSDAY = 3;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THURSDAY = 4;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FRIDAY = 5;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如此写会有隐藏的问题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你的类就可以使用像</a:t>
            </a:r>
            <a:r>
              <a:rPr lang="en-US" altLang="zh-CN" sz="1200" dirty="0" err="1" smtClean="0"/>
              <a:t>WeekDay.TUESDAY</a:t>
            </a:r>
            <a:r>
              <a:rPr lang="zh-CN" altLang="en-US" sz="1200" dirty="0" smtClean="0"/>
              <a:t>这样的常量了。但是这里隐藏着一些问题，这些常量是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int</a:t>
            </a:r>
            <a:r>
              <a:rPr lang="zh-CN" altLang="en-US" sz="1200" dirty="0" smtClean="0"/>
              <a:t>类型的常量，这意味着该方法可以接受任何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类型的值，即使它和</a:t>
            </a:r>
            <a:r>
              <a:rPr lang="en-US" altLang="zh-CN" sz="1200" dirty="0" err="1" smtClean="0"/>
              <a:t>WeekDay</a:t>
            </a:r>
            <a:r>
              <a:rPr lang="zh-CN" altLang="en-US" sz="1200" dirty="0" smtClean="0"/>
              <a:t>中定义的所有日期都对应不上。因此，您需要检测上界和下界，在出现无效值的时候，可能还要抛出一个</a:t>
            </a:r>
            <a:r>
              <a:rPr lang="en-US" altLang="zh-CN" sz="1200" dirty="0" err="1" smtClean="0"/>
              <a:t>IllegalArgumentException</a:t>
            </a:r>
            <a:r>
              <a:rPr lang="zh-CN" altLang="en-US" sz="1200" dirty="0" smtClean="0"/>
              <a:t>。而且，如果后来又添加另外一个日期（例如</a:t>
            </a:r>
            <a:r>
              <a:rPr lang="en-US" altLang="zh-CN" sz="1200" dirty="0" err="1" smtClean="0"/>
              <a:t>WeekDay.SATURDAY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），那么必须改变所有代码中的上界，才能接受这个新值。 换句话说，在使用这类带有整型常量的类时，这个方案也许可行，但并不是非常有效。</a:t>
            </a:r>
            <a:endParaRPr lang="zh-CN" altLang="en-US" dirty="0" smtClean="0">
              <a:latin typeface="Arial" pitchFamily="34" charset="0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7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MONDAY = 1;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TUESDAY = 2;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WENSDAY = 3;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THURSDAY = 4;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FRIDAY = 5;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如此写会有隐藏的问题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你的类就可以使用像</a:t>
            </a:r>
            <a:r>
              <a:rPr lang="en-US" altLang="zh-CN" sz="1200" dirty="0" err="1" smtClean="0"/>
              <a:t>WeekDay.TUESDAY</a:t>
            </a:r>
            <a:r>
              <a:rPr lang="zh-CN" altLang="en-US" sz="1200" dirty="0" smtClean="0"/>
              <a:t>这样的常量了。但是这里隐藏着一些问题，这些常量是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int</a:t>
            </a:r>
            <a:r>
              <a:rPr lang="zh-CN" altLang="en-US" sz="1200" dirty="0" smtClean="0"/>
              <a:t>类型的常量，这意味着该方法可以接受任何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类型的值，即使它和</a:t>
            </a:r>
            <a:r>
              <a:rPr lang="en-US" altLang="zh-CN" sz="1200" dirty="0" err="1" smtClean="0"/>
              <a:t>WeekDay</a:t>
            </a:r>
            <a:r>
              <a:rPr lang="zh-CN" altLang="en-US" sz="1200" dirty="0" smtClean="0"/>
              <a:t>中定义的所有日期都对应不上。因此，您需要检测上界和下界，在出现无效值的时候，可能还要抛出一个</a:t>
            </a:r>
            <a:r>
              <a:rPr lang="en-US" altLang="zh-CN" sz="1200" dirty="0" err="1" smtClean="0"/>
              <a:t>IllegalArgumentException</a:t>
            </a:r>
            <a:r>
              <a:rPr lang="zh-CN" altLang="en-US" sz="1200" dirty="0" smtClean="0"/>
              <a:t>。而且，如果后来又添加另外一个日期（例如</a:t>
            </a:r>
            <a:r>
              <a:rPr lang="en-US" altLang="zh-CN" sz="1200" dirty="0" err="1" smtClean="0"/>
              <a:t>WeekDay.SATURDAY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），那么必须改变所有代码中的上界，才能接受这个新值。 换句话说，在使用这类带有整型常量的类时，这个方案也许可行，但并不是非常有效。</a:t>
            </a:r>
            <a:endParaRPr lang="zh-CN" altLang="en-US" dirty="0" smtClean="0">
              <a:latin typeface="Arial" pitchFamily="34" charset="0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1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MONDAY = 1;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TUESDAY = 2;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WENSDAY = 3;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THURSDAY = 4;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FRIDAY = 5;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如此写会有隐藏的问题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你的类就可以使用像</a:t>
            </a:r>
            <a:r>
              <a:rPr lang="en-US" altLang="zh-CN" sz="1200" dirty="0" err="1" smtClean="0"/>
              <a:t>WeekDay.TUESDAY</a:t>
            </a:r>
            <a:r>
              <a:rPr lang="zh-CN" altLang="en-US" sz="1200" dirty="0" smtClean="0"/>
              <a:t>这样的常量了。但是这里隐藏着一些问题，这些常量是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int</a:t>
            </a:r>
            <a:r>
              <a:rPr lang="zh-CN" altLang="en-US" sz="1200" dirty="0" smtClean="0"/>
              <a:t>类型的常量，这意味着该方法可以接受任何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类型的值，即使它和</a:t>
            </a:r>
            <a:r>
              <a:rPr lang="en-US" altLang="zh-CN" sz="1200" dirty="0" err="1" smtClean="0"/>
              <a:t>WeekDay</a:t>
            </a:r>
            <a:r>
              <a:rPr lang="zh-CN" altLang="en-US" sz="1200" dirty="0" smtClean="0"/>
              <a:t>中定义的所有日期都对应不上。因此，您需要检测上界和下界，在出现无效值的时候，可能还要抛出一个</a:t>
            </a:r>
            <a:r>
              <a:rPr lang="en-US" altLang="zh-CN" sz="1200" dirty="0" err="1" smtClean="0"/>
              <a:t>IllegalArgumentException</a:t>
            </a:r>
            <a:r>
              <a:rPr lang="zh-CN" altLang="en-US" sz="1200" dirty="0" smtClean="0"/>
              <a:t>。而且，如果后来又添加另外一个日期（例如</a:t>
            </a:r>
            <a:r>
              <a:rPr lang="en-US" altLang="zh-CN" sz="1200" dirty="0" err="1" smtClean="0"/>
              <a:t>WeekDay.SATURDAY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），那么必须改变所有代码中的上界，才能接受这个新值。 换句话说，在使用这类带有整型常量的类时，这个方案也许可行，但并不是非常有效。</a:t>
            </a:r>
            <a:endParaRPr lang="zh-CN" altLang="en-US" dirty="0" smtClean="0">
              <a:latin typeface="Arial" pitchFamily="34" charset="0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1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2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12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2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08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07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枚举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武永亮</a:t>
            </a:r>
            <a:endParaRPr lang="zh-CN" altLang="en-US" sz="2400" b="1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枚举与类的区别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枚举不可以实例化</a:t>
            </a:r>
            <a:endParaRPr lang="en-US" altLang="zh-CN" smtClean="0"/>
          </a:p>
          <a:p>
            <a:pPr lvl="1"/>
            <a:r>
              <a:rPr lang="zh-CN" altLang="en-US" smtClean="0"/>
              <a:t>编译器会自动为其构造方法加上了 </a:t>
            </a:r>
            <a:r>
              <a:rPr lang="en-US" smtClean="0"/>
              <a:t>private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通常只为枚举成员变量提供</a:t>
            </a:r>
            <a:r>
              <a:rPr lang="en-US" altLang="zh-CN" smtClean="0"/>
              <a:t>get</a:t>
            </a:r>
            <a:r>
              <a:rPr lang="zh-CN" altLang="en-US" smtClean="0"/>
              <a:t>方法，而不提供</a:t>
            </a:r>
            <a:r>
              <a:rPr lang="en-US" altLang="zh-CN" smtClean="0"/>
              <a:t>set</a:t>
            </a:r>
            <a:r>
              <a:rPr lang="zh-CN" altLang="en-US" smtClean="0"/>
              <a:t>方法</a:t>
            </a:r>
            <a:endParaRPr lang="pt-BR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971600" y="213285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枚举与类的区别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642910" y="1000108"/>
            <a:ext cx="7500990" cy="585789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String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getName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getId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643406" y="2928934"/>
            <a:ext cx="4500594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setName</a:t>
            </a: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(String name)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        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setId</a:t>
            </a: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7951045" y="3643314"/>
            <a:ext cx="1420582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96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？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3636" y="4500570"/>
            <a:ext cx="2040943" cy="830997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48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不推荐</a:t>
            </a:r>
            <a:endParaRPr lang="zh-CN" altLang="en-US" sz="48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枚举的特点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数据集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en-US" dirty="0" smtClean="0">
                <a:sym typeface="Arial" charset="0"/>
              </a:rPr>
              <a:t>他们的数值在程序中是稳定的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en-US" dirty="0" smtClean="0">
                <a:sym typeface="Arial" charset="0"/>
              </a:rPr>
              <a:t>元素个数有限</a:t>
            </a:r>
            <a:endParaRPr lang="en-US" altLang="zh-CN" dirty="0" smtClean="0">
              <a:sym typeface="Arial" charset="0"/>
            </a:endParaRPr>
          </a:p>
          <a:p>
            <a:r>
              <a:rPr lang="zh-CN" altLang="en-US" dirty="0" smtClean="0"/>
              <a:t>所有枚举类都继承了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zh-CN" altLang="en-US" dirty="0" smtClean="0"/>
              <a:t>类的方法</a:t>
            </a:r>
            <a:endParaRPr lang="en-US" altLang="zh-CN" dirty="0" smtClean="0"/>
          </a:p>
          <a:p>
            <a:pPr lvl="1"/>
            <a:r>
              <a:rPr lang="en-US" dirty="0" err="1" smtClean="0"/>
              <a:t>toString</a:t>
            </a:r>
            <a:endParaRPr lang="en-US" dirty="0" smtClean="0"/>
          </a:p>
          <a:p>
            <a:pPr lvl="1"/>
            <a:r>
              <a:rPr lang="en-US" dirty="0" smtClean="0"/>
              <a:t>Equals</a:t>
            </a:r>
          </a:p>
          <a:p>
            <a:pPr lvl="1"/>
            <a:r>
              <a:rPr lang="en-US" dirty="0" err="1" smtClean="0"/>
              <a:t>Hashcode</a:t>
            </a:r>
            <a:endParaRPr lang="en-US" dirty="0" smtClean="0"/>
          </a:p>
          <a:p>
            <a:pPr lvl="1"/>
            <a:r>
              <a:rPr lang="en-US" altLang="zh-CN" dirty="0" smtClean="0">
                <a:sym typeface="Arial" charset="0"/>
              </a:rPr>
              <a:t>…</a:t>
            </a:r>
          </a:p>
          <a:p>
            <a:pPr lvl="1"/>
            <a:r>
              <a:rPr lang="zh-CN" altLang="en-US" dirty="0" smtClean="0">
                <a:sym typeface="Arial" charset="0"/>
              </a:rPr>
              <a:t>注：</a:t>
            </a:r>
            <a:r>
              <a:rPr lang="en-US" dirty="0" smtClean="0"/>
              <a:t> </a:t>
            </a:r>
            <a:r>
              <a:rPr lang="en-US" dirty="0" err="1" smtClean="0"/>
              <a:t>equals、hashcode</a:t>
            </a:r>
            <a:r>
              <a:rPr lang="en-US" dirty="0" smtClean="0"/>
              <a:t> </a:t>
            </a:r>
            <a:r>
              <a:rPr lang="zh-CN" altLang="en-US" dirty="0" smtClean="0"/>
              <a:t>方法是 </a:t>
            </a:r>
            <a:r>
              <a:rPr lang="en-US" dirty="0" smtClean="0"/>
              <a:t>final </a:t>
            </a:r>
            <a:r>
              <a:rPr lang="zh-CN" altLang="en-US" dirty="0" smtClean="0"/>
              <a:t>的，所以不可以被枚举重写（只可以继承）。但是，可以重写 </a:t>
            </a:r>
            <a:r>
              <a:rPr lang="en-US" altLang="zh-CN" dirty="0" err="1" smtClean="0"/>
              <a:t>toString</a:t>
            </a:r>
            <a:r>
              <a:rPr lang="en-US" dirty="0" smtClean="0"/>
              <a:t> </a:t>
            </a:r>
            <a:r>
              <a:rPr lang="zh-CN" altLang="en-US" dirty="0" smtClean="0"/>
              <a:t>方法</a:t>
            </a:r>
          </a:p>
          <a:p>
            <a:pPr lvl="1"/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枚举的使用方法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27584" y="314096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charset="0"/>
              </a:rPr>
              <a:t>枚举定义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基本用法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功能类似</a:t>
            </a:r>
            <a:r>
              <a:rPr lang="en-US" altLang="zh-CN" dirty="0" smtClean="0">
                <a:sym typeface="Arial" charset="0"/>
              </a:rPr>
              <a:t>C/C++</a:t>
            </a:r>
            <a:r>
              <a:rPr lang="zh-CN" altLang="en-US" dirty="0" smtClean="0">
                <a:sym typeface="Arial" charset="0"/>
              </a:rPr>
              <a:t>中的枚举</a:t>
            </a:r>
            <a:r>
              <a:rPr lang="en-US" altLang="zh-CN" dirty="0" smtClean="0">
                <a:sym typeface="Arial" charset="0"/>
              </a:rPr>
              <a:t>.</a:t>
            </a:r>
          </a:p>
          <a:p>
            <a:r>
              <a:rPr lang="zh-CN" altLang="en-US" dirty="0" smtClean="0">
                <a:sym typeface="Arial" charset="0"/>
              </a:rPr>
              <a:t>一些方法在运行时，它需要的数据不能是任意的，而必须是一定范围内的值</a:t>
            </a:r>
            <a:r>
              <a:rPr lang="en-US" altLang="zh-CN" dirty="0" smtClean="0">
                <a:sym typeface="Arial" charset="0"/>
              </a:rPr>
              <a:t>.</a:t>
            </a:r>
          </a:p>
          <a:p>
            <a:r>
              <a:rPr lang="zh-CN" altLang="en-US" dirty="0" smtClean="0">
                <a:sym typeface="Arial" charset="0"/>
              </a:rPr>
              <a:t>如：设计一个</a:t>
            </a:r>
            <a:r>
              <a:rPr lang="en-US" altLang="en-US" dirty="0" smtClean="0">
                <a:sym typeface="Arial" charset="0"/>
              </a:rPr>
              <a:t>Student</a:t>
            </a:r>
            <a:r>
              <a:rPr lang="zh-CN" altLang="en-US" dirty="0" smtClean="0">
                <a:sym typeface="Arial" charset="0"/>
              </a:rPr>
              <a:t>类，要求：学生的</a:t>
            </a:r>
            <a:r>
              <a:rPr lang="en-US" altLang="zh-CN" dirty="0" smtClean="0">
                <a:sym typeface="Arial" charset="0"/>
              </a:rPr>
              <a:t>grade</a:t>
            </a:r>
            <a:r>
              <a:rPr lang="zh-CN" altLang="en-US" dirty="0" smtClean="0">
                <a:sym typeface="Arial" charset="0"/>
              </a:rPr>
              <a:t>只能是</a:t>
            </a:r>
            <a:r>
              <a:rPr lang="en-US" altLang="zh-CN" dirty="0" smtClean="0">
                <a:sym typeface="Arial" charset="0"/>
              </a:rPr>
              <a:t>a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b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c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d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e</a:t>
            </a:r>
            <a:r>
              <a:rPr lang="zh-CN" altLang="en-US" dirty="0" smtClean="0">
                <a:sym typeface="Arial" charset="0"/>
              </a:rPr>
              <a:t>五个级别。可以给学生设置成绩，并可以输出学生成绩情况（优，良，中，可，差）</a:t>
            </a:r>
          </a:p>
          <a:p>
            <a:pPr lvl="1"/>
            <a:r>
              <a:rPr lang="en-US" altLang="en-US" dirty="0" smtClean="0">
                <a:sym typeface="Arial" charset="0"/>
              </a:rPr>
              <a:t>class  Student｛</a:t>
            </a:r>
          </a:p>
          <a:p>
            <a:pPr lvl="1"/>
            <a:r>
              <a:rPr lang="en-US" altLang="en-US" dirty="0" smtClean="0">
                <a:sym typeface="Arial" charset="0"/>
              </a:rPr>
              <a:t>   		private String name;</a:t>
            </a:r>
          </a:p>
          <a:p>
            <a:pPr lvl="1"/>
            <a:r>
              <a:rPr lang="en-US" altLang="en-US" dirty="0" smtClean="0">
                <a:sym typeface="Arial" charset="0"/>
              </a:rPr>
              <a:t>   		private Grade </a:t>
            </a:r>
            <a:r>
              <a:rPr lang="en-US" altLang="en-US" dirty="0" err="1" smtClean="0">
                <a:sym typeface="Arial" charset="0"/>
              </a:rPr>
              <a:t>grade</a:t>
            </a:r>
            <a:r>
              <a:rPr lang="en-US" altLang="en-US" dirty="0" smtClean="0">
                <a:sym typeface="Arial" charset="0"/>
              </a:rPr>
              <a:t>;</a:t>
            </a:r>
          </a:p>
          <a:p>
            <a:pPr lvl="1"/>
            <a:r>
              <a:rPr lang="en-US" altLang="en-US" dirty="0" smtClean="0">
                <a:sym typeface="Arial" charset="0"/>
              </a:rPr>
              <a:t>  		 ……</a:t>
            </a:r>
          </a:p>
          <a:p>
            <a:pPr lvl="1"/>
            <a:r>
              <a:rPr lang="en-US" altLang="en-US" dirty="0" smtClean="0">
                <a:sym typeface="Arial" charset="0"/>
              </a:rPr>
              <a:t>	}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枚举的定义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charset="0"/>
              </a:rPr>
              <a:t>定义</a:t>
            </a:r>
            <a:endParaRPr lang="en-US" altLang="zh-CN" smtClean="0">
              <a:sym typeface="Arial" charset="0"/>
            </a:endParaRPr>
          </a:p>
          <a:p>
            <a:pPr lvl="1"/>
            <a:r>
              <a:rPr lang="zh-CN" altLang="en-US" smtClean="0">
                <a:sym typeface="Arial" charset="0"/>
              </a:rPr>
              <a:t>权限修饰符  </a:t>
            </a:r>
            <a:r>
              <a:rPr lang="en-US" altLang="zh-CN" smtClean="0">
                <a:sym typeface="Arial" charset="0"/>
              </a:rPr>
              <a:t>enum  enum_name{</a:t>
            </a:r>
          </a:p>
          <a:p>
            <a:pPr lvl="2"/>
            <a:r>
              <a:rPr lang="zh-CN" altLang="en-US" smtClean="0">
                <a:sym typeface="Arial" charset="0"/>
              </a:rPr>
              <a:t>元素</a:t>
            </a:r>
            <a:r>
              <a:rPr lang="en-US" altLang="zh-CN" smtClean="0">
                <a:sym typeface="Arial" charset="0"/>
              </a:rPr>
              <a:t>1</a:t>
            </a:r>
            <a:r>
              <a:rPr lang="zh-CN" altLang="en-US" smtClean="0">
                <a:sym typeface="Arial" charset="0"/>
              </a:rPr>
              <a:t>，</a:t>
            </a:r>
            <a:endParaRPr lang="en-US" altLang="zh-CN" smtClean="0">
              <a:sym typeface="Arial" charset="0"/>
            </a:endParaRPr>
          </a:p>
          <a:p>
            <a:pPr lvl="2"/>
            <a:r>
              <a:rPr lang="zh-CN" altLang="en-US" smtClean="0">
                <a:sym typeface="Arial" charset="0"/>
              </a:rPr>
              <a:t>元素</a:t>
            </a:r>
            <a:r>
              <a:rPr lang="en-US" altLang="zh-CN" smtClean="0">
                <a:sym typeface="Arial" charset="0"/>
              </a:rPr>
              <a:t>2</a:t>
            </a:r>
            <a:r>
              <a:rPr lang="zh-CN" altLang="en-US" smtClean="0">
                <a:sym typeface="Arial" charset="0"/>
              </a:rPr>
              <a:t>，</a:t>
            </a:r>
            <a:endParaRPr lang="en-US" altLang="zh-CN" smtClean="0">
              <a:sym typeface="Arial" charset="0"/>
            </a:endParaRPr>
          </a:p>
          <a:p>
            <a:pPr lvl="2"/>
            <a:r>
              <a:rPr lang="en-US" altLang="zh-CN" smtClean="0">
                <a:sym typeface="Arial" charset="0"/>
              </a:rPr>
              <a:t>……</a:t>
            </a:r>
          </a:p>
          <a:p>
            <a:pPr lvl="1"/>
            <a:r>
              <a:rPr lang="en-US" altLang="zh-CN" smtClean="0">
                <a:sym typeface="Arial" charset="0"/>
              </a:rPr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枚举使用举例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定义星期的枚举</a:t>
            </a:r>
            <a:endParaRPr lang="en-US" altLang="zh-CN" smtClean="0"/>
          </a:p>
          <a:p>
            <a:r>
              <a:rPr lang="zh-CN" altLang="en-US" smtClean="0"/>
              <a:t>根据日期的不同输出相应的日期信息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500034" y="2857496"/>
            <a:ext cx="7500990" cy="157163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MONDAY, TUESDAY, WENSDAY, THURSDAY, FRIDAY;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最后这个“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;”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可写可不写。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枚举使用举例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2844" y="1285860"/>
            <a:ext cx="8786874" cy="478634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void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printWeekDay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switch(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lvl="2"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case MONDAY: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Monday!”);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case TUESDAY: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Tuesday!”);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…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default: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throw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AssertionError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("Unexpected value: " +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smtClean="0"/>
              <a:t>Java</a:t>
            </a:r>
            <a:r>
              <a:rPr lang="zh-CN" altLang="en-US" smtClean="0"/>
              <a:t>中的</a:t>
            </a:r>
            <a:r>
              <a:rPr lang="pt-BR" altLang="en-US" smtClean="0"/>
              <a:t>enum</a:t>
            </a:r>
            <a:r>
              <a:rPr lang="zh-CN" altLang="en-US" smtClean="0"/>
              <a:t>本质就是一个</a:t>
            </a:r>
            <a:r>
              <a:rPr lang="pt-BR" altLang="en-US" smtClean="0"/>
              <a:t>class</a:t>
            </a:r>
          </a:p>
          <a:p>
            <a:pPr lvl="1"/>
            <a:r>
              <a:rPr lang="zh-CN" altLang="en-US" smtClean="0"/>
              <a:t>如下：枚举类型 </a:t>
            </a:r>
            <a:r>
              <a:rPr lang="en-US" smtClean="0"/>
              <a:t>Color</a:t>
            </a:r>
            <a:r>
              <a:rPr lang="zh-CN" altLang="en-US" smtClean="0"/>
              <a:t>，编译之后是</a:t>
            </a:r>
            <a:r>
              <a:rPr lang="en-US" altLang="zh-CN" smtClean="0"/>
              <a:t>Color.class</a:t>
            </a:r>
          </a:p>
          <a:p>
            <a:pPr lvl="1"/>
            <a:endParaRPr lang="en-US" altLang="zh-CN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zh-CN" altLang="en-US" smtClean="0"/>
              <a:t>上述枚举类型</a:t>
            </a:r>
            <a:r>
              <a:rPr lang="en-US" altLang="zh-CN" smtClean="0"/>
              <a:t>Color</a:t>
            </a:r>
            <a:r>
              <a:rPr lang="zh-CN" altLang="en-US" smtClean="0"/>
              <a:t>也可改写成下面的形式</a:t>
            </a:r>
            <a:endParaRPr lang="en-US" altLang="zh-CN" smtClean="0"/>
          </a:p>
          <a:p>
            <a:pPr lvl="2"/>
            <a:r>
              <a:rPr lang="zh-CN" altLang="en-US" smtClean="0"/>
              <a:t>枚举的成员就是枚举对象，只不过他们是静态常量而已</a:t>
            </a:r>
            <a:endParaRPr lang="pt-BR" altLang="en-US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714348" y="2000240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RED, GREEN, BLUE, YELLOW;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348" y="4000504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RED(), GREEN(), BLUE(), YELLOW();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枚举可以添加构造方法</a:t>
            </a:r>
            <a:endParaRPr lang="pt-BR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539552" y="1647040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RED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GREEN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BLUE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YELLOW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395129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26659" y="881742"/>
            <a:ext cx="7500990" cy="378621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9" name="矩形 8"/>
          <p:cNvSpPr/>
          <p:nvPr/>
        </p:nvSpPr>
        <p:spPr>
          <a:xfrm>
            <a:off x="1126659" y="4810832"/>
            <a:ext cx="7500990" cy="157161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10" name="矩形 9"/>
          <p:cNvSpPr/>
          <p:nvPr/>
        </p:nvSpPr>
        <p:spPr>
          <a:xfrm>
            <a:off x="7627517" y="4955684"/>
            <a:ext cx="1192955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7517" y="3096320"/>
            <a:ext cx="1192955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96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√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350</Words>
  <Application>Microsoft Office PowerPoint</Application>
  <PresentationFormat>全屏显示(4:3)</PresentationFormat>
  <Paragraphs>199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华文新魏</vt:lpstr>
      <vt:lpstr>宋体</vt:lpstr>
      <vt:lpstr>微软雅黑</vt:lpstr>
      <vt:lpstr>Arial</vt:lpstr>
      <vt:lpstr>3_Default Design</vt:lpstr>
      <vt:lpstr>枚举 </vt:lpstr>
      <vt:lpstr>讲授思路　　　　　　　</vt:lpstr>
      <vt:lpstr>枚举的引入</vt:lpstr>
      <vt:lpstr>枚举的定义</vt:lpstr>
      <vt:lpstr>枚举使用举例</vt:lpstr>
      <vt:lpstr>枚举使用举例</vt:lpstr>
      <vt:lpstr>枚举的本质</vt:lpstr>
      <vt:lpstr>枚举的本质</vt:lpstr>
      <vt:lpstr>枚举的本质</vt:lpstr>
      <vt:lpstr>枚举与类的区别</vt:lpstr>
      <vt:lpstr>枚举与类的区别</vt:lpstr>
      <vt:lpstr>枚举的特点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adice</cp:lastModifiedBy>
  <cp:revision>97</cp:revision>
  <dcterms:modified xsi:type="dcterms:W3CDTF">2016-04-11T02:07:12Z</dcterms:modified>
</cp:coreProperties>
</file>