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1"/>
  </p:notesMasterIdLst>
  <p:handoutMasterIdLst>
    <p:handoutMasterId r:id="rId32"/>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52" r:id="rId14"/>
    <p:sldId id="453" r:id="rId15"/>
    <p:sldId id="442" r:id="rId16"/>
    <p:sldId id="457" r:id="rId17"/>
    <p:sldId id="458" r:id="rId18"/>
    <p:sldId id="459" r:id="rId19"/>
    <p:sldId id="460" r:id="rId20"/>
    <p:sldId id="461" r:id="rId21"/>
    <p:sldId id="462" r:id="rId22"/>
    <p:sldId id="463" r:id="rId23"/>
    <p:sldId id="464" r:id="rId24"/>
    <p:sldId id="465" r:id="rId25"/>
    <p:sldId id="466" r:id="rId26"/>
    <p:sldId id="454" r:id="rId27"/>
    <p:sldId id="455" r:id="rId28"/>
    <p:sldId id="456" r:id="rId29"/>
    <p:sldId id="440" r:id="rId30"/>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81144" autoAdjust="0"/>
  </p:normalViewPr>
  <p:slideViewPr>
    <p:cSldViewPr>
      <p:cViewPr varScale="1">
        <p:scale>
          <a:sx n="68" d="100"/>
          <a:sy n="68" d="100"/>
        </p:scale>
        <p:origin x="-14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smtClean="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smtClean="0"/>
            <a:t>使用构造方法或字符串常量初始化变量</a:t>
          </a:r>
          <a:endParaRPr lang="zh-CN" altLang="en-US" dirty="0"/>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smtClean="0"/>
            <a:t>字符串常量类</a:t>
          </a:r>
          <a:endParaRPr lang="zh-CN" altLang="en-US" dirty="0"/>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smtClean="0"/>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smtClean="0"/>
            <a:t>使用构造方法初始化变量</a:t>
          </a:r>
          <a:endParaRPr lang="zh-CN" altLang="en-US" dirty="0"/>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smtClean="0"/>
            <a:t>字符串变量类</a:t>
          </a:r>
          <a:endParaRPr lang="zh-CN" altLang="en-US" dirty="0"/>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smtClean="0"/>
            <a:t>通过</a:t>
          </a:r>
          <a:r>
            <a:rPr lang="en-US" altLang="zh-CN" dirty="0" err="1" smtClean="0"/>
            <a:t>StringBuffer</a:t>
          </a:r>
          <a:r>
            <a:rPr lang="zh-CN" altLang="en-US" dirty="0" smtClean="0"/>
            <a:t>的构造方法</a:t>
          </a:r>
          <a:endParaRPr lang="zh-CN" altLang="en-US" dirty="0"/>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en-US" altLang="zh-CN" dirty="0" err="1" smtClean="0"/>
            <a:t>Tostring</a:t>
          </a:r>
          <a:r>
            <a:rPr lang="zh-CN" altLang="en-US" dirty="0" smtClean="0"/>
            <a:t>方法</a:t>
          </a:r>
          <a:endParaRPr lang="zh-CN" altLang="en-US" dirty="0"/>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dgm:spPr/>
      <dgm:t>
        <a:bodyPr/>
        <a:lstStyle/>
        <a:p>
          <a:endParaRPr lang="zh-CN" altLang="en-US"/>
        </a:p>
      </dgm:t>
    </dgm:pt>
    <dgm:pt modelId="{6E6633DF-7610-4018-B0FF-F1E5AF24632B}" type="pres">
      <dgm:prSet presAssocID="{18DDE63C-7F3E-4B3A-A757-74A7F8D0401E}" presName="childText" presStyleLbl="bgAcc1" presStyleIdx="0" presStyleCnt="6">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dgm:spPr/>
      <dgm:t>
        <a:bodyPr/>
        <a:lstStyle/>
        <a:p>
          <a:endParaRPr lang="zh-CN" altLang="en-US"/>
        </a:p>
      </dgm:t>
    </dgm:pt>
    <dgm:pt modelId="{9D747A41-CD5D-40DB-A021-691719F66777}" type="pres">
      <dgm:prSet presAssocID="{A222ABDA-E136-41AB-A65B-966794DF3213}" presName="childText" presStyleLbl="bgAcc1" presStyleIdx="1" presStyleCnt="6">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dgm:spPr/>
    </dgm:pt>
    <dgm:pt modelId="{428F9DAC-CB75-4223-8EF4-D07FE73D9086}" type="pres">
      <dgm:prSet presAssocID="{D9F5ABEC-F692-4825-977D-09AC4A59E3D2}" presName="childText" presStyleLbl="bgAcc1" presStyleIdx="2" presStyleCnt="6">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dgm:spPr/>
      <dgm:t>
        <a:bodyPr/>
        <a:lstStyle/>
        <a:p>
          <a:endParaRPr lang="zh-CN" altLang="en-US"/>
        </a:p>
      </dgm:t>
    </dgm:pt>
    <dgm:pt modelId="{28D35E14-390F-43CA-9F11-6EA8426C2DA0}" type="pres">
      <dgm:prSet presAssocID="{3F8AD759-7291-4AB4-AADF-FEA38994AFCB}" presName="childText" presStyleLbl="bgAcc1" presStyleIdx="3" presStyleCnt="6">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dgm:spPr/>
      <dgm:t>
        <a:bodyPr/>
        <a:lstStyle/>
        <a:p>
          <a:endParaRPr lang="zh-CN" altLang="en-US"/>
        </a:p>
      </dgm:t>
    </dgm:pt>
    <dgm:pt modelId="{257C81D2-A731-43FE-8461-9601AE11974A}" type="pres">
      <dgm:prSet presAssocID="{592471E1-71A6-4D83-A3D2-51F75D246028}" presName="childText" presStyleLbl="bgAcc1" presStyleIdx="4" presStyleCnt="6">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dgm:spPr/>
    </dgm:pt>
    <dgm:pt modelId="{094A4EC9-AA6C-4BAF-B0E5-402CE459D9C4}" type="pres">
      <dgm:prSet presAssocID="{060DEDD6-DDF9-4CC8-98E8-40E230246F43}" presName="childText" presStyleLbl="bgAcc1" presStyleIdx="5" presStyleCnt="6">
        <dgm:presLayoutVars>
          <dgm:bulletEnabled val="1"/>
        </dgm:presLayoutVars>
      </dgm:prSet>
      <dgm:spPr/>
      <dgm:t>
        <a:bodyPr/>
        <a:lstStyle/>
        <a:p>
          <a:endParaRPr lang="zh-CN" altLang="en-US"/>
        </a:p>
      </dgm:t>
    </dgm:pt>
  </dgm:ptLst>
  <dgm:cxnLst>
    <dgm:cxn modelId="{4B15AA87-8772-4F61-8F32-90C5C3A15F59}" type="presOf" srcId="{3F8AD759-7291-4AB4-AADF-FEA38994AFCB}" destId="{28D35E14-390F-43CA-9F11-6EA8426C2DA0}"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B8B961E5-5B26-4F47-B643-9012A19AE207}" type="presOf" srcId="{B5A4C215-B9F7-4D52-8C29-2BBCC8582FBF}" destId="{D8F72391-C235-424F-BFAC-D9AB6D53DCC1}" srcOrd="0" destOrd="0" presId="urn:microsoft.com/office/officeart/2005/8/layout/hierarchy3"/>
    <dgm:cxn modelId="{3CD86AC5-8FDF-4736-83D7-9214211A0DE4}" type="presOf" srcId="{18DDE63C-7F3E-4B3A-A757-74A7F8D0401E}" destId="{6E6633DF-7610-4018-B0FF-F1E5AF24632B}"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51960531-1CEC-4ED5-8312-614A6E2931C6}" type="presOf" srcId="{D9F5ABEC-F692-4825-977D-09AC4A59E3D2}" destId="{428F9DAC-CB75-4223-8EF4-D07FE73D9086}"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4A16D00D-D8D1-4F2C-A63D-4AB2C70D8C0B}" type="presOf" srcId="{44AFC3B2-4B77-452A-8E35-1B70BEE807FE}" destId="{802AC92A-8850-453E-BBA4-B898BA3145CF}" srcOrd="1"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74CF3E6C-10CE-4F33-BD4D-6BAEB1FBB128}" type="presOf" srcId="{19DFC9B8-459E-4C48-B5B3-F33E961D1464}" destId="{8FBEEE22-EA2E-4444-A11B-509A897F1179}"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63B4E63E-56DD-44F1-92A6-3D37F4CD3722}" type="presOf" srcId="{A222ABDA-E136-41AB-A65B-966794DF3213}" destId="{9D747A41-CD5D-40DB-A021-691719F66777}"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B53A2283-41A2-40BC-8D52-F4A9A611C670}" type="presOf" srcId="{A9CB2557-5748-43CC-9920-2235AC31CCE7}" destId="{208EDE76-5EB4-4607-81D5-5A8B3E4D017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DA7659C-A45B-4E8F-9DB6-00640556A473}" type="presOf" srcId="{B5A4C215-B9F7-4D52-8C29-2BBCC8582FBF}" destId="{9015810C-B4E7-402C-A72A-058D58583E51}" srcOrd="1"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EF391997-12A8-49E3-ABDD-A3C5C1647D4A}" srcId="{19DFC9B8-459E-4C48-B5B3-F33E961D1464}" destId="{B5A4C215-B9F7-4D52-8C29-2BBCC8582FBF}" srcOrd="0" destOrd="0" parTransId="{7C939855-FF11-4D68-A3BA-E39A030C245C}" sibTransId="{EB69F5CB-A3F3-4944-8B3D-D7E4AF77D062}"/>
    <dgm:cxn modelId="{19EFCB25-54DA-4F2E-BCB7-C810AAE128DF}" type="presOf" srcId="{32AE0855-68A6-476F-9D42-5D02ABC300B0}" destId="{B9C6672E-DC55-4B60-BD6F-DC53D931A1A7}"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1764059"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smtClean="0"/>
            <a:t>String</a:t>
          </a:r>
          <a:endParaRPr lang="zh-CN" altLang="en-US" sz="2800" kern="1200" dirty="0"/>
        </a:p>
      </dsp:txBody>
      <dsp:txXfrm>
        <a:off x="1794659" y="32113"/>
        <a:ext cx="2028346" cy="983573"/>
      </dsp:txXfrm>
    </dsp:sp>
    <dsp:sp modelId="{BFFDD45F-05F9-4E7E-BE4D-57DF51343182}">
      <dsp:nvSpPr>
        <dsp:cNvPr id="0" name=""/>
        <dsp:cNvSpPr/>
      </dsp:nvSpPr>
      <dsp:spPr>
        <a:xfrm>
          <a:off x="1973014"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2181969"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使用构造方法或字符串常量初始化变量</a:t>
          </a:r>
          <a:endParaRPr lang="zh-CN" altLang="en-US" sz="2000" kern="1200" dirty="0"/>
        </a:p>
      </dsp:txBody>
      <dsp:txXfrm>
        <a:off x="2212569" y="1338079"/>
        <a:ext cx="1610437" cy="983573"/>
      </dsp:txXfrm>
    </dsp:sp>
    <dsp:sp modelId="{B9C6672E-DC55-4B60-BD6F-DC53D931A1A7}">
      <dsp:nvSpPr>
        <dsp:cNvPr id="0" name=""/>
        <dsp:cNvSpPr/>
      </dsp:nvSpPr>
      <dsp:spPr>
        <a:xfrm>
          <a:off x="1973014"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2181969"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字符串常量类</a:t>
          </a:r>
          <a:endParaRPr lang="zh-CN" altLang="en-US" sz="2000" kern="1200" dirty="0"/>
        </a:p>
      </dsp:txBody>
      <dsp:txXfrm>
        <a:off x="2212569" y="2644046"/>
        <a:ext cx="1610437" cy="983573"/>
      </dsp:txXfrm>
    </dsp:sp>
    <dsp:sp modelId="{1AC412C5-B88C-4B28-ACAE-9D9066833D64}">
      <dsp:nvSpPr>
        <dsp:cNvPr id="0" name=""/>
        <dsp:cNvSpPr/>
      </dsp:nvSpPr>
      <dsp:spPr>
        <a:xfrm>
          <a:off x="1973014"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2181969"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通过</a:t>
          </a:r>
          <a:r>
            <a:rPr lang="en-US" altLang="zh-CN" sz="2000" kern="1200" dirty="0" err="1" smtClean="0"/>
            <a:t>StringBuffer</a:t>
          </a:r>
          <a:r>
            <a:rPr lang="zh-CN" altLang="en-US" sz="2000" kern="1200" dirty="0" smtClean="0"/>
            <a:t>的构造方法</a:t>
          </a:r>
          <a:endParaRPr lang="zh-CN" altLang="en-US" sz="2000" kern="1200" dirty="0"/>
        </a:p>
      </dsp:txBody>
      <dsp:txXfrm>
        <a:off x="2212569" y="3950013"/>
        <a:ext cx="1610437" cy="983573"/>
      </dsp:txXfrm>
    </dsp:sp>
    <dsp:sp modelId="{2DBBD6A3-537A-47F3-9A49-5315FFE225B2}">
      <dsp:nvSpPr>
        <dsp:cNvPr id="0" name=""/>
        <dsp:cNvSpPr/>
      </dsp:nvSpPr>
      <dsp:spPr>
        <a:xfrm>
          <a:off x="4375993" y="1513"/>
          <a:ext cx="2089546" cy="104477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altLang="zh-CN" sz="2800" kern="1200" dirty="0" err="1" smtClean="0"/>
            <a:t>StringBuffer</a:t>
          </a:r>
          <a:endParaRPr lang="zh-CN" altLang="en-US" sz="2800" kern="1200" dirty="0"/>
        </a:p>
      </dsp:txBody>
      <dsp:txXfrm>
        <a:off x="4406593" y="32113"/>
        <a:ext cx="2028346" cy="983573"/>
      </dsp:txXfrm>
    </dsp:sp>
    <dsp:sp modelId="{9AD9E17C-21FD-49E5-8080-4AEB422FC4C4}">
      <dsp:nvSpPr>
        <dsp:cNvPr id="0" name=""/>
        <dsp:cNvSpPr/>
      </dsp:nvSpPr>
      <dsp:spPr>
        <a:xfrm>
          <a:off x="4584948" y="1046286"/>
          <a:ext cx="208954" cy="783580"/>
        </a:xfrm>
        <a:custGeom>
          <a:avLst/>
          <a:gdLst/>
          <a:ahLst/>
          <a:cxnLst/>
          <a:rect l="0" t="0" r="0" b="0"/>
          <a:pathLst>
            <a:path>
              <a:moveTo>
                <a:pt x="0" y="0"/>
              </a:moveTo>
              <a:lnTo>
                <a:pt x="0" y="783580"/>
              </a:lnTo>
              <a:lnTo>
                <a:pt x="208954" y="78358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4793902" y="1307479"/>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使用构造方法初始化变量</a:t>
          </a:r>
          <a:endParaRPr lang="zh-CN" altLang="en-US" sz="2000" kern="1200" dirty="0"/>
        </a:p>
      </dsp:txBody>
      <dsp:txXfrm>
        <a:off x="4824502" y="1338079"/>
        <a:ext cx="1610437" cy="983573"/>
      </dsp:txXfrm>
    </dsp:sp>
    <dsp:sp modelId="{208EDE76-5EB4-4607-81D5-5A8B3E4D0172}">
      <dsp:nvSpPr>
        <dsp:cNvPr id="0" name=""/>
        <dsp:cNvSpPr/>
      </dsp:nvSpPr>
      <dsp:spPr>
        <a:xfrm>
          <a:off x="4584948" y="1046286"/>
          <a:ext cx="208954" cy="2089546"/>
        </a:xfrm>
        <a:custGeom>
          <a:avLst/>
          <a:gdLst/>
          <a:ahLst/>
          <a:cxnLst/>
          <a:rect l="0" t="0" r="0" b="0"/>
          <a:pathLst>
            <a:path>
              <a:moveTo>
                <a:pt x="0" y="0"/>
              </a:moveTo>
              <a:lnTo>
                <a:pt x="0" y="2089546"/>
              </a:lnTo>
              <a:lnTo>
                <a:pt x="208954" y="208954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4793902" y="2613446"/>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字符串变量类</a:t>
          </a:r>
          <a:endParaRPr lang="zh-CN" altLang="en-US" sz="2000" kern="1200" dirty="0"/>
        </a:p>
      </dsp:txBody>
      <dsp:txXfrm>
        <a:off x="4824502" y="2644046"/>
        <a:ext cx="1610437" cy="983573"/>
      </dsp:txXfrm>
    </dsp:sp>
    <dsp:sp modelId="{71181962-A4F4-4D9D-BA5D-49AC7A1B23C2}">
      <dsp:nvSpPr>
        <dsp:cNvPr id="0" name=""/>
        <dsp:cNvSpPr/>
      </dsp:nvSpPr>
      <dsp:spPr>
        <a:xfrm>
          <a:off x="4584948" y="1046286"/>
          <a:ext cx="208954" cy="3395513"/>
        </a:xfrm>
        <a:custGeom>
          <a:avLst/>
          <a:gdLst/>
          <a:ahLst/>
          <a:cxnLst/>
          <a:rect l="0" t="0" r="0" b="0"/>
          <a:pathLst>
            <a:path>
              <a:moveTo>
                <a:pt x="0" y="0"/>
              </a:moveTo>
              <a:lnTo>
                <a:pt x="0" y="3395513"/>
              </a:lnTo>
              <a:lnTo>
                <a:pt x="208954" y="339551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4793902" y="3919413"/>
          <a:ext cx="1671637" cy="104477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dirty="0" err="1" smtClean="0"/>
            <a:t>Tostring</a:t>
          </a:r>
          <a:r>
            <a:rPr lang="zh-CN" altLang="en-US" sz="2000" kern="1200" dirty="0" smtClean="0"/>
            <a:t>方法</a:t>
          </a:r>
          <a:endParaRPr lang="zh-CN" altLang="en-US" sz="2000" kern="1200" dirty="0"/>
        </a:p>
      </dsp:txBody>
      <dsp:txXfrm>
        <a:off x="4824502" y="3950013"/>
        <a:ext cx="1610437" cy="9835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15</a:t>
            </a:fld>
            <a:endParaRPr lang="pt-PT" altLang="zh-CN" sz="1200" smtClean="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27</a:t>
            </a:fld>
            <a:endParaRPr lang="pt-PT" altLang="zh-CN" sz="1200" smtClean="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8" name="TextBox 7"/>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smtClean="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287524" y="6231485"/>
            <a:ext cx="1512168" cy="369332"/>
          </a:xfrm>
          <a:prstGeom prst="rect">
            <a:avLst/>
          </a:prstGeom>
          <a:noFill/>
        </p:spPr>
        <p:txBody>
          <a:bodyPr wrap="square" rtlCol="0">
            <a:spAutoFit/>
          </a:bodyPr>
          <a:lstStyle/>
          <a:p>
            <a:r>
              <a:rPr lang="zh-CN" altLang="en-US" sz="1800" smtClean="0">
                <a:solidFill>
                  <a:schemeClr val="tx1"/>
                </a:solidFill>
                <a:latin typeface="微软雅黑" pitchFamily="34" charset="-122"/>
                <a:ea typeface="微软雅黑" pitchFamily="34" charset="-122"/>
              </a:rPr>
              <a:t>武永亮</a:t>
            </a:r>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AM_PM"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字符串解析、日期格式化</a:t>
            </a:r>
            <a:endParaRPr lang="zh-CN" altLang="en-US"/>
          </a:p>
        </p:txBody>
      </p:sp>
      <p:sp>
        <p:nvSpPr>
          <p:cNvPr id="3" name="副标题 2"/>
          <p:cNvSpPr>
            <a:spLocks noGrp="1"/>
          </p:cNvSpPr>
          <p:nvPr>
            <p:ph type="subTitle" idx="1"/>
          </p:nvPr>
        </p:nvSpPr>
        <p:spPr/>
        <p:txBody>
          <a:bodyPr/>
          <a:lstStyle/>
          <a:p>
            <a:r>
              <a:rPr lang="zh-CN" altLang="en-US" smtClean="0"/>
              <a:t>武永亮</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类中常用的方法</a:t>
            </a:r>
            <a:endParaRPr lang="zh-CN" altLang="en-US" dirty="0"/>
          </a:p>
        </p:txBody>
      </p:sp>
      <p:sp>
        <p:nvSpPr>
          <p:cNvPr id="3" name="内容占位符 2"/>
          <p:cNvSpPr>
            <a:spLocks noGrp="1"/>
          </p:cNvSpPr>
          <p:nvPr>
            <p:ph idx="1"/>
          </p:nvPr>
        </p:nvSpPr>
        <p:spPr/>
        <p:txBody>
          <a:bodyPr/>
          <a:lstStyle/>
          <a:p>
            <a:r>
              <a:rPr lang="zh-CN" altLang="en-US" smtClean="0"/>
              <a:t>字符串连接</a:t>
            </a:r>
            <a:endParaRPr lang="en-US" altLang="zh-CN" smtClean="0"/>
          </a:p>
          <a:p>
            <a:pPr lvl="1"/>
            <a:r>
              <a:rPr lang="en-US" altLang="zh-CN" smtClean="0"/>
              <a:t>append(Object  obj)</a:t>
            </a:r>
          </a:p>
          <a:p>
            <a:r>
              <a:rPr lang="zh-CN" altLang="en-US" smtClean="0"/>
              <a:t>字符串删除</a:t>
            </a:r>
            <a:endParaRPr lang="en-US" altLang="zh-CN" smtClean="0"/>
          </a:p>
          <a:p>
            <a:pPr lvl="1"/>
            <a:r>
              <a:rPr lang="en-US" altLang="zh-CN" smtClean="0"/>
              <a:t>delete(int start,int end)</a:t>
            </a:r>
          </a:p>
          <a:p>
            <a:r>
              <a:rPr lang="zh-CN" altLang="en-US" smtClean="0"/>
              <a:t>字符串插入</a:t>
            </a:r>
            <a:endParaRPr lang="en-US" altLang="zh-CN" smtClean="0"/>
          </a:p>
          <a:p>
            <a:pPr lvl="1"/>
            <a:r>
              <a:rPr lang="en-US" altLang="zh-CN" smtClean="0"/>
              <a:t>insert(int offset,Object obj)</a:t>
            </a:r>
          </a:p>
          <a:p>
            <a:r>
              <a:rPr lang="zh-CN" altLang="en-US" smtClean="0"/>
              <a:t>字符串逆序</a:t>
            </a:r>
            <a:endParaRPr lang="en-US" altLang="zh-CN" smtClean="0"/>
          </a:p>
          <a:p>
            <a:pPr lvl="1"/>
            <a:r>
              <a:rPr lang="en-US" altLang="zh-CN" smtClean="0"/>
              <a:t>reverse()</a:t>
            </a:r>
          </a:p>
          <a:p>
            <a:r>
              <a:rPr lang="zh-CN" altLang="en-US" smtClean="0"/>
              <a:t>转换为</a:t>
            </a:r>
            <a:r>
              <a:rPr lang="en-US" altLang="zh-CN" smtClean="0"/>
              <a:t>String</a:t>
            </a:r>
            <a:r>
              <a:rPr lang="zh-CN" altLang="en-US" smtClean="0"/>
              <a:t>对象</a:t>
            </a:r>
            <a:endParaRPr lang="en-US" altLang="zh-CN" smtClean="0"/>
          </a:p>
          <a:p>
            <a:pPr lvl="1"/>
            <a:r>
              <a:rPr lang="en-US" altLang="zh-CN" smtClean="0"/>
              <a:t>toString()</a:t>
            </a:r>
          </a:p>
          <a:p>
            <a:endParaRPr lang="zh-CN" altLang="en-US" dirty="0"/>
          </a:p>
        </p:txBody>
      </p:sp>
    </p:spTree>
    <p:extLst>
      <p:ext uri="{BB962C8B-B14F-4D97-AF65-F5344CB8AC3E}">
        <p14:creationId xmlns:p14="http://schemas.microsoft.com/office/powerpoint/2010/main" val="324831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与</a:t>
            </a:r>
            <a:r>
              <a:rPr lang="en-US" altLang="zh-CN" smtClean="0"/>
              <a:t>StringBuffer</a:t>
            </a:r>
            <a:r>
              <a:rPr lang="zh-CN" altLang="en-US" smtClean="0"/>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2328079"/>
              </p:ext>
            </p:extLst>
          </p:nvPr>
        </p:nvGraphicFramePr>
        <p:xfrm>
          <a:off x="457200" y="1160463"/>
          <a:ext cx="8229600"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字符串常量类与变量类区别</a:t>
            </a:r>
            <a:endParaRPr lang="zh-CN" altLang="en-US" dirty="0"/>
          </a:p>
        </p:txBody>
      </p:sp>
      <p:grpSp>
        <p:nvGrpSpPr>
          <p:cNvPr id="19" name="组合 18"/>
          <p:cNvGrpSpPr/>
          <p:nvPr/>
        </p:nvGrpSpPr>
        <p:grpSpPr>
          <a:xfrm>
            <a:off x="428625" y="1404938"/>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14344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3000946"/>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250977"/>
              <a:ext cx="2058789" cy="103527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StringBuilder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StringBuilder</a:t>
            </a:r>
            <a:r>
              <a:rPr lang="zh-CN" altLang="zh-CN" dirty="0" smtClean="0"/>
              <a:t>类与</a:t>
            </a:r>
            <a:r>
              <a:rPr lang="en-US" altLang="zh-CN" dirty="0" err="1" smtClean="0"/>
              <a:t>StringBuffer</a:t>
            </a:r>
            <a:r>
              <a:rPr lang="zh-CN" altLang="zh-CN" dirty="0" smtClean="0"/>
              <a:t>类的方法调用是一致的</a:t>
            </a:r>
            <a:r>
              <a:rPr lang="zh-CN" altLang="en-US" dirty="0" smtClean="0"/>
              <a:t>。</a:t>
            </a:r>
            <a:endParaRPr lang="en-US" altLang="zh-CN" dirty="0" smtClean="0"/>
          </a:p>
          <a:p>
            <a:r>
              <a:rPr lang="en-US" altLang="zh-CN" dirty="0" err="1" smtClean="0"/>
              <a:t>StringBuilder</a:t>
            </a:r>
            <a:r>
              <a:rPr lang="zh-CN" altLang="zh-CN" dirty="0" smtClean="0"/>
              <a:t>类与</a:t>
            </a:r>
            <a:r>
              <a:rPr lang="en-US" altLang="zh-CN" dirty="0" err="1" smtClean="0"/>
              <a:t>StringBuffer</a:t>
            </a:r>
            <a:r>
              <a:rPr lang="zh-CN" altLang="zh-CN" dirty="0" smtClean="0"/>
              <a:t>类的区别：</a:t>
            </a:r>
            <a:endParaRPr lang="en-US" altLang="zh-CN" dirty="0" smtClean="0"/>
          </a:p>
          <a:p>
            <a:pPr lvl="1"/>
            <a:r>
              <a:rPr lang="en-US" altLang="zh-CN" dirty="0" err="1" smtClean="0"/>
              <a:t>StringBuffer</a:t>
            </a:r>
            <a:r>
              <a:rPr lang="zh-CN" altLang="zh-CN" dirty="0" smtClean="0"/>
              <a:t>是线程安全的</a:t>
            </a:r>
            <a:endParaRPr lang="en-US" altLang="zh-CN" dirty="0" smtClean="0"/>
          </a:p>
          <a:p>
            <a:pPr lvl="1"/>
            <a:r>
              <a:rPr lang="en-US" altLang="zh-CN" dirty="0" err="1" smtClean="0"/>
              <a:t>StringBuilder</a:t>
            </a:r>
            <a:r>
              <a:rPr lang="zh-CN" altLang="zh-CN" dirty="0" smtClean="0"/>
              <a:t>是非线程安全的</a:t>
            </a:r>
            <a:endParaRPr lang="zh-CN" altLang="en-US" dirty="0"/>
          </a:p>
        </p:txBody>
      </p:sp>
    </p:spTree>
    <p:extLst>
      <p:ext uri="{BB962C8B-B14F-4D97-AF65-F5344CB8AC3E}">
        <p14:creationId xmlns:p14="http://schemas.microsoft.com/office/powerpoint/2010/main" val="3810787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StringTokenzier</a:t>
            </a:r>
            <a:r>
              <a:rPr lang="zh-CN" altLang="en-US" dirty="0" smtClean="0"/>
              <a:t>类</a:t>
            </a:r>
            <a:endParaRPr lang="zh-CN" altLang="en-US" dirty="0"/>
          </a:p>
        </p:txBody>
      </p:sp>
      <p:sp>
        <p:nvSpPr>
          <p:cNvPr id="3" name="内容占位符 2"/>
          <p:cNvSpPr>
            <a:spLocks noGrp="1"/>
          </p:cNvSpPr>
          <p:nvPr>
            <p:ph idx="1"/>
          </p:nvPr>
        </p:nvSpPr>
        <p:spPr/>
        <p:txBody>
          <a:bodyPr/>
          <a:lstStyle/>
          <a:p>
            <a:r>
              <a:rPr lang="en-US" altLang="zh-CN" dirty="0" err="1" smtClean="0"/>
              <a:t>StringTokenizer</a:t>
            </a:r>
            <a:r>
              <a:rPr lang="zh-CN" altLang="en-US" dirty="0" smtClean="0"/>
              <a:t>类主要用途是将字符串以定界符为界，分析为一个个独立的</a:t>
            </a:r>
            <a:r>
              <a:rPr lang="en-US" altLang="zh-CN" dirty="0" smtClean="0"/>
              <a:t>token</a:t>
            </a:r>
            <a:r>
              <a:rPr lang="zh-CN" altLang="en-US" dirty="0" smtClean="0"/>
              <a:t>（可理解为单词）。</a:t>
            </a:r>
            <a:endParaRPr lang="en-US" altLang="zh-CN" dirty="0" smtClean="0"/>
          </a:p>
          <a:p>
            <a:r>
              <a:rPr lang="en-US" altLang="zh-CN" dirty="0" err="1" smtClean="0"/>
              <a:t>StringTokenizer</a:t>
            </a:r>
            <a:r>
              <a:rPr lang="zh-CN" altLang="en-US" dirty="0" smtClean="0"/>
              <a:t>中的</a:t>
            </a:r>
            <a:r>
              <a:rPr lang="zh-CN" altLang="en-US" dirty="0" smtClean="0">
                <a:solidFill>
                  <a:srgbClr val="FF0000"/>
                </a:solidFill>
              </a:rPr>
              <a:t>定界符</a:t>
            </a:r>
            <a:r>
              <a:rPr lang="zh-CN" altLang="en-US" dirty="0" smtClean="0"/>
              <a:t>可以自己指定</a:t>
            </a:r>
            <a:r>
              <a:rPr lang="zh-CN" altLang="en-US" dirty="0" smtClean="0"/>
              <a:t>。</a:t>
            </a:r>
            <a:endParaRPr lang="en-US" altLang="zh-CN" dirty="0" smtClean="0"/>
          </a:p>
          <a:p>
            <a:r>
              <a:rPr lang="en-US" altLang="zh-CN" dirty="0" err="1" smtClean="0"/>
              <a:t>StringTokenizer</a:t>
            </a:r>
            <a:r>
              <a:rPr lang="zh-CN" altLang="en-US" dirty="0" smtClean="0"/>
              <a:t>常用的方法：</a:t>
            </a:r>
            <a:endParaRPr lang="en-US" altLang="zh-CN" dirty="0" smtClean="0"/>
          </a:p>
          <a:p>
            <a:pPr lvl="1"/>
            <a:r>
              <a:rPr lang="en-US" altLang="zh-CN" dirty="0" err="1" smtClean="0"/>
              <a:t>hasMoreTokens</a:t>
            </a:r>
            <a:r>
              <a:rPr lang="zh-CN" altLang="en-US" dirty="0" smtClean="0"/>
              <a:t>：是否有更多的分隔符</a:t>
            </a:r>
            <a:endParaRPr lang="en-US" altLang="zh-CN" dirty="0" smtClean="0"/>
          </a:p>
          <a:p>
            <a:pPr lvl="1"/>
            <a:r>
              <a:rPr lang="en-US" altLang="zh-CN" dirty="0" err="1" smtClean="0"/>
              <a:t>nextToken</a:t>
            </a:r>
            <a:r>
              <a:rPr lang="zh-CN" altLang="en-US" dirty="0" smtClean="0"/>
              <a:t>：返回下一个分隔符前的内容值</a:t>
            </a:r>
            <a:endParaRPr lang="en-US" altLang="zh-CN" dirty="0" smtClean="0"/>
          </a:p>
          <a:p>
            <a:endParaRPr lang="zh-CN" altLang="en-US" dirty="0"/>
          </a:p>
        </p:txBody>
      </p:sp>
    </p:spTree>
    <p:extLst>
      <p:ext uri="{BB962C8B-B14F-4D97-AF65-F5344CB8AC3E}">
        <p14:creationId xmlns:p14="http://schemas.microsoft.com/office/powerpoint/2010/main" val="4045827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日期的格式化</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en-US" altLang="zh-CN" smtClean="0"/>
              <a:t>Java</a:t>
            </a:r>
            <a:r>
              <a:rPr lang="zh-CN" altLang="en-US" smtClean="0"/>
              <a:t>中用于表示日期的类</a:t>
            </a:r>
            <a:endParaRPr lang="en-US" altLang="zh-CN" smtClean="0"/>
          </a:p>
          <a:p>
            <a:pPr lvl="1"/>
            <a:r>
              <a:rPr lang="en-US" altLang="zh-CN" smtClean="0"/>
              <a:t>Date</a:t>
            </a:r>
            <a:r>
              <a:rPr lang="zh-CN" altLang="en-US" smtClean="0"/>
              <a:t>类</a:t>
            </a:r>
            <a:endParaRPr lang="en-US" altLang="zh-CN" smtClean="0"/>
          </a:p>
          <a:p>
            <a:pPr lvl="1"/>
            <a:r>
              <a:rPr lang="en-US" altLang="zh-CN" smtClean="0"/>
              <a:t>Calendar</a:t>
            </a:r>
            <a:r>
              <a:rPr lang="zh-CN" altLang="en-US" smtClean="0"/>
              <a:t>类</a:t>
            </a:r>
            <a:endParaRPr lang="en-US" altLang="zh-CN" smtClean="0"/>
          </a:p>
          <a:p>
            <a:r>
              <a:rPr lang="zh-CN" altLang="en-US" smtClean="0"/>
              <a:t>日期的格式化和解析</a:t>
            </a:r>
            <a:endParaRPr lang="en-US" altLang="zh-CN" smtClean="0"/>
          </a:p>
          <a:p>
            <a:pPr lvl="1"/>
            <a:r>
              <a:rPr lang="en-US" altLang="zh-CN" smtClean="0"/>
              <a:t>DateFormate</a:t>
            </a:r>
          </a:p>
          <a:p>
            <a:pPr lvl="1"/>
            <a:r>
              <a:rPr lang="en-US" altLang="zh-CN" smtClean="0"/>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日期类</a:t>
            </a:r>
            <a:endParaRPr lang="zh-CN" altLang="en-US" dirty="0" smtClean="0"/>
          </a:p>
        </p:txBody>
      </p:sp>
      <p:sp>
        <p:nvSpPr>
          <p:cNvPr id="8195" name="内容占位符 2"/>
          <p:cNvSpPr>
            <a:spLocks noGrp="1"/>
          </p:cNvSpPr>
          <p:nvPr>
            <p:ph idx="1"/>
          </p:nvPr>
        </p:nvSpPr>
        <p:spPr/>
        <p:txBody>
          <a:bodyPr/>
          <a:lstStyle/>
          <a:p>
            <a:r>
              <a:rPr lang="en-US" altLang="zh-CN" smtClean="0"/>
              <a:t>Java</a:t>
            </a:r>
            <a:r>
              <a:rPr lang="zh-CN" altLang="en-US" smtClean="0"/>
              <a:t>中常用的表示日期的类有三个</a:t>
            </a:r>
            <a:endParaRPr lang="en-US" altLang="zh-CN" smtClean="0"/>
          </a:p>
          <a:p>
            <a:pPr lvl="1"/>
            <a:r>
              <a:rPr lang="en-US" altLang="zh-CN" smtClean="0"/>
              <a:t>java.util.Date</a:t>
            </a:r>
            <a:r>
              <a:rPr lang="zh-CN" altLang="en-US" smtClean="0"/>
              <a:t>：</a:t>
            </a:r>
            <a:r>
              <a:rPr lang="en-US" altLang="zh-CN" smtClean="0"/>
              <a:t>JDK 1.1</a:t>
            </a:r>
            <a:r>
              <a:rPr lang="zh-CN" altLang="en-US" smtClean="0"/>
              <a:t>后，</a:t>
            </a:r>
            <a:r>
              <a:rPr lang="en-US" altLang="zh-CN" smtClean="0"/>
              <a:t>java.util.Date </a:t>
            </a:r>
            <a:r>
              <a:rPr lang="zh-CN" altLang="en-US" smtClean="0"/>
              <a:t>类中的大多数方法已经不推荐使用。</a:t>
            </a:r>
            <a:endParaRPr lang="en-US" altLang="zh-CN" smtClean="0"/>
          </a:p>
          <a:p>
            <a:pPr lvl="1"/>
            <a:r>
              <a:rPr lang="en-US" altLang="zh-CN" smtClean="0"/>
              <a:t>java.sql.Date</a:t>
            </a:r>
            <a:r>
              <a:rPr lang="zh-CN" altLang="en-US" smtClean="0"/>
              <a:t>：主要针对数据库操作中的</a:t>
            </a:r>
            <a:r>
              <a:rPr lang="en-US" altLang="zh-CN" smtClean="0"/>
              <a:t>SQL</a:t>
            </a:r>
            <a:r>
              <a:rPr lang="zh-CN" altLang="en-US" smtClean="0"/>
              <a:t>使用，只有日期没有时间部分。</a:t>
            </a:r>
            <a:endParaRPr lang="en-US" altLang="zh-CN" smtClean="0"/>
          </a:p>
          <a:p>
            <a:pPr lvl="1"/>
            <a:r>
              <a:rPr lang="en-US" altLang="zh-CN" smtClean="0"/>
              <a:t>java.util.Calendar</a:t>
            </a:r>
            <a:r>
              <a:rPr lang="zh-CN" altLang="en-US" smtClean="0"/>
              <a:t>：翻译为中文称为“日历”，</a:t>
            </a:r>
            <a:r>
              <a:rPr lang="en-US" altLang="zh-CN" smtClean="0"/>
              <a:t>JDK1.1</a:t>
            </a:r>
            <a:r>
              <a:rPr lang="zh-CN" altLang="en-US" smtClean="0"/>
              <a:t>之后</a:t>
            </a:r>
            <a:r>
              <a:rPr lang="en-US" altLang="zh-CN" smtClean="0"/>
              <a:t>Calendar</a:t>
            </a:r>
            <a:r>
              <a:rPr lang="zh-CN" altLang="en-US" smtClean="0"/>
              <a:t>逐步取代了</a:t>
            </a:r>
            <a:r>
              <a:rPr lang="en-US" altLang="zh-CN" smtClean="0"/>
              <a:t>java.util.Date</a:t>
            </a:r>
            <a:r>
              <a:rPr lang="zh-CN" altLang="en-US" smtClean="0"/>
              <a:t>类，提供了更多的方式来表示日期和时间。</a:t>
            </a:r>
            <a:endParaRPr lang="zh-CN" altLang="en-US" dirty="0" smtClean="0"/>
          </a:p>
        </p:txBody>
      </p:sp>
    </p:spTree>
    <p:extLst>
      <p:ext uri="{BB962C8B-B14F-4D97-AF65-F5344CB8AC3E}">
        <p14:creationId xmlns:p14="http://schemas.microsoft.com/office/powerpoint/2010/main" val="2367017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java.util.Date</a:t>
            </a:r>
            <a:r>
              <a:rPr lang="zh-CN" altLang="zh-CN" dirty="0" smtClean="0"/>
              <a:t>类实际上是一个包裹类</a:t>
            </a:r>
            <a:r>
              <a:rPr lang="zh-CN" altLang="en-US" dirty="0" smtClean="0"/>
              <a:t>，</a:t>
            </a:r>
            <a:r>
              <a:rPr lang="zh-CN" altLang="zh-CN" dirty="0" smtClean="0"/>
              <a:t>它包含的是一个长整型数据</a:t>
            </a:r>
            <a:r>
              <a:rPr lang="en-US" altLang="zh-CN" dirty="0" smtClean="0"/>
              <a:t>, </a:t>
            </a:r>
            <a:r>
              <a:rPr lang="zh-CN" altLang="zh-CN" dirty="0" smtClean="0"/>
              <a:t>表示的是从</a:t>
            </a:r>
            <a:r>
              <a:rPr lang="en-US" altLang="zh-CN" dirty="0" smtClean="0"/>
              <a:t>GMT(</a:t>
            </a:r>
            <a:r>
              <a:rPr lang="zh-CN" altLang="zh-CN" dirty="0" smtClean="0"/>
              <a:t>格林尼治标准时间</a:t>
            </a:r>
            <a:r>
              <a:rPr lang="en-US" altLang="zh-CN" dirty="0" smtClean="0"/>
              <a:t>)1970</a:t>
            </a:r>
            <a:r>
              <a:rPr lang="zh-CN" altLang="zh-CN" dirty="0" smtClean="0"/>
              <a:t>年</a:t>
            </a:r>
            <a:r>
              <a:rPr lang="en-US" altLang="zh-CN" dirty="0" smtClean="0"/>
              <a:t>1 </a:t>
            </a:r>
            <a:r>
              <a:rPr lang="zh-CN" altLang="zh-CN" dirty="0" smtClean="0"/>
              <a:t>月</a:t>
            </a:r>
            <a:r>
              <a:rPr lang="en-US" altLang="zh-CN" dirty="0" smtClean="0"/>
              <a:t> 1</a:t>
            </a:r>
            <a:r>
              <a:rPr lang="zh-CN" altLang="zh-CN" dirty="0" smtClean="0"/>
              <a:t>日</a:t>
            </a:r>
            <a:r>
              <a:rPr lang="en-US" altLang="zh-CN" dirty="0" smtClean="0"/>
              <a:t>00:00:00</a:t>
            </a:r>
            <a:r>
              <a:rPr lang="zh-CN" altLang="zh-CN" dirty="0" smtClean="0"/>
              <a:t>这一刻之前或者是之后经历的毫秒数</a:t>
            </a:r>
            <a:r>
              <a:rPr lang="en-US" altLang="zh-CN" dirty="0" smtClean="0"/>
              <a:t>.</a:t>
            </a:r>
          </a:p>
          <a:p>
            <a:pPr lvl="1"/>
            <a:r>
              <a:rPr lang="en-US" altLang="zh-CN" dirty="0" smtClean="0"/>
              <a:t>Date</a:t>
            </a:r>
            <a:r>
              <a:rPr lang="zh-CN" altLang="en-US" dirty="0" smtClean="0"/>
              <a:t>类提供了两个重载的构造方法</a:t>
            </a:r>
            <a:endParaRPr lang="en-US" altLang="zh-CN" dirty="0" smtClean="0"/>
          </a:p>
          <a:p>
            <a:pPr lvl="1"/>
            <a:r>
              <a:rPr lang="en-US" altLang="zh-CN" dirty="0" smtClean="0"/>
              <a:t>Date()</a:t>
            </a:r>
            <a:r>
              <a:rPr lang="zh-CN" altLang="en-US" dirty="0" smtClean="0"/>
              <a:t>：以本地当前时间构造一个</a:t>
            </a:r>
            <a:r>
              <a:rPr lang="en-US" altLang="zh-CN" dirty="0" smtClean="0"/>
              <a:t>Date</a:t>
            </a:r>
            <a:r>
              <a:rPr lang="zh-CN" altLang="en-US" dirty="0" smtClean="0"/>
              <a:t>对象。</a:t>
            </a:r>
            <a:endParaRPr lang="en-US" altLang="zh-CN" dirty="0" smtClean="0"/>
          </a:p>
          <a:p>
            <a:pPr lvl="1"/>
            <a:r>
              <a:rPr lang="en-US" altLang="zh-CN" dirty="0" smtClean="0"/>
              <a:t>Date(long date)</a:t>
            </a:r>
            <a:r>
              <a:rPr lang="zh-CN" altLang="en-US" dirty="0" smtClean="0"/>
              <a:t>：以距离基准（</a:t>
            </a:r>
            <a:r>
              <a:rPr lang="en-US" altLang="zh-CN" dirty="0" smtClean="0"/>
              <a:t>1970 </a:t>
            </a:r>
            <a:r>
              <a:rPr lang="zh-CN" altLang="zh-CN" dirty="0" smtClean="0"/>
              <a:t>年</a:t>
            </a:r>
            <a:r>
              <a:rPr lang="en-US" altLang="zh-CN" dirty="0" smtClean="0"/>
              <a:t> 1 </a:t>
            </a:r>
            <a:r>
              <a:rPr lang="zh-CN" altLang="zh-CN" dirty="0" smtClean="0"/>
              <a:t>月</a:t>
            </a:r>
            <a:r>
              <a:rPr lang="en-US" altLang="zh-CN" dirty="0" smtClean="0"/>
              <a:t> 1 </a:t>
            </a:r>
            <a:r>
              <a:rPr lang="zh-CN" altLang="zh-CN" dirty="0" smtClean="0"/>
              <a:t>日</a:t>
            </a:r>
            <a:r>
              <a:rPr lang="en-US" altLang="zh-CN" dirty="0" smtClean="0"/>
              <a:t> 00:00:00 GMT</a:t>
            </a:r>
            <a:r>
              <a:rPr lang="zh-CN" altLang="en-US" dirty="0" smtClean="0"/>
              <a:t>）时间的毫秒值构造</a:t>
            </a:r>
            <a:r>
              <a:rPr lang="en-US" altLang="zh-CN" dirty="0" smtClean="0"/>
              <a:t>Date</a:t>
            </a:r>
            <a:r>
              <a:rPr lang="zh-CN" altLang="en-US" dirty="0" smtClean="0"/>
              <a:t>对象。</a:t>
            </a:r>
            <a:endParaRPr lang="en-US" altLang="zh-CN" dirty="0" smtClean="0"/>
          </a:p>
          <a:p>
            <a:pPr lvl="1"/>
            <a:r>
              <a:rPr lang="en-US" altLang="zh-CN" dirty="0" smtClean="0"/>
              <a:t>Date </a:t>
            </a:r>
            <a:r>
              <a:rPr lang="en-US" altLang="zh-CN" dirty="0" err="1" smtClean="0"/>
              <a:t>date</a:t>
            </a:r>
            <a:r>
              <a:rPr lang="en-US" altLang="zh-CN" dirty="0" smtClean="0"/>
              <a:t> = new Date();  </a:t>
            </a:r>
            <a:endParaRPr lang="zh-CN" altLang="zh-CN" dirty="0" smtClean="0"/>
          </a:p>
          <a:p>
            <a:pPr lvl="1"/>
            <a:r>
              <a:rPr lang="en-US" altLang="zh-CN" dirty="0" err="1" smtClean="0"/>
              <a:t>System.out.println</a:t>
            </a:r>
            <a:r>
              <a:rPr lang="en-US" altLang="zh-CN" dirty="0" smtClean="0"/>
              <a:t>(</a:t>
            </a:r>
            <a:r>
              <a:rPr lang="en-US" altLang="zh-CN" dirty="0" err="1" smtClean="0"/>
              <a:t>date.getTime</a:t>
            </a:r>
            <a:r>
              <a:rPr lang="en-US" altLang="zh-CN" dirty="0" smtClean="0"/>
              <a:t>()); //</a:t>
            </a:r>
            <a:r>
              <a:rPr lang="zh-CN" altLang="zh-CN" dirty="0" smtClean="0"/>
              <a:t>得到毫秒值</a:t>
            </a:r>
          </a:p>
          <a:p>
            <a:pPr lvl="1"/>
            <a:endParaRPr lang="zh-CN" altLang="en-US" dirty="0"/>
          </a:p>
        </p:txBody>
      </p:sp>
    </p:spTree>
    <p:extLst>
      <p:ext uri="{BB962C8B-B14F-4D97-AF65-F5344CB8AC3E}">
        <p14:creationId xmlns:p14="http://schemas.microsoft.com/office/powerpoint/2010/main" val="308716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java.util.Calendar</a:t>
            </a:r>
            <a:r>
              <a:rPr lang="zh-CN" altLang="en-US" dirty="0" smtClean="0"/>
              <a:t>类中文翻译为“日历”，</a:t>
            </a:r>
            <a:r>
              <a:rPr lang="en-US" altLang="zh-CN" dirty="0" smtClean="0"/>
              <a:t>Calendar</a:t>
            </a:r>
            <a:r>
              <a:rPr lang="zh-CN" altLang="en-US" dirty="0" smtClean="0"/>
              <a:t>类中定义了足够的方法来表述日历的规则。</a:t>
            </a:r>
            <a:endParaRPr lang="en-US" altLang="zh-CN" dirty="0" smtClean="0"/>
          </a:p>
          <a:p>
            <a:pPr lvl="1"/>
            <a:r>
              <a:rPr lang="en-US" altLang="zh-CN" dirty="0" smtClean="0"/>
              <a:t>Calendar</a:t>
            </a:r>
            <a:r>
              <a:rPr lang="zh-CN" altLang="zh-CN" dirty="0" smtClean="0"/>
              <a:t>类的方便之处就在于其可以灵活的设置和获取日期对应的年、月、日、时、分、秒信息，并且可以灵活的对日期进行加减操作</a:t>
            </a:r>
            <a:r>
              <a:rPr lang="zh-CN" altLang="en-US" dirty="0" smtClean="0"/>
              <a:t>。</a:t>
            </a:r>
            <a:endParaRPr lang="en-US" altLang="zh-CN" dirty="0" smtClean="0"/>
          </a:p>
          <a:p>
            <a:r>
              <a:rPr lang="en-US" altLang="zh-CN" dirty="0" smtClean="0"/>
              <a:t>Calendar</a:t>
            </a:r>
            <a:r>
              <a:rPr lang="zh-CN" altLang="en-US" dirty="0" smtClean="0"/>
              <a:t>是一个抽象类，</a:t>
            </a:r>
            <a:r>
              <a:rPr lang="en-US" altLang="zh-CN" dirty="0" smtClean="0"/>
              <a:t>Java</a:t>
            </a:r>
            <a:r>
              <a:rPr lang="zh-CN" altLang="en-US" dirty="0" smtClean="0"/>
              <a:t>中提供了</a:t>
            </a:r>
            <a:r>
              <a:rPr lang="en-US" altLang="zh-CN" dirty="0" smtClean="0"/>
              <a:t>Calendar</a:t>
            </a:r>
            <a:r>
              <a:rPr lang="zh-CN" altLang="en-US" dirty="0" smtClean="0"/>
              <a:t>的一个具体实现类</a:t>
            </a:r>
            <a:r>
              <a:rPr lang="en-US" altLang="zh-CN" dirty="0" err="1" smtClean="0"/>
              <a:t>GregorianCalendar</a:t>
            </a:r>
            <a:r>
              <a:rPr lang="zh-CN" altLang="en-US" dirty="0" smtClean="0"/>
              <a:t>。</a:t>
            </a:r>
            <a:endParaRPr lang="en-US" altLang="zh-CN" dirty="0" smtClean="0"/>
          </a:p>
          <a:p>
            <a:r>
              <a:rPr lang="zh-CN" altLang="en-US" dirty="0" smtClean="0"/>
              <a:t>创建</a:t>
            </a:r>
            <a:r>
              <a:rPr lang="en-US" altLang="zh-CN" dirty="0" smtClean="0"/>
              <a:t>Calendar</a:t>
            </a:r>
            <a:r>
              <a:rPr lang="zh-CN" altLang="en-US" dirty="0" smtClean="0"/>
              <a:t>类型对象：</a:t>
            </a:r>
            <a:endParaRPr lang="en-US" altLang="zh-CN" dirty="0" smtClean="0"/>
          </a:p>
          <a:p>
            <a:pPr lvl="1"/>
            <a:r>
              <a:rPr lang="zh-CN" altLang="en-US" dirty="0" smtClean="0"/>
              <a:t>通过其中的静态方法</a:t>
            </a:r>
            <a:r>
              <a:rPr lang="en-US" altLang="zh-CN" dirty="0" err="1" smtClean="0"/>
              <a:t>Calendar.getInstance</a:t>
            </a:r>
            <a:r>
              <a:rPr lang="en-US" altLang="zh-CN" dirty="0" smtClean="0"/>
              <a:t>()</a:t>
            </a:r>
            <a:r>
              <a:rPr lang="zh-CN" altLang="en-US" dirty="0" smtClean="0"/>
              <a:t>。</a:t>
            </a:r>
            <a:endParaRPr lang="en-US" altLang="zh-CN" dirty="0" smtClean="0"/>
          </a:p>
          <a:p>
            <a:pPr lvl="1"/>
            <a:r>
              <a:rPr lang="zh-CN" altLang="en-US" dirty="0" smtClean="0"/>
              <a:t>得到的对象是一</a:t>
            </a:r>
            <a:r>
              <a:rPr lang="zh-CN" altLang="en-US" dirty="0" smtClean="0"/>
              <a:t>个</a:t>
            </a:r>
            <a:r>
              <a:rPr lang="en-US" altLang="zh-CN" dirty="0" smtClean="0"/>
              <a:t>Calendar</a:t>
            </a:r>
            <a:r>
              <a:rPr lang="zh-CN" altLang="en-US" dirty="0" smtClean="0"/>
              <a:t>类的对象。</a:t>
            </a:r>
            <a:endParaRPr lang="en-US" altLang="zh-CN" dirty="0" smtClean="0"/>
          </a:p>
          <a:p>
            <a:r>
              <a:rPr lang="en-US" altLang="zh-CN" dirty="0" smtClean="0"/>
              <a:t>Calendar</a:t>
            </a:r>
            <a:r>
              <a:rPr lang="zh-CN" altLang="zh-CN" dirty="0" smtClean="0"/>
              <a:t>中的</a:t>
            </a:r>
            <a:r>
              <a:rPr lang="en-US" altLang="zh-CN" dirty="0" smtClean="0"/>
              <a:t>set(</a:t>
            </a:r>
            <a:r>
              <a:rPr lang="en-US" altLang="zh-CN" dirty="0" err="1" smtClean="0"/>
              <a:t>int</a:t>
            </a:r>
            <a:r>
              <a:rPr lang="en-US" altLang="zh-CN" dirty="0" smtClean="0"/>
              <a:t> field)</a:t>
            </a:r>
            <a:r>
              <a:rPr lang="zh-CN" altLang="zh-CN" dirty="0" smtClean="0"/>
              <a:t>和</a:t>
            </a:r>
            <a:r>
              <a:rPr lang="en-US" altLang="zh-CN" dirty="0" smtClean="0"/>
              <a:t>get(</a:t>
            </a:r>
            <a:r>
              <a:rPr lang="en-US" altLang="zh-CN" dirty="0" err="1" smtClean="0"/>
              <a:t>int</a:t>
            </a:r>
            <a:r>
              <a:rPr lang="en-US" altLang="zh-CN" dirty="0" smtClean="0"/>
              <a:t> field)</a:t>
            </a:r>
            <a:r>
              <a:rPr lang="zh-CN" altLang="zh-CN" dirty="0" smtClean="0"/>
              <a:t>方法可以用来设置和读取日期的特定部分</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84800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类属性常量（一）</a:t>
            </a:r>
            <a:endParaRPr lang="zh-CN" altLang="en-US" dirty="0"/>
          </a:p>
        </p:txBody>
      </p:sp>
      <p:sp>
        <p:nvSpPr>
          <p:cNvPr id="3" name="内容占位符 2"/>
          <p:cNvSpPr>
            <a:spLocks noGrp="1"/>
          </p:cNvSpPr>
          <p:nvPr>
            <p:ph idx="1"/>
          </p:nvPr>
        </p:nvSpPr>
        <p:spPr/>
        <p:txBody>
          <a:bodyPr/>
          <a:lstStyle/>
          <a:p>
            <a:pPr lvl="0"/>
            <a:r>
              <a:rPr lang="en-US" altLang="zh-CN" dirty="0" smtClean="0"/>
              <a:t>HOUR</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的字段数字，指示上午或下午的小时。</a:t>
            </a:r>
          </a:p>
          <a:p>
            <a:pPr lvl="0"/>
            <a:r>
              <a:rPr lang="en-US" altLang="zh-CN" dirty="0" smtClean="0"/>
              <a:t>DATE</a:t>
            </a:r>
            <a:r>
              <a:rPr lang="zh-CN" altLang="zh-CN" dirty="0" smtClean="0"/>
              <a:t>：</a:t>
            </a:r>
            <a:r>
              <a:rPr lang="en-US" altLang="zh-CN" dirty="0" smtClean="0"/>
              <a:t>set</a:t>
            </a:r>
            <a:r>
              <a:rPr lang="zh-CN" altLang="zh-CN" dirty="0" smtClean="0"/>
              <a:t>和</a:t>
            </a:r>
            <a:r>
              <a:rPr lang="en-US" altLang="zh-CN" dirty="0" smtClean="0"/>
              <a:t>get</a:t>
            </a:r>
            <a:r>
              <a:rPr lang="zh-CN" altLang="zh-CN" dirty="0" smtClean="0"/>
              <a:t>的字段数字，指示一个月中的某一天。</a:t>
            </a:r>
          </a:p>
          <a:p>
            <a:pPr lvl="0"/>
            <a:r>
              <a:rPr lang="en-US" altLang="zh-CN" dirty="0" smtClean="0"/>
              <a:t>MONTH</a:t>
            </a:r>
            <a:r>
              <a:rPr lang="zh-CN" altLang="zh-CN" dirty="0" smtClean="0"/>
              <a:t>：指示月份的 </a:t>
            </a:r>
            <a:r>
              <a:rPr lang="en-US" altLang="zh-CN" dirty="0" smtClean="0"/>
              <a:t>get </a:t>
            </a:r>
            <a:r>
              <a:rPr lang="zh-CN" altLang="zh-CN" dirty="0" smtClean="0"/>
              <a:t>和 </a:t>
            </a:r>
            <a:r>
              <a:rPr lang="en-US" altLang="zh-CN" dirty="0" smtClean="0"/>
              <a:t>set </a:t>
            </a:r>
            <a:r>
              <a:rPr lang="zh-CN" altLang="zh-CN" dirty="0" smtClean="0"/>
              <a:t>的字段数字。</a:t>
            </a:r>
          </a:p>
          <a:p>
            <a:pPr lvl="0"/>
            <a:r>
              <a:rPr lang="en-US" altLang="zh-CN" dirty="0" smtClean="0"/>
              <a:t>YEAR</a:t>
            </a:r>
            <a:r>
              <a:rPr lang="zh-CN" altLang="zh-CN" dirty="0" smtClean="0"/>
              <a:t>：指示年的 </a:t>
            </a:r>
            <a:r>
              <a:rPr lang="en-US" altLang="zh-CN" dirty="0" smtClean="0"/>
              <a:t>get </a:t>
            </a:r>
            <a:r>
              <a:rPr lang="zh-CN" altLang="zh-CN" dirty="0" smtClean="0"/>
              <a:t>和 </a:t>
            </a:r>
            <a:r>
              <a:rPr lang="en-US" altLang="zh-CN" dirty="0" smtClean="0"/>
              <a:t>set </a:t>
            </a:r>
            <a:r>
              <a:rPr lang="zh-CN" altLang="zh-CN" dirty="0" smtClean="0"/>
              <a:t>的字段数字。</a:t>
            </a:r>
          </a:p>
          <a:p>
            <a:pPr lvl="0"/>
            <a:r>
              <a:rPr lang="en-US" altLang="zh-CN" dirty="0" smtClean="0"/>
              <a:t>DAY_OF_MONTH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的字段数字，指示一个月中的某天。</a:t>
            </a:r>
          </a:p>
          <a:p>
            <a:pPr lvl="0"/>
            <a:r>
              <a:rPr lang="en-US" altLang="zh-CN" dirty="0" smtClean="0"/>
              <a:t>DAY_OF_WEEK</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的字段数字，指示一个星期中的某天。</a:t>
            </a:r>
          </a:p>
          <a:p>
            <a:pPr lvl="0"/>
            <a:r>
              <a:rPr lang="en-US" altLang="zh-CN" dirty="0" smtClean="0"/>
              <a:t>DAY_OF_WEEK_IN_MONTH</a:t>
            </a:r>
            <a:r>
              <a:rPr lang="zh-CN" altLang="zh-CN" dirty="0" smtClean="0"/>
              <a:t>：</a:t>
            </a:r>
            <a:r>
              <a:rPr lang="en-US" altLang="zh-CN" dirty="0" smtClean="0"/>
              <a:t>get </a:t>
            </a:r>
            <a:r>
              <a:rPr lang="zh-CN" altLang="zh-CN" dirty="0" smtClean="0"/>
              <a:t>和 </a:t>
            </a:r>
            <a:r>
              <a:rPr lang="en-US" altLang="zh-CN" dirty="0" smtClean="0"/>
              <a:t>set </a:t>
            </a:r>
            <a:r>
              <a:rPr lang="zh-CN" altLang="zh-CN" dirty="0" smtClean="0"/>
              <a:t>的字段数字，指示当前月中的第几个星期。</a:t>
            </a:r>
          </a:p>
          <a:p>
            <a:pPr lvl="0"/>
            <a:endParaRPr lang="zh-CN" altLang="en-US" dirty="0"/>
          </a:p>
        </p:txBody>
      </p:sp>
    </p:spTree>
    <p:extLst>
      <p:ext uri="{BB962C8B-B14F-4D97-AF65-F5344CB8AC3E}">
        <p14:creationId xmlns:p14="http://schemas.microsoft.com/office/powerpoint/2010/main" val="401837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　　　　　　　　　</a:t>
            </a:r>
            <a:endParaRPr lang="zh-CN" altLang="en-US" dirty="0" smtClean="0"/>
          </a:p>
        </p:txBody>
      </p:sp>
      <p:sp>
        <p:nvSpPr>
          <p:cNvPr id="7171" name="内容占位符 2"/>
          <p:cNvSpPr>
            <a:spLocks noGrp="1"/>
          </p:cNvSpPr>
          <p:nvPr>
            <p:ph idx="1"/>
          </p:nvPr>
        </p:nvSpPr>
        <p:spPr/>
        <p:txBody>
          <a:bodyPr/>
          <a:lstStyle/>
          <a:p>
            <a:r>
              <a:rPr lang="zh-CN" altLang="en-US" smtClean="0"/>
              <a:t>字符串</a:t>
            </a:r>
            <a:endParaRPr lang="en-US" altLang="zh-CN" smtClean="0"/>
          </a:p>
          <a:p>
            <a:r>
              <a:rPr lang="zh-CN" altLang="en-US" smtClean="0"/>
              <a:t>日期、日期的格式化、以及字符串的解析</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类属性常量（二）</a:t>
            </a:r>
            <a:endParaRPr lang="zh-CN" altLang="en-US" dirty="0"/>
          </a:p>
        </p:txBody>
      </p:sp>
      <p:sp>
        <p:nvSpPr>
          <p:cNvPr id="3" name="内容占位符 2"/>
          <p:cNvSpPr>
            <a:spLocks noGrp="1"/>
          </p:cNvSpPr>
          <p:nvPr>
            <p:ph idx="1"/>
          </p:nvPr>
        </p:nvSpPr>
        <p:spPr>
          <a:xfrm>
            <a:off x="395536" y="1052736"/>
            <a:ext cx="8229600" cy="4965415"/>
          </a:xfrm>
        </p:spPr>
        <p:txBody>
          <a:bodyPr/>
          <a:lstStyle/>
          <a:p>
            <a:pPr lvl="0"/>
            <a:r>
              <a:rPr lang="en-US" altLang="zh-CN" smtClean="0"/>
              <a:t>DAY_OF_YEAR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的字段数字，指示当前年中的天数。</a:t>
            </a:r>
          </a:p>
          <a:p>
            <a:pPr lvl="0"/>
            <a:r>
              <a:rPr lang="en-US" altLang="zh-CN" smtClean="0"/>
              <a:t>WEEK_OF_MONTH</a:t>
            </a:r>
            <a:r>
              <a:rPr lang="zh-CN" altLang="zh-CN" smtClean="0"/>
              <a:t>：</a:t>
            </a:r>
            <a:r>
              <a:rPr lang="en-US" altLang="zh-CN" smtClean="0"/>
              <a:t>get </a:t>
            </a:r>
            <a:r>
              <a:rPr lang="zh-CN" altLang="zh-CN" smtClean="0"/>
              <a:t>和 </a:t>
            </a:r>
            <a:r>
              <a:rPr lang="en-US" altLang="zh-CN" smtClean="0"/>
              <a:t>set </a:t>
            </a:r>
            <a:r>
              <a:rPr lang="zh-CN" altLang="zh-CN" smtClean="0"/>
              <a:t>的字段数字，指示当前月中的星期数。</a:t>
            </a:r>
          </a:p>
          <a:p>
            <a:pPr lvl="0"/>
            <a:r>
              <a:rPr lang="en-US" altLang="zh-CN" smtClean="0"/>
              <a:t>WEEK_OF_YEAR</a:t>
            </a:r>
            <a:r>
              <a:rPr lang="zh-CN" altLang="zh-CN" smtClean="0"/>
              <a:t>：</a:t>
            </a:r>
            <a:r>
              <a:rPr lang="en-US" altLang="zh-CN" smtClean="0"/>
              <a:t>get </a:t>
            </a:r>
            <a:r>
              <a:rPr lang="zh-CN" altLang="zh-CN" smtClean="0"/>
              <a:t>和 </a:t>
            </a:r>
            <a:r>
              <a:rPr lang="en-US" altLang="zh-CN" smtClean="0"/>
              <a:t>set </a:t>
            </a:r>
            <a:r>
              <a:rPr lang="zh-CN" altLang="zh-CN" smtClean="0"/>
              <a:t>的字段数字，指示当前年中的星期数。</a:t>
            </a:r>
          </a:p>
          <a:p>
            <a:pPr lvl="0"/>
            <a:r>
              <a:rPr lang="en-US" altLang="zh-CN" smtClean="0"/>
              <a:t>HOUR_OF_DAY</a:t>
            </a:r>
            <a:r>
              <a:rPr lang="zh-CN" altLang="zh-CN" smtClean="0"/>
              <a:t>：</a:t>
            </a:r>
            <a:r>
              <a:rPr lang="en-US" altLang="zh-CN" smtClean="0"/>
              <a:t>get </a:t>
            </a:r>
            <a:r>
              <a:rPr lang="zh-CN" altLang="zh-CN" smtClean="0"/>
              <a:t>和 </a:t>
            </a:r>
            <a:r>
              <a:rPr lang="en-US" altLang="zh-CN" smtClean="0"/>
              <a:t>set </a:t>
            </a:r>
            <a:r>
              <a:rPr lang="zh-CN" altLang="zh-CN" smtClean="0"/>
              <a:t>的字段数字，指示一天中的小时。</a:t>
            </a:r>
          </a:p>
          <a:p>
            <a:pPr lvl="0"/>
            <a:r>
              <a:rPr lang="en-US" altLang="zh-CN" smtClean="0"/>
              <a:t>AM_PM</a:t>
            </a:r>
            <a:r>
              <a:rPr lang="zh-CN" altLang="zh-CN" smtClean="0"/>
              <a:t>：</a:t>
            </a:r>
            <a:r>
              <a:rPr lang="en-US" altLang="zh-CN" smtClean="0"/>
              <a:t>get </a:t>
            </a:r>
            <a:r>
              <a:rPr lang="zh-CN" altLang="zh-CN" smtClean="0"/>
              <a:t>和 </a:t>
            </a:r>
            <a:r>
              <a:rPr lang="en-US" altLang="zh-CN" smtClean="0"/>
              <a:t>set </a:t>
            </a:r>
            <a:r>
              <a:rPr lang="zh-CN" altLang="zh-CN" smtClean="0"/>
              <a:t>的字段数字，指示 </a:t>
            </a:r>
            <a:r>
              <a:rPr lang="en-US" altLang="zh-CN" smtClean="0"/>
              <a:t>HOUR </a:t>
            </a:r>
            <a:r>
              <a:rPr lang="zh-CN" altLang="zh-CN" smtClean="0"/>
              <a:t>是在中午之前还是在中午之后。</a:t>
            </a:r>
          </a:p>
          <a:p>
            <a:pPr lvl="0"/>
            <a:r>
              <a:rPr lang="en-US" altLang="zh-CN" smtClean="0"/>
              <a:t>PM</a:t>
            </a:r>
            <a:r>
              <a:rPr lang="zh-CN" altLang="zh-CN" smtClean="0"/>
              <a:t>：指示从中午到午夜之前这段时间的 </a:t>
            </a:r>
            <a:r>
              <a:rPr lang="en-US" altLang="zh-CN" smtClean="0">
                <a:hlinkClick r:id="rId2" action="ppaction://hlinkfile"/>
              </a:rPr>
              <a:t>AM_PM</a:t>
            </a:r>
            <a:r>
              <a:rPr lang="en-US" altLang="zh-CN" smtClean="0"/>
              <a:t> </a:t>
            </a:r>
            <a:r>
              <a:rPr lang="zh-CN" altLang="zh-CN" smtClean="0"/>
              <a:t>字段值</a:t>
            </a:r>
          </a:p>
          <a:p>
            <a:r>
              <a:rPr lang="en-US" altLang="zh-CN" smtClean="0"/>
              <a:t>AM</a:t>
            </a:r>
            <a:r>
              <a:rPr lang="zh-CN" altLang="zh-CN" smtClean="0"/>
              <a:t>：指示从午夜到中午之前这段时间的 </a:t>
            </a:r>
            <a:r>
              <a:rPr lang="en-US" altLang="zh-CN" smtClean="0">
                <a:hlinkClick r:id="rId2" action="ppaction://hlinkfile"/>
              </a:rPr>
              <a:t>AM_PM</a:t>
            </a:r>
            <a:r>
              <a:rPr lang="en-US" altLang="zh-CN" smtClean="0"/>
              <a:t> </a:t>
            </a:r>
            <a:r>
              <a:rPr lang="zh-CN" altLang="zh-CN" smtClean="0"/>
              <a:t>字段值</a:t>
            </a:r>
            <a:endParaRPr lang="zh-CN" altLang="en-US" dirty="0"/>
          </a:p>
        </p:txBody>
      </p:sp>
    </p:spTree>
    <p:extLst>
      <p:ext uri="{BB962C8B-B14F-4D97-AF65-F5344CB8AC3E}">
        <p14:creationId xmlns:p14="http://schemas.microsoft.com/office/powerpoint/2010/main" val="1851412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类示例</a:t>
            </a:r>
            <a:endParaRPr lang="zh-CN" altLang="en-US" dirty="0"/>
          </a:p>
        </p:txBody>
      </p:sp>
      <p:sp>
        <p:nvSpPr>
          <p:cNvPr id="3" name="内容占位符 2"/>
          <p:cNvSpPr>
            <a:spLocks noGrp="1"/>
          </p:cNvSpPr>
          <p:nvPr>
            <p:ph idx="1"/>
          </p:nvPr>
        </p:nvSpPr>
        <p:spPr/>
        <p:txBody>
          <a:bodyPr/>
          <a:lstStyle/>
          <a:p>
            <a:r>
              <a:rPr lang="zh-CN" altLang="en-US" smtClean="0"/>
              <a:t>打印当前日期是几月</a:t>
            </a:r>
            <a:endParaRPr lang="en-US" altLang="zh-CN" smtClean="0"/>
          </a:p>
        </p:txBody>
      </p:sp>
      <p:sp>
        <p:nvSpPr>
          <p:cNvPr id="6" name="Rectangle 4"/>
          <p:cNvSpPr>
            <a:spLocks noChangeArrowheads="1"/>
          </p:cNvSpPr>
          <p:nvPr/>
        </p:nvSpPr>
        <p:spPr bwMode="auto">
          <a:xfrm>
            <a:off x="467544" y="2132856"/>
            <a:ext cx="7848872" cy="2988332"/>
          </a:xfrm>
          <a:prstGeom prst="rect">
            <a:avLst/>
          </a:prstGeom>
          <a:solidFill>
            <a:srgbClr val="FFCC99"/>
          </a:solidFill>
          <a:ln w="9525">
            <a:solidFill>
              <a:schemeClr val="bg1"/>
            </a:solidFill>
            <a:miter lim="800000"/>
            <a:headEnd/>
            <a:tailEnd/>
          </a:ln>
        </p:spPr>
        <p:txBody>
          <a:bodyPr wrap="none"/>
          <a:lstStyle/>
          <a:p>
            <a:r>
              <a:rPr lang="en-US" altLang="zh-CN" sz="2400" dirty="0"/>
              <a:t>String[] months = { "</a:t>
            </a:r>
            <a:r>
              <a:rPr lang="zh-CN" altLang="en-US" sz="2400" dirty="0"/>
              <a:t>一月</a:t>
            </a:r>
            <a:r>
              <a:rPr lang="en-US" altLang="zh-CN" sz="2400" dirty="0"/>
              <a:t>", "</a:t>
            </a:r>
            <a:r>
              <a:rPr lang="zh-CN" altLang="en-US" sz="2400" dirty="0"/>
              <a:t>二月</a:t>
            </a:r>
            <a:r>
              <a:rPr lang="en-US" altLang="zh-CN" sz="2400" dirty="0"/>
              <a:t>", "</a:t>
            </a:r>
            <a:r>
              <a:rPr lang="zh-CN" altLang="en-US" sz="2400" dirty="0"/>
              <a:t>三月</a:t>
            </a:r>
            <a:r>
              <a:rPr lang="en-US" altLang="zh-CN" sz="2400" dirty="0"/>
              <a:t>", "</a:t>
            </a:r>
            <a:r>
              <a:rPr lang="zh-CN" altLang="en-US" sz="2400" dirty="0"/>
              <a:t>四月</a:t>
            </a:r>
            <a:r>
              <a:rPr lang="en-US" altLang="zh-CN" sz="2400" dirty="0"/>
              <a:t>", "</a:t>
            </a:r>
            <a:r>
              <a:rPr lang="zh-CN" altLang="en-US" sz="2400" dirty="0"/>
              <a:t>五月</a:t>
            </a:r>
            <a:r>
              <a:rPr lang="en-US" altLang="zh-CN" sz="2400" dirty="0"/>
              <a:t>", </a:t>
            </a:r>
            <a:endParaRPr lang="en-US" altLang="zh-CN" sz="2400" dirty="0" smtClean="0"/>
          </a:p>
          <a:p>
            <a:r>
              <a:rPr lang="en-US" altLang="zh-CN" sz="2400" dirty="0" smtClean="0"/>
              <a:t>"</a:t>
            </a:r>
            <a:r>
              <a:rPr lang="zh-CN" altLang="en-US" sz="2400" dirty="0"/>
              <a:t>六月</a:t>
            </a:r>
            <a:r>
              <a:rPr lang="en-US" altLang="zh-CN" sz="2400" dirty="0"/>
              <a:t>", "</a:t>
            </a:r>
            <a:r>
              <a:rPr lang="zh-CN" altLang="en-US" sz="2400" dirty="0"/>
              <a:t>七月</a:t>
            </a:r>
            <a:r>
              <a:rPr lang="en-US" altLang="zh-CN" sz="2400" dirty="0"/>
              <a:t>", "</a:t>
            </a:r>
            <a:r>
              <a:rPr lang="zh-CN" altLang="en-US" sz="2400" dirty="0"/>
              <a:t>八月</a:t>
            </a:r>
            <a:r>
              <a:rPr lang="en-US" altLang="zh-CN" sz="2400" dirty="0"/>
              <a:t>",</a:t>
            </a:r>
          </a:p>
          <a:p>
            <a:r>
              <a:rPr lang="en-US" altLang="zh-CN" sz="2400" dirty="0"/>
              <a:t>"</a:t>
            </a:r>
            <a:r>
              <a:rPr lang="zh-CN" altLang="en-US" sz="2400" dirty="0"/>
              <a:t>九月</a:t>
            </a:r>
            <a:r>
              <a:rPr lang="en-US" altLang="zh-CN" sz="2400" dirty="0"/>
              <a:t>", "</a:t>
            </a:r>
            <a:r>
              <a:rPr lang="zh-CN" altLang="en-US" sz="2400" dirty="0"/>
              <a:t>十月</a:t>
            </a:r>
            <a:r>
              <a:rPr lang="en-US" altLang="zh-CN" sz="2400" dirty="0"/>
              <a:t>", "</a:t>
            </a:r>
            <a:r>
              <a:rPr lang="zh-CN" altLang="en-US" sz="2400" dirty="0"/>
              <a:t>十一月</a:t>
            </a:r>
            <a:r>
              <a:rPr lang="en-US" altLang="zh-CN" sz="2400" dirty="0"/>
              <a:t>", "</a:t>
            </a:r>
            <a:r>
              <a:rPr lang="zh-CN" altLang="en-US" sz="2400" dirty="0"/>
              <a:t>十二月</a:t>
            </a:r>
            <a:r>
              <a:rPr lang="en-US" altLang="zh-CN" sz="2400" dirty="0"/>
              <a:t>"</a:t>
            </a:r>
            <a:r>
              <a:rPr lang="zh-CN" altLang="en-US" sz="2400" dirty="0"/>
              <a:t> </a:t>
            </a:r>
            <a:r>
              <a:rPr lang="en-US" altLang="zh-CN" sz="2400" dirty="0"/>
              <a:t>};</a:t>
            </a:r>
          </a:p>
          <a:p>
            <a:r>
              <a:rPr lang="en-US" altLang="zh-CN" sz="2400" dirty="0"/>
              <a:t>Calendar </a:t>
            </a:r>
            <a:r>
              <a:rPr lang="en-US" altLang="zh-CN" sz="2400" dirty="0" err="1"/>
              <a:t>rightNow</a:t>
            </a:r>
            <a:r>
              <a:rPr lang="en-US" altLang="zh-CN" sz="2400" dirty="0"/>
              <a:t> = </a:t>
            </a:r>
            <a:r>
              <a:rPr lang="en-US" altLang="zh-CN" sz="2400" dirty="0" err="1"/>
              <a:t>Calendar.</a:t>
            </a:r>
            <a:r>
              <a:rPr lang="en-US" altLang="zh-CN" sz="2400" i="1" dirty="0" err="1"/>
              <a:t>getInstance</a:t>
            </a:r>
            <a:r>
              <a:rPr lang="en-US" altLang="zh-CN" sz="2400" i="1" dirty="0"/>
              <a:t>();</a:t>
            </a:r>
          </a:p>
          <a:p>
            <a:r>
              <a:rPr lang="en-US" altLang="zh-CN" sz="2400" b="1" dirty="0" err="1"/>
              <a:t>int</a:t>
            </a:r>
            <a:r>
              <a:rPr lang="en-US" altLang="zh-CN" sz="2400" b="1" dirty="0"/>
              <a:t> </a:t>
            </a:r>
            <a:r>
              <a:rPr lang="en-US" altLang="zh-CN" sz="2400" b="1" dirty="0" err="1"/>
              <a:t>monthConstant</a:t>
            </a:r>
            <a:r>
              <a:rPr lang="en-US" altLang="zh-CN" sz="2400" b="1" dirty="0"/>
              <a:t> = </a:t>
            </a:r>
            <a:r>
              <a:rPr lang="en-US" altLang="zh-CN" sz="2400" b="1" dirty="0" err="1"/>
              <a:t>rightNow.get</a:t>
            </a:r>
            <a:r>
              <a:rPr lang="en-US" altLang="zh-CN" sz="2400" b="1" dirty="0"/>
              <a:t>(</a:t>
            </a:r>
            <a:r>
              <a:rPr lang="en-US" altLang="zh-CN" sz="2400" b="1" dirty="0" err="1"/>
              <a:t>Calendar.</a:t>
            </a:r>
            <a:r>
              <a:rPr lang="en-US" altLang="zh-CN" sz="2400" b="1" i="1" dirty="0" err="1"/>
              <a:t>MONTH</a:t>
            </a:r>
            <a:r>
              <a:rPr lang="en-US" altLang="zh-CN" sz="2400" b="1" i="1" dirty="0"/>
              <a:t>);</a:t>
            </a:r>
          </a:p>
          <a:p>
            <a:r>
              <a:rPr lang="en-US" altLang="zh-CN" sz="2400" dirty="0" err="1"/>
              <a:t>System.</a:t>
            </a:r>
            <a:r>
              <a:rPr lang="en-US" altLang="zh-CN" sz="2400" i="1" dirty="0" err="1"/>
              <a:t>out.println</a:t>
            </a:r>
            <a:r>
              <a:rPr lang="en-US" altLang="zh-CN" sz="2400" i="1" dirty="0"/>
              <a:t>(months[</a:t>
            </a:r>
            <a:r>
              <a:rPr lang="en-US" altLang="zh-CN" sz="2400" i="1" dirty="0" err="1"/>
              <a:t>monthConstant</a:t>
            </a:r>
            <a:r>
              <a:rPr lang="en-US" altLang="zh-CN" sz="2400" i="1" dirty="0"/>
              <a:t>]);</a:t>
            </a:r>
            <a:endParaRPr lang="en-US" altLang="zh-CN" sz="2400" dirty="0" smtClean="0">
              <a:solidFill>
                <a:schemeClr val="tx1"/>
              </a:solidFill>
            </a:endParaRP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Calendar</a:t>
            </a:r>
            <a:r>
              <a:rPr lang="zh-CN" altLang="en-US" smtClean="0"/>
              <a:t>与</a:t>
            </a:r>
            <a:r>
              <a:rPr lang="en-US" altLang="zh-CN" smtClean="0"/>
              <a:t>Date</a:t>
            </a:r>
            <a:r>
              <a:rPr lang="zh-CN" altLang="en-US" smtClean="0"/>
              <a:t>的转换</a:t>
            </a:r>
            <a:endParaRPr lang="zh-CN" altLang="en-US" dirty="0"/>
          </a:p>
        </p:txBody>
      </p:sp>
      <p:sp>
        <p:nvSpPr>
          <p:cNvPr id="3" name="内容占位符 2"/>
          <p:cNvSpPr>
            <a:spLocks noGrp="1"/>
          </p:cNvSpPr>
          <p:nvPr>
            <p:ph idx="1"/>
          </p:nvPr>
        </p:nvSpPr>
        <p:spPr/>
        <p:txBody>
          <a:bodyPr/>
          <a:lstStyle/>
          <a:p>
            <a:r>
              <a:rPr lang="zh-CN" altLang="en-US" smtClean="0"/>
              <a:t>从一个 </a:t>
            </a:r>
            <a:r>
              <a:rPr lang="en-US" altLang="zh-CN" smtClean="0"/>
              <a:t>Calendar </a:t>
            </a:r>
            <a:r>
              <a:rPr lang="zh-CN" altLang="en-US" smtClean="0"/>
              <a:t>对象中获取 </a:t>
            </a:r>
            <a:r>
              <a:rPr lang="en-US" altLang="zh-CN" smtClean="0"/>
              <a:t>Date </a:t>
            </a:r>
            <a:r>
              <a:rPr lang="zh-CN" altLang="en-US" smtClean="0"/>
              <a:t>对象</a:t>
            </a:r>
            <a:endParaRPr lang="en-US" altLang="zh-CN" smtClean="0"/>
          </a:p>
          <a:p>
            <a:pPr lvl="1"/>
            <a:r>
              <a:rPr lang="en-US" altLang="zh-CN" smtClean="0"/>
              <a:t>Calendar calendar = Calendar.getInstance();</a:t>
            </a:r>
          </a:p>
          <a:p>
            <a:pPr lvl="1"/>
            <a:r>
              <a:rPr lang="en-US" altLang="zh-CN" smtClean="0"/>
              <a:t>Date date =calendar.getTime();</a:t>
            </a:r>
          </a:p>
          <a:p>
            <a:pPr lvl="1"/>
            <a:endParaRPr lang="en-US" altLang="zh-CN" smtClean="0"/>
          </a:p>
          <a:p>
            <a:r>
              <a:rPr lang="zh-CN" altLang="en-US" smtClean="0"/>
              <a:t>从一个</a:t>
            </a:r>
            <a:r>
              <a:rPr lang="en-US" altLang="zh-CN" smtClean="0"/>
              <a:t>Date</a:t>
            </a:r>
            <a:r>
              <a:rPr lang="zh-CN" altLang="en-US" smtClean="0"/>
              <a:t>对象获得</a:t>
            </a:r>
            <a:r>
              <a:rPr lang="en-US" altLang="zh-CN" smtClean="0"/>
              <a:t>Calendar</a:t>
            </a:r>
            <a:r>
              <a:rPr lang="zh-CN" altLang="en-US" smtClean="0"/>
              <a:t>对象</a:t>
            </a:r>
            <a:endParaRPr lang="en-US" altLang="zh-CN" smtClean="0"/>
          </a:p>
          <a:p>
            <a:pPr lvl="1"/>
            <a:r>
              <a:rPr lang="en-US" altLang="zh-CN" smtClean="0"/>
              <a:t>Calendar calendar = Calendar.getInstance();</a:t>
            </a:r>
          </a:p>
          <a:p>
            <a:pPr lvl="1"/>
            <a:r>
              <a:rPr lang="en-US" altLang="zh-CN" smtClean="0"/>
              <a:t>Date date = new Date(long </a:t>
            </a:r>
            <a:r>
              <a:rPr lang="zh-CN" altLang="en-US" smtClean="0"/>
              <a:t>型参数</a:t>
            </a:r>
            <a:r>
              <a:rPr lang="en-US" altLang="zh-CN" smtClean="0"/>
              <a:t>);</a:t>
            </a:r>
          </a:p>
          <a:p>
            <a:pPr lvl="1"/>
            <a:r>
              <a:rPr lang="en-US" altLang="zh-CN" smtClean="0"/>
              <a:t>calendar.setTime(date);</a:t>
            </a:r>
            <a:endParaRPr lang="zh-CN" altLang="en-US" dirty="0"/>
          </a:p>
        </p:txBody>
      </p:sp>
    </p:spTree>
    <p:extLst>
      <p:ext uri="{BB962C8B-B14F-4D97-AF65-F5344CB8AC3E}">
        <p14:creationId xmlns:p14="http://schemas.microsoft.com/office/powerpoint/2010/main" val="1250504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日期的格式化和解析</a:t>
            </a:r>
            <a:endParaRPr lang="zh-CN" altLang="en-US" dirty="0"/>
          </a:p>
        </p:txBody>
      </p:sp>
      <p:sp>
        <p:nvSpPr>
          <p:cNvPr id="3" name="内容占位符 2"/>
          <p:cNvSpPr>
            <a:spLocks noGrp="1"/>
          </p:cNvSpPr>
          <p:nvPr>
            <p:ph idx="1"/>
          </p:nvPr>
        </p:nvSpPr>
        <p:spPr/>
        <p:txBody>
          <a:bodyPr/>
          <a:lstStyle/>
          <a:p>
            <a:r>
              <a:rPr lang="zh-CN" altLang="en-US" dirty="0" smtClean="0"/>
              <a:t>在不同的应用场景中会</a:t>
            </a:r>
            <a:r>
              <a:rPr lang="zh-CN" altLang="zh-CN" dirty="0" smtClean="0"/>
              <a:t>需要以不同的格式显示日期</a:t>
            </a:r>
            <a:r>
              <a:rPr lang="zh-CN" altLang="en-US" dirty="0" smtClean="0"/>
              <a:t>，那么日期类型数据的格式化和解析就成为程序设计中日期相关最核心和最主要的操作。</a:t>
            </a:r>
            <a:endParaRPr lang="en-US" altLang="zh-CN" dirty="0" smtClean="0"/>
          </a:p>
          <a:p>
            <a:endParaRPr lang="en-US" altLang="zh-CN" dirty="0" smtClean="0"/>
          </a:p>
          <a:p>
            <a:r>
              <a:rPr lang="en-US" altLang="zh-CN" dirty="0" smtClean="0"/>
              <a:t>Java</a:t>
            </a:r>
            <a:r>
              <a:rPr lang="zh-CN" altLang="zh-CN" dirty="0" smtClean="0"/>
              <a:t>中提供了专门格式化日期的类</a:t>
            </a:r>
            <a:endParaRPr lang="en-US" altLang="zh-CN" dirty="0" smtClean="0"/>
          </a:p>
          <a:p>
            <a:pPr lvl="1"/>
            <a:r>
              <a:rPr lang="en-US" altLang="zh-CN" dirty="0" err="1" smtClean="0"/>
              <a:t>java.text.DateFormat</a:t>
            </a:r>
            <a:endParaRPr lang="en-US" altLang="zh-CN" dirty="0" smtClean="0"/>
          </a:p>
          <a:p>
            <a:pPr lvl="1"/>
            <a:r>
              <a:rPr lang="en-US" altLang="zh-CN" dirty="0" err="1" smtClean="0"/>
              <a:t>java.text.SimpleDateFormat</a:t>
            </a:r>
            <a:endParaRPr lang="zh-CN" altLang="zh-CN" dirty="0" smtClean="0"/>
          </a:p>
          <a:p>
            <a:endParaRPr lang="en-US" altLang="zh-CN" dirty="0" smtClean="0"/>
          </a:p>
          <a:p>
            <a:endParaRPr lang="zh-CN" altLang="en-US" dirty="0"/>
          </a:p>
        </p:txBody>
      </p:sp>
    </p:spTree>
    <p:extLst>
      <p:ext uri="{BB962C8B-B14F-4D97-AF65-F5344CB8AC3E}">
        <p14:creationId xmlns:p14="http://schemas.microsoft.com/office/powerpoint/2010/main" val="85705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DateFormate</a:t>
            </a:r>
            <a:endParaRPr lang="zh-CN" altLang="en-US" dirty="0"/>
          </a:p>
        </p:txBody>
      </p:sp>
      <p:sp>
        <p:nvSpPr>
          <p:cNvPr id="3" name="内容占位符 2"/>
          <p:cNvSpPr>
            <a:spLocks noGrp="1"/>
          </p:cNvSpPr>
          <p:nvPr>
            <p:ph idx="1"/>
          </p:nvPr>
        </p:nvSpPr>
        <p:spPr/>
        <p:txBody>
          <a:bodyPr/>
          <a:lstStyle/>
          <a:p>
            <a:r>
              <a:rPr lang="en-US" altLang="zh-CN" dirty="0" err="1" smtClean="0"/>
              <a:t>DateFormat</a:t>
            </a:r>
            <a:r>
              <a:rPr lang="en-US" altLang="zh-CN" dirty="0" smtClean="0"/>
              <a:t> </a:t>
            </a:r>
            <a:r>
              <a:rPr lang="zh-CN" altLang="zh-CN" dirty="0" smtClean="0"/>
              <a:t>是日期</a:t>
            </a:r>
            <a:r>
              <a:rPr lang="en-US" altLang="zh-CN" dirty="0" smtClean="0"/>
              <a:t>/</a:t>
            </a:r>
            <a:r>
              <a:rPr lang="zh-CN" altLang="zh-CN" dirty="0" smtClean="0"/>
              <a:t>时间格式化的抽象类，它以与语言无关的方式格式化并解析日期或时间。</a:t>
            </a:r>
            <a:endParaRPr lang="en-US" altLang="zh-CN" dirty="0" smtClean="0"/>
          </a:p>
          <a:p>
            <a:r>
              <a:rPr lang="en-US" altLang="zh-CN" dirty="0" err="1" smtClean="0"/>
              <a:t>DateFormat</a:t>
            </a:r>
            <a:r>
              <a:rPr lang="zh-CN" altLang="en-US" dirty="0" smtClean="0"/>
              <a:t>实例创建</a:t>
            </a:r>
            <a:endParaRPr lang="en-US" altLang="zh-CN" dirty="0" smtClean="0"/>
          </a:p>
          <a:p>
            <a:pPr lvl="1"/>
            <a:r>
              <a:rPr lang="en-US" altLang="zh-CN" dirty="0" err="1" smtClean="0"/>
              <a:t>DateFormat</a:t>
            </a:r>
            <a:r>
              <a:rPr lang="en-US" altLang="zh-CN" dirty="0" smtClean="0"/>
              <a:t> </a:t>
            </a:r>
            <a:r>
              <a:rPr lang="en-US" altLang="zh-CN" dirty="0" err="1" smtClean="0"/>
              <a:t>df</a:t>
            </a:r>
            <a:r>
              <a:rPr lang="en-US" altLang="zh-CN" dirty="0" smtClean="0"/>
              <a:t> = </a:t>
            </a:r>
            <a:r>
              <a:rPr lang="en-US" altLang="zh-CN" dirty="0" err="1" smtClean="0"/>
              <a:t>DateFormat.getDateInstance</a:t>
            </a:r>
            <a:r>
              <a:rPr lang="en-US" altLang="zh-CN" dirty="0" smtClean="0"/>
              <a:t>(</a:t>
            </a:r>
            <a:r>
              <a:rPr lang="zh-CN" altLang="en-US" dirty="0" smtClean="0"/>
              <a:t>参数</a:t>
            </a:r>
            <a:r>
              <a:rPr lang="en-US" altLang="zh-CN" dirty="0" smtClean="0"/>
              <a:t>)</a:t>
            </a:r>
          </a:p>
          <a:p>
            <a:pPr lvl="1"/>
            <a:r>
              <a:rPr lang="zh-CN" altLang="en-US" dirty="0" smtClean="0"/>
              <a:t>参数的取值</a:t>
            </a:r>
            <a:endParaRPr lang="en-US" altLang="zh-CN" dirty="0" smtClean="0"/>
          </a:p>
          <a:p>
            <a:pPr lvl="2"/>
            <a:r>
              <a:rPr lang="en-US" altLang="zh-CN" dirty="0" err="1" smtClean="0"/>
              <a:t>DateFormat.SHORT</a:t>
            </a:r>
            <a:r>
              <a:rPr lang="en-US" altLang="zh-CN" dirty="0" smtClean="0"/>
              <a:t> </a:t>
            </a:r>
            <a:r>
              <a:rPr lang="zh-CN" altLang="en-US" dirty="0" smtClean="0"/>
              <a:t>完全为数字，如</a:t>
            </a:r>
            <a:r>
              <a:rPr lang="en-US" altLang="zh-CN" dirty="0" smtClean="0"/>
              <a:t>12-9-10</a:t>
            </a:r>
          </a:p>
          <a:p>
            <a:pPr lvl="2"/>
            <a:r>
              <a:rPr lang="en-US" altLang="zh-CN" dirty="0" err="1" smtClean="0"/>
              <a:t>DateFormat.MEDIUM</a:t>
            </a:r>
            <a:r>
              <a:rPr lang="en-US" altLang="zh-CN" dirty="0" smtClean="0"/>
              <a:t> </a:t>
            </a:r>
            <a:r>
              <a:rPr lang="zh-CN" altLang="en-US" dirty="0" smtClean="0"/>
              <a:t>较长，如 </a:t>
            </a:r>
            <a:r>
              <a:rPr lang="en-US" altLang="zh-CN" dirty="0" smtClean="0"/>
              <a:t>2012-9-10</a:t>
            </a:r>
          </a:p>
          <a:p>
            <a:pPr lvl="2"/>
            <a:r>
              <a:rPr lang="en-US" altLang="zh-CN" dirty="0" err="1" smtClean="0"/>
              <a:t>DateFormat.LONG</a:t>
            </a:r>
            <a:r>
              <a:rPr lang="en-US" altLang="zh-CN" dirty="0" smtClean="0"/>
              <a:t> </a:t>
            </a:r>
            <a:r>
              <a:rPr lang="zh-CN" altLang="en-US" dirty="0" smtClean="0"/>
              <a:t>更长，如 </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a:t>
            </a:r>
            <a:endParaRPr lang="en-US" altLang="zh-CN" dirty="0" smtClean="0"/>
          </a:p>
          <a:p>
            <a:pPr lvl="2"/>
            <a:r>
              <a:rPr lang="en-US" altLang="zh-CN" dirty="0" err="1" smtClean="0"/>
              <a:t>DateFormat.FULL</a:t>
            </a:r>
            <a:r>
              <a:rPr lang="en-US" altLang="zh-CN" dirty="0" smtClean="0"/>
              <a:t> </a:t>
            </a:r>
            <a:r>
              <a:rPr lang="zh-CN" altLang="en-US" dirty="0" smtClean="0"/>
              <a:t>是完全指定，如</a:t>
            </a:r>
            <a:r>
              <a:rPr lang="en-US" altLang="zh-CN" dirty="0" smtClean="0"/>
              <a:t>2012</a:t>
            </a:r>
            <a:r>
              <a:rPr lang="zh-CN" altLang="en-US" dirty="0" smtClean="0"/>
              <a:t>年</a:t>
            </a:r>
            <a:r>
              <a:rPr lang="en-US" altLang="zh-CN" dirty="0" smtClean="0"/>
              <a:t>9</a:t>
            </a:r>
            <a:r>
              <a:rPr lang="zh-CN" altLang="en-US" dirty="0" smtClean="0"/>
              <a:t>月</a:t>
            </a:r>
            <a:r>
              <a:rPr lang="en-US" altLang="zh-CN" dirty="0" smtClean="0"/>
              <a:t>10</a:t>
            </a:r>
            <a:r>
              <a:rPr lang="zh-CN" altLang="en-US" dirty="0" smtClean="0"/>
              <a:t>日星期一</a:t>
            </a:r>
            <a:endParaRPr lang="en-US" altLang="zh-CN" dirty="0" smtClean="0"/>
          </a:p>
          <a:p>
            <a:r>
              <a:rPr lang="en-US" altLang="zh-CN" dirty="0" err="1" smtClean="0"/>
              <a:t>DateFormate</a:t>
            </a:r>
            <a:r>
              <a:rPr lang="zh-CN" altLang="en-US" dirty="0" smtClean="0"/>
              <a:t>格式化、解析日期的方法</a:t>
            </a:r>
            <a:endParaRPr lang="en-US" altLang="zh-CN" dirty="0" smtClean="0"/>
          </a:p>
          <a:p>
            <a:pPr lvl="1"/>
            <a:r>
              <a:rPr lang="en-US" altLang="zh-CN" dirty="0" smtClean="0"/>
              <a:t>String format(Date date)</a:t>
            </a:r>
            <a:r>
              <a:rPr lang="zh-CN" altLang="en-US" dirty="0" smtClean="0"/>
              <a:t>：格式化日期</a:t>
            </a:r>
            <a:endParaRPr lang="en-US" altLang="zh-CN" dirty="0" smtClean="0"/>
          </a:p>
          <a:p>
            <a:pPr lvl="1"/>
            <a:r>
              <a:rPr lang="en-US" altLang="zh-CN" dirty="0" smtClean="0"/>
              <a:t>Date parse(String </a:t>
            </a:r>
            <a:r>
              <a:rPr lang="en-US" altLang="zh-CN" dirty="0" err="1" smtClean="0"/>
              <a:t>sateStr</a:t>
            </a:r>
            <a:r>
              <a:rPr lang="en-US" altLang="zh-CN" dirty="0" smtClean="0"/>
              <a:t>)</a:t>
            </a:r>
            <a:r>
              <a:rPr lang="zh-CN" altLang="en-US" dirty="0" smtClean="0"/>
              <a:t>：解析字符串</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2219742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SimpleDateFormate</a:t>
            </a:r>
            <a:endParaRPr lang="zh-CN" altLang="en-US" dirty="0"/>
          </a:p>
        </p:txBody>
      </p:sp>
      <p:sp>
        <p:nvSpPr>
          <p:cNvPr id="3" name="内容占位符 2"/>
          <p:cNvSpPr>
            <a:spLocks noGrp="1"/>
          </p:cNvSpPr>
          <p:nvPr>
            <p:ph idx="1"/>
          </p:nvPr>
        </p:nvSpPr>
        <p:spPr/>
        <p:txBody>
          <a:bodyPr/>
          <a:lstStyle/>
          <a:p>
            <a:r>
              <a:rPr lang="en-US" altLang="zh-CN" smtClean="0"/>
              <a:t>SimpleDateFormate</a:t>
            </a:r>
            <a:r>
              <a:rPr lang="zh-CN" altLang="en-US" smtClean="0"/>
              <a:t>是与环境有关的格式化、解析日期的具体类。</a:t>
            </a:r>
            <a:endParaRPr lang="en-US" altLang="zh-CN" smtClean="0"/>
          </a:p>
          <a:p>
            <a:pPr lvl="1"/>
            <a:r>
              <a:rPr lang="zh-CN" altLang="en-US" smtClean="0"/>
              <a:t>用户可以定义日期</a:t>
            </a:r>
            <a:r>
              <a:rPr lang="en-US" altLang="zh-CN" smtClean="0"/>
              <a:t>-</a:t>
            </a:r>
            <a:r>
              <a:rPr lang="zh-CN" altLang="en-US" smtClean="0"/>
              <a:t>时间格式的模式</a:t>
            </a:r>
          </a:p>
          <a:p>
            <a:pPr lvl="1"/>
            <a:endParaRPr lang="en-US" altLang="zh-CN" smtClean="0"/>
          </a:p>
          <a:p>
            <a:endParaRPr lang="zh-CN" altLang="en-US" dirty="0"/>
          </a:p>
        </p:txBody>
      </p:sp>
      <p:sp>
        <p:nvSpPr>
          <p:cNvPr id="4" name="Rectangle 3"/>
          <p:cNvSpPr txBox="1">
            <a:spLocks noChangeArrowheads="1"/>
          </p:cNvSpPr>
          <p:nvPr/>
        </p:nvSpPr>
        <p:spPr bwMode="auto">
          <a:xfrm>
            <a:off x="228714" y="2780928"/>
            <a:ext cx="8686572" cy="3124192"/>
          </a:xfrm>
          <a:prstGeom prst="rect">
            <a:avLst/>
          </a:prstGeom>
          <a:solidFill>
            <a:srgbClr val="FFCC99"/>
          </a:solidFill>
          <a:ln>
            <a:noFill/>
          </a:ln>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dirty="0" err="1">
                <a:latin typeface="Times New Roman" pitchFamily="18" charset="0"/>
              </a:rPr>
              <a:t>SimpleDateFormat</a:t>
            </a:r>
            <a:r>
              <a:rPr lang="en-US" altLang="zh-CN" sz="2000" dirty="0">
                <a:latin typeface="Times New Roman" pitchFamily="18" charset="0"/>
              </a:rPr>
              <a:t> </a:t>
            </a:r>
            <a:r>
              <a:rPr lang="en-US" altLang="zh-CN" sz="2000" dirty="0" smtClean="0">
                <a:latin typeface="Times New Roman" pitchFamily="18" charset="0"/>
              </a:rPr>
              <a:t> </a:t>
            </a:r>
            <a:r>
              <a:rPr lang="en-US" altLang="zh-CN" sz="2000" dirty="0" err="1" smtClean="0">
                <a:latin typeface="Times New Roman" pitchFamily="18" charset="0"/>
              </a:rPr>
              <a:t>sdf</a:t>
            </a:r>
            <a:r>
              <a:rPr lang="en-US" altLang="zh-CN" sz="2000" dirty="0" smtClean="0">
                <a:latin typeface="Times New Roman" pitchFamily="18" charset="0"/>
              </a:rPr>
              <a:t> </a:t>
            </a:r>
            <a:r>
              <a:rPr lang="en-US" altLang="zh-CN" sz="2000" dirty="0">
                <a:latin typeface="Times New Roman" pitchFamily="18" charset="0"/>
              </a:rPr>
              <a:t>= new </a:t>
            </a:r>
            <a:r>
              <a:rPr lang="en-US" altLang="zh-CN" sz="2000" dirty="0" err="1">
                <a:latin typeface="Times New Roman" pitchFamily="18" charset="0"/>
              </a:rPr>
              <a:t>SimpleDateFormat</a:t>
            </a:r>
            <a:r>
              <a:rPr lang="en-US" altLang="zh-CN" sz="2000" dirty="0">
                <a:latin typeface="Times New Roman" pitchFamily="18" charset="0"/>
              </a:rPr>
              <a:t>("</a:t>
            </a:r>
            <a:r>
              <a:rPr lang="en-US" altLang="zh-CN" sz="2000" dirty="0" err="1">
                <a:latin typeface="Times New Roman" pitchFamily="18" charset="0"/>
              </a:rPr>
              <a:t>yyyy</a:t>
            </a:r>
            <a:r>
              <a:rPr lang="en-US" altLang="zh-CN" sz="2000" dirty="0">
                <a:latin typeface="Times New Roman" pitchFamily="18" charset="0"/>
              </a:rPr>
              <a:t>-MM-</a:t>
            </a:r>
            <a:r>
              <a:rPr lang="en-US" altLang="zh-CN" sz="2000" dirty="0" err="1">
                <a:latin typeface="Times New Roman" pitchFamily="18" charset="0"/>
              </a:rPr>
              <a:t>dd</a:t>
            </a:r>
            <a:r>
              <a:rPr lang="en-US" altLang="zh-CN" sz="2000" dirty="0">
                <a:latin typeface="Times New Roman" pitchFamily="18" charset="0"/>
              </a:rPr>
              <a:t> </a:t>
            </a:r>
            <a:r>
              <a:rPr lang="en-US" altLang="zh-CN" sz="2000" dirty="0" err="1">
                <a:latin typeface="Times New Roman" pitchFamily="18" charset="0"/>
              </a:rPr>
              <a:t>hh:mm:ss</a:t>
            </a:r>
            <a:r>
              <a:rPr lang="en-US" altLang="zh-CN" sz="2000" dirty="0">
                <a:latin typeface="Times New Roman" pitchFamily="18" charset="0"/>
              </a:rPr>
              <a:t>");</a:t>
            </a:r>
          </a:p>
          <a:p>
            <a:pPr eaLnBrk="1" hangingPunct="1"/>
            <a:r>
              <a:rPr lang="en-US" altLang="zh-CN" sz="2000" dirty="0" err="1">
                <a:latin typeface="Times New Roman" pitchFamily="18" charset="0"/>
              </a:rPr>
              <a:t>SimpleDateFormat</a:t>
            </a:r>
            <a:r>
              <a:rPr lang="en-US" altLang="zh-CN" sz="2000" dirty="0">
                <a:latin typeface="Times New Roman" pitchFamily="18" charset="0"/>
              </a:rPr>
              <a:t> </a:t>
            </a:r>
            <a:r>
              <a:rPr lang="en-US" altLang="zh-CN" sz="2000" dirty="0" smtClean="0">
                <a:latin typeface="Times New Roman" pitchFamily="18" charset="0"/>
              </a:rPr>
              <a:t> sdf2=new </a:t>
            </a:r>
            <a:r>
              <a:rPr lang="en-US" altLang="zh-CN" sz="2000" dirty="0" err="1">
                <a:latin typeface="Times New Roman" pitchFamily="18" charset="0"/>
              </a:rPr>
              <a:t>SimpleDateFormat</a:t>
            </a:r>
            <a:r>
              <a:rPr lang="en-US" altLang="zh-CN" sz="2000" dirty="0">
                <a:latin typeface="Times New Roman" pitchFamily="18" charset="0"/>
              </a:rPr>
              <a:t>("</a:t>
            </a:r>
            <a:r>
              <a:rPr lang="en-US" altLang="zh-CN" sz="2000" dirty="0" err="1">
                <a:latin typeface="Times New Roman" pitchFamily="18" charset="0"/>
              </a:rPr>
              <a:t>yyyy</a:t>
            </a:r>
            <a:r>
              <a:rPr lang="zh-CN" altLang="en-US" sz="2000" dirty="0">
                <a:latin typeface="Times New Roman" pitchFamily="18" charset="0"/>
              </a:rPr>
              <a:t>年</a:t>
            </a:r>
            <a:r>
              <a:rPr lang="en-US" altLang="zh-CN" sz="2000" dirty="0">
                <a:latin typeface="Times New Roman" pitchFamily="18" charset="0"/>
              </a:rPr>
              <a:t>MM</a:t>
            </a:r>
            <a:r>
              <a:rPr lang="zh-CN" altLang="en-US" sz="2000" dirty="0">
                <a:latin typeface="Times New Roman" pitchFamily="18" charset="0"/>
              </a:rPr>
              <a:t>月</a:t>
            </a:r>
            <a:r>
              <a:rPr lang="en-US" altLang="zh-CN" sz="2000" dirty="0" err="1">
                <a:latin typeface="Times New Roman" pitchFamily="18" charset="0"/>
              </a:rPr>
              <a:t>dd</a:t>
            </a:r>
            <a:r>
              <a:rPr lang="zh-CN" altLang="en-US" sz="2000" dirty="0">
                <a:latin typeface="Times New Roman" pitchFamily="18" charset="0"/>
              </a:rPr>
              <a:t>日 </a:t>
            </a:r>
            <a:r>
              <a:rPr lang="en-US" altLang="zh-CN" sz="2000" dirty="0" err="1">
                <a:latin typeface="Times New Roman" pitchFamily="18" charset="0"/>
              </a:rPr>
              <a:t>hh</a:t>
            </a:r>
            <a:r>
              <a:rPr lang="zh-CN" altLang="en-US" sz="2000" dirty="0">
                <a:latin typeface="Times New Roman" pitchFamily="18" charset="0"/>
              </a:rPr>
              <a:t>点</a:t>
            </a:r>
            <a:r>
              <a:rPr lang="en-US" altLang="zh-CN" sz="2000" dirty="0">
                <a:latin typeface="Times New Roman" pitchFamily="18" charset="0"/>
              </a:rPr>
              <a:t>");</a:t>
            </a:r>
          </a:p>
          <a:p>
            <a:pPr eaLnBrk="1" hangingPunct="1"/>
            <a:r>
              <a:rPr lang="en-US" altLang="zh-CN" sz="2000" dirty="0" smtClean="0">
                <a:latin typeface="Times New Roman" pitchFamily="18" charset="0"/>
              </a:rPr>
              <a:t>try </a:t>
            </a:r>
            <a:r>
              <a:rPr lang="en-US" altLang="zh-CN" sz="2000" dirty="0">
                <a:latin typeface="Times New Roman" pitchFamily="18" charset="0"/>
              </a:rPr>
              <a:t>{</a:t>
            </a:r>
          </a:p>
          <a:p>
            <a:pPr eaLnBrk="1" hangingPunct="1"/>
            <a:r>
              <a:rPr lang="en-US" altLang="zh-CN" sz="2000" dirty="0">
                <a:latin typeface="Times New Roman" pitchFamily="18" charset="0"/>
              </a:rPr>
              <a:t>     </a:t>
            </a:r>
            <a:r>
              <a:rPr lang="en-US" altLang="zh-CN" sz="2000" dirty="0" smtClean="0">
                <a:latin typeface="Times New Roman" pitchFamily="18" charset="0"/>
              </a:rPr>
              <a:t> Date </a:t>
            </a:r>
            <a:r>
              <a:rPr lang="en-US" altLang="zh-CN" sz="2000" dirty="0" err="1">
                <a:latin typeface="Times New Roman" pitchFamily="18" charset="0"/>
              </a:rPr>
              <a:t>date</a:t>
            </a:r>
            <a:r>
              <a:rPr lang="en-US" altLang="zh-CN" sz="2000" dirty="0">
                <a:latin typeface="Times New Roman" pitchFamily="18" charset="0"/>
              </a:rPr>
              <a:t> = </a:t>
            </a:r>
            <a:r>
              <a:rPr lang="en-US" altLang="zh-CN" sz="2000" dirty="0" err="1">
                <a:latin typeface="Times New Roman" pitchFamily="18" charset="0"/>
              </a:rPr>
              <a:t>sdf.parse</a:t>
            </a:r>
            <a:r>
              <a:rPr lang="en-US" altLang="zh-CN" sz="2000" dirty="0">
                <a:latin typeface="Times New Roman" pitchFamily="18" charset="0"/>
              </a:rPr>
              <a:t>("2008-12-23 12:23:45</a:t>
            </a:r>
            <a:r>
              <a:rPr lang="en-US" altLang="zh-CN" sz="2000" dirty="0" smtClean="0">
                <a:latin typeface="Times New Roman" pitchFamily="18" charset="0"/>
              </a:rPr>
              <a:t>");</a:t>
            </a:r>
          </a:p>
          <a:p>
            <a:pPr eaLnBrk="1" hangingPunct="1"/>
            <a:endParaRPr lang="en-US" altLang="zh-CN" sz="2000" dirty="0">
              <a:latin typeface="Times New Roman" pitchFamily="18" charset="0"/>
            </a:endParaRPr>
          </a:p>
          <a:p>
            <a:pPr eaLnBrk="1" hangingPunct="1"/>
            <a:r>
              <a:rPr lang="en-US" altLang="zh-CN" sz="2000" dirty="0">
                <a:latin typeface="Times New Roman" pitchFamily="18" charset="0"/>
              </a:rPr>
              <a:t>      </a:t>
            </a:r>
            <a:r>
              <a:rPr lang="en-US" altLang="zh-CN" sz="2000" dirty="0" err="1" smtClean="0">
                <a:latin typeface="Times New Roman" pitchFamily="18" charset="0"/>
              </a:rPr>
              <a:t>System.out.println</a:t>
            </a:r>
            <a:r>
              <a:rPr lang="en-US" altLang="zh-CN" sz="2000" dirty="0" smtClean="0">
                <a:latin typeface="Times New Roman" pitchFamily="18" charset="0"/>
              </a:rPr>
              <a:t>(sdf2.format(date));  //</a:t>
            </a:r>
            <a:r>
              <a:rPr lang="zh-CN" altLang="en-US" sz="2000" dirty="0" smtClean="0">
                <a:latin typeface="Times New Roman" pitchFamily="18" charset="0"/>
              </a:rPr>
              <a:t>输出</a:t>
            </a:r>
            <a:r>
              <a:rPr lang="en-US" altLang="zh-CN" sz="2000" dirty="0">
                <a:latin typeface="Times New Roman" pitchFamily="18" charset="0"/>
              </a:rPr>
              <a:t>2008</a:t>
            </a:r>
            <a:r>
              <a:rPr lang="zh-CN" altLang="en-US" sz="2000" dirty="0">
                <a:latin typeface="Times New Roman" pitchFamily="18" charset="0"/>
              </a:rPr>
              <a:t>年</a:t>
            </a:r>
            <a:r>
              <a:rPr lang="en-US" altLang="zh-CN" sz="2000" dirty="0">
                <a:latin typeface="Times New Roman" pitchFamily="18" charset="0"/>
              </a:rPr>
              <a:t>12</a:t>
            </a:r>
            <a:r>
              <a:rPr lang="zh-CN" altLang="en-US" sz="2000" dirty="0">
                <a:latin typeface="Times New Roman" pitchFamily="18" charset="0"/>
              </a:rPr>
              <a:t>月</a:t>
            </a:r>
            <a:r>
              <a:rPr lang="en-US" altLang="zh-CN" sz="2000" dirty="0">
                <a:latin typeface="Times New Roman" pitchFamily="18" charset="0"/>
              </a:rPr>
              <a:t>23</a:t>
            </a:r>
            <a:r>
              <a:rPr lang="zh-CN" altLang="en-US" sz="2000" dirty="0">
                <a:latin typeface="Times New Roman" pitchFamily="18" charset="0"/>
              </a:rPr>
              <a:t>日 </a:t>
            </a:r>
            <a:r>
              <a:rPr lang="en-US" altLang="zh-CN" sz="2000" dirty="0">
                <a:latin typeface="Times New Roman" pitchFamily="18" charset="0"/>
              </a:rPr>
              <a:t>12</a:t>
            </a:r>
            <a:r>
              <a:rPr lang="zh-CN" altLang="en-US" sz="2000" dirty="0">
                <a:latin typeface="Times New Roman" pitchFamily="18" charset="0"/>
              </a:rPr>
              <a:t>点</a:t>
            </a:r>
            <a:endParaRPr lang="en-US" altLang="zh-CN" sz="2000" dirty="0">
              <a:latin typeface="Times New Roman" pitchFamily="18" charset="0"/>
            </a:endParaRPr>
          </a:p>
          <a:p>
            <a:pPr eaLnBrk="1" hangingPunct="1"/>
            <a:endParaRPr lang="en-US" altLang="zh-CN" sz="2000" dirty="0" smtClean="0">
              <a:latin typeface="Times New Roman" pitchFamily="18" charset="0"/>
            </a:endParaRPr>
          </a:p>
          <a:p>
            <a:pPr eaLnBrk="1" hangingPunct="1"/>
            <a:r>
              <a:rPr lang="en-US" altLang="zh-CN" sz="2000" dirty="0" smtClean="0">
                <a:latin typeface="Times New Roman" pitchFamily="18" charset="0"/>
              </a:rPr>
              <a:t>} </a:t>
            </a:r>
            <a:r>
              <a:rPr lang="en-US" altLang="zh-CN" sz="2000" dirty="0">
                <a:latin typeface="Times New Roman" pitchFamily="18" charset="0"/>
              </a:rPr>
              <a:t>catch (</a:t>
            </a:r>
            <a:r>
              <a:rPr lang="en-US" altLang="zh-CN" sz="2000" dirty="0" err="1">
                <a:latin typeface="Times New Roman" pitchFamily="18" charset="0"/>
              </a:rPr>
              <a:t>ParseException</a:t>
            </a:r>
            <a:r>
              <a:rPr lang="en-US" altLang="zh-CN" sz="2000" dirty="0">
                <a:latin typeface="Times New Roman" pitchFamily="18" charset="0"/>
              </a:rPr>
              <a:t> e) {</a:t>
            </a:r>
          </a:p>
          <a:p>
            <a:pPr eaLnBrk="1" hangingPunct="1"/>
            <a:r>
              <a:rPr lang="en-US" altLang="zh-CN" sz="2000" dirty="0">
                <a:latin typeface="Times New Roman" pitchFamily="18" charset="0"/>
              </a:rPr>
              <a:t>       </a:t>
            </a:r>
            <a:r>
              <a:rPr lang="en-US" altLang="zh-CN" sz="2000" dirty="0" err="1">
                <a:latin typeface="Times New Roman" pitchFamily="18" charset="0"/>
              </a:rPr>
              <a:t>e.printStackTrace</a:t>
            </a:r>
            <a:r>
              <a:rPr lang="en-US" altLang="zh-CN" sz="2000" dirty="0">
                <a:latin typeface="Times New Roman" pitchFamily="18" charset="0"/>
              </a:rPr>
              <a:t>();</a:t>
            </a:r>
          </a:p>
          <a:p>
            <a:pPr eaLnBrk="1" hangingPunct="1"/>
            <a:r>
              <a:rPr lang="en-US" altLang="zh-CN" sz="2000" dirty="0">
                <a:latin typeface="Times New Roman" pitchFamily="18" charset="0"/>
              </a:rPr>
              <a:t>}</a:t>
            </a:r>
            <a:endParaRPr lang="zh-CN" altLang="en-US" sz="2000" dirty="0">
              <a:latin typeface="Courier New" pitchFamily="49" charset="0"/>
            </a:endParaRPr>
          </a:p>
        </p:txBody>
      </p:sp>
    </p:spTree>
    <p:extLst>
      <p:ext uri="{BB962C8B-B14F-4D97-AF65-F5344CB8AC3E}">
        <p14:creationId xmlns:p14="http://schemas.microsoft.com/office/powerpoint/2010/main" val="1774377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6979678"/>
              </p:ext>
            </p:extLst>
          </p:nvPr>
        </p:nvGraphicFramePr>
        <p:xfrm>
          <a:off x="539552" y="764704"/>
          <a:ext cx="8229085" cy="5904644"/>
        </p:xfrm>
        <a:graphic>
          <a:graphicData uri="http://schemas.openxmlformats.org/drawingml/2006/table">
            <a:tbl>
              <a:tblPr firstRow="1" firstCol="1" bandRow="1">
                <a:tableStyleId>{5C22544A-7EE6-4342-B048-85BDC9FD1C3A}</a:tableStyleId>
              </a:tblPr>
              <a:tblGrid>
                <a:gridCol w="1473547"/>
                <a:gridCol w="3147950"/>
                <a:gridCol w="1549834"/>
                <a:gridCol w="2057754"/>
              </a:tblGrid>
              <a:tr h="347332">
                <a:tc>
                  <a:txBody>
                    <a:bodyPr/>
                    <a:lstStyle/>
                    <a:p>
                      <a:pPr algn="ctr">
                        <a:spcAft>
                          <a:spcPts val="0"/>
                        </a:spcAft>
                      </a:pPr>
                      <a:r>
                        <a:rPr lang="zh-CN" sz="1400" kern="100" dirty="0">
                          <a:effectLst/>
                        </a:rPr>
                        <a:t>字母</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日期或时间元素</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表示</a:t>
                      </a:r>
                      <a:endParaRPr lang="zh-CN" sz="14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1400" kern="100" dirty="0">
                          <a:effectLst/>
                        </a:rPr>
                        <a:t>示例</a:t>
                      </a:r>
                      <a:endParaRPr lang="zh-CN" sz="1400" kern="100" dirty="0">
                        <a:effectLst/>
                        <a:latin typeface="Times New Roman"/>
                        <a:ea typeface="宋体"/>
                      </a:endParaRPr>
                    </a:p>
                  </a:txBody>
                  <a:tcPr marL="61711" marR="61711" marT="0" marB="0">
                    <a:solidFill>
                      <a:srgbClr val="FFCC99"/>
                    </a:solidFill>
                  </a:tcPr>
                </a:tc>
              </a:tr>
              <a:tr h="347332">
                <a:tc>
                  <a:txBody>
                    <a:bodyPr/>
                    <a:lstStyle/>
                    <a:p>
                      <a:pPr algn="ctr">
                        <a:spcAft>
                          <a:spcPts val="0"/>
                        </a:spcAft>
                      </a:pPr>
                      <a:r>
                        <a:rPr lang="en-US" sz="1400" kern="100" dirty="0">
                          <a:effectLst/>
                        </a:rPr>
                        <a:t>y</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a:t>
                      </a:r>
                      <a:endParaRPr lang="zh-CN" sz="1400" kern="100" dirty="0">
                        <a:effectLst/>
                        <a:latin typeface="Times New Roman"/>
                        <a:ea typeface="宋体"/>
                      </a:endParaRPr>
                    </a:p>
                  </a:txBody>
                  <a:tcPr marL="61711" marR="61711" marT="0" marB="0"/>
                </a:tc>
                <a:tc>
                  <a:txBody>
                    <a:bodyPr/>
                    <a:lstStyle/>
                    <a:p>
                      <a:pPr algn="ctr">
                        <a:spcAft>
                          <a:spcPts val="0"/>
                        </a:spcAft>
                      </a:pPr>
                      <a:r>
                        <a:rPr lang="en-US" sz="1400" kern="100">
                          <a:effectLst/>
                        </a:rPr>
                        <a:t>Year</a:t>
                      </a:r>
                      <a:endParaRPr lang="zh-CN" sz="1400" kern="100">
                        <a:effectLst/>
                        <a:latin typeface="Times New Roman"/>
                        <a:ea typeface="宋体"/>
                      </a:endParaRPr>
                    </a:p>
                  </a:txBody>
                  <a:tcPr marL="61711" marR="61711" marT="0" marB="0"/>
                </a:tc>
                <a:tc>
                  <a:txBody>
                    <a:bodyPr/>
                    <a:lstStyle/>
                    <a:p>
                      <a:pPr algn="ctr">
                        <a:spcAft>
                          <a:spcPts val="0"/>
                        </a:spcAft>
                      </a:pPr>
                      <a:r>
                        <a:rPr lang="en-US" sz="1400" kern="100">
                          <a:effectLst/>
                        </a:rPr>
                        <a:t>2012</a:t>
                      </a:r>
                      <a:r>
                        <a:rPr lang="zh-CN" sz="1400" kern="100">
                          <a:effectLst/>
                        </a:rPr>
                        <a:t>；</a:t>
                      </a:r>
                      <a:r>
                        <a:rPr lang="en-US" sz="1400" kern="100">
                          <a:effectLst/>
                        </a:rPr>
                        <a:t>12</a:t>
                      </a:r>
                      <a:endParaRPr lang="zh-CN" sz="1400" kern="10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年中的月份</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Month</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July</a:t>
                      </a:r>
                      <a:r>
                        <a:rPr lang="zh-CN" sz="1400" kern="100" dirty="0">
                          <a:effectLst/>
                        </a:rPr>
                        <a:t>；</a:t>
                      </a:r>
                      <a:r>
                        <a:rPr lang="en-US" sz="1400" kern="100" dirty="0">
                          <a:effectLst/>
                        </a:rPr>
                        <a:t>Jul</a:t>
                      </a:r>
                      <a:r>
                        <a:rPr lang="zh-CN" sz="1400" kern="100" dirty="0">
                          <a:effectLst/>
                        </a:rPr>
                        <a:t>；</a:t>
                      </a:r>
                      <a:r>
                        <a:rPr lang="en-US" sz="1400" kern="100" dirty="0">
                          <a:effectLst/>
                        </a:rPr>
                        <a:t>07</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年中的周数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27</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W</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月份中的周数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年中的天数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189</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d</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23</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F</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月份中的星期</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a</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标记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PM</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E</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星期中的天数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Text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Tuesday</a:t>
                      </a:r>
                      <a:r>
                        <a:rPr lang="zh-CN" sz="1400" kern="100" dirty="0">
                          <a:effectLst/>
                        </a:rPr>
                        <a:t>；</a:t>
                      </a:r>
                      <a:r>
                        <a:rPr lang="en-US" sz="1400" kern="100" dirty="0">
                          <a:effectLst/>
                        </a:rPr>
                        <a:t>Tue</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0~23</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一天中的小时数（</a:t>
                      </a:r>
                      <a:r>
                        <a:rPr lang="en-US" sz="1400" kern="100" dirty="0">
                          <a:effectLst/>
                        </a:rPr>
                        <a:t>1~24</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24</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K</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0~11</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h</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1400" kern="100" dirty="0">
                          <a:effectLst/>
                        </a:rPr>
                        <a:t>am/pm</a:t>
                      </a:r>
                      <a:r>
                        <a:rPr lang="zh-CN" sz="1400" kern="100" dirty="0">
                          <a:effectLst/>
                        </a:rPr>
                        <a:t>中的小时数（</a:t>
                      </a:r>
                      <a:r>
                        <a:rPr lang="en-US" sz="1400" kern="100" dirty="0">
                          <a:effectLst/>
                        </a:rPr>
                        <a:t>1~12</a:t>
                      </a:r>
                      <a:r>
                        <a:rPr lang="zh-CN" sz="1400" kern="100" dirty="0">
                          <a:effectLst/>
                        </a:rPr>
                        <a:t>）</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12</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m</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小时中的分钟数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30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分钟中的秒数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50</a:t>
                      </a:r>
                      <a:endParaRPr lang="zh-CN" sz="1400" kern="100" dirty="0">
                        <a:effectLst/>
                        <a:latin typeface="Times New Roman"/>
                        <a:ea typeface="宋体"/>
                      </a:endParaRPr>
                    </a:p>
                  </a:txBody>
                  <a:tcPr marL="61711" marR="61711" marT="0" marB="0"/>
                </a:tc>
              </a:tr>
              <a:tr h="347332">
                <a:tc>
                  <a:txBody>
                    <a:bodyPr/>
                    <a:lstStyle/>
                    <a:p>
                      <a:pPr algn="ctr">
                        <a:spcAft>
                          <a:spcPts val="0"/>
                        </a:spcAft>
                      </a:pPr>
                      <a:r>
                        <a:rPr lang="en-US" sz="1400" kern="100" dirty="0">
                          <a:effectLst/>
                        </a:rPr>
                        <a:t>S</a:t>
                      </a:r>
                      <a:endParaRPr lang="zh-CN" sz="14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1400" kern="100" dirty="0">
                          <a:effectLst/>
                        </a:rPr>
                        <a:t>毫秒数</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Number</a:t>
                      </a:r>
                      <a:endParaRPr lang="zh-CN" sz="1400" kern="100" dirty="0">
                        <a:effectLst/>
                        <a:latin typeface="Times New Roman"/>
                        <a:ea typeface="宋体"/>
                      </a:endParaRPr>
                    </a:p>
                  </a:txBody>
                  <a:tcPr marL="61711" marR="61711" marT="0" marB="0"/>
                </a:tc>
                <a:tc>
                  <a:txBody>
                    <a:bodyPr/>
                    <a:lstStyle/>
                    <a:p>
                      <a:pPr algn="l">
                        <a:spcAft>
                          <a:spcPts val="0"/>
                        </a:spcAft>
                      </a:pPr>
                      <a:r>
                        <a:rPr lang="en-US" sz="1400" kern="100" dirty="0">
                          <a:effectLst/>
                        </a:rPr>
                        <a:t>978</a:t>
                      </a:r>
                      <a:endParaRPr lang="zh-CN" sz="1400" kern="100" dirty="0">
                        <a:effectLst/>
                        <a:latin typeface="Times New Roman"/>
                        <a:ea typeface="宋体"/>
                      </a:endParaRPr>
                    </a:p>
                  </a:txBody>
                  <a:tcPr marL="61711" marR="61711" marT="0" marB="0"/>
                </a:tc>
              </a:tr>
            </a:tbl>
          </a:graphicData>
        </a:graphic>
      </p:graphicFrame>
    </p:spTree>
    <p:extLst>
      <p:ext uri="{BB962C8B-B14F-4D97-AF65-F5344CB8AC3E}">
        <p14:creationId xmlns:p14="http://schemas.microsoft.com/office/powerpoint/2010/main" val="2797037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总结　　　　　　　　　</a:t>
            </a:r>
            <a:endParaRPr lang="zh-CN" altLang="en-US" dirty="0" smtClean="0"/>
          </a:p>
        </p:txBody>
      </p:sp>
      <p:sp>
        <p:nvSpPr>
          <p:cNvPr id="7171" name="内容占位符 2"/>
          <p:cNvSpPr>
            <a:spLocks noGrp="1"/>
          </p:cNvSpPr>
          <p:nvPr>
            <p:ph idx="1"/>
          </p:nvPr>
        </p:nvSpPr>
        <p:spPr/>
        <p:txBody>
          <a:bodyPr/>
          <a:lstStyle/>
          <a:p>
            <a:r>
              <a:rPr lang="zh-CN" altLang="en-US" smtClean="0"/>
              <a:t>字符串</a:t>
            </a:r>
            <a:endParaRPr lang="en-US" altLang="zh-CN" smtClean="0"/>
          </a:p>
          <a:p>
            <a:pPr lvl="1"/>
            <a:r>
              <a:rPr lang="zh-CN" altLang="en-US" smtClean="0"/>
              <a:t>字符串的基本概念</a:t>
            </a:r>
            <a:endParaRPr lang="en-US" altLang="zh-CN" smtClean="0"/>
          </a:p>
          <a:p>
            <a:pPr lvl="1"/>
            <a:r>
              <a:rPr lang="en-US" altLang="zh-CN" smtClean="0"/>
              <a:t>Java</a:t>
            </a:r>
            <a:r>
              <a:rPr lang="zh-CN" altLang="en-US" smtClean="0"/>
              <a:t>中字符串处理类</a:t>
            </a:r>
            <a:endParaRPr lang="en-US" altLang="zh-CN" smtClean="0"/>
          </a:p>
          <a:p>
            <a:pPr lvl="2"/>
            <a:r>
              <a:rPr lang="en-US" altLang="zh-CN" smtClean="0"/>
              <a:t>String</a:t>
            </a:r>
            <a:r>
              <a:rPr lang="zh-CN" altLang="en-US" smtClean="0"/>
              <a:t>类</a:t>
            </a:r>
            <a:endParaRPr lang="en-US" altLang="zh-CN" smtClean="0"/>
          </a:p>
          <a:p>
            <a:pPr lvl="2"/>
            <a:r>
              <a:rPr lang="en-US" altLang="zh-CN" smtClean="0"/>
              <a:t>StringBuffer</a:t>
            </a:r>
            <a:r>
              <a:rPr lang="zh-CN" altLang="en-US" smtClean="0"/>
              <a:t>类</a:t>
            </a:r>
            <a:endParaRPr lang="en-US" altLang="zh-CN" smtClean="0"/>
          </a:p>
          <a:p>
            <a:pPr lvl="2"/>
            <a:r>
              <a:rPr lang="en-US" altLang="zh-CN" smtClean="0"/>
              <a:t>StringBuilder</a:t>
            </a:r>
            <a:r>
              <a:rPr lang="zh-CN" altLang="en-US" smtClean="0"/>
              <a:t>类</a:t>
            </a:r>
            <a:endParaRPr lang="en-US" altLang="zh-CN" smtClean="0"/>
          </a:p>
          <a:p>
            <a:pPr lvl="2"/>
            <a:r>
              <a:rPr lang="en-US" altLang="zh-CN" smtClean="0"/>
              <a:t>StringTokenzier</a:t>
            </a:r>
            <a:r>
              <a:rPr lang="zh-CN" altLang="en-US" smtClean="0"/>
              <a:t>类</a:t>
            </a:r>
            <a:endParaRPr lang="en-US" altLang="zh-CN" smtClean="0"/>
          </a:p>
          <a:p>
            <a:r>
              <a:rPr lang="zh-CN" altLang="en-US" smtClean="0"/>
              <a:t>日期的格式化</a:t>
            </a:r>
            <a:endParaRPr lang="en-US" altLang="zh-CN" smtClean="0"/>
          </a:p>
          <a:p>
            <a:pPr lvl="1"/>
            <a:r>
              <a:rPr lang="en-US" altLang="zh-CN" smtClean="0"/>
              <a:t>Java</a:t>
            </a:r>
            <a:r>
              <a:rPr lang="zh-CN" altLang="en-US" smtClean="0"/>
              <a:t>中用于表示日期的类</a:t>
            </a:r>
            <a:endParaRPr lang="en-US" altLang="zh-CN" smtClean="0"/>
          </a:p>
          <a:p>
            <a:pPr lvl="2"/>
            <a:r>
              <a:rPr lang="en-US" altLang="zh-CN" smtClean="0"/>
              <a:t>Date</a:t>
            </a:r>
            <a:r>
              <a:rPr lang="zh-CN" altLang="en-US" smtClean="0"/>
              <a:t>类</a:t>
            </a:r>
            <a:r>
              <a:rPr lang="en-US" altLang="zh-CN" smtClean="0"/>
              <a:t>	</a:t>
            </a:r>
          </a:p>
          <a:p>
            <a:pPr lvl="2"/>
            <a:r>
              <a:rPr lang="en-US" altLang="zh-CN" smtClean="0"/>
              <a:t>Calendar</a:t>
            </a:r>
            <a:r>
              <a:rPr lang="zh-CN" altLang="en-US" smtClean="0"/>
              <a:t>类</a:t>
            </a:r>
            <a:endParaRPr lang="en-US" altLang="zh-CN" smtClean="0"/>
          </a:p>
          <a:p>
            <a:pPr lvl="1"/>
            <a:r>
              <a:rPr lang="zh-CN" altLang="en-US" smtClean="0"/>
              <a:t>日期的格式化和解析</a:t>
            </a:r>
            <a:endParaRPr lang="en-US" altLang="zh-CN" smtClean="0"/>
          </a:p>
          <a:p>
            <a:pPr lvl="2"/>
            <a:r>
              <a:rPr lang="en-US" altLang="zh-CN" smtClean="0"/>
              <a:t>DateFormate</a:t>
            </a:r>
          </a:p>
          <a:p>
            <a:pPr lvl="2"/>
            <a:r>
              <a:rPr lang="en-US" altLang="zh-CN" smtClean="0"/>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练习</a:t>
            </a:r>
          </a:p>
        </p:txBody>
      </p:sp>
      <p:sp>
        <p:nvSpPr>
          <p:cNvPr id="20483" name="内容占位符 2"/>
          <p:cNvSpPr>
            <a:spLocks noGrp="1"/>
          </p:cNvSpPr>
          <p:nvPr>
            <p:ph idx="1"/>
          </p:nvPr>
        </p:nvSpPr>
        <p:spPr/>
        <p:txBody>
          <a:bodyPr/>
          <a:lstStyle/>
          <a:p>
            <a:r>
              <a:rPr lang="zh-CN" altLang="en-US" smtClean="0"/>
              <a:t>选择合适的日期类型表示现在的时间，并计算现在距离自己的生日还有多少天？</a:t>
            </a:r>
            <a:endParaRPr lang="en-US" altLang="zh-CN" smtClean="0"/>
          </a:p>
          <a:p>
            <a:endParaRPr lang="en-US" altLang="zh-CN" smtClean="0"/>
          </a:p>
          <a:p>
            <a:r>
              <a:rPr lang="zh-CN" altLang="en-US" smtClean="0"/>
              <a:t>编写一个类，其中的功能是获得本周一的日期？</a:t>
            </a:r>
            <a:endParaRPr lang="en-US" altLang="zh-CN" smtClean="0"/>
          </a:p>
          <a:p>
            <a:endParaRPr lang="en-US" altLang="zh-CN" smtClean="0"/>
          </a:p>
          <a:p>
            <a:r>
              <a:rPr lang="zh-CN" altLang="en-US" smtClean="0"/>
              <a:t>编写一个类，其功能是使用</a:t>
            </a:r>
            <a:r>
              <a:rPr lang="en-US" altLang="zh-CN" smtClean="0"/>
              <a:t>SimpleDateFormate</a:t>
            </a:r>
            <a:r>
              <a:rPr lang="zh-CN" altLang="en-US" smtClean="0"/>
              <a:t>类打印同一日期不同的形式？</a:t>
            </a:r>
            <a:endParaRPr lang="zh-CN" altLang="en-US" dirty="0" smtClean="0"/>
          </a:p>
        </p:txBody>
      </p:sp>
    </p:spTree>
    <p:extLst>
      <p:ext uri="{BB962C8B-B14F-4D97-AF65-F5344CB8AC3E}">
        <p14:creationId xmlns:p14="http://schemas.microsoft.com/office/powerpoint/2010/main" val="3367011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1043608" y="3212976"/>
            <a:ext cx="7362825" cy="582612"/>
          </a:xfrm>
          <a:prstGeom prst="rect">
            <a:avLst/>
          </a:prstGeo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讲授思路</a:t>
            </a:r>
            <a:r>
              <a:rPr lang="en-US" altLang="zh-CN" smtClean="0"/>
              <a:t>-</a:t>
            </a:r>
            <a:r>
              <a:rPr lang="zh-CN" altLang="en-US" smtClean="0"/>
              <a:t>字符串</a:t>
            </a:r>
            <a:r>
              <a:rPr lang="en-US" altLang="zh-CN" smtClean="0"/>
              <a:t/>
            </a:r>
            <a:br>
              <a:rPr lang="en-US" altLang="zh-CN" smtClean="0"/>
            </a:br>
            <a:r>
              <a:rPr lang="zh-CN" altLang="en-US" smtClean="0"/>
              <a:t>　　　　　　　　　</a:t>
            </a:r>
            <a:endParaRPr lang="zh-CN" altLang="en-US" dirty="0" smtClean="0"/>
          </a:p>
        </p:txBody>
      </p:sp>
      <p:sp>
        <p:nvSpPr>
          <p:cNvPr id="7171" name="内容占位符 2"/>
          <p:cNvSpPr>
            <a:spLocks noGrp="1"/>
          </p:cNvSpPr>
          <p:nvPr>
            <p:ph idx="1"/>
          </p:nvPr>
        </p:nvSpPr>
        <p:spPr/>
        <p:txBody>
          <a:bodyPr/>
          <a:lstStyle/>
          <a:p>
            <a:r>
              <a:rPr lang="zh-CN" altLang="en-US" smtClean="0"/>
              <a:t>字符串的基本概念</a:t>
            </a:r>
            <a:endParaRPr lang="en-US" altLang="zh-CN" smtClean="0"/>
          </a:p>
          <a:p>
            <a:r>
              <a:rPr lang="en-US" altLang="zh-CN" smtClean="0"/>
              <a:t>Java</a:t>
            </a:r>
            <a:r>
              <a:rPr lang="zh-CN" altLang="en-US" smtClean="0"/>
              <a:t>中字符串处理类</a:t>
            </a:r>
            <a:endParaRPr lang="en-US" altLang="zh-CN" smtClean="0"/>
          </a:p>
          <a:p>
            <a:pPr lvl="1"/>
            <a:r>
              <a:rPr lang="en-US" altLang="zh-CN" smtClean="0"/>
              <a:t>String</a:t>
            </a:r>
            <a:r>
              <a:rPr lang="zh-CN" altLang="en-US" smtClean="0"/>
              <a:t>类</a:t>
            </a:r>
            <a:endParaRPr lang="en-US" altLang="zh-CN" smtClean="0"/>
          </a:p>
          <a:p>
            <a:pPr lvl="1"/>
            <a:r>
              <a:rPr lang="en-US" altLang="zh-CN" smtClean="0"/>
              <a:t>StringBuffer</a:t>
            </a:r>
            <a:r>
              <a:rPr lang="zh-CN" altLang="en-US" smtClean="0"/>
              <a:t>类</a:t>
            </a:r>
            <a:endParaRPr lang="en-US" altLang="zh-CN" smtClean="0"/>
          </a:p>
          <a:p>
            <a:pPr lvl="1"/>
            <a:r>
              <a:rPr lang="en-US" altLang="zh-CN" smtClean="0"/>
              <a:t>StringBuilder</a:t>
            </a:r>
            <a:r>
              <a:rPr lang="zh-CN" altLang="en-US" smtClean="0"/>
              <a:t>类</a:t>
            </a:r>
            <a:endParaRPr lang="en-US" altLang="zh-CN" smtClean="0"/>
          </a:p>
          <a:p>
            <a:pPr lvl="1"/>
            <a:r>
              <a:rPr lang="en-US" altLang="zh-CN" smtClean="0"/>
              <a:t>StringTokenzier</a:t>
            </a:r>
            <a:r>
              <a:rPr lang="zh-CN" altLang="en-US" smtClean="0"/>
              <a:t>类</a:t>
            </a:r>
            <a:endParaRPr lang="en-US" altLang="zh-CN" smtClean="0"/>
          </a:p>
          <a:p>
            <a:endParaRPr lang="en-US" altLang="zh-CN" dirty="0" smtClean="0"/>
          </a:p>
        </p:txBody>
      </p:sp>
    </p:spTree>
    <p:extLst>
      <p:ext uri="{BB962C8B-B14F-4D97-AF65-F5344CB8AC3E}">
        <p14:creationId xmlns:p14="http://schemas.microsoft.com/office/powerpoint/2010/main" val="1812644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字符串</a:t>
            </a:r>
            <a:endParaRPr lang="zh-CN" altLang="en-US" dirty="0" smtClean="0"/>
          </a:p>
        </p:txBody>
      </p:sp>
      <p:sp>
        <p:nvSpPr>
          <p:cNvPr id="8195" name="内容占位符 2"/>
          <p:cNvSpPr>
            <a:spLocks noGrp="1"/>
          </p:cNvSpPr>
          <p:nvPr>
            <p:ph idx="1"/>
          </p:nvPr>
        </p:nvSpPr>
        <p:spPr/>
        <p:txBody>
          <a:bodyPr/>
          <a:lstStyle/>
          <a:p>
            <a:r>
              <a:rPr lang="zh-CN" altLang="en-US" smtClean="0"/>
              <a:t>定义：</a:t>
            </a:r>
            <a:r>
              <a:rPr lang="en-US" altLang="zh-CN" smtClean="0"/>
              <a:t>n</a:t>
            </a:r>
            <a:r>
              <a:rPr lang="zh-CN" altLang="en-US" smtClean="0"/>
              <a:t>个字符组成的序列</a:t>
            </a:r>
            <a:endParaRPr lang="en-US" altLang="zh-CN" smtClean="0"/>
          </a:p>
          <a:p>
            <a:r>
              <a:rPr lang="zh-CN" altLang="en-US" smtClean="0"/>
              <a:t>字符串常量：一对双引号</a:t>
            </a:r>
            <a:r>
              <a:rPr lang="en-US" altLang="zh-CN" smtClean="0"/>
              <a:t>" "</a:t>
            </a:r>
            <a:r>
              <a:rPr lang="zh-CN" altLang="en-US" smtClean="0"/>
              <a:t>定界起来的字符序列</a:t>
            </a:r>
            <a:endParaRPr lang="en-US" altLang="zh-CN" smtClean="0"/>
          </a:p>
          <a:p>
            <a:pPr lvl="1"/>
            <a:r>
              <a:rPr lang="zh-CN" altLang="en-US" smtClean="0"/>
              <a:t>如：</a:t>
            </a:r>
            <a:r>
              <a:rPr lang="en-US" altLang="zh-CN" smtClean="0"/>
              <a:t>"Hello World</a:t>
            </a:r>
            <a:r>
              <a:rPr lang="zh-CN" altLang="en-US" smtClean="0"/>
              <a:t> </a:t>
            </a:r>
            <a:r>
              <a:rPr lang="en-US" altLang="zh-CN" smtClean="0"/>
              <a:t>!" </a:t>
            </a:r>
          </a:p>
          <a:p>
            <a:r>
              <a:rPr lang="zh-CN" altLang="en-US" smtClean="0"/>
              <a:t>若两个双引号之间没有任何字符，则为空串</a:t>
            </a:r>
            <a:endParaRPr lang="en-US" altLang="zh-CN" smtClean="0"/>
          </a:p>
          <a:p>
            <a:pPr lvl="1"/>
            <a:r>
              <a:rPr lang="zh-CN" altLang="en-US" smtClean="0"/>
              <a:t>“”</a:t>
            </a:r>
            <a:endParaRPr lang="en-US" altLang="zh-CN" dirty="0"/>
          </a:p>
        </p:txBody>
      </p:sp>
    </p:spTree>
    <p:extLst>
      <p:ext uri="{BB962C8B-B14F-4D97-AF65-F5344CB8AC3E}">
        <p14:creationId xmlns:p14="http://schemas.microsoft.com/office/powerpoint/2010/main" val="278682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字符串类</a:t>
            </a:r>
            <a:endParaRPr lang="zh-CN" altLang="en-US" dirty="0"/>
          </a:p>
        </p:txBody>
      </p:sp>
      <p:sp>
        <p:nvSpPr>
          <p:cNvPr id="3" name="内容占位符 2"/>
          <p:cNvSpPr>
            <a:spLocks noGrp="1"/>
          </p:cNvSpPr>
          <p:nvPr>
            <p:ph idx="1"/>
          </p:nvPr>
        </p:nvSpPr>
        <p:spPr/>
        <p:txBody>
          <a:bodyPr/>
          <a:lstStyle/>
          <a:p>
            <a:r>
              <a:rPr lang="en-US" altLang="zh-CN" smtClean="0"/>
              <a:t>Java</a:t>
            </a:r>
            <a:r>
              <a:rPr lang="zh-CN" altLang="en-US" smtClean="0"/>
              <a:t>中字符串相关类包括：</a:t>
            </a:r>
          </a:p>
          <a:p>
            <a:pPr lvl="1"/>
            <a:r>
              <a:rPr lang="zh-CN" altLang="en-US" smtClean="0"/>
              <a:t>字符串常量类</a:t>
            </a:r>
            <a:endParaRPr lang="en-US" altLang="zh-CN" smtClean="0"/>
          </a:p>
          <a:p>
            <a:pPr lvl="2"/>
            <a:r>
              <a:rPr lang="en-US" altLang="zh-CN" smtClean="0"/>
              <a:t>java.lang.String</a:t>
            </a:r>
          </a:p>
          <a:p>
            <a:pPr lvl="1"/>
            <a:r>
              <a:rPr lang="zh-CN" altLang="en-US" smtClean="0"/>
              <a:t>字符串变量类</a:t>
            </a:r>
            <a:endParaRPr lang="en-US" altLang="zh-CN" smtClean="0"/>
          </a:p>
          <a:p>
            <a:pPr lvl="2"/>
            <a:r>
              <a:rPr lang="en-US" altLang="zh-CN" smtClean="0"/>
              <a:t>java.lang.StringBuffer</a:t>
            </a:r>
          </a:p>
          <a:p>
            <a:pPr lvl="2"/>
            <a:r>
              <a:rPr lang="en-US" altLang="zh-CN" smtClean="0"/>
              <a:t>java.lang.StringBuilder</a:t>
            </a:r>
          </a:p>
          <a:p>
            <a:pPr lvl="2"/>
            <a:r>
              <a:rPr lang="en-US" altLang="zh-CN" smtClean="0"/>
              <a:t>java.util.StringTokenizer</a:t>
            </a:r>
            <a:endParaRPr lang="zh-CN" altLang="en-US" smtClean="0"/>
          </a:p>
          <a:p>
            <a:endParaRPr lang="zh-CN" altLang="en-US" dirty="0"/>
          </a:p>
        </p:txBody>
      </p:sp>
    </p:spTree>
    <p:extLst>
      <p:ext uri="{BB962C8B-B14F-4D97-AF65-F5344CB8AC3E}">
        <p14:creationId xmlns:p14="http://schemas.microsoft.com/office/powerpoint/2010/main" val="221052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smtClean="0"/>
              <a:t>String</a:t>
            </a:r>
            <a:r>
              <a:rPr lang="zh-CN" altLang="en-US" dirty="0" smtClean="0"/>
              <a:t>是字符串</a:t>
            </a:r>
            <a:r>
              <a:rPr lang="zh-CN" altLang="en-US" dirty="0" smtClean="0">
                <a:solidFill>
                  <a:srgbClr val="FF0000"/>
                </a:solidFill>
              </a:rPr>
              <a:t>常量类</a:t>
            </a:r>
            <a:endParaRPr lang="en-US" altLang="zh-CN" dirty="0" smtClean="0">
              <a:solidFill>
                <a:srgbClr val="FF0000"/>
              </a:solidFill>
            </a:endParaRPr>
          </a:p>
          <a:p>
            <a:pPr lvl="1"/>
            <a:r>
              <a:rPr lang="en-US" altLang="zh-CN" dirty="0" smtClean="0"/>
              <a:t>String</a:t>
            </a:r>
            <a:r>
              <a:rPr lang="zh-CN" altLang="en-US" dirty="0" smtClean="0"/>
              <a:t>对象的值一经赋值，其值不可变</a:t>
            </a:r>
            <a:endParaRPr lang="en-US" altLang="zh-CN" dirty="0" smtClean="0"/>
          </a:p>
          <a:p>
            <a:pPr lvl="1"/>
            <a:r>
              <a:rPr lang="zh-CN" altLang="en-US" dirty="0" smtClean="0"/>
              <a:t>指的是所指向的内存值不可修改，但可以改变指向</a:t>
            </a:r>
            <a:endParaRPr lang="en-US" altLang="zh-CN" dirty="0" smtClean="0"/>
          </a:p>
          <a:p>
            <a:r>
              <a:rPr lang="en-US" altLang="zh-CN" dirty="0" smtClean="0"/>
              <a:t>String</a:t>
            </a:r>
            <a:r>
              <a:rPr lang="zh-CN" altLang="en-US" dirty="0" smtClean="0"/>
              <a:t>类型变量的初始化</a:t>
            </a:r>
            <a:endParaRPr lang="en-US" altLang="zh-CN" dirty="0" smtClean="0"/>
          </a:p>
          <a:p>
            <a:pPr lvl="1"/>
            <a:r>
              <a:rPr lang="zh-CN" altLang="en-US" dirty="0" smtClean="0"/>
              <a:t>构造方法初始化</a:t>
            </a:r>
            <a:endParaRPr lang="en-US" altLang="zh-CN" dirty="0" smtClean="0"/>
          </a:p>
          <a:p>
            <a:pPr lvl="2"/>
            <a:r>
              <a:rPr lang="en-US" altLang="zh-CN" dirty="0" smtClean="0"/>
              <a:t>String name= new String(“</a:t>
            </a:r>
            <a:r>
              <a:rPr lang="en-US" altLang="zh-CN" dirty="0" err="1" smtClean="0"/>
              <a:t>zhangxiao</a:t>
            </a:r>
            <a:r>
              <a:rPr lang="en-US" altLang="zh-CN" dirty="0" smtClean="0"/>
              <a:t>”);</a:t>
            </a:r>
          </a:p>
          <a:p>
            <a:pPr lvl="1"/>
            <a:r>
              <a:rPr lang="zh-CN" altLang="en-US" dirty="0" smtClean="0"/>
              <a:t>字符串常量初始化</a:t>
            </a:r>
            <a:endParaRPr lang="en-US" altLang="zh-CN" dirty="0" smtClean="0"/>
          </a:p>
          <a:p>
            <a:pPr lvl="2"/>
            <a:r>
              <a:rPr lang="en-US" altLang="zh-CN" dirty="0" smtClean="0"/>
              <a:t>String sex = “</a:t>
            </a:r>
            <a:r>
              <a:rPr lang="zh-CN" altLang="en-US" dirty="0" smtClean="0"/>
              <a:t>男</a:t>
            </a:r>
            <a:r>
              <a:rPr lang="en-US" altLang="zh-CN" dirty="0" smtClean="0"/>
              <a:t>”; </a:t>
            </a:r>
            <a:endParaRPr lang="en-US" altLang="zh-CN" dirty="0" smtClean="0"/>
          </a:p>
          <a:p>
            <a:r>
              <a:rPr lang="en-US" altLang="zh-CN" dirty="0" smtClean="0"/>
              <a:t>String</a:t>
            </a:r>
            <a:r>
              <a:rPr lang="zh-CN" altLang="en-US" dirty="0" smtClean="0"/>
              <a:t>类是</a:t>
            </a:r>
            <a:r>
              <a:rPr lang="en-US" altLang="zh-CN" dirty="0" smtClean="0"/>
              <a:t>final</a:t>
            </a:r>
            <a:r>
              <a:rPr lang="zh-CN" altLang="en-US" dirty="0" smtClean="0"/>
              <a:t>的，无法被继承</a:t>
            </a:r>
            <a:endParaRPr lang="en-US" altLang="zh-CN" dirty="0" smtClean="0"/>
          </a:p>
        </p:txBody>
      </p:sp>
    </p:spTree>
    <p:extLst>
      <p:ext uri="{BB962C8B-B14F-4D97-AF65-F5344CB8AC3E}">
        <p14:creationId xmlns:p14="http://schemas.microsoft.com/office/powerpoint/2010/main" val="393452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dirty="0" smtClean="0"/>
              <a:t>字符串连接</a:t>
            </a:r>
          </a:p>
          <a:p>
            <a:pPr lvl="1"/>
            <a:r>
              <a:rPr lang="en-US" altLang="zh-CN" dirty="0" err="1" smtClean="0"/>
              <a:t>concat</a:t>
            </a:r>
            <a:r>
              <a:rPr lang="en-US" altLang="zh-CN" dirty="0" smtClean="0"/>
              <a:t>(String </a:t>
            </a:r>
            <a:r>
              <a:rPr lang="en-US" altLang="zh-CN" dirty="0" err="1" smtClean="0"/>
              <a:t>str</a:t>
            </a:r>
            <a:r>
              <a:rPr lang="en-US" altLang="zh-CN" dirty="0" smtClean="0"/>
              <a:t>)</a:t>
            </a:r>
          </a:p>
          <a:p>
            <a:pPr lvl="1"/>
            <a:r>
              <a:rPr lang="en-US" altLang="zh-CN" dirty="0" smtClean="0"/>
              <a:t>“+”</a:t>
            </a:r>
            <a:r>
              <a:rPr lang="zh-CN" altLang="en-US" dirty="0" smtClean="0"/>
              <a:t>运算符</a:t>
            </a:r>
          </a:p>
          <a:p>
            <a:r>
              <a:rPr lang="zh-CN" altLang="en-US" dirty="0" smtClean="0"/>
              <a:t>字符串查找 </a:t>
            </a:r>
          </a:p>
          <a:p>
            <a:pPr lvl="1"/>
            <a:r>
              <a:rPr lang="en-US" altLang="zh-CN" dirty="0" err="1" smtClean="0"/>
              <a:t>indexOf</a:t>
            </a:r>
            <a:r>
              <a:rPr lang="en-US" altLang="zh-CN" dirty="0" smtClean="0"/>
              <a:t> (String </a:t>
            </a:r>
            <a:r>
              <a:rPr lang="en-US" altLang="zh-CN" dirty="0" err="1" smtClean="0"/>
              <a:t>str</a:t>
            </a:r>
            <a:r>
              <a:rPr lang="en-US" altLang="zh-CN" dirty="0" smtClean="0"/>
              <a:t>)</a:t>
            </a:r>
          </a:p>
          <a:p>
            <a:pPr lvl="1"/>
            <a:r>
              <a:rPr lang="en-US" altLang="zh-CN" dirty="0" err="1" smtClean="0"/>
              <a:t>lastIndexOf</a:t>
            </a:r>
            <a:r>
              <a:rPr lang="en-US" altLang="zh-CN" dirty="0" smtClean="0"/>
              <a:t>(String </a:t>
            </a:r>
            <a:r>
              <a:rPr lang="en-US" altLang="zh-CN" dirty="0" err="1" smtClean="0"/>
              <a:t>str</a:t>
            </a:r>
            <a:r>
              <a:rPr lang="en-US" altLang="zh-CN" dirty="0" smtClean="0"/>
              <a:t>)</a:t>
            </a:r>
          </a:p>
          <a:p>
            <a:pPr lvl="1"/>
            <a:r>
              <a:rPr lang="en-US" altLang="zh-CN" dirty="0" err="1" smtClean="0"/>
              <a:t>charAt</a:t>
            </a:r>
            <a:r>
              <a:rPr lang="en-US" altLang="zh-CN" dirty="0" smtClean="0"/>
              <a:t>(</a:t>
            </a:r>
            <a:r>
              <a:rPr lang="en-US" altLang="zh-CN" dirty="0" err="1" smtClean="0"/>
              <a:t>int</a:t>
            </a:r>
            <a:r>
              <a:rPr lang="en-US" altLang="zh-CN" dirty="0" smtClean="0"/>
              <a:t> </a:t>
            </a:r>
            <a:r>
              <a:rPr lang="en-US" altLang="zh-CN" dirty="0" err="1" smtClean="0"/>
              <a:t>indexOf</a:t>
            </a:r>
            <a:r>
              <a:rPr lang="en-US" altLang="zh-CN" dirty="0" smtClean="0"/>
              <a:t>)</a:t>
            </a:r>
          </a:p>
          <a:p>
            <a:pPr lvl="1"/>
            <a:r>
              <a:rPr lang="en-US" altLang="zh-CN" dirty="0" err="1" smtClean="0"/>
              <a:t>startsWith</a:t>
            </a:r>
            <a:r>
              <a:rPr lang="en-US" altLang="zh-CN" dirty="0" smtClean="0"/>
              <a:t>(String prefix)</a:t>
            </a:r>
            <a:endParaRPr lang="zh-CN" altLang="en-US" dirty="0" smtClean="0"/>
          </a:p>
          <a:p>
            <a:r>
              <a:rPr lang="zh-CN" altLang="en-US" dirty="0" smtClean="0"/>
              <a:t>字符串分割</a:t>
            </a:r>
          </a:p>
          <a:p>
            <a:pPr lvl="1"/>
            <a:r>
              <a:rPr lang="en-US" altLang="zh-CN" dirty="0" smtClean="0"/>
              <a:t>split(String  regex</a:t>
            </a:r>
            <a:r>
              <a:rPr lang="en-US" altLang="zh-CN" dirty="0" smtClean="0"/>
              <a:t>)</a:t>
            </a:r>
            <a:r>
              <a:rPr lang="zh-CN" altLang="en-US" dirty="0" smtClean="0"/>
              <a:t>：字符串分割</a:t>
            </a:r>
            <a:endParaRPr lang="en-US" altLang="zh-CN" dirty="0" smtClean="0"/>
          </a:p>
          <a:p>
            <a:pPr lvl="1"/>
            <a:r>
              <a:rPr lang="en-US" altLang="zh-CN" dirty="0" err="1" smtClean="0"/>
              <a:t>compareTo</a:t>
            </a:r>
            <a:r>
              <a:rPr lang="en-US" altLang="zh-CN" dirty="0" smtClean="0"/>
              <a:t>(String </a:t>
            </a:r>
            <a:r>
              <a:rPr lang="en-US" altLang="zh-CN" dirty="0" err="1" smtClean="0"/>
              <a:t>str</a:t>
            </a:r>
            <a:r>
              <a:rPr lang="en-US" altLang="zh-CN" dirty="0" smtClean="0"/>
              <a:t>)</a:t>
            </a:r>
            <a:r>
              <a:rPr lang="zh-CN" altLang="en-US" dirty="0" smtClean="0"/>
              <a:t>：</a:t>
            </a:r>
            <a:r>
              <a:rPr lang="zh-CN" altLang="en-US" dirty="0" smtClean="0"/>
              <a:t>字符串</a:t>
            </a:r>
            <a:r>
              <a:rPr lang="zh-CN" altLang="en-US" dirty="0"/>
              <a:t>比较 </a:t>
            </a:r>
            <a:endParaRPr lang="en-US" altLang="zh-CN" dirty="0" smtClean="0"/>
          </a:p>
          <a:p>
            <a:pPr lvl="1"/>
            <a:r>
              <a:rPr lang="en-US" altLang="zh-CN" dirty="0" err="1" smtClean="0"/>
              <a:t>equalslgnoreCase</a:t>
            </a:r>
            <a:r>
              <a:rPr lang="en-US" altLang="zh-CN" dirty="0" smtClean="0"/>
              <a:t>(String </a:t>
            </a:r>
            <a:r>
              <a:rPr lang="en-US" altLang="zh-CN" dirty="0" err="1" smtClean="0"/>
              <a:t>str</a:t>
            </a:r>
            <a:r>
              <a:rPr lang="en-US" altLang="zh-CN" dirty="0" smtClean="0"/>
              <a:t>)</a:t>
            </a:r>
            <a:r>
              <a:rPr lang="zh-CN" altLang="en-US" dirty="0" smtClean="0"/>
              <a:t>：忽略</a:t>
            </a:r>
            <a:r>
              <a:rPr lang="zh-CN" altLang="en-US" dirty="0" smtClean="0"/>
              <a:t>大小写</a:t>
            </a:r>
            <a:endParaRPr lang="en-US" altLang="zh-CN" dirty="0" smtClean="0"/>
          </a:p>
          <a:p>
            <a:pPr lvl="1"/>
            <a:endParaRPr lang="zh-CN" altLang="en-US" dirty="0"/>
          </a:p>
        </p:txBody>
      </p:sp>
    </p:spTree>
    <p:extLst>
      <p:ext uri="{BB962C8B-B14F-4D97-AF65-F5344CB8AC3E}">
        <p14:creationId xmlns:p14="http://schemas.microsoft.com/office/powerpoint/2010/main" val="47386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a:t>
            </a:r>
            <a:r>
              <a:rPr lang="zh-CN" altLang="en-US" smtClean="0"/>
              <a:t>中常用的字符串处理方法</a:t>
            </a:r>
            <a:endParaRPr lang="zh-CN" altLang="en-US" dirty="0"/>
          </a:p>
        </p:txBody>
      </p:sp>
      <p:sp>
        <p:nvSpPr>
          <p:cNvPr id="3" name="内容占位符 2"/>
          <p:cNvSpPr>
            <a:spLocks noGrp="1"/>
          </p:cNvSpPr>
          <p:nvPr>
            <p:ph idx="1"/>
          </p:nvPr>
        </p:nvSpPr>
        <p:spPr/>
        <p:txBody>
          <a:bodyPr/>
          <a:lstStyle/>
          <a:p>
            <a:r>
              <a:rPr lang="zh-CN" altLang="en-US" smtClean="0"/>
              <a:t>字符串替换</a:t>
            </a:r>
          </a:p>
          <a:p>
            <a:pPr lvl="1"/>
            <a:r>
              <a:rPr lang="en-US" altLang="zh-CN" smtClean="0"/>
              <a:t>replace(char oldChar, char newChar) </a:t>
            </a:r>
          </a:p>
          <a:p>
            <a:pPr lvl="1"/>
            <a:endParaRPr lang="en-US" altLang="zh-CN" smtClean="0"/>
          </a:p>
          <a:p>
            <a:r>
              <a:rPr lang="zh-CN" altLang="en-US" smtClean="0"/>
              <a:t>字符串求子串</a:t>
            </a:r>
          </a:p>
          <a:p>
            <a:pPr lvl="1"/>
            <a:r>
              <a:rPr lang="en-US" altLang="zh-CN" smtClean="0"/>
              <a:t>substring(int beginIndex, int endIndex) </a:t>
            </a:r>
          </a:p>
          <a:p>
            <a:pPr lvl="1"/>
            <a:endParaRPr lang="en-US" altLang="zh-CN" smtClean="0"/>
          </a:p>
          <a:p>
            <a:r>
              <a:rPr lang="zh-CN" altLang="en-US" smtClean="0"/>
              <a:t>字符串大小写转换</a:t>
            </a:r>
          </a:p>
          <a:p>
            <a:pPr lvl="1"/>
            <a:r>
              <a:rPr lang="en-US" altLang="zh-CN" smtClean="0"/>
              <a:t>toUpperCase() </a:t>
            </a:r>
            <a:r>
              <a:rPr lang="zh-CN" altLang="en-US" smtClean="0"/>
              <a:t>小写转大写</a:t>
            </a:r>
            <a:endParaRPr lang="en-US" altLang="zh-CN" smtClean="0"/>
          </a:p>
          <a:p>
            <a:pPr lvl="1"/>
            <a:r>
              <a:rPr lang="en-US" altLang="zh-CN" smtClean="0"/>
              <a:t>ToLowerCase()</a:t>
            </a:r>
            <a:r>
              <a:rPr lang="zh-CN" altLang="en-US" smtClean="0"/>
              <a:t>大写转小写</a:t>
            </a:r>
            <a:endParaRPr lang="en-US" altLang="zh-CN" smtClean="0"/>
          </a:p>
          <a:p>
            <a:endParaRPr lang="zh-CN" altLang="en-US" dirty="0"/>
          </a:p>
        </p:txBody>
      </p:sp>
    </p:spTree>
    <p:extLst>
      <p:ext uri="{BB962C8B-B14F-4D97-AF65-F5344CB8AC3E}">
        <p14:creationId xmlns:p14="http://schemas.microsoft.com/office/powerpoint/2010/main" val="304020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StringBuffer</a:t>
            </a:r>
            <a:r>
              <a:rPr lang="zh-CN" altLang="en-US" smtClean="0"/>
              <a:t>类</a:t>
            </a:r>
            <a:endParaRPr lang="zh-CN" altLang="en-US" dirty="0"/>
          </a:p>
        </p:txBody>
      </p:sp>
      <p:sp>
        <p:nvSpPr>
          <p:cNvPr id="3" name="内容占位符 2"/>
          <p:cNvSpPr>
            <a:spLocks noGrp="1"/>
          </p:cNvSpPr>
          <p:nvPr>
            <p:ph idx="1"/>
          </p:nvPr>
        </p:nvSpPr>
        <p:spPr/>
        <p:txBody>
          <a:bodyPr/>
          <a:lstStyle/>
          <a:p>
            <a:r>
              <a:rPr lang="en-US" altLang="zh-CN" dirty="0" err="1" smtClean="0"/>
              <a:t>StringBuffer</a:t>
            </a:r>
            <a:r>
              <a:rPr lang="zh-CN" altLang="en-US" dirty="0" smtClean="0"/>
              <a:t>类是一个字符串变量类</a:t>
            </a:r>
            <a:endParaRPr lang="en-US" altLang="zh-CN" dirty="0" smtClean="0"/>
          </a:p>
          <a:p>
            <a:pPr lvl="1"/>
            <a:r>
              <a:rPr lang="en-US" altLang="zh-CN" dirty="0" err="1" smtClean="0"/>
              <a:t>StringBuffer</a:t>
            </a:r>
            <a:r>
              <a:rPr lang="zh-CN" altLang="en-US" dirty="0" smtClean="0"/>
              <a:t>对象的值可以修改</a:t>
            </a:r>
            <a:endParaRPr lang="en-US" altLang="zh-CN" dirty="0" smtClean="0"/>
          </a:p>
          <a:p>
            <a:pPr lvl="1"/>
            <a:r>
              <a:rPr lang="zh-CN" altLang="en-US" dirty="0" smtClean="0"/>
              <a:t>主要用于对</a:t>
            </a:r>
            <a:r>
              <a:rPr lang="zh-CN" altLang="en-US" dirty="0" smtClean="0">
                <a:solidFill>
                  <a:srgbClr val="FF0000"/>
                </a:solidFill>
              </a:rPr>
              <a:t>字符串做大量修改的操作时</a:t>
            </a:r>
            <a:endParaRPr lang="en-US" altLang="zh-CN" dirty="0" smtClean="0">
              <a:solidFill>
                <a:srgbClr val="FF0000"/>
              </a:solidFill>
            </a:endParaRPr>
          </a:p>
          <a:p>
            <a:pPr lvl="2"/>
            <a:endParaRPr lang="en-US" altLang="zh-CN" dirty="0" smtClean="0"/>
          </a:p>
          <a:p>
            <a:r>
              <a:rPr lang="en-US" altLang="zh-CN" dirty="0" err="1" smtClean="0"/>
              <a:t>StringBuffer</a:t>
            </a:r>
            <a:r>
              <a:rPr lang="zh-CN" altLang="en-US" dirty="0" smtClean="0"/>
              <a:t>变量的初始化</a:t>
            </a:r>
          </a:p>
          <a:p>
            <a:pPr lvl="1"/>
            <a:r>
              <a:rPr lang="zh-CN" altLang="en-US" dirty="0" smtClean="0"/>
              <a:t>构造方法初始化</a:t>
            </a:r>
          </a:p>
          <a:p>
            <a:pPr lvl="1"/>
            <a:r>
              <a:rPr lang="en-US" altLang="zh-CN" dirty="0" err="1" smtClean="0"/>
              <a:t>StringBuffer</a:t>
            </a:r>
            <a:r>
              <a:rPr lang="en-US" altLang="zh-CN" dirty="0" smtClean="0"/>
              <a:t> </a:t>
            </a:r>
            <a:r>
              <a:rPr lang="en-US" altLang="zh-CN" dirty="0" err="1" smtClean="0"/>
              <a:t>sb</a:t>
            </a:r>
            <a:r>
              <a:rPr lang="en-US" altLang="zh-CN" dirty="0" smtClean="0"/>
              <a:t> = new </a:t>
            </a:r>
            <a:r>
              <a:rPr lang="en-US" altLang="zh-CN" dirty="0" err="1" smtClean="0"/>
              <a:t>StringBuffer</a:t>
            </a:r>
            <a:r>
              <a:rPr lang="en-US" altLang="zh-CN" dirty="0" smtClean="0"/>
              <a:t>(“Hello”);</a:t>
            </a:r>
          </a:p>
          <a:p>
            <a:endParaRPr lang="zh-CN" altLang="en-US" dirty="0"/>
          </a:p>
        </p:txBody>
      </p:sp>
    </p:spTree>
    <p:extLst>
      <p:ext uri="{BB962C8B-B14F-4D97-AF65-F5344CB8AC3E}">
        <p14:creationId xmlns:p14="http://schemas.microsoft.com/office/powerpoint/2010/main" val="91704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10386</TotalTime>
  <Words>1562</Words>
  <Application>Microsoft Office PowerPoint</Application>
  <PresentationFormat>全屏显示(4:3)</PresentationFormat>
  <Paragraphs>299</Paragraphs>
  <Slides>29</Slides>
  <Notes>6</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2_Default Design</vt:lpstr>
      <vt:lpstr>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武永亮</cp:lastModifiedBy>
  <cp:revision>666</cp:revision>
  <dcterms:created xsi:type="dcterms:W3CDTF">2006-10-06T15:46:57Z</dcterms:created>
  <dcterms:modified xsi:type="dcterms:W3CDTF">2014-04-21T03:10:34Z</dcterms:modified>
</cp:coreProperties>
</file>