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8"/>
  </p:notesMasterIdLst>
  <p:sldIdLst>
    <p:sldId id="256" r:id="rId3"/>
    <p:sldId id="375" r:id="rId4"/>
    <p:sldId id="636" r:id="rId5"/>
    <p:sldId id="491" r:id="rId6"/>
    <p:sldId id="448" r:id="rId7"/>
    <p:sldId id="532" r:id="rId9"/>
    <p:sldId id="583" r:id="rId10"/>
    <p:sldId id="471" r:id="rId11"/>
    <p:sldId id="432" r:id="rId12"/>
    <p:sldId id="463" r:id="rId13"/>
    <p:sldId id="455" r:id="rId14"/>
    <p:sldId id="456" r:id="rId15"/>
    <p:sldId id="487" r:id="rId16"/>
    <p:sldId id="488" r:id="rId17"/>
    <p:sldId id="635" r:id="rId18"/>
    <p:sldId id="495" r:id="rId19"/>
    <p:sldId id="496" r:id="rId20"/>
    <p:sldId id="497" r:id="rId21"/>
    <p:sldId id="695" r:id="rId22"/>
    <p:sldId id="498" r:id="rId23"/>
    <p:sldId id="499" r:id="rId24"/>
    <p:sldId id="500" r:id="rId25"/>
    <p:sldId id="637" r:id="rId26"/>
    <p:sldId id="501" r:id="rId27"/>
    <p:sldId id="502" r:id="rId28"/>
    <p:sldId id="503" r:id="rId29"/>
    <p:sldId id="504" r:id="rId30"/>
    <p:sldId id="505" r:id="rId31"/>
    <p:sldId id="506" r:id="rId32"/>
    <p:sldId id="507" r:id="rId33"/>
    <p:sldId id="508" r:id="rId34"/>
    <p:sldId id="509" r:id="rId35"/>
    <p:sldId id="510" r:id="rId36"/>
    <p:sldId id="511" r:id="rId37"/>
    <p:sldId id="523" r:id="rId38"/>
    <p:sldId id="524" r:id="rId39"/>
    <p:sldId id="525" r:id="rId40"/>
    <p:sldId id="526" r:id="rId41"/>
    <p:sldId id="527" r:id="rId42"/>
    <p:sldId id="528" r:id="rId43"/>
    <p:sldId id="529" r:id="rId44"/>
    <p:sldId id="530" r:id="rId45"/>
    <p:sldId id="531" r:id="rId46"/>
    <p:sldId id="638" r:id="rId47"/>
    <p:sldId id="533" r:id="rId48"/>
    <p:sldId id="534" r:id="rId49"/>
    <p:sldId id="535" r:id="rId50"/>
    <p:sldId id="536" r:id="rId51"/>
    <p:sldId id="537" r:id="rId52"/>
    <p:sldId id="538" r:id="rId53"/>
    <p:sldId id="639" r:id="rId54"/>
    <p:sldId id="512" r:id="rId55"/>
    <p:sldId id="513" r:id="rId56"/>
    <p:sldId id="514" r:id="rId57"/>
    <p:sldId id="515" r:id="rId58"/>
    <p:sldId id="516" r:id="rId59"/>
    <p:sldId id="518" r:id="rId60"/>
    <p:sldId id="517" r:id="rId61"/>
    <p:sldId id="696" r:id="rId62"/>
    <p:sldId id="697" r:id="rId63"/>
    <p:sldId id="519" r:id="rId64"/>
    <p:sldId id="520" r:id="rId65"/>
    <p:sldId id="434" r:id="rId66"/>
    <p:sldId id="486" r:id="rId67"/>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5AFA4C-5ABD-4B1D-B776-1C06854C54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6E5533D-040E-4B64-BD20-43BC46A10329}">
      <dgm:prSet phldrT="[文本]"/>
      <dgm:spPr/>
      <dgm:t>
        <a:bodyPr/>
        <a:lstStyle/>
        <a:p>
          <a:r>
            <a:rPr lang="en-US" altLang="zh-CN" dirty="0" smtClean="0"/>
            <a:t>1</a:t>
          </a:r>
          <a:endParaRPr lang="zh-CN" altLang="en-US" dirty="0"/>
        </a:p>
      </dgm:t>
    </dgm:pt>
    <dgm:pt modelId="{7C152878-94F7-4A72-A9A7-44F2496F1FCE}" cxnId="{D3E9332B-72C2-497C-9B09-574E2FF4D005}" type="parTrans">
      <dgm:prSet/>
      <dgm:spPr/>
      <dgm:t>
        <a:bodyPr/>
        <a:lstStyle/>
        <a:p>
          <a:endParaRPr lang="zh-CN" altLang="en-US"/>
        </a:p>
      </dgm:t>
    </dgm:pt>
    <dgm:pt modelId="{89903BEA-73BD-4F26-9665-BD18841C53CC}" cxnId="{D3E9332B-72C2-497C-9B09-574E2FF4D005}" type="sibTrans">
      <dgm:prSet/>
      <dgm:spPr/>
      <dgm:t>
        <a:bodyPr/>
        <a:lstStyle/>
        <a:p>
          <a:endParaRPr lang="zh-CN" altLang="en-US"/>
        </a:p>
      </dgm:t>
    </dgm:pt>
    <dgm:pt modelId="{0ACBDB16-5AAE-4871-933B-64E65D0662BA}">
      <dgm:prSet phldrT="[文本]"/>
      <dgm:spPr/>
      <dgm:t>
        <a:bodyPr/>
        <a:lstStyle/>
        <a:p>
          <a:r>
            <a:rPr lang="zh-CN" altLang="en-US" dirty="0" smtClean="0"/>
            <a:t>当</a:t>
          </a:r>
          <a:r>
            <a:rPr lang="en-US" altLang="zh-CN" dirty="0" smtClean="0"/>
            <a:t>JVM</a:t>
          </a:r>
          <a:r>
            <a:rPr lang="zh-CN" altLang="en-US" dirty="0" smtClean="0"/>
            <a:t>感到内存不足时会运行垃圾收集器</a:t>
          </a:r>
          <a:endParaRPr lang="zh-CN" altLang="en-US" dirty="0"/>
        </a:p>
      </dgm:t>
    </dgm:pt>
    <dgm:pt modelId="{1694256C-0B8A-480E-9BD3-B91414BD8889}" cxnId="{FA9A2098-4663-4199-B545-EDF2428AD3BF}" type="parTrans">
      <dgm:prSet/>
      <dgm:spPr/>
      <dgm:t>
        <a:bodyPr/>
        <a:lstStyle/>
        <a:p>
          <a:endParaRPr lang="zh-CN" altLang="en-US"/>
        </a:p>
      </dgm:t>
    </dgm:pt>
    <dgm:pt modelId="{99B94729-124C-4C5B-BEB9-D254BBDEA854}" cxnId="{FA9A2098-4663-4199-B545-EDF2428AD3BF}" type="sibTrans">
      <dgm:prSet/>
      <dgm:spPr/>
      <dgm:t>
        <a:bodyPr/>
        <a:lstStyle/>
        <a:p>
          <a:endParaRPr lang="zh-CN" altLang="en-US"/>
        </a:p>
      </dgm:t>
    </dgm:pt>
    <dgm:pt modelId="{9687632D-B9B6-440A-B8EE-546DF18816B5}">
      <dgm:prSet phldrT="[文本]"/>
      <dgm:spPr/>
      <dgm:t>
        <a:bodyPr/>
        <a:lstStyle/>
        <a:p>
          <a:r>
            <a:rPr lang="en-US" altLang="zh-CN" dirty="0" smtClean="0"/>
            <a:t>2</a:t>
          </a:r>
          <a:endParaRPr lang="zh-CN" altLang="en-US" dirty="0"/>
        </a:p>
      </dgm:t>
    </dgm:pt>
    <dgm:pt modelId="{54A2FF25-3978-4631-8A80-4593D65BF648}" cxnId="{649B2703-D2BC-451B-98C4-285654B08B46}" type="parTrans">
      <dgm:prSet/>
      <dgm:spPr/>
      <dgm:t>
        <a:bodyPr/>
        <a:lstStyle/>
        <a:p>
          <a:endParaRPr lang="zh-CN" altLang="en-US"/>
        </a:p>
      </dgm:t>
    </dgm:pt>
    <dgm:pt modelId="{F5C14EF1-1E44-41FB-8C3C-EACFF1F5BB7C}" cxnId="{649B2703-D2BC-451B-98C4-285654B08B46}" type="sibTrans">
      <dgm:prSet/>
      <dgm:spPr/>
      <dgm:t>
        <a:bodyPr/>
        <a:lstStyle/>
        <a:p>
          <a:endParaRPr lang="zh-CN" altLang="en-US"/>
        </a:p>
      </dgm:t>
    </dgm:pt>
    <dgm:pt modelId="{236FF0EC-12F5-4490-8C11-7825CB975098}">
      <dgm:prSet phldrT="[文本]"/>
      <dgm:spPr/>
      <dgm:t>
        <a:bodyPr/>
        <a:lstStyle/>
        <a:p>
          <a:r>
            <a:rPr lang="zh-CN" altLang="en-US" dirty="0" smtClean="0"/>
            <a:t>在</a:t>
          </a:r>
          <a:r>
            <a:rPr lang="en-US" altLang="zh-CN" dirty="0" smtClean="0"/>
            <a:t>Java</a:t>
          </a:r>
          <a:r>
            <a:rPr lang="zh-CN" altLang="en-US" dirty="0" smtClean="0"/>
            <a:t>程序中可以请求</a:t>
          </a:r>
          <a:r>
            <a:rPr lang="en-US" altLang="zh-CN" dirty="0" smtClean="0"/>
            <a:t>JVM</a:t>
          </a:r>
          <a:r>
            <a:rPr lang="zh-CN" altLang="en-US" dirty="0" smtClean="0"/>
            <a:t>运行垃圾收集器，但无法保证</a:t>
          </a:r>
          <a:r>
            <a:rPr lang="en-US" altLang="zh-CN" dirty="0" smtClean="0"/>
            <a:t>JVM</a:t>
          </a:r>
          <a:r>
            <a:rPr lang="zh-CN" altLang="en-US" dirty="0" smtClean="0"/>
            <a:t>会答应请求</a:t>
          </a:r>
          <a:endParaRPr lang="zh-CN" altLang="en-US" dirty="0"/>
        </a:p>
      </dgm:t>
    </dgm:pt>
    <dgm:pt modelId="{97752D58-9C2C-4DD9-87EC-B8B246429827}" cxnId="{F28EE011-9BFD-49AA-BF33-AD9EB0963DE3}" type="parTrans">
      <dgm:prSet/>
      <dgm:spPr/>
      <dgm:t>
        <a:bodyPr/>
        <a:lstStyle/>
        <a:p>
          <a:endParaRPr lang="zh-CN" altLang="en-US"/>
        </a:p>
      </dgm:t>
    </dgm:pt>
    <dgm:pt modelId="{02D02D00-0EA9-4B12-B5AD-B64430A0BDC4}" cxnId="{F28EE011-9BFD-49AA-BF33-AD9EB0963DE3}" type="sibTrans">
      <dgm:prSet/>
      <dgm:spPr/>
      <dgm:t>
        <a:bodyPr/>
        <a:lstStyle/>
        <a:p>
          <a:endParaRPr lang="zh-CN" altLang="en-US"/>
        </a:p>
      </dgm:t>
    </dgm:pt>
    <dgm:pt modelId="{CD78EC79-F43E-43B7-B894-84C9A84E3816}" type="pres">
      <dgm:prSet presAssocID="{715AFA4C-5ABD-4B1D-B776-1C06854C5422}" presName="linearFlow" presStyleCnt="0">
        <dgm:presLayoutVars>
          <dgm:dir/>
          <dgm:animLvl val="lvl"/>
          <dgm:resizeHandles val="exact"/>
        </dgm:presLayoutVars>
      </dgm:prSet>
      <dgm:spPr/>
      <dgm:t>
        <a:bodyPr/>
        <a:lstStyle/>
        <a:p>
          <a:endParaRPr lang="zh-CN" altLang="en-US"/>
        </a:p>
      </dgm:t>
    </dgm:pt>
    <dgm:pt modelId="{F89B84BE-CCA8-4596-B049-0482F032A8A3}" type="pres">
      <dgm:prSet presAssocID="{F6E5533D-040E-4B64-BD20-43BC46A10329}" presName="composite" presStyleCnt="0"/>
      <dgm:spPr/>
    </dgm:pt>
    <dgm:pt modelId="{B93DE336-1684-46C9-8C8E-88B51C5E7FAE}" type="pres">
      <dgm:prSet presAssocID="{F6E5533D-040E-4B64-BD20-43BC46A10329}" presName="parentText" presStyleLbl="alignNode1" presStyleIdx="0" presStyleCnt="2">
        <dgm:presLayoutVars>
          <dgm:chMax val="1"/>
          <dgm:bulletEnabled val="1"/>
        </dgm:presLayoutVars>
      </dgm:prSet>
      <dgm:spPr/>
      <dgm:t>
        <a:bodyPr/>
        <a:lstStyle/>
        <a:p>
          <a:endParaRPr lang="zh-CN" altLang="en-US"/>
        </a:p>
      </dgm:t>
    </dgm:pt>
    <dgm:pt modelId="{2E8A1F5D-47E6-4894-96BB-DBAA1B8393F4}" type="pres">
      <dgm:prSet presAssocID="{F6E5533D-040E-4B64-BD20-43BC46A10329}" presName="descendantText" presStyleLbl="alignAcc1" presStyleIdx="0" presStyleCnt="2">
        <dgm:presLayoutVars>
          <dgm:bulletEnabled val="1"/>
        </dgm:presLayoutVars>
      </dgm:prSet>
      <dgm:spPr/>
      <dgm:t>
        <a:bodyPr/>
        <a:lstStyle/>
        <a:p>
          <a:endParaRPr lang="zh-CN" altLang="en-US"/>
        </a:p>
      </dgm:t>
    </dgm:pt>
    <dgm:pt modelId="{AEE1AE20-F088-4DC1-B71E-BB6F968F996C}" type="pres">
      <dgm:prSet presAssocID="{89903BEA-73BD-4F26-9665-BD18841C53CC}" presName="sp" presStyleCnt="0"/>
      <dgm:spPr/>
    </dgm:pt>
    <dgm:pt modelId="{50966E52-EB5D-46AF-A9AB-2B1391518BD9}" type="pres">
      <dgm:prSet presAssocID="{9687632D-B9B6-440A-B8EE-546DF18816B5}" presName="composite" presStyleCnt="0"/>
      <dgm:spPr/>
    </dgm:pt>
    <dgm:pt modelId="{8DA687D8-4857-4C4D-9D4E-45B08006E5A8}" type="pres">
      <dgm:prSet presAssocID="{9687632D-B9B6-440A-B8EE-546DF18816B5}" presName="parentText" presStyleLbl="alignNode1" presStyleIdx="1" presStyleCnt="2">
        <dgm:presLayoutVars>
          <dgm:chMax val="1"/>
          <dgm:bulletEnabled val="1"/>
        </dgm:presLayoutVars>
      </dgm:prSet>
      <dgm:spPr/>
      <dgm:t>
        <a:bodyPr/>
        <a:lstStyle/>
        <a:p>
          <a:endParaRPr lang="zh-CN" altLang="en-US"/>
        </a:p>
      </dgm:t>
    </dgm:pt>
    <dgm:pt modelId="{5784C035-D387-4FD2-9001-EAA95F3E4F9B}" type="pres">
      <dgm:prSet presAssocID="{9687632D-B9B6-440A-B8EE-546DF18816B5}" presName="descendantText" presStyleLbl="alignAcc1" presStyleIdx="1" presStyleCnt="2">
        <dgm:presLayoutVars>
          <dgm:bulletEnabled val="1"/>
        </dgm:presLayoutVars>
      </dgm:prSet>
      <dgm:spPr/>
      <dgm:t>
        <a:bodyPr/>
        <a:lstStyle/>
        <a:p>
          <a:endParaRPr lang="zh-CN" altLang="en-US"/>
        </a:p>
      </dgm:t>
    </dgm:pt>
  </dgm:ptLst>
  <dgm:cxnLst>
    <dgm:cxn modelId="{9FB137B5-2EFD-4EE2-8C5A-AFCA6D943E18}" type="presOf" srcId="{236FF0EC-12F5-4490-8C11-7825CB975098}" destId="{5784C035-D387-4FD2-9001-EAA95F3E4F9B}" srcOrd="0" destOrd="0" presId="urn:microsoft.com/office/officeart/2005/8/layout/chevron2"/>
    <dgm:cxn modelId="{543BE9BA-E0FC-45A1-A9D9-C74E6CEC2405}" type="presOf" srcId="{9687632D-B9B6-440A-B8EE-546DF18816B5}" destId="{8DA687D8-4857-4C4D-9D4E-45B08006E5A8}" srcOrd="0" destOrd="0" presId="urn:microsoft.com/office/officeart/2005/8/layout/chevron2"/>
    <dgm:cxn modelId="{D17FB634-4153-4FB2-8C26-8147C400C0F8}" type="presOf" srcId="{715AFA4C-5ABD-4B1D-B776-1C06854C5422}" destId="{CD78EC79-F43E-43B7-B894-84C9A84E3816}" srcOrd="0" destOrd="0" presId="urn:microsoft.com/office/officeart/2005/8/layout/chevron2"/>
    <dgm:cxn modelId="{D3E9332B-72C2-497C-9B09-574E2FF4D005}" srcId="{715AFA4C-5ABD-4B1D-B776-1C06854C5422}" destId="{F6E5533D-040E-4B64-BD20-43BC46A10329}" srcOrd="0" destOrd="0" parTransId="{7C152878-94F7-4A72-A9A7-44F2496F1FCE}" sibTransId="{89903BEA-73BD-4F26-9665-BD18841C53CC}"/>
    <dgm:cxn modelId="{F73B6836-E4E6-489C-8F30-CCC21E57B480}" type="presOf" srcId="{F6E5533D-040E-4B64-BD20-43BC46A10329}" destId="{B93DE336-1684-46C9-8C8E-88B51C5E7FAE}" srcOrd="0" destOrd="0" presId="urn:microsoft.com/office/officeart/2005/8/layout/chevron2"/>
    <dgm:cxn modelId="{F28EE011-9BFD-49AA-BF33-AD9EB0963DE3}" srcId="{9687632D-B9B6-440A-B8EE-546DF18816B5}" destId="{236FF0EC-12F5-4490-8C11-7825CB975098}" srcOrd="0" destOrd="0" parTransId="{97752D58-9C2C-4DD9-87EC-B8B246429827}" sibTransId="{02D02D00-0EA9-4B12-B5AD-B64430A0BDC4}"/>
    <dgm:cxn modelId="{BF571115-3891-4F0C-90CA-C5A682F09BCE}" type="presOf" srcId="{0ACBDB16-5AAE-4871-933B-64E65D0662BA}" destId="{2E8A1F5D-47E6-4894-96BB-DBAA1B8393F4}" srcOrd="0" destOrd="0" presId="urn:microsoft.com/office/officeart/2005/8/layout/chevron2"/>
    <dgm:cxn modelId="{FA9A2098-4663-4199-B545-EDF2428AD3BF}" srcId="{F6E5533D-040E-4B64-BD20-43BC46A10329}" destId="{0ACBDB16-5AAE-4871-933B-64E65D0662BA}" srcOrd="0" destOrd="0" parTransId="{1694256C-0B8A-480E-9BD3-B91414BD8889}" sibTransId="{99B94729-124C-4C5B-BEB9-D254BBDEA854}"/>
    <dgm:cxn modelId="{649B2703-D2BC-451B-98C4-285654B08B46}" srcId="{715AFA4C-5ABD-4B1D-B776-1C06854C5422}" destId="{9687632D-B9B6-440A-B8EE-546DF18816B5}" srcOrd="1" destOrd="0" parTransId="{54A2FF25-3978-4631-8A80-4593D65BF648}" sibTransId="{F5C14EF1-1E44-41FB-8C3C-EACFF1F5BB7C}"/>
    <dgm:cxn modelId="{FC05167D-C3BD-40F0-918C-482AEA1334BD}" type="presParOf" srcId="{CD78EC79-F43E-43B7-B894-84C9A84E3816}" destId="{F89B84BE-CCA8-4596-B049-0482F032A8A3}" srcOrd="0" destOrd="0" presId="urn:microsoft.com/office/officeart/2005/8/layout/chevron2"/>
    <dgm:cxn modelId="{64F91AF5-9314-4613-8622-CC4E466B3A3C}" type="presParOf" srcId="{F89B84BE-CCA8-4596-B049-0482F032A8A3}" destId="{B93DE336-1684-46C9-8C8E-88B51C5E7FAE}" srcOrd="0" destOrd="0" presId="urn:microsoft.com/office/officeart/2005/8/layout/chevron2"/>
    <dgm:cxn modelId="{804D9615-2C73-425D-90B6-2E8FA4DA083A}" type="presParOf" srcId="{F89B84BE-CCA8-4596-B049-0482F032A8A3}" destId="{2E8A1F5D-47E6-4894-96BB-DBAA1B8393F4}" srcOrd="1" destOrd="0" presId="urn:microsoft.com/office/officeart/2005/8/layout/chevron2"/>
    <dgm:cxn modelId="{40E6F2E8-0598-4789-950C-06059E143EB7}" type="presParOf" srcId="{CD78EC79-F43E-43B7-B894-84C9A84E3816}" destId="{AEE1AE20-F088-4DC1-B71E-BB6F968F996C}" srcOrd="1" destOrd="0" presId="urn:microsoft.com/office/officeart/2005/8/layout/chevron2"/>
    <dgm:cxn modelId="{6B7541A5-8631-44D6-B6BA-77E592C22A66}" type="presParOf" srcId="{CD78EC79-F43E-43B7-B894-84C9A84E3816}" destId="{50966E52-EB5D-46AF-A9AB-2B1391518BD9}" srcOrd="2" destOrd="0" presId="urn:microsoft.com/office/officeart/2005/8/layout/chevron2"/>
    <dgm:cxn modelId="{AF50D24D-E1CA-47E6-883B-4E20A86D8448}" type="presParOf" srcId="{50966E52-EB5D-46AF-A9AB-2B1391518BD9}" destId="{8DA687D8-4857-4C4D-9D4E-45B08006E5A8}" srcOrd="0" destOrd="0" presId="urn:microsoft.com/office/officeart/2005/8/layout/chevron2"/>
    <dgm:cxn modelId="{C0E9662B-0C78-4D69-82BC-4A6410BD16D1}" type="presParOf" srcId="{50966E52-EB5D-46AF-A9AB-2B1391518BD9}" destId="{5784C035-D387-4FD2-9001-EAA95F3E4F9B}"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E336-1684-46C9-8C8E-88B51C5E7FAE}">
      <dsp:nvSpPr>
        <dsp:cNvPr id="0" name=""/>
        <dsp:cNvSpPr/>
      </dsp:nvSpPr>
      <dsp:spPr>
        <a:xfrm rot="5400000">
          <a:off x="-297805" y="298320"/>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1</a:t>
          </a:r>
          <a:endParaRPr lang="zh-CN" altLang="en-US" sz="4100" kern="1200" dirty="0"/>
        </a:p>
      </dsp:txBody>
      <dsp:txXfrm rot="-5400000">
        <a:off x="1" y="695394"/>
        <a:ext cx="1389757" cy="595610"/>
      </dsp:txXfrm>
    </dsp:sp>
    <dsp:sp modelId="{2E8A1F5D-47E6-4894-96BB-DBAA1B8393F4}">
      <dsp:nvSpPr>
        <dsp:cNvPr id="0" name=""/>
        <dsp:cNvSpPr/>
      </dsp:nvSpPr>
      <dsp:spPr>
        <a:xfrm rot="5400000">
          <a:off x="3097634" y="-1707361"/>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当</a:t>
          </a:r>
          <a:r>
            <a:rPr lang="en-US" altLang="zh-CN" sz="2500" kern="1200" dirty="0" smtClean="0"/>
            <a:t>JVM</a:t>
          </a:r>
          <a:r>
            <a:rPr lang="zh-CN" altLang="en-US" sz="2500" kern="1200" dirty="0" smtClean="0"/>
            <a:t>感到内存不足时会运行垃圾收集器</a:t>
          </a:r>
          <a:endParaRPr lang="zh-CN" altLang="en-US" sz="2500" kern="1200" dirty="0"/>
        </a:p>
      </dsp:txBody>
      <dsp:txXfrm rot="-5400000">
        <a:off x="1389757" y="63512"/>
        <a:ext cx="4643246" cy="1164496"/>
      </dsp:txXfrm>
    </dsp:sp>
    <dsp:sp modelId="{8DA687D8-4857-4C4D-9D4E-45B08006E5A8}">
      <dsp:nvSpPr>
        <dsp:cNvPr id="0" name=""/>
        <dsp:cNvSpPr/>
      </dsp:nvSpPr>
      <dsp:spPr>
        <a:xfrm rot="5400000">
          <a:off x="-297805" y="1994922"/>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2</a:t>
          </a:r>
          <a:endParaRPr lang="zh-CN" altLang="en-US" sz="4100" kern="1200" dirty="0"/>
        </a:p>
      </dsp:txBody>
      <dsp:txXfrm rot="-5400000">
        <a:off x="1" y="2391996"/>
        <a:ext cx="1389757" cy="595610"/>
      </dsp:txXfrm>
    </dsp:sp>
    <dsp:sp modelId="{5784C035-D387-4FD2-9001-EAA95F3E4F9B}">
      <dsp:nvSpPr>
        <dsp:cNvPr id="0" name=""/>
        <dsp:cNvSpPr/>
      </dsp:nvSpPr>
      <dsp:spPr>
        <a:xfrm rot="5400000">
          <a:off x="3097634" y="-10759"/>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在</a:t>
          </a:r>
          <a:r>
            <a:rPr lang="en-US" altLang="zh-CN" sz="2500" kern="1200" dirty="0" smtClean="0"/>
            <a:t>Java</a:t>
          </a:r>
          <a:r>
            <a:rPr lang="zh-CN" altLang="en-US" sz="2500" kern="1200" dirty="0" smtClean="0"/>
            <a:t>程序中可以请求</a:t>
          </a:r>
          <a:r>
            <a:rPr lang="en-US" altLang="zh-CN" sz="2500" kern="1200" dirty="0" smtClean="0"/>
            <a:t>JVM</a:t>
          </a:r>
          <a:r>
            <a:rPr lang="zh-CN" altLang="en-US" sz="2500" kern="1200" dirty="0" smtClean="0"/>
            <a:t>运行垃圾收集器，但无法保证</a:t>
          </a:r>
          <a:r>
            <a:rPr lang="en-US" altLang="zh-CN" sz="2500" kern="1200" dirty="0" smtClean="0"/>
            <a:t>JVM</a:t>
          </a:r>
          <a:r>
            <a:rPr lang="zh-CN" altLang="en-US" sz="2500" kern="1200" dirty="0" smtClean="0"/>
            <a:t>会答应请求</a:t>
          </a:r>
          <a:endParaRPr lang="zh-CN" altLang="en-US" sz="2500" kern="1200" dirty="0"/>
        </a:p>
      </dsp:txBody>
      <dsp:txXfrm rot="-5400000">
        <a:off x="1389757" y="1760114"/>
        <a:ext cx="4643246" cy="1164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DD0CE5D5-7527-4094-81BE-EFD9B5FB9E88}" type="datetime1">
              <a:rPr lang="en-US"/>
            </a:fld>
            <a:endParaRPr lang="en-US"/>
          </a:p>
        </p:txBody>
      </p:sp>
      <p:sp>
        <p:nvSpPr>
          <p:cNvPr id="1741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smtClean="0"/>
              <a:t>Click to edit Master text styles</a:t>
            </a:r>
            <a:endParaRPr lang="pt-PT" altLang="en-US" noProof="0" smtClean="0"/>
          </a:p>
          <a:p>
            <a:pPr lvl="1"/>
            <a:r>
              <a:rPr lang="pt-PT" altLang="en-US" noProof="0" smtClean="0"/>
              <a:t>Second level</a:t>
            </a:r>
            <a:endParaRPr lang="pt-PT" altLang="en-US" noProof="0" smtClean="0"/>
          </a:p>
          <a:p>
            <a:pPr lvl="2"/>
            <a:r>
              <a:rPr lang="pt-PT" altLang="en-US" noProof="0" smtClean="0"/>
              <a:t>Third level</a:t>
            </a:r>
            <a:endParaRPr lang="pt-PT" altLang="en-US" noProof="0" smtClean="0"/>
          </a:p>
          <a:p>
            <a:pPr lvl="3"/>
            <a:r>
              <a:rPr lang="pt-PT" altLang="en-US" noProof="0" smtClean="0"/>
              <a:t>Fourth level</a:t>
            </a:r>
            <a:endParaRPr lang="pt-PT" altLang="en-US" noProof="0" smtClean="0"/>
          </a:p>
          <a:p>
            <a:pPr lvl="4"/>
            <a:r>
              <a:rPr lang="pt-PT" altLang="en-US" noProof="0" smtClean="0"/>
              <a:t>Fifth level</a:t>
            </a:r>
            <a:endParaRPr lang="pt-PT" altLang="en-US" noProof="0" smtClean="0"/>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76139699-CB02-4608-8FE8-7E144F1135E6}"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anose="020B0503020204020204" pitchFamily="34" charset="-122"/>
                <a:ea typeface="微软雅黑" panose="020B0503020204020204" pitchFamily="34" charset="-122"/>
              </a:rPr>
              <a:t>抽象而来：忽略不必要的，取我们所需要的成员</a:t>
            </a:r>
            <a:endParaRPr lang="zh-CN" altLang="en-US" sz="2000"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同类对象拥有相同的成员</a:t>
            </a:r>
            <a:endParaRPr lang="en-US" altLang="zh-CN" sz="2000" dirty="0" smtClean="0">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其中，new 是一个关键字，它为新创建的对象开辟内存空间，用于保存对象的成员变量和成员方法。</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9DB333AE-3730-49DC-9852-E55C26EDA520}"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anose="020B0503020204020204" pitchFamily="34" charset="-122"/>
                <a:ea typeface="微软雅黑" panose="020B0503020204020204" pitchFamily="34" charset="-122"/>
              </a:rPr>
              <a:t>抽象而来：忽略不必要的，取我们所需要的成员</a:t>
            </a:r>
            <a:endParaRPr lang="zh-CN" altLang="en-US" sz="2000"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同类对象拥有相同的成员</a:t>
            </a:r>
            <a:endParaRPr lang="en-US" altLang="zh-CN" sz="2000" dirty="0" smtClean="0">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其中，new 是一个关键字，它为新创建的对象开辟内存空间，用于保存对象的成员变量和成员方法。</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9DB333AE-3730-49DC-9852-E55C26EDA520}"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r>
              <a:rPr lang="zh-CN" altLang="en-US" dirty="0" smtClean="0"/>
              <a:t>对象的</a:t>
            </a:r>
            <a:r>
              <a:rPr lang="en-US" altLang="zh-CN" dirty="0" smtClean="0"/>
              <a:t>private</a:t>
            </a:r>
            <a:r>
              <a:rPr lang="zh-CN" altLang="en-US" dirty="0" smtClean="0"/>
              <a:t>成员，被</a:t>
            </a:r>
            <a:r>
              <a:rPr lang="zh-CN" altLang="en-US" dirty="0" smtClean="0">
                <a:solidFill>
                  <a:srgbClr val="FF0000"/>
                </a:solidFill>
              </a:rPr>
              <a:t>隐藏</a:t>
            </a:r>
            <a:r>
              <a:rPr lang="zh-CN" altLang="en-US" dirty="0" smtClean="0"/>
              <a:t>，不可被对象使用者访问</a:t>
            </a:r>
            <a:r>
              <a:rPr lang="en-US" altLang="zh-CN" dirty="0" smtClean="0"/>
              <a:t>;</a:t>
            </a:r>
            <a:endParaRPr lang="zh-CN" altLang="en-US" dirty="0" smtClean="0"/>
          </a:p>
          <a:p>
            <a:r>
              <a:rPr lang="zh-CN" altLang="en-US" dirty="0" smtClean="0"/>
              <a:t>对象的</a:t>
            </a:r>
            <a:r>
              <a:rPr lang="en-US" altLang="zh-CN" dirty="0" smtClean="0"/>
              <a:t>public</a:t>
            </a:r>
            <a:r>
              <a:rPr lang="zh-CN" altLang="en-US" dirty="0" smtClean="0"/>
              <a:t>成员，被</a:t>
            </a:r>
            <a:r>
              <a:rPr lang="zh-CN" altLang="en-US" dirty="0" smtClean="0">
                <a:solidFill>
                  <a:srgbClr val="FF0000"/>
                </a:solidFill>
              </a:rPr>
              <a:t>公开</a:t>
            </a:r>
            <a:r>
              <a:rPr lang="zh-CN" altLang="en-US" dirty="0" smtClean="0"/>
              <a:t>，可被对象使用者访问</a:t>
            </a:r>
            <a:r>
              <a:rPr lang="en-US" altLang="zh-CN" dirty="0" smtClean="0"/>
              <a:t>;</a:t>
            </a:r>
            <a:endParaRPr lang="zh-CN" altLang="en-US" dirty="0" smtClean="0"/>
          </a:p>
          <a:p>
            <a:endParaRPr lang="zh-CN" altLang="en-US" dirty="0" smtClean="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AD794AD5-5F13-47F9-8129-04A89DA9245D}"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C996C5E3-D378-41D6-88F9-8F2246663809}"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 是Java的一个关键字，表示某个对象自身。通过this可以使用当前对象的成员变量和方法。</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this只能用于方法内。当一个对象创建后，Java虚拟机就会给这个对象分配一个引用自身的对象，这个对象的名字就是 this。</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this只和特定的对象关联，而不和类关联，同一个类的不</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marL="457200" lvl="1" indent="0">
              <a:lnSpc>
                <a:spcPct val="120000"/>
              </a:lnSpc>
              <a:buFontTx/>
              <a:buNone/>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   同对象有不同的this。</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this只能在类中的非静态方法中使用，</a:t>
            </a:r>
            <a:r>
              <a:rPr lang="zh-CN" altLang="en-US" sz="24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静态方法</a:t>
            </a: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和</a:t>
            </a:r>
            <a:r>
              <a:rPr lang="zh-CN" altLang="en-US" sz="24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静态的代码块</a:t>
            </a: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中绝对不能出现this。</a:t>
            </a:r>
            <a:endParaRPr lang="zh-CN" altLang="en-US" sz="33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表示对当前对象的引用。</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表示用类的成员变量，而非函数参数，注意在函数参数和成员变量同名是进行区分。</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用于在构造方法中引用满足指定参数类型的构造器（其实也就是构造方法）。但是这里必须非常注意：只能引用一个构造方法且必须位于开始。</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this不能用在static方法中。</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fld>
            <a:endParaRPr lang="pt-PT"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2AC1363-F558-48E2-A060-F818E47E308C}"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613080B-B3BC-4DA7-8B56-2381F18A36F2}"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2505EEB8-A299-4F1E-A846-5565D5ACC973}"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lvl="1">
              <a:lnSpc>
                <a:spcPct val="120000"/>
              </a:lnSpc>
            </a:pPr>
            <a:r>
              <a:rPr lang="zh-CN" altLang="en-US" sz="2000" smtClean="0">
                <a:latin typeface="微软雅黑" panose="020B0503020204020204" pitchFamily="34" charset="-122"/>
                <a:ea typeface="微软雅黑" panose="020B0503020204020204" pitchFamily="34" charset="-122"/>
              </a:rPr>
              <a:t>对象可以是人，也可以是物体；可以是具体的，也可以是抽象的。</a:t>
            </a:r>
            <a:endParaRPr lang="zh-CN" altLang="en-US" sz="2000" smtClean="0">
              <a:latin typeface="微软雅黑" panose="020B0503020204020204" pitchFamily="34" charset="-122"/>
              <a:ea typeface="微软雅黑" panose="020B0503020204020204" pitchFamily="34" charset="-122"/>
            </a:endParaRPr>
          </a:p>
          <a:p>
            <a:pPr lvl="1">
              <a:lnSpc>
                <a:spcPct val="120000"/>
              </a:lnSpc>
            </a:pPr>
            <a:r>
              <a:rPr lang="zh-CN" altLang="en-US" sz="2000" smtClean="0">
                <a:latin typeface="微软雅黑" panose="020B0503020204020204" pitchFamily="34" charset="-122"/>
                <a:ea typeface="微软雅黑" panose="020B0503020204020204" pitchFamily="34" charset="-122"/>
              </a:rPr>
              <a:t>我们周围发生的一切，无非是对象相互作用的结果。</a:t>
            </a:r>
            <a:endParaRPr lang="zh-CN" altLang="en-US" sz="2000" smtClean="0">
              <a:latin typeface="微软雅黑" panose="020B0503020204020204" pitchFamily="34" charset="-122"/>
              <a:ea typeface="微软雅黑" panose="020B0503020204020204" pitchFamily="34" charset="-122"/>
            </a:endParaRPr>
          </a:p>
          <a:p>
            <a:pPr>
              <a:lnSpc>
                <a:spcPct val="120000"/>
              </a:lnSpc>
            </a:pPr>
            <a:r>
              <a:rPr lang="zh-CN" altLang="en-US" sz="2400" smtClean="0">
                <a:latin typeface="微软雅黑" panose="020B0503020204020204" pitchFamily="34" charset="-122"/>
                <a:ea typeface="微软雅黑" panose="020B0503020204020204" pitchFamily="34" charset="-122"/>
              </a:rPr>
              <a:t>   面向对象是一种看问题的观点，是对现实世界各种元素的一种抽象。</a:t>
            </a:r>
            <a:endParaRPr lang="zh-CN" altLang="en-US" sz="2400" smtClean="0">
              <a:latin typeface="微软雅黑" panose="020B0503020204020204" pitchFamily="34" charset="-122"/>
              <a:ea typeface="微软雅黑" panose="020B0503020204020204" pitchFamily="34" charset="-122"/>
            </a:endParaRPr>
          </a:p>
          <a:p>
            <a:pPr>
              <a:lnSpc>
                <a:spcPct val="120000"/>
              </a:lnSpc>
            </a:pPr>
            <a:endParaRPr lang="zh-CN" altLang="en-US" sz="2400" smtClean="0">
              <a:latin typeface="微软雅黑" panose="020B0503020204020204" pitchFamily="34" charset="-122"/>
              <a:ea typeface="微软雅黑" panose="020B0503020204020204" pitchFamily="34" charset="-122"/>
            </a:endParaRPr>
          </a:p>
          <a:p>
            <a:pPr lvl="1">
              <a:lnSpc>
                <a:spcPct val="120000"/>
              </a:lnSpc>
            </a:pPr>
            <a:endParaRPr lang="zh-CN" altLang="en-US" sz="2400"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nSpc>
                <a:spcPct val="120000"/>
              </a:lnSpc>
            </a:pPr>
            <a:r>
              <a:rPr lang="zh-CN" altLang="en-US" sz="2400" smtClean="0">
                <a:latin typeface="微软雅黑" panose="020B0503020204020204" pitchFamily="34" charset="-122"/>
                <a:ea typeface="微软雅黑" panose="020B0503020204020204" pitchFamily="34" charset="-122"/>
              </a:rPr>
              <a:t>对象既包含数据又包含功能，因此具有自身处理数据的能力，是能进行处理的主体。</a:t>
            </a:r>
            <a:endParaRPr lang="zh-CN" altLang="en-US" sz="2400" smtClean="0">
              <a:latin typeface="微软雅黑" panose="020B0503020204020204" pitchFamily="34" charset="-122"/>
              <a:ea typeface="微软雅黑" panose="020B0503020204020204" pitchFamily="34" charset="-122"/>
            </a:endParaRPr>
          </a:p>
          <a:p>
            <a:pPr>
              <a:lnSpc>
                <a:spcPct val="120000"/>
              </a:lnSpc>
            </a:pPr>
            <a:r>
              <a:rPr lang="zh-CN" altLang="en-US" sz="2400" smtClean="0">
                <a:latin typeface="微软雅黑" panose="020B0503020204020204" pitchFamily="34" charset="-122"/>
                <a:ea typeface="微软雅黑" panose="020B0503020204020204" pitchFamily="34" charset="-122"/>
              </a:rPr>
              <a:t>对象被认为是迄今为止最接近真实事物的数据抽象</a:t>
            </a:r>
            <a:endParaRPr lang="zh-CN" altLang="en-US" sz="2400"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a:p>
            <a:r>
              <a:rPr lang="zh-CN" altLang="en-US" sz="2400" dirty="0" smtClean="0">
                <a:sym typeface="+mn-ea"/>
              </a:rPr>
              <a:t>抽象是指强调实体的本质、内在的属性。在系统开发中，抽象指的是在决定如何实现对象之前的对象的意义和行为。使用抽象可以尽可能避免过早考虑一些细节。</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类：是一种抽象的数据类型，它是所有具有一定共性的对象的抽象。本质上可以认为是对对象的描述，是创建对象的“模板”。</a:t>
            </a:r>
            <a:endParaRPr lang="zh-CN" altLang="en-US" sz="2400" dirty="0">
              <a:solidFill>
                <a:schemeClr val="tx2"/>
              </a:solidFill>
              <a:latin typeface="微软雅黑" panose="020B0503020204020204" pitchFamily="34" charset="-122"/>
              <a:ea typeface="微软雅黑" panose="020B0503020204020204" pitchFamily="34" charset="-122"/>
            </a:endParaRPr>
          </a:p>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类的某一个对象则被称为是类的一个实例，是类的实例化结果</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algn="just" eaLnBrk="1" hangingPunct="1">
              <a:lnSpc>
                <a:spcPct val="120000"/>
              </a:lnSpc>
              <a:buClr>
                <a:srgbClr val="FF9900"/>
              </a:buClr>
              <a:buFont typeface="Wingdings" panose="05000000000000000000" pitchFamily="2" charset="2"/>
              <a:buBlip>
                <a:blip r:embed="rId3"/>
              </a:buBlip>
            </a:pP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buClr>
                <a:srgbClr val="FF9900"/>
              </a:buClr>
              <a:buFont typeface="Wingdings" panose="05000000000000000000" pitchFamily="2" charset="2"/>
              <a:buBlip>
                <a:blip r:embed="rId3"/>
              </a:buBlip>
            </a:pPr>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现实世界中，现有对象 后有类</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buClr>
                <a:srgbClr val="FF9900"/>
              </a:buClr>
              <a:buFont typeface="Wingdings" panose="05000000000000000000" pitchFamily="2" charset="2"/>
              <a:buBlip>
                <a:blip r:embed="rId3"/>
              </a:buBlip>
            </a:pPr>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计算机中 先定义类 再实例化对象</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p:spPr>
        <p:txBody>
          <a:bodyPr/>
          <a:lstStyle/>
          <a:p>
            <a:pPr lvl="1">
              <a:lnSpc>
                <a:spcPct val="90000"/>
              </a:lnSpc>
            </a:pPr>
            <a:r>
              <a:rPr lang="zh-CN" altLang="en-US" sz="2000" smtClean="0">
                <a:latin typeface="微软雅黑" panose="020B0503020204020204" pitchFamily="34" charset="-122"/>
                <a:ea typeface="微软雅黑" panose="020B0503020204020204" pitchFamily="34" charset="-122"/>
              </a:rPr>
              <a:t>抽象而来：忽略不必要的，取我们所需要的成员</a:t>
            </a:r>
            <a:endParaRPr lang="zh-CN" altLang="en-US" sz="2000" smtClean="0">
              <a:latin typeface="微软雅黑" panose="020B0503020204020204" pitchFamily="34" charset="-122"/>
              <a:ea typeface="微软雅黑" panose="020B0503020204020204" pitchFamily="34" charset="-122"/>
            </a:endParaRPr>
          </a:p>
          <a:p>
            <a:pPr lvl="1">
              <a:lnSpc>
                <a:spcPct val="90000"/>
              </a:lnSpc>
            </a:pPr>
            <a:r>
              <a:rPr lang="zh-CN" altLang="en-US" sz="2000" smtClean="0">
                <a:latin typeface="微软雅黑" panose="020B0503020204020204" pitchFamily="34" charset="-122"/>
                <a:ea typeface="微软雅黑" panose="020B0503020204020204" pitchFamily="34" charset="-122"/>
              </a:rPr>
              <a:t>同类对象拥有相同的成员</a:t>
            </a:r>
            <a:endParaRPr lang="en-US" altLang="zh-CN" sz="2000" smtClean="0">
              <a:latin typeface="微软雅黑" panose="020B0503020204020204" pitchFamily="34" charset="-122"/>
              <a:ea typeface="微软雅黑" panose="020B0503020204020204" pitchFamily="34" charset="-122"/>
            </a:endParaRPr>
          </a:p>
          <a:p>
            <a:endParaRPr lang="zh-CN" altLang="en-US" smtClean="0"/>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783413A-DD06-474F-9132-C3511FA931DE}"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TextBox 7"/>
          <p:cNvSpPr txBox="1"/>
          <p:nvPr userDrawn="1"/>
        </p:nvSpPr>
        <p:spPr>
          <a:xfrm>
            <a:off x="7393809" y="62441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174734" y="6256250"/>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fld>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7174734" y="629117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blog.sina.com.cn/s/blog_4b622a8e0100c1bo.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Arial" panose="020B0604020202020204" pitchFamily="34" charset="0"/>
              </a:rPr>
              <a:t>类和对象</a:t>
            </a:r>
            <a:br>
              <a:rPr lang="zh-CN" altLang="en-US">
                <a:sym typeface="Arial" panose="020B0604020202020204" pitchFamily="34" charset="0"/>
              </a:rPr>
            </a:br>
            <a:endParaRPr lang="zh-CN" altLang="en-US"/>
          </a:p>
        </p:txBody>
      </p:sp>
      <p:sp>
        <p:nvSpPr>
          <p:cNvPr id="6" name="副标题 5"/>
          <p:cNvSpPr>
            <a:spLocks noGrp="1"/>
          </p:cNvSpPr>
          <p:nvPr>
            <p:ph type="subTitle" idx="1"/>
          </p:nvPr>
        </p:nvSpPr>
        <p:spPr/>
        <p:txBody>
          <a:bodyPr/>
          <a:lstStyle/>
          <a:p>
            <a:r>
              <a:rPr lang="zh-CN" altLang="en-US"/>
              <a:t>孙丽萍</a:t>
            </a:r>
            <a:endParaRPr lang="zh-CN" altLang="en-US"/>
          </a:p>
        </p:txBody>
      </p:sp>
      <p:sp>
        <p:nvSpPr>
          <p:cNvPr id="2" name="日期占位符 1"/>
          <p:cNvSpPr>
            <a:spLocks noGrp="1"/>
          </p:cNvSpPr>
          <p:nvPr>
            <p:ph type="dt" sz="half" idx="10"/>
          </p:nvPr>
        </p:nvSpPr>
        <p:spPr/>
        <p:txBody>
          <a:bodyPr/>
          <a:p>
            <a:pPr>
              <a:defRPr/>
            </a:pPr>
            <a:fld id="{BB962C8B-B14F-4D97-AF65-F5344CB8AC3E}" type="datetime10">
              <a:rPr lang="zh-CN" altLang="en-US"/>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endParaRPr lang="zh-CN" altLang="en-US" smtClean="0"/>
          </a:p>
        </p:txBody>
      </p:sp>
      <p:sp>
        <p:nvSpPr>
          <p:cNvPr id="10243" name="内容占位符 2"/>
          <p:cNvSpPr>
            <a:spLocks noGrp="1" noChangeArrowheads="1"/>
          </p:cNvSpPr>
          <p:nvPr>
            <p:ph idx="1"/>
          </p:nvPr>
        </p:nvSpPr>
        <p:spPr>
          <a:xfrm>
            <a:off x="323528" y="1124744"/>
            <a:ext cx="8507288" cy="4965415"/>
          </a:xfrm>
        </p:spPr>
        <p:txBody>
          <a:bodyPr/>
          <a:lstStyle/>
          <a:p>
            <a:r>
              <a:rPr lang="zh-CN" altLang="en-US" smtClean="0">
                <a:sym typeface="Arial" panose="020B0604020202020204" pitchFamily="34" charset="0"/>
              </a:rPr>
              <a:t>思考在</a:t>
            </a:r>
            <a:r>
              <a:rPr lang="en-US" altLang="zh-CN" smtClean="0">
                <a:sym typeface="Arial" panose="020B0604020202020204" pitchFamily="34" charset="0"/>
              </a:rPr>
              <a:t>OOP</a:t>
            </a:r>
            <a:r>
              <a:rPr lang="zh-CN" altLang="en-US" smtClean="0">
                <a:sym typeface="Arial" panose="020B0604020202020204" pitchFamily="34" charset="0"/>
              </a:rPr>
              <a:t>设计中对象的共性是什么？</a:t>
            </a:r>
            <a:endParaRPr lang="zh-CN" altLang="en-US" smtClean="0">
              <a:sym typeface="Arial" panose="020B0604020202020204" pitchFamily="34" charset="0"/>
            </a:endParaRPr>
          </a:p>
          <a:p>
            <a:pPr lvl="1"/>
            <a:r>
              <a:rPr lang="zh-CN" altLang="en-US" smtClean="0"/>
              <a:t>具有一定的</a:t>
            </a:r>
            <a:r>
              <a:rPr lang="zh-CN" altLang="en-US" smtClean="0">
                <a:sym typeface="Arial" panose="020B0604020202020204" pitchFamily="34" charset="0"/>
              </a:rPr>
              <a:t>状态（数据）:静态属性</a:t>
            </a:r>
            <a:endParaRPr lang="zh-CN" altLang="en-US" smtClean="0">
              <a:sym typeface="Arial" panose="020B0604020202020204" pitchFamily="34" charset="0"/>
            </a:endParaRPr>
          </a:p>
          <a:p>
            <a:pPr lvl="1"/>
            <a:r>
              <a:rPr lang="zh-CN" altLang="en-US" smtClean="0"/>
              <a:t>具有一定的</a:t>
            </a:r>
            <a:r>
              <a:rPr lang="zh-CN" altLang="en-US" smtClean="0">
                <a:sym typeface="Arial" panose="020B0604020202020204" pitchFamily="34" charset="0"/>
              </a:rPr>
              <a:t>行为（功能）:动态属性</a:t>
            </a:r>
            <a:endParaRPr lang="zh-CN" altLang="en-US" smtClean="0">
              <a:sym typeface="Arial" panose="020B0604020202020204" pitchFamily="34" charset="0"/>
            </a:endParaRPr>
          </a:p>
          <a:p>
            <a:endParaRPr lang="zh-CN" altLang="en-US" smtClean="0">
              <a:sym typeface="Arial" panose="020B0604020202020204" pitchFamily="34" charset="0"/>
            </a:endParaRPr>
          </a:p>
          <a:p>
            <a:pPr lvl="2"/>
            <a:endParaRPr lang="zh-CN" altLang="en-US" smtClean="0"/>
          </a:p>
          <a:p>
            <a:pPr lvl="2"/>
            <a:endParaRPr lang="zh-CN" altLang="en-US" smtClean="0"/>
          </a:p>
          <a:p>
            <a:endParaRPr lang="zh-CN" altLang="en-US" smtClean="0"/>
          </a:p>
        </p:txBody>
      </p:sp>
      <p:grpSp>
        <p:nvGrpSpPr>
          <p:cNvPr id="197679" name="Group 47"/>
          <p:cNvGrpSpPr/>
          <p:nvPr/>
        </p:nvGrpSpPr>
        <p:grpSpPr bwMode="auto">
          <a:xfrm>
            <a:off x="467544" y="3692526"/>
            <a:ext cx="8352928" cy="2371725"/>
            <a:chOff x="876" y="2208"/>
            <a:chExt cx="4233" cy="1494"/>
          </a:xfrm>
        </p:grpSpPr>
        <p:pic>
          <p:nvPicPr>
            <p:cNvPr id="197680" name="Picture 48" descr="Man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 y="2208"/>
              <a:ext cx="700"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81" name="Rectangle 49"/>
            <p:cNvSpPr>
              <a:spLocks noChangeArrowheads="1"/>
            </p:cNvSpPr>
            <p:nvPr/>
          </p:nvSpPr>
          <p:spPr bwMode="auto">
            <a:xfrm>
              <a:off x="975" y="3398"/>
              <a:ext cx="3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zh-CN" b="1" dirty="0">
                  <a:latin typeface="Times New Roman" panose="02020603050405020304" pitchFamily="18" charset="0"/>
                </a:rPr>
                <a:t>张三</a:t>
              </a:r>
              <a:endParaRPr lang="zh-CN" altLang="zh-CN" b="1" dirty="0">
                <a:latin typeface="Times New Roman" panose="02020603050405020304" pitchFamily="18" charset="0"/>
              </a:endParaRPr>
            </a:p>
          </p:txBody>
        </p:sp>
        <p:sp>
          <p:nvSpPr>
            <p:cNvPr id="197682" name="Rectangle 50"/>
            <p:cNvSpPr>
              <a:spLocks noChangeArrowheads="1"/>
            </p:cNvSpPr>
            <p:nvPr/>
          </p:nvSpPr>
          <p:spPr bwMode="auto">
            <a:xfrm>
              <a:off x="3924" y="2295"/>
              <a:ext cx="1185" cy="926"/>
            </a:xfrm>
            <a:prstGeom prst="rect">
              <a:avLst/>
            </a:prstGeom>
            <a:noFill/>
            <a:ln w="57150" cmpd="thinThick">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p>
              <a:r>
                <a:rPr lang="en-US" altLang="zh-CN" sz="2000" b="1" dirty="0">
                  <a:latin typeface="Times New Roman" panose="02020603050405020304" pitchFamily="18" charset="0"/>
                </a:rPr>
                <a:t> </a:t>
              </a:r>
              <a:r>
                <a:rPr lang="zh-CN" altLang="zh-CN" sz="2000" b="1" dirty="0">
                  <a:latin typeface="Times New Roman" panose="02020603050405020304" pitchFamily="18" charset="0"/>
                </a:rPr>
                <a:t>类（</a:t>
              </a:r>
              <a:r>
                <a:rPr lang="en-US" altLang="zh-CN" sz="2000" b="1" noProof="1">
                  <a:latin typeface="Times New Roman" panose="02020603050405020304" pitchFamily="18" charset="0"/>
                </a:rPr>
                <a:t>CLASS）</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如：</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a:t>
              </a:r>
              <a:r>
                <a:rPr lang="en-US" altLang="zh-CN" sz="2000" b="1" dirty="0">
                  <a:latin typeface="Times New Roman" panose="02020603050405020304" pitchFamily="18" charset="0"/>
                </a:rPr>
                <a:t>student</a:t>
              </a:r>
              <a:r>
                <a:rPr lang="en-US" altLang="zh-CN" sz="2000" b="1" noProof="1">
                  <a:latin typeface="Times New Roman" panose="02020603050405020304" pitchFamily="18" charset="0"/>
                </a:rPr>
                <a:t>  class ”</a:t>
              </a:r>
              <a:endParaRPr lang="en-US" altLang="zh-CN" sz="2000" b="1" noProof="1">
                <a:latin typeface="Times New Roman" panose="02020603050405020304" pitchFamily="18" charset="0"/>
              </a:endParaRPr>
            </a:p>
          </p:txBody>
        </p:sp>
        <p:sp>
          <p:nvSpPr>
            <p:cNvPr id="197683" name="Line 51"/>
            <p:cNvSpPr>
              <a:spLocks noChangeShapeType="1"/>
            </p:cNvSpPr>
            <p:nvPr/>
          </p:nvSpPr>
          <p:spPr bwMode="auto">
            <a:xfrm>
              <a:off x="1902" y="2667"/>
              <a:ext cx="180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p>
              <a:endParaRPr lang="zh-CN" altLang="en-US"/>
            </a:p>
          </p:txBody>
        </p:sp>
        <p:sp>
          <p:nvSpPr>
            <p:cNvPr id="197684" name="Line 52"/>
            <p:cNvSpPr>
              <a:spLocks noChangeShapeType="1"/>
            </p:cNvSpPr>
            <p:nvPr/>
          </p:nvSpPr>
          <p:spPr bwMode="auto">
            <a:xfrm flipH="1">
              <a:off x="1880" y="2921"/>
              <a:ext cx="181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p>
              <a:endParaRPr lang="zh-CN" altLang="en-US"/>
            </a:p>
          </p:txBody>
        </p:sp>
        <p:sp>
          <p:nvSpPr>
            <p:cNvPr id="197685" name="Rectangle 53"/>
            <p:cNvSpPr>
              <a:spLocks noChangeArrowheads="1"/>
            </p:cNvSpPr>
            <p:nvPr/>
          </p:nvSpPr>
          <p:spPr bwMode="auto">
            <a:xfrm>
              <a:off x="2159" y="2295"/>
              <a:ext cx="144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ctr"/>
              <a:r>
                <a:rPr lang="zh-CN" altLang="zh-CN" b="1">
                  <a:latin typeface="Times New Roman" panose="02020603050405020304" pitchFamily="18" charset="0"/>
                </a:rPr>
                <a:t>对 </a:t>
              </a:r>
              <a:r>
                <a:rPr lang="en-US" altLang="zh-CN" b="1">
                  <a:latin typeface="Times New Roman" panose="02020603050405020304" pitchFamily="18" charset="0"/>
                </a:rPr>
                <a:t>“</a:t>
              </a:r>
              <a:r>
                <a:rPr lang="zh-CN" altLang="zh-CN" b="1">
                  <a:latin typeface="Times New Roman" panose="02020603050405020304" pitchFamily="18" charset="0"/>
                </a:rPr>
                <a:t>对象</a:t>
              </a:r>
              <a:r>
                <a:rPr lang="en-US" altLang="zh-CN" b="1">
                  <a:latin typeface="Times New Roman" panose="02020603050405020304" pitchFamily="18" charset="0"/>
                </a:rPr>
                <a:t>” </a:t>
              </a:r>
              <a:r>
                <a:rPr lang="zh-CN" altLang="zh-CN" b="1">
                  <a:latin typeface="Times New Roman" panose="02020603050405020304" pitchFamily="18" charset="0"/>
                </a:rPr>
                <a:t>进行抽象为类</a:t>
              </a:r>
              <a:endParaRPr lang="zh-CN" altLang="zh-CN" b="1">
                <a:latin typeface="Times New Roman" panose="02020603050405020304" pitchFamily="18" charset="0"/>
              </a:endParaRPr>
            </a:p>
          </p:txBody>
        </p:sp>
        <p:sp>
          <p:nvSpPr>
            <p:cNvPr id="197686" name="Rectangle 54"/>
            <p:cNvSpPr>
              <a:spLocks noChangeArrowheads="1"/>
            </p:cNvSpPr>
            <p:nvPr/>
          </p:nvSpPr>
          <p:spPr bwMode="auto">
            <a:xfrm>
              <a:off x="2322" y="3008"/>
              <a:ext cx="113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zh-CN" b="1">
                  <a:latin typeface="Times New Roman" panose="02020603050405020304" pitchFamily="18" charset="0"/>
                </a:rPr>
                <a:t>对类进行实例化</a:t>
              </a:r>
              <a:endParaRPr lang="zh-CN" altLang="zh-CN" b="1">
                <a:latin typeface="Times New Roman" panose="02020603050405020304" pitchFamily="18" charset="0"/>
              </a:endParaRPr>
            </a:p>
          </p:txBody>
        </p:sp>
      </p:grpSp>
      <p:pic>
        <p:nvPicPr>
          <p:cNvPr id="13" name="Picture 48" descr="Man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6235" y="3633789"/>
            <a:ext cx="115420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9"/>
          <p:cNvSpPr>
            <a:spLocks noChangeArrowheads="1"/>
          </p:cNvSpPr>
          <p:nvPr/>
        </p:nvSpPr>
        <p:spPr bwMode="auto">
          <a:xfrm>
            <a:off x="2062224" y="5581651"/>
            <a:ext cx="72222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en-US" b="1" dirty="0">
                <a:latin typeface="Times New Roman" panose="02020603050405020304" pitchFamily="18" charset="0"/>
              </a:rPr>
              <a:t>李四</a:t>
            </a:r>
            <a:endParaRPr lang="zh-CN" altLang="zh-CN"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endParaRPr lang="zh-CN" altLang="en-US" smtClean="0"/>
          </a:p>
        </p:txBody>
      </p:sp>
      <p:sp>
        <p:nvSpPr>
          <p:cNvPr id="12291" name="内容占位符 2"/>
          <p:cNvSpPr>
            <a:spLocks noGrp="1" noChangeArrowheads="1"/>
          </p:cNvSpPr>
          <p:nvPr>
            <p:ph idx="1"/>
          </p:nvPr>
        </p:nvSpPr>
        <p:spPr/>
        <p:txBody>
          <a:bodyPr/>
          <a:lstStyle/>
          <a:p>
            <a:r>
              <a:rPr lang="zh-CN" altLang="en-US" smtClean="0"/>
              <a:t>在面向对象的程序中，对象的状态称为对象的“属性”，对象的行为或功能称为对象的“方法”，一个对象的方法实现对象的一项功能。</a:t>
            </a:r>
            <a:endParaRPr lang="zh-CN" altLang="en-US" smtClean="0">
              <a:sym typeface="Arial" panose="020B0604020202020204" pitchFamily="34" charset="0"/>
            </a:endParaRPr>
          </a:p>
          <a:p>
            <a:r>
              <a:rPr lang="zh-CN" altLang="en-US" smtClean="0">
                <a:sym typeface="Arial" panose="020B0604020202020204" pitchFamily="34" charset="0"/>
              </a:rPr>
              <a:t>面向对象程序设计方法就是把现实世界中对象的状态和行为抽象为程序设计语言中的对象，达到二者的统一。</a:t>
            </a:r>
            <a:endParaRPr lang="zh-CN" altLang="en-US" smtClean="0">
              <a:sym typeface="Arial" panose="020B0604020202020204" pitchFamily="34" charset="0"/>
            </a:endParaRPr>
          </a:p>
          <a:p>
            <a:pPr lvl="1"/>
            <a:endParaRPr lang="zh-CN" altLang="en-US" smtClean="0"/>
          </a:p>
          <a:p>
            <a:endParaRPr lang="zh-CN" altLang="en-US" smtClean="0"/>
          </a:p>
        </p:txBody>
      </p:sp>
      <p:graphicFrame>
        <p:nvGraphicFramePr>
          <p:cNvPr id="12292" name="Object 4"/>
          <p:cNvGraphicFramePr/>
          <p:nvPr/>
        </p:nvGraphicFramePr>
        <p:xfrm>
          <a:off x="900113" y="3644900"/>
          <a:ext cx="6481762" cy="2592388"/>
        </p:xfrm>
        <a:graphic>
          <a:graphicData uri="http://schemas.openxmlformats.org/presentationml/2006/ole">
            <mc:AlternateContent xmlns:mc="http://schemas.openxmlformats.org/markup-compatibility/2006">
              <mc:Choice xmlns:v="urn:schemas-microsoft-com:vml" Requires="v">
                <p:oleObj spid="_x0000_s9244" name="" r:id="rId1" imgW="3829050" imgH="1704975" progId="PBrush">
                  <p:embed/>
                </p:oleObj>
              </mc:Choice>
              <mc:Fallback>
                <p:oleObj name="" r:id="rId1" imgW="3829050" imgH="1704975" progId="PBrush">
                  <p:embed/>
                  <p:pic>
                    <p:nvPicPr>
                      <p:cNvPr id="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644900"/>
                        <a:ext cx="6481762"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 to="" calcmode="lin" valueType="num">
                                      <p:cBhvr>
                                        <p:cTn id="14" dur="1" fill="hold"/>
                                        <p:tgtEl>
                                          <p:spTgt spid="122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sym typeface="Arial" panose="020B0604020202020204" pitchFamily="34" charset="0"/>
              </a:rPr>
              <a:t>主要概念-抽象</a:t>
            </a:r>
            <a:endParaRPr lang="zh-CN" altLang="en-US" smtClean="0">
              <a:sym typeface="Arial" panose="020B0604020202020204" pitchFamily="34" charset="0"/>
            </a:endParaRPr>
          </a:p>
        </p:txBody>
      </p:sp>
      <p:sp>
        <p:nvSpPr>
          <p:cNvPr id="10244" name="内容占位符 2"/>
          <p:cNvSpPr>
            <a:spLocks noGrp="1" noChangeArrowheads="1"/>
          </p:cNvSpPr>
          <p:nvPr>
            <p:ph idx="1"/>
          </p:nvPr>
        </p:nvSpPr>
        <p:spPr/>
        <p:txBody>
          <a:bodyPr/>
          <a:lstStyle/>
          <a:p>
            <a:r>
              <a:rPr lang="zh-CN" altLang="en-US" smtClean="0">
                <a:sym typeface="Arial" panose="020B0604020202020204" pitchFamily="34" charset="0"/>
              </a:rPr>
              <a:t>现实世界中的对象很多，我们不可能为每一个对象都来定义一组属性和方法。而且这样做会产生大量重复性的工作，因为现实世界中的很多对象是有共性的。</a:t>
            </a:r>
            <a:endParaRPr lang="zh-CN" altLang="en-US" smtClean="0">
              <a:sym typeface="Arial" panose="020B0604020202020204" pitchFamily="34" charset="0"/>
            </a:endParaRPr>
          </a:p>
          <a:p>
            <a:r>
              <a:rPr lang="zh-CN" altLang="en-US" smtClean="0">
                <a:sym typeface="Arial" panose="020B0604020202020204" pitchFamily="34" charset="0"/>
              </a:rPr>
              <a:t>例如：学生类，每个同学都是一个对象，各个对象之间有很多共性的。</a:t>
            </a:r>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sym typeface="Arial" panose="020B0604020202020204" pitchFamily="34" charset="0"/>
              </a:rPr>
              <a:t>主要概念-抽象</a:t>
            </a:r>
            <a:endParaRPr lang="zh-CN" altLang="en-US" smtClean="0">
              <a:sym typeface="Arial" panose="020B0604020202020204" pitchFamily="34" charset="0"/>
            </a:endParaRPr>
          </a:p>
        </p:txBody>
      </p:sp>
      <p:sp>
        <p:nvSpPr>
          <p:cNvPr id="11268" name="内容占位符 2"/>
          <p:cNvSpPr>
            <a:spLocks noGrp="1" noChangeArrowheads="1"/>
          </p:cNvSpPr>
          <p:nvPr>
            <p:ph idx="1"/>
          </p:nvPr>
        </p:nvSpPr>
        <p:spPr/>
        <p:txBody>
          <a:bodyPr/>
          <a:lstStyle/>
          <a:p>
            <a:r>
              <a:rPr lang="zh-CN" altLang="en-US" smtClean="0">
                <a:sym typeface="Arial" panose="020B0604020202020204" pitchFamily="34" charset="0"/>
              </a:rPr>
              <a:t>我们需要对现实中的对象进行分类和抽象，将具有共性的一类对象（即具有相同的属性和方法）抽象为一个类。例如学生类、空调类、汽车类等。</a:t>
            </a:r>
            <a:endParaRPr lang="zh-CN" altLang="en-US" smtClean="0">
              <a:sym typeface="Arial" panose="020B0604020202020204" pitchFamily="34" charset="0"/>
            </a:endParaRPr>
          </a:p>
          <a:p>
            <a:endParaRPr lang="zh-CN" altLang="en-US" smtClean="0">
              <a:sym typeface="Arial" panose="020B0604020202020204" pitchFamily="34" charset="0"/>
            </a:endParaRPr>
          </a:p>
        </p:txBody>
      </p:sp>
      <p:graphicFrame>
        <p:nvGraphicFramePr>
          <p:cNvPr id="2" name="对象 1"/>
          <p:cNvGraphicFramePr/>
          <p:nvPr/>
        </p:nvGraphicFramePr>
        <p:xfrm>
          <a:off x="2771775" y="3070225"/>
          <a:ext cx="3960813" cy="2374900"/>
        </p:xfrm>
        <a:graphic>
          <a:graphicData uri="http://schemas.openxmlformats.org/presentationml/2006/ole">
            <mc:AlternateContent xmlns:mc="http://schemas.openxmlformats.org/markup-compatibility/2006">
              <mc:Choice xmlns:v="urn:schemas-microsoft-com:vml" Requires="v">
                <p:oleObj spid="_x0000_s11292" name="" r:id="rId1" imgW="3333750" imgH="1952625" progId="PBrush">
                  <p:embed/>
                </p:oleObj>
              </mc:Choice>
              <mc:Fallback>
                <p:oleObj name="" r:id="rId1" imgW="3333750" imgH="1952625" progId="PBrush">
                  <p:embed/>
                  <p:pic>
                    <p:nvPicPr>
                      <p:cNvPr id="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070225"/>
                        <a:ext cx="3960813"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2292" name="内容占位符 2"/>
          <p:cNvSpPr>
            <a:spLocks noGrp="1" noChangeArrowheads="1"/>
          </p:cNvSpPr>
          <p:nvPr>
            <p:ph idx="1"/>
          </p:nvPr>
        </p:nvSpPr>
        <p:spPr/>
        <p:txBody>
          <a:bodyPr/>
          <a:lstStyle/>
          <a:p>
            <a:r>
              <a:rPr lang="zh-CN" altLang="en-US" smtClean="0">
                <a:sym typeface="Arial" panose="020B0604020202020204" pitchFamily="34" charset="0"/>
              </a:rPr>
              <a:t>类：是一种抽象的数据类型，是同种对象的集合与抽象，是具有共同行为和属性的若干对象的统一描述体。</a:t>
            </a:r>
            <a:endParaRPr lang="en-US" altLang="zh-CN" smtClean="0">
              <a:sym typeface="Arial" panose="020B0604020202020204" pitchFamily="34" charset="0"/>
            </a:endParaRPr>
          </a:p>
          <a:p>
            <a:r>
              <a:rPr lang="zh-CN" altLang="en-US" smtClean="0">
                <a:sym typeface="Arial" panose="020B0604020202020204" pitchFamily="34" charset="0"/>
              </a:rPr>
              <a:t>对象：现实世界中某个存在的实体在计算机逻辑中的映射和体现。</a:t>
            </a:r>
            <a:endParaRPr lang="en-US" altLang="zh-CN" smtClean="0">
              <a:sym typeface="Arial" panose="020B0604020202020204" pitchFamily="34" charset="0"/>
            </a:endParaRPr>
          </a:p>
          <a:p>
            <a:r>
              <a:rPr lang="zh-CN" altLang="en-US" smtClean="0">
                <a:sym typeface="Arial" panose="020B0604020202020204" pitchFamily="34" charset="0"/>
              </a:rPr>
              <a:t>类与对象的关系。</a:t>
            </a:r>
            <a:endParaRPr lang="en-US" altLang="zh-CN"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grpSp>
        <p:nvGrpSpPr>
          <p:cNvPr id="6" name="Group 4"/>
          <p:cNvGrpSpPr/>
          <p:nvPr/>
        </p:nvGrpSpPr>
        <p:grpSpPr bwMode="auto">
          <a:xfrm>
            <a:off x="1116013" y="4005263"/>
            <a:ext cx="6480175" cy="1439862"/>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anose="02010600030101010101" pitchFamily="2" charset="-122"/>
                </a:rPr>
                <a:t>类（class）</a:t>
              </a:r>
              <a:endParaRPr lang="zh-CN" altLang="en-US">
                <a:solidFill>
                  <a:schemeClr val="tx2"/>
                </a:solidFill>
                <a:ea typeface="宋体" panose="02010600030101010101" pitchFamily="2" charset="-122"/>
              </a:endParaRPr>
            </a:p>
            <a:p>
              <a:pPr algn="ctr"/>
              <a:r>
                <a:rPr lang="zh-CN" altLang="en-US">
                  <a:solidFill>
                    <a:schemeClr val="tx2"/>
                  </a:solidFill>
                  <a:ea typeface="宋体" panose="02010600030101010101" pitchFamily="2" charset="-122"/>
                </a:rPr>
                <a:t>class  </a:t>
              </a:r>
              <a:r>
                <a:rPr lang="en-US" altLang="zh-CN">
                  <a:solidFill>
                    <a:schemeClr val="tx2"/>
                  </a:solidFill>
                  <a:ea typeface="宋体" panose="02010600030101010101" pitchFamily="2" charset="-122"/>
                </a:rPr>
                <a:t>Student</a:t>
              </a:r>
              <a:endParaRPr lang="en-US" altLang="zh-CN">
                <a:solidFill>
                  <a:schemeClr val="tx2"/>
                </a:solidFill>
                <a:ea typeface="宋体" panose="02010600030101010101" pitchFamily="2" charset="-122"/>
              </a:endParaRP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张三</a:t>
              </a:r>
              <a:endParaRPr lang="zh-CN" altLang="en-US">
                <a:ea typeface="宋体" panose="02010600030101010101" pitchFamily="2" charset="-122"/>
              </a:endParaRP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将类实例化产生对象</a:t>
              </a:r>
              <a:endParaRPr lang="zh-CN" altLang="en-US">
                <a:solidFill>
                  <a:schemeClr val="tx1"/>
                </a:solidFill>
                <a:ea typeface="宋体" panose="02010600030101010101" pitchFamily="2" charset="-122"/>
              </a:endParaRP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将对象抽象成类</a:t>
              </a:r>
              <a:endParaRPr lang="zh-CN" altLang="en-US">
                <a:solidFill>
                  <a:schemeClr val="tx1"/>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AutoShape 4"/>
          <p:cNvSpPr>
            <a:spLocks noGrp="1" noChangeArrowheads="1"/>
          </p:cNvSpPr>
          <p:nvPr>
            <p:ph type="title"/>
          </p:nvPr>
        </p:nvSpPr>
        <p:spPr>
          <a:noFill/>
        </p:spPr>
        <p:txBody>
          <a:bodyPr/>
          <a:lstStyle/>
          <a:p>
            <a:r>
              <a:rPr lang="zh-CN" altLang="en-US" dirty="0"/>
              <a:t>类的基本结构</a:t>
            </a:r>
            <a:r>
              <a:rPr lang="en-US" altLang="zh-CN" dirty="0"/>
              <a:t>: </a:t>
            </a:r>
            <a:endParaRPr lang="en-US" altLang="zh-CN" dirty="0"/>
          </a:p>
        </p:txBody>
      </p:sp>
      <p:sp>
        <p:nvSpPr>
          <p:cNvPr id="237573" name="Rectangle 5"/>
          <p:cNvSpPr>
            <a:spLocks noChangeArrowheads="1"/>
          </p:cNvSpPr>
          <p:nvPr>
            <p:ph type="body" idx="1"/>
          </p:nvPr>
        </p:nvSpPr>
        <p:spPr>
          <a:solidFill>
            <a:srgbClr val="CCFFFF"/>
          </a:solidFill>
          <a:ln>
            <a:solidFill>
              <a:schemeClr val="tx1"/>
            </a:solidFill>
            <a:miter lim="800000"/>
          </a:ln>
        </p:spPr>
        <p:txBody>
          <a:bodyPr/>
          <a:lstStyle/>
          <a:p>
            <a:pPr>
              <a:spcBef>
                <a:spcPct val="0"/>
              </a:spcBef>
              <a:buClrTx/>
              <a:buSzTx/>
              <a:buFontTx/>
              <a:buNone/>
            </a:pPr>
            <a:r>
              <a:rPr kumimoji="1" lang="en-US" altLang="zh-CN"/>
              <a:t>  </a:t>
            </a:r>
            <a:r>
              <a:rPr kumimoji="1" lang="zh-CN" altLang="en-US" b="1"/>
              <a:t>类的声明</a:t>
            </a:r>
            <a:endParaRPr kumimoji="1" lang="zh-CN" altLang="en-US" b="1"/>
          </a:p>
        </p:txBody>
      </p:sp>
      <p:sp>
        <p:nvSpPr>
          <p:cNvPr id="237574" name="Rectangle 6"/>
          <p:cNvSpPr>
            <a:spLocks noChangeArrowheads="1"/>
          </p:cNvSpPr>
          <p:nvPr/>
        </p:nvSpPr>
        <p:spPr bwMode="auto">
          <a:xfrm>
            <a:off x="1331640" y="1795463"/>
            <a:ext cx="6496050" cy="31464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kumimoji="1" lang="zh-CN" altLang="en-US" sz="3200" b="1">
                <a:solidFill>
                  <a:schemeClr val="bg2"/>
                </a:solidFill>
                <a:latin typeface="Times New Roman" panose="02020603050405020304" pitchFamily="18" charset="0"/>
              </a:rPr>
              <a:t>类体</a:t>
            </a:r>
            <a:endParaRPr kumimoji="1" lang="zh-CN" altLang="en-US" sz="3200" b="1">
              <a:solidFill>
                <a:schemeClr val="bg2"/>
              </a:solidFill>
              <a:latin typeface="Times New Roman" panose="02020603050405020304" pitchFamily="18" charset="0"/>
            </a:endParaRPr>
          </a:p>
        </p:txBody>
      </p:sp>
      <p:sp>
        <p:nvSpPr>
          <p:cNvPr id="237575" name="Rectangle 7"/>
          <p:cNvSpPr>
            <a:spLocks noChangeArrowheads="1"/>
          </p:cNvSpPr>
          <p:nvPr/>
        </p:nvSpPr>
        <p:spPr bwMode="auto">
          <a:xfrm>
            <a:off x="2317246" y="2419804"/>
            <a:ext cx="4953000" cy="9144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a:latin typeface="Times New Roman" panose="02020603050405020304" pitchFamily="18" charset="0"/>
              </a:rPr>
              <a:t>成员变量（数据</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状态）</a:t>
            </a:r>
            <a:endParaRPr kumimoji="1" lang="zh-CN" altLang="en-US" sz="2800" b="1">
              <a:latin typeface="Times New Roman" panose="02020603050405020304" pitchFamily="18" charset="0"/>
            </a:endParaRPr>
          </a:p>
        </p:txBody>
      </p:sp>
      <p:sp>
        <p:nvSpPr>
          <p:cNvPr id="237576" name="Rectangle 8"/>
          <p:cNvSpPr>
            <a:spLocks noChangeArrowheads="1"/>
          </p:cNvSpPr>
          <p:nvPr/>
        </p:nvSpPr>
        <p:spPr bwMode="auto">
          <a:xfrm>
            <a:off x="2323805" y="3717032"/>
            <a:ext cx="4953000" cy="8382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dirty="0">
                <a:latin typeface="Times New Roman" panose="02020603050405020304" pitchFamily="18" charset="0"/>
              </a:rPr>
              <a:t>成员方法（函数</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动作）</a:t>
            </a:r>
            <a:endParaRPr kumimoji="1" lang="zh-CN" altLang="en-US" sz="28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类的定义</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语法</a:t>
            </a:r>
            <a:r>
              <a:rPr lang="en-US" altLang="zh-CN" smtClean="0"/>
              <a:t>:</a:t>
            </a:r>
            <a:endParaRPr lang="en-US" altLang="zh-CN" smtClean="0"/>
          </a:p>
          <a:p>
            <a:pPr lvl="1"/>
            <a:r>
              <a:rPr lang="en-US" altLang="zh-CN" smtClean="0"/>
              <a:t>[</a:t>
            </a:r>
            <a:r>
              <a:rPr lang="zh-CN" altLang="zh-CN" smtClean="0"/>
              <a:t>修饰符</a:t>
            </a:r>
            <a:r>
              <a:rPr lang="en-US" altLang="zh-CN" smtClean="0"/>
              <a:t>] class </a:t>
            </a:r>
            <a:r>
              <a:rPr lang="zh-CN" altLang="zh-CN" smtClean="0"/>
              <a:t>类名</a:t>
            </a:r>
            <a:r>
              <a:rPr lang="en-US" altLang="zh-CN" smtClean="0"/>
              <a:t> {  </a:t>
            </a:r>
            <a:endParaRPr lang="en-US" altLang="zh-CN" smtClean="0"/>
          </a:p>
          <a:p>
            <a:pPr lvl="2"/>
            <a:r>
              <a:rPr lang="en-US" altLang="zh-CN" smtClean="0"/>
              <a:t>[private/protected/public]   </a:t>
            </a:r>
            <a:r>
              <a:rPr lang="zh-CN" altLang="en-US" smtClean="0"/>
              <a:t>成员的声明和定义 </a:t>
            </a:r>
            <a:r>
              <a:rPr lang="en-US" altLang="zh-CN" smtClean="0"/>
              <a:t>;</a:t>
            </a:r>
            <a:endParaRPr lang="en-US" altLang="zh-CN" smtClean="0"/>
          </a:p>
          <a:p>
            <a:pPr lvl="1"/>
            <a:r>
              <a:rPr lang="en-US" altLang="zh-CN" smtClean="0"/>
              <a:t>}</a:t>
            </a:r>
            <a:endParaRPr lang="en-US" altLang="zh-CN" smtClean="0"/>
          </a:p>
          <a:p>
            <a:pPr lvl="1"/>
            <a:r>
              <a:rPr lang="zh-CN" altLang="en-US" smtClean="0"/>
              <a:t>其中，</a:t>
            </a:r>
            <a:r>
              <a:rPr lang="en-US" altLang="zh-CN" smtClean="0"/>
              <a:t>private</a:t>
            </a:r>
            <a:r>
              <a:rPr lang="zh-CN" altLang="en-US" smtClean="0"/>
              <a:t>、</a:t>
            </a:r>
            <a:r>
              <a:rPr lang="en-US" altLang="zh-CN" smtClean="0"/>
              <a:t>public</a:t>
            </a:r>
            <a:r>
              <a:rPr lang="zh-CN" altLang="en-US" smtClean="0"/>
              <a:t>及</a:t>
            </a:r>
            <a:r>
              <a:rPr lang="en-US" altLang="zh-CN" smtClean="0"/>
              <a:t>protected</a:t>
            </a:r>
            <a:r>
              <a:rPr lang="zh-CN" altLang="en-US" smtClean="0"/>
              <a:t>被称为访问修饰符。</a:t>
            </a:r>
            <a:endParaRPr lang="en-US" altLang="zh-CN" smtClean="0"/>
          </a:p>
          <a:p>
            <a:pPr lvl="1"/>
            <a:r>
              <a:rPr lang="zh-CN" altLang="en-US" smtClean="0"/>
              <a:t>举例：定义一个学生类。</a:t>
            </a:r>
            <a:endParaRPr lang="zh-CN" altLang="en-US" smtClean="0"/>
          </a:p>
          <a:p>
            <a:pPr lvl="1"/>
            <a:endParaRPr lang="en-US" altLang="zh-CN" smtClean="0"/>
          </a:p>
          <a:p>
            <a:pPr lvl="1"/>
            <a:endParaRPr lang="en-US" altLang="zh-CN" dirty="0"/>
          </a:p>
        </p:txBody>
      </p:sp>
      <p:sp>
        <p:nvSpPr>
          <p:cNvPr id="5" name="Rectangle 4"/>
          <p:cNvSpPr txBox="1">
            <a:spLocks noChangeArrowheads="1"/>
          </p:cNvSpPr>
          <p:nvPr/>
        </p:nvSpPr>
        <p:spPr bwMode="auto">
          <a:xfrm>
            <a:off x="1475656" y="3789040"/>
            <a:ext cx="5830888" cy="22764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defRPr/>
            </a:pPr>
            <a:r>
              <a:rPr lang="en-US" altLang="zh-CN" dirty="0" smtClean="0">
                <a:solidFill>
                  <a:srgbClr val="FF0000"/>
                </a:solidFill>
                <a:latin typeface="微软雅黑" panose="020B0503020204020204" pitchFamily="34" charset="-122"/>
                <a:ea typeface="微软雅黑" panose="020B0503020204020204" pitchFamily="34" charset="-122"/>
              </a:rPr>
              <a:t>class </a:t>
            </a:r>
            <a:r>
              <a:rPr lang="en-US" altLang="zh-CN" dirty="0" smtClean="0">
                <a:solidFill>
                  <a:schemeClr val="tx1"/>
                </a:solidFill>
                <a:latin typeface="微软雅黑" panose="020B0503020204020204" pitchFamily="34" charset="-122"/>
                <a:ea typeface="微软雅黑" panose="020B0503020204020204" pitchFamily="34" charset="-122"/>
              </a:rPr>
              <a:t>Student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public   String </a:t>
            </a:r>
            <a:r>
              <a:rPr lang="en-US" altLang="zh-CN" dirty="0">
                <a:solidFill>
                  <a:schemeClr val="tx1"/>
                </a:solidFill>
                <a:latin typeface="微软雅黑" panose="020B0503020204020204" pitchFamily="34" charset="-122"/>
                <a:ea typeface="微软雅黑" panose="020B0503020204020204" pitchFamily="34" charset="-122"/>
              </a:rPr>
              <a:t>name;</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a:t>
            </a:r>
            <a:r>
              <a:rPr lang="en-US" altLang="zh-CN" dirty="0" smtClean="0">
                <a:solidFill>
                  <a:schemeClr val="tx1"/>
                </a:solidFill>
                <a:latin typeface="微软雅黑" panose="020B0503020204020204" pitchFamily="34" charset="-122"/>
                <a:ea typeface="微软雅黑" panose="020B0503020204020204" pitchFamily="34" charset="-122"/>
              </a:rPr>
              <a:t>  String </a:t>
            </a:r>
            <a:r>
              <a:rPr lang="en-US" altLang="zh-CN" dirty="0">
                <a:solidFill>
                  <a:schemeClr val="tx1"/>
                </a:solidFill>
                <a:latin typeface="微软雅黑" panose="020B0503020204020204" pitchFamily="34" charset="-122"/>
                <a:ea typeface="微软雅黑" panose="020B0503020204020204" pitchFamily="34" charset="-122"/>
              </a:rPr>
              <a:t>sex;</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public   </a:t>
            </a:r>
            <a:r>
              <a:rPr lang="en-US" altLang="zh-CN" dirty="0" err="1" smtClean="0">
                <a:solidFill>
                  <a:schemeClr val="tx1"/>
                </a:solidFill>
                <a:latin typeface="微软雅黑" panose="020B0503020204020204" pitchFamily="34" charset="-122"/>
                <a:ea typeface="微软雅黑" panose="020B0503020204020204" pitchFamily="34" charset="-122"/>
              </a:rPr>
              <a:t>int</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age;</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a:t>
            </a:r>
            <a:r>
              <a:rPr lang="en-US" altLang="zh-CN" dirty="0" smtClean="0">
                <a:solidFill>
                  <a:schemeClr val="tx1"/>
                </a:solidFill>
                <a:latin typeface="微软雅黑" panose="020B0503020204020204" pitchFamily="34" charset="-122"/>
                <a:ea typeface="微软雅黑" panose="020B0503020204020204" pitchFamily="34" charset="-122"/>
              </a:rPr>
              <a:t>  void </a:t>
            </a:r>
            <a:r>
              <a:rPr lang="en-US" altLang="zh-CN" dirty="0">
                <a:solidFill>
                  <a:schemeClr val="tx1"/>
                </a:solidFill>
                <a:latin typeface="微软雅黑" panose="020B0503020204020204" pitchFamily="34" charset="-122"/>
                <a:ea typeface="微软雅黑" panose="020B0503020204020204" pitchFamily="34" charset="-122"/>
              </a:rPr>
              <a:t>study</a:t>
            </a: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smtClean="0">
                <a:solidFill>
                  <a:schemeClr val="tx1"/>
                </a:solidFill>
                <a:latin typeface="微软雅黑" panose="020B0503020204020204" pitchFamily="34" charset="-122"/>
                <a:ea typeface="微软雅黑" panose="020B0503020204020204" pitchFamily="34" charset="-122"/>
              </a:rPr>
              <a:t>}</a:t>
            </a:r>
            <a:endParaRPr lang="zh-CN"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类的定义</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类的成员</a:t>
            </a:r>
            <a:endParaRPr lang="en-US" altLang="zh-CN" smtClean="0"/>
          </a:p>
          <a:p>
            <a:pPr lvl="1"/>
            <a:r>
              <a:rPr lang="zh-CN" altLang="en-US" smtClean="0"/>
              <a:t>属性：</a:t>
            </a:r>
            <a:endParaRPr lang="en-US" altLang="zh-CN" smtClean="0"/>
          </a:p>
          <a:p>
            <a:pPr lvl="2"/>
            <a:r>
              <a:rPr lang="en-US" altLang="zh-CN" smtClean="0"/>
              <a:t>name</a:t>
            </a:r>
            <a:endParaRPr lang="en-US" altLang="zh-CN" smtClean="0"/>
          </a:p>
          <a:p>
            <a:pPr lvl="2"/>
            <a:r>
              <a:rPr lang="en-US" altLang="zh-CN" smtClean="0"/>
              <a:t>sex</a:t>
            </a:r>
            <a:endParaRPr lang="en-US" altLang="zh-CN" smtClean="0"/>
          </a:p>
          <a:p>
            <a:pPr lvl="2"/>
            <a:r>
              <a:rPr lang="en-US" altLang="zh-CN" smtClean="0"/>
              <a:t>age</a:t>
            </a:r>
            <a:endParaRPr lang="en-US" altLang="zh-CN" smtClean="0"/>
          </a:p>
          <a:p>
            <a:pPr lvl="1"/>
            <a:r>
              <a:rPr lang="zh-CN" altLang="en-US" smtClean="0"/>
              <a:t>方法：</a:t>
            </a:r>
            <a:endParaRPr lang="en-US" altLang="zh-CN" smtClean="0"/>
          </a:p>
          <a:p>
            <a:pPr lvl="2"/>
            <a:r>
              <a:rPr lang="en-US" altLang="zh-CN" smtClean="0"/>
              <a:t>void study()</a:t>
            </a:r>
            <a:endParaRPr lang="en-US" altLang="zh-CN" smtClean="0"/>
          </a:p>
          <a:p>
            <a:endParaRPr lang="zh-CN" altLang="en-US" smtClean="0"/>
          </a:p>
          <a:p>
            <a:pPr lvl="1"/>
            <a:endParaRPr lang="en-US" altLang="zh-CN" smtClean="0"/>
          </a:p>
          <a:p>
            <a:pPr lvl="1"/>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smtClean="0"/>
              <a:t>对象的实例化</a:t>
            </a:r>
            <a:br>
              <a:rPr lang="en-US" altLang="zh-CN" smtClean="0"/>
            </a:b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类只是抽象的数据类型，类对象才是具体可操作的实体。利用对象使用类提供的功能：</a:t>
            </a:r>
            <a:endParaRPr lang="en-US" altLang="zh-CN" smtClean="0"/>
          </a:p>
          <a:p>
            <a:r>
              <a:rPr lang="zh-CN" altLang="en-US" smtClean="0"/>
              <a:t>对象的实例化格式：</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endParaRPr lang="en-US" altLang="zh-CN" smtClean="0"/>
          </a:p>
          <a:p>
            <a:pPr lvl="1"/>
            <a:r>
              <a:rPr lang="zh-CN" altLang="en-US" smtClean="0"/>
              <a:t>或</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a:t>
            </a:r>
            <a:r>
              <a:rPr lang="zh-CN" altLang="en-US" smtClean="0"/>
              <a:t>；</a:t>
            </a:r>
            <a:endParaRPr lang="en-US" altLang="zh-CN" smtClean="0"/>
          </a:p>
          <a:p>
            <a:pPr lvl="1"/>
            <a:r>
              <a:rPr lang="en-US" altLang="zh-CN" smtClean="0"/>
              <a:t>&lt;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endParaRPr lang="en-US" altLang="zh-CN" smtClean="0"/>
          </a:p>
          <a:p>
            <a:pPr lvl="1"/>
            <a:r>
              <a:rPr lang="zh-CN" altLang="en-US" smtClean="0"/>
              <a:t>举例：为学生类实例化对象。</a:t>
            </a:r>
            <a:endParaRPr lang="en-US" altLang="zh-CN" dirty="0"/>
          </a:p>
        </p:txBody>
      </p:sp>
      <p:sp>
        <p:nvSpPr>
          <p:cNvPr id="5" name="Rectangle 4"/>
          <p:cNvSpPr txBox="1">
            <a:spLocks noChangeArrowheads="1"/>
          </p:cNvSpPr>
          <p:nvPr/>
        </p:nvSpPr>
        <p:spPr bwMode="auto">
          <a:xfrm>
            <a:off x="1259632" y="4629944"/>
            <a:ext cx="5830887" cy="9286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lily = new </a:t>
            </a:r>
            <a:r>
              <a:rPr lang="en-US" altLang="zh-CN" b="1">
                <a:solidFill>
                  <a:schemeClr val="tx1"/>
                </a:solidFill>
                <a:latin typeface="Courier New" panose="02070309020205020404" pitchFamily="49" charset="0"/>
                <a:ea typeface="微软雅黑" panose="020B0503020204020204" pitchFamily="34" charset="-122"/>
              </a:rPr>
              <a:t>Student</a:t>
            </a:r>
            <a:r>
              <a:rPr lang="en-US" altLang="zh-CN" b="1" smtClean="0">
                <a:solidFill>
                  <a:schemeClr val="tx1"/>
                </a:solidFill>
                <a:latin typeface="Courier New" panose="02070309020205020404" pitchFamily="49" charset="0"/>
                <a:ea typeface="微软雅黑" panose="020B0503020204020204" pitchFamily="34" charset="-122"/>
              </a:rPr>
              <a:t>();</a:t>
            </a:r>
            <a:endParaRPr lang="en-US" altLang="zh-CN" b="1" smtClean="0">
              <a:solidFill>
                <a:schemeClr val="tx1"/>
              </a:solidFill>
              <a:latin typeface="Courier New" panose="02070309020205020404" pitchFamily="49" charset="0"/>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smtClean="0"/>
              <a:t>对象的实例化</a:t>
            </a:r>
            <a:br>
              <a:rPr lang="en-US" altLang="zh-CN" smtClean="0"/>
            </a:b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对象的实例化格式：</a:t>
            </a:r>
            <a:endParaRPr lang="en-US" altLang="zh-CN" smtClean="0"/>
          </a:p>
          <a:p>
            <a:pPr lvl="1"/>
            <a:r>
              <a:rPr lang="zh-CN" altLang="en-US" smtClean="0"/>
              <a:t>举例：为学生类实例化对象。</a:t>
            </a:r>
            <a:endParaRPr lang="en-US" altLang="zh-CN" dirty="0"/>
          </a:p>
        </p:txBody>
      </p:sp>
      <p:sp>
        <p:nvSpPr>
          <p:cNvPr id="5" name="Rectangle 4"/>
          <p:cNvSpPr txBox="1">
            <a:spLocks noChangeArrowheads="1"/>
          </p:cNvSpPr>
          <p:nvPr/>
        </p:nvSpPr>
        <p:spPr bwMode="auto">
          <a:xfrm>
            <a:off x="1206927" y="2168684"/>
            <a:ext cx="5830887" cy="9286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lily = new </a:t>
            </a:r>
            <a:r>
              <a:rPr lang="en-US" altLang="zh-CN" b="1">
                <a:solidFill>
                  <a:schemeClr val="tx1"/>
                </a:solidFill>
                <a:latin typeface="Courier New" panose="02070309020205020404" pitchFamily="49" charset="0"/>
                <a:ea typeface="微软雅黑" panose="020B0503020204020204" pitchFamily="34" charset="-122"/>
              </a:rPr>
              <a:t>Student</a:t>
            </a:r>
            <a:r>
              <a:rPr lang="en-US" altLang="zh-CN" b="1" smtClean="0">
                <a:solidFill>
                  <a:schemeClr val="tx1"/>
                </a:solidFill>
                <a:latin typeface="Courier New" panose="02070309020205020404" pitchFamily="49" charset="0"/>
                <a:ea typeface="微软雅黑" panose="020B0503020204020204" pitchFamily="34" charset="-122"/>
              </a:rPr>
              <a:t>();</a:t>
            </a:r>
            <a:endParaRPr lang="en-US" altLang="zh-CN" b="1" smtClean="0">
              <a:solidFill>
                <a:schemeClr val="tx1"/>
              </a:solidFill>
              <a:latin typeface="Courier New" panose="02070309020205020404" pitchFamily="49" charset="0"/>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522095" y="5099050"/>
            <a:ext cx="935990" cy="43243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mary</a:t>
            </a:r>
            <a:endParaRPr kumimoji="0" lang="en-US" alt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p:txBody>
      </p:sp>
      <p:sp>
        <p:nvSpPr>
          <p:cNvPr id="3" name="矩形 2"/>
          <p:cNvSpPr/>
          <p:nvPr/>
        </p:nvSpPr>
        <p:spPr>
          <a:xfrm>
            <a:off x="5485765" y="5099050"/>
            <a:ext cx="1428115" cy="11150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p:txBody>
      </p:sp>
      <p:sp>
        <p:nvSpPr>
          <p:cNvPr id="4" name="矩形 3"/>
          <p:cNvSpPr/>
          <p:nvPr/>
        </p:nvSpPr>
        <p:spPr>
          <a:xfrm>
            <a:off x="2458085" y="5099050"/>
            <a:ext cx="935990" cy="4324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p:txBody>
      </p:sp>
      <p:sp>
        <p:nvSpPr>
          <p:cNvPr id="6" name="矩形 5"/>
          <p:cNvSpPr/>
          <p:nvPr/>
        </p:nvSpPr>
        <p:spPr>
          <a:xfrm>
            <a:off x="4247515" y="5099050"/>
            <a:ext cx="1238250" cy="43243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rPr>
              <a:t>0xAAFF</a:t>
            </a:r>
            <a:endParaRPr kumimoji="0" lang="en-US" alt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p:txBody>
      </p:sp>
      <p:graphicFrame>
        <p:nvGraphicFramePr>
          <p:cNvPr id="7" name="表格 6"/>
          <p:cNvGraphicFramePr/>
          <p:nvPr/>
        </p:nvGraphicFramePr>
        <p:xfrm>
          <a:off x="1494790" y="4436110"/>
          <a:ext cx="1899285" cy="381000"/>
        </p:xfrm>
        <a:graphic>
          <a:graphicData uri="http://schemas.openxmlformats.org/drawingml/2006/table">
            <a:tbl>
              <a:tblPr firstRow="1" bandRow="1">
                <a:tableStyleId>{5C22544A-7EE6-4342-B048-85BDC9FD1C3A}</a:tableStyleId>
              </a:tblPr>
              <a:tblGrid>
                <a:gridCol w="1899285"/>
              </a:tblGrid>
              <a:tr h="381000">
                <a:tc>
                  <a:txBody>
                    <a:bodyPr/>
                    <a:p>
                      <a:pPr>
                        <a:buNone/>
                      </a:pPr>
                      <a:r>
                        <a:rPr lang="en-US" altLang="zh-CN" sz="1800" dirty="0">
                          <a:solidFill>
                            <a:schemeClr val="tx1"/>
                          </a:solidFill>
                          <a:latin typeface="Courier New" panose="02070309020205020404" pitchFamily="49" charset="0"/>
                          <a:ea typeface="微软雅黑" panose="020B0503020204020204" pitchFamily="34" charset="-122"/>
                          <a:sym typeface="+mn-ea"/>
                        </a:rPr>
                        <a:t>Student </a:t>
                      </a:r>
                      <a:r>
                        <a:rPr lang="en-US" altLang="zh-CN" sz="1800" dirty="0" err="1">
                          <a:solidFill>
                            <a:schemeClr val="tx1"/>
                          </a:solidFill>
                          <a:latin typeface="Courier New" panose="02070309020205020404" pitchFamily="49" charset="0"/>
                          <a:ea typeface="微软雅黑" panose="020B0503020204020204" pitchFamily="34" charset="-122"/>
                          <a:sym typeface="+mn-ea"/>
                        </a:rPr>
                        <a:t>mary</a:t>
                      </a:r>
                      <a:endParaRPr lang="zh-CN" altLang="en-US"/>
                    </a:p>
                  </a:txBody>
                  <a:tcPr>
                    <a:solidFill>
                      <a:schemeClr val="bg1"/>
                    </a:solidFill>
                  </a:tcPr>
                </a:tc>
              </a:tr>
            </a:tbl>
          </a:graphicData>
        </a:graphic>
      </p:graphicFrame>
      <p:graphicFrame>
        <p:nvGraphicFramePr>
          <p:cNvPr id="8" name="表格 7"/>
          <p:cNvGraphicFramePr/>
          <p:nvPr/>
        </p:nvGraphicFramePr>
        <p:xfrm>
          <a:off x="4675505" y="4436110"/>
          <a:ext cx="2583180" cy="381000"/>
        </p:xfrm>
        <a:graphic>
          <a:graphicData uri="http://schemas.openxmlformats.org/drawingml/2006/table">
            <a:tbl>
              <a:tblPr firstRow="1" bandRow="1">
                <a:tableStyleId>{5C22544A-7EE6-4342-B048-85BDC9FD1C3A}</a:tableStyleId>
              </a:tblPr>
              <a:tblGrid>
                <a:gridCol w="2583180"/>
              </a:tblGrid>
              <a:tr h="381000">
                <a:tc>
                  <a:txBody>
                    <a:bodyPr/>
                    <a:p>
                      <a:pPr>
                        <a:buNone/>
                      </a:pPr>
                      <a:r>
                        <a:rPr lang="en-US" altLang="zh-CN" sz="1800" dirty="0">
                          <a:solidFill>
                            <a:schemeClr val="tx1"/>
                          </a:solidFill>
                          <a:latin typeface="Courier New" panose="02070309020205020404" pitchFamily="49" charset="0"/>
                          <a:ea typeface="微软雅黑" panose="020B0503020204020204" pitchFamily="34" charset="-122"/>
                          <a:sym typeface="+mn-ea"/>
                        </a:rPr>
                        <a:t>new Student()</a:t>
                      </a:r>
                      <a:endParaRPr lang="zh-CN" altLang="en-US" b="0"/>
                    </a:p>
                  </a:txBody>
                  <a:tcPr>
                    <a:solidFill>
                      <a:schemeClr val="bg1"/>
                    </a:solidFill>
                  </a:tcPr>
                </a:tc>
              </a:tr>
            </a:tbl>
          </a:graphicData>
        </a:graphic>
      </p:graphicFrame>
      <p:graphicFrame>
        <p:nvGraphicFramePr>
          <p:cNvPr id="9" name="表格 8"/>
          <p:cNvGraphicFramePr/>
          <p:nvPr/>
        </p:nvGraphicFramePr>
        <p:xfrm>
          <a:off x="3543935" y="4436110"/>
          <a:ext cx="424815" cy="381000"/>
        </p:xfrm>
        <a:graphic>
          <a:graphicData uri="http://schemas.openxmlformats.org/drawingml/2006/table">
            <a:tbl>
              <a:tblPr firstRow="1" bandRow="1">
                <a:tableStyleId>{5C22544A-7EE6-4342-B048-85BDC9FD1C3A}</a:tableStyleId>
              </a:tblPr>
              <a:tblGrid>
                <a:gridCol w="424815"/>
              </a:tblGrid>
              <a:tr h="381000">
                <a:tc>
                  <a:txBody>
                    <a:bodyPr/>
                    <a:p>
                      <a:pPr>
                        <a:buNone/>
                      </a:pPr>
                      <a:r>
                        <a:rPr lang="en-US" altLang="zh-CN">
                          <a:solidFill>
                            <a:schemeClr val="tx1"/>
                          </a:solidFill>
                        </a:rPr>
                        <a:t>=</a:t>
                      </a:r>
                      <a:endParaRPr lang="en-US" altLang="zh-CN">
                        <a:solidFill>
                          <a:schemeClr val="tx1"/>
                        </a:solidFill>
                      </a:endParaRPr>
                    </a:p>
                  </a:txBody>
                  <a:tcPr>
                    <a:solidFill>
                      <a:schemeClr val="bg1"/>
                    </a:solidFill>
                  </a:tcPr>
                </a:tc>
              </a:tr>
            </a:tbl>
          </a:graphicData>
        </a:graphic>
      </p:graphicFrame>
      <p:sp>
        <p:nvSpPr>
          <p:cNvPr id="10" name="矩形 9"/>
          <p:cNvSpPr/>
          <p:nvPr/>
        </p:nvSpPr>
        <p:spPr>
          <a:xfrm>
            <a:off x="2458085" y="5099050"/>
            <a:ext cx="1295400" cy="4324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mtClean="0">
                <a:ln>
                  <a:noFill/>
                </a:ln>
                <a:effectLst/>
                <a:ea typeface="宋体" panose="02010600030101010101" pitchFamily="2" charset="-122"/>
                <a:sym typeface="+mn-ea"/>
              </a:rPr>
              <a:t>0xAAFF</a:t>
            </a:r>
            <a:endParaRPr kumimoji="0" lang="en-US" altLang="zh-CN"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heckerboard(across)">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heckerboard(across)">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animBg="1"/>
      <p:bldP spid="4" grpId="0" bldLvl="0" animBg="1"/>
      <p:bldP spid="6" grpId="0" animBg="1"/>
      <p:bldP spid="3" grpId="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ym typeface="Arial" panose="020B0604020202020204" pitchFamily="34" charset="0"/>
              </a:rPr>
              <a:t>垃圾回收机制</a:t>
            </a:r>
            <a:endParaRPr lang="en-US" altLang="zh-CN" smtClean="0">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lstStyle/>
          <a:p>
            <a:r>
              <a:rPr lang="zh-CN" altLang="en-US" smtClean="0"/>
              <a:t>类成员的访问</a:t>
            </a:r>
            <a:br>
              <a:rPr lang="en-US" altLang="zh-CN" smtClean="0"/>
            </a:br>
            <a:br>
              <a:rPr lang="en-US" altLang="zh-CN" smtClean="0"/>
            </a:br>
            <a:endParaRPr lang="zh-CN" altLang="en-US" dirty="0" smtClean="0"/>
          </a:p>
        </p:txBody>
      </p:sp>
      <p:sp>
        <p:nvSpPr>
          <p:cNvPr id="10242" name="内容占位符 2"/>
          <p:cNvSpPr>
            <a:spLocks noGrp="1" noChangeArrowheads="1"/>
          </p:cNvSpPr>
          <p:nvPr>
            <p:ph idx="1"/>
          </p:nvPr>
        </p:nvSpPr>
        <p:spPr/>
        <p:txBody>
          <a:bodyPr/>
          <a:lstStyle/>
          <a:p>
            <a:r>
              <a:rPr lang="zh-CN" altLang="en-US" smtClean="0"/>
              <a:t>访问属性的一般形式：</a:t>
            </a:r>
            <a:endParaRPr lang="en-US" altLang="zh-CN" smtClean="0"/>
          </a:p>
          <a:p>
            <a:pPr lvl="1"/>
            <a:r>
              <a:rPr lang="en-US" altLang="zh-CN" smtClean="0"/>
              <a:t>&lt;</a:t>
            </a:r>
            <a:r>
              <a:rPr lang="zh-CN" altLang="en-US" smtClean="0"/>
              <a:t>对象名</a:t>
            </a:r>
            <a:r>
              <a:rPr lang="en-US" altLang="zh-CN" smtClean="0"/>
              <a:t>&gt;.&lt;</a:t>
            </a:r>
            <a:r>
              <a:rPr lang="zh-CN" altLang="en-US" smtClean="0"/>
              <a:t>属性名</a:t>
            </a:r>
            <a:r>
              <a:rPr lang="en-US" altLang="zh-CN" smtClean="0"/>
              <a:t>&gt;</a:t>
            </a:r>
            <a:endParaRPr lang="en-US" altLang="zh-CN" smtClean="0"/>
          </a:p>
          <a:p>
            <a:r>
              <a:rPr lang="zh-CN" altLang="en-US" smtClean="0"/>
              <a:t>访问方法的一般形式：</a:t>
            </a:r>
            <a:endParaRPr lang="en-US" altLang="zh-CN" smtClean="0"/>
          </a:p>
          <a:p>
            <a:pPr lvl="1"/>
            <a:r>
              <a:rPr lang="en-US" altLang="zh-CN" smtClean="0"/>
              <a:t>&lt;</a:t>
            </a:r>
            <a:r>
              <a:rPr lang="zh-CN" altLang="en-US" smtClean="0"/>
              <a:t>对象名</a:t>
            </a:r>
            <a:r>
              <a:rPr lang="en-US" altLang="zh-CN" smtClean="0"/>
              <a:t>&gt;.&lt;</a:t>
            </a:r>
            <a:r>
              <a:rPr lang="zh-CN" altLang="en-US" smtClean="0"/>
              <a:t>方法名</a:t>
            </a:r>
            <a:r>
              <a:rPr lang="en-US" altLang="zh-CN" smtClean="0"/>
              <a:t>&gt;([&lt;</a:t>
            </a:r>
            <a:r>
              <a:rPr lang="zh-CN" altLang="en-US" smtClean="0"/>
              <a:t>参数</a:t>
            </a:r>
            <a:r>
              <a:rPr lang="en-US" altLang="zh-CN" smtClean="0"/>
              <a:t>1&gt;</a:t>
            </a:r>
            <a:r>
              <a:rPr lang="zh-CN" altLang="en-US" smtClean="0"/>
              <a:t>，</a:t>
            </a:r>
            <a:r>
              <a:rPr lang="en-US" altLang="zh-CN" smtClean="0"/>
              <a:t>&lt;</a:t>
            </a:r>
            <a:r>
              <a:rPr lang="zh-CN" altLang="en-US" smtClean="0"/>
              <a:t>参数</a:t>
            </a:r>
            <a:r>
              <a:rPr lang="en-US" altLang="zh-CN" smtClean="0"/>
              <a:t>2&gt;</a:t>
            </a:r>
            <a:r>
              <a:rPr lang="zh-CN" altLang="en-US" smtClean="0"/>
              <a:t>，</a:t>
            </a:r>
            <a:r>
              <a:rPr lang="en-US" altLang="zh-CN" smtClean="0"/>
              <a:t>…]);</a:t>
            </a:r>
            <a:endParaRPr lang="en-US" altLang="zh-CN" smtClean="0"/>
          </a:p>
          <a:p>
            <a:r>
              <a:rPr lang="zh-CN" altLang="en-US" smtClean="0"/>
              <a:t>方法中参数的个数、数据类型与原方法中定义的要一致。</a:t>
            </a:r>
            <a:endParaRPr lang="en-US" altLang="zh-CN" smtClean="0"/>
          </a:p>
          <a:p>
            <a:r>
              <a:rPr lang="zh-CN" altLang="en-US" smtClean="0"/>
              <a:t>举例：访问学生类的成员。</a:t>
            </a:r>
            <a:endParaRPr lang="en-US" altLang="zh-CN" smtClean="0"/>
          </a:p>
          <a:p>
            <a:endParaRPr lang="en-US" altLang="zh-CN" dirty="0" smtClean="0"/>
          </a:p>
        </p:txBody>
      </p:sp>
      <p:sp>
        <p:nvSpPr>
          <p:cNvPr id="5" name="Rectangle 4"/>
          <p:cNvSpPr txBox="1">
            <a:spLocks noChangeArrowheads="1"/>
          </p:cNvSpPr>
          <p:nvPr/>
        </p:nvSpPr>
        <p:spPr bwMode="auto">
          <a:xfrm>
            <a:off x="1547813" y="4168775"/>
            <a:ext cx="5040312" cy="19970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mary.name = "</a:t>
            </a:r>
            <a:r>
              <a:rPr lang="en-US" altLang="zh-CN" b="1" dirty="0" err="1" smtClean="0">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a:t>
            </a:r>
            <a:r>
              <a:rPr lang="en-US" altLang="zh-CN" b="1" dirty="0" smtClean="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mary.sex</a:t>
            </a:r>
            <a:r>
              <a:rPr lang="en-US" altLang="zh-CN" b="1" dirty="0">
                <a:solidFill>
                  <a:schemeClr val="tx1"/>
                </a:solidFill>
                <a:latin typeface="Courier New" panose="02070309020205020404" pitchFamily="49" charset="0"/>
                <a:ea typeface="微软雅黑" panose="020B0503020204020204" pitchFamily="34" charset="-122"/>
              </a:rPr>
              <a:t> = "</a:t>
            </a:r>
            <a:r>
              <a:rPr lang="en-US" altLang="zh-CN" b="1" dirty="0" err="1">
                <a:solidFill>
                  <a:schemeClr val="tx1"/>
                </a:solidFill>
                <a:latin typeface="Courier New" panose="02070309020205020404" pitchFamily="49" charset="0"/>
                <a:ea typeface="微软雅黑" panose="020B0503020204020204" pitchFamily="34" charset="-122"/>
              </a:rPr>
              <a:t>femal</a:t>
            </a:r>
            <a:r>
              <a:rPr lang="en-US" altLang="zh-CN" b="1" dirty="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mary.age</a:t>
            </a:r>
            <a:r>
              <a:rPr lang="en-US" altLang="zh-CN" b="1" dirty="0">
                <a:solidFill>
                  <a:schemeClr val="tx1"/>
                </a:solidFill>
                <a:latin typeface="Courier New" panose="02070309020205020404" pitchFamily="49" charset="0"/>
                <a:ea typeface="微软雅黑" panose="020B0503020204020204" pitchFamily="34" charset="-122"/>
              </a:rPr>
              <a:t> = 20;</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mary.study</a:t>
            </a:r>
            <a:r>
              <a:rPr lang="en-US" altLang="zh-CN" b="1" dirty="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 </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3316" name="内容占位符 2"/>
          <p:cNvSpPr>
            <a:spLocks noGrp="1" noChangeArrowheads="1"/>
          </p:cNvSpPr>
          <p:nvPr>
            <p:ph idx="1"/>
          </p:nvPr>
        </p:nvSpPr>
        <p:spPr/>
        <p:txBody>
          <a:bodyPr/>
          <a:lstStyle/>
          <a:p>
            <a:r>
              <a:rPr lang="zh-CN" altLang="en-US" smtClean="0">
                <a:sym typeface="Arial" panose="020B0604020202020204" pitchFamily="34" charset="0"/>
              </a:rPr>
              <a:t>在程序中，只需要定义该类对象共有的属性和方法。然后，以类为模板，创建具体的对象。</a:t>
            </a:r>
            <a:endParaRPr lang="en-US" altLang="zh-CN" smtClean="0">
              <a:sym typeface="Arial" panose="020B0604020202020204" pitchFamily="34" charset="0"/>
            </a:endParaRPr>
          </a:p>
          <a:p>
            <a:r>
              <a:rPr lang="zh-CN" altLang="en-US" smtClean="0">
                <a:sym typeface="Arial" panose="020B0604020202020204" pitchFamily="34" charset="0"/>
              </a:rPr>
              <a:t>举例：从学生对象中抽象出一个学生类，其定义如下：</a:t>
            </a:r>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sp>
        <p:nvSpPr>
          <p:cNvPr id="13" name="Rectangle 4"/>
          <p:cNvSpPr>
            <a:spLocks noChangeArrowheads="1"/>
          </p:cNvSpPr>
          <p:nvPr/>
        </p:nvSpPr>
        <p:spPr bwMode="auto">
          <a:xfrm>
            <a:off x="293688" y="1052737"/>
            <a:ext cx="8496300" cy="5184576"/>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class Student </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//定义属性</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int age;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//定义方法</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int getAge() {  return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setAge(int age) {  this.age =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getName() {  return name;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setName(String name) {  this.name =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getStuId() {  return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setStuId(String stuId) {  this.stuId = stuId; }</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4340" name="内容占位符 2"/>
          <p:cNvSpPr>
            <a:spLocks noGrp="1" noChangeArrowheads="1"/>
          </p:cNvSpPr>
          <p:nvPr>
            <p:ph idx="1"/>
          </p:nvPr>
        </p:nvSpPr>
        <p:spPr/>
        <p:txBody>
          <a:bodyPr/>
          <a:lstStyle/>
          <a:p>
            <a:r>
              <a:rPr lang="zh-CN" altLang="en-US" smtClean="0">
                <a:sym typeface="Arial" panose="020B0604020202020204" pitchFamily="34" charset="0"/>
              </a:rPr>
              <a:t>属性和方法组合在一起构成类，用来描述学生这类对象的共同特征。</a:t>
            </a:r>
            <a:endParaRPr lang="en-US" altLang="zh-CN" smtClean="0">
              <a:sym typeface="Arial" panose="020B0604020202020204" pitchFamily="34" charset="0"/>
            </a:endParaRPr>
          </a:p>
          <a:p>
            <a:r>
              <a:rPr lang="zh-CN" altLang="en-US" smtClean="0">
                <a:sym typeface="Arial" panose="020B0604020202020204" pitchFamily="34" charset="0"/>
              </a:rPr>
              <a:t> 可以通过下面的代码操作一个学生类的对象</a:t>
            </a:r>
            <a:endParaRPr lang="en-US" altLang="zh-CN"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sp>
        <p:nvSpPr>
          <p:cNvPr id="5" name="Rectangle 4"/>
          <p:cNvSpPr>
            <a:spLocks noChangeArrowheads="1"/>
          </p:cNvSpPr>
          <p:nvPr/>
        </p:nvSpPr>
        <p:spPr bwMode="auto">
          <a:xfrm>
            <a:off x="971600" y="3187987"/>
            <a:ext cx="7056784" cy="1800200"/>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//实例化一个对象</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stu1= new Student  (); </a:t>
            </a:r>
            <a:b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b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//设置学生对象姓名</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stu1.setName(</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“zhang”</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stu2= new Student  (); //实例化一个对象</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olidFill>
                  <a:srgbClr val="FF0000"/>
                </a:solidFill>
                <a:sym typeface="Arial" panose="020B0604020202020204" pitchFamily="34" charset="0"/>
              </a:rPr>
              <a:t>类的成员方法</a:t>
            </a:r>
            <a:endParaRPr lang="zh-CN" altLang="en-US" smtClean="0">
              <a:solidFill>
                <a:srgbClr val="FF0000"/>
              </a:solidFill>
              <a:sym typeface="Arial" panose="020B0604020202020204" pitchFamily="34" charset="0"/>
            </a:endParaRPr>
          </a:p>
          <a:p>
            <a:r>
              <a:rPr lang="zh-CN" altLang="en-US" smtClean="0">
                <a:sym typeface="Arial" panose="020B0604020202020204" pitchFamily="34" charset="0"/>
              </a:rPr>
              <a:t>垃圾回收机制</a:t>
            </a:r>
            <a:endParaRPr lang="en-US" altLang="zh-CN" smtClean="0">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smtClean="0"/>
              <a:t>方法的概念</a:t>
            </a:r>
            <a:endParaRPr lang="en-US" altLang="zh-CN" smtClean="0"/>
          </a:p>
          <a:p>
            <a:r>
              <a:rPr lang="zh-CN" altLang="en-US" smtClean="0"/>
              <a:t>方法的重载</a:t>
            </a:r>
            <a:endParaRPr lang="zh-CN" altLang="en-US" smtClean="0"/>
          </a:p>
          <a:p>
            <a:r>
              <a:rPr lang="zh-CN" altLang="en-US" smtClean="0"/>
              <a:t>构造方法概念</a:t>
            </a:r>
            <a:endParaRPr lang="zh-CN" altLang="en-US" smtClean="0"/>
          </a:p>
          <a:p>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一个完整的类</a:t>
            </a:r>
            <a:endParaRPr lang="zh-CN" altLang="en-US" smtClean="0"/>
          </a:p>
        </p:txBody>
      </p:sp>
      <p:sp>
        <p:nvSpPr>
          <p:cNvPr id="9220" name="内容占位符 2"/>
          <p:cNvSpPr>
            <a:spLocks noGrp="1" noChangeArrowheads="1"/>
          </p:cNvSpPr>
          <p:nvPr>
            <p:ph idx="1"/>
          </p:nvPr>
        </p:nvSpPr>
        <p:spPr/>
        <p:txBody>
          <a:bodyPr/>
          <a:lstStyle/>
          <a:p>
            <a:pPr lvl="1"/>
            <a:endParaRPr lang="zh-CN" altLang="en-US" smtClean="0">
              <a:sym typeface="Arial" panose="020B0604020202020204"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089484" y="1122564"/>
            <a:ext cx="7154924" cy="518422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String name</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endPar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smtClean="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setName(String name) {  this.name = 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0244" name="内容占位符 2"/>
          <p:cNvSpPr>
            <a:spLocks noGrp="1" noChangeArrowheads="1"/>
          </p:cNvSpPr>
          <p:nvPr>
            <p:ph idx="1"/>
          </p:nvPr>
        </p:nvSpPr>
        <p:spPr/>
        <p:txBody>
          <a:bodyPr/>
          <a:lstStyle/>
          <a:p>
            <a:r>
              <a:rPr lang="en-US" altLang="zh-CN" smtClean="0"/>
              <a:t>Java</a:t>
            </a:r>
            <a:r>
              <a:rPr lang="zh-CN" altLang="en-US" smtClean="0"/>
              <a:t>中方法只能定义在类中，称为类的成员方法，基本的语法：</a:t>
            </a:r>
            <a:endParaRPr lang="en-US" altLang="zh-CN" smtClean="0"/>
          </a:p>
          <a:p>
            <a:pPr lvl="1"/>
            <a:r>
              <a:rPr lang="zh-CN" altLang="en-US" smtClean="0"/>
              <a:t> [方法修饰符] 方法返回值 方法名([&lt;参数列表&gt;]) {</a:t>
            </a:r>
            <a:endParaRPr lang="en-US" altLang="zh-CN" smtClean="0"/>
          </a:p>
          <a:p>
            <a:pPr lvl="2"/>
            <a:r>
              <a:rPr lang="zh-CN" altLang="en-US" smtClean="0"/>
              <a:t> 方法体;</a:t>
            </a:r>
            <a:endParaRPr lang="en-US" altLang="zh-CN" smtClean="0"/>
          </a:p>
          <a:p>
            <a:pPr lvl="1"/>
            <a:r>
              <a:rPr lang="zh-CN" altLang="en-US" smtClean="0"/>
              <a:t> }</a:t>
            </a:r>
            <a:endParaRPr lang="zh-CN" altLang="en-US" smtClean="0"/>
          </a:p>
          <a:p>
            <a:r>
              <a:rPr lang="zh-CN" altLang="en-US" smtClean="0"/>
              <a:t>成员方法修饰符：主要有public、private、protect</a:t>
            </a:r>
            <a:r>
              <a:rPr lang="zh-CN" altLang="en-US" smtClean="0">
                <a:sym typeface="Arial" panose="020B0604020202020204" pitchFamily="34" charset="0"/>
              </a:rPr>
              <a:t>、final  、static、abstract和synchronized 7种</a:t>
            </a:r>
            <a:r>
              <a:rPr lang="en-US" altLang="zh-CN" smtClean="0">
                <a:sym typeface="Arial" panose="020B0604020202020204" pitchFamily="34" charset="0"/>
              </a:rPr>
              <a:t>,</a:t>
            </a:r>
            <a:r>
              <a:rPr lang="zh-CN" altLang="en-US" smtClean="0">
                <a:sym typeface="Arial" panose="020B0604020202020204" pitchFamily="34" charset="0"/>
              </a:rPr>
              <a:t> 用来说明方法的访问权限。</a:t>
            </a:r>
            <a:endParaRPr lang="zh-CN" altLang="en-US"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1268" name="内容占位符 2"/>
          <p:cNvSpPr>
            <a:spLocks noGrp="1" noChangeArrowheads="1"/>
          </p:cNvSpPr>
          <p:nvPr>
            <p:ph idx="1"/>
          </p:nvPr>
        </p:nvSpPr>
        <p:spPr>
          <a:xfrm>
            <a:off x="457200" y="1160748"/>
            <a:ext cx="8363272" cy="4965415"/>
          </a:xfrm>
        </p:spPr>
        <p:txBody>
          <a:bodyPr/>
          <a:lstStyle/>
          <a:p>
            <a:r>
              <a:rPr lang="zh-CN" altLang="en-US" smtClean="0"/>
              <a:t>方法的返回值类型</a:t>
            </a:r>
            <a:endParaRPr lang="zh-CN" altLang="en-US" smtClean="0"/>
          </a:p>
          <a:p>
            <a:pPr lvl="1"/>
            <a:r>
              <a:rPr lang="zh-CN" altLang="en-US" smtClean="0"/>
              <a:t>Java语言要求，在成员方法说明中必须指明返回值的类型，如不需要返回值，返回值类型被说明为void。</a:t>
            </a:r>
            <a:endParaRPr lang="en-US" altLang="zh-CN" smtClean="0"/>
          </a:p>
          <a:p>
            <a:pPr lvl="2"/>
            <a:r>
              <a:rPr lang="en-US" altLang="zh-CN" smtClean="0"/>
              <a:t>void fun() {}</a:t>
            </a:r>
            <a:endParaRPr lang="zh-CN" altLang="en-US" smtClean="0"/>
          </a:p>
          <a:p>
            <a:pPr lvl="1"/>
            <a:r>
              <a:rPr lang="zh-CN" altLang="en-US" smtClean="0"/>
              <a:t>返回值用return语句来实现，如有返回值，return语句要带参数，且参数必须与方法中的返回值类型一致。</a:t>
            </a:r>
            <a:endParaRPr lang="en-US" altLang="zh-CN" smtClean="0"/>
          </a:p>
          <a:p>
            <a:pPr lvl="2"/>
            <a:r>
              <a:rPr lang="en-US" altLang="zh-CN" smtClean="0"/>
              <a:t>int fun() { return value(</a:t>
            </a:r>
            <a:r>
              <a:rPr lang="zh-CN" altLang="en-US" smtClean="0"/>
              <a:t>需要返回的值</a:t>
            </a:r>
            <a:r>
              <a:rPr lang="en-US" altLang="zh-CN" smtClean="0"/>
              <a:t>);}</a:t>
            </a:r>
            <a:endParaRPr lang="zh-CN" altLang="en-US" smtClean="0"/>
          </a:p>
          <a:p>
            <a:r>
              <a:rPr lang="zh-CN" altLang="en-US" smtClean="0"/>
              <a:t>方法名</a:t>
            </a:r>
            <a:endParaRPr lang="zh-CN" altLang="en-US" smtClean="0"/>
          </a:p>
          <a:p>
            <a:pPr lvl="1"/>
            <a:r>
              <a:rPr lang="zh-CN" altLang="en-US" smtClean="0"/>
              <a:t>是Java语言合法的标识符。</a:t>
            </a:r>
            <a:endParaRPr lang="zh-CN" altLang="en-US" smtClean="0"/>
          </a:p>
          <a:p>
            <a:pPr lvl="1"/>
            <a:r>
              <a:rPr lang="zh-CN" altLang="en-US" smtClean="0"/>
              <a:t>成员方法名一般具有一定的含义。</a:t>
            </a:r>
            <a:endParaRPr lang="zh-CN" altLang="en-US" smtClean="0"/>
          </a:p>
          <a:p>
            <a:endParaRPr lang="zh-CN" altLang="en-US" smtClean="0"/>
          </a:p>
          <a:p>
            <a:pPr lvl="1"/>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2292" name="内容占位符 2"/>
          <p:cNvSpPr>
            <a:spLocks noGrp="1" noChangeArrowheads="1"/>
          </p:cNvSpPr>
          <p:nvPr>
            <p:ph idx="1"/>
          </p:nvPr>
        </p:nvSpPr>
        <p:spPr/>
        <p:txBody>
          <a:bodyPr/>
          <a:lstStyle/>
          <a:p>
            <a:r>
              <a:rPr lang="zh-CN" altLang="en-US" smtClean="0"/>
              <a:t>参数列表</a:t>
            </a:r>
            <a:endParaRPr lang="zh-CN" altLang="en-US" smtClean="0"/>
          </a:p>
          <a:p>
            <a:pPr lvl="1"/>
            <a:r>
              <a:rPr lang="zh-CN" altLang="en-US" smtClean="0"/>
              <a:t>由逗号分隔的类型及参数名组成，是可选项。类型是Java语言的任何数据类型。</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zh-CN" altLang="en-US" smtClean="0"/>
          </a:p>
          <a:p>
            <a:r>
              <a:rPr lang="zh-CN" altLang="en-US" smtClean="0"/>
              <a:t>方法的调用中需要传递实际参数。</a:t>
            </a:r>
            <a:endParaRPr lang="zh-CN" altLang="en-US" dirty="0" smtClean="0"/>
          </a:p>
        </p:txBody>
      </p:sp>
      <p:sp>
        <p:nvSpPr>
          <p:cNvPr id="5" name="Rectangle 4"/>
          <p:cNvSpPr>
            <a:spLocks noGrp="1" noChangeArrowheads="1"/>
          </p:cNvSpPr>
          <p:nvPr/>
        </p:nvSpPr>
        <p:spPr bwMode="auto">
          <a:xfrm>
            <a:off x="1907704" y="2348880"/>
            <a:ext cx="5904656" cy="208823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2" eaLnBrk="0" hangingPunct="0">
              <a:lnSpc>
                <a:spcPct val="120000"/>
              </a:lnSpc>
            </a:pPr>
            <a:r>
              <a:rPr lang="en-US" altLang="zh-CN" dirty="0" smtClean="0">
                <a:solidFill>
                  <a:schemeClr val="tx1"/>
                </a:solidFill>
                <a:latin typeface="微软雅黑" panose="020B0503020204020204" pitchFamily="34" charset="-122"/>
                <a:ea typeface="微软雅黑" panose="020B0503020204020204" pitchFamily="34" charset="-122"/>
              </a:rPr>
              <a:t>void </a:t>
            </a:r>
            <a:r>
              <a:rPr lang="en-US" altLang="zh-CN" dirty="0">
                <a:solidFill>
                  <a:schemeClr val="tx1"/>
                </a:solidFill>
                <a:latin typeface="微软雅黑" panose="020B0503020204020204" pitchFamily="34" charset="-122"/>
                <a:ea typeface="微软雅黑" panose="020B0503020204020204" pitchFamily="34" charset="-122"/>
              </a:rPr>
              <a:t>fun(</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x ,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y)  {       </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sum = 0;</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sum = x + y;</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(“sum = ”+ sum);</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3316" name="内容占位符 2"/>
          <p:cNvSpPr>
            <a:spLocks noGrp="1" noChangeArrowheads="1"/>
          </p:cNvSpPr>
          <p:nvPr>
            <p:ph idx="1"/>
          </p:nvPr>
        </p:nvSpPr>
        <p:spPr/>
        <p:txBody>
          <a:bodyPr/>
          <a:lstStyle/>
          <a:p>
            <a:r>
              <a:rPr lang="zh-CN" altLang="en-US" smtClean="0"/>
              <a:t>方法体</a:t>
            </a:r>
            <a:endParaRPr lang="zh-CN" altLang="en-US" smtClean="0"/>
          </a:p>
          <a:p>
            <a:pPr lvl="1"/>
            <a:r>
              <a:rPr lang="zh-CN" altLang="en-US" smtClean="0"/>
              <a:t>包含了实现方法功能的Java语言程序代码。</a:t>
            </a:r>
            <a:endParaRPr lang="zh-CN" altLang="en-US" smtClean="0"/>
          </a:p>
          <a:p>
            <a:pPr lvl="1"/>
            <a:r>
              <a:rPr lang="zh-CN" altLang="en-US" smtClean="0"/>
              <a:t>方法体中可以定义局部变量，它的作用域仅在方法体内。</a:t>
            </a:r>
            <a:endParaRPr lang="zh-CN" altLang="en-US" smtClean="0"/>
          </a:p>
          <a:p>
            <a:pPr lvl="1"/>
            <a:r>
              <a:rPr lang="zh-CN" altLang="en-US" smtClean="0"/>
              <a:t>方法体用“{}”括起来。</a:t>
            </a:r>
            <a:endParaRPr lang="zh-CN" altLang="en-US" smtClean="0"/>
          </a:p>
          <a:p>
            <a:pPr lvl="1"/>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solidFill>
                  <a:srgbClr val="FF0000"/>
                </a:solidFill>
              </a:rPr>
              <a:t>类和对象概述</a:t>
            </a:r>
            <a:endParaRPr lang="zh-CN" altLang="en-US" smtClean="0">
              <a:solidFill>
                <a:srgbClr val="FF0000"/>
              </a:solidFill>
            </a:endParaRPr>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ym typeface="Arial" panose="020B0604020202020204" pitchFamily="34" charset="0"/>
              </a:rPr>
              <a:t>垃圾回收机制</a:t>
            </a:r>
            <a:endParaRPr lang="en-US" altLang="zh-CN" smtClean="0">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2" name="内容占位符 2"/>
          <p:cNvSpPr>
            <a:spLocks noGrp="1" noChangeArrowheads="1"/>
          </p:cNvSpPr>
          <p:nvPr>
            <p:ph idx="1"/>
          </p:nvPr>
        </p:nvSpPr>
        <p:spPr/>
        <p:txBody>
          <a:bodyPr/>
          <a:lstStyle/>
          <a:p>
            <a:r>
              <a:rPr lang="zh-CN" altLang="en-US" smtClean="0"/>
              <a:t>举例：</a:t>
            </a:r>
            <a:endParaRPr lang="zh-CN" altLang="en-US" smtClean="0"/>
          </a:p>
          <a:p>
            <a:endParaRPr lang="zh-CN" altLang="en-US" smtClean="0"/>
          </a:p>
          <a:p>
            <a:pPr lvl="1"/>
            <a:endParaRPr lang="zh-CN" altLang="en-US" smtClean="0"/>
          </a:p>
        </p:txBody>
      </p:sp>
      <p:sp>
        <p:nvSpPr>
          <p:cNvPr id="6" name="Rectangle 4"/>
          <p:cNvSpPr>
            <a:spLocks noGrp="1" noChangeArrowheads="1"/>
          </p:cNvSpPr>
          <p:nvPr/>
        </p:nvSpPr>
        <p:spPr bwMode="auto">
          <a:xfrm>
            <a:off x="840105" y="1017270"/>
            <a:ext cx="8082915" cy="580009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sex;</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int age;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void setName(String 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getSex()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sex;</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void setSex(String sex)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this.sex = sex;</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1000"/>
                                        <p:tgtEl>
                                          <p:spTgt spid="2">
                                            <p:txEl>
                                              <p:pRg st="0" end="0"/>
                                            </p:txEl>
                                          </p:spTgt>
                                        </p:tgtEl>
                                      </p:cBhvr>
                                    </p:animEffect>
                                    <p:anim calcmode="lin" valueType="num">
                                      <p:cBhvr>
                                        <p:cTn id="1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1000"/>
                                        <p:tgtEl>
                                          <p:spTgt spid="2">
                                            <p:txEl>
                                              <p:pRg st="0" end="0"/>
                                            </p:txEl>
                                          </p:spTgt>
                                        </p:tgtEl>
                                      </p:cBhvr>
                                    </p:animEffect>
                                    <p:anim calcmode="lin" valueType="num">
                                      <p:cBhvr>
                                        <p:cTn id="2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1000"/>
                                        <p:tgtEl>
                                          <p:spTgt spid="2">
                                            <p:txEl>
                                              <p:pRg st="0" end="0"/>
                                            </p:txEl>
                                          </p:spTgt>
                                        </p:tgtEl>
                                      </p:cBhvr>
                                    </p:animEffect>
                                    <p:anim calcmode="lin" valueType="num">
                                      <p:cBhvr>
                                        <p:cTn id="3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fade">
                                      <p:cBhvr>
                                        <p:cTn id="37" dur="1000"/>
                                        <p:tgtEl>
                                          <p:spTgt spid="2">
                                            <p:txEl>
                                              <p:pRg st="0" end="0"/>
                                            </p:txEl>
                                          </p:spTgt>
                                        </p:tgtEl>
                                      </p:cBhvr>
                                    </p:animEffect>
                                    <p:anim calcmode="lin" valueType="num">
                                      <p:cBhvr>
                                        <p:cTn id="3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方法重载</a:t>
            </a:r>
            <a:endParaRPr lang="zh-CN" altLang="en-US" smtClean="0"/>
          </a:p>
        </p:txBody>
      </p:sp>
      <p:sp>
        <p:nvSpPr>
          <p:cNvPr id="2" name="内容占位符 2"/>
          <p:cNvSpPr>
            <a:spLocks noGrp="1" noChangeArrowheads="1"/>
          </p:cNvSpPr>
          <p:nvPr>
            <p:ph idx="1"/>
          </p:nvPr>
        </p:nvSpPr>
        <p:spPr/>
        <p:txBody>
          <a:bodyPr/>
          <a:lstStyle/>
          <a:p>
            <a:r>
              <a:rPr lang="zh-CN" altLang="en-US" smtClean="0"/>
              <a:t>类中两个以上的同名方法，参数类型或个数不同，称为方法的重载。</a:t>
            </a:r>
            <a:endParaRPr lang="en-US" altLang="zh-CN" smtClean="0"/>
          </a:p>
          <a:p>
            <a:r>
              <a:rPr lang="zh-CN" altLang="en-US" smtClean="0"/>
              <a:t>方法重载的依据</a:t>
            </a:r>
            <a:endParaRPr lang="zh-CN" altLang="en-US" smtClean="0"/>
          </a:p>
          <a:p>
            <a:pPr lvl="1"/>
            <a:r>
              <a:rPr lang="zh-CN" altLang="en-US" smtClean="0"/>
              <a:t>方法名相同</a:t>
            </a:r>
            <a:endParaRPr lang="zh-CN" altLang="en-US" smtClean="0"/>
          </a:p>
          <a:p>
            <a:pPr lvl="1"/>
            <a:r>
              <a:rPr lang="zh-CN" altLang="en-US" smtClean="0"/>
              <a:t>参数列表必须不同</a:t>
            </a:r>
            <a:endParaRPr lang="zh-CN" altLang="en-US" smtClean="0"/>
          </a:p>
          <a:p>
            <a:r>
              <a:rPr lang="zh-CN" altLang="en-US" smtClean="0"/>
              <a:t>注意</a:t>
            </a:r>
            <a:endParaRPr lang="zh-CN" altLang="en-US" smtClean="0"/>
          </a:p>
          <a:p>
            <a:pPr lvl="1"/>
            <a:r>
              <a:rPr lang="zh-CN" altLang="en-US" smtClean="0"/>
              <a:t>返回值可以不同</a:t>
            </a:r>
            <a:r>
              <a:rPr lang="en-US" altLang="zh-CN" smtClean="0"/>
              <a:t>(</a:t>
            </a:r>
            <a:r>
              <a:rPr lang="zh-CN" altLang="en-US" smtClean="0"/>
              <a:t>返回值不作为重载的依据</a:t>
            </a:r>
            <a:r>
              <a:rPr lang="en-US" altLang="zh-CN" smtClean="0"/>
              <a:t>)</a:t>
            </a:r>
            <a:endParaRPr lang="en-US" altLang="zh-CN" smtClean="0"/>
          </a:p>
          <a:p>
            <a:pPr lvl="1"/>
            <a:r>
              <a:rPr lang="zh-CN" altLang="en-US" smtClean="0"/>
              <a:t>是否静态的也不作为重载依据</a:t>
            </a:r>
            <a:endParaRPr lang="zh-CN" altLang="en-US" smtClean="0"/>
          </a:p>
          <a:p>
            <a:pPr lvl="1"/>
            <a:r>
              <a:rPr lang="zh-CN" altLang="en-US" smtClean="0"/>
              <a:t>重载的方法之间可以互相调用</a:t>
            </a:r>
            <a:endParaRPr lang="zh-CN" altLang="en-US" smtClean="0"/>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smtClean="0"/>
          </a:p>
        </p:txBody>
      </p:sp>
      <p:sp>
        <p:nvSpPr>
          <p:cNvPr id="2" name="内容占位符 2"/>
          <p:cNvSpPr>
            <a:spLocks noGrp="1" noChangeArrowheads="1"/>
          </p:cNvSpPr>
          <p:nvPr>
            <p:ph idx="1"/>
          </p:nvPr>
        </p:nvSpPr>
        <p:spPr/>
        <p:txBody>
          <a:bodyPr/>
          <a:lstStyle/>
          <a:p>
            <a:r>
              <a:rPr lang="zh-CN" altLang="en-US" smtClean="0"/>
              <a:t>对象的初始化，谁来完成？</a:t>
            </a:r>
            <a:endParaRPr lang="en-US" altLang="zh-CN" smtClean="0"/>
          </a:p>
          <a:p>
            <a:pPr lvl="1"/>
            <a:r>
              <a:rPr lang="zh-CN" altLang="en-US" smtClean="0"/>
              <a:t>概念：在定义对象时为对象赋初值；</a:t>
            </a:r>
            <a:endParaRPr lang="en-US" altLang="zh-CN" smtClean="0"/>
          </a:p>
          <a:p>
            <a:pPr lvl="1"/>
            <a:r>
              <a:rPr lang="zh-CN" altLang="en-US" smtClean="0"/>
              <a:t>注意：初始化就是开辟内存单元同时对数据成员给出明确的值。</a:t>
            </a:r>
            <a:endParaRPr lang="zh-CN" altLang="en-US" smtClean="0"/>
          </a:p>
          <a:p>
            <a:r>
              <a:rPr lang="zh-CN" altLang="en-US" smtClean="0"/>
              <a:t>构造方法</a:t>
            </a:r>
            <a:endParaRPr lang="en-US" altLang="zh-CN" smtClean="0"/>
          </a:p>
          <a:p>
            <a:pPr lvl="1"/>
            <a:r>
              <a:rPr lang="zh-CN" altLang="en-US" smtClean="0"/>
              <a:t>功能：初始化对象</a:t>
            </a:r>
            <a:endParaRPr lang="en-US" altLang="zh-CN" smtClean="0"/>
          </a:p>
          <a:p>
            <a:pPr lvl="1"/>
            <a:r>
              <a:rPr lang="zh-CN" altLang="en-US" smtClean="0"/>
              <a:t>方法名：与类名相同</a:t>
            </a:r>
            <a:endParaRPr lang="zh-CN" altLang="en-US" smtClean="0"/>
          </a:p>
          <a:p>
            <a:pPr lvl="1"/>
            <a:r>
              <a:rPr lang="zh-CN" altLang="en-US" smtClean="0"/>
              <a:t>参数：可有，可无</a:t>
            </a:r>
            <a:endParaRPr lang="en-US" altLang="zh-CN" smtClean="0"/>
          </a:p>
          <a:p>
            <a:pPr lvl="1"/>
            <a:r>
              <a:rPr lang="zh-CN" altLang="en-US" smtClean="0"/>
              <a:t>返回值：不指定返回值（不能写</a:t>
            </a:r>
            <a:r>
              <a:rPr lang="en-US" altLang="zh-CN" smtClean="0"/>
              <a:t>void </a:t>
            </a:r>
            <a:r>
              <a:rPr lang="zh-CN" altLang="en-US" smtClean="0"/>
              <a:t>）</a:t>
            </a:r>
            <a:endParaRPr lang="en-US" altLang="zh-CN" smtClean="0"/>
          </a:p>
          <a:p>
            <a:pPr lvl="1"/>
            <a:r>
              <a:rPr lang="zh-CN" altLang="en-US" smtClean="0"/>
              <a:t>内容：任意，通常只包含成员赋值语句</a:t>
            </a:r>
            <a:endParaRPr lang="en-US" altLang="zh-CN" smtClean="0"/>
          </a:p>
          <a:p>
            <a:pPr lvl="1"/>
            <a:r>
              <a:rPr lang="zh-CN" altLang="en-US" smtClean="0"/>
              <a:t>调用方法：创建对象时自动调用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smtClean="0"/>
          </a:p>
        </p:txBody>
      </p:sp>
      <p:sp>
        <p:nvSpPr>
          <p:cNvPr id="17412" name="内容占位符 2"/>
          <p:cNvSpPr>
            <a:spLocks noGrp="1" noChangeArrowheads="1"/>
          </p:cNvSpPr>
          <p:nvPr>
            <p:ph idx="1"/>
          </p:nvPr>
        </p:nvSpPr>
        <p:spPr/>
        <p:txBody>
          <a:bodyPr/>
          <a:lstStyle/>
          <a:p>
            <a:r>
              <a:rPr lang="zh-CN" altLang="zh-CN" smtClean="0"/>
              <a:t>在对象的生命周期中构造方法只会调用一次</a:t>
            </a:r>
            <a:r>
              <a:rPr lang="zh-CN" altLang="en-US" smtClean="0"/>
              <a:t>。</a:t>
            </a:r>
            <a:endParaRPr lang="en-US" altLang="zh-CN" smtClean="0"/>
          </a:p>
          <a:p>
            <a:r>
              <a:rPr lang="zh-CN" altLang="zh-CN" smtClean="0"/>
              <a:t>一个类中如果没有定义构造方法，</a:t>
            </a:r>
            <a:r>
              <a:rPr lang="en-US" altLang="zh-CN" smtClean="0"/>
              <a:t>Java</a:t>
            </a:r>
            <a:r>
              <a:rPr lang="zh-CN" altLang="zh-CN" smtClean="0"/>
              <a:t>编译器会自动为类产生一个默认的构造方法。默认产生的构造方法是一个无参的，什么也不做的空方法</a:t>
            </a:r>
            <a:r>
              <a:rPr lang="zh-CN" altLang="en-US" smtClean="0"/>
              <a:t>，</a:t>
            </a:r>
            <a:r>
              <a:rPr lang="zh-CN" altLang="zh-CN" smtClean="0"/>
              <a:t>只要类中有显示声明的构造方法，</a:t>
            </a:r>
            <a:r>
              <a:rPr lang="en-US" altLang="zh-CN" smtClean="0"/>
              <a:t>Java</a:t>
            </a:r>
            <a:r>
              <a:rPr lang="zh-CN" altLang="zh-CN" smtClean="0"/>
              <a:t>编译就不产生默认的构造方法</a:t>
            </a:r>
            <a:r>
              <a:rPr lang="zh-CN" altLang="en-US" smtClean="0"/>
              <a:t>。</a:t>
            </a:r>
            <a:endParaRPr lang="en-US" altLang="zh-CN" smtClean="0"/>
          </a:p>
          <a:p>
            <a:r>
              <a:rPr lang="zh-CN" altLang="zh-CN" smtClean="0"/>
              <a:t>在一个类中可以定义多个构造方法，但构造方法的参数列表不能相同</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dirty="0" smtClean="0"/>
          </a:p>
        </p:txBody>
      </p:sp>
      <p:sp>
        <p:nvSpPr>
          <p:cNvPr id="6" name="Rectangle 4"/>
          <p:cNvSpPr>
            <a:spLocks noGrp="1" noChangeArrowheads="1"/>
          </p:cNvSpPr>
          <p:nvPr/>
        </p:nvSpPr>
        <p:spPr bwMode="auto">
          <a:xfrm>
            <a:off x="1043608" y="1124744"/>
            <a:ext cx="6848527" cy="501424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String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smtClean="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setName(String name) {  this.name =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方法传参　　　　　　　</a:t>
            </a:r>
            <a:endParaRPr lang="zh-CN" altLang="en-US" smtClean="0"/>
          </a:p>
        </p:txBody>
      </p:sp>
      <p:sp>
        <p:nvSpPr>
          <p:cNvPr id="19459" name="内容占位符 2"/>
          <p:cNvSpPr>
            <a:spLocks noGrp="1" noChangeArrowheads="1"/>
          </p:cNvSpPr>
          <p:nvPr>
            <p:ph idx="1"/>
          </p:nvPr>
        </p:nvSpPr>
        <p:spPr/>
        <p:txBody>
          <a:bodyPr/>
          <a:lstStyle/>
          <a:p>
            <a:r>
              <a:rPr lang="zh-CN" altLang="en-US" smtClean="0"/>
              <a:t>首先，回顾一下在程序设计语言中有关将参数传递给方法（函数）的一些专业术语。</a:t>
            </a:r>
            <a:endParaRPr lang="en-US" altLang="zh-CN" smtClean="0"/>
          </a:p>
          <a:p>
            <a:pPr lvl="1"/>
            <a:r>
              <a:rPr lang="zh-CN" altLang="en-US" smtClean="0"/>
              <a:t>值传递：表示方法接收的是调用者提供的变量的值。</a:t>
            </a:r>
            <a:endParaRPr lang="en-US" altLang="zh-CN" smtClean="0"/>
          </a:p>
          <a:p>
            <a:pPr lvl="1"/>
            <a:r>
              <a:rPr lang="zh-CN" altLang="en-US" smtClean="0"/>
              <a:t>引用传递：表示方法接收的是调用者提供的变量地址。</a:t>
            </a:r>
            <a:endParaRPr lang="en-US" altLang="zh-CN" smtClean="0"/>
          </a:p>
          <a:p>
            <a:pPr lvl="1"/>
            <a:r>
              <a:rPr lang="zh-CN" altLang="en-US" smtClean="0"/>
              <a:t>一个方法可以修改传递引用所对应的变量值，而不能修改传递值调用所对应的变量值。</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方法传参　　　　　　　</a:t>
            </a:r>
            <a:endParaRPr lang="zh-CN" altLang="en-US" smtClean="0"/>
          </a:p>
        </p:txBody>
      </p:sp>
      <p:sp>
        <p:nvSpPr>
          <p:cNvPr id="20483" name="内容占位符 2"/>
          <p:cNvSpPr>
            <a:spLocks noGrp="1" noChangeArrowheads="1"/>
          </p:cNvSpPr>
          <p:nvPr>
            <p:ph idx="1"/>
          </p:nvPr>
        </p:nvSpPr>
        <p:spPr/>
        <p:txBody>
          <a:bodyPr/>
          <a:lstStyle/>
          <a:p>
            <a:r>
              <a:rPr lang="en-US" altLang="zh-CN" smtClean="0"/>
              <a:t>Java</a:t>
            </a:r>
            <a:r>
              <a:rPr lang="zh-CN" altLang="en-US" smtClean="0"/>
              <a:t>中方法参数共有两种类型：</a:t>
            </a:r>
            <a:endParaRPr lang="en-US" altLang="zh-CN" smtClean="0"/>
          </a:p>
          <a:p>
            <a:pPr lvl="1"/>
            <a:r>
              <a:rPr lang="zh-CN" altLang="en-US" smtClean="0"/>
              <a:t>基本数据类型</a:t>
            </a:r>
            <a:endParaRPr lang="en-US" altLang="zh-CN" smtClean="0"/>
          </a:p>
          <a:p>
            <a:pPr lvl="1"/>
            <a:r>
              <a:rPr lang="zh-CN" altLang="en-US" smtClean="0"/>
              <a:t>对象引用类型</a:t>
            </a:r>
            <a:endParaRPr lang="en-US" altLang="zh-CN" smtClean="0"/>
          </a:p>
          <a:p>
            <a:pPr lvl="1"/>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基本数据类型：</a:t>
            </a:r>
            <a:endParaRPr lang="en-US" altLang="zh-CN" smtClean="0"/>
          </a:p>
          <a:p>
            <a:pPr lvl="1"/>
            <a:r>
              <a:rPr lang="zh-CN" altLang="en-US" smtClean="0"/>
              <a:t>方法不会改变实参的值。</a:t>
            </a:r>
            <a:endParaRPr lang="en-US" altLang="zh-CN" smtClean="0"/>
          </a:p>
          <a:p>
            <a:r>
              <a:rPr lang="zh-CN" altLang="en-US" smtClean="0"/>
              <a:t>举例：</a:t>
            </a:r>
            <a:endParaRPr lang="en-US" altLang="zh-CN" smtClean="0"/>
          </a:p>
          <a:p>
            <a:pPr lvl="1"/>
            <a:endParaRPr lang="en-US" altLang="zh-CN" dirty="0" smtClean="0"/>
          </a:p>
        </p:txBody>
      </p:sp>
      <p:sp>
        <p:nvSpPr>
          <p:cNvPr id="4" name="Rectangle 4"/>
          <p:cNvSpPr>
            <a:spLocks noChangeArrowheads="1"/>
          </p:cNvSpPr>
          <p:nvPr/>
        </p:nvSpPr>
        <p:spPr bwMode="auto">
          <a:xfrm>
            <a:off x="899592" y="2492896"/>
            <a:ext cx="6897464" cy="3132348"/>
          </a:xfrm>
          <a:prstGeom prst="rect">
            <a:avLst/>
          </a:prstGeom>
          <a:solidFill>
            <a:srgbClr val="FFCC99"/>
          </a:solidFill>
          <a:ln w="9525">
            <a:solidFill>
              <a:schemeClr val="bg1"/>
            </a:solidFill>
            <a:miter lim="800000"/>
          </a:ln>
        </p:spPr>
        <p:txBody>
          <a:bodyPr wrap="none"/>
          <a:lstStyle/>
          <a:p>
            <a:pPr>
              <a:defRPr/>
            </a:pPr>
            <a:r>
              <a:rPr lang="en-US" altLang="zh-CN" sz="1800" dirty="0" smtClean="0">
                <a:solidFill>
                  <a:schemeClr val="tx1"/>
                </a:solidFill>
              </a:rPr>
              <a:t>public </a:t>
            </a:r>
            <a:r>
              <a:rPr lang="en-US" altLang="zh-CN" sz="1800" dirty="0">
                <a:solidFill>
                  <a:schemeClr val="tx1"/>
                </a:solidFill>
              </a:rPr>
              <a:t>class Arithmetic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main(String[] </a:t>
            </a:r>
            <a:r>
              <a:rPr lang="en-US" altLang="zh-CN" sz="1800" dirty="0" err="1">
                <a:solidFill>
                  <a:schemeClr val="tx1"/>
                </a:solidFill>
              </a:rPr>
              <a:t>args</a:t>
            </a:r>
            <a:r>
              <a:rPr lang="en-US" altLang="zh-CN" sz="1800" dirty="0">
                <a:solidFill>
                  <a:schemeClr val="tx1"/>
                </a:solidFill>
              </a:rPr>
              <a:t>)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double percent </a:t>
            </a:r>
            <a:r>
              <a:rPr lang="en-US" altLang="zh-CN" sz="1800" dirty="0">
                <a:solidFill>
                  <a:schemeClr val="tx1"/>
                </a:solidFill>
              </a:rPr>
              <a:t>= </a:t>
            </a:r>
            <a:r>
              <a:rPr lang="en-US" altLang="zh-CN" sz="1800" dirty="0" smtClean="0">
                <a:solidFill>
                  <a:schemeClr val="tx1"/>
                </a:solidFill>
              </a:rPr>
              <a:t>10.0;</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("before </a:t>
            </a:r>
            <a:r>
              <a:rPr lang="en-US" altLang="zh-CN" sz="1800" dirty="0" smtClean="0">
                <a:solidFill>
                  <a:schemeClr val="tx1"/>
                </a:solidFill>
              </a:rPr>
              <a:t>fun </a:t>
            </a:r>
            <a:r>
              <a:rPr lang="en-US" altLang="zh-CN" sz="1800" dirty="0">
                <a:solidFill>
                  <a:schemeClr val="tx1"/>
                </a:solidFill>
              </a:rPr>
              <a:t>call percent = "+percent);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tripleValue</a:t>
            </a:r>
            <a:r>
              <a:rPr lang="en-US" altLang="zh-CN" sz="1800" dirty="0" smtClean="0">
                <a:solidFill>
                  <a:schemeClr val="tx1"/>
                </a:solidFill>
              </a:rPr>
              <a:t>(percent</a:t>
            </a:r>
            <a:r>
              <a:rPr lang="en-US" altLang="zh-CN" sz="1800" dirty="0">
                <a:solidFill>
                  <a:schemeClr val="tx1"/>
                </a:solidFill>
              </a:rPr>
              <a: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("after </a:t>
            </a:r>
            <a:r>
              <a:rPr lang="en-US" altLang="zh-CN" sz="1800" dirty="0" smtClean="0">
                <a:solidFill>
                  <a:schemeClr val="tx1"/>
                </a:solidFill>
              </a:rPr>
              <a:t>fun </a:t>
            </a:r>
            <a:r>
              <a:rPr lang="en-US" altLang="zh-CN" sz="1800" dirty="0">
                <a:solidFill>
                  <a:schemeClr val="tx1"/>
                </a:solidFill>
              </a:rPr>
              <a:t>call percent = "+percent);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a:t>
            </a:r>
            <a:r>
              <a:rPr lang="en-US" altLang="zh-CN" sz="1800" dirty="0" err="1" smtClean="0">
                <a:solidFill>
                  <a:schemeClr val="tx1"/>
                </a:solidFill>
              </a:rPr>
              <a:t>tripleValue</a:t>
            </a:r>
            <a:r>
              <a:rPr lang="en-US" altLang="zh-CN" sz="1800" dirty="0" smtClean="0">
                <a:solidFill>
                  <a:schemeClr val="tx1"/>
                </a:solidFill>
              </a:rPr>
              <a:t>(double </a:t>
            </a:r>
            <a:r>
              <a:rPr lang="en-US" altLang="zh-CN" sz="1800" dirty="0">
                <a:solidFill>
                  <a:schemeClr val="tx1"/>
                </a:solidFill>
              </a:rPr>
              <a:t>x){</a:t>
            </a:r>
            <a:endParaRPr lang="en-US" altLang="zh-CN" sz="1800" dirty="0">
              <a:solidFill>
                <a:schemeClr val="tx1"/>
              </a:solidFill>
            </a:endParaRPr>
          </a:p>
          <a:p>
            <a:pPr>
              <a:defRPr/>
            </a:pPr>
            <a:r>
              <a:rPr lang="en-US" altLang="zh-CN" sz="1800" dirty="0" smtClean="0">
                <a:solidFill>
                  <a:schemeClr val="tx1"/>
                </a:solidFill>
              </a:rPr>
              <a:t>        x </a:t>
            </a:r>
            <a:r>
              <a:rPr lang="en-US" altLang="zh-CN" sz="1800" dirty="0">
                <a:solidFill>
                  <a:schemeClr val="tx1"/>
                </a:solidFill>
              </a:rPr>
              <a:t>= 3 * x;</a:t>
            </a:r>
            <a:endParaRPr lang="en-US" altLang="zh-CN" sz="1800" dirty="0">
              <a:solidFill>
                <a:schemeClr val="tx1"/>
              </a:solidFill>
            </a:endParaRPr>
          </a:p>
          <a:p>
            <a:pPr>
              <a:defRPr/>
            </a:pPr>
            <a:r>
              <a:rPr lang="en-US" altLang="zh-CN" sz="1800" dirty="0" smtClean="0">
                <a:solidFill>
                  <a:schemeClr val="tx1"/>
                </a:solidFill>
              </a:rPr>
              <a:t>    }</a:t>
            </a:r>
            <a:endParaRPr lang="en-US" altLang="zh-CN" sz="1800" dirty="0">
              <a:solidFill>
                <a:schemeClr val="tx1"/>
              </a:solidFill>
            </a:endParaRPr>
          </a:p>
          <a:p>
            <a:pPr>
              <a:defRPr/>
            </a:pPr>
            <a:r>
              <a:rPr lang="en-US" altLang="zh-CN" sz="1800" dirty="0" smtClean="0">
                <a:solidFill>
                  <a:schemeClr val="tx1"/>
                </a:solidFill>
              </a:rPr>
              <a:t>}</a:t>
            </a:r>
            <a:endParaRPr lang="zh-CN" altLang="zh-CN" sz="1800"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4941168"/>
            <a:ext cx="588645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10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10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p</a:t>
            </a:r>
            <a:r>
              <a:rPr kumimoji="0" lang="en-US" altLang="zh-CN" sz="2000" b="0" i="0" u="none" strike="noStrike" cap="none" normalizeH="0" baseline="0" dirty="0" smtClean="0">
                <a:ln>
                  <a:noFill/>
                </a:ln>
                <a:solidFill>
                  <a:schemeClr val="tx1"/>
                </a:solidFill>
                <a:effectLst/>
                <a:latin typeface="Arial" panose="020B0604020202020204" pitchFamily="34" charset="0"/>
              </a:rPr>
              <a:t>ercent=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6" name="折角形 25"/>
          <p:cNvSpPr/>
          <p:nvPr/>
        </p:nvSpPr>
        <p:spPr bwMode="auto">
          <a:xfrm>
            <a:off x="5457419" y="2062317"/>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5364088" y="460337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trip</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l</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846240" y="2566374"/>
            <a:ext cx="1611179" cy="47845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stCxn id="14" idx="2"/>
            <a:endCxn id="30" idx="1"/>
          </p:cNvCxnSpPr>
          <p:nvPr/>
        </p:nvCxnSpPr>
        <p:spPr bwMode="auto">
          <a:xfrm>
            <a:off x="3143799" y="4131078"/>
            <a:ext cx="2220289" cy="976298"/>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2414464"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accent2">
                    <a:lumMod val="75000"/>
                  </a:schemeClr>
                </a:solidFill>
                <a:effectLst/>
                <a:latin typeface="Arial" panose="020B0604020202020204" pitchFamily="34" charset="0"/>
              </a:rPr>
              <a:t>30</a:t>
            </a:r>
            <a:endParaRPr kumimoji="0" lang="zh-CN" altLang="en-US" sz="2000" b="0" i="0" u="none" strike="noStrike" cap="none" normalizeH="0" baseline="0" dirty="0" smtClean="0">
              <a:ln>
                <a:noFill/>
              </a:ln>
              <a:solidFill>
                <a:schemeClr val="accent2">
                  <a:lumMod val="75000"/>
                </a:schemeClr>
              </a:solidFill>
              <a:effectLst/>
              <a:latin typeface="Arial" panose="020B0604020202020204" pitchFamily="34" charset="0"/>
            </a:endParaRPr>
          </a:p>
        </p:txBody>
      </p:sp>
      <p:graphicFrame>
        <p:nvGraphicFramePr>
          <p:cNvPr id="3" name="表格 2"/>
          <p:cNvGraphicFramePr/>
          <p:nvPr/>
        </p:nvGraphicFramePr>
        <p:xfrm>
          <a:off x="-4445" y="5610860"/>
          <a:ext cx="8202930" cy="1463040"/>
        </p:xfrm>
        <a:graphic>
          <a:graphicData uri="http://schemas.openxmlformats.org/drawingml/2006/table">
            <a:tbl>
              <a:tblPr firstRow="1" bandRow="1">
                <a:tableStyleId>{5C22544A-7EE6-4342-B048-85BDC9FD1C3A}</a:tableStyleId>
              </a:tblPr>
              <a:tblGrid>
                <a:gridCol w="8202930"/>
              </a:tblGrid>
              <a:tr h="381000">
                <a:tc>
                  <a:txBody>
                    <a:bodyPr/>
                    <a:p>
                      <a:pPr>
                        <a:defRPr/>
                      </a:pPr>
                      <a:r>
                        <a:rPr lang="en-US" altLang="zh-CN" sz="1800" dirty="0">
                          <a:solidFill>
                            <a:schemeClr val="tx1"/>
                          </a:solidFill>
                          <a:sym typeface="+mn-ea"/>
                        </a:rPr>
                        <a:t> </a:t>
                      </a:r>
                      <a:r>
                        <a:rPr lang="en-US" altLang="zh-CN" sz="1800" dirty="0" smtClean="0">
                          <a:solidFill>
                            <a:schemeClr val="tx1"/>
                          </a:solidFill>
                          <a:sym typeface="+mn-ea"/>
                        </a:rPr>
                        <a:t>       double percent </a:t>
                      </a:r>
                      <a:r>
                        <a:rPr lang="en-US" altLang="zh-CN" sz="1800" dirty="0">
                          <a:solidFill>
                            <a:schemeClr val="tx1"/>
                          </a:solidFill>
                          <a:sym typeface="+mn-ea"/>
                        </a:rPr>
                        <a:t>= </a:t>
                      </a:r>
                      <a:r>
                        <a:rPr lang="en-US" altLang="zh-CN" sz="1800" dirty="0" smtClean="0">
                          <a:solidFill>
                            <a:schemeClr val="tx1"/>
                          </a:solidFill>
                          <a:sym typeface="+mn-ea"/>
                        </a:rPr>
                        <a:t>10.0;</a:t>
                      </a:r>
                      <a:endParaRPr lang="en-US" altLang="zh-CN" sz="1800" dirty="0">
                        <a:solidFill>
                          <a:schemeClr val="tx1"/>
                        </a:solidFill>
                        <a:sym typeface="+mn-ea"/>
                      </a:endParaRPr>
                    </a:p>
                    <a:p>
                      <a:pPr>
                        <a:defRPr/>
                      </a:pPr>
                      <a:r>
                        <a:rPr lang="en-US" altLang="zh-CN" sz="1800" dirty="0">
                          <a:solidFill>
                            <a:schemeClr val="tx1"/>
                          </a:solidFill>
                          <a:sym typeface="+mn-ea"/>
                        </a:rPr>
                        <a:t> </a:t>
                      </a:r>
                      <a:r>
                        <a:rPr lang="en-US" altLang="zh-CN" sz="1800" dirty="0" smtClean="0">
                          <a:solidFill>
                            <a:schemeClr val="tx1"/>
                          </a:solidFill>
                          <a:sym typeface="+mn-ea"/>
                        </a:rPr>
                        <a:t>       </a:t>
                      </a:r>
                      <a:r>
                        <a:rPr lang="en-US" altLang="zh-CN" sz="1800" dirty="0" err="1" smtClean="0">
                          <a:solidFill>
                            <a:schemeClr val="tx1"/>
                          </a:solidFill>
                          <a:sym typeface="+mn-ea"/>
                        </a:rPr>
                        <a:t>System.out.println</a:t>
                      </a:r>
                      <a:r>
                        <a:rPr lang="en-US" altLang="zh-CN" sz="1800" dirty="0">
                          <a:solidFill>
                            <a:schemeClr val="tx1"/>
                          </a:solidFill>
                          <a:sym typeface="+mn-ea"/>
                        </a:rPr>
                        <a:t>("before </a:t>
                      </a:r>
                      <a:r>
                        <a:rPr lang="en-US" altLang="zh-CN" sz="1800" dirty="0" smtClean="0">
                          <a:solidFill>
                            <a:schemeClr val="tx1"/>
                          </a:solidFill>
                          <a:sym typeface="+mn-ea"/>
                        </a:rPr>
                        <a:t>fun </a:t>
                      </a:r>
                      <a:r>
                        <a:rPr lang="en-US" altLang="zh-CN" sz="1800" dirty="0">
                          <a:solidFill>
                            <a:schemeClr val="tx1"/>
                          </a:solidFill>
                          <a:sym typeface="+mn-ea"/>
                        </a:rPr>
                        <a:t>call percent = "+percent);</a:t>
                      </a:r>
                      <a:endParaRPr lang="en-US" altLang="zh-CN" sz="1800" dirty="0">
                        <a:solidFill>
                          <a:schemeClr val="tx1"/>
                        </a:solidFill>
                        <a:sym typeface="+mn-ea"/>
                      </a:endParaRPr>
                    </a:p>
                    <a:p>
                      <a:pPr>
                        <a:defRPr/>
                      </a:pPr>
                      <a:r>
                        <a:rPr lang="en-US" altLang="zh-CN" sz="1800" dirty="0">
                          <a:solidFill>
                            <a:schemeClr val="tx1"/>
                          </a:solidFill>
                          <a:sym typeface="+mn-ea"/>
                        </a:rPr>
                        <a:t> </a:t>
                      </a:r>
                      <a:r>
                        <a:rPr lang="en-US" altLang="zh-CN" sz="1800" dirty="0" smtClean="0">
                          <a:solidFill>
                            <a:schemeClr val="tx1"/>
                          </a:solidFill>
                          <a:sym typeface="+mn-ea"/>
                        </a:rPr>
                        <a:t>       </a:t>
                      </a:r>
                      <a:r>
                        <a:rPr lang="en-US" altLang="zh-CN" sz="1800" dirty="0" err="1" smtClean="0">
                          <a:solidFill>
                            <a:schemeClr val="tx1"/>
                          </a:solidFill>
                          <a:sym typeface="+mn-ea"/>
                        </a:rPr>
                        <a:t>tripleValue</a:t>
                      </a:r>
                      <a:r>
                        <a:rPr lang="en-US" altLang="zh-CN" sz="1800" dirty="0" smtClean="0">
                          <a:solidFill>
                            <a:schemeClr val="tx1"/>
                          </a:solidFill>
                          <a:sym typeface="+mn-ea"/>
                        </a:rPr>
                        <a:t>(percent</a:t>
                      </a:r>
                      <a:r>
                        <a:rPr lang="en-US" altLang="zh-CN" sz="1800" dirty="0">
                          <a:solidFill>
                            <a:schemeClr val="tx1"/>
                          </a:solidFill>
                          <a:sym typeface="+mn-ea"/>
                        </a:rPr>
                        <a:t>);</a:t>
                      </a:r>
                      <a:endParaRPr lang="en-US" altLang="zh-CN" sz="1800" dirty="0">
                        <a:solidFill>
                          <a:schemeClr val="tx1"/>
                        </a:solidFill>
                        <a:sym typeface="+mn-ea"/>
                      </a:endParaRPr>
                    </a:p>
                    <a:p>
                      <a:pPr>
                        <a:defRPr/>
                      </a:pPr>
                      <a:r>
                        <a:rPr lang="en-US" altLang="zh-CN" sz="1800" dirty="0">
                          <a:solidFill>
                            <a:schemeClr val="tx1"/>
                          </a:solidFill>
                          <a:sym typeface="+mn-ea"/>
                        </a:rPr>
                        <a:t> </a:t>
                      </a:r>
                      <a:r>
                        <a:rPr lang="en-US" altLang="zh-CN" sz="1800" dirty="0" smtClean="0">
                          <a:solidFill>
                            <a:schemeClr val="tx1"/>
                          </a:solidFill>
                          <a:sym typeface="+mn-ea"/>
                        </a:rPr>
                        <a:t>       </a:t>
                      </a:r>
                      <a:r>
                        <a:rPr lang="en-US" altLang="zh-CN" sz="1800" dirty="0" err="1" smtClean="0">
                          <a:solidFill>
                            <a:schemeClr val="tx1"/>
                          </a:solidFill>
                          <a:sym typeface="+mn-ea"/>
                        </a:rPr>
                        <a:t>System.out.println</a:t>
                      </a:r>
                      <a:r>
                        <a:rPr lang="en-US" altLang="zh-CN" sz="1800" dirty="0">
                          <a:solidFill>
                            <a:schemeClr val="tx1"/>
                          </a:solidFill>
                          <a:sym typeface="+mn-ea"/>
                        </a:rPr>
                        <a:t>("after </a:t>
                      </a:r>
                      <a:r>
                        <a:rPr lang="en-US" altLang="zh-CN" sz="1800" dirty="0" smtClean="0">
                          <a:solidFill>
                            <a:schemeClr val="tx1"/>
                          </a:solidFill>
                          <a:sym typeface="+mn-ea"/>
                        </a:rPr>
                        <a:t>fun </a:t>
                      </a:r>
                      <a:r>
                        <a:rPr lang="en-US" altLang="zh-CN" sz="1800" dirty="0">
                          <a:solidFill>
                            <a:schemeClr val="tx1"/>
                          </a:solidFill>
                          <a:sym typeface="+mn-ea"/>
                        </a:rPr>
                        <a:t>call percent = "+percent);</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2250"/>
                                        <p:tgtEl>
                                          <p:spTgt spid="20">
                                            <p:txEl>
                                              <p:pRg st="0" end="0"/>
                                            </p:txEl>
                                          </p:spTgt>
                                        </p:tgtEl>
                                      </p:cBhvr>
                                    </p:animEffect>
                                  </p:childTnLst>
                                </p:cTn>
                              </p:par>
                            </p:childTnLst>
                          </p:cTn>
                        </p:par>
                        <p:par>
                          <p:cTn id="8" fill="hold">
                            <p:stCondLst>
                              <p:cond delay="2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1500"/>
                                        <p:tgtEl>
                                          <p:spTgt spid="10"/>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250"/>
                                        <p:tgtEl>
                                          <p:spTgt spid="8"/>
                                        </p:tgtEl>
                                      </p:cBhvr>
                                    </p:animEffect>
                                  </p:childTnLst>
                                </p:cTn>
                              </p:par>
                            </p:childTnLst>
                          </p:cTn>
                        </p:par>
                        <p:par>
                          <p:cTn id="16" fill="hold">
                            <p:stCondLst>
                              <p:cond delay="6500"/>
                            </p:stCondLst>
                            <p:childTnLst>
                              <p:par>
                                <p:cTn id="17" presetID="14" presetClass="entr" presetSubtype="10" fill="hold" nodeType="afterEffect">
                                  <p:stCondLst>
                                    <p:cond delay="0"/>
                                  </p:stCondLst>
                                  <p:childTnLst>
                                    <p:set>
                                      <p:cBhvr>
                                        <p:cTn id="18" dur="1" fill="hold">
                                          <p:stCondLst>
                                            <p:cond delay="0"/>
                                          </p:stCondLst>
                                        </p:cTn>
                                        <p:tgtEl>
                                          <p:spTgt spid="21504"/>
                                        </p:tgtEl>
                                        <p:attrNameLst>
                                          <p:attrName>style.visibility</p:attrName>
                                        </p:attrNameLst>
                                      </p:cBhvr>
                                      <p:to>
                                        <p:strVal val="visible"/>
                                      </p:to>
                                    </p:set>
                                    <p:animEffect transition="in" filter="randombar(horizontal)">
                                      <p:cBhvr>
                                        <p:cTn id="19" dur="1500"/>
                                        <p:tgtEl>
                                          <p:spTgt spid="21504"/>
                                        </p:tgtEl>
                                      </p:cBhvr>
                                    </p:animEffect>
                                  </p:childTnLst>
                                </p:cTn>
                              </p:par>
                            </p:childTnLst>
                          </p:cTn>
                        </p:par>
                        <p:par>
                          <p:cTn id="20" fill="hold">
                            <p:stCondLst>
                              <p:cond delay="8000"/>
                            </p:stCondLst>
                            <p:childTnLst>
                              <p:par>
                                <p:cTn id="21" presetID="14" presetClass="entr" presetSubtype="1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randombar(horizontal)">
                                      <p:cBhvr>
                                        <p:cTn id="23" dur="1500"/>
                                        <p:tgtEl>
                                          <p:spTgt spid="26"/>
                                        </p:tgtEl>
                                      </p:cBhvr>
                                    </p:animEffect>
                                  </p:childTnLst>
                                </p:cTn>
                              </p:par>
                            </p:childTnLst>
                          </p:cTn>
                        </p:par>
                        <p:par>
                          <p:cTn id="24" fill="hold">
                            <p:stCondLst>
                              <p:cond delay="9500"/>
                            </p:stCondLst>
                            <p:childTnLst>
                              <p:par>
                                <p:cTn id="25" presetID="14" presetClass="entr" presetSubtype="1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500"/>
                                        <p:tgtEl>
                                          <p:spTgt spid="15"/>
                                        </p:tgtEl>
                                      </p:cBhvr>
                                    </p:animEffect>
                                  </p:childTnLst>
                                </p:cTn>
                              </p:par>
                            </p:childTnLst>
                          </p:cTn>
                        </p:par>
                        <p:par>
                          <p:cTn id="28" fill="hold">
                            <p:stCondLst>
                              <p:cond delay="11000"/>
                            </p:stCondLst>
                            <p:childTnLst>
                              <p:par>
                                <p:cTn id="29" presetID="14" presetClass="entr" presetSubtype="10" fill="hold" nodeType="afterEffect">
                                  <p:stCondLst>
                                    <p:cond delay="0"/>
                                  </p:stCondLst>
                                  <p:childTnLst>
                                    <p:set>
                                      <p:cBhvr>
                                        <p:cTn id="30" dur="1" fill="hold">
                                          <p:stCondLst>
                                            <p:cond delay="0"/>
                                          </p:stCondLst>
                                        </p:cTn>
                                        <p:tgtEl>
                                          <p:spTgt spid="21510"/>
                                        </p:tgtEl>
                                        <p:attrNameLst>
                                          <p:attrName>style.visibility</p:attrName>
                                        </p:attrNameLst>
                                      </p:cBhvr>
                                      <p:to>
                                        <p:strVal val="visible"/>
                                      </p:to>
                                    </p:set>
                                    <p:animEffect transition="in" filter="randombar(horizontal)">
                                      <p:cBhvr>
                                        <p:cTn id="31" dur="1500"/>
                                        <p:tgtEl>
                                          <p:spTgt spid="21510"/>
                                        </p:tgtEl>
                                      </p:cBhvr>
                                    </p:animEffect>
                                  </p:childTnLst>
                                </p:cTn>
                              </p:par>
                            </p:childTnLst>
                          </p:cTn>
                        </p:par>
                        <p:par>
                          <p:cTn id="32" fill="hold">
                            <p:stCondLst>
                              <p:cond delay="12500"/>
                            </p:stCondLst>
                            <p:childTnLst>
                              <p:par>
                                <p:cTn id="33" presetID="14" presetClass="entr" presetSubtype="1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1500"/>
                                        <p:tgtEl>
                                          <p:spTgt spid="14"/>
                                        </p:tgtEl>
                                      </p:cBhvr>
                                    </p:animEffect>
                                  </p:childTnLst>
                                </p:cTn>
                              </p:par>
                            </p:childTnLst>
                          </p:cTn>
                        </p:par>
                        <p:par>
                          <p:cTn id="36" fill="hold">
                            <p:stCondLst>
                              <p:cond delay="14000"/>
                            </p:stCondLst>
                            <p:childTnLst>
                              <p:par>
                                <p:cTn id="37" presetID="14" presetClass="entr" presetSubtype="10" fill="hold" nodeType="afterEffect">
                                  <p:stCondLst>
                                    <p:cond delay="0"/>
                                  </p:stCondLst>
                                  <p:childTnLst>
                                    <p:set>
                                      <p:cBhvr>
                                        <p:cTn id="38" dur="1" fill="hold">
                                          <p:stCondLst>
                                            <p:cond delay="0"/>
                                          </p:stCondLst>
                                        </p:cTn>
                                        <p:tgtEl>
                                          <p:spTgt spid="21508"/>
                                        </p:tgtEl>
                                        <p:attrNameLst>
                                          <p:attrName>style.visibility</p:attrName>
                                        </p:attrNameLst>
                                      </p:cBhvr>
                                      <p:to>
                                        <p:strVal val="visible"/>
                                      </p:to>
                                    </p:set>
                                    <p:animEffect transition="in" filter="randombar(horizontal)">
                                      <p:cBhvr>
                                        <p:cTn id="39" dur="1500"/>
                                        <p:tgtEl>
                                          <p:spTgt spid="21508"/>
                                        </p:tgtEl>
                                      </p:cBhvr>
                                    </p:animEffect>
                                  </p:childTnLst>
                                </p:cTn>
                              </p:par>
                            </p:childTnLst>
                          </p:cTn>
                        </p:par>
                        <p:par>
                          <p:cTn id="40" fill="hold">
                            <p:stCondLst>
                              <p:cond delay="155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1500"/>
                                        <p:tgtEl>
                                          <p:spTgt spid="30"/>
                                        </p:tgtEl>
                                      </p:cBhvr>
                                    </p:animEffect>
                                  </p:childTnLst>
                                </p:cTn>
                              </p:par>
                            </p:childTnLst>
                          </p:cTn>
                        </p:par>
                        <p:par>
                          <p:cTn id="44" fill="hold">
                            <p:stCondLst>
                              <p:cond delay="17000"/>
                            </p:stCondLst>
                            <p:childTnLst>
                              <p:par>
                                <p:cTn id="45" presetID="14" presetClass="entr" presetSubtype="1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1500"/>
                                        <p:tgtEl>
                                          <p:spTgt spid="17"/>
                                        </p:tgtEl>
                                      </p:cBhvr>
                                    </p:animEffect>
                                  </p:childTnLst>
                                </p:cTn>
                              </p:par>
                            </p:childTnLst>
                          </p:cTn>
                        </p:par>
                        <p:par>
                          <p:cTn id="48" fill="hold">
                            <p:stCondLst>
                              <p:cond delay="18500"/>
                            </p:stCondLst>
                            <p:childTnLst>
                              <p:par>
                                <p:cTn id="49" presetID="14" presetClass="entr" presetSubtype="10" fill="hold" nodeType="after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1" dur="1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4" grpId="0" animBg="1"/>
      <p:bldP spid="26" grpId="0" animBg="1"/>
      <p:bldP spid="30"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22531" name="内容占位符 2"/>
          <p:cNvSpPr>
            <a:spLocks noGrp="1" noChangeArrowheads="1"/>
          </p:cNvSpPr>
          <p:nvPr>
            <p:ph idx="1"/>
          </p:nvPr>
        </p:nvSpPr>
        <p:spPr/>
        <p:txBody>
          <a:bodyPr/>
          <a:lstStyle/>
          <a:p>
            <a:r>
              <a:rPr lang="zh-CN" altLang="en-US" smtClean="0"/>
              <a:t>引用类型：</a:t>
            </a:r>
            <a:endParaRPr lang="en-US" altLang="zh-CN" smtClean="0"/>
          </a:p>
          <a:p>
            <a:pPr lvl="1"/>
            <a:r>
              <a:rPr lang="zh-CN" altLang="en-US" smtClean="0"/>
              <a:t>方法体内，通过引用改变了实际参数对象的内容。</a:t>
            </a:r>
            <a:endParaRPr lang="en-US" altLang="zh-CN" smtClean="0"/>
          </a:p>
          <a:p>
            <a:r>
              <a:rPr lang="zh-CN" altLang="en-US" smtClean="0"/>
              <a:t>举例：</a:t>
            </a:r>
            <a:endParaRPr lang="en-US" altLang="zh-CN" smtClean="0"/>
          </a:p>
          <a:p>
            <a:pPr lvl="1"/>
            <a:r>
              <a:rPr lang="zh-CN" altLang="en-US" smtClean="0"/>
              <a:t>将一个雇员的薪金提高两倍。</a:t>
            </a:r>
            <a:endParaRPr lang="zh-CN" altLang="en-US" smtClean="0"/>
          </a:p>
          <a:p>
            <a:pPr lvl="1"/>
            <a:endParaRPr lang="en-US" altLang="zh-CN" dirty="0" smtClean="0"/>
          </a:p>
        </p:txBody>
      </p:sp>
      <p:sp>
        <p:nvSpPr>
          <p:cNvPr id="4" name="Rectangle 4"/>
          <p:cNvSpPr>
            <a:spLocks noChangeArrowheads="1"/>
          </p:cNvSpPr>
          <p:nvPr/>
        </p:nvSpPr>
        <p:spPr bwMode="auto">
          <a:xfrm>
            <a:off x="1259632" y="2852936"/>
            <a:ext cx="6120680" cy="3744416"/>
          </a:xfrm>
          <a:prstGeom prst="rect">
            <a:avLst/>
          </a:prstGeom>
          <a:solidFill>
            <a:srgbClr val="FFCC99"/>
          </a:solidFill>
          <a:ln w="9525">
            <a:solidFill>
              <a:schemeClr val="bg1"/>
            </a:solidFill>
            <a:miter lim="800000"/>
          </a:ln>
        </p:spPr>
        <p:txBody>
          <a:bodyPr wrap="none"/>
          <a:lstStyle/>
          <a:p>
            <a:pPr>
              <a:defRPr/>
            </a:pPr>
            <a:r>
              <a:rPr lang="en-US" altLang="zh-CN" sz="1600" dirty="0" smtClean="0">
                <a:solidFill>
                  <a:schemeClr val="tx1"/>
                </a:solidFill>
              </a:rPr>
              <a:t>class </a:t>
            </a:r>
            <a:r>
              <a:rPr lang="en-US" altLang="zh-CN" sz="1600" dirty="0">
                <a:solidFill>
                  <a:schemeClr val="tx1"/>
                </a:solidFill>
              </a:rPr>
              <a:t>Employee{</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Employee(String name, double salary){</a:t>
            </a:r>
            <a:endParaRPr lang="en-US" altLang="zh-CN" sz="1600" dirty="0">
              <a:solidFill>
                <a:schemeClr val="tx1"/>
              </a:solidFill>
            </a:endParaRPr>
          </a:p>
          <a:p>
            <a:pPr>
              <a:defRPr/>
            </a:pPr>
            <a:r>
              <a:rPr lang="en-US" altLang="zh-CN" sz="1600" dirty="0" smtClean="0">
                <a:solidFill>
                  <a:schemeClr val="tx1"/>
                </a:solidFill>
              </a:rPr>
              <a:t>		this.name </a:t>
            </a:r>
            <a:r>
              <a:rPr lang="en-US" altLang="zh-CN" sz="1600" dirty="0">
                <a:solidFill>
                  <a:schemeClr val="tx1"/>
                </a:solidFill>
              </a:rPr>
              <a:t>= name;</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this.salary</a:t>
            </a:r>
            <a:r>
              <a:rPr lang="en-US" altLang="zh-CN" sz="1600" dirty="0" smtClean="0">
                <a:solidFill>
                  <a:schemeClr val="tx1"/>
                </a:solidFill>
              </a:rPr>
              <a:t> </a:t>
            </a:r>
            <a:r>
              <a:rPr lang="en-US" altLang="zh-CN" sz="1600" dirty="0">
                <a:solidFill>
                  <a:schemeClr val="tx1"/>
                </a:solidFill>
              </a:rPr>
              <a:t>=salary;</a:t>
            </a:r>
            <a:endParaRPr lang="en-US" altLang="zh-CN" sz="1600" dirty="0">
              <a:solidFill>
                <a:schemeClr val="tx1"/>
              </a:solidFill>
            </a:endParaRP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printMessage</a:t>
            </a:r>
            <a:r>
              <a:rPr lang="en-US" altLang="zh-CN" sz="1600" dirty="0">
                <a:solidFill>
                  <a:schemeClr val="tx1"/>
                </a:solidFill>
              </a:rPr>
              <a:t>(){</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("name:"+name);</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("salary:"+salary);</a:t>
            </a:r>
            <a:endParaRPr lang="en-US" altLang="zh-CN" sz="1600" dirty="0">
              <a:solidFill>
                <a:schemeClr val="tx1"/>
              </a:solidFill>
            </a:endParaRP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raiseSalary</a:t>
            </a:r>
            <a:r>
              <a:rPr lang="en-US" altLang="zh-CN" sz="1600" dirty="0">
                <a:solidFill>
                  <a:schemeClr val="tx1"/>
                </a:solidFill>
              </a:rPr>
              <a:t>(double percent){</a:t>
            </a:r>
            <a:endParaRPr lang="en-US" altLang="zh-CN" sz="1600" dirty="0">
              <a:solidFill>
                <a:schemeClr val="tx1"/>
              </a:solidFill>
            </a:endParaRPr>
          </a:p>
          <a:p>
            <a:pPr>
              <a:defRPr/>
            </a:pPr>
            <a:r>
              <a:rPr lang="en-US" altLang="zh-CN" sz="1600" dirty="0" smtClean="0">
                <a:solidFill>
                  <a:schemeClr val="tx1"/>
                </a:solidFill>
              </a:rPr>
              <a:t>		salary </a:t>
            </a:r>
            <a:r>
              <a:rPr lang="en-US" altLang="zh-CN" sz="1600" dirty="0">
                <a:solidFill>
                  <a:schemeClr val="tx1"/>
                </a:solidFill>
              </a:rPr>
              <a:t>= (percent * salary)/100; </a:t>
            </a:r>
            <a:endParaRPr lang="en-US" altLang="zh-CN" sz="1600" dirty="0">
              <a:solidFill>
                <a:schemeClr val="tx1"/>
              </a:solidFill>
            </a:endParaRPr>
          </a:p>
          <a:p>
            <a:pPr>
              <a:defRPr/>
            </a:pPr>
            <a:r>
              <a:rPr lang="en-US" altLang="zh-CN" sz="1600" dirty="0" smtClean="0">
                <a:solidFill>
                  <a:schemeClr val="tx1"/>
                </a:solidFill>
              </a:rPr>
              <a:t>	}</a:t>
            </a:r>
            <a:endParaRPr lang="zh-CN" altLang="en-US" sz="1600" dirty="0">
              <a:solidFill>
                <a:schemeClr val="tx1"/>
              </a:solidFill>
            </a:endParaRPr>
          </a:p>
          <a:p>
            <a:pPr>
              <a:defRPr/>
            </a:pPr>
            <a:r>
              <a:rPr lang="en-US" altLang="zh-CN" sz="1600" dirty="0" smtClean="0">
                <a:solidFill>
                  <a:schemeClr val="tx1"/>
                </a:solidFill>
              </a:rPr>
              <a:t>	private </a:t>
            </a:r>
            <a:r>
              <a:rPr lang="en-US" altLang="zh-CN" sz="1600" dirty="0">
                <a:solidFill>
                  <a:schemeClr val="tx1"/>
                </a:solidFill>
              </a:rPr>
              <a:t>String name;</a:t>
            </a:r>
            <a:endParaRPr lang="en-US" altLang="zh-CN" sz="1600" dirty="0">
              <a:solidFill>
                <a:schemeClr val="tx1"/>
              </a:solidFill>
            </a:endParaRPr>
          </a:p>
          <a:p>
            <a:pPr>
              <a:defRPr/>
            </a:pPr>
            <a:r>
              <a:rPr lang="en-US" altLang="zh-CN" sz="1600" dirty="0" smtClean="0">
                <a:solidFill>
                  <a:schemeClr val="tx1"/>
                </a:solidFill>
              </a:rPr>
              <a:t>	private </a:t>
            </a:r>
            <a:r>
              <a:rPr lang="en-US" altLang="zh-CN" sz="1600" dirty="0">
                <a:solidFill>
                  <a:schemeClr val="tx1"/>
                </a:solidFill>
              </a:rPr>
              <a:t>double salary;</a:t>
            </a:r>
            <a:endParaRPr lang="en-US" altLang="zh-CN" sz="1600" dirty="0">
              <a:solidFill>
                <a:schemeClr val="tx1"/>
              </a:solidFill>
            </a:endParaRPr>
          </a:p>
          <a:p>
            <a:pPr>
              <a:defRPr/>
            </a:pPr>
            <a:r>
              <a:rPr lang="en-US" altLang="zh-CN" sz="1600" dirty="0" smtClean="0">
                <a:solidFill>
                  <a:schemeClr val="tx1"/>
                </a:solidFill>
              </a:rPr>
              <a:t>}</a:t>
            </a:r>
            <a:endParaRPr lang="en-US" altLang="zh-CN" sz="1600" dirty="0">
              <a:solidFill>
                <a:schemeClr val="tx1"/>
              </a:solidFill>
            </a:endParaRPr>
          </a:p>
          <a:p>
            <a:pPr>
              <a:defRPr/>
            </a:pPr>
            <a:endParaRPr lang="zh-CN"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类和对象概述　　　　　　　　　</a:t>
            </a:r>
            <a:endParaRPr lang="zh-CN" altLang="en-US" dirty="0" smtClean="0"/>
          </a:p>
        </p:txBody>
      </p:sp>
      <p:sp>
        <p:nvSpPr>
          <p:cNvPr id="4100" name="内容占位符 2"/>
          <p:cNvSpPr>
            <a:spLocks noGrp="1" noChangeArrowheads="1"/>
          </p:cNvSpPr>
          <p:nvPr>
            <p:ph idx="1"/>
          </p:nvPr>
        </p:nvSpPr>
        <p:spPr/>
        <p:txBody>
          <a:bodyPr/>
          <a:lstStyle/>
          <a:p>
            <a:r>
              <a:rPr lang="zh-CN" altLang="en-US" smtClean="0"/>
              <a:t>面向过程与面向对象的程序设计</a:t>
            </a:r>
            <a:endParaRPr lang="en-US" altLang="zh-CN" smtClean="0">
              <a:sym typeface="Arial" panose="020B0604020202020204" pitchFamily="34" charset="0"/>
            </a:endParaRPr>
          </a:p>
          <a:p>
            <a:r>
              <a:rPr lang="zh-CN" altLang="en-US" smtClean="0"/>
              <a:t>类与对象概述</a:t>
            </a:r>
            <a:endParaRPr lang="en-US" altLang="zh-CN" smtClean="0"/>
          </a:p>
          <a:p>
            <a:r>
              <a:rPr lang="zh-CN" altLang="en-US" smtClean="0"/>
              <a:t>类的定义</a:t>
            </a:r>
            <a:endParaRPr lang="en-US" altLang="zh-CN" smtClean="0"/>
          </a:p>
          <a:p>
            <a:r>
              <a:rPr lang="zh-CN" altLang="en-US" smtClean="0"/>
              <a:t>对象的实例化</a:t>
            </a:r>
            <a:endParaRPr lang="en-US" altLang="zh-CN" smtClean="0"/>
          </a:p>
          <a:p>
            <a:r>
              <a:rPr lang="zh-CN" altLang="en-US" smtClean="0"/>
              <a:t>类成员的访问</a:t>
            </a:r>
            <a:endParaRPr lang="zh-CN" altLang="en-US" smtClean="0">
              <a:sym typeface="Arial" panose="020B0604020202020204"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5" name="内容占位符 4"/>
          <p:cNvSpPr>
            <a:spLocks noGrp="1"/>
          </p:cNvSpPr>
          <p:nvPr>
            <p:ph idx="1"/>
          </p:nvPr>
        </p:nvSpPr>
        <p:spPr/>
        <p:txBody>
          <a:bodyPr/>
          <a:lstStyle/>
          <a:p>
            <a:endParaRPr lang="zh-CN" altLang="en-US"/>
          </a:p>
        </p:txBody>
      </p:sp>
      <p:sp>
        <p:nvSpPr>
          <p:cNvPr id="4" name="Rectangle 4"/>
          <p:cNvSpPr>
            <a:spLocks noChangeArrowheads="1"/>
          </p:cNvSpPr>
          <p:nvPr/>
        </p:nvSpPr>
        <p:spPr bwMode="auto">
          <a:xfrm>
            <a:off x="271263" y="1196752"/>
            <a:ext cx="8640960" cy="4824536"/>
          </a:xfrm>
          <a:prstGeom prst="rect">
            <a:avLst/>
          </a:prstGeom>
          <a:solidFill>
            <a:srgbClr val="FFCC99"/>
          </a:solidFill>
          <a:ln w="9525">
            <a:solidFill>
              <a:schemeClr val="bg1"/>
            </a:solidFill>
            <a:miter lim="800000"/>
          </a:ln>
        </p:spPr>
        <p:txBody>
          <a:bodyPr wrap="none"/>
          <a:lstStyle/>
          <a:p>
            <a:pPr>
              <a:defRPr/>
            </a:pPr>
            <a:r>
              <a:rPr lang="en-US" altLang="zh-CN" dirty="0">
                <a:solidFill>
                  <a:schemeClr val="tx1"/>
                </a:solidFill>
              </a:rPr>
              <a:t>public class </a:t>
            </a:r>
            <a:r>
              <a:rPr lang="en-US" altLang="zh-CN" dirty="0" err="1">
                <a:solidFill>
                  <a:schemeClr val="tx1"/>
                </a:solidFill>
              </a:rPr>
              <a:t>raiseSalary</a:t>
            </a:r>
            <a:r>
              <a:rPr lang="en-US" altLang="zh-CN" dirty="0">
                <a:solidFill>
                  <a:schemeClr val="tx1"/>
                </a:solidFill>
              </a:rPr>
              <a:t> </a:t>
            </a:r>
            <a:r>
              <a:rPr lang="en-US" altLang="zh-CN" dirty="0" smtClean="0">
                <a:solidFill>
                  <a:schemeClr val="tx1"/>
                </a:solidFill>
              </a:rPr>
              <a:t>{</a:t>
            </a:r>
            <a:endParaRPr lang="zh-CN" altLang="en-US"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main(String[] </a:t>
            </a:r>
            <a:r>
              <a:rPr lang="en-US" altLang="zh-CN" dirty="0" err="1">
                <a:solidFill>
                  <a:schemeClr val="tx1"/>
                </a:solidFill>
              </a:rPr>
              <a:t>args</a:t>
            </a:r>
            <a:r>
              <a:rPr lang="en-US" altLang="zh-CN" dirty="0">
                <a:solidFill>
                  <a:schemeClr val="tx1"/>
                </a:solidFill>
              </a:rPr>
              <a:t>) {</a:t>
            </a:r>
            <a:endParaRPr lang="en-US" altLang="zh-CN" dirty="0">
              <a:solidFill>
                <a:schemeClr val="tx1"/>
              </a:solidFill>
            </a:endParaRPr>
          </a:p>
          <a:p>
            <a:pPr>
              <a:defRPr/>
            </a:pPr>
            <a:r>
              <a:rPr lang="en-US" altLang="zh-CN" dirty="0" smtClean="0">
                <a:solidFill>
                  <a:schemeClr val="tx1"/>
                </a:solidFill>
              </a:rPr>
              <a:t>		Employee </a:t>
            </a:r>
            <a:r>
              <a:rPr lang="en-US" altLang="zh-CN" dirty="0">
                <a:solidFill>
                  <a:schemeClr val="tx1"/>
                </a:solidFill>
              </a:rPr>
              <a:t>harry = new Employee("harry",4000</a:t>
            </a: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raiseSalary.tripleSalary</a:t>
            </a:r>
            <a:r>
              <a:rPr lang="en-US" altLang="zh-CN" dirty="0" smtClean="0">
                <a:solidFill>
                  <a:schemeClr val="tx1"/>
                </a:solidFill>
              </a:rPr>
              <a:t>(harry</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a:t>
            </a:r>
            <a:r>
              <a:rPr lang="en-US" altLang="zh-CN" dirty="0" err="1">
                <a:solidFill>
                  <a:schemeClr val="tx1"/>
                </a:solidFill>
              </a:rPr>
              <a:t>tripleSalary</a:t>
            </a:r>
            <a:r>
              <a:rPr lang="en-US" altLang="zh-CN" dirty="0">
                <a:solidFill>
                  <a:schemeClr val="tx1"/>
                </a:solidFill>
              </a:rPr>
              <a:t>(Employee x){</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x.raiseSalary</a:t>
            </a:r>
            <a:r>
              <a:rPr lang="en-US" altLang="zh-CN" dirty="0" smtClean="0">
                <a:solidFill>
                  <a:schemeClr val="tx1"/>
                </a:solidFill>
              </a:rPr>
              <a:t>(300</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4050" y="4219578"/>
            <a:ext cx="5660745" cy="1671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方法传参（引用类型）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地址引用</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引用拷贝</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smtClean="0">
                <a:solidFill>
                  <a:schemeClr val="tx1"/>
                </a:solidFill>
                <a:latin typeface="Arial" panose="020B0604020202020204" pitchFamily="34" charset="0"/>
              </a:rPr>
              <a:t>harry</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6" name="折角形 25"/>
          <p:cNvSpPr/>
          <p:nvPr/>
        </p:nvSpPr>
        <p:spPr bwMode="auto">
          <a:xfrm>
            <a:off x="4182449" y="1268759"/>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ts val="600"/>
              </a:spcBef>
              <a:spcAft>
                <a:spcPct val="0"/>
              </a:spcAft>
              <a:buClrTx/>
              <a:buSzTx/>
              <a:buFont typeface="Arial" panose="020B0604020202020204" pitchFamily="34" charset="0"/>
              <a:buNone/>
            </a:pP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reference</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6834380" y="124326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Salary</a:t>
            </a:r>
            <a:r>
              <a:rPr kumimoji="0" lang="en-US" altLang="zh-CN" sz="2000" b="1" i="0" u="none" strike="noStrike" normalizeH="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a:t>
            </a: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tripled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028268" y="1772816"/>
            <a:ext cx="1154181" cy="95690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endCxn id="6" idx="0"/>
          </p:cNvCxnSpPr>
          <p:nvPr/>
        </p:nvCxnSpPr>
        <p:spPr bwMode="auto">
          <a:xfrm flipH="1">
            <a:off x="7078972" y="2240239"/>
            <a:ext cx="727408" cy="2229127"/>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圆角矩形 5"/>
          <p:cNvSpPr/>
          <p:nvPr/>
        </p:nvSpPr>
        <p:spPr bwMode="auto">
          <a:xfrm>
            <a:off x="6178872" y="4469366"/>
            <a:ext cx="1800200" cy="1152128"/>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 Employee</a:t>
            </a:r>
            <a:r>
              <a:rPr kumimoji="0" lang="zh-CN" altLang="en-US" sz="2000" b="0" i="0" u="none" strike="noStrike" cap="none" normalizeH="0" baseline="0" dirty="0" smtClean="0">
                <a:ln>
                  <a:noFill/>
                </a:ln>
                <a:solidFill>
                  <a:schemeClr val="tx1"/>
                </a:solidFill>
                <a:effectLst/>
                <a:latin typeface="Arial" panose="020B0604020202020204" pitchFamily="34"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a:t>
            </a:r>
            <a:r>
              <a:rPr lang="en-US" altLang="zh-CN" dirty="0" smtClean="0">
                <a:solidFill>
                  <a:schemeClr val="tx1"/>
                </a:solidFill>
                <a:latin typeface="Arial" panose="020B0604020202020204" pitchFamily="34" charset="0"/>
              </a:rPr>
              <a:t>name : harry</a:t>
            </a:r>
            <a:endParaRPr lang="en-US" altLang="zh-CN" dirty="0" smtClean="0">
              <a:solidFill>
                <a:schemeClr val="tx1"/>
              </a:solidFill>
              <a:latin typeface="Arial" panose="020B0604020202020204" pitchFamily="34" charset="0"/>
            </a:endParaRP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smtClean="0">
                <a:solidFill>
                  <a:schemeClr val="tx1"/>
                </a:solidFill>
              </a:rPr>
              <a:t>salary: 4000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9" name="直接连接符 8"/>
          <p:cNvCxnSpPr/>
          <p:nvPr/>
        </p:nvCxnSpPr>
        <p:spPr bwMode="auto">
          <a:xfrm>
            <a:off x="4355976" y="5301208"/>
            <a:ext cx="1800200" cy="0"/>
          </a:xfrm>
          <a:prstGeom prst="line">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4" idx="2"/>
          </p:cNvCxnSpPr>
          <p:nvPr/>
        </p:nvCxnSpPr>
        <p:spPr bwMode="auto">
          <a:xfrm>
            <a:off x="3143799" y="4131078"/>
            <a:ext cx="3012377" cy="918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a:off x="3859687" y="3008198"/>
            <a:ext cx="2428342" cy="1489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圆角矩形 20"/>
          <p:cNvSpPr/>
          <p:nvPr/>
        </p:nvSpPr>
        <p:spPr bwMode="auto">
          <a:xfrm>
            <a:off x="6178872" y="4473155"/>
            <a:ext cx="1921520" cy="1148339"/>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 Employee</a:t>
            </a:r>
            <a:r>
              <a:rPr kumimoji="0" lang="zh-CN" altLang="en-US" sz="2000" b="0" i="0" u="none" strike="noStrike" cap="none" normalizeH="0" baseline="0" dirty="0" smtClean="0">
                <a:ln>
                  <a:noFill/>
                </a:ln>
                <a:solidFill>
                  <a:schemeClr val="tx1"/>
                </a:solidFill>
                <a:effectLst/>
                <a:latin typeface="Arial" panose="020B0604020202020204" pitchFamily="34"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a:t>
            </a:r>
            <a:r>
              <a:rPr lang="en-US" altLang="zh-CN" dirty="0" smtClean="0">
                <a:solidFill>
                  <a:schemeClr val="tx1"/>
                </a:solidFill>
                <a:latin typeface="Arial" panose="020B0604020202020204" pitchFamily="34" charset="0"/>
              </a:rPr>
              <a:t>name : harry</a:t>
            </a:r>
            <a:endParaRPr lang="en-US" altLang="zh-CN" dirty="0" smtClean="0">
              <a:solidFill>
                <a:schemeClr val="tx1"/>
              </a:solidFill>
              <a:latin typeface="Arial" panose="020B0604020202020204" pitchFamily="34" charset="0"/>
            </a:endParaRP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smtClean="0">
                <a:solidFill>
                  <a:schemeClr val="tx1"/>
                </a:solidFill>
              </a:rPr>
              <a:t>salary: 12000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p:nvPr/>
        </p:nvGraphicFramePr>
        <p:xfrm>
          <a:off x="-14605" y="5621020"/>
          <a:ext cx="6400165" cy="381000"/>
        </p:xfrm>
        <a:graphic>
          <a:graphicData uri="http://schemas.openxmlformats.org/drawingml/2006/table">
            <a:tbl>
              <a:tblPr firstRow="1" bandRow="1">
                <a:tableStyleId>{5C22544A-7EE6-4342-B048-85BDC9FD1C3A}</a:tableStyleId>
              </a:tblPr>
              <a:tblGrid>
                <a:gridCol w="6400165"/>
              </a:tblGrid>
              <a:tr h="381000">
                <a:tc>
                  <a:txBody>
                    <a:bodyPr/>
                    <a:p>
                      <a:pPr>
                        <a:buNone/>
                      </a:pPr>
                      <a:r>
                        <a:rPr lang="zh-CN" altLang="en-US">
                          <a:solidFill>
                            <a:schemeClr val="tx1"/>
                          </a:solidFill>
                        </a:rPr>
                        <a:t>Employee harry = new Employee("harry",4000);</a:t>
                      </a:r>
                      <a:endParaRPr lang="zh-CN" altLang="en-US">
                        <a:solidFill>
                          <a:schemeClr val="tx1"/>
                        </a:solidFill>
                      </a:endParaRPr>
                    </a:p>
                    <a:p>
                      <a:pPr>
                        <a:buNone/>
                      </a:pPr>
                      <a:r>
                        <a:rPr lang="zh-CN" altLang="en-US">
                          <a:solidFill>
                            <a:schemeClr val="tx1"/>
                          </a:solidFill>
                        </a:rPr>
                        <a:t>harry.printMessage();</a:t>
                      </a:r>
                      <a:endParaRPr lang="zh-CN" altLang="en-US">
                        <a:solidFill>
                          <a:schemeClr val="tx1"/>
                        </a:solidFill>
                      </a:endParaRPr>
                    </a:p>
                    <a:p>
                      <a:pPr>
                        <a:buNone/>
                      </a:pPr>
                      <a:r>
                        <a:rPr lang="zh-CN" altLang="en-US">
                          <a:solidFill>
                            <a:schemeClr val="tx1"/>
                          </a:solidFill>
                        </a:rPr>
                        <a:t>raiseSalary.tripleSalary(harry);</a:t>
                      </a:r>
                      <a:endParaRPr lang="zh-CN" altLang="en-US">
                        <a:solidFill>
                          <a:schemeClr val="tx1"/>
                        </a:solidFill>
                      </a:endParaRPr>
                    </a:p>
                    <a:p>
                      <a:pPr>
                        <a:buNone/>
                      </a:pPr>
                      <a:r>
                        <a:rPr lang="zh-CN" altLang="en-US">
                          <a:solidFill>
                            <a:schemeClr val="tx1"/>
                          </a:solidFill>
                        </a:rPr>
                        <a:t>harry.printMessage();</a:t>
                      </a:r>
                      <a:endParaRPr lang="zh-CN" altLang="en-US">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1500"/>
                                        <p:tgtEl>
                                          <p:spTgt spid="19"/>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1500"/>
                                        <p:tgtEl>
                                          <p:spTgt spid="6"/>
                                        </p:tgtEl>
                                      </p:cBhvr>
                                    </p:animEffect>
                                  </p:childTnLst>
                                </p:cTn>
                              </p:par>
                            </p:childTnLst>
                          </p:cTn>
                        </p:par>
                        <p:par>
                          <p:cTn id="16" fill="hold">
                            <p:stCondLst>
                              <p:cond delay="3500"/>
                            </p:stCondLst>
                            <p:childTnLst>
                              <p:par>
                                <p:cTn id="17" presetID="14"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1500"/>
                                        <p:tgtEl>
                                          <p:spTgt spid="8"/>
                                        </p:tgtEl>
                                      </p:cBhvr>
                                    </p:animEffect>
                                  </p:childTnLst>
                                </p:cTn>
                              </p:par>
                            </p:childTnLst>
                          </p:cTn>
                        </p:par>
                        <p:par>
                          <p:cTn id="20" fill="hold">
                            <p:stCondLst>
                              <p:cond delay="5000"/>
                            </p:stCondLst>
                            <p:childTnLst>
                              <p:par>
                                <p:cTn id="21" presetID="1" presetClass="entr" presetSubtype="0" fill="hold" nodeType="afterEffect">
                                  <p:stCondLst>
                                    <p:cond delay="0"/>
                                  </p:stCondLst>
                                  <p:childTnLst>
                                    <p:set>
                                      <p:cBhvr>
                                        <p:cTn id="22" dur="1" fill="hold">
                                          <p:stCondLst>
                                            <p:cond delay="1499"/>
                                          </p:stCondLst>
                                        </p:cTn>
                                        <p:tgtEl>
                                          <p:spTgt spid="15"/>
                                        </p:tgtEl>
                                        <p:attrNameLst>
                                          <p:attrName>style.visibility</p:attrName>
                                        </p:attrNameLst>
                                      </p:cBhvr>
                                      <p:to>
                                        <p:strVal val="visible"/>
                                      </p:to>
                                    </p:se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1500"/>
                                        <p:tgtEl>
                                          <p:spTgt spid="10"/>
                                        </p:tgtEl>
                                      </p:cBhvr>
                                    </p:animEffect>
                                  </p:childTnLst>
                                </p:cTn>
                              </p:par>
                            </p:childTnLst>
                          </p:cTn>
                        </p:par>
                        <p:par>
                          <p:cTn id="26" fill="hold">
                            <p:stCondLst>
                              <p:cond delay="6500"/>
                            </p:stCondLst>
                            <p:childTnLst>
                              <p:par>
                                <p:cTn id="27" presetID="14" presetClass="entr" presetSubtype="10" fill="hold" nodeType="afterEffect">
                                  <p:stCondLst>
                                    <p:cond delay="0"/>
                                  </p:stCondLst>
                                  <p:childTnLst>
                                    <p:set>
                                      <p:cBhvr>
                                        <p:cTn id="28" dur="1" fill="hold">
                                          <p:stCondLst>
                                            <p:cond delay="0"/>
                                          </p:stCondLst>
                                        </p:cTn>
                                        <p:tgtEl>
                                          <p:spTgt spid="21504"/>
                                        </p:tgtEl>
                                        <p:attrNameLst>
                                          <p:attrName>style.visibility</p:attrName>
                                        </p:attrNameLst>
                                      </p:cBhvr>
                                      <p:to>
                                        <p:strVal val="visible"/>
                                      </p:to>
                                    </p:set>
                                    <p:animEffect transition="in" filter="randombar(horizontal)">
                                      <p:cBhvr>
                                        <p:cTn id="29" dur="1500"/>
                                        <p:tgtEl>
                                          <p:spTgt spid="21504"/>
                                        </p:tgtEl>
                                      </p:cBhvr>
                                    </p:animEffect>
                                  </p:childTnLst>
                                </p:cTn>
                              </p:par>
                            </p:childTnLst>
                          </p:cTn>
                        </p:par>
                        <p:par>
                          <p:cTn id="30" fill="hold">
                            <p:stCondLst>
                              <p:cond delay="80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1500"/>
                                        <p:tgtEl>
                                          <p:spTgt spid="26"/>
                                        </p:tgtEl>
                                      </p:cBhvr>
                                    </p:animEffec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21510"/>
                                        </p:tgtEl>
                                        <p:attrNameLst>
                                          <p:attrName>style.visibility</p:attrName>
                                        </p:attrNameLst>
                                      </p:cBhvr>
                                      <p:to>
                                        <p:strVal val="visible"/>
                                      </p:to>
                                    </p:set>
                                    <p:animEffect transition="in" filter="randombar(horizontal)">
                                      <p:cBhvr>
                                        <p:cTn id="37" dur="1500"/>
                                        <p:tgtEl>
                                          <p:spTgt spid="21510"/>
                                        </p:tgtEl>
                                      </p:cBhvr>
                                    </p:animEffect>
                                  </p:childTnLst>
                                </p:cTn>
                              </p:par>
                            </p:childTnLst>
                          </p:cTn>
                        </p:par>
                        <p:par>
                          <p:cTn id="38" fill="hold">
                            <p:stCondLst>
                              <p:cond delay="11000"/>
                            </p:stCondLst>
                            <p:childTnLst>
                              <p:par>
                                <p:cTn id="39" presetID="14" presetClass="entr" presetSubtype="1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1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1500"/>
                                        <p:tgtEl>
                                          <p:spTgt spid="13"/>
                                        </p:tgtEl>
                                      </p:cBhvr>
                                    </p:animEffect>
                                  </p:childTnLst>
                                </p:cTn>
                              </p:par>
                            </p:childTnLst>
                          </p:cTn>
                        </p:par>
                        <p:par>
                          <p:cTn id="47" fill="hold">
                            <p:stCondLst>
                              <p:cond delay="1500"/>
                            </p:stCondLst>
                            <p:childTnLst>
                              <p:par>
                                <p:cTn id="48" presetID="14" presetClass="entr" presetSubtype="10" fill="hold" nodeType="afterEffect">
                                  <p:stCondLst>
                                    <p:cond delay="0"/>
                                  </p:stCondLst>
                                  <p:childTnLst>
                                    <p:set>
                                      <p:cBhvr>
                                        <p:cTn id="49" dur="1" fill="hold">
                                          <p:stCondLst>
                                            <p:cond delay="0"/>
                                          </p:stCondLst>
                                        </p:cTn>
                                        <p:tgtEl>
                                          <p:spTgt spid="21508"/>
                                        </p:tgtEl>
                                        <p:attrNameLst>
                                          <p:attrName>style.visibility</p:attrName>
                                        </p:attrNameLst>
                                      </p:cBhvr>
                                      <p:to>
                                        <p:strVal val="visible"/>
                                      </p:to>
                                    </p:set>
                                    <p:animEffect transition="in" filter="randombar(horizontal)">
                                      <p:cBhvr>
                                        <p:cTn id="50" dur="1500"/>
                                        <p:tgtEl>
                                          <p:spTgt spid="21508"/>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1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15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14" grpId="0" animBg="1"/>
      <p:bldP spid="14" grpId="1" animBg="1"/>
      <p:bldP spid="26" grpId="0" animBg="1"/>
      <p:bldP spid="30" grpId="0" animBg="1"/>
      <p:bldP spid="6"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方法传参　　　　　　　</a:t>
            </a:r>
            <a:endParaRPr lang="zh-CN" altLang="en-US" smtClean="0"/>
          </a:p>
        </p:txBody>
      </p:sp>
      <p:sp>
        <p:nvSpPr>
          <p:cNvPr id="25603" name="内容占位符 2"/>
          <p:cNvSpPr>
            <a:spLocks noGrp="1" noChangeArrowheads="1"/>
          </p:cNvSpPr>
          <p:nvPr>
            <p:ph idx="1"/>
          </p:nvPr>
        </p:nvSpPr>
        <p:spPr/>
        <p:txBody>
          <a:bodyPr/>
          <a:lstStyle/>
          <a:p>
            <a:r>
              <a:rPr lang="zh-CN" altLang="en-US" smtClean="0"/>
              <a:t>总结：   </a:t>
            </a:r>
            <a:endParaRPr lang="en-US" altLang="zh-CN" smtClean="0"/>
          </a:p>
          <a:p>
            <a:pPr lvl="1"/>
            <a:r>
              <a:rPr lang="zh-CN" altLang="en-US" smtClean="0"/>
              <a:t>方法不能修改基本数据类型的参数（数值型和布尔型）。   </a:t>
            </a:r>
            <a:endParaRPr lang="en-US" altLang="zh-CN" smtClean="0"/>
          </a:p>
          <a:p>
            <a:pPr lvl="1"/>
            <a:r>
              <a:rPr lang="zh-CN" altLang="en-US" smtClean="0"/>
              <a:t>方法可以修改引用类型参数的状态。</a:t>
            </a:r>
            <a:endParaRPr lang="en-US" altLang="zh-CN" smtClean="0"/>
          </a:p>
          <a:p>
            <a:pPr lvl="1"/>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课后阅读　　　　　</a:t>
            </a:r>
            <a:endParaRPr lang="zh-CN" altLang="en-US" smtClean="0"/>
          </a:p>
        </p:txBody>
      </p:sp>
      <p:sp>
        <p:nvSpPr>
          <p:cNvPr id="27651" name="内容占位符 2"/>
          <p:cNvSpPr>
            <a:spLocks noGrp="1" noChangeArrowheads="1"/>
          </p:cNvSpPr>
          <p:nvPr>
            <p:ph idx="1"/>
          </p:nvPr>
        </p:nvSpPr>
        <p:spPr/>
        <p:txBody>
          <a:bodyPr/>
          <a:lstStyle/>
          <a:p>
            <a:r>
              <a:rPr lang="en-US" altLang="zh-CN" smtClean="0"/>
              <a:t>Java</a:t>
            </a:r>
            <a:r>
              <a:rPr lang="zh-CN" altLang="en-US" smtClean="0"/>
              <a:t>参数传递机制：   </a:t>
            </a:r>
            <a:endParaRPr lang="en-US" altLang="zh-CN" smtClean="0"/>
          </a:p>
          <a:p>
            <a:pPr lvl="1"/>
            <a:r>
              <a:rPr lang="en-US" altLang="zh-CN" smtClean="0">
                <a:hlinkClick r:id="rId1"/>
              </a:rPr>
              <a:t>http://blog.sina.com.cn/s/blog_4b622a8e0100c1bo.html</a:t>
            </a:r>
            <a:r>
              <a:rPr lang="zh-CN" altLang="en-US" smtClean="0"/>
              <a:t>   </a:t>
            </a:r>
            <a:endParaRPr lang="en-US" altLang="zh-CN" smtClean="0"/>
          </a:p>
          <a:p>
            <a:pPr lvl="1"/>
            <a:endParaRPr lang="en-US"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olidFill>
                  <a:srgbClr val="FF0000"/>
                </a:solidFill>
                <a:sym typeface="Arial" panose="020B0604020202020204" pitchFamily="34" charset="0"/>
              </a:rPr>
              <a:t>垃圾回收机制</a:t>
            </a:r>
            <a:endParaRPr lang="zh-CN" altLang="en-US" smtClean="0">
              <a:solidFill>
                <a:srgbClr val="FF0000"/>
              </a:solidFill>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垃圾收集概述</a:t>
            </a:r>
            <a:endParaRPr lang="zh-CN" altLang="en-US" smtClean="0"/>
          </a:p>
        </p:txBody>
      </p:sp>
      <p:sp>
        <p:nvSpPr>
          <p:cNvPr id="39939" name="内容占位符 2"/>
          <p:cNvSpPr>
            <a:spLocks noGrp="1"/>
          </p:cNvSpPr>
          <p:nvPr>
            <p:ph idx="1"/>
          </p:nvPr>
        </p:nvSpPr>
        <p:spPr/>
        <p:txBody>
          <a:bodyPr/>
          <a:lstStyle/>
          <a:p>
            <a:r>
              <a:rPr lang="zh-CN" altLang="en-US" smtClean="0"/>
              <a:t>在</a:t>
            </a:r>
            <a:r>
              <a:rPr lang="en-US" altLang="zh-CN" smtClean="0"/>
              <a:t>C</a:t>
            </a:r>
            <a:r>
              <a:rPr lang="zh-CN" altLang="en-US" smtClean="0"/>
              <a:t>或</a:t>
            </a:r>
            <a:r>
              <a:rPr lang="en-US" altLang="zh-CN" smtClean="0"/>
              <a:t>C++</a:t>
            </a:r>
            <a:r>
              <a:rPr lang="zh-CN" altLang="en-US" smtClean="0"/>
              <a:t>程序中，手工清理或删除缓存中的数据</a:t>
            </a:r>
            <a:endParaRPr lang="en-US" altLang="zh-CN" smtClean="0"/>
          </a:p>
          <a:p>
            <a:pPr lvl="1"/>
            <a:r>
              <a:rPr lang="zh-CN" altLang="en-US" smtClean="0"/>
              <a:t>可以通过析构函数进行清理工作</a:t>
            </a:r>
            <a:endParaRPr lang="en-US" altLang="zh-CN" smtClean="0"/>
          </a:p>
          <a:p>
            <a:r>
              <a:rPr lang="zh-CN" altLang="en-US" smtClean="0"/>
              <a:t>手工内存管理缺点</a:t>
            </a:r>
            <a:endParaRPr lang="en-US" altLang="zh-CN" smtClean="0"/>
          </a:p>
          <a:p>
            <a:pPr lvl="1"/>
            <a:r>
              <a:rPr lang="zh-CN" altLang="en-US" smtClean="0"/>
              <a:t>如果程序中存在错误或缺陷会导致内存泄露</a:t>
            </a:r>
            <a:endParaRPr lang="en-US" altLang="zh-CN" smtClean="0"/>
          </a:p>
          <a:p>
            <a:pPr lvl="1"/>
            <a:r>
              <a:rPr lang="zh-CN" altLang="en-US" smtClean="0"/>
              <a:t>编写彻底手工内存管理的代码是一项重要而复杂的任务，所以会使复杂的程序的开发工作量加倍</a:t>
            </a:r>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Java</a:t>
            </a:r>
            <a:r>
              <a:rPr lang="zh-CN" altLang="en-US" smtClean="0"/>
              <a:t>的垃圾收集器</a:t>
            </a:r>
            <a:endParaRPr lang="zh-CN" altLang="en-US" smtClean="0"/>
          </a:p>
        </p:txBody>
      </p:sp>
      <p:sp>
        <p:nvSpPr>
          <p:cNvPr id="40963" name="内容占位符 2"/>
          <p:cNvSpPr>
            <a:spLocks noGrp="1"/>
          </p:cNvSpPr>
          <p:nvPr>
            <p:ph idx="1"/>
          </p:nvPr>
        </p:nvSpPr>
        <p:spPr/>
        <p:txBody>
          <a:bodyPr/>
          <a:lstStyle/>
          <a:p>
            <a:r>
              <a:rPr lang="en-US" altLang="zh-CN" smtClean="0"/>
              <a:t>Java</a:t>
            </a:r>
            <a:r>
              <a:rPr lang="zh-CN" altLang="en-US" smtClean="0"/>
              <a:t>的“垃圾收集器”为内存管理提供了一种自动解决方案</a:t>
            </a:r>
            <a:endParaRPr lang="en-US" altLang="zh-CN" smtClean="0"/>
          </a:p>
          <a:p>
            <a:r>
              <a:rPr lang="zh-CN" altLang="en-US" smtClean="0"/>
              <a:t>对于程序中不再使用的内存资源，“垃圾收集器”能自动将其释放</a:t>
            </a:r>
            <a:endParaRPr lang="en-US" altLang="zh-CN" smtClean="0"/>
          </a:p>
          <a:p>
            <a:r>
              <a:rPr lang="zh-CN" altLang="en-US" smtClean="0"/>
              <a:t>自动垃圾收集的缺点</a:t>
            </a:r>
            <a:endParaRPr lang="en-US" altLang="zh-CN" smtClean="0"/>
          </a:p>
          <a:p>
            <a:pPr lvl="1"/>
            <a:r>
              <a:rPr lang="zh-CN" altLang="en-US" smtClean="0"/>
              <a:t>不能完全控制“垃圾收集器”什么时候执行或不执行</a:t>
            </a:r>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Java</a:t>
            </a:r>
            <a:r>
              <a:rPr lang="zh-CN" altLang="en-US" smtClean="0"/>
              <a:t>垃圾收集器何时运行</a:t>
            </a:r>
            <a:endParaRPr lang="zh-CN" altLang="en-US" smtClean="0"/>
          </a:p>
        </p:txBody>
      </p:sp>
      <p:sp>
        <p:nvSpPr>
          <p:cNvPr id="41987" name="内容占位符 2"/>
          <p:cNvSpPr>
            <a:spLocks noGrp="1"/>
          </p:cNvSpPr>
          <p:nvPr>
            <p:ph idx="1"/>
          </p:nvPr>
        </p:nvSpPr>
        <p:spPr/>
        <p:txBody>
          <a:bodyPr/>
          <a:lstStyle/>
          <a:p>
            <a:r>
              <a:rPr lang="zh-CN" altLang="en-US" smtClean="0"/>
              <a:t>垃圾收集器受</a:t>
            </a:r>
            <a:r>
              <a:rPr lang="en-US" altLang="zh-CN" smtClean="0"/>
              <a:t>JVM</a:t>
            </a:r>
            <a:r>
              <a:rPr lang="zh-CN" altLang="en-US" smtClean="0"/>
              <a:t>的控制，</a:t>
            </a:r>
            <a:r>
              <a:rPr lang="en-US" altLang="zh-CN" smtClean="0"/>
              <a:t>JVM</a:t>
            </a:r>
            <a:r>
              <a:rPr lang="zh-CN" altLang="en-US" smtClean="0"/>
              <a:t>决定什么时候运行垃圾收集器</a:t>
            </a:r>
            <a:endParaRPr lang="en-US" altLang="zh-CN" smtClean="0"/>
          </a:p>
          <a:p>
            <a:pPr lvl="1"/>
            <a:endParaRPr lang="zh-CN" altLang="en-US" smtClean="0"/>
          </a:p>
        </p:txBody>
      </p:sp>
      <p:graphicFrame>
        <p:nvGraphicFramePr>
          <p:cNvPr id="4" name="图示 3"/>
          <p:cNvGraphicFramePr/>
          <p:nvPr/>
        </p:nvGraphicFramePr>
        <p:xfrm>
          <a:off x="1447800" y="2717800"/>
          <a:ext cx="6096000" cy="368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垃圾收集器如何运行</a:t>
            </a:r>
            <a:endParaRPr lang="zh-CN" altLang="en-US" smtClean="0"/>
          </a:p>
        </p:txBody>
      </p:sp>
      <p:sp>
        <p:nvSpPr>
          <p:cNvPr id="43011" name="内容占位符 2"/>
          <p:cNvSpPr>
            <a:spLocks noGrp="1"/>
          </p:cNvSpPr>
          <p:nvPr>
            <p:ph idx="1"/>
          </p:nvPr>
        </p:nvSpPr>
        <p:spPr/>
        <p:txBody>
          <a:bodyPr/>
          <a:lstStyle/>
          <a:p>
            <a:r>
              <a:rPr lang="zh-CN" altLang="en-US" smtClean="0"/>
              <a:t>对象在何时符合垃圾收集条件</a:t>
            </a:r>
            <a:endParaRPr lang="en-US" altLang="zh-CN" smtClean="0"/>
          </a:p>
          <a:p>
            <a:pPr lvl="1"/>
            <a:r>
              <a:rPr lang="zh-CN" altLang="en-US" smtClean="0"/>
              <a:t>当没有线程能够访问对象时，该对象就是适合进行垃圾收集的</a:t>
            </a: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CN" altLang="en-US" smtClean="0"/>
              <a:t>垃圾回收情形一</a:t>
            </a:r>
            <a:endParaRPr lang="zh-CN" altLang="en-US" smtClean="0"/>
          </a:p>
        </p:txBody>
      </p:sp>
      <p:sp>
        <p:nvSpPr>
          <p:cNvPr id="44035" name="Rectangle 3"/>
          <p:cNvSpPr>
            <a:spLocks noGrp="1"/>
          </p:cNvSpPr>
          <p:nvPr>
            <p:ph idx="1"/>
          </p:nvPr>
        </p:nvSpPr>
        <p:spPr/>
        <p:txBody>
          <a:bodyPr/>
          <a:lstStyle/>
          <a:p>
            <a:r>
              <a:rPr lang="zh-CN" altLang="en-US" smtClean="0"/>
              <a:t>空引用</a:t>
            </a:r>
            <a:endParaRPr lang="en-US" altLang="zh-CN" smtClean="0"/>
          </a:p>
        </p:txBody>
      </p:sp>
      <p:sp>
        <p:nvSpPr>
          <p:cNvPr id="419844" name="Text Box 4"/>
          <p:cNvSpPr txBox="1">
            <a:spLocks noChangeArrowheads="1"/>
          </p:cNvSpPr>
          <p:nvPr/>
        </p:nvSpPr>
        <p:spPr bwMode="auto">
          <a:xfrm>
            <a:off x="113412" y="2185774"/>
            <a:ext cx="4622800" cy="3477875"/>
          </a:xfrm>
          <a:prstGeom prst="rect">
            <a:avLst/>
          </a:prstGeom>
          <a:solidFill>
            <a:srgbClr val="FFCC99"/>
          </a:solidFill>
          <a:ln w="9525">
            <a:solidFill>
              <a:schemeClr val="bg1"/>
            </a:solidFill>
            <a:miter lim="800000"/>
          </a:ln>
        </p:spPr>
        <p:txBody>
          <a:bodyPr wrap="none"/>
          <a:lstStyle>
            <a:defPPr>
              <a:defRPr lang="en-US"/>
            </a:defPPr>
            <a:lvl1pPr>
              <a:defRPr>
                <a:solidFill>
                  <a:schemeClr val="tx1"/>
                </a:solidFill>
              </a:defRPr>
            </a:lvl1pPr>
          </a:lstStyle>
          <a:p>
            <a:r>
              <a:rPr lang="en-US" altLang="zh-CN" dirty="0"/>
              <a:t>class Cat{</a:t>
            </a:r>
            <a:endParaRPr lang="en-US" altLang="zh-CN" dirty="0"/>
          </a:p>
          <a:p>
            <a:pPr lvl="1"/>
            <a:r>
              <a:rPr lang="en-US" altLang="zh-CN" dirty="0"/>
              <a:t>public static void main(String[] </a:t>
            </a:r>
            <a:r>
              <a:rPr lang="en-US" altLang="zh-CN" dirty="0" err="1"/>
              <a:t>args</a:t>
            </a:r>
            <a:r>
              <a:rPr lang="en-US" altLang="zh-CN" dirty="0"/>
              <a:t>){</a:t>
            </a:r>
            <a:endParaRPr lang="en-US" altLang="zh-CN" dirty="0"/>
          </a:p>
          <a:p>
            <a:pPr lvl="1"/>
            <a:r>
              <a:rPr lang="en-US" altLang="zh-CN" dirty="0"/>
              <a:t>  Cat c1;</a:t>
            </a:r>
            <a:endParaRPr lang="en-US" altLang="zh-CN" dirty="0"/>
          </a:p>
          <a:p>
            <a:pPr lvl="1"/>
            <a:r>
              <a:rPr lang="en-US" altLang="zh-CN" dirty="0"/>
              <a:t>  Cat c2;</a:t>
            </a:r>
            <a:endParaRPr lang="en-US" altLang="zh-CN" dirty="0"/>
          </a:p>
          <a:p>
            <a:pPr lvl="1"/>
            <a:r>
              <a:rPr lang="en-US" altLang="zh-CN" dirty="0"/>
              <a:t>  c1 = new Cat(“</a:t>
            </a:r>
            <a:r>
              <a:rPr lang="zh-CN" dirty="0"/>
              <a:t>小花”</a:t>
            </a:r>
            <a:r>
              <a:rPr lang="en-US" altLang="zh-CN" dirty="0"/>
              <a:t>);</a:t>
            </a:r>
            <a:endParaRPr lang="en-US" altLang="zh-CN" dirty="0"/>
          </a:p>
          <a:p>
            <a:pPr lvl="1"/>
            <a:r>
              <a:rPr lang="en-US" altLang="zh-CN" dirty="0"/>
              <a:t>  c2 = c1;</a:t>
            </a:r>
            <a:endParaRPr lang="en-US" altLang="zh-CN" dirty="0"/>
          </a:p>
          <a:p>
            <a:pPr lvl="1"/>
            <a:r>
              <a:rPr lang="en-US" altLang="zh-CN" dirty="0"/>
              <a:t>  c1 = new Cat(“</a:t>
            </a:r>
            <a:r>
              <a:rPr lang="zh-CN" dirty="0"/>
              <a:t>小白”</a:t>
            </a:r>
            <a:r>
              <a:rPr lang="en-US" altLang="zh-CN" dirty="0"/>
              <a:t>);</a:t>
            </a:r>
            <a:endParaRPr lang="en-US" altLang="zh-CN" dirty="0"/>
          </a:p>
          <a:p>
            <a:pPr lvl="1"/>
            <a:r>
              <a:rPr lang="en-US" altLang="zh-CN" dirty="0"/>
              <a:t>  c2=null;</a:t>
            </a:r>
            <a:endParaRPr lang="en-US" altLang="zh-CN" dirty="0"/>
          </a:p>
          <a:p>
            <a:pPr lvl="1"/>
            <a:r>
              <a:rPr lang="en-US" altLang="zh-CN" dirty="0"/>
              <a:t> }</a:t>
            </a:r>
            <a:endParaRPr lang="en-US" altLang="zh-CN" dirty="0"/>
          </a:p>
          <a:p>
            <a:r>
              <a:rPr lang="en-US" altLang="zh-CN" dirty="0"/>
              <a:t>}</a:t>
            </a:r>
            <a:endParaRPr lang="en-US" altLang="zh-CN" dirty="0"/>
          </a:p>
        </p:txBody>
      </p:sp>
      <p:sp>
        <p:nvSpPr>
          <p:cNvPr id="44037" name="Rectangle 5"/>
          <p:cNvSpPr>
            <a:spLocks noChangeArrowheads="1"/>
          </p:cNvSpPr>
          <p:nvPr/>
        </p:nvSpPr>
        <p:spPr bwMode="auto">
          <a:xfrm>
            <a:off x="6227763" y="2851150"/>
            <a:ext cx="2089150" cy="2879725"/>
          </a:xfrm>
          <a:prstGeom prst="rect">
            <a:avLst/>
          </a:prstGeom>
          <a:solidFill>
            <a:srgbClr val="CAEAF2"/>
          </a:solidFill>
          <a:ln w="9525">
            <a:solidFill>
              <a:schemeClr val="tx1"/>
            </a:solidFill>
            <a:miter lim="800000"/>
          </a:ln>
        </p:spPr>
        <p:txBody>
          <a:bodyPr wrap="none" anchor="ctr"/>
          <a:lstStyle/>
          <a:p>
            <a:endParaRPr lang="zh-CN" altLang="en-US"/>
          </a:p>
        </p:txBody>
      </p:sp>
      <p:grpSp>
        <p:nvGrpSpPr>
          <p:cNvPr id="2" name="Group 6"/>
          <p:cNvGrpSpPr/>
          <p:nvPr/>
        </p:nvGrpSpPr>
        <p:grpSpPr bwMode="auto">
          <a:xfrm>
            <a:off x="6588124" y="3140075"/>
            <a:ext cx="1512267" cy="862013"/>
            <a:chOff x="0" y="0"/>
            <a:chExt cx="508" cy="543"/>
          </a:xfrm>
        </p:grpSpPr>
        <p:sp>
          <p:nvSpPr>
            <p:cNvPr id="44049" name="Form"/>
            <p:cNvSpPr>
              <a:spLocks noEditPoints="1" noChangeArrowheads="1"/>
            </p:cNvSpPr>
            <p:nvPr/>
          </p:nvSpPr>
          <p:spPr bwMode="auto">
            <a:xfrm>
              <a:off x="1"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r>
                <a:rPr lang="zh-CN" sz="1600"/>
                <a:t>猫咪小花</a:t>
              </a:r>
              <a:endParaRPr lang="zh-CN" sz="1600"/>
            </a:p>
          </p:txBody>
        </p:sp>
        <p:sp>
          <p:nvSpPr>
            <p:cNvPr id="44050" name="Text Box 8"/>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宋体" panose="02010600030101010101" pitchFamily="2" charset="-122"/>
                </a:rPr>
                <a:t>0×1000</a:t>
              </a:r>
              <a:endParaRPr lang="en-US" altLang="zh-CN" sz="1400">
                <a:latin typeface="宋体" panose="02010600030101010101" pitchFamily="2" charset="-122"/>
              </a:endParaRPr>
            </a:p>
          </p:txBody>
        </p:sp>
      </p:grpSp>
      <p:grpSp>
        <p:nvGrpSpPr>
          <p:cNvPr id="3" name="Group 9"/>
          <p:cNvGrpSpPr/>
          <p:nvPr/>
        </p:nvGrpSpPr>
        <p:grpSpPr bwMode="auto">
          <a:xfrm>
            <a:off x="6451982" y="4435475"/>
            <a:ext cx="1763712" cy="862013"/>
            <a:chOff x="0" y="0"/>
            <a:chExt cx="555" cy="543"/>
          </a:xfrm>
        </p:grpSpPr>
        <p:sp>
          <p:nvSpPr>
            <p:cNvPr id="44047" name="Form"/>
            <p:cNvSpPr>
              <a:spLocks noEditPoints="1" noChangeArrowheads="1"/>
            </p:cNvSpPr>
            <p:nvPr/>
          </p:nvSpPr>
          <p:spPr bwMode="auto">
            <a:xfrm>
              <a:off x="56"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r>
                <a:rPr lang="zh-CN" sz="1600"/>
                <a:t>猫咪小白</a:t>
              </a:r>
              <a:endParaRPr lang="zh-CN" sz="1600"/>
            </a:p>
          </p:txBody>
        </p:sp>
        <p:sp>
          <p:nvSpPr>
            <p:cNvPr id="44048" name="Text Box 11"/>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宋体" panose="02010600030101010101" pitchFamily="2" charset="-122"/>
                </a:rPr>
                <a:t>0×1010</a:t>
              </a:r>
              <a:endParaRPr lang="en-US" altLang="zh-CN" sz="1400">
                <a:latin typeface="宋体" panose="02010600030101010101" pitchFamily="2" charset="-122"/>
              </a:endParaRPr>
            </a:p>
          </p:txBody>
        </p:sp>
      </p:grpSp>
      <p:sp>
        <p:nvSpPr>
          <p:cNvPr id="419852" name="Rectangle 12"/>
          <p:cNvSpPr>
            <a:spLocks noChangeArrowheads="1"/>
          </p:cNvSpPr>
          <p:nvPr/>
        </p:nvSpPr>
        <p:spPr bwMode="auto">
          <a:xfrm>
            <a:off x="4716463" y="2997200"/>
            <a:ext cx="573087"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zh-CN" dirty="0">
                <a:ea typeface="宋体" panose="02010600030101010101" pitchFamily="2" charset="-122"/>
              </a:rPr>
              <a:t>c1</a:t>
            </a:r>
            <a:endParaRPr lang="en-US" altLang="zh-CN" dirty="0">
              <a:ea typeface="宋体" panose="02010600030101010101" pitchFamily="2" charset="-122"/>
            </a:endParaRPr>
          </a:p>
        </p:txBody>
      </p:sp>
      <p:sp>
        <p:nvSpPr>
          <p:cNvPr id="419853" name="Rectangle 13"/>
          <p:cNvSpPr>
            <a:spLocks noChangeArrowheads="1"/>
          </p:cNvSpPr>
          <p:nvPr/>
        </p:nvSpPr>
        <p:spPr bwMode="auto">
          <a:xfrm>
            <a:off x="4716463" y="3860800"/>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zh-CN">
                <a:ea typeface="宋体" panose="02010600030101010101" pitchFamily="2" charset="-122"/>
              </a:rPr>
              <a:t>c2</a:t>
            </a:r>
            <a:endParaRPr lang="zh-CN">
              <a:ea typeface="宋体" panose="02010600030101010101" pitchFamily="2" charset="-122"/>
            </a:endParaRPr>
          </a:p>
        </p:txBody>
      </p:sp>
      <p:sp>
        <p:nvSpPr>
          <p:cNvPr id="44042" name="Line 14"/>
          <p:cNvSpPr>
            <a:spLocks noChangeShapeType="1"/>
          </p:cNvSpPr>
          <p:nvPr/>
        </p:nvSpPr>
        <p:spPr bwMode="auto">
          <a:xfrm flipV="1">
            <a:off x="2819400" y="2205038"/>
            <a:ext cx="1392238" cy="16049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5"/>
          <p:cNvSpPr txBox="1">
            <a:spLocks noChangeArrowheads="1"/>
          </p:cNvSpPr>
          <p:nvPr/>
        </p:nvSpPr>
        <p:spPr bwMode="auto">
          <a:xfrm>
            <a:off x="4192588" y="1844675"/>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两个动作：创建对象和引用</a:t>
            </a:r>
            <a:endParaRPr lang="zh-CN" altLang="en-US" sz="2000"/>
          </a:p>
        </p:txBody>
      </p:sp>
      <p:sp>
        <p:nvSpPr>
          <p:cNvPr id="30734" name="Line 18"/>
          <p:cNvSpPr>
            <a:spLocks noChangeShapeType="1"/>
          </p:cNvSpPr>
          <p:nvPr/>
        </p:nvSpPr>
        <p:spPr bwMode="auto">
          <a:xfrm>
            <a:off x="5292725" y="3357563"/>
            <a:ext cx="1311275" cy="15843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5334000" y="3276600"/>
            <a:ext cx="1270000" cy="2889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5257800" y="3733800"/>
            <a:ext cx="1295400" cy="4572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ssolve">
                                      <p:cBhvr>
                                        <p:cTn id="7" dur="500"/>
                                        <p:tgtEl>
                                          <p:spTgt spid="4198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53"/>
                                        </p:tgtEl>
                                        <p:attrNameLst>
                                          <p:attrName>style.visibility</p:attrName>
                                        </p:attrNameLst>
                                      </p:cBhvr>
                                      <p:to>
                                        <p:strVal val="visible"/>
                                      </p:to>
                                    </p:set>
                                    <p:animEffect transition="in" filter="dissolve">
                                      <p:cBhvr>
                                        <p:cTn id="12" dur="500"/>
                                        <p:tgtEl>
                                          <p:spTgt spid="4198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dissolve">
                                      <p:cBhvr>
                                        <p:cTn id="37" dur="500"/>
                                        <p:tgtEl>
                                          <p:spTgt spid="30734"/>
                                        </p:tgtEl>
                                      </p:cBhvr>
                                    </p:animEffect>
                                  </p:childTnLst>
                                </p:cTn>
                              </p:par>
                              <p:par>
                                <p:cTn id="38" presetID="9" presetClass="exit" presetSubtype="0" fill="hold" grpId="1" nodeType="withEffect">
                                  <p:stCondLst>
                                    <p:cond delay="0"/>
                                  </p:stCondLst>
                                  <p:childTnLst>
                                    <p:animEffect transition="out" filter="dissolv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30734" grpId="0" animBg="1"/>
      <p:bldP spid="19" grpId="0" animBg="1"/>
      <p:bldP spid="19" grpId="1" animBg="1"/>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anose="020B0604020202020204"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a:p>
            <a:pPr lvl="1"/>
            <a:r>
              <a:rPr lang="zh-CN" altLang="en-US" smtClean="0"/>
              <a:t>面向过程的设计思路是首先分析问题的步骤：</a:t>
            </a:r>
            <a:endParaRPr lang="zh-CN" altLang="en-US" smtClean="0"/>
          </a:p>
          <a:p>
            <a:pPr lvl="2"/>
            <a:r>
              <a:rPr lang="zh-CN" altLang="en-US" smtClean="0"/>
              <a:t>开始游戏，</a:t>
            </a:r>
            <a:endParaRPr lang="zh-CN" altLang="en-US" smtClean="0"/>
          </a:p>
          <a:p>
            <a:pPr lvl="2"/>
            <a:r>
              <a:rPr lang="zh-CN" altLang="en-US" smtClean="0">
                <a:sym typeface="Arial" panose="020B0604020202020204" pitchFamily="34" charset="0"/>
              </a:rPr>
              <a:t>黑子先走，</a:t>
            </a:r>
            <a:endParaRPr lang="zh-CN" altLang="en-US" smtClean="0">
              <a:sym typeface="Arial" panose="020B0604020202020204" pitchFamily="34" charset="0"/>
            </a:endParaRPr>
          </a:p>
          <a:p>
            <a:pPr lvl="2"/>
            <a:r>
              <a:rPr lang="zh-CN" altLang="en-US" smtClean="0">
                <a:sym typeface="Arial" panose="020B0604020202020204" pitchFamily="34" charset="0"/>
              </a:rPr>
              <a:t>绘制画面，</a:t>
            </a:r>
            <a:endParaRPr lang="zh-CN" altLang="en-US" smtClean="0">
              <a:sym typeface="Arial" panose="020B0604020202020204" pitchFamily="34" charset="0"/>
            </a:endParaRPr>
          </a:p>
          <a:p>
            <a:pPr lvl="2"/>
            <a:r>
              <a:rPr lang="zh-CN" altLang="en-US" smtClean="0">
                <a:sym typeface="Arial" panose="020B0604020202020204" pitchFamily="34" charset="0"/>
              </a:rPr>
              <a:t>判断输赢，</a:t>
            </a:r>
            <a:endParaRPr lang="zh-CN" altLang="en-US" smtClean="0">
              <a:sym typeface="Arial" panose="020B0604020202020204" pitchFamily="34" charset="0"/>
            </a:endParaRPr>
          </a:p>
          <a:p>
            <a:pPr lvl="2"/>
            <a:r>
              <a:rPr lang="zh-CN" altLang="en-US" smtClean="0">
                <a:sym typeface="Arial" panose="020B0604020202020204" pitchFamily="34" charset="0"/>
              </a:rPr>
              <a:t>轮到白子，</a:t>
            </a:r>
            <a:endParaRPr lang="zh-CN" altLang="en-US" smtClean="0">
              <a:sym typeface="Arial" panose="020B0604020202020204" pitchFamily="34" charset="0"/>
            </a:endParaRPr>
          </a:p>
          <a:p>
            <a:pPr lvl="2"/>
            <a:r>
              <a:rPr lang="zh-CN" altLang="en-US" smtClean="0">
                <a:sym typeface="Arial" panose="020B0604020202020204" pitchFamily="34" charset="0"/>
              </a:rPr>
              <a:t>绘制画面，</a:t>
            </a:r>
            <a:endParaRPr lang="zh-CN" altLang="en-US" smtClean="0">
              <a:sym typeface="Arial" panose="020B0604020202020204" pitchFamily="34" charset="0"/>
            </a:endParaRPr>
          </a:p>
          <a:p>
            <a:pPr lvl="2"/>
            <a:r>
              <a:rPr lang="zh-CN" altLang="en-US" smtClean="0">
                <a:sym typeface="Arial" panose="020B0604020202020204" pitchFamily="34" charset="0"/>
              </a:rPr>
              <a:t>判断输赢，</a:t>
            </a:r>
            <a:endParaRPr lang="zh-CN" altLang="en-US" smtClean="0">
              <a:sym typeface="Arial" panose="020B0604020202020204" pitchFamily="34" charset="0"/>
            </a:endParaRPr>
          </a:p>
          <a:p>
            <a:pPr lvl="2"/>
            <a:r>
              <a:rPr lang="zh-CN" altLang="en-US" smtClean="0">
                <a:sym typeface="Arial" panose="020B0604020202020204" pitchFamily="34" charset="0"/>
              </a:rPr>
              <a:t>返回步骤2，</a:t>
            </a:r>
            <a:endParaRPr lang="zh-CN" altLang="en-US" smtClean="0">
              <a:sym typeface="Arial" panose="020B0604020202020204" pitchFamily="34" charset="0"/>
            </a:endParaRPr>
          </a:p>
          <a:p>
            <a:pPr lvl="2"/>
            <a:r>
              <a:rPr lang="zh-CN" altLang="en-US" smtClean="0">
                <a:sym typeface="Arial" panose="020B0604020202020204" pitchFamily="34" charset="0"/>
              </a:rPr>
              <a:t>输出最后结果。</a:t>
            </a:r>
            <a:endParaRPr lang="zh-CN" altLang="en-US" smtClean="0">
              <a:sym typeface="Arial" panose="020B0604020202020204" pitchFamily="34" charset="0"/>
            </a:endParaRPr>
          </a:p>
          <a:p>
            <a:pPr lvl="1"/>
            <a:r>
              <a:rPr lang="zh-CN" altLang="en-US" smtClean="0"/>
              <a:t>把上面每个步骤用分别的函数来实现，问题就解决了。</a:t>
            </a:r>
            <a:endParaRPr lang="zh-CN" altLang="en-US" smtClean="0"/>
          </a:p>
        </p:txBody>
      </p:sp>
      <p:pic>
        <p:nvPicPr>
          <p:cNvPr id="5125" name="Picture 4" descr="fiv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3928" y="2204864"/>
            <a:ext cx="2592387" cy="260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zh-CN" altLang="en-US" smtClean="0"/>
              <a:t>垃圾回收情形二</a:t>
            </a:r>
            <a:endParaRPr lang="zh-CN" altLang="en-US" smtClean="0"/>
          </a:p>
        </p:txBody>
      </p:sp>
      <p:sp>
        <p:nvSpPr>
          <p:cNvPr id="45059" name="Rectangle 3"/>
          <p:cNvSpPr>
            <a:spLocks noGrp="1"/>
          </p:cNvSpPr>
          <p:nvPr>
            <p:ph idx="1"/>
          </p:nvPr>
        </p:nvSpPr>
        <p:spPr/>
        <p:txBody>
          <a:bodyPr/>
          <a:lstStyle/>
          <a:p>
            <a:r>
              <a:rPr lang="zh-CN" altLang="en-US" smtClean="0"/>
              <a:t>隔离引用</a:t>
            </a:r>
            <a:endParaRPr lang="en-US" altLang="zh-CN" smtClean="0"/>
          </a:p>
        </p:txBody>
      </p:sp>
      <p:sp>
        <p:nvSpPr>
          <p:cNvPr id="420868" name="Text Box 4"/>
          <p:cNvSpPr txBox="1">
            <a:spLocks noChangeArrowheads="1"/>
          </p:cNvSpPr>
          <p:nvPr/>
        </p:nvSpPr>
        <p:spPr bwMode="auto">
          <a:xfrm>
            <a:off x="88900" y="1900061"/>
            <a:ext cx="5275263" cy="4401205"/>
          </a:xfrm>
          <a:prstGeom prst="rect">
            <a:avLst/>
          </a:prstGeom>
          <a:solidFill>
            <a:srgbClr val="FFCC99"/>
          </a:solidFill>
          <a:ln w="9525">
            <a:solidFill>
              <a:schemeClr val="bg1"/>
            </a:solidFill>
            <a:miter lim="800000"/>
          </a:ln>
        </p:spPr>
        <p:txBody>
          <a:bodyPr wrap="none"/>
          <a:lstStyle>
            <a:defPPr>
              <a:defRPr lang="en-US"/>
            </a:defPPr>
            <a:lvl1pPr>
              <a:defRPr>
                <a:solidFill>
                  <a:schemeClr val="tx1"/>
                </a:solidFill>
              </a:defRPr>
            </a:lvl1pPr>
            <a:lvl2pPr lvl="1"/>
          </a:lstStyle>
          <a:p>
            <a:r>
              <a:rPr lang="en-US" altLang="zh-CN" dirty="0"/>
              <a:t>class Island{</a:t>
            </a:r>
            <a:endParaRPr lang="en-US" altLang="zh-CN" dirty="0"/>
          </a:p>
          <a:p>
            <a:pPr lvl="1"/>
            <a:r>
              <a:rPr lang="en-US" altLang="zh-CN" dirty="0"/>
              <a:t>  Island n;</a:t>
            </a:r>
            <a:endParaRPr lang="en-US" altLang="zh-CN" dirty="0"/>
          </a:p>
          <a:p>
            <a:pPr lvl="1"/>
            <a:r>
              <a:rPr lang="en-US" altLang="zh-CN" dirty="0"/>
              <a:t>  public static void main(String[] </a:t>
            </a:r>
            <a:r>
              <a:rPr lang="en-US" altLang="zh-CN" dirty="0" err="1"/>
              <a:t>args</a:t>
            </a:r>
            <a:r>
              <a:rPr lang="en-US" altLang="zh-CN" dirty="0"/>
              <a:t>){</a:t>
            </a:r>
            <a:endParaRPr lang="en-US" altLang="zh-CN" dirty="0"/>
          </a:p>
          <a:p>
            <a:pPr lvl="1"/>
            <a:r>
              <a:rPr lang="en-US" altLang="zh-CN" dirty="0"/>
              <a:t>    Island i2 = new Island(); </a:t>
            </a:r>
            <a:endParaRPr lang="en-US" altLang="zh-CN" dirty="0"/>
          </a:p>
          <a:p>
            <a:pPr lvl="1"/>
            <a:r>
              <a:rPr lang="en-US" altLang="zh-CN" dirty="0"/>
              <a:t>    Island i3 = new Island(); </a:t>
            </a:r>
            <a:endParaRPr lang="en-US" altLang="zh-CN" dirty="0"/>
          </a:p>
          <a:p>
            <a:pPr lvl="1"/>
            <a:r>
              <a:rPr lang="en-US" altLang="zh-CN" dirty="0"/>
              <a:t>    Island i4 = new Island();</a:t>
            </a:r>
            <a:endParaRPr lang="en-US" altLang="zh-CN" dirty="0"/>
          </a:p>
          <a:p>
            <a:pPr lvl="1"/>
            <a:r>
              <a:rPr lang="en-US" altLang="zh-CN" dirty="0"/>
              <a:t>    i2.n=i3;</a:t>
            </a:r>
            <a:endParaRPr lang="en-US" altLang="zh-CN" dirty="0"/>
          </a:p>
          <a:p>
            <a:pPr lvl="1"/>
            <a:r>
              <a:rPr lang="en-US" altLang="zh-CN" dirty="0"/>
              <a:t>    i3.n=i4;</a:t>
            </a:r>
            <a:endParaRPr lang="en-US" altLang="zh-CN" dirty="0"/>
          </a:p>
          <a:p>
            <a:pPr lvl="1"/>
            <a:r>
              <a:rPr lang="en-US" altLang="zh-CN" dirty="0"/>
              <a:t>    i4.n=i2;</a:t>
            </a:r>
            <a:endParaRPr lang="en-US" altLang="zh-CN" dirty="0"/>
          </a:p>
          <a:p>
            <a:pPr lvl="1"/>
            <a:r>
              <a:rPr lang="en-US" altLang="zh-CN" dirty="0"/>
              <a:t>    i2 = null;</a:t>
            </a:r>
            <a:endParaRPr lang="en-US" altLang="zh-CN" dirty="0"/>
          </a:p>
          <a:p>
            <a:pPr lvl="1"/>
            <a:r>
              <a:rPr lang="en-US" altLang="zh-CN" dirty="0"/>
              <a:t>    i3 = null;</a:t>
            </a:r>
            <a:endParaRPr lang="en-US" altLang="zh-CN" dirty="0"/>
          </a:p>
          <a:p>
            <a:pPr lvl="1"/>
            <a:r>
              <a:rPr lang="en-US" altLang="zh-CN" dirty="0"/>
              <a:t>    i4 = null;</a:t>
            </a:r>
            <a:endParaRPr lang="en-US" altLang="zh-CN" dirty="0"/>
          </a:p>
          <a:p>
            <a:pPr lvl="1"/>
            <a:r>
              <a:rPr lang="en-US" altLang="zh-CN" dirty="0"/>
              <a:t>  }</a:t>
            </a:r>
            <a:endParaRPr lang="en-US" altLang="zh-CN" dirty="0"/>
          </a:p>
          <a:p>
            <a:r>
              <a:rPr lang="en-US" altLang="zh-CN" dirty="0"/>
              <a:t>}</a:t>
            </a:r>
            <a:endParaRPr lang="en-US" altLang="zh-CN" dirty="0"/>
          </a:p>
        </p:txBody>
      </p:sp>
      <p:sp>
        <p:nvSpPr>
          <p:cNvPr id="420869" name="Rectangle 5"/>
          <p:cNvSpPr>
            <a:spLocks noChangeArrowheads="1"/>
          </p:cNvSpPr>
          <p:nvPr/>
        </p:nvSpPr>
        <p:spPr bwMode="auto">
          <a:xfrm>
            <a:off x="5867400" y="1916113"/>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i2</a:t>
            </a:r>
            <a:endParaRPr lang="en-US" altLang="zh-CN">
              <a:ea typeface="宋体" panose="02010600030101010101" pitchFamily="2" charset="-122"/>
            </a:endParaRPr>
          </a:p>
        </p:txBody>
      </p:sp>
      <p:sp>
        <p:nvSpPr>
          <p:cNvPr id="420870" name="Rectangle 6"/>
          <p:cNvSpPr>
            <a:spLocks noChangeArrowheads="1"/>
          </p:cNvSpPr>
          <p:nvPr/>
        </p:nvSpPr>
        <p:spPr bwMode="auto">
          <a:xfrm>
            <a:off x="6659563" y="1916113"/>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i3</a:t>
            </a:r>
            <a:endParaRPr lang="zh-CN" altLang="zh-CN" dirty="0">
              <a:ea typeface="宋体" panose="02010600030101010101" pitchFamily="2" charset="-122"/>
            </a:endParaRPr>
          </a:p>
        </p:txBody>
      </p:sp>
      <p:sp>
        <p:nvSpPr>
          <p:cNvPr id="45063" name="Rectangle 7"/>
          <p:cNvSpPr>
            <a:spLocks noChangeArrowheads="1"/>
          </p:cNvSpPr>
          <p:nvPr/>
        </p:nvSpPr>
        <p:spPr bwMode="auto">
          <a:xfrm>
            <a:off x="5580063" y="2819400"/>
            <a:ext cx="3384550" cy="3511550"/>
          </a:xfrm>
          <a:prstGeom prst="rect">
            <a:avLst/>
          </a:prstGeom>
          <a:solidFill>
            <a:srgbClr val="CAEAF2"/>
          </a:solidFill>
          <a:ln w="9525">
            <a:solidFill>
              <a:schemeClr val="tx1"/>
            </a:solidFill>
            <a:miter lim="800000"/>
          </a:ln>
        </p:spPr>
        <p:txBody>
          <a:bodyPr wrap="none" anchor="ctr"/>
          <a:lstStyle/>
          <a:p>
            <a:endParaRPr lang="zh-CN" altLang="en-US"/>
          </a:p>
        </p:txBody>
      </p:sp>
      <p:sp>
        <p:nvSpPr>
          <p:cNvPr id="420872" name="Rectangle 8"/>
          <p:cNvSpPr>
            <a:spLocks noChangeArrowheads="1"/>
          </p:cNvSpPr>
          <p:nvPr/>
        </p:nvSpPr>
        <p:spPr bwMode="auto">
          <a:xfrm>
            <a:off x="7524750" y="1916113"/>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i4</a:t>
            </a:r>
            <a:endParaRPr lang="zh-CN" altLang="zh-CN">
              <a:ea typeface="宋体" panose="02010600030101010101" pitchFamily="2" charset="-122"/>
            </a:endParaRPr>
          </a:p>
        </p:txBody>
      </p:sp>
      <p:sp>
        <p:nvSpPr>
          <p:cNvPr id="31753" name="Rectangle 9"/>
          <p:cNvSpPr>
            <a:spLocks noChangeArrowheads="1"/>
          </p:cNvSpPr>
          <p:nvPr/>
        </p:nvSpPr>
        <p:spPr bwMode="auto">
          <a:xfrm>
            <a:off x="7812088" y="3500438"/>
            <a:ext cx="1008062" cy="1081087"/>
          </a:xfrm>
          <a:prstGeom prst="rect">
            <a:avLst/>
          </a:prstGeom>
          <a:solidFill>
            <a:srgbClr val="FFFF00"/>
          </a:solidFill>
          <a:ln w="9525">
            <a:solidFill>
              <a:schemeClr val="tx1"/>
            </a:solidFill>
            <a:miter lim="800000"/>
          </a:ln>
        </p:spPr>
        <p:txBody>
          <a:bodyPr wrap="none" anchor="ctr"/>
          <a:lstStyle/>
          <a:p>
            <a:endParaRPr lang="zh-CN" altLang="en-US"/>
          </a:p>
        </p:txBody>
      </p:sp>
      <p:sp>
        <p:nvSpPr>
          <p:cNvPr id="31754" name="Rectangle 10"/>
          <p:cNvSpPr>
            <a:spLocks noChangeArrowheads="1"/>
          </p:cNvSpPr>
          <p:nvPr/>
        </p:nvSpPr>
        <p:spPr bwMode="auto">
          <a:xfrm>
            <a:off x="6948488" y="5013325"/>
            <a:ext cx="1223962" cy="1008063"/>
          </a:xfrm>
          <a:prstGeom prst="rect">
            <a:avLst/>
          </a:prstGeom>
          <a:solidFill>
            <a:srgbClr val="FFFF00"/>
          </a:solidFill>
          <a:ln w="9525">
            <a:solidFill>
              <a:schemeClr val="tx1"/>
            </a:solidFill>
            <a:miter lim="800000"/>
          </a:ln>
        </p:spPr>
        <p:txBody>
          <a:bodyPr wrap="none" anchor="ctr"/>
          <a:lstStyle/>
          <a:p>
            <a:endParaRPr lang="zh-CN" altLang="en-US"/>
          </a:p>
        </p:txBody>
      </p:sp>
      <p:sp>
        <p:nvSpPr>
          <p:cNvPr id="31755" name="Rectangle 11"/>
          <p:cNvSpPr>
            <a:spLocks noChangeArrowheads="1"/>
          </p:cNvSpPr>
          <p:nvPr/>
        </p:nvSpPr>
        <p:spPr bwMode="auto">
          <a:xfrm>
            <a:off x="5651500" y="3716338"/>
            <a:ext cx="1008063" cy="1441450"/>
          </a:xfrm>
          <a:prstGeom prst="rect">
            <a:avLst/>
          </a:prstGeom>
          <a:solidFill>
            <a:srgbClr val="FFFF00"/>
          </a:solidFill>
          <a:ln w="9525">
            <a:solidFill>
              <a:schemeClr val="tx1"/>
            </a:solidFill>
            <a:miter lim="800000"/>
          </a:ln>
        </p:spPr>
        <p:txBody>
          <a:bodyPr wrap="none" anchor="ctr"/>
          <a:lstStyle/>
          <a:p>
            <a:pPr algn="ctr"/>
            <a:endParaRPr lang="zh-CN" altLang="en-US"/>
          </a:p>
        </p:txBody>
      </p:sp>
      <p:sp>
        <p:nvSpPr>
          <p:cNvPr id="420876" name="Rectangle 12"/>
          <p:cNvSpPr>
            <a:spLocks noChangeArrowheads="1"/>
          </p:cNvSpPr>
          <p:nvPr/>
        </p:nvSpPr>
        <p:spPr bwMode="auto">
          <a:xfrm>
            <a:off x="6011863" y="4365625"/>
            <a:ext cx="573087"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i2.n</a:t>
            </a:r>
            <a:endParaRPr lang="en-US" altLang="zh-CN" dirty="0">
              <a:ea typeface="宋体" panose="02010600030101010101" pitchFamily="2" charset="-122"/>
            </a:endParaRPr>
          </a:p>
        </p:txBody>
      </p:sp>
      <p:sp>
        <p:nvSpPr>
          <p:cNvPr id="420877" name="Rectangle 13"/>
          <p:cNvSpPr>
            <a:spLocks noChangeArrowheads="1"/>
          </p:cNvSpPr>
          <p:nvPr/>
        </p:nvSpPr>
        <p:spPr bwMode="auto">
          <a:xfrm>
            <a:off x="7524750" y="5373688"/>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i3.n</a:t>
            </a:r>
            <a:endParaRPr lang="en-US" altLang="zh-CN" dirty="0">
              <a:ea typeface="宋体" panose="02010600030101010101" pitchFamily="2" charset="-122"/>
            </a:endParaRPr>
          </a:p>
        </p:txBody>
      </p:sp>
      <p:sp>
        <p:nvSpPr>
          <p:cNvPr id="420878" name="Rectangle 14"/>
          <p:cNvSpPr>
            <a:spLocks noChangeArrowheads="1"/>
          </p:cNvSpPr>
          <p:nvPr/>
        </p:nvSpPr>
        <p:spPr bwMode="auto">
          <a:xfrm>
            <a:off x="7886700" y="3933825"/>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i4.n</a:t>
            </a:r>
            <a:endParaRPr lang="en-US" altLang="zh-CN">
              <a:ea typeface="宋体" panose="02010600030101010101" pitchFamily="2" charset="-122"/>
            </a:endParaRPr>
          </a:p>
        </p:txBody>
      </p:sp>
      <p:sp>
        <p:nvSpPr>
          <p:cNvPr id="31759" name="Text Box 16"/>
          <p:cNvSpPr txBox="1">
            <a:spLocks noChangeArrowheads="1"/>
          </p:cNvSpPr>
          <p:nvPr/>
        </p:nvSpPr>
        <p:spPr bwMode="auto">
          <a:xfrm>
            <a:off x="5724525" y="378936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i2</a:t>
            </a:r>
            <a:endParaRPr lang="en-US" altLang="zh-CN"/>
          </a:p>
        </p:txBody>
      </p:sp>
      <p:sp>
        <p:nvSpPr>
          <p:cNvPr id="31760" name="Text Box 17"/>
          <p:cNvSpPr txBox="1">
            <a:spLocks noChangeArrowheads="1"/>
          </p:cNvSpPr>
          <p:nvPr/>
        </p:nvSpPr>
        <p:spPr bwMode="auto">
          <a:xfrm>
            <a:off x="6948488" y="50133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i3</a:t>
            </a:r>
            <a:endParaRPr lang="en-US" altLang="zh-CN"/>
          </a:p>
        </p:txBody>
      </p:sp>
      <p:sp>
        <p:nvSpPr>
          <p:cNvPr id="31761" name="Text Box 18"/>
          <p:cNvSpPr txBox="1">
            <a:spLocks noChangeArrowheads="1"/>
          </p:cNvSpPr>
          <p:nvPr/>
        </p:nvSpPr>
        <p:spPr bwMode="auto">
          <a:xfrm>
            <a:off x="8388350" y="3500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i4</a:t>
            </a:r>
            <a:endParaRPr lang="en-US" altLang="zh-CN"/>
          </a:p>
        </p:txBody>
      </p:sp>
      <p:sp>
        <p:nvSpPr>
          <p:cNvPr id="31762" name="Line 19"/>
          <p:cNvSpPr>
            <a:spLocks noChangeShapeType="1"/>
          </p:cNvSpPr>
          <p:nvPr/>
        </p:nvSpPr>
        <p:spPr bwMode="auto">
          <a:xfrm flipH="1">
            <a:off x="5940425" y="2492375"/>
            <a:ext cx="215900" cy="1368425"/>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3" name="Line 20"/>
          <p:cNvSpPr>
            <a:spLocks noChangeShapeType="1"/>
          </p:cNvSpPr>
          <p:nvPr/>
        </p:nvSpPr>
        <p:spPr bwMode="auto">
          <a:xfrm>
            <a:off x="6948488" y="2492375"/>
            <a:ext cx="215900" cy="259238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21"/>
          <p:cNvSpPr>
            <a:spLocks noChangeShapeType="1"/>
          </p:cNvSpPr>
          <p:nvPr/>
        </p:nvSpPr>
        <p:spPr bwMode="auto">
          <a:xfrm>
            <a:off x="7812088" y="2492375"/>
            <a:ext cx="576262" cy="1152525"/>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22"/>
          <p:cNvSpPr>
            <a:spLocks noChangeShapeType="1"/>
          </p:cNvSpPr>
          <p:nvPr/>
        </p:nvSpPr>
        <p:spPr bwMode="auto">
          <a:xfrm>
            <a:off x="6516688" y="4797425"/>
            <a:ext cx="503237" cy="28733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23"/>
          <p:cNvSpPr>
            <a:spLocks noChangeShapeType="1"/>
          </p:cNvSpPr>
          <p:nvPr/>
        </p:nvSpPr>
        <p:spPr bwMode="auto">
          <a:xfrm flipV="1">
            <a:off x="7956550" y="3933825"/>
            <a:ext cx="647700" cy="16557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24"/>
          <p:cNvSpPr>
            <a:spLocks noChangeShapeType="1"/>
          </p:cNvSpPr>
          <p:nvPr/>
        </p:nvSpPr>
        <p:spPr bwMode="auto">
          <a:xfrm flipH="1" flipV="1">
            <a:off x="6084888" y="4005263"/>
            <a:ext cx="172720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dissolve">
                                      <p:cBhvr>
                                        <p:cTn id="7" dur="500"/>
                                        <p:tgtEl>
                                          <p:spTgt spid="317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0876"/>
                                        </p:tgtEl>
                                        <p:attrNameLst>
                                          <p:attrName>style.visibility</p:attrName>
                                        </p:attrNameLst>
                                      </p:cBhvr>
                                      <p:to>
                                        <p:strVal val="visible"/>
                                      </p:to>
                                    </p:set>
                                    <p:animEffect transition="in" filter="dissolve">
                                      <p:cBhvr>
                                        <p:cTn id="10" dur="500"/>
                                        <p:tgtEl>
                                          <p:spTgt spid="4208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0869"/>
                                        </p:tgtEl>
                                        <p:attrNameLst>
                                          <p:attrName>style.visibility</p:attrName>
                                        </p:attrNameLst>
                                      </p:cBhvr>
                                      <p:to>
                                        <p:strVal val="visible"/>
                                      </p:to>
                                    </p:set>
                                    <p:animEffect transition="in" filter="dissolve">
                                      <p:cBhvr>
                                        <p:cTn id="13" dur="500"/>
                                        <p:tgtEl>
                                          <p:spTgt spid="42086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9"/>
                                        </p:tgtEl>
                                        <p:attrNameLst>
                                          <p:attrName>style.visibility</p:attrName>
                                        </p:attrNameLst>
                                      </p:cBhvr>
                                      <p:to>
                                        <p:strVal val="visible"/>
                                      </p:to>
                                    </p:set>
                                    <p:animEffect transition="in" filter="dissolve">
                                      <p:cBhvr>
                                        <p:cTn id="16" dur="500"/>
                                        <p:tgtEl>
                                          <p:spTgt spid="3175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62"/>
                                        </p:tgtEl>
                                        <p:attrNameLst>
                                          <p:attrName>style.visibility</p:attrName>
                                        </p:attrNameLst>
                                      </p:cBhvr>
                                      <p:to>
                                        <p:strVal val="visible"/>
                                      </p:to>
                                    </p:set>
                                    <p:animEffect transition="in" filter="dissolve">
                                      <p:cBhvr>
                                        <p:cTn id="19" dur="500"/>
                                        <p:tgtEl>
                                          <p:spTgt spid="3176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20870"/>
                                        </p:tgtEl>
                                        <p:attrNameLst>
                                          <p:attrName>style.visibility</p:attrName>
                                        </p:attrNameLst>
                                      </p:cBhvr>
                                      <p:to>
                                        <p:strVal val="visible"/>
                                      </p:to>
                                    </p:set>
                                    <p:animEffect transition="in" filter="dissolve">
                                      <p:cBhvr>
                                        <p:cTn id="24" dur="500"/>
                                        <p:tgtEl>
                                          <p:spTgt spid="4208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763"/>
                                        </p:tgtEl>
                                        <p:attrNameLst>
                                          <p:attrName>style.visibility</p:attrName>
                                        </p:attrNameLst>
                                      </p:cBhvr>
                                      <p:to>
                                        <p:strVal val="visible"/>
                                      </p:to>
                                    </p:set>
                                    <p:animEffect transition="in" filter="dissolve">
                                      <p:cBhvr>
                                        <p:cTn id="27" dur="500"/>
                                        <p:tgtEl>
                                          <p:spTgt spid="3176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54"/>
                                        </p:tgtEl>
                                        <p:attrNameLst>
                                          <p:attrName>style.visibility</p:attrName>
                                        </p:attrNameLst>
                                      </p:cBhvr>
                                      <p:to>
                                        <p:strVal val="visible"/>
                                      </p:to>
                                    </p:set>
                                    <p:animEffect transition="in" filter="dissolve">
                                      <p:cBhvr>
                                        <p:cTn id="30" dur="500"/>
                                        <p:tgtEl>
                                          <p:spTgt spid="3175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0"/>
                                        </p:tgtEl>
                                        <p:attrNameLst>
                                          <p:attrName>style.visibility</p:attrName>
                                        </p:attrNameLst>
                                      </p:cBhvr>
                                      <p:to>
                                        <p:strVal val="visible"/>
                                      </p:to>
                                    </p:set>
                                    <p:animEffect transition="in" filter="dissolve">
                                      <p:cBhvr>
                                        <p:cTn id="33" dur="500"/>
                                        <p:tgtEl>
                                          <p:spTgt spid="317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0877"/>
                                        </p:tgtEl>
                                        <p:attrNameLst>
                                          <p:attrName>style.visibility</p:attrName>
                                        </p:attrNameLst>
                                      </p:cBhvr>
                                      <p:to>
                                        <p:strVal val="visible"/>
                                      </p:to>
                                    </p:set>
                                    <p:animEffect transition="in" filter="dissolve">
                                      <p:cBhvr>
                                        <p:cTn id="36" dur="500"/>
                                        <p:tgtEl>
                                          <p:spTgt spid="42087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dissolve">
                                      <p:cBhvr>
                                        <p:cTn id="41" dur="500"/>
                                        <p:tgtEl>
                                          <p:spTgt spid="3175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20878"/>
                                        </p:tgtEl>
                                        <p:attrNameLst>
                                          <p:attrName>style.visibility</p:attrName>
                                        </p:attrNameLst>
                                      </p:cBhvr>
                                      <p:to>
                                        <p:strVal val="visible"/>
                                      </p:to>
                                    </p:set>
                                    <p:animEffect transition="in" filter="dissolve">
                                      <p:cBhvr>
                                        <p:cTn id="44" dur="500"/>
                                        <p:tgtEl>
                                          <p:spTgt spid="4208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dissolve">
                                      <p:cBhvr>
                                        <p:cTn id="47" dur="500"/>
                                        <p:tgtEl>
                                          <p:spTgt spid="3176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61"/>
                                        </p:tgtEl>
                                        <p:attrNameLst>
                                          <p:attrName>style.visibility</p:attrName>
                                        </p:attrNameLst>
                                      </p:cBhvr>
                                      <p:to>
                                        <p:strVal val="visible"/>
                                      </p:to>
                                    </p:set>
                                    <p:animEffect transition="in" filter="dissolve">
                                      <p:cBhvr>
                                        <p:cTn id="50" dur="500"/>
                                        <p:tgtEl>
                                          <p:spTgt spid="3176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20872"/>
                                        </p:tgtEl>
                                        <p:attrNameLst>
                                          <p:attrName>style.visibility</p:attrName>
                                        </p:attrNameLst>
                                      </p:cBhvr>
                                      <p:to>
                                        <p:strVal val="visible"/>
                                      </p:to>
                                    </p:set>
                                    <p:animEffect transition="in" filter="dissolve">
                                      <p:cBhvr>
                                        <p:cTn id="53" dur="500"/>
                                        <p:tgtEl>
                                          <p:spTgt spid="42087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1765"/>
                                        </p:tgtEl>
                                        <p:attrNameLst>
                                          <p:attrName>style.visibility</p:attrName>
                                        </p:attrNameLst>
                                      </p:cBhvr>
                                      <p:to>
                                        <p:strVal val="visible"/>
                                      </p:to>
                                    </p:set>
                                    <p:animEffect transition="in" filter="dissolve">
                                      <p:cBhvr>
                                        <p:cTn id="58" dur="500"/>
                                        <p:tgtEl>
                                          <p:spTgt spid="3176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766"/>
                                        </p:tgtEl>
                                        <p:attrNameLst>
                                          <p:attrName>style.visibility</p:attrName>
                                        </p:attrNameLst>
                                      </p:cBhvr>
                                      <p:to>
                                        <p:strVal val="visible"/>
                                      </p:to>
                                    </p:set>
                                    <p:animEffect transition="in" filter="dissolve">
                                      <p:cBhvr>
                                        <p:cTn id="63" dur="500"/>
                                        <p:tgtEl>
                                          <p:spTgt spid="3176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767"/>
                                        </p:tgtEl>
                                        <p:attrNameLst>
                                          <p:attrName>style.visibility</p:attrName>
                                        </p:attrNameLst>
                                      </p:cBhvr>
                                      <p:to>
                                        <p:strVal val="visible"/>
                                      </p:to>
                                    </p:set>
                                    <p:animEffect transition="in" filter="dissolve">
                                      <p:cBhvr>
                                        <p:cTn id="68" dur="500"/>
                                        <p:tgtEl>
                                          <p:spTgt spid="3176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grpId="1" nodeType="clickEffect">
                                  <p:stCondLst>
                                    <p:cond delay="0"/>
                                  </p:stCondLst>
                                  <p:childTnLst>
                                    <p:animEffect transition="out" filter="dissolve">
                                      <p:cBhvr>
                                        <p:cTn id="72" dur="500"/>
                                        <p:tgtEl>
                                          <p:spTgt spid="31762"/>
                                        </p:tgtEl>
                                      </p:cBhvr>
                                    </p:animEffect>
                                    <p:set>
                                      <p:cBhvr>
                                        <p:cTn id="73" dur="1" fill="hold">
                                          <p:stCondLst>
                                            <p:cond delay="499"/>
                                          </p:stCondLst>
                                        </p:cTn>
                                        <p:tgtEl>
                                          <p:spTgt spid="3176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1" nodeType="clickEffect">
                                  <p:stCondLst>
                                    <p:cond delay="0"/>
                                  </p:stCondLst>
                                  <p:childTnLst>
                                    <p:animEffect transition="out" filter="dissolve">
                                      <p:cBhvr>
                                        <p:cTn id="77" dur="500"/>
                                        <p:tgtEl>
                                          <p:spTgt spid="31763"/>
                                        </p:tgtEl>
                                      </p:cBhvr>
                                    </p:animEffect>
                                    <p:set>
                                      <p:cBhvr>
                                        <p:cTn id="78" dur="1" fill="hold">
                                          <p:stCondLst>
                                            <p:cond delay="499"/>
                                          </p:stCondLst>
                                        </p:cTn>
                                        <p:tgtEl>
                                          <p:spTgt spid="3176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31764"/>
                                        </p:tgtEl>
                                      </p:cBhvr>
                                    </p:animEffect>
                                    <p:set>
                                      <p:cBhvr>
                                        <p:cTn id="83" dur="1" fill="hold">
                                          <p:stCondLst>
                                            <p:cond delay="499"/>
                                          </p:stCondLst>
                                        </p:cTn>
                                        <p:tgtEl>
                                          <p:spTgt spid="317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P spid="420870" grpId="0" animBg="1"/>
      <p:bldP spid="420872" grpId="0" animBg="1"/>
      <p:bldP spid="31753" grpId="0" animBg="1"/>
      <p:bldP spid="31754" grpId="0" animBg="1"/>
      <p:bldP spid="31755" grpId="0" animBg="1"/>
      <p:bldP spid="420876" grpId="0" animBg="1"/>
      <p:bldP spid="420877" grpId="0" animBg="1"/>
      <p:bldP spid="420878" grpId="0" animBg="1"/>
      <p:bldP spid="31759" grpId="0"/>
      <p:bldP spid="31760" grpId="0"/>
      <p:bldP spid="31761" grpId="0"/>
      <p:bldP spid="31762" grpId="0" animBg="1"/>
      <p:bldP spid="31762" grpId="1" animBg="1"/>
      <p:bldP spid="31763" grpId="0" animBg="1"/>
      <p:bldP spid="31763" grpId="1" animBg="1"/>
      <p:bldP spid="31764" grpId="0" animBg="1"/>
      <p:bldP spid="31764" grpId="1" animBg="1"/>
      <p:bldP spid="31765" grpId="0" animBg="1"/>
      <p:bldP spid="31766" grpId="0" animBg="1"/>
      <p:bldP spid="317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ym typeface="Arial" panose="020B0604020202020204" pitchFamily="34" charset="0"/>
              </a:rPr>
              <a:t>垃圾回收机制</a:t>
            </a:r>
            <a:endParaRPr lang="en-US" altLang="zh-CN" smtClean="0">
              <a:sym typeface="Arial" panose="020B0604020202020204" pitchFamily="34" charset="0"/>
            </a:endParaRPr>
          </a:p>
          <a:p>
            <a:r>
              <a:rPr lang="zh-CN" altLang="en-US" smtClean="0">
                <a:solidFill>
                  <a:srgbClr val="FF0000"/>
                </a:solidFill>
                <a:sym typeface="Arial" panose="020B0604020202020204" pitchFamily="34" charset="0"/>
              </a:rPr>
              <a:t>包的使用</a:t>
            </a:r>
            <a:endParaRPr lang="zh-CN" altLang="en-US" dirty="0" smtClean="0">
              <a:solidFill>
                <a:srgbClr val="FF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r>
              <a:rPr lang="zh-CN" altLang="en-US" smtClean="0"/>
              <a:t>包的概念</a:t>
            </a:r>
            <a:endParaRPr lang="en-US" altLang="zh-CN" smtClean="0"/>
          </a:p>
          <a:p>
            <a:r>
              <a:rPr lang="zh-CN" altLang="en-US" smtClean="0"/>
              <a:t>访问带包的类</a:t>
            </a:r>
            <a:endParaRPr lang="en-US" altLang="zh-CN" smtClean="0"/>
          </a:p>
          <a:p>
            <a:r>
              <a:rPr lang="en-US" altLang="zh-CN" smtClean="0"/>
              <a:t>Java</a:t>
            </a:r>
            <a:r>
              <a:rPr lang="zh-CN" altLang="en-US" smtClean="0"/>
              <a:t>类库中几个重要的包</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包的概念</a:t>
            </a:r>
            <a:br>
              <a:rPr lang="en-US" altLang="zh-CN" smtClean="0"/>
            </a:br>
            <a:endParaRPr lang="zh-CN" altLang="en-US" smtClean="0"/>
          </a:p>
        </p:txBody>
      </p:sp>
      <p:sp>
        <p:nvSpPr>
          <p:cNvPr id="5124" name="内容占位符 2"/>
          <p:cNvSpPr>
            <a:spLocks noGrp="1" noChangeArrowheads="1"/>
          </p:cNvSpPr>
          <p:nvPr>
            <p:ph idx="1"/>
          </p:nvPr>
        </p:nvSpPr>
        <p:spPr/>
        <p:txBody>
          <a:bodyPr/>
          <a:lstStyle/>
          <a:p>
            <a:r>
              <a:rPr lang="zh-CN" altLang="en-US" smtClean="0"/>
              <a:t>包</a:t>
            </a:r>
            <a:r>
              <a:rPr lang="en-US" altLang="zh-CN" smtClean="0"/>
              <a:t>(package)</a:t>
            </a:r>
            <a:r>
              <a:rPr lang="zh-CN" altLang="en-US" smtClean="0"/>
              <a:t>：命名空间，避免命名冲突。</a:t>
            </a:r>
            <a:endParaRPr lang="zh-CN" altLang="en-US" smtClean="0"/>
          </a:p>
          <a:p>
            <a:pPr lvl="1"/>
            <a:r>
              <a:rPr lang="zh-CN" altLang="en-US" smtClean="0"/>
              <a:t>必须放在源程序的除注释外的第一行。</a:t>
            </a:r>
            <a:endParaRPr lang="zh-CN" altLang="en-US" smtClean="0"/>
          </a:p>
          <a:p>
            <a:pPr lvl="1"/>
            <a:r>
              <a:rPr lang="zh-CN" altLang="en-US" smtClean="0"/>
              <a:t>包的名称就像是我们的姓，而</a:t>
            </a:r>
            <a:r>
              <a:rPr lang="en-US" altLang="zh-CN" smtClean="0"/>
              <a:t>class </a:t>
            </a:r>
            <a:r>
              <a:rPr lang="zh-CN" altLang="en-US" smtClean="0"/>
              <a:t>名称就像是我们的名字。</a:t>
            </a:r>
            <a:endParaRPr lang="zh-CN" altLang="en-US" smtClean="0"/>
          </a:p>
          <a:p>
            <a:pPr lvl="2"/>
            <a:r>
              <a:rPr lang="zh-CN" altLang="en-US" smtClean="0"/>
              <a:t>如 </a:t>
            </a:r>
            <a:r>
              <a:rPr lang="en-US" altLang="zh-CN" smtClean="0"/>
              <a:t>java.lang.String</a:t>
            </a:r>
            <a:endParaRPr lang="en-US" altLang="zh-CN" smtClean="0"/>
          </a:p>
          <a:p>
            <a:r>
              <a:rPr lang="zh-CN" altLang="en-US" smtClean="0"/>
              <a:t>如果希望自己的类从属于一个包，可以使用</a:t>
            </a:r>
            <a:r>
              <a:rPr lang="en-US" altLang="zh-CN" smtClean="0"/>
              <a:t>package</a:t>
            </a:r>
            <a:r>
              <a:rPr lang="zh-CN" altLang="en-US" smtClean="0"/>
              <a:t>关键字。</a:t>
            </a:r>
            <a:endParaRPr lang="en-US" altLang="zh-CN" smtClean="0"/>
          </a:p>
          <a:p>
            <a:r>
              <a:rPr lang="zh-CN" altLang="en-US"/>
              <a:t>使用</a:t>
            </a:r>
            <a:r>
              <a:rPr lang="zh-CN" altLang="en-US" smtClean="0"/>
              <a:t>方法：</a:t>
            </a:r>
            <a:endParaRPr lang="en-US" altLang="zh-CN" smtClean="0"/>
          </a:p>
          <a:p>
            <a:pPr lvl="1"/>
            <a:r>
              <a:rPr lang="zh-CN" altLang="en-US" smtClean="0"/>
              <a:t>系统内置的包</a:t>
            </a:r>
            <a:endParaRPr lang="en-US" altLang="zh-CN" smtClean="0"/>
          </a:p>
          <a:p>
            <a:pPr lvl="1"/>
            <a:r>
              <a:rPr lang="zh-CN" altLang="en-US" smtClean="0"/>
              <a:t>自定义包</a:t>
            </a:r>
            <a:endParaRPr lang="en-US" altLang="zh-CN" smtClean="0"/>
          </a:p>
          <a:p>
            <a:pPr lvl="1"/>
            <a:r>
              <a:rPr lang="zh-CN" altLang="en-US"/>
              <a:t>第三</a:t>
            </a:r>
            <a:r>
              <a:rPr lang="zh-CN" altLang="en-US" smtClean="0"/>
              <a:t>方提供的包</a:t>
            </a:r>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包的概念</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smtClean="0"/>
              <a:t>HelloWorld.java</a:t>
            </a:r>
            <a:r>
              <a:rPr smtClean="0"/>
              <a:t>、</a:t>
            </a:r>
            <a:r>
              <a:rPr lang="en-US" altLang="zh-CN" dirty="0">
                <a:sym typeface="+mn-ea"/>
              </a:rPr>
              <a:t>Main</a:t>
            </a:r>
            <a:r>
              <a:rPr lang="en-US" altLang="zh-CN" smtClean="0"/>
              <a:t>.java</a:t>
            </a:r>
            <a:endParaRPr smtClean="0"/>
          </a:p>
          <a:p>
            <a:endParaRPr lang="zh-CN" altLang="en-US" dirty="0" smtClean="0"/>
          </a:p>
        </p:txBody>
      </p:sp>
      <p:sp>
        <p:nvSpPr>
          <p:cNvPr id="6149" name="Rectangle 5"/>
          <p:cNvSpPr txBox="1">
            <a:spLocks noChangeArrowheads="1"/>
          </p:cNvSpPr>
          <p:nvPr/>
        </p:nvSpPr>
        <p:spPr bwMode="auto">
          <a:xfrm>
            <a:off x="800418" y="1889760"/>
            <a:ext cx="6985000" cy="259238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hello;</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a:t>
            </a:r>
            <a:r>
              <a:rPr lang="en-US" altLang="zh-CN" dirty="0" err="1">
                <a:solidFill>
                  <a:schemeClr val="tx1"/>
                </a:solidFill>
                <a:latin typeface="微软雅黑" panose="020B0503020204020204" pitchFamily="34" charset="-122"/>
                <a:ea typeface="微软雅黑" panose="020B0503020204020204" pitchFamily="34" charset="-122"/>
              </a:rPr>
              <a:t>HelloWorld </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void hello() {</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System.out.println</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rPr>
              <a:t>"</a:t>
            </a:r>
            <a:r>
              <a:rPr lang="en-US" altLang="zh-CN" dirty="0" err="1" smtClean="0">
                <a:solidFill>
                  <a:schemeClr val="tx1"/>
                </a:solidFill>
                <a:latin typeface="微软雅黑" panose="020B0503020204020204" pitchFamily="34" charset="-122"/>
                <a:ea typeface="微软雅黑" panose="020B0503020204020204" pitchFamily="34" charset="-122"/>
              </a:rPr>
              <a:t>HelloWorld</a:t>
            </a:r>
            <a:r>
              <a:rPr lang="en-US" altLang="zh-CN" dirty="0" smtClean="0">
                <a:solidFill>
                  <a:schemeClr val="tx1"/>
                </a:solidFill>
              </a:rPr>
              <a:t>"</a:t>
            </a:r>
            <a:r>
              <a:rPr lang="en-US" altLang="zh-CN"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smtClean="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Rectangle 5"/>
          <p:cNvSpPr txBox="1">
            <a:spLocks noChangeArrowheads="1"/>
          </p:cNvSpPr>
          <p:nvPr/>
        </p:nvSpPr>
        <p:spPr bwMode="auto">
          <a:xfrm>
            <a:off x="1329373" y="3635375"/>
            <a:ext cx="6985000" cy="259238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package main;</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public class Main{</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       public static void main(String[] </a:t>
            </a:r>
            <a:r>
              <a:rPr lang="en-US" altLang="zh-CN" dirty="0" err="1">
                <a:solidFill>
                  <a:schemeClr val="tx1"/>
                </a:solidFill>
                <a:latin typeface="微软雅黑" panose="020B0503020204020204" pitchFamily="34" charset="-122"/>
                <a:ea typeface="微软雅黑" panose="020B0503020204020204" pitchFamily="34" charset="-122"/>
                <a:sym typeface="+mn-ea"/>
              </a:rPr>
              <a:t>args</a:t>
            </a:r>
            <a:r>
              <a:rPr lang="en-US" altLang="zh-CN" dirty="0">
                <a:solidFill>
                  <a:schemeClr val="tx1"/>
                </a:solidFill>
                <a:latin typeface="微软雅黑" panose="020B0503020204020204" pitchFamily="34" charset="-122"/>
                <a:ea typeface="微软雅黑" panose="020B0503020204020204" pitchFamily="34" charset="-122"/>
                <a:sym typeface="+mn-ea"/>
              </a:rPr>
              <a:t>){</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       }</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7172" name="内容占位符 2"/>
          <p:cNvSpPr>
            <a:spLocks noGrp="1" noChangeArrowheads="1"/>
          </p:cNvSpPr>
          <p:nvPr>
            <p:ph idx="1"/>
          </p:nvPr>
        </p:nvSpPr>
        <p:spPr/>
        <p:txBody>
          <a:bodyPr/>
          <a:lstStyle/>
          <a:p>
            <a:r>
              <a:rPr lang="zh-CN" altLang="en-US" smtClean="0"/>
              <a:t>思考：如何访问另一个包中的公有类？</a:t>
            </a:r>
            <a:endParaRPr lang="en-US" altLang="zh-CN" smtClean="0"/>
          </a:p>
          <a:p>
            <a:pPr lvl="1"/>
            <a:r>
              <a:rPr lang="zh-CN" altLang="en-US" smtClean="0"/>
              <a:t>第一种方式：在每个类名之前添加完整的包名。</a:t>
            </a:r>
            <a:endParaRPr lang="en-US" altLang="zh-CN" smtClean="0"/>
          </a:p>
          <a:p>
            <a:pPr lvl="1"/>
            <a:r>
              <a:rPr lang="zh-CN" altLang="en-US" smtClean="0"/>
              <a:t>第二种方式：通过</a:t>
            </a:r>
            <a:r>
              <a:rPr lang="en-US" altLang="zh-CN" smtClean="0"/>
              <a:t>import</a:t>
            </a:r>
            <a:r>
              <a:rPr lang="zh-CN" altLang="en-US" smtClean="0"/>
              <a:t>关键字引入包。</a:t>
            </a:r>
            <a:endParaRPr lang="en-US" altLang="zh-CN" smtClean="0"/>
          </a:p>
          <a:p>
            <a:pPr lvl="2"/>
            <a:r>
              <a:rPr lang="en-US" altLang="zh-CN" smtClean="0"/>
              <a:t>import</a:t>
            </a:r>
            <a:r>
              <a:rPr lang="zh-CN" altLang="en-US" smtClean="0"/>
              <a:t>指定类</a:t>
            </a:r>
            <a:endParaRPr lang="en-US" altLang="zh-CN" smtClean="0"/>
          </a:p>
          <a:p>
            <a:pPr lvl="2"/>
            <a:r>
              <a:rPr lang="en-US" altLang="zh-CN" smtClean="0"/>
              <a:t>Import</a:t>
            </a:r>
            <a:r>
              <a:rPr lang="zh-CN" altLang="en-US" smtClean="0"/>
              <a:t>整个包</a:t>
            </a:r>
            <a:endParaRPr lang="zh-CN" altLang="zh-CN" smtClean="0"/>
          </a:p>
          <a:p>
            <a:endParaRPr lang="zh-CN" alt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8196" name="内容占位符 2"/>
          <p:cNvSpPr>
            <a:spLocks noGrp="1" noChangeArrowheads="1"/>
          </p:cNvSpPr>
          <p:nvPr>
            <p:ph idx="1"/>
          </p:nvPr>
        </p:nvSpPr>
        <p:spPr/>
        <p:txBody>
          <a:bodyPr/>
          <a:lstStyle/>
          <a:p>
            <a:r>
              <a:rPr lang="zh-CN" altLang="en-US" smtClean="0"/>
              <a:t>通过全名来访问某包中的类。</a:t>
            </a:r>
            <a:endParaRPr lang="zh-CN" altLang="en-US" smtClean="0"/>
          </a:p>
          <a:p>
            <a:pPr lvl="1"/>
            <a:r>
              <a:rPr lang="zh-CN" altLang="en-US" smtClean="0"/>
              <a:t>如：</a:t>
            </a:r>
            <a:r>
              <a:rPr lang="en-US" altLang="zh-CN" smtClean="0"/>
              <a:t>org.onest.edu2act.Student</a:t>
            </a:r>
            <a:endParaRPr lang="en-US" altLang="zh-CN" smtClean="0"/>
          </a:p>
          <a:p>
            <a:pPr lvl="1"/>
            <a:r>
              <a:rPr lang="zh-CN" altLang="en-US" smtClean="0"/>
              <a:t>如：</a:t>
            </a:r>
            <a:r>
              <a:rPr lang="en-US" altLang="zh-CN" smtClean="0"/>
              <a:t>java.lang.String</a:t>
            </a:r>
            <a:endParaRPr lang="en-US" altLang="zh-CN" smtClean="0"/>
          </a:p>
          <a:p>
            <a:endParaRPr lang="zh-CN" altLang="en-US" dirty="0" smtClean="0"/>
          </a:p>
        </p:txBody>
      </p:sp>
      <p:sp>
        <p:nvSpPr>
          <p:cNvPr id="8197" name="Rectangle 5"/>
          <p:cNvSpPr txBox="1">
            <a:spLocks noChangeArrowheads="1"/>
          </p:cNvSpPr>
          <p:nvPr/>
        </p:nvSpPr>
        <p:spPr bwMode="auto">
          <a:xfrm>
            <a:off x="835025" y="2744788"/>
            <a:ext cx="6977063" cy="2844800"/>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main;</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Main{</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static void main(String[] </a:t>
            </a:r>
            <a:r>
              <a:rPr lang="en-US" altLang="zh-CN" dirty="0" err="1">
                <a:solidFill>
                  <a:schemeClr val="tx1"/>
                </a:solidFill>
                <a:latin typeface="微软雅黑" panose="020B0503020204020204" pitchFamily="34" charset="-122"/>
                <a:ea typeface="微软雅黑" panose="020B0503020204020204" pitchFamily="34" charset="-122"/>
              </a:rPr>
              <a:t>args</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 h = new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h.hello</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smtClean="0"/>
              <a:t>HelloWorld.java</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Main.java</a:t>
            </a:r>
            <a:endParaRPr lang="zh-CN" altLang="zh-CN" smtClean="0"/>
          </a:p>
          <a:p>
            <a:endParaRPr lang="zh-CN" altLang="en-US" smtClean="0"/>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System.out.println</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smtClean="0">
                <a:solidFill>
                  <a:schemeClr val="tx1"/>
                </a:solidFill>
                <a:latin typeface="微软雅黑" panose="020B0503020204020204" pitchFamily="34" charset="-122"/>
                <a:ea typeface="微软雅黑" panose="020B0503020204020204" pitchFamily="34" charset="-122"/>
              </a:rPr>
              <a:t>Main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public </a:t>
            </a:r>
            <a:r>
              <a:rPr lang="en-US" altLang="zh-CN" sz="1800" dirty="0">
                <a:solidFill>
                  <a:schemeClr val="tx1"/>
                </a:solidFill>
                <a:latin typeface="微软雅黑" panose="020B0503020204020204" pitchFamily="34" charset="-122"/>
                <a:ea typeface="微软雅黑" panose="020B0503020204020204" pitchFamily="34" charset="-122"/>
              </a:rPr>
              <a:t>static void main(String[] </a:t>
            </a:r>
            <a:r>
              <a:rPr lang="en-US" altLang="zh-CN" sz="1800" dirty="0" err="1">
                <a:solidFill>
                  <a:schemeClr val="tx1"/>
                </a:solidFill>
                <a:latin typeface="微软雅黑" panose="020B0503020204020204" pitchFamily="34" charset="-122"/>
                <a:ea typeface="微软雅黑" panose="020B0503020204020204" pitchFamily="34" charset="-122"/>
              </a:rPr>
              <a:t>args</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b="1" dirty="0" err="1" smtClean="0">
                <a:solidFill>
                  <a:srgbClr val="C00000"/>
                </a:solidFill>
                <a:latin typeface="微软雅黑" panose="020B0503020204020204" pitchFamily="34" charset="-122"/>
                <a:ea typeface="微软雅黑" panose="020B0503020204020204" pitchFamily="34" charset="-122"/>
              </a:rPr>
              <a:t>hello.HelloWorld</a:t>
            </a:r>
            <a:r>
              <a:rPr lang="en-US" altLang="zh-CN" sz="1800" b="1" dirty="0" smtClean="0">
                <a:solidFill>
                  <a:srgbClr val="C00000"/>
                </a:solidFill>
                <a:latin typeface="微软雅黑" panose="020B0503020204020204" pitchFamily="34" charset="-122"/>
                <a:ea typeface="微软雅黑" panose="020B0503020204020204" pitchFamily="34" charset="-122"/>
              </a:rPr>
              <a:t> </a:t>
            </a:r>
            <a:r>
              <a:rPr lang="en-US" altLang="zh-CN" sz="1800" b="1" dirty="0">
                <a:solidFill>
                  <a:srgbClr val="C00000"/>
                </a:solidFill>
                <a:latin typeface="微软雅黑" panose="020B0503020204020204" pitchFamily="34" charset="-122"/>
                <a:ea typeface="微软雅黑" panose="020B0503020204020204" pitchFamily="34" charset="-122"/>
              </a:rPr>
              <a:t>h = new </a:t>
            </a:r>
            <a:r>
              <a:rPr lang="en-US" altLang="zh-CN" sz="1800" b="1" dirty="0" err="1">
                <a:solidFill>
                  <a:srgbClr val="C00000"/>
                </a:solidFill>
                <a:latin typeface="微软雅黑" panose="020B0503020204020204" pitchFamily="34" charset="-122"/>
                <a:ea typeface="微软雅黑" panose="020B0503020204020204" pitchFamily="34" charset="-122"/>
              </a:rPr>
              <a:t>hello.HelloWorld</a:t>
            </a:r>
            <a:r>
              <a:rPr lang="en-US" altLang="zh-CN" sz="1800" b="1" dirty="0">
                <a:solidFill>
                  <a:srgbClr val="C00000"/>
                </a:solidFill>
                <a:latin typeface="微软雅黑" panose="020B0503020204020204" pitchFamily="34" charset="-122"/>
                <a:ea typeface="微软雅黑" panose="020B0503020204020204" pitchFamily="34" charset="-122"/>
              </a:rPr>
              <a:t>();</a:t>
            </a:r>
            <a:endParaRPr lang="en-US" altLang="zh-CN" sz="1800" b="1" dirty="0">
              <a:solidFill>
                <a:srgbClr val="C00000"/>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h.hello</a:t>
            </a: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9220" name="内容占位符 2"/>
          <p:cNvSpPr>
            <a:spLocks noGrp="1" noChangeArrowheads="1"/>
          </p:cNvSpPr>
          <p:nvPr>
            <p:ph idx="1"/>
          </p:nvPr>
        </p:nvSpPr>
        <p:spPr/>
        <p:txBody>
          <a:bodyPr/>
          <a:lstStyle/>
          <a:p>
            <a:r>
              <a:rPr lang="zh-CN" altLang="en-US" smtClean="0"/>
              <a:t>通过</a:t>
            </a:r>
            <a:r>
              <a:rPr lang="en-US" altLang="zh-CN" smtClean="0"/>
              <a:t>import</a:t>
            </a:r>
            <a:r>
              <a:rPr lang="zh-CN" altLang="en-US" smtClean="0"/>
              <a:t>关键字引入包</a:t>
            </a:r>
            <a:endParaRPr lang="en-US" altLang="zh-CN" smtClean="0"/>
          </a:p>
          <a:p>
            <a:pPr lvl="1"/>
            <a:r>
              <a:rPr lang="en-US" altLang="zh-CN" smtClean="0"/>
              <a:t>import</a:t>
            </a:r>
            <a:r>
              <a:rPr lang="zh-CN" altLang="en-US" smtClean="0"/>
              <a:t>语句，必须位于</a:t>
            </a:r>
            <a:r>
              <a:rPr lang="en-US" altLang="zh-CN" smtClean="0"/>
              <a:t>package</a:t>
            </a:r>
            <a:r>
              <a:rPr lang="zh-CN" altLang="en-US" smtClean="0"/>
              <a:t>和类声明之间</a:t>
            </a:r>
            <a:endParaRPr lang="zh-CN" altLang="en-US" smtClean="0"/>
          </a:p>
          <a:p>
            <a:pPr lvl="1"/>
            <a:r>
              <a:rPr lang="zh-CN" altLang="en-US" smtClean="0"/>
              <a:t>默认会引入</a:t>
            </a:r>
            <a:r>
              <a:rPr lang="en-US" altLang="zh-CN" smtClean="0"/>
              <a:t>java.lang</a:t>
            </a:r>
            <a:r>
              <a:rPr lang="zh-CN" altLang="en-US" smtClean="0"/>
              <a:t>包</a:t>
            </a:r>
            <a:endParaRPr lang="zh-CN" altLang="en-US" smtClean="0"/>
          </a:p>
          <a:p>
            <a:pPr lvl="1"/>
            <a:r>
              <a:rPr lang="en-US" altLang="zh-CN" smtClean="0"/>
              <a:t>import</a:t>
            </a:r>
            <a:r>
              <a:rPr lang="zh-CN" altLang="en-US" smtClean="0"/>
              <a:t>语名的唯一价值是减少键入</a:t>
            </a:r>
            <a:endParaRPr lang="zh-CN" altLang="en-US" smtClean="0"/>
          </a:p>
          <a:p>
            <a:r>
              <a:rPr lang="en-US" altLang="zh-CN" smtClean="0"/>
              <a:t>import</a:t>
            </a:r>
            <a:r>
              <a:rPr lang="zh-CN" altLang="en-US" smtClean="0"/>
              <a:t>导入声明可分为两种</a:t>
            </a:r>
            <a:r>
              <a:rPr lang="en-US" altLang="zh-CN" smtClean="0"/>
              <a:t>:</a:t>
            </a:r>
            <a:endParaRPr lang="en-US" altLang="zh-CN" smtClean="0"/>
          </a:p>
          <a:p>
            <a:pPr lvl="1"/>
            <a:r>
              <a:rPr lang="zh-CN" altLang="en-US" smtClean="0"/>
              <a:t>单类型导入</a:t>
            </a:r>
            <a:r>
              <a:rPr lang="en-US" altLang="zh-CN" smtClean="0"/>
              <a:t>(single-type-import) </a:t>
            </a:r>
            <a:endParaRPr lang="en-US" altLang="zh-CN" smtClean="0"/>
          </a:p>
          <a:p>
            <a:pPr lvl="1"/>
            <a:r>
              <a:rPr lang="zh-CN" altLang="en-US" smtClean="0"/>
              <a:t>例</a:t>
            </a:r>
            <a:r>
              <a:rPr lang="en-US" altLang="zh-CN" smtClean="0"/>
              <a:t>:import  java.util.ArrayList</a:t>
            </a:r>
            <a:endParaRPr lang="en-US" altLang="zh-CN" smtClean="0"/>
          </a:p>
          <a:p>
            <a:pPr lvl="1"/>
            <a:r>
              <a:rPr lang="zh-CN" altLang="en-US" smtClean="0"/>
              <a:t>按需类型导入</a:t>
            </a:r>
            <a:r>
              <a:rPr lang="en-US" altLang="zh-CN" smtClean="0"/>
              <a:t>(type-import-on-demand) </a:t>
            </a:r>
            <a:endParaRPr lang="en-US" altLang="zh-CN" smtClean="0"/>
          </a:p>
          <a:p>
            <a:pPr lvl="1"/>
            <a:r>
              <a:rPr lang="zh-CN" altLang="en-US" smtClean="0"/>
              <a:t>例</a:t>
            </a:r>
            <a:r>
              <a:rPr lang="en-US" altLang="zh-CN" smtClean="0"/>
              <a:t>:import  java.util.*</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smtClean="0"/>
              <a:t>HelloWorld.java</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Main.java</a:t>
            </a:r>
            <a:endParaRPr lang="zh-CN" altLang="zh-CN" smtClean="0"/>
          </a:p>
          <a:p>
            <a:endParaRPr lang="zh-CN" altLang="en-US" smtClean="0"/>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System.out.println</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b="1" dirty="0">
                <a:solidFill>
                  <a:srgbClr val="C00000"/>
                </a:solidFill>
                <a:latin typeface="微软雅黑" panose="020B0503020204020204" pitchFamily="34" charset="-122"/>
                <a:ea typeface="微软雅黑" panose="020B0503020204020204" pitchFamily="34" charset="-122"/>
              </a:rPr>
              <a:t>import hello.HelloWorld;</a:t>
            </a:r>
            <a:endParaRPr lang="en-US" altLang="zh-CN" sz="1800" b="1" dirty="0">
              <a:solidFill>
                <a:srgbClr val="C00000"/>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Main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static void main(String[] args)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HelloWorld h = new HelloWorld();</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h.hello();</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anose="020B0604020202020204"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p:txBody>
      </p:sp>
      <p:sp>
        <p:nvSpPr>
          <p:cNvPr id="6149" name="Rectangle 5"/>
          <p:cNvSpPr>
            <a:spLocks noGrp="1" noChangeArrowheads="1"/>
          </p:cNvSpPr>
          <p:nvPr/>
        </p:nvSpPr>
        <p:spPr bwMode="auto">
          <a:xfrm>
            <a:off x="611560" y="2492896"/>
            <a:ext cx="7610475" cy="2160587"/>
          </a:xfrm>
          <a:prstGeom prst="rect">
            <a:avLst/>
          </a:prstGeom>
          <a:solidFill>
            <a:srgbClr val="FFCC99"/>
          </a:solidFill>
          <a:ln w="9525">
            <a:solidFill>
              <a:schemeClr val="tx1"/>
            </a:solidFill>
            <a:miter lim="800000"/>
          </a:ln>
        </p:spPr>
        <p:txBody>
          <a:bodyPr wrap="none" anchor="ctr"/>
          <a:lstStyle/>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面向过程的程序设计存在的问题：</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1.在解决问题时，从问题的细节入手。适用于解决简单问题，</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当程序大到一定程度的时候，其调试和维护就很困难。</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2.面向过程的程序设计思维方式更贴近计算机，不利于大规模的</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程序设计、对代码重用支持的不够好。</a:t>
            </a: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smtClean="0"/>
              <a:t>HelloWorld.java                  </a:t>
            </a:r>
            <a:r>
              <a:rPr lang="en-US" altLang="zh-CN" dirty="0" err="1">
                <a:sym typeface="+mn-ea"/>
              </a:rPr>
              <a:t>HiWorld.java</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Main.java</a:t>
            </a:r>
            <a:endParaRPr lang="zh-CN" altLang="zh-CN" smtClean="0"/>
          </a:p>
          <a:p>
            <a:endParaRPr lang="zh-CN" altLang="en-US" smtClean="0"/>
          </a:p>
        </p:txBody>
      </p:sp>
      <p:sp>
        <p:nvSpPr>
          <p:cNvPr id="10245" name="Rectangle 5"/>
          <p:cNvSpPr txBox="1">
            <a:spLocks noChangeArrowheads="1"/>
          </p:cNvSpPr>
          <p:nvPr/>
        </p:nvSpPr>
        <p:spPr bwMode="auto">
          <a:xfrm>
            <a:off x="217170" y="1779905"/>
            <a:ext cx="4823460" cy="2134235"/>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System.out.println</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b="1" dirty="0">
                <a:solidFill>
                  <a:srgbClr val="C00000"/>
                </a:solidFill>
                <a:latin typeface="微软雅黑" panose="020B0503020204020204" pitchFamily="34" charset="-122"/>
                <a:ea typeface="微软雅黑" panose="020B0503020204020204" pitchFamily="34" charset="-122"/>
              </a:rPr>
              <a:t>import hello.*;</a:t>
            </a:r>
            <a:endParaRPr lang="en-US" altLang="zh-CN" sz="1800" b="1" dirty="0">
              <a:solidFill>
                <a:srgbClr val="C00000"/>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Main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static void main(String[] args)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HelloWorld h = new HelloWorld();</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h.hello();</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2" name="Rectangle 5"/>
          <p:cNvSpPr txBox="1">
            <a:spLocks noChangeArrowheads="1"/>
          </p:cNvSpPr>
          <p:nvPr/>
        </p:nvSpPr>
        <p:spPr bwMode="auto">
          <a:xfrm>
            <a:off x="4714875" y="1779905"/>
            <a:ext cx="4507865" cy="2134235"/>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smtClean="0">
                <a:solidFill>
                  <a:schemeClr val="tx1"/>
                </a:solidFill>
                <a:latin typeface="微软雅黑" panose="020B0503020204020204" pitchFamily="34" charset="-122"/>
                <a:ea typeface="微软雅黑" panose="020B0503020204020204" pitchFamily="34" charset="-122"/>
              </a:rPr>
              <a:t>HiWorld</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System.out.println</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smtClean="0">
                <a:solidFill>
                  <a:schemeClr val="tx1"/>
                </a:solidFill>
                <a:latin typeface="微软雅黑" panose="020B0503020204020204" pitchFamily="34" charset="-122"/>
                <a:ea typeface="微软雅黑" panose="020B0503020204020204" pitchFamily="34" charset="-122"/>
                <a:sym typeface="+mn-ea"/>
              </a:rPr>
              <a:t>HiWorld</a:t>
            </a:r>
            <a:r>
              <a:rPr lang="en-US" altLang="zh-CN" sz="1800" dirty="0">
                <a:solidFill>
                  <a:schemeClr val="tx1"/>
                </a:solidFill>
              </a:rPr>
              <a:t>"</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smtClean="0"/>
              <a:t>Java</a:t>
            </a:r>
            <a:r>
              <a:rPr lang="zh-CN" altLang="en-US" smtClean="0"/>
              <a:t>类库中几个重要的包</a:t>
            </a:r>
            <a:br>
              <a:rPr lang="en-US" altLang="zh-CN" smtClean="0"/>
            </a:br>
            <a:endParaRPr lang="zh-CN" altLang="en-US" smtClean="0"/>
          </a:p>
        </p:txBody>
      </p:sp>
      <p:sp>
        <p:nvSpPr>
          <p:cNvPr id="11268" name="内容占位符 2"/>
          <p:cNvSpPr>
            <a:spLocks noGrp="1" noChangeArrowheads="1"/>
          </p:cNvSpPr>
          <p:nvPr>
            <p:ph idx="1"/>
          </p:nvPr>
        </p:nvSpPr>
        <p:spPr/>
        <p:txBody>
          <a:bodyPr/>
          <a:lstStyle/>
          <a:p>
            <a:r>
              <a:rPr lang="en-US" altLang="zh-CN" smtClean="0"/>
              <a:t> java.lang</a:t>
            </a:r>
            <a:endParaRPr lang="en-US" altLang="zh-CN" smtClean="0"/>
          </a:p>
          <a:p>
            <a:pPr lvl="1"/>
            <a:r>
              <a:rPr lang="zh-CN" altLang="en-US" smtClean="0"/>
              <a:t>包含一些形成语言核心的类，如</a:t>
            </a:r>
            <a:r>
              <a:rPr lang="en-US" altLang="zh-CN" smtClean="0"/>
              <a:t>String</a:t>
            </a:r>
            <a:r>
              <a:rPr lang="zh-CN" altLang="en-US" smtClean="0"/>
              <a:t>、</a:t>
            </a:r>
            <a:r>
              <a:rPr lang="en-US" altLang="zh-CN" smtClean="0"/>
              <a:t>Math</a:t>
            </a:r>
            <a:r>
              <a:rPr lang="zh-CN" altLang="en-US" smtClean="0"/>
              <a:t>、</a:t>
            </a:r>
            <a:r>
              <a:rPr lang="en-US" altLang="zh-CN" smtClean="0"/>
              <a:t>Integer</a:t>
            </a:r>
            <a:r>
              <a:rPr lang="zh-CN" altLang="en-US" smtClean="0"/>
              <a:t>和</a:t>
            </a:r>
            <a:r>
              <a:rPr lang="en-US" altLang="zh-CN" smtClean="0"/>
              <a:t>Thread</a:t>
            </a:r>
            <a:r>
              <a:rPr lang="zh-CN" altLang="en-US" smtClean="0"/>
              <a:t>。</a:t>
            </a:r>
            <a:endParaRPr lang="en-US" altLang="zh-CN" smtClean="0"/>
          </a:p>
          <a:p>
            <a:r>
              <a:rPr lang="en-US" altLang="zh-CN" sz="2400">
                <a:sym typeface="+mn-ea"/>
              </a:rPr>
              <a:t>java.io</a:t>
            </a:r>
            <a:endParaRPr lang="en-US" altLang="zh-CN" sz="2400" smtClean="0"/>
          </a:p>
          <a:p>
            <a:pPr lvl="1"/>
            <a:r>
              <a:rPr sz="2400">
                <a:sym typeface="+mn-ea"/>
              </a:rPr>
              <a:t>包含处理</a:t>
            </a:r>
            <a:r>
              <a:rPr lang="en-US" altLang="zh-CN" sz="2400">
                <a:sym typeface="+mn-ea"/>
              </a:rPr>
              <a:t>I/O </a:t>
            </a:r>
            <a:r>
              <a:rPr sz="2400">
                <a:sym typeface="+mn-ea"/>
              </a:rPr>
              <a:t>文件的类。 </a:t>
            </a:r>
            <a:endParaRPr lang="en-US" altLang="zh-CN" sz="2400" smtClean="0"/>
          </a:p>
          <a:p>
            <a:r>
              <a:rPr lang="en-US" altLang="zh-CN" sz="2400">
                <a:sym typeface="+mn-ea"/>
              </a:rPr>
              <a:t>java.util</a:t>
            </a:r>
            <a:endParaRPr lang="en-US" altLang="zh-CN" sz="2400" smtClean="0"/>
          </a:p>
          <a:p>
            <a:pPr lvl="1"/>
            <a:r>
              <a:rPr sz="2400">
                <a:sym typeface="+mn-ea"/>
              </a:rPr>
              <a:t>包含为任务设置的实用程序类，如随机数发生、定义系统特性和使用与日期日历相关的函数。 </a:t>
            </a:r>
            <a:endParaRPr lang="zh-CN" altLang="zh-CN" sz="2400" smtClean="0"/>
          </a:p>
          <a:p>
            <a:endParaRPr lang="en-US" altLang="zh-CN" smtClean="0"/>
          </a:p>
          <a:p>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smtClean="0"/>
              <a:t>Java</a:t>
            </a:r>
            <a:r>
              <a:rPr lang="zh-CN" altLang="en-US" smtClean="0"/>
              <a:t>类库中几个重要的包</a:t>
            </a:r>
            <a:br>
              <a:rPr lang="en-US" altLang="zh-CN" smtClean="0"/>
            </a:br>
            <a:endParaRPr lang="zh-CN" altLang="en-US" smtClean="0"/>
          </a:p>
        </p:txBody>
      </p:sp>
      <p:sp>
        <p:nvSpPr>
          <p:cNvPr id="12292" name="内容占位符 2"/>
          <p:cNvSpPr>
            <a:spLocks noGrp="1" noChangeArrowheads="1"/>
          </p:cNvSpPr>
          <p:nvPr>
            <p:ph idx="1"/>
          </p:nvPr>
        </p:nvSpPr>
        <p:spPr/>
        <p:txBody>
          <a:bodyPr/>
          <a:lstStyle/>
          <a:p>
            <a:r>
              <a:rPr lang="en-US" altLang="zh-CN" sz="2400">
                <a:sym typeface="+mn-ea"/>
              </a:rPr>
              <a:t>java.net</a:t>
            </a:r>
            <a:endParaRPr lang="en-US" altLang="zh-CN" sz="2400" smtClean="0"/>
          </a:p>
          <a:p>
            <a:pPr lvl="1"/>
            <a:r>
              <a:rPr sz="2400">
                <a:sym typeface="+mn-ea"/>
              </a:rPr>
              <a:t>包含执行与网络相关的操作的类和处理接口及统一资源定位器</a:t>
            </a:r>
            <a:r>
              <a:rPr lang="en-US" altLang="zh-CN" sz="2400">
                <a:sym typeface="+mn-ea"/>
              </a:rPr>
              <a:t>(URLs)</a:t>
            </a:r>
            <a:r>
              <a:rPr sz="2400">
                <a:sym typeface="+mn-ea"/>
              </a:rPr>
              <a:t>的类。</a:t>
            </a:r>
            <a:endParaRPr lang="en-US" altLang="zh-CN" sz="2400">
              <a:sym typeface="+mn-ea"/>
            </a:endParaRPr>
          </a:p>
          <a:p>
            <a:r>
              <a:rPr lang="en-US" altLang="zh-CN" sz="2400">
                <a:sym typeface="+mn-ea"/>
              </a:rPr>
              <a:t>java.awt</a:t>
            </a:r>
            <a:endParaRPr lang="en-US" altLang="zh-CN" sz="2400" smtClean="0"/>
          </a:p>
          <a:p>
            <a:pPr lvl="1"/>
            <a:r>
              <a:rPr sz="2400">
                <a:sym typeface="+mn-ea"/>
              </a:rPr>
              <a:t>包含了构成抽象窗口工具包（</a:t>
            </a:r>
            <a:r>
              <a:rPr lang="en-US" altLang="zh-CN" sz="2400">
                <a:sym typeface="+mn-ea"/>
              </a:rPr>
              <a:t>AWT</a:t>
            </a:r>
            <a:r>
              <a:rPr sz="2400">
                <a:sym typeface="+mn-ea"/>
              </a:rPr>
              <a:t>）的类，这个包被用来构建和管理应用程序的图形用户界面。</a:t>
            </a:r>
            <a:endParaRPr lang="en-US" altLang="zh-CN" sz="2400" smtClean="0"/>
          </a:p>
          <a:p>
            <a:r>
              <a:rPr lang="en-US" altLang="zh-CN" sz="2400">
                <a:sym typeface="+mn-ea"/>
              </a:rPr>
              <a:t> java.applet</a:t>
            </a:r>
            <a:endParaRPr lang="en-US" altLang="zh-CN" sz="2400" smtClean="0"/>
          </a:p>
          <a:p>
            <a:pPr lvl="1"/>
            <a:r>
              <a:rPr sz="2400">
                <a:sym typeface="+mn-ea"/>
              </a:rPr>
              <a:t>包含了可执行</a:t>
            </a:r>
            <a:r>
              <a:rPr lang="en-US" altLang="zh-CN" sz="2400">
                <a:sym typeface="+mn-ea"/>
              </a:rPr>
              <a:t>applet </a:t>
            </a:r>
            <a:r>
              <a:rPr sz="2400">
                <a:sym typeface="+mn-ea"/>
              </a:rPr>
              <a:t>特殊行为的类。 </a:t>
            </a:r>
            <a:endParaRPr lang="en-US" altLang="zh-CN" sz="2400" smtClean="0"/>
          </a:p>
          <a:p>
            <a:endParaRPr lang="en-US" altLang="zh-CN" smtClean="0"/>
          </a:p>
          <a:p>
            <a:endParaRPr lang="en-US" altLang="zh-CN" smtClean="0"/>
          </a:p>
          <a:p>
            <a:endParaRPr lang="zh-CN"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总结</a:t>
            </a:r>
            <a:endParaRPr lang="zh-CN" altLang="en-US" smtClean="0"/>
          </a:p>
        </p:txBody>
      </p:sp>
      <p:sp>
        <p:nvSpPr>
          <p:cNvPr id="15364" name="内容占位符 2"/>
          <p:cNvSpPr>
            <a:spLocks noGrp="1" noChangeArrowheads="1"/>
          </p:cNvSpPr>
          <p:nvPr>
            <p:ph idx="1"/>
          </p:nvPr>
        </p:nvSpPr>
        <p:spPr/>
        <p:txBody>
          <a:bodyPr/>
          <a:lstStyle/>
          <a:p>
            <a:r>
              <a:rPr lang="zh-CN" altLang="en-US" smtClean="0"/>
              <a:t>面向过程的程序设计</a:t>
            </a:r>
            <a:endParaRPr lang="zh-CN" altLang="en-US" smtClean="0"/>
          </a:p>
          <a:p>
            <a:r>
              <a:rPr lang="zh-CN" altLang="en-US" smtClean="0"/>
              <a:t>面</a:t>
            </a:r>
            <a:r>
              <a:rPr lang="zh-CN" altLang="en-US" smtClean="0">
                <a:sym typeface="Arial" panose="020B0604020202020204" pitchFamily="34" charset="0"/>
              </a:rPr>
              <a:t>向对象的</a:t>
            </a:r>
            <a:r>
              <a:rPr lang="zh-CN" altLang="en-US" smtClean="0"/>
              <a:t>设计思想</a:t>
            </a:r>
            <a:endParaRPr lang="zh-CN" altLang="en-US" smtClean="0"/>
          </a:p>
          <a:p>
            <a:r>
              <a:rPr lang="zh-CN" altLang="en-US" smtClean="0">
                <a:sym typeface="Arial" panose="020B0604020202020204" pitchFamily="34" charset="0"/>
              </a:rPr>
              <a:t>面向对象程序设计的主要概念</a:t>
            </a:r>
            <a:endParaRPr lang="en-US" altLang="zh-CN" smtClean="0">
              <a:sym typeface="Arial" panose="020B0604020202020204" pitchFamily="34" charset="0"/>
            </a:endParaRPr>
          </a:p>
          <a:p>
            <a:r>
              <a:rPr lang="en-US" altLang="zh-CN" smtClean="0">
                <a:sym typeface="Arial" panose="020B0604020202020204" pitchFamily="34" charset="0"/>
              </a:rPr>
              <a:t>Java</a:t>
            </a:r>
            <a:r>
              <a:rPr lang="zh-CN" altLang="en-US" smtClean="0">
                <a:sym typeface="Arial" panose="020B0604020202020204" pitchFamily="34" charset="0"/>
              </a:rPr>
              <a:t>中方法的使用</a:t>
            </a:r>
            <a:endParaRPr lang="en-US" altLang="zh-CN" smtClean="0">
              <a:sym typeface="Arial" panose="020B0604020202020204" pitchFamily="34" charset="0"/>
            </a:endParaRPr>
          </a:p>
          <a:p>
            <a:r>
              <a:rPr lang="en-US" altLang="zh-CN" smtClean="0">
                <a:sym typeface="Arial" panose="020B0604020202020204" pitchFamily="34" charset="0"/>
              </a:rPr>
              <a:t>Java</a:t>
            </a:r>
            <a:r>
              <a:rPr lang="zh-CN" altLang="en-US" smtClean="0">
                <a:sym typeface="Arial" panose="020B0604020202020204" pitchFamily="34" charset="0"/>
              </a:rPr>
              <a:t>中的垃圾回收器</a:t>
            </a:r>
            <a:endParaRPr lang="en-US" altLang="zh-CN" smtClean="0">
              <a:sym typeface="Arial" panose="020B0604020202020204" pitchFamily="34" charset="0"/>
            </a:endParaRPr>
          </a:p>
          <a:p>
            <a:r>
              <a:rPr lang="en-US" altLang="zh-CN" smtClean="0">
                <a:sym typeface="Arial" panose="020B0604020202020204" pitchFamily="34" charset="0"/>
              </a:rPr>
              <a:t>Java</a:t>
            </a:r>
            <a:r>
              <a:rPr lang="zh-CN" altLang="en-US" smtClean="0">
                <a:sym typeface="Arial" panose="020B0604020202020204" pitchFamily="34" charset="0"/>
              </a:rPr>
              <a:t>中的包的概念</a:t>
            </a:r>
            <a:endParaRPr lang="zh-CN" altLang="en-US"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971600"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anose="02010600030101010101" pitchFamily="2" charset="-122"/>
              </a:rPr>
              <a:t>Thank You</a:t>
            </a:r>
            <a:endParaRPr lang="zh-CN" altLang="en-US" sz="5400" b="1" smtClean="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面向对象的程序设计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a:p>
            <a:pPr lvl="1"/>
            <a:r>
              <a:rPr lang="zh-CN" altLang="en-US" smtClean="0"/>
              <a:t>面向对象的设计思路</a:t>
            </a:r>
            <a:endParaRPr lang="zh-CN" altLang="en-US" smtClean="0"/>
          </a:p>
          <a:p>
            <a:pPr lvl="2"/>
            <a:r>
              <a:rPr lang="zh-CN" altLang="en-US" smtClean="0"/>
              <a:t>黑白双方，这两方的行为是一模一样的，</a:t>
            </a:r>
            <a:endParaRPr lang="zh-CN" altLang="en-US" smtClean="0"/>
          </a:p>
          <a:p>
            <a:pPr lvl="2"/>
            <a:r>
              <a:rPr lang="zh-CN" altLang="en-US" smtClean="0"/>
              <a:t>棋盘系统，负责绘制画面</a:t>
            </a:r>
            <a:endParaRPr lang="zh-CN" altLang="en-US" smtClean="0"/>
          </a:p>
          <a:p>
            <a:pPr lvl="2"/>
            <a:r>
              <a:rPr lang="zh-CN" altLang="en-US" smtClean="0"/>
              <a:t>规则系统，负责判定诸如犯规、输赢等。</a:t>
            </a:r>
            <a:endParaRPr lang="zh-CN" altLang="en-US" smtClean="0"/>
          </a:p>
          <a:p>
            <a:pPr lvl="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fade">
                                      <p:cBhvr>
                                        <p:cTn id="21" dur="1000"/>
                                        <p:tgtEl>
                                          <p:spTgt spid="6147">
                                            <p:txEl>
                                              <p:pRg st="3" end="3"/>
                                            </p:txEl>
                                          </p:spTgt>
                                        </p:tgtEl>
                                      </p:cBhvr>
                                    </p:animEffect>
                                    <p:anim calcmode="lin" valueType="num">
                                      <p:cBhvr>
                                        <p:cTn id="22"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4" end="4"/>
                                            </p:txEl>
                                          </p:spTgt>
                                        </p:tgtEl>
                                        <p:attrNameLst>
                                          <p:attrName>style.visibility</p:attrName>
                                        </p:attrNameLst>
                                      </p:cBhvr>
                                      <p:to>
                                        <p:strVal val="visible"/>
                                      </p:to>
                                    </p:set>
                                    <p:animEffect transition="in" filter="fade">
                                      <p:cBhvr>
                                        <p:cTn id="28" dur="1000"/>
                                        <p:tgtEl>
                                          <p:spTgt spid="6147">
                                            <p:txEl>
                                              <p:pRg st="4" end="4"/>
                                            </p:txEl>
                                          </p:spTgt>
                                        </p:tgtEl>
                                      </p:cBhvr>
                                    </p:animEffect>
                                    <p:anim calcmode="lin" valueType="num">
                                      <p:cBhvr>
                                        <p:cTn id="29"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面向对象的编程</a:t>
            </a:r>
            <a:endParaRPr lang="zh-CN" altLang="en-US" smtClean="0"/>
          </a:p>
        </p:txBody>
      </p:sp>
      <p:sp>
        <p:nvSpPr>
          <p:cNvPr id="6148" name="内容占位符 2"/>
          <p:cNvSpPr>
            <a:spLocks noGrp="1" noChangeArrowheads="1"/>
          </p:cNvSpPr>
          <p:nvPr>
            <p:ph idx="1"/>
          </p:nvPr>
        </p:nvSpPr>
        <p:spPr/>
        <p:txBody>
          <a:bodyPr/>
          <a:lstStyle/>
          <a:p>
            <a:r>
              <a:rPr lang="zh-CN" altLang="en-US" smtClean="0">
                <a:sym typeface="Arial" panose="020B0604020202020204" pitchFamily="34" charset="0"/>
              </a:rPr>
              <a:t>面向对象编程的思想更接近于人的思维，程序用对象及对象间的相互作用来完成程序的功能，程序中的对象是对现实生活中存在的对象的抽象。</a:t>
            </a:r>
            <a:endParaRPr lang="zh-CN" altLang="en-US" smtClean="0">
              <a:sym typeface="Arial" panose="020B0604020202020204" pitchFamily="34" charset="0"/>
            </a:endParaRPr>
          </a:p>
          <a:p>
            <a:r>
              <a:rPr lang="zh-CN" altLang="en-US" smtClean="0">
                <a:sym typeface="Arial" panose="020B0604020202020204" pitchFamily="34" charset="0"/>
              </a:rPr>
              <a:t>面向对象的程序设计可以很好的解决面向过程的程序设计出现的大规模编程，代码复用等问题。</a:t>
            </a:r>
            <a:endParaRPr lang="zh-CN" altLang="en-US" smtClean="0">
              <a:sym typeface="Arial" panose="020B0604020202020204" pitchFamily="34" charset="0"/>
            </a:endParaRPr>
          </a:p>
          <a:p>
            <a:r>
              <a:rPr lang="zh-CN" altLang="en-US" smtClean="0">
                <a:sym typeface="Arial" panose="020B0604020202020204" pitchFamily="34" charset="0"/>
              </a:rPr>
              <a:t>面向对象程序设计三个重要特征是</a:t>
            </a:r>
            <a:r>
              <a:rPr lang="zh-CN" altLang="en-US" smtClean="0">
                <a:solidFill>
                  <a:srgbClr val="FF0000"/>
                </a:solidFill>
                <a:sym typeface="Arial" panose="020B0604020202020204" pitchFamily="34" charset="0"/>
              </a:rPr>
              <a:t>封装、继承、多态</a:t>
            </a:r>
            <a:r>
              <a:rPr lang="zh-CN" altLang="en-US" smtClean="0">
                <a:sym typeface="Arial" panose="020B0604020202020204" pitchFamily="34" charset="0"/>
              </a:rPr>
              <a:t>。</a:t>
            </a:r>
            <a:endParaRPr lang="zh-CN" altLang="en-US" smtClean="0">
              <a:sym typeface="Arial" panose="020B0604020202020204" pitchFamily="34" charset="0"/>
            </a:endParaRPr>
          </a:p>
          <a:p>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endParaRPr lang="zh-CN" altLang="en-US" smtClean="0"/>
          </a:p>
        </p:txBody>
      </p:sp>
      <p:sp>
        <p:nvSpPr>
          <p:cNvPr id="8195" name="内容占位符 2"/>
          <p:cNvSpPr>
            <a:spLocks noGrp="1" noChangeArrowheads="1"/>
          </p:cNvSpPr>
          <p:nvPr>
            <p:ph idx="1"/>
          </p:nvPr>
        </p:nvSpPr>
        <p:spPr/>
        <p:txBody>
          <a:bodyPr/>
          <a:lstStyle/>
          <a:p>
            <a:r>
              <a:rPr lang="zh-CN" altLang="en-US" smtClean="0"/>
              <a:t>面向对象的设计思想</a:t>
            </a:r>
            <a:endParaRPr lang="zh-CN" altLang="en-US" smtClean="0"/>
          </a:p>
          <a:p>
            <a:pPr lvl="1"/>
            <a:r>
              <a:rPr lang="zh-CN" altLang="en-US" smtClean="0"/>
              <a:t>面向对象程序设计的基本思想是将现实世界中的事物抽象为对象，并给抽象出来的对象赋予相应的状态和行为，通过对消息的响应完成一定的任务。</a:t>
            </a:r>
            <a:endParaRPr lang="zh-CN" altLang="en-US" smtClean="0"/>
          </a:p>
          <a:p>
            <a:pPr lvl="1"/>
            <a:r>
              <a:rPr lang="zh-CN" altLang="en-US" smtClean="0"/>
              <a:t>在现实世界中任何事物都可以被认为是对象，如：</a:t>
            </a:r>
            <a:endParaRPr lang="zh-CN" altLang="en-US" smtClean="0"/>
          </a:p>
          <a:p>
            <a:pPr lvl="2"/>
            <a:r>
              <a:rPr lang="zh-CN" altLang="en-US" smtClean="0"/>
              <a:t>学生、教师</a:t>
            </a:r>
            <a:endParaRPr lang="zh-CN" altLang="en-US" smtClean="0"/>
          </a:p>
          <a:p>
            <a:pPr lvl="2"/>
            <a:r>
              <a:rPr lang="zh-CN" altLang="en-US" smtClean="0"/>
              <a:t>课程、教室、班级</a:t>
            </a:r>
            <a:endParaRPr lang="zh-CN" altLang="en-US" smtClean="0"/>
          </a:p>
          <a:p>
            <a:pPr lvl="2"/>
            <a:r>
              <a:rPr lang="zh-CN" altLang="en-US" smtClean="0"/>
              <a:t>计算机、电视机、空调等。</a:t>
            </a:r>
            <a:endParaRPr lang="zh-CN" altLang="en-US" smtClean="0"/>
          </a:p>
        </p:txBody>
      </p:sp>
      <p:pic>
        <p:nvPicPr>
          <p:cNvPr id="7173" name="Picture 4"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4437063"/>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3933825"/>
            <a:ext cx="134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5157788"/>
            <a:ext cx="1654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空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941888"/>
            <a:ext cx="18732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Calligraphy">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noFill/>
        <a:noFill/>
        <a:no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9952</Words>
  <Application>WPS 演示</Application>
  <PresentationFormat>全屏显示(4:3)</PresentationFormat>
  <Paragraphs>879</Paragraphs>
  <Slides>64</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4" baseType="lpstr">
      <vt:lpstr>Arial</vt:lpstr>
      <vt:lpstr>宋体</vt:lpstr>
      <vt:lpstr>Wingdings</vt:lpstr>
      <vt:lpstr>华文新魏</vt:lpstr>
      <vt:lpstr>微软雅黑</vt:lpstr>
      <vt:lpstr>Times New Roman</vt:lpstr>
      <vt:lpstr>Courier New</vt:lpstr>
      <vt:lpstr>3_Default Design</vt:lpstr>
      <vt:lpstr>PBrush</vt:lpstr>
      <vt:lpstr>PBrush</vt:lpstr>
      <vt:lpstr>类和对象 </vt:lpstr>
      <vt:lpstr>讲授思路　　　　　　　　　</vt:lpstr>
      <vt:lpstr>讲授思路　　　　　　　　　</vt:lpstr>
      <vt:lpstr>类和对象概述　　　　　　　　　</vt:lpstr>
      <vt:lpstr>面向过程的程序设计</vt:lpstr>
      <vt:lpstr>面向过程的程序设计</vt:lpstr>
      <vt:lpstr>面向对象的程序设计</vt:lpstr>
      <vt:lpstr>面向对象的编程</vt:lpstr>
      <vt:lpstr>面向对象的设计思想（OOP）</vt:lpstr>
      <vt:lpstr>面向对象的设计思想（OOP）</vt:lpstr>
      <vt:lpstr>面向对象的设计思想（OOP）</vt:lpstr>
      <vt:lpstr>主要概念-抽象</vt:lpstr>
      <vt:lpstr>主要概念-抽象</vt:lpstr>
      <vt:lpstr>主要概念-类与对象</vt:lpstr>
      <vt:lpstr>类的基本结构: </vt:lpstr>
      <vt:lpstr>类的定义 </vt:lpstr>
      <vt:lpstr>类的定义 </vt:lpstr>
      <vt:lpstr>对象的实例化  </vt:lpstr>
      <vt:lpstr>对象的实例化  </vt:lpstr>
      <vt:lpstr>类成员的访问  </vt:lpstr>
      <vt:lpstr>主要概念-类与对象</vt:lpstr>
      <vt:lpstr>主要概念-类与对象</vt:lpstr>
      <vt:lpstr>讲授思路　　　　　　　　　</vt:lpstr>
      <vt:lpstr>类的成员方法	    　　　　　</vt:lpstr>
      <vt:lpstr>一个完整的类</vt:lpstr>
      <vt:lpstr>类体-成员方法</vt:lpstr>
      <vt:lpstr>类体-成员方法</vt:lpstr>
      <vt:lpstr>类体-成员方法</vt:lpstr>
      <vt:lpstr>类体-成员方法</vt:lpstr>
      <vt:lpstr>类体-成员方法</vt:lpstr>
      <vt:lpstr>方法重载</vt:lpstr>
      <vt:lpstr>特殊成员方法-构造方法</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课后阅读　　　　　</vt:lpstr>
      <vt:lpstr>讲授思路　　　　　　　　　</vt:lpstr>
      <vt:lpstr>垃圾收集概述</vt:lpstr>
      <vt:lpstr>Java的垃圾收集器</vt:lpstr>
      <vt:lpstr>Java垃圾收集器何时运行</vt:lpstr>
      <vt:lpstr>垃圾收集器如何运行</vt:lpstr>
      <vt:lpstr>垃圾回收情形一</vt:lpstr>
      <vt:lpstr>垃圾回收情形二</vt:lpstr>
      <vt:lpstr>讲授思路　　　　　　　　　</vt:lpstr>
      <vt:lpstr>包的使用　　　　　　　　</vt:lpstr>
      <vt:lpstr>包的概念 </vt:lpstr>
      <vt:lpstr>包的概念 </vt:lpstr>
      <vt:lpstr>访问带包的类 </vt:lpstr>
      <vt:lpstr>访问带包的类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lenovo</cp:lastModifiedBy>
  <cp:revision>783</cp:revision>
  <dcterms:created xsi:type="dcterms:W3CDTF">2006-10-06T15:46:00Z</dcterms:created>
  <dcterms:modified xsi:type="dcterms:W3CDTF">2017-03-08T03:03:09Z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