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9"/>
  </p:handoutMasterIdLst>
  <p:sldIdLst>
    <p:sldId id="256" r:id="rId3"/>
    <p:sldId id="375" r:id="rId4"/>
    <p:sldId id="432" r:id="rId6"/>
    <p:sldId id="382" r:id="rId7"/>
    <p:sldId id="419" r:id="rId8"/>
    <p:sldId id="430" r:id="rId9"/>
    <p:sldId id="413" r:id="rId10"/>
    <p:sldId id="440" r:id="rId11"/>
    <p:sldId id="434" r:id="rId12"/>
    <p:sldId id="441" r:id="rId13"/>
    <p:sldId id="437" r:id="rId14"/>
    <p:sldId id="439" r:id="rId15"/>
    <p:sldId id="447" r:id="rId16"/>
    <p:sldId id="448" r:id="rId17"/>
    <p:sldId id="438" r:id="rId18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CC66"/>
    <a:srgbClr val="E4FEDE"/>
    <a:srgbClr val="8BE58F"/>
    <a:srgbClr val="A0FAAF"/>
    <a:srgbClr val="DEFEE6"/>
    <a:srgbClr val="DBFDE1"/>
    <a:srgbClr val="E5E2FA"/>
    <a:srgbClr val="B17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3" autoAdjust="0"/>
    <p:restoredTop sz="85766" autoAdjust="0"/>
  </p:normalViewPr>
  <p:slideViewPr>
    <p:cSldViewPr>
      <p:cViewPr varScale="1">
        <p:scale>
          <a:sx n="86" d="100"/>
          <a:sy n="86" d="100"/>
        </p:scale>
        <p:origin x="-7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883A3A9-4CB0-4592-ADB0-BD7089B57F42}" type="slidenum">
              <a:rPr lang="pt-PT" altLang="zh-CN"/>
            </a:fld>
            <a:endParaRPr lang="pt-PT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pt-PT" noProof="0" smtClean="0"/>
              <a:t>Click to edit Master text styles</a:t>
            </a:r>
            <a:endParaRPr lang="pt-PT" noProof="0" smtClean="0"/>
          </a:p>
          <a:p>
            <a:pPr lvl="1"/>
            <a:r>
              <a:rPr lang="pt-PT" noProof="0" smtClean="0"/>
              <a:t>Second level</a:t>
            </a:r>
            <a:endParaRPr lang="pt-PT" noProof="0" smtClean="0"/>
          </a:p>
          <a:p>
            <a:pPr lvl="2"/>
            <a:r>
              <a:rPr lang="pt-PT" noProof="0" smtClean="0"/>
              <a:t>Third level</a:t>
            </a:r>
            <a:endParaRPr lang="pt-PT" noProof="0" smtClean="0"/>
          </a:p>
          <a:p>
            <a:pPr lvl="3"/>
            <a:r>
              <a:rPr lang="pt-PT" noProof="0" smtClean="0"/>
              <a:t>Fourth level</a:t>
            </a:r>
            <a:endParaRPr lang="pt-PT" noProof="0" smtClean="0"/>
          </a:p>
          <a:p>
            <a:pPr lvl="4"/>
            <a:r>
              <a:rPr lang="pt-PT" noProof="0" smtClean="0"/>
              <a:t>Fifth level</a:t>
            </a:r>
            <a:endParaRPr lang="pt-PT" noProof="0" smtClean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C210F43-7402-419F-9DD7-2F34522E6E8C}" type="slidenum">
              <a:rPr lang="pt-PT" altLang="zh-CN"/>
            </a:fld>
            <a:endParaRPr lang="pt-PT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629B0E-F0B9-451B-B9BE-9FCB28CF17BB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210F43-7402-419F-9DD7-2F34522E6E8C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dirty="0" smtClean="0"/>
              <a:t>编译器将选择加宽而不是装箱</a:t>
            </a:r>
            <a:endParaRPr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dirty="0" smtClean="0"/>
              <a:t>加宽将优于装箱先执行</a:t>
            </a:r>
            <a:endParaRPr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210F43-7402-419F-9DD7-2F34522E6E8C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dirty="0" smtClean="0">
                <a:sym typeface="+mn-ea"/>
              </a:rPr>
              <a:t>加宽将优于装箱先执行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装箱优于不定长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629B0E-F0B9-451B-B9BE-9FCB28CF17BB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jpeg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包装器类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孙丽萍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可变元参数列表带来的方法重载问题</a:t>
            </a:r>
            <a:endParaRPr lang="zh-CN" altLang="en-US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可变元参数列表给方法的重载带来了一定的难题</a:t>
            </a:r>
            <a:r>
              <a:rPr lang="en-US" altLang="zh-CN" smtClean="0"/>
              <a:t>;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945438" y="4189413"/>
            <a:ext cx="796925" cy="400050"/>
          </a:xfrm>
          <a:prstGeom prst="rect">
            <a:avLst/>
          </a:prstGeom>
          <a:solidFill>
            <a:srgbClr val="FFCC99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int,int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8" name="肘形连接符 7"/>
          <p:cNvCxnSpPr>
            <a:stCxn id="4" idx="3"/>
            <a:endCxn id="7" idx="1"/>
          </p:cNvCxnSpPr>
          <p:nvPr/>
        </p:nvCxnSpPr>
        <p:spPr bwMode="auto">
          <a:xfrm flipV="1">
            <a:off x="7111803" y="4389438"/>
            <a:ext cx="833635" cy="134149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ctangle 5"/>
          <p:cNvSpPr>
            <a:spLocks noGrp="1" noChangeArrowheads="1"/>
          </p:cNvSpPr>
          <p:nvPr/>
        </p:nvSpPr>
        <p:spPr bwMode="auto">
          <a:xfrm>
            <a:off x="1010846" y="1719538"/>
            <a:ext cx="6153542" cy="3163543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pPr lvl="1" fontAlgn="t">
              <a:defRPr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void go(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y){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int,int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void go(short  …x){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("short…");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void go(Short x, Short y){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Short,Short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3428" y="4853765"/>
            <a:ext cx="6048375" cy="175432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void main(String[]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test = new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short s1 = 5; 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short s2 = 6; 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test.go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(s1,s2); 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重载方法调用规则</a:t>
            </a:r>
            <a:endParaRPr lang="zh-CN" alt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选择重载时匹配哪个方法时遵循以下原则：</a:t>
            </a:r>
            <a:endParaRPr lang="en-US" altLang="zh-CN" smtClean="0"/>
          </a:p>
          <a:p>
            <a:pPr lvl="1"/>
            <a:r>
              <a:rPr lang="zh-CN" altLang="en-US" smtClean="0"/>
              <a:t>是否有直接匹配的</a:t>
            </a:r>
            <a:endParaRPr lang="en-US" altLang="zh-CN" smtClean="0"/>
          </a:p>
          <a:p>
            <a:pPr lvl="1"/>
            <a:r>
              <a:rPr lang="zh-CN" altLang="en-US" smtClean="0"/>
              <a:t>是否加宽后直接能够匹配的</a:t>
            </a:r>
            <a:endParaRPr lang="en-US" altLang="zh-CN" smtClean="0"/>
          </a:p>
          <a:p>
            <a:pPr lvl="1"/>
            <a:r>
              <a:rPr lang="zh-CN" altLang="en-US" smtClean="0"/>
              <a:t>是否装箱后能够匹配的</a:t>
            </a:r>
            <a:endParaRPr lang="en-US" altLang="zh-CN" smtClean="0"/>
          </a:p>
          <a:p>
            <a:pPr lvl="1"/>
            <a:r>
              <a:rPr lang="zh-CN" altLang="en-US" smtClean="0"/>
              <a:t>是否有不定长参数能够匹配的</a:t>
            </a:r>
            <a:endParaRPr lang="en-US" altLang="zh-CN" smtClean="0"/>
          </a:p>
          <a:p>
            <a:pPr lvl="1"/>
            <a:r>
              <a:rPr lang="zh-CN" altLang="en-US" smtClean="0"/>
              <a:t>先装箱后加宽后能否匹配</a:t>
            </a:r>
            <a:endParaRPr lang="en-US" altLang="zh-CN" smtClean="0"/>
          </a:p>
          <a:p>
            <a:pPr lvl="2"/>
            <a:r>
              <a:rPr lang="zh-CN" altLang="zh-CN" smtClean="0"/>
              <a:t>可以先装箱，后加宽（</a:t>
            </a:r>
            <a:r>
              <a:rPr lang="en-US" altLang="zh-CN" smtClean="0"/>
              <a:t>int</a:t>
            </a:r>
            <a:r>
              <a:rPr lang="zh-CN" altLang="zh-CN" smtClean="0"/>
              <a:t>可以通过</a:t>
            </a:r>
            <a:r>
              <a:rPr lang="en-US" altLang="zh-CN" smtClean="0"/>
              <a:t>Integer</a:t>
            </a:r>
            <a:r>
              <a:rPr smtClean="0"/>
              <a:t>变成</a:t>
            </a:r>
            <a:r>
              <a:rPr lang="en-US" altLang="zh-CN" smtClean="0"/>
              <a:t>Object</a:t>
            </a:r>
            <a:r>
              <a:rPr lang="zh-CN" altLang="zh-CN" smtClean="0"/>
              <a:t>）</a:t>
            </a:r>
            <a:endParaRPr lang="zh-CN" altLang="en-US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包装器类的概念</a:t>
            </a:r>
            <a:endParaRPr lang="en-US" altLang="zh-CN" smtClean="0"/>
          </a:p>
          <a:p>
            <a:r>
              <a:rPr lang="zh-CN" altLang="en-US" smtClean="0"/>
              <a:t>包装器类型与基本数据类型的转换</a:t>
            </a:r>
            <a:endParaRPr lang="en-US" altLang="zh-CN" smtClean="0"/>
          </a:p>
          <a:p>
            <a:r>
              <a:rPr lang="zh-CN" altLang="en-US" smtClean="0"/>
              <a:t>自动装箱的概念</a:t>
            </a:r>
            <a:endParaRPr lang="en-US" altLang="zh-CN" smtClean="0"/>
          </a:p>
          <a:p>
            <a:r>
              <a:rPr lang="zh-CN" altLang="en-US" smtClean="0"/>
              <a:t>自动装箱引发的一系列问题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457200" y="1160748"/>
          <a:ext cx="82296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50292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sym typeface="+mn-ea"/>
                        </a:rPr>
                        <a:t>Public class Example{  </a:t>
                      </a:r>
                      <a:endParaRPr lang="zh-CN" altLang="en-US" sz="2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sym typeface="+mn-ea"/>
                        </a:rPr>
                        <a:t>    public static void main(String[] args) {   </a:t>
                      </a:r>
                      <a:endParaRPr lang="zh-CN" altLang="en-US" sz="2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sym typeface="+mn-ea"/>
                        </a:rPr>
                        <a:t>         Integer ten = new Integer(10);   </a:t>
                      </a:r>
                      <a:endParaRPr lang="zh-CN" altLang="en-US" sz="2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sym typeface="+mn-ea"/>
                        </a:rPr>
                        <a:t>         Long nine = new Long(9);   </a:t>
                      </a:r>
                      <a:endParaRPr lang="zh-CN" altLang="en-US" sz="2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sym typeface="+mn-ea"/>
                        </a:rPr>
                        <a:t>         System.out.println(ten + nine);   </a:t>
                      </a:r>
                      <a:endParaRPr lang="zh-CN" altLang="en-US" sz="2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sym typeface="+mn-ea"/>
                        </a:rPr>
                        <a:t>         int i =1; </a:t>
                      </a:r>
                      <a:endParaRPr lang="zh-CN" altLang="en-US" sz="2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sym typeface="+mn-ea"/>
                        </a:rPr>
                        <a:t>         System.out.println(i + ten); </a:t>
                      </a:r>
                      <a:endParaRPr lang="zh-CN" altLang="en-US" sz="2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sym typeface="+mn-ea"/>
                        </a:rPr>
                        <a:t>      }</a:t>
                      </a:r>
                      <a:endParaRPr lang="zh-CN" altLang="en-US" sz="2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sym typeface="+mn-ea"/>
                        </a:rPr>
                        <a:t>} </a:t>
                      </a:r>
                      <a:endParaRPr lang="zh-CN" altLang="en-US" sz="2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2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sym typeface="+mn-ea"/>
                        </a:rPr>
                        <a:t>A.19 20   B.19 11   C.运行错误    D.11 1</a:t>
                      </a:r>
                      <a:endParaRPr lang="zh-CN" altLang="en-US" sz="2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		Integer i = 10;</a:t>
            </a:r>
            <a:endParaRPr lang="zh-CN" altLang="en-US"/>
          </a:p>
          <a:p>
            <a:r>
              <a:rPr lang="zh-CN" altLang="en-US"/>
              <a:t>		Integer j = 10;</a:t>
            </a:r>
            <a:endParaRPr lang="zh-CN" altLang="en-US"/>
          </a:p>
          <a:p>
            <a:r>
              <a:rPr lang="zh-CN" altLang="en-US"/>
              <a:t>		System.out.println("i==j"+(i==j));</a:t>
            </a:r>
            <a:endParaRPr lang="zh-CN" altLang="en-US"/>
          </a:p>
          <a:p>
            <a:r>
              <a:rPr lang="zh-CN" altLang="en-US"/>
              <a:t>		System.out.println("i==j"+(i.equals(j)));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899592" y="3068960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sz="5400" b="1">
                <a:solidFill>
                  <a:srgbClr val="C00000"/>
                </a:solidFill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包装器类的概念</a:t>
            </a:r>
            <a:endParaRPr lang="en-US" altLang="zh-CN" smtClean="0"/>
          </a:p>
          <a:p>
            <a:r>
              <a:rPr lang="zh-CN" altLang="en-US" smtClean="0"/>
              <a:t>包装器类型与基本数据类型的转换</a:t>
            </a:r>
            <a:endParaRPr lang="en-US" altLang="zh-CN" smtClean="0"/>
          </a:p>
          <a:p>
            <a:r>
              <a:rPr lang="zh-CN" altLang="en-US" smtClean="0"/>
              <a:t>自动装箱的概念</a:t>
            </a:r>
            <a:endParaRPr lang="en-US" altLang="zh-CN" smtClean="0"/>
          </a:p>
          <a:p>
            <a:r>
              <a:rPr lang="zh-CN" altLang="en-US" smtClean="0"/>
              <a:t>自动装箱引发的一系列问题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包装器类</a:t>
            </a:r>
            <a:endParaRPr lang="zh-CN" altLang="en-US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中的八种基本数据类型本身只能表示一种数值，为了能将基本类型视为对象来处理</a:t>
            </a:r>
            <a:r>
              <a:rPr lang="en-US" altLang="zh-CN" smtClean="0"/>
              <a:t>,</a:t>
            </a:r>
            <a:r>
              <a:rPr lang="zh-CN" altLang="en-US" smtClean="0"/>
              <a:t>并能连接相关的方法，</a:t>
            </a:r>
            <a:r>
              <a:rPr lang="en-US" altLang="zh-CN" smtClean="0"/>
              <a:t>Java</a:t>
            </a:r>
            <a:r>
              <a:rPr lang="zh-CN" altLang="en-US" smtClean="0"/>
              <a:t>为每个基本类型提供了包装类。</a:t>
            </a:r>
            <a:endParaRPr lang="en-US" altLang="zh-CN" smtClean="0"/>
          </a:p>
          <a:p>
            <a:r>
              <a:rPr lang="en-US" altLang="zh-CN" smtClean="0"/>
              <a:t>Java</a:t>
            </a:r>
            <a:r>
              <a:rPr lang="zh-CN" altLang="en-US" smtClean="0"/>
              <a:t>的八种基本数据类型对应的包装器类分别为：</a:t>
            </a:r>
            <a:r>
              <a:rPr lang="en-US" altLang="zh-CN" smtClean="0"/>
              <a:t>Byte</a:t>
            </a:r>
            <a:r>
              <a:rPr lang="zh-CN" altLang="en-US" smtClean="0"/>
              <a:t>，</a:t>
            </a:r>
            <a:r>
              <a:rPr lang="en-US" altLang="zh-CN" smtClean="0"/>
              <a:t>Short</a:t>
            </a:r>
            <a:r>
              <a:rPr lang="zh-CN" altLang="en-US" smtClean="0"/>
              <a:t>，</a:t>
            </a:r>
            <a:r>
              <a:rPr lang="en-US" altLang="zh-CN" smtClean="0"/>
              <a:t>Character</a:t>
            </a:r>
            <a:r>
              <a:rPr lang="zh-CN" altLang="en-US" smtClean="0"/>
              <a:t>，</a:t>
            </a:r>
            <a:r>
              <a:rPr lang="en-US" altLang="zh-CN" smtClean="0"/>
              <a:t>Integer</a:t>
            </a:r>
            <a:r>
              <a:rPr lang="zh-CN" altLang="en-US" smtClean="0"/>
              <a:t>，</a:t>
            </a:r>
            <a:r>
              <a:rPr lang="en-US" altLang="zh-CN" smtClean="0"/>
              <a:t>Long</a:t>
            </a:r>
            <a:r>
              <a:rPr lang="zh-CN" altLang="en-US" smtClean="0"/>
              <a:t>，</a:t>
            </a:r>
            <a:r>
              <a:rPr lang="en-US" altLang="zh-CN" smtClean="0"/>
              <a:t>Float</a:t>
            </a:r>
            <a:r>
              <a:rPr lang="zh-CN" altLang="en-US" smtClean="0"/>
              <a:t>，</a:t>
            </a:r>
            <a:r>
              <a:rPr lang="en-US" altLang="zh-CN" smtClean="0"/>
              <a:t>Double</a:t>
            </a:r>
            <a:r>
              <a:rPr lang="zh-CN" altLang="en-US" smtClean="0"/>
              <a:t>，</a:t>
            </a:r>
            <a:r>
              <a:rPr lang="en-US" altLang="zh-CN" smtClean="0"/>
              <a:t> Boolean</a:t>
            </a:r>
            <a:r>
              <a:rPr lang="zh-CN" altLang="en-US" smtClean="0"/>
              <a:t>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创建包装器类型对象</a:t>
            </a:r>
            <a:endParaRPr lang="zh-CN" altLang="en-US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可以直接处理基本数据类型，但在有些情况下需要将其作为对象来处理</a:t>
            </a:r>
            <a:r>
              <a:rPr lang="en-US" altLang="zh-CN" smtClean="0"/>
              <a:t>,</a:t>
            </a:r>
            <a:r>
              <a:rPr lang="zh-CN" altLang="en-US" smtClean="0"/>
              <a:t>这时就需要将其转化为包装器类型，在一定的场合，运用</a:t>
            </a:r>
            <a:r>
              <a:rPr lang="en-US" altLang="zh-CN" smtClean="0"/>
              <a:t>Java</a:t>
            </a:r>
            <a:r>
              <a:rPr lang="zh-CN" altLang="en-US" smtClean="0"/>
              <a:t>包装器类来解决问题，能大大提高编程效率。</a:t>
            </a:r>
            <a:endParaRPr lang="en-US" altLang="zh-CN" smtClean="0"/>
          </a:p>
          <a:p>
            <a:r>
              <a:rPr lang="zh-CN" altLang="en-US" smtClean="0"/>
              <a:t>创建包装器类型对象的两种方式</a:t>
            </a:r>
            <a:r>
              <a:rPr lang="en-US" altLang="zh-CN" smtClean="0"/>
              <a:t>:</a:t>
            </a:r>
            <a:endParaRPr lang="en-US" altLang="zh-CN" smtClean="0"/>
          </a:p>
          <a:p>
            <a:pPr lvl="1"/>
            <a:r>
              <a:rPr lang="zh-CN" altLang="en-US" smtClean="0"/>
              <a:t>构造方法：</a:t>
            </a:r>
            <a:r>
              <a:rPr lang="en-US" altLang="zh-CN" smtClean="0"/>
              <a:t>new;</a:t>
            </a:r>
            <a:endParaRPr lang="en-US" altLang="zh-CN" smtClean="0"/>
          </a:p>
          <a:p>
            <a:pPr lvl="2"/>
            <a:r>
              <a:rPr lang="en-US" altLang="zh-CN" smtClean="0"/>
              <a:t>Integer i = new Integer(1);</a:t>
            </a:r>
            <a:endParaRPr lang="en-US" altLang="zh-CN" smtClean="0"/>
          </a:p>
          <a:p>
            <a:pPr lvl="1"/>
            <a:r>
              <a:rPr lang="zh-CN" altLang="en-US" smtClean="0"/>
              <a:t>调用包装器类型的</a:t>
            </a:r>
            <a:r>
              <a:rPr lang="en-US" altLang="zh-CN" smtClean="0"/>
              <a:t>valueOf</a:t>
            </a:r>
            <a:r>
              <a:rPr lang="zh-CN" altLang="en-US" smtClean="0"/>
              <a:t>方法。</a:t>
            </a:r>
            <a:endParaRPr lang="en-US" altLang="zh-CN" smtClean="0"/>
          </a:p>
          <a:p>
            <a:pPr lvl="2"/>
            <a:r>
              <a:rPr lang="en-US" altLang="zh-CN" smtClean="0"/>
              <a:t>Double d = Double.valueOf(3.14);</a:t>
            </a:r>
            <a:endParaRPr lang="en-US" altLang="zh-CN" smtClean="0"/>
          </a:p>
          <a:p>
            <a:r>
              <a:rPr lang="zh-CN" altLang="en-US" smtClean="0"/>
              <a:t>包装器类型对象共同的特点</a:t>
            </a:r>
            <a:r>
              <a:rPr lang="en-US" altLang="zh-CN" smtClean="0"/>
              <a:t>:</a:t>
            </a:r>
            <a:endParaRPr lang="en-US" altLang="zh-CN" smtClean="0"/>
          </a:p>
          <a:p>
            <a:pPr lvl="1"/>
            <a:r>
              <a:rPr lang="zh-CN" altLang="en-US" smtClean="0"/>
              <a:t>对象一旦赋值，其值不能再改变。</a:t>
            </a:r>
            <a:endParaRPr lang="en-US" altLang="zh-CN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包装器类型与基本数据类型的转换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有时也需要将包装器类型对象转换为基本数据类型</a:t>
            </a:r>
            <a:endParaRPr lang="zh-CN" altLang="en-US" smtClean="0"/>
          </a:p>
          <a:p>
            <a:endParaRPr lang="zh-CN" altLang="en-US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71600" y="1844824"/>
          <a:ext cx="7343775" cy="4714875"/>
        </p:xfrm>
        <a:graphic>
          <a:graphicData uri="http://schemas.openxmlformats.org/drawingml/2006/table">
            <a:tbl>
              <a:tblPr/>
              <a:tblGrid>
                <a:gridCol w="3671887"/>
                <a:gridCol w="3671888"/>
              </a:tblGrid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方法</a:t>
                      </a:r>
                      <a:endParaRPr kumimoji="0" 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返回类型</a:t>
                      </a:r>
                      <a:endParaRPr kumimoji="0" 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byteValue()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byte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shortValue()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short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intValue()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longValue()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long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floatValue()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float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doubleValue()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double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23875">
                <a:tc>
                  <a:txBody>
                    <a:bodyPr/>
                    <a:p>
                      <a:pPr marL="0" marR="0" lvl="0" algn="just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charValue</a:t>
                      </a:r>
                      <a:endParaRPr kumimoji="0" lang="en-US" altLang="zh-CN" sz="240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 marL="0" marR="0" lvl="0" algn="just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char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23875">
                <a:tc>
                  <a:txBody>
                    <a:bodyPr/>
                    <a:p>
                      <a:pPr marL="0" marR="0" lvl="0" algn="just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booleanValue</a:t>
                      </a:r>
                      <a:endParaRPr kumimoji="0" lang="en-US" altLang="zh-CN" sz="240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 marL="0" marR="0" lvl="0" algn="just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24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boolean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装箱、拆箱</a:t>
            </a:r>
            <a:endParaRPr lang="zh-CN" altLang="en-US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在</a:t>
            </a:r>
            <a:r>
              <a:rPr lang="en-US" altLang="zh-CN" smtClean="0"/>
              <a:t>Java</a:t>
            </a:r>
            <a:r>
              <a:rPr lang="zh-CN" altLang="zh-CN" smtClean="0"/>
              <a:t>中一些运算或程序</a:t>
            </a:r>
            <a:r>
              <a:rPr lang="zh-CN" altLang="en-US" smtClean="0"/>
              <a:t>对数据类型是有限制的，比如：</a:t>
            </a:r>
            <a:r>
              <a:rPr lang="en-US" altLang="zh-CN" smtClean="0"/>
              <a:t>++/--</a:t>
            </a:r>
            <a:r>
              <a:rPr lang="zh-CN" altLang="en-US" smtClean="0"/>
              <a:t>操作符只能操作基本类型数据，集合中只能存放包装器类型对象等等。</a:t>
            </a:r>
            <a:endParaRPr lang="en-US" altLang="zh-CN" smtClean="0"/>
          </a:p>
          <a:p>
            <a:r>
              <a:rPr lang="zh-CN" altLang="en-US" smtClean="0"/>
              <a:t>思考：如何对</a:t>
            </a:r>
            <a:r>
              <a:rPr lang="en-US" altLang="zh-CN" smtClean="0"/>
              <a:t>Integer</a:t>
            </a:r>
            <a:r>
              <a:rPr lang="zh-CN" altLang="en-US" smtClean="0"/>
              <a:t>类型的数据进行</a:t>
            </a:r>
            <a:r>
              <a:rPr lang="en-US" altLang="zh-CN" smtClean="0"/>
              <a:t>++/--</a:t>
            </a:r>
            <a:r>
              <a:rPr lang="zh-CN" altLang="en-US" smtClean="0"/>
              <a:t>操作？</a:t>
            </a:r>
            <a:endParaRPr lang="en-US" altLang="zh-CN" dirty="0" smtClean="0"/>
          </a:p>
        </p:txBody>
      </p:sp>
      <p:sp>
        <p:nvSpPr>
          <p:cNvPr id="4" name="Rectangle 5"/>
          <p:cNvSpPr>
            <a:spLocks noGrp="1" noChangeArrowheads="1"/>
          </p:cNvSpPr>
          <p:nvPr/>
        </p:nvSpPr>
        <p:spPr bwMode="auto">
          <a:xfrm>
            <a:off x="971600" y="3356992"/>
            <a:ext cx="6837511" cy="173218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lvl="1">
              <a:lnSpc>
                <a:spcPct val="12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= new Integer (567);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=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y.intValue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x++;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= new Integer(x);</a:t>
            </a:r>
            <a:endParaRPr lang="zh-CN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自动装箱</a:t>
            </a:r>
            <a:endParaRPr lang="zh-CN" altLang="en-US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手动装箱和拆箱</a:t>
            </a:r>
            <a:r>
              <a:rPr lang="zh-CN" altLang="zh-CN" smtClean="0"/>
              <a:t>的操作是很繁琐的</a:t>
            </a:r>
            <a:r>
              <a:rPr lang="zh-CN" altLang="en-US" smtClean="0"/>
              <a:t>，</a:t>
            </a:r>
            <a:r>
              <a:rPr lang="en-US" altLang="zh-CN" smtClean="0"/>
              <a:t>JDK1.5</a:t>
            </a:r>
            <a:r>
              <a:rPr lang="zh-CN" altLang="zh-CN" smtClean="0"/>
              <a:t>版本之后</a:t>
            </a:r>
            <a:r>
              <a:rPr lang="zh-CN" altLang="en-US" smtClean="0"/>
              <a:t>为了方便程序员的开发，</a:t>
            </a:r>
            <a:r>
              <a:rPr lang="en-US" altLang="zh-CN" smtClean="0"/>
              <a:t>Java</a:t>
            </a:r>
            <a:r>
              <a:rPr lang="zh-CN" altLang="en-US" smtClean="0"/>
              <a:t>提供了自动装箱机制来解决类似的麻烦。</a:t>
            </a:r>
            <a:endParaRPr lang="en-US" altLang="zh-CN" smtClean="0"/>
          </a:p>
          <a:p>
            <a:r>
              <a:rPr lang="zh-CN" altLang="en-US" smtClean="0"/>
              <a:t>实现</a:t>
            </a:r>
            <a:r>
              <a:rPr lang="en-US" altLang="zh-CN" smtClean="0"/>
              <a:t>Integer</a:t>
            </a:r>
            <a:r>
              <a:rPr lang="zh-CN" altLang="en-US" smtClean="0"/>
              <a:t>类型数据</a:t>
            </a:r>
            <a:r>
              <a:rPr lang="en-US" altLang="zh-CN" smtClean="0"/>
              <a:t>++/--</a:t>
            </a:r>
            <a:r>
              <a:rPr lang="zh-CN" altLang="en-US" smtClean="0"/>
              <a:t>操作</a:t>
            </a:r>
            <a:endParaRPr lang="en-US" altLang="zh-CN" dirty="0" smtClean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738688" y="3846513"/>
            <a:ext cx="39608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直角双向箭头 3"/>
          <p:cNvSpPr/>
          <p:nvPr/>
        </p:nvSpPr>
        <p:spPr bwMode="auto">
          <a:xfrm rot="5400000">
            <a:off x="3460151" y="4378757"/>
            <a:ext cx="849312" cy="850900"/>
          </a:xfrm>
          <a:prstGeom prst="leftUpArrow">
            <a:avLst/>
          </a:prstGeom>
          <a:solidFill>
            <a:srgbClr val="FFCC99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18514" y="5861254"/>
            <a:ext cx="5229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注意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y++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之前和之后所引用的内存地址不同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/>
        </p:nvSpPr>
        <p:spPr bwMode="auto">
          <a:xfrm>
            <a:off x="773008" y="3253562"/>
            <a:ext cx="4320239" cy="905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pPr lvl="1">
              <a:lnSpc>
                <a:spcPct val="12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= new Integer (567);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y++;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/>
        </p:nvSpPr>
        <p:spPr bwMode="auto">
          <a:xfrm>
            <a:off x="4738688" y="4379551"/>
            <a:ext cx="4140526" cy="1324051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pPr lvl="1" eaLnBrk="1" hangingPunct="1"/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Integer y = new Integer (567);</a:t>
            </a:r>
            <a:endParaRPr lang="zh-CN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x = 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y.intValue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();</a:t>
            </a:r>
            <a:endParaRPr lang="zh-CN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x++;</a:t>
            </a:r>
            <a:endParaRPr lang="zh-CN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y = new Integer(x);</a:t>
            </a:r>
            <a:endParaRPr lang="zh-CN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742094"/>
          </a:xfrm>
        </p:spPr>
        <p:txBody>
          <a:bodyPr/>
          <a:lstStyle/>
          <a:p>
            <a:r>
              <a:rPr lang="zh-CN" altLang="en-US" smtClean="0"/>
              <a:t>基本数据类型的加宽带来的方法重载问题</a:t>
            </a:r>
            <a:endParaRPr lang="zh-CN" altLang="en-US" dirty="0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基本数据类型会被加宽到更宽泛的基本数据类型</a:t>
            </a:r>
            <a:endParaRPr lang="en-US" altLang="zh-CN" smtClean="0"/>
          </a:p>
          <a:p>
            <a:pPr lvl="1"/>
            <a:r>
              <a:rPr lang="zh-CN" altLang="en-US" smtClean="0"/>
              <a:t>基本数据类型和对应的包装器类型是不同的数据类型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01093" y="4955225"/>
            <a:ext cx="5764502" cy="163195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lvl="1" eaLnBrk="1" fontAlgn="t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public static void main(String[] 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args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) {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eaLnBrk="1" fontAlgn="t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TestOverLoad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test = new 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TestOverLoad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();</a:t>
            </a:r>
            <a:endParaRPr lang="zh-CN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eaLnBrk="1" fontAlgn="t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	short s = 5; 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eaLnBrk="1" fontAlgn="t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test.go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(s); 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eaLnBrk="1" fontAlgn="t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}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45438" y="4189413"/>
            <a:ext cx="875034" cy="40011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457200" lvl="1" eaLnBrk="1" fontAlgn="t" hangingPunct="1">
              <a:defRPr/>
            </a:pP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8" name="肘形连接符 7"/>
          <p:cNvCxnSpPr>
            <a:stCxn id="4" idx="3"/>
            <a:endCxn id="7" idx="1"/>
          </p:cNvCxnSpPr>
          <p:nvPr/>
        </p:nvCxnSpPr>
        <p:spPr bwMode="auto">
          <a:xfrm flipV="1">
            <a:off x="6665595" y="4389468"/>
            <a:ext cx="1279843" cy="138173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ctangle 5"/>
          <p:cNvSpPr>
            <a:spLocks noGrp="1" noChangeArrowheads="1"/>
          </p:cNvSpPr>
          <p:nvPr/>
        </p:nvSpPr>
        <p:spPr bwMode="auto">
          <a:xfrm>
            <a:off x="837896" y="2204866"/>
            <a:ext cx="5827699" cy="2544934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void go(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x){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void go(Short s){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("Short");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自动装箱带来的方法重载问题</a:t>
            </a:r>
            <a:endParaRPr lang="zh-CN" altLang="en-US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自动装箱给方法的重载带来了一定的难题</a:t>
            </a:r>
            <a:r>
              <a:rPr lang="en-US" altLang="zh-CN" smtClean="0"/>
              <a:t>;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885113" y="4261158"/>
            <a:ext cx="1154483" cy="40011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457200" lvl="1" eaLnBrk="1" fontAlgn="t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Integer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" name="肘形连接符 4"/>
          <p:cNvCxnSpPr/>
          <p:nvPr/>
        </p:nvCxnSpPr>
        <p:spPr bwMode="auto">
          <a:xfrm flipV="1">
            <a:off x="6908396" y="4553665"/>
            <a:ext cx="976717" cy="74754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ectangle 5"/>
          <p:cNvSpPr>
            <a:spLocks noGrp="1" noChangeArrowheads="1"/>
          </p:cNvSpPr>
          <p:nvPr/>
        </p:nvSpPr>
        <p:spPr bwMode="auto">
          <a:xfrm>
            <a:off x="1329560" y="1912779"/>
            <a:ext cx="5539568" cy="2376263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pPr lvl="1"/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void go(short x){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("short");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void go(Integer x){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("Integer");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/>
        </p:nvSpPr>
        <p:spPr bwMode="auto">
          <a:xfrm>
            <a:off x="1336689" y="4553665"/>
            <a:ext cx="5571708" cy="1791815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pPr lvl="1"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void main(String[]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test = new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	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5;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defRPr/>
            </a:pPr>
            <a:r>
              <a:rPr lang="zh-CN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test.go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2543</Words>
  <Application>WPS 演示</Application>
  <PresentationFormat>全屏显示(4:3)</PresentationFormat>
  <Paragraphs>205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华文新魏</vt:lpstr>
      <vt:lpstr>微软雅黑</vt:lpstr>
      <vt:lpstr>Courier New</vt:lpstr>
      <vt:lpstr>Times New Roman</vt:lpstr>
      <vt:lpstr>3_Default Design</vt:lpstr>
      <vt:lpstr>包装器类</vt:lpstr>
      <vt:lpstr>讲授思路　　　　　　　　　</vt:lpstr>
      <vt:lpstr>包装器类</vt:lpstr>
      <vt:lpstr>创建包装器类型对象</vt:lpstr>
      <vt:lpstr>包装器类型与基本数据类型的转换</vt:lpstr>
      <vt:lpstr>装箱、拆箱</vt:lpstr>
      <vt:lpstr>自动装箱</vt:lpstr>
      <vt:lpstr>基本数据类型的加宽带来的方法重载问题</vt:lpstr>
      <vt:lpstr>自动装箱带来的方法重载问题</vt:lpstr>
      <vt:lpstr>可变元参数列表带来的方法重载问题</vt:lpstr>
      <vt:lpstr>重载方法调用规则</vt:lpstr>
      <vt:lpstr>总结　　　　　　　　　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lenovo</cp:lastModifiedBy>
  <cp:revision>705</cp:revision>
  <dcterms:created xsi:type="dcterms:W3CDTF">2006-10-06T15:46:00Z</dcterms:created>
  <dcterms:modified xsi:type="dcterms:W3CDTF">2017-03-22T02:24:51Z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