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891" r:id="rId5"/>
    <p:sldId id="884" r:id="rId6"/>
    <p:sldId id="833" r:id="rId7"/>
    <p:sldId id="850" r:id="rId8"/>
    <p:sldId id="851" r:id="rId9"/>
    <p:sldId id="852" r:id="rId10"/>
    <p:sldId id="888" r:id="rId11"/>
    <p:sldId id="855" r:id="rId12"/>
    <p:sldId id="858" r:id="rId13"/>
    <p:sldId id="859" r:id="rId14"/>
    <p:sldId id="861" r:id="rId15"/>
    <p:sldId id="860" r:id="rId16"/>
    <p:sldId id="892" r:id="rId17"/>
    <p:sldId id="897" r:id="rId18"/>
    <p:sldId id="899" r:id="rId19"/>
    <p:sldId id="900" r:id="rId20"/>
    <p:sldId id="901" r:id="rId21"/>
    <p:sldId id="879" r:id="rId22"/>
    <p:sldId id="862" r:id="rId23"/>
    <p:sldId id="863" r:id="rId24"/>
    <p:sldId id="898" r:id="rId25"/>
    <p:sldId id="894" r:id="rId26"/>
    <p:sldId id="885" r:id="rId27"/>
    <p:sldId id="880" r:id="rId28"/>
    <p:sldId id="896" r:id="rId29"/>
    <p:sldId id="867" r:id="rId30"/>
    <p:sldId id="878" r:id="rId31"/>
    <p:sldId id="871" r:id="rId32"/>
    <p:sldId id="886" r:id="rId33"/>
    <p:sldId id="870" r:id="rId34"/>
    <p:sldId id="872" r:id="rId35"/>
    <p:sldId id="889" r:id="rId36"/>
    <p:sldId id="874" r:id="rId37"/>
    <p:sldId id="875" r:id="rId38"/>
    <p:sldId id="843" r:id="rId39"/>
    <p:sldId id="890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7" autoAdjust="0"/>
    <p:restoredTop sz="83978" autoAdjust="0"/>
  </p:normalViewPr>
  <p:slideViewPr>
    <p:cSldViewPr snapToObjects="1">
      <p:cViewPr varScale="1">
        <p:scale>
          <a:sx n="32" d="100"/>
          <a:sy n="32" d="100"/>
        </p:scale>
        <p:origin x="-96" y="-648"/>
      </p:cViewPr>
      <p:guideLst>
        <p:guide orient="horz" pos="1573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54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 </a:t>
            </a:r>
            <a:endParaRPr lang="en-US" altLang="zh-CN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：无整数和浮点数之分。  双精度浮点值。</a:t>
            </a:r>
            <a:endParaRPr lang="en-US" altLang="zh-CN" dirty="0" smtClean="0"/>
          </a:p>
          <a:p>
            <a:r>
              <a:rPr lang="en-US" altLang="zh-CN" dirty="0" smtClean="0"/>
              <a:t>String:</a:t>
            </a:r>
            <a:r>
              <a:rPr lang="zh-CN" altLang="en-US" dirty="0" smtClean="0"/>
              <a:t>无字符串和字符之分。  除了内存限制以为，对其长度没有限制。</a:t>
            </a:r>
            <a:endParaRPr lang="en-US" altLang="zh-CN" dirty="0" smtClean="0"/>
          </a:p>
          <a:p>
            <a:r>
              <a:rPr lang="en-US" altLang="zh-CN" dirty="0" smtClean="0"/>
              <a:t>Boolean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型。  逻辑数据类型，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在适当时会转换成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：定义了一个变量而未为该变量赋值时，该变量的值就是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含义：未定义、未明确）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：没有值，即缺少数据。可用于①变量还没有接收到值。②变量不再包含值。③函数没有返回值。④省略一个参数。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定义好变量后，需要对它们进行赋值、改变和执行计算，这些都由运算符来完成。算数运算符：加、减、乘、除、取余、累加、递减。</a:t>
            </a:r>
            <a:endParaRPr lang="en-US" altLang="zh-CN" dirty="0" smtClean="0"/>
          </a:p>
          <a:p>
            <a:r>
              <a:rPr lang="zh-CN" altLang="en-US" dirty="0" smtClean="0"/>
              <a:t>字符串运算符：将两个字符串连接成一个新字符串。该运算符要求两个操作数的数据类型都是字符串型。</a:t>
            </a:r>
            <a:endParaRPr lang="en-US" altLang="zh-CN" dirty="0" smtClean="0"/>
          </a:p>
          <a:p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将右边的值赋到左边；</a:t>
            </a:r>
            <a:r>
              <a:rPr lang="en-US" altLang="zh-CN" dirty="0" smtClean="0"/>
              <a:t>+=</a:t>
            </a:r>
            <a:r>
              <a:rPr lang="zh-CN" altLang="en-US" dirty="0" smtClean="0"/>
              <a:t>将左边的值加右边的值，并将结果赋给左边；*</a:t>
            </a:r>
            <a:r>
              <a:rPr lang="en-US" altLang="zh-CN" dirty="0" smtClean="0"/>
              <a:t>=</a:t>
            </a:r>
            <a:r>
              <a:rPr lang="zh-CN" altLang="en-US" dirty="0" smtClean="0"/>
              <a:t>将左边的值乘以右边的值，并将结果值赋给左边。</a:t>
            </a:r>
            <a:endParaRPr lang="en-US" altLang="zh-CN" dirty="0" smtClean="0"/>
          </a:p>
          <a:p>
            <a:r>
              <a:rPr lang="zh-CN" altLang="en-US" dirty="0" smtClean="0"/>
              <a:t>比较运算符：将两个操作数进行比较，返回一个布尔值来说明比较的结果。</a:t>
            </a:r>
            <a:endParaRPr lang="en-US" altLang="zh-CN" dirty="0" smtClean="0"/>
          </a:p>
          <a:p>
            <a:r>
              <a:rPr lang="zh-CN" altLang="en-US" dirty="0" smtClean="0"/>
              <a:t>逻辑运算符：逻辑与，两个条件都为真，结果才为真；逻辑或，两个条件中只要有一个为真，结果即为真；逻辑非，将结果取反，原条件为真返回假，原条件为假返回真。</a:t>
            </a:r>
            <a:endParaRPr lang="en-US" altLang="zh-CN" dirty="0" smtClean="0"/>
          </a:p>
          <a:p>
            <a:r>
              <a:rPr lang="zh-CN" altLang="en-US" dirty="0" smtClean="0"/>
              <a:t>条件运算符：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中唯一一个三元运算符。执行方式与</a:t>
            </a:r>
            <a:r>
              <a:rPr lang="en-US" altLang="zh-CN" dirty="0" smtClean="0"/>
              <a:t>if…else</a:t>
            </a:r>
            <a:r>
              <a:rPr lang="zh-CN" altLang="en-US" dirty="0" smtClean="0"/>
              <a:t>相似。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是连接字符串运算符  </a:t>
            </a:r>
            <a:r>
              <a:rPr lang="en-US" altLang="zh-CN" dirty="0" smtClean="0"/>
              <a:t>0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显式类型转换又叫强制类型转换，除了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 )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parseFloat</a:t>
            </a:r>
            <a:r>
              <a:rPr lang="en-US" altLang="zh-CN" baseline="0" dirty="0" smtClean="0"/>
              <a:t>( ) Number( ) String( ) Boolean( )</a:t>
            </a:r>
            <a:endParaRPr lang="en-US" altLang="zh-CN" baseline="0" dirty="0" smtClean="0"/>
          </a:p>
          <a:p>
            <a:r>
              <a:rPr lang="en-US" altLang="zh-CN" dirty="0" smtClean="0"/>
              <a:t>String()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toString()</a:t>
            </a:r>
            <a:r>
              <a:rPr lang="zh-CN" altLang="en-US" dirty="0" smtClean="0"/>
              <a:t>的区别在于对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转换的时候，</a:t>
            </a:r>
            <a:r>
              <a:rPr lang="en-US" altLang="zh-CN" dirty="0" smtClean="0"/>
              <a:t>String()</a:t>
            </a:r>
            <a:r>
              <a:rPr lang="zh-CN" altLang="en-US" dirty="0" smtClean="0"/>
              <a:t>可以把这两个转换成字符串，而</a:t>
            </a:r>
            <a:r>
              <a:rPr lang="en-US" altLang="zh-CN" dirty="0" smtClean="0"/>
              <a:t>toString()</a:t>
            </a:r>
            <a:r>
              <a:rPr lang="zh-CN" altLang="en-US" dirty="0" smtClean="0"/>
              <a:t>则会报错。</a:t>
            </a:r>
            <a:endParaRPr lang="en-US" altLang="zh-CN" dirty="0" smtClean="0"/>
          </a:p>
          <a:p>
            <a:r>
              <a:rPr lang="zh-CN" altLang="en-US" sz="1200" dirty="0" smtClean="0"/>
              <a:t>变量之前加 </a:t>
            </a:r>
            <a:r>
              <a:rPr lang="en-US" altLang="zh-CN" sz="1200" dirty="0" smtClean="0"/>
              <a:t>!!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pPr marL="0" lvl="2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从位置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开始查看每个字符，直到找到第一个非有效的字符为止，然后把该字符之前的字符串转换成整数。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但对</a:t>
            </a:r>
            <a:r>
              <a:rPr lang="en-US" altLang="zh-CN" b="1" dirty="0" err="1" smtClean="0"/>
              <a:t>parseFloat</a:t>
            </a:r>
            <a:r>
              <a:rPr lang="en-US" altLang="zh-CN" b="1" dirty="0" smtClean="0"/>
              <a:t>()</a:t>
            </a:r>
            <a:r>
              <a:rPr lang="zh-CN" altLang="en-US" b="0" dirty="0" smtClean="0"/>
              <a:t>来说，第一个出现的小数点是有效字符。如果有两个小数点，第二个小数点将被看作无效的。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  <a:endParaRPr lang="zh-CN" altLang="en-US" dirty="0" smtClean="0"/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  <a:endParaRPr lang="zh-CN" altLang="en-US" dirty="0" smtClean="0"/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  <a:endParaRPr lang="zh-CN" altLang="en-US" dirty="0" smtClean="0"/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贴上例子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在字符串中寻找子串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如果您希望一遍又一遍地运行相同的代码，并且每次的值都不同，那么使用循环是很方便的。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循环代码块一定的次数 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当指定的条件为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时循环指定的代码块 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如果一个变量没有通过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申明就被使用，那么该变量就自动被申明为全局变量。在同一个页面的不同的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文件中，如果都不用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申明，恰好都使用了变量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，将造成变量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互相影响，产生难以调试的错误结果。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申明的变量则不是全局变量，它的范围被限制在该变量被申明的函数体内（函数的概念将稍后讲解），同名变量在不同的函数体内互不冲突。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http://www.jb51.net/article/87142.htm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注释与 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PHP </a:t>
            </a:r>
            <a:r>
              <a:rPr lang="zh-CN" altLang="en-US" b="1" dirty="0" smtClean="0"/>
              <a:t>语言的注释相同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变量的定义？存储单元。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在任何程序开发中，声明和使用变量都是最基础的知识。要使用变量，就必须首先声明变量，在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中，可以使用关键字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声明变量（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变量），而不必显示地声明变量的数据类型，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会根据需要自动的进行数据类型的转换。如果不使用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关键字可能会导致程序不易阅读。</a:t>
            </a:r>
            <a:endParaRPr lang="en-US" altLang="zh-CN" dirty="0" smtClean="0"/>
          </a:p>
          <a:p>
            <a:r>
              <a:rPr lang="zh-CN" altLang="en-US" dirty="0" smtClean="0"/>
              <a:t>在声明变量时需要遵守变量命名规范，并且注意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变量是区分大小写的。还有一点需要注意：变量名不能是一个关键字或逻辑常量（</a:t>
            </a:r>
            <a:r>
              <a:rPr lang="en-US" altLang="zh-CN" dirty="0" err="1" smtClean="0"/>
              <a:t>true,false,null,new,case,break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弱类型意味着用户不必显示地声明变量的数据类型，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将根据需要自动进行数据类型转换。</a:t>
            </a:r>
            <a:endParaRPr lang="en-US" altLang="zh-CN" dirty="0" smtClean="0"/>
          </a:p>
          <a:p>
            <a:r>
              <a:rPr lang="zh-CN" altLang="en-US" dirty="0" smtClean="0"/>
              <a:t>数据类型就是将各种数据加以分类，每一个数据或变量都属于其中确定的一类。</a:t>
            </a:r>
            <a:endParaRPr lang="en-US" altLang="zh-CN" dirty="0" smtClean="0"/>
          </a:p>
          <a:p>
            <a:r>
              <a:rPr lang="en-US" altLang="zh-CN" dirty="0" smtClean="0"/>
              <a:t>undefined </a:t>
            </a:r>
            <a:r>
              <a:rPr lang="zh-CN" altLang="en-US" dirty="0" smtClean="0"/>
              <a:t>是声明了变量但未对其初始化时赋予该变量的值，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则用于表示尚未存在的对象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hyperlink" Target="js&#228;&#187;&#163;&#231;&#160;&#129;&#232;&#167;&#132;&#232;&#140;&#131;.doc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en-US" altLang="zh-CN" dirty="0">
                <a:latin typeface="+mj-ea"/>
                <a:ea typeface="+mj-ea"/>
              </a:rPr>
              <a:t>1-2 JS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9715500" cy="4643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/>
              <a:t>为动态类型语言，声明</a:t>
            </a:r>
            <a:r>
              <a:rPr lang="en-US" altLang="zh-CN" dirty="0"/>
              <a:t>/</a:t>
            </a:r>
            <a:r>
              <a:rPr lang="zh-CN" altLang="en-US" dirty="0"/>
              <a:t>创建变量时，不需指明数据类型</a:t>
            </a:r>
            <a:endParaRPr lang="zh-CN" altLang="en-US" dirty="0" smtClean="0"/>
          </a:p>
          <a:p>
            <a:pPr lvl="1"/>
            <a:r>
              <a:rPr lang="en-US" altLang="zh-CN" sz="2400" dirty="0"/>
              <a:t>var </a:t>
            </a:r>
            <a:r>
              <a:rPr lang="zh-CN" altLang="en-US" sz="2400" dirty="0"/>
              <a:t>变量名（</a:t>
            </a:r>
            <a:r>
              <a:rPr lang="en-US" altLang="zh-CN" sz="2400" dirty="0"/>
              <a:t>var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初值；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字符串值用</a:t>
            </a:r>
            <a:r>
              <a:rPr lang="en-US" altLang="zh-CN" sz="2400" dirty="0"/>
              <a:t>‘ ’</a:t>
            </a:r>
            <a:r>
              <a:rPr lang="zh-CN" altLang="en-US" sz="2400" dirty="0"/>
              <a:t>或</a:t>
            </a:r>
            <a:r>
              <a:rPr lang="en-US" altLang="zh-CN" sz="2400" dirty="0"/>
              <a:t>“ ”</a:t>
            </a:r>
            <a:r>
              <a:rPr lang="zh-CN" altLang="en-US" sz="2400" dirty="0"/>
              <a:t>引起来；</a:t>
            </a:r>
            <a:endParaRPr lang="zh-CN" altLang="en-US" sz="2400" dirty="0"/>
          </a:p>
          <a:p>
            <a:pPr marL="167005" lvl="1" indent="-167005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 变量名的规范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zh-CN" altLang="en-US" sz="2400" dirty="0"/>
              <a:t>变量名</a:t>
            </a:r>
            <a:r>
              <a:rPr lang="zh-CN" altLang="en-US" sz="2400" dirty="0">
                <a:solidFill>
                  <a:srgbClr val="FF0000"/>
                </a:solidFill>
              </a:rPr>
              <a:t>区分大小写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变量名以</a:t>
            </a:r>
            <a:r>
              <a:rPr lang="zh-CN" altLang="en-US" sz="2400" dirty="0">
                <a:solidFill>
                  <a:srgbClr val="FF0000"/>
                </a:solidFill>
              </a:rPr>
              <a:t>字母</a:t>
            </a:r>
            <a:r>
              <a:rPr lang="zh-CN" altLang="en-US" sz="2400" dirty="0"/>
              <a:t>或 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/>
              <a:t>' </a:t>
            </a:r>
            <a:r>
              <a:rPr lang="zh-CN" altLang="en-US" sz="2400" dirty="0"/>
              <a:t>或 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en-US" altLang="zh-CN" sz="2400" dirty="0"/>
              <a:t>' </a:t>
            </a:r>
            <a:r>
              <a:rPr lang="zh-CN" altLang="en-US" sz="2400" dirty="0"/>
              <a:t>开头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变量名不能是</a:t>
            </a:r>
            <a:r>
              <a:rPr lang="zh-CN" altLang="en-US" sz="2400" dirty="0" smtClean="0">
                <a:solidFill>
                  <a:srgbClr val="FF0000"/>
                </a:solidFill>
              </a:rPr>
              <a:t>关键字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保留字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变量的创建和说明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05536" y="987444"/>
            <a:ext cx="10059016" cy="4643437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 JavaScript</a:t>
            </a:r>
            <a:r>
              <a:rPr lang="zh-CN" altLang="en-US" sz="3000" dirty="0"/>
              <a:t>是一种</a:t>
            </a:r>
            <a:r>
              <a:rPr lang="zh-CN" altLang="en-US" sz="3000" dirty="0">
                <a:solidFill>
                  <a:srgbClr val="FF0000"/>
                </a:solidFill>
              </a:rPr>
              <a:t>弱类型</a:t>
            </a:r>
            <a:r>
              <a:rPr lang="zh-CN" altLang="en-US" sz="3000" dirty="0"/>
              <a:t>的语言</a:t>
            </a:r>
            <a:endParaRPr lang="en-US" altLang="zh-CN" sz="3000" dirty="0"/>
          </a:p>
          <a:p>
            <a:r>
              <a:rPr lang="zh-CN" altLang="en-US" sz="3000" dirty="0"/>
              <a:t> </a:t>
            </a:r>
            <a:r>
              <a:rPr lang="zh-CN" altLang="en-US" sz="3000" dirty="0">
                <a:solidFill>
                  <a:srgbClr val="FF0000"/>
                </a:solidFill>
              </a:rPr>
              <a:t>弱类型</a:t>
            </a:r>
            <a:r>
              <a:rPr lang="zh-CN" altLang="en-US" sz="3000" dirty="0"/>
              <a:t>是指不同类型的变量之间可以相互赋值</a:t>
            </a:r>
            <a:r>
              <a:rPr lang="zh-CN" altLang="en-US" sz="3000" dirty="0" smtClean="0"/>
              <a:t>，但</a:t>
            </a:r>
            <a:r>
              <a:rPr lang="zh-CN" altLang="en-US" sz="3000" dirty="0"/>
              <a:t>在某一时刻，一个变量</a:t>
            </a:r>
            <a:r>
              <a:rPr lang="zh-CN" altLang="en-US" sz="3000" dirty="0">
                <a:solidFill>
                  <a:srgbClr val="FF0000"/>
                </a:solidFill>
              </a:rPr>
              <a:t>存在</a:t>
            </a:r>
            <a:r>
              <a:rPr lang="zh-CN" altLang="en-US" sz="3000" dirty="0"/>
              <a:t>某一种数据类型</a:t>
            </a:r>
            <a:endParaRPr lang="zh-CN" altLang="en-US" sz="3000" dirty="0"/>
          </a:p>
          <a:p>
            <a:pPr lvl="1"/>
            <a:r>
              <a:rPr lang="en-US" altLang="zh-CN" sz="2600" dirty="0" smtClean="0"/>
              <a:t>5 </a:t>
            </a:r>
            <a:r>
              <a:rPr lang="zh-CN" altLang="en-US" sz="2600" dirty="0" smtClean="0"/>
              <a:t>种</a:t>
            </a:r>
            <a:r>
              <a:rPr lang="zh-CN" altLang="en-US" sz="2600" dirty="0"/>
              <a:t>原始</a:t>
            </a:r>
            <a:r>
              <a:rPr lang="zh-CN" altLang="en-US" sz="2600" dirty="0" smtClean="0"/>
              <a:t>数据类型</a:t>
            </a:r>
            <a:r>
              <a:rPr lang="zh-CN" altLang="en-US" sz="2600" dirty="0"/>
              <a:t>：</a:t>
            </a:r>
            <a:r>
              <a:rPr lang="en-US" altLang="zh-CN" sz="2600" dirty="0"/>
              <a:t>Number</a:t>
            </a:r>
            <a:r>
              <a:rPr lang="zh-CN" altLang="en-US" sz="2600" dirty="0"/>
              <a:t>、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Boolean</a:t>
            </a:r>
            <a:r>
              <a:rPr lang="zh-CN" altLang="en-US" sz="2600" dirty="0"/>
              <a:t>、</a:t>
            </a:r>
            <a:r>
              <a:rPr lang="en-US" altLang="zh-CN" sz="2600" dirty="0"/>
              <a:t>Undefined</a:t>
            </a:r>
            <a:r>
              <a:rPr lang="zh-CN" altLang="en-US" sz="2600" dirty="0"/>
              <a:t>、</a:t>
            </a:r>
            <a:r>
              <a:rPr lang="en-US" altLang="zh-CN" sz="2600" dirty="0"/>
              <a:t>Null</a:t>
            </a:r>
            <a:endParaRPr lang="en-US" altLang="zh-CN" sz="2600" dirty="0"/>
          </a:p>
          <a:p>
            <a:pPr lvl="1"/>
            <a:r>
              <a:rPr lang="zh-CN" altLang="en-US" sz="2600" dirty="0"/>
              <a:t>获得变量在某一时刻的数据类型，使用</a:t>
            </a:r>
            <a:r>
              <a:rPr lang="en-US" altLang="zh-CN" sz="2600" dirty="0" err="1"/>
              <a:t>typeof</a:t>
            </a:r>
            <a:r>
              <a:rPr lang="zh-CN" altLang="en-US" sz="2600" dirty="0"/>
              <a:t>运算符</a:t>
            </a:r>
            <a:endParaRPr lang="en-US" altLang="zh-CN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原始数据类型</a:t>
            </a:r>
            <a:endParaRPr lang="zh-CN" altLang="en-US" dirty="0"/>
          </a:p>
        </p:txBody>
      </p:sp>
      <p:sp>
        <p:nvSpPr>
          <p:cNvPr id="2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demo1-2-3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98186" y="1055389"/>
            <a:ext cx="9715500" cy="46434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Number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3.1415926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1e6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/>
              <a:t> String</a:t>
            </a:r>
            <a:r>
              <a:rPr lang="zh-CN" altLang="en-US" dirty="0"/>
              <a:t>类型：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‘ ’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“ ”</a:t>
            </a:r>
            <a:r>
              <a:rPr lang="zh-CN" altLang="en-US" dirty="0">
                <a:solidFill>
                  <a:schemeClr val="tx1"/>
                </a:solidFill>
              </a:rPr>
              <a:t>引起一组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/>
              <a:t>如：</a:t>
            </a:r>
            <a:r>
              <a:rPr lang="en-US" altLang="zh-CN" sz="2200" dirty="0"/>
              <a:t>'hello'</a:t>
            </a:r>
            <a:r>
              <a:rPr lang="zh-CN" altLang="en-US" sz="2200" dirty="0"/>
              <a:t>、</a:t>
            </a:r>
            <a:r>
              <a:rPr lang="en-US" altLang="zh-CN" sz="2200" dirty="0"/>
              <a:t>"world"</a:t>
            </a:r>
            <a:r>
              <a:rPr lang="zh-CN" altLang="en-US" sz="2200" dirty="0"/>
              <a:t>、 </a:t>
            </a:r>
            <a:r>
              <a:rPr lang="en-US" altLang="zh-CN" sz="2200" dirty="0"/>
              <a:t>"34" </a:t>
            </a:r>
            <a:endParaRPr lang="en-US" altLang="zh-CN" sz="2200" dirty="0"/>
          </a:p>
          <a:p>
            <a:r>
              <a:rPr lang="en-US" altLang="zh-CN" dirty="0" smtClean="0"/>
              <a:t> Boolean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true  </a:t>
            </a:r>
            <a:r>
              <a:rPr lang="zh-CN" altLang="en-US" dirty="0">
                <a:solidFill>
                  <a:schemeClr val="tx1"/>
                </a:solidFill>
              </a:rPr>
              <a:t>或  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只有一个值 </a:t>
            </a:r>
            <a:r>
              <a:rPr lang="en-US" altLang="zh-CN" dirty="0" smtClean="0">
                <a:solidFill>
                  <a:schemeClr val="tx1"/>
                </a:solidFill>
              </a:rPr>
              <a:t>undefined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Null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只有一个值 </a:t>
            </a:r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demo1-2-4</a:t>
            </a: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972820" y="1012190"/>
            <a:ext cx="964565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 type="text/javascript"&gt; 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a = '15';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i = 1;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pi = 3.1415;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name = "JavaScript";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id = "201201034";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isExists = true;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var c = i+"";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lvl="2" eaLnBrk="0" hangingPunct="0"/>
            <a:r>
              <a:rPr lang="en-US" altLang="zh-CN" sz="2800" dirty="0">
                <a:latin typeface="微软雅黑" panose="020B0503020204020204" pitchFamily="34" charset="-122"/>
              </a:rPr>
              <a:t>	alert( typeof isExists);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&lt;/script&gt;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896" y="918864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</a:t>
            </a:r>
            <a:endParaRPr lang="en-US" altLang="zh-CN" dirty="0" smtClean="0"/>
          </a:p>
          <a:p>
            <a:pPr lvl="1"/>
            <a:r>
              <a:rPr lang="en-US" altLang="zh-CN" sz="2400" dirty="0"/>
              <a:t>Number</a:t>
            </a:r>
            <a:r>
              <a:rPr lang="zh-CN" altLang="en-US" sz="2400" dirty="0"/>
              <a:t>：无整数和浮点数之分</a:t>
            </a:r>
            <a:endParaRPr lang="en-US" altLang="zh-CN" sz="2400" dirty="0"/>
          </a:p>
          <a:p>
            <a:pPr lvl="1"/>
            <a:r>
              <a:rPr lang="en-US" altLang="zh-CN" sz="2400" dirty="0"/>
              <a:t>String : </a:t>
            </a:r>
            <a:r>
              <a:rPr lang="zh-CN" altLang="en-US" sz="2400" dirty="0"/>
              <a:t>无字符串和字符之分</a:t>
            </a:r>
            <a:endParaRPr lang="en-US" altLang="zh-CN" sz="2400" dirty="0"/>
          </a:p>
          <a:p>
            <a:pPr lvl="1"/>
            <a:r>
              <a:rPr lang="en-US" altLang="zh-CN" sz="2400" dirty="0"/>
              <a:t>Boolean</a:t>
            </a:r>
            <a:r>
              <a:rPr lang="zh-CN" altLang="en-US" sz="2400" dirty="0"/>
              <a:t>：</a:t>
            </a:r>
            <a:r>
              <a:rPr lang="en-US" altLang="zh-CN" sz="2400" dirty="0"/>
              <a:t>C </a:t>
            </a:r>
            <a:r>
              <a:rPr lang="zh-CN" altLang="en-US" sz="2400" dirty="0"/>
              <a:t>中无 </a:t>
            </a:r>
            <a:r>
              <a:rPr lang="en-US" altLang="zh-CN" sz="2400" dirty="0"/>
              <a:t>Bool </a:t>
            </a:r>
            <a:r>
              <a:rPr lang="zh-CN" altLang="en-US" sz="2400" dirty="0"/>
              <a:t>型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1059" y="998506"/>
            <a:ext cx="7286625" cy="473257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 算术：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 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endParaRPr lang="en-US" altLang="zh-CN" dirty="0" smtClean="0"/>
          </a:p>
          <a:p>
            <a:r>
              <a:rPr lang="zh-CN" altLang="en-US" dirty="0" smtClean="0"/>
              <a:t> 字符串连接：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r>
              <a:rPr lang="zh-CN" altLang="en-US" dirty="0" smtClean="0"/>
              <a:t> 赋值：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-=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%=</a:t>
            </a:r>
            <a:endParaRPr lang="en-US" altLang="zh-CN" dirty="0" smtClean="0"/>
          </a:p>
          <a:p>
            <a:r>
              <a:rPr lang="zh-CN" altLang="en-US" dirty="0" smtClean="0"/>
              <a:t> 比较：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 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sz="2600" dirty="0" smtClean="0"/>
              <a:t> ==</a:t>
            </a:r>
            <a:r>
              <a:rPr lang="zh-CN" altLang="en-US" sz="2600" dirty="0"/>
              <a:t>：值相等则为 </a:t>
            </a:r>
            <a:r>
              <a:rPr lang="en-US" altLang="zh-CN" sz="2600" dirty="0"/>
              <a:t>true</a:t>
            </a:r>
            <a:endParaRPr lang="en-US" altLang="zh-CN" sz="2600" dirty="0"/>
          </a:p>
          <a:p>
            <a:pPr marL="168275" lvl="1" indent="0">
              <a:buNone/>
            </a:pPr>
            <a:r>
              <a:rPr lang="en-US" altLang="zh-CN" sz="2600" dirty="0" smtClean="0"/>
              <a:t> ===</a:t>
            </a:r>
            <a:r>
              <a:rPr lang="zh-CN" altLang="en-US" sz="2600" dirty="0"/>
              <a:t>：类型和值都须相同则为 </a:t>
            </a:r>
            <a:r>
              <a:rPr lang="en-US" altLang="zh-CN" sz="2600" dirty="0"/>
              <a:t>true </a:t>
            </a:r>
            <a:endParaRPr lang="en-US" altLang="zh-CN" sz="2200" dirty="0"/>
          </a:p>
          <a:p>
            <a:r>
              <a:rPr lang="zh-CN" altLang="en-US" dirty="0" smtClean="0"/>
              <a:t> 逻辑：与</a:t>
            </a:r>
            <a:r>
              <a:rPr lang="en-US" altLang="zh-CN" dirty="0" smtClean="0"/>
              <a:t>(&amp;&amp;)</a:t>
            </a:r>
            <a:r>
              <a:rPr lang="zh-CN" altLang="en-US" dirty="0" smtClean="0"/>
              <a:t>、或</a:t>
            </a:r>
            <a:r>
              <a:rPr lang="en-US" altLang="zh-CN" dirty="0" smtClean="0"/>
              <a:t>(||)</a:t>
            </a:r>
            <a:r>
              <a:rPr lang="zh-CN" altLang="en-US" dirty="0" smtClean="0"/>
              <a:t>、非</a:t>
            </a:r>
            <a:r>
              <a:rPr lang="en-US" altLang="zh-CN" dirty="0" smtClean="0"/>
              <a:t>(!)</a:t>
            </a:r>
            <a:endParaRPr lang="en-US" altLang="zh-CN" dirty="0" smtClean="0"/>
          </a:p>
          <a:p>
            <a:r>
              <a:rPr lang="zh-CN" altLang="en-US" dirty="0" smtClean="0"/>
              <a:t> 条件：</a:t>
            </a:r>
            <a:r>
              <a:rPr lang="zh-CN" altLang="en-US" i="1" dirty="0" smtClean="0"/>
              <a:t>变量名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i="1" dirty="0" smtClean="0"/>
              <a:t>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”连接字符串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demo1-2-5</a:t>
            </a: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972820" y="1012190"/>
            <a:ext cx="964565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 type="text/javascript"&gt;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var x=3;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var y="3";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var z=5;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z += y;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var a=y+z;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document.write(x+y+'&lt;br/&gt;');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document.write(z+'&lt;br/&gt;');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document.write(a+'&lt;br/&gt;');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document.write(x+y+z+'&lt;br/&gt;');	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&lt;/script&gt;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&lt;script type="text/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"&gt;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3;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3;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z = “3”;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alert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y); 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改为：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比较运算符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 type="text/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(a&gt;=b?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b":"a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98874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23 + " </a:t>
            </a:r>
            <a:r>
              <a:rPr lang="en-US" altLang="zh-CN" dirty="0" smtClean="0"/>
              <a:t>2</a:t>
            </a:r>
            <a:r>
              <a:rPr lang="en-US" altLang="zh-CN" dirty="0"/>
              <a:t> " 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15/2 = 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 23 </a:t>
            </a:r>
            <a:r>
              <a:rPr lang="en-US" altLang="zh-CN" dirty="0"/>
              <a:t>– </a:t>
            </a:r>
            <a:r>
              <a:rPr lang="en-US" altLang="zh-CN" dirty="0" smtClean="0"/>
              <a:t>true </a:t>
            </a:r>
            <a:r>
              <a:rPr lang="en-US" altLang="zh-CN" dirty="0"/>
              <a:t>= 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 95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=== 95</a:t>
            </a:r>
            <a:endParaRPr lang="en-US" altLang="zh-CN" dirty="0" smtClean="0"/>
          </a:p>
          <a:p>
            <a:r>
              <a:rPr lang="en-US" altLang="zh-CN" dirty="0"/>
              <a:t> 	typeof 75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3027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3027" y="1832942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04629" y="254732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75671" y="319502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04523" y="391535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07439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语法特点：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类</a:t>
            </a:r>
            <a:r>
              <a:rPr lang="en-US" altLang="zh-CN" sz="2400" dirty="0"/>
              <a:t>C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弱类型：变量的数据类型可以任意转换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动态类型：</a:t>
            </a:r>
            <a:r>
              <a:rPr lang="zh-CN" altLang="en-US" sz="2400" dirty="0"/>
              <a:t>变量创建时不用指定数据类型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84225" y="927100"/>
            <a:ext cx="11050270" cy="4643120"/>
          </a:xfrm>
        </p:spPr>
        <p:txBody>
          <a:bodyPr>
            <a:normAutofit fontScale="95000" lnSpcReduction="20000"/>
          </a:bodyPr>
          <a:lstStyle/>
          <a:p>
            <a:r>
              <a:rPr lang="zh-CN" altLang="en-US" dirty="0" smtClean="0"/>
              <a:t> 变量</a:t>
            </a:r>
            <a:r>
              <a:rPr lang="zh-CN" altLang="en-US" dirty="0"/>
              <a:t>在进行运算时，可能会发生隐式类型</a:t>
            </a:r>
            <a:r>
              <a:rPr lang="zh-CN" altLang="en-US" dirty="0" smtClean="0"/>
              <a:t>转换  </a:t>
            </a:r>
            <a:endParaRPr lang="zh-CN" altLang="en-US" sz="2400" dirty="0"/>
          </a:p>
          <a:p>
            <a:pPr lvl="1"/>
            <a:r>
              <a:rPr lang="zh-CN" altLang="en-US" sz="2400" dirty="0"/>
              <a:t>转换成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类型：用 </a:t>
            </a:r>
            <a:r>
              <a:rPr lang="en-US" altLang="zh-CN" sz="2400" dirty="0"/>
              <a:t>+ </a:t>
            </a:r>
            <a:r>
              <a:rPr lang="zh-CN" altLang="en-US" sz="2400" dirty="0"/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  如：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</a:t>
            </a:r>
            <a:r>
              <a:rPr lang="zh-CN" altLang="en-US" sz="2400" dirty="0" smtClean="0">
                <a:sym typeface="+mn-ea"/>
              </a:rPr>
              <a:t>‘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 smtClean="0">
                <a:sym typeface="+mn-ea"/>
              </a:rPr>
              <a:t>’+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’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smtClean="0">
                <a:sym typeface="+mn-ea"/>
              </a:rPr>
              <a:t>jpg</a:t>
            </a:r>
            <a:r>
              <a:rPr lang="en-US" altLang="zh-CN" sz="2400" dirty="0">
                <a:sym typeface="+mn-ea"/>
              </a:rPr>
              <a:t>’;</a:t>
            </a:r>
            <a:endParaRPr lang="zh-CN" altLang="en-US" sz="2400" dirty="0"/>
          </a:p>
          <a:p>
            <a:pPr lvl="1"/>
            <a:r>
              <a:rPr lang="zh-CN" altLang="en-US" sz="2400" dirty="0" smtClean="0">
                <a:sym typeface="+mn-ea"/>
              </a:rPr>
              <a:t>转换成 </a:t>
            </a:r>
            <a:r>
              <a:rPr lang="en-US" altLang="zh-CN" sz="2400" dirty="0" smtClean="0">
                <a:sym typeface="+mn-ea"/>
              </a:rPr>
              <a:t>Boolean </a:t>
            </a:r>
            <a:r>
              <a:rPr lang="zh-CN" altLang="en-US" sz="2400" dirty="0" smtClean="0">
                <a:sym typeface="+mn-ea"/>
              </a:rPr>
              <a:t>类型：变量之前加 </a:t>
            </a:r>
            <a:r>
              <a:rPr lang="en-US" altLang="zh-CN" sz="2400" dirty="0" smtClean="0">
                <a:sym typeface="+mn-ea"/>
              </a:rPr>
              <a:t>!!</a:t>
            </a:r>
            <a:endParaRPr lang="zh-CN" altLang="en-US" sz="2400" dirty="0" smtClean="0"/>
          </a:p>
          <a:p>
            <a:r>
              <a:rPr lang="zh-CN" altLang="en-US" dirty="0" smtClean="0"/>
              <a:t> 可以</a:t>
            </a:r>
            <a:r>
              <a:rPr lang="zh-CN" altLang="en-US" dirty="0"/>
              <a:t>对变量进行显式类型转换</a:t>
            </a:r>
            <a:endParaRPr lang="zh-CN" altLang="en-US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Number </a:t>
            </a:r>
            <a:r>
              <a:rPr lang="zh-CN" altLang="en-US" sz="2400" dirty="0"/>
              <a:t>类型：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parseFloat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/>
              <a:t>Number()</a:t>
            </a:r>
            <a:endParaRPr lang="en-US" altLang="zh-CN" sz="2400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String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lvl="1"/>
            <a:r>
              <a:rPr lang="zh-CN" altLang="en-US" sz="2400" dirty="0"/>
              <a:t>转换为 </a:t>
            </a:r>
            <a:r>
              <a:rPr lang="en-US" altLang="zh-CN" sz="2400" dirty="0"/>
              <a:t>Boolean 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Boolean()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90180" y="2341245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demo1-2-7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5280" y="5674360"/>
            <a:ext cx="5112385" cy="11836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156" name="TextBox 9"/>
          <p:cNvSpPr txBox="1"/>
          <p:nvPr/>
        </p:nvSpPr>
        <p:spPr>
          <a:xfrm>
            <a:off x="685800" y="796925"/>
            <a:ext cx="11093450" cy="6062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</a:rPr>
              <a:t>&lt;script type="text/javascript"&gt;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// 转换成 Number 类型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a = '123.456img';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a1 = parseInt(a);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a2 = parseFloat(a);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document.write("a1=" + a1 +'&lt;br/&gt;'+ "a2=" + a2+'&lt;br/&gt;');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// 转换成 String 类型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b = 3.1415926;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b1 = b + "";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document.write(typeof(b1)+'&lt;br/&gt;');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// 转换成 Boolean 类型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c = 'img' + 3 + '.jpg';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var c1 = !!c;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document.write('c1='+c1)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alert(typeof c1);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zh-CN" altLang="en-US" sz="2600" dirty="0"/>
              <a:t>左右出现字符串时，作为字符串连接运算符使用</a:t>
            </a:r>
            <a:endParaRPr lang="en-US" altLang="zh-CN" sz="2600" dirty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- 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*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/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%</a:t>
            </a:r>
            <a:r>
              <a:rPr lang="zh-CN" altLang="en-US" sz="2600" dirty="0"/>
              <a:t>左右出现字符串（布尔）时，将字符串（布尔）转换为数值类型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比较运算符</a:t>
            </a:r>
            <a:r>
              <a:rPr lang="zh-CN" altLang="en-US" sz="2600" dirty="0"/>
              <a:t>左右出现数值和字符串时，会将字符串转换为数值，出现布尔类型时，会将布尔类型转换为数值类型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逻辑运算符</a:t>
            </a:r>
            <a:r>
              <a:rPr lang="zh-CN" altLang="en-US" sz="2600" dirty="0"/>
              <a:t>会将数据类型转换为布尔类型之后再做运算</a:t>
            </a:r>
            <a:endParaRPr lang="en-US" altLang="zh-CN" sz="2600" dirty="0"/>
          </a:p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运算符左右数据类型转换规则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729903"/>
            <a:ext cx="8965726" cy="4968552"/>
          </a:xfrm>
        </p:spPr>
        <p:txBody>
          <a:bodyPr/>
          <a:lstStyle/>
          <a:p>
            <a:r>
              <a:rPr lang="zh-CN" altLang="en-US" sz="2600" dirty="0"/>
              <a:t>字符串转数值：</a:t>
            </a:r>
            <a:endParaRPr lang="en-US" altLang="zh-CN" sz="2600" dirty="0"/>
          </a:p>
          <a:p>
            <a:pPr lvl="1"/>
            <a:r>
              <a:rPr lang="zh-CN" altLang="en-US" sz="2400" dirty="0"/>
              <a:t>从左开始截取字符串中出现数字，</a:t>
            </a:r>
            <a:r>
              <a:rPr lang="zh-CN" altLang="en-US" sz="2400" dirty="0" smtClean="0"/>
              <a:t>直到遇到非数字字符</a:t>
            </a:r>
            <a:endParaRPr lang="en-US" altLang="zh-CN" dirty="0"/>
          </a:p>
          <a:p>
            <a:r>
              <a:rPr lang="zh-CN" altLang="en-US" sz="2600" dirty="0"/>
              <a:t>数值转布尔：</a:t>
            </a:r>
            <a:endParaRPr lang="en-US" altLang="zh-CN" sz="2600" dirty="0"/>
          </a:p>
          <a:p>
            <a:pPr lvl="1"/>
            <a:r>
              <a:rPr lang="en-US" altLang="zh-CN" sz="24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，其他为</a:t>
            </a:r>
            <a:r>
              <a:rPr lang="en-US" altLang="zh-CN" sz="2400" dirty="0" smtClean="0"/>
              <a:t>true</a:t>
            </a:r>
            <a:endParaRPr lang="en-US" altLang="zh-CN" sz="2400" dirty="0" smtClean="0"/>
          </a:p>
          <a:p>
            <a:r>
              <a:rPr lang="zh-CN" altLang="en-US" sz="2600" dirty="0"/>
              <a:t>布尔转数值：</a:t>
            </a:r>
            <a:endParaRPr lang="en-US" altLang="zh-CN" sz="2600" dirty="0"/>
          </a:p>
          <a:p>
            <a:pPr lvl="1"/>
            <a:r>
              <a:rPr lang="en-US" altLang="zh-CN" sz="2400" dirty="0" smtClean="0"/>
              <a:t>false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0 , true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zh-CN" altLang="en-US" sz="2600" dirty="0"/>
              <a:t>字符串转布尔：</a:t>
            </a:r>
            <a:endParaRPr lang="en-US" altLang="zh-CN" sz="2600" dirty="0"/>
          </a:p>
          <a:p>
            <a:pPr lvl="1"/>
            <a:r>
              <a:rPr lang="zh-CN" altLang="en-US" sz="2400" dirty="0" smtClean="0"/>
              <a:t>空字符串为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，其他为</a:t>
            </a:r>
            <a:r>
              <a:rPr lang="en-US" altLang="zh-CN" sz="2400" dirty="0" smtClean="0"/>
              <a:t>true</a:t>
            </a:r>
            <a:endParaRPr lang="en-US" altLang="zh-CN" sz="2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数据类型转换规则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基础</a:t>
            </a:r>
            <a:r>
              <a:rPr lang="zh-CN" altLang="en-US" sz="2800" b="1" dirty="0"/>
              <a:t>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变量及原始数据类型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流程</a:t>
            </a:r>
            <a:r>
              <a:rPr lang="zh-CN" altLang="en-US" sz="2800" b="1" dirty="0">
                <a:solidFill>
                  <a:srgbClr val="FF0000"/>
                </a:solidFill>
              </a:rPr>
              <a:t>控制结构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/>
              <a:t>内容提纲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if…else </a:t>
            </a:r>
            <a:r>
              <a:rPr lang="zh-CN" altLang="en-US" dirty="0" smtClean="0">
                <a:latin typeface="+mj-ea"/>
                <a:ea typeface="+mj-ea"/>
              </a:rPr>
              <a:t>语句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if…else  if…else </a:t>
            </a:r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switch </a:t>
            </a:r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6712" y="1371421"/>
            <a:ext cx="1736446" cy="1666037"/>
          </a:xfrm>
          <a:prstGeom prst="rect">
            <a:avLst/>
          </a:prstGeom>
          <a:noFill/>
        </p:spPr>
      </p:pic>
      <p:sp>
        <p:nvSpPr>
          <p:cNvPr id="5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demo1-2-8</a:t>
            </a: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4130040" y="796925"/>
            <a:ext cx="786320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var box = 100;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if (box &gt;= 100) {  </a:t>
            </a:r>
            <a:r>
              <a:rPr lang="en-US" altLang="zh-CN" sz="2000" dirty="0">
                <a:latin typeface="微软雅黑" panose="020B0503020204020204" pitchFamily="34" charset="-122"/>
              </a:rPr>
              <a:t>//如满足条件，不执行下面任何分支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alert('甲');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 else if (box &gt;= 90) 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alert('乙');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 else if (box &gt;= 80) 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alert('丙');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 else if (box &gt;= 70) 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alert('丁');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 else if (box &gt;= 60) 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alert('及格');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 else {	        </a:t>
            </a:r>
            <a:r>
              <a:rPr lang="en-US" altLang="zh-CN" sz="2000" dirty="0">
                <a:latin typeface="微软雅黑" panose="020B0503020204020204" pitchFamily="34" charset="-122"/>
              </a:rPr>
              <a:t>//如果以上都不满足，则输出不及格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alert('不及格');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 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do…while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demo1-2-9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206625" y="3004205"/>
            <a:ext cx="7779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如何终止循环？</a:t>
            </a:r>
            <a:endParaRPr lang="zh-CN" altLang="en-US" dirty="0" smtClean="0"/>
          </a:p>
          <a:p>
            <a:pPr lvl="1"/>
            <a:r>
              <a:rPr lang="zh-CN" altLang="en-US" sz="2400" dirty="0"/>
              <a:t>终止循环：</a:t>
            </a:r>
            <a:r>
              <a:rPr lang="en-US" altLang="zh-CN" sz="2400" dirty="0"/>
              <a:t>break ; </a:t>
            </a:r>
            <a:endParaRPr lang="en-US" altLang="zh-CN" sz="2400" dirty="0"/>
          </a:p>
          <a:p>
            <a:pPr lvl="1"/>
            <a:r>
              <a:rPr lang="zh-CN" altLang="en-US" sz="2400" dirty="0"/>
              <a:t>跳过本次循环： </a:t>
            </a:r>
            <a:r>
              <a:rPr lang="en-US" altLang="zh-CN" sz="2400" dirty="0"/>
              <a:t>continue ; 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循环语句（终止循环）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41030" y="5674360"/>
            <a:ext cx="3282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demo1-2-10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基础</a:t>
            </a:r>
            <a:r>
              <a:rPr lang="zh-CN" altLang="en-US" sz="2800" b="1" dirty="0">
                <a:solidFill>
                  <a:srgbClr val="FF0000"/>
                </a:solidFill>
              </a:rPr>
              <a:t>语法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变量及原始数据类型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流程</a:t>
            </a:r>
            <a:r>
              <a:rPr lang="zh-CN" altLang="en-US" sz="2800" b="1" dirty="0"/>
              <a:t>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/>
              <a:t>内容提纲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基础</a:t>
            </a:r>
            <a:r>
              <a:rPr lang="zh-CN" altLang="en-US" sz="2800" b="1" dirty="0"/>
              <a:t>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变量及原始数据类型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流程</a:t>
            </a:r>
            <a:r>
              <a:rPr lang="zh-CN" altLang="en-US" sz="2800" b="1" dirty="0"/>
              <a:t>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基本代码规范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/>
              <a:t>内容提纲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方便</a:t>
            </a:r>
            <a:r>
              <a:rPr lang="zh-CN" altLang="en-US" dirty="0">
                <a:latin typeface="+mj-ea"/>
                <a:ea typeface="+mj-ea"/>
              </a:rPr>
              <a:t>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</a:t>
            </a:r>
            <a:r>
              <a:rPr lang="zh-CN" altLang="en-US" dirty="0">
                <a:latin typeface="+mj-ea"/>
                <a:ea typeface="+mj-ea"/>
              </a:rPr>
              <a:t>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代码的逻辑更清晰、更易于理解。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代码规范的重要性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1" action="ppaction://hlinkfile"/>
              </a:rPr>
              <a:t>JavaScript</a:t>
            </a:r>
            <a:r>
              <a:rPr lang="zh-CN" altLang="en-US" sz="2400" dirty="0">
                <a:hlinkClick r:id="rId1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338724" y="1107370"/>
            <a:ext cx="8707556" cy="4643437"/>
          </a:xfrm>
        </p:spPr>
        <p:txBody>
          <a:bodyPr/>
          <a:lstStyle/>
          <a:p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1"/>
            <a:r>
              <a:rPr lang="zh-CN" altLang="en-US" sz="2400" dirty="0"/>
              <a:t>尽量使用 </a:t>
            </a:r>
            <a:r>
              <a:rPr lang="en-US" altLang="zh-CN" sz="2400" dirty="0" err="1"/>
              <a:t>var </a:t>
            </a:r>
            <a:r>
              <a:rPr lang="zh-CN" altLang="en-US" sz="2400" dirty="0"/>
              <a:t>关键字定义（否则会被当成全局变量）</a:t>
            </a:r>
            <a:endParaRPr lang="en-US" altLang="zh-CN" sz="2400" dirty="0"/>
          </a:p>
          <a:p>
            <a:pPr lvl="1"/>
            <a:r>
              <a:rPr lang="zh-CN" altLang="en-US" sz="2400" dirty="0"/>
              <a:t>尽量减少全局变量的使用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变量名定义要</a:t>
            </a:r>
            <a:r>
              <a:rPr lang="zh-CN" altLang="en-US" sz="2400" dirty="0">
                <a:solidFill>
                  <a:srgbClr val="FF0000"/>
                </a:solidFill>
              </a:rPr>
              <a:t>有意义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单行程序，以分号结束</a:t>
            </a:r>
            <a:endParaRPr lang="en-US" altLang="zh-CN" dirty="0" smtClean="0"/>
          </a:p>
          <a:p>
            <a:r>
              <a:rPr lang="zh-CN" altLang="en-US" dirty="0" smtClean="0"/>
              <a:t> 缩进和注释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基本规范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基础</a:t>
            </a:r>
            <a:r>
              <a:rPr lang="zh-CN" altLang="en-US" sz="2800" b="1" dirty="0"/>
              <a:t>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变量及原始数据类型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流程</a:t>
            </a:r>
            <a:r>
              <a:rPr lang="zh-CN" altLang="en-US" sz="2800" b="1" dirty="0"/>
              <a:t>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调试工具的使用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/>
              <a:t>内容提纲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谷歌开发者工具</a:t>
            </a:r>
            <a:endParaRPr lang="en-US" altLang="zh-CN" dirty="0" smtClean="0"/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firebug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zh-CN" altLang="en-US" dirty="0" smtClean="0"/>
              <a:t>工具的使用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83" y="4220714"/>
            <a:ext cx="7201949" cy="13685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786706" y="4292747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8745" y="5085110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01" y="1979756"/>
            <a:ext cx="7237231" cy="16824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控制台输出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console.log( 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 跟踪程序 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监控错误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添加断点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单步、连续执行代码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latin typeface="+mn-ea"/>
                <a:ea typeface="+mn-ea"/>
              </a:rPr>
              <a:t>退出调试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调试</a:t>
            </a:r>
            <a:r>
              <a:rPr lang="zh-CN" altLang="en-US" smtClean="0"/>
              <a:t>工具的</a:t>
            </a:r>
            <a:r>
              <a:rPr lang="zh-CN" altLang="en-US" dirty="0"/>
              <a:t>使用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中的语句和语句块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变量和</a:t>
            </a:r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/>
              <a:t>的基本代码规范</a:t>
            </a:r>
            <a:endParaRPr lang="en-US" altLang="zh-CN" dirty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使用开发者工具调试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84190" y="927119"/>
            <a:ext cx="10761697" cy="4643437"/>
          </a:xfrm>
        </p:spPr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语句：对于浏览器而言，语句就是命令，它告诉浏览器要做什么</a:t>
            </a:r>
            <a:endParaRPr lang="zh-CN" altLang="en-US" dirty="0" smtClean="0"/>
          </a:p>
          <a:p>
            <a:pPr lvl="2" indent="0">
              <a:buNone/>
            </a:pPr>
            <a:r>
              <a:rPr lang="zh-CN" altLang="en-US" sz="2400" dirty="0" smtClean="0"/>
              <a:t>   如</a:t>
            </a:r>
            <a:r>
              <a:rPr lang="zh-CN" altLang="en-US" sz="2400" dirty="0"/>
              <a:t>：</a:t>
            </a:r>
            <a:r>
              <a:rPr lang="en-US" altLang="zh-CN" sz="2400" dirty="0"/>
              <a:t>document.write("&lt;p&gt;Hello!&lt;/p&gt;");</a:t>
            </a:r>
            <a:endParaRPr lang="en-US" altLang="zh-CN" sz="1800" dirty="0"/>
          </a:p>
          <a:p>
            <a:r>
              <a:rPr lang="zh-CN" altLang="en-US" dirty="0" smtClean="0"/>
              <a:t>  语句通常以分号结束</a:t>
            </a:r>
            <a:endParaRPr lang="en-US" altLang="zh-CN" dirty="0" smtClean="0"/>
          </a:p>
          <a:p>
            <a:pPr lvl="2" indent="0">
              <a:buNone/>
            </a:pPr>
            <a:r>
              <a:rPr lang="zh-CN" altLang="en-US" sz="2400" dirty="0" smtClean="0"/>
              <a:t>   建议</a:t>
            </a:r>
            <a:r>
              <a:rPr lang="zh-CN" altLang="en-US" sz="2400" dirty="0"/>
              <a:t>使用分号；</a:t>
            </a:r>
            <a:endParaRPr lang="en-US" altLang="zh-CN" sz="2400" dirty="0"/>
          </a:p>
          <a:p>
            <a:r>
              <a:rPr lang="zh-CN" altLang="en-US" dirty="0" smtClean="0"/>
              <a:t> 一系列能被浏览器执行的语句构成</a:t>
            </a:r>
            <a:r>
              <a:rPr lang="en-US" altLang="zh-CN" dirty="0" smtClean="0"/>
              <a:t>JS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demo1-2-1</a:t>
            </a: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972820" y="1155700"/>
            <a:ext cx="96456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 type="text/javascript"&gt; 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alert("Hello World!");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alert("Hello JavaScript!");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alert("Hello WebDev");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alert("Hello ...");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&lt;/script&gt;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070629"/>
            <a:ext cx="9921586" cy="4643437"/>
          </a:xfrm>
        </p:spPr>
        <p:txBody>
          <a:bodyPr/>
          <a:lstStyle/>
          <a:p>
            <a:r>
              <a:rPr lang="zh-CN" altLang="en-US" dirty="0" smtClean="0"/>
              <a:t>  语句块：多个语句可放在 “</a:t>
            </a:r>
            <a:r>
              <a:rPr lang="en-US" altLang="zh-CN" dirty="0" smtClean="0"/>
              <a:t>{”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}”</a:t>
            </a:r>
            <a:r>
              <a:rPr lang="zh-CN" altLang="en-US" dirty="0" smtClean="0"/>
              <a:t>内，形成一个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JavaScript</a:t>
            </a:r>
            <a:r>
              <a:rPr lang="zh-CN" altLang="en-US" dirty="0" smtClean="0"/>
              <a:t>代码的</a:t>
            </a:r>
            <a:r>
              <a:rPr lang="zh-CN" altLang="en-US" dirty="0" smtClean="0">
                <a:solidFill>
                  <a:srgbClr val="FF0000"/>
                </a:solidFill>
              </a:rPr>
              <a:t>执行次序</a:t>
            </a:r>
            <a:r>
              <a:rPr lang="zh-CN" altLang="en-US" dirty="0" smtClean="0"/>
              <a:t>与书写次序相同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语句块举例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语句块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demo1-2-2</a:t>
            </a: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1828165" y="3213100"/>
            <a:ext cx="96456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 type="text/javascript"&gt; 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if (true) {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	document.write('</a:t>
            </a:r>
            <a:r>
              <a:rPr lang="zh-CN" altLang="en-US" sz="2800" dirty="0">
                <a:latin typeface="微软雅黑" panose="020B0503020204020204" pitchFamily="34" charset="-122"/>
              </a:rPr>
              <a:t>第一条语句执行</a:t>
            </a:r>
            <a:r>
              <a:rPr lang="en-US" altLang="zh-CN" sz="2800" dirty="0">
                <a:latin typeface="微软雅黑" panose="020B0503020204020204" pitchFamily="34" charset="-122"/>
              </a:rPr>
              <a:t>&lt;/br&gt;</a:t>
            </a:r>
            <a:r>
              <a:rPr lang="en-US" altLang="zh-CN" sz="2800" dirty="0">
                <a:latin typeface="微软雅黑" panose="020B0503020204020204" pitchFamily="34" charset="-122"/>
              </a:rPr>
              <a:t>');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  <a:sym typeface="+mn-ea"/>
              </a:rPr>
              <a:t>			document.write('</a:t>
            </a:r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第二条语句执行</a:t>
            </a:r>
            <a:r>
              <a:rPr lang="en-US" altLang="zh-CN" sz="2800" dirty="0">
                <a:latin typeface="微软雅黑" panose="020B0503020204020204" pitchFamily="34" charset="-122"/>
                <a:sym typeface="+mn-ea"/>
              </a:rPr>
              <a:t>');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	}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latin typeface="微软雅黑" panose="020B0503020204020204" pitchFamily="34" charset="-122"/>
              </a:rPr>
              <a:t>	&lt;/script&gt;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12435" y="927119"/>
            <a:ext cx="10761697" cy="4643437"/>
          </a:xfrm>
        </p:spPr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添加注释来对 </a:t>
            </a:r>
            <a:r>
              <a:rPr lang="en-US" altLang="zh-CN" dirty="0"/>
              <a:t>JavaScript </a:t>
            </a:r>
            <a:r>
              <a:rPr lang="zh-CN" altLang="en-US" dirty="0"/>
              <a:t>进行解释</a:t>
            </a:r>
            <a:r>
              <a:rPr lang="zh-CN" altLang="en-US" dirty="0" smtClean="0"/>
              <a:t>，提高</a:t>
            </a:r>
            <a:r>
              <a:rPr lang="zh-CN" altLang="en-US" dirty="0"/>
              <a:t>代码的可读性</a:t>
            </a:r>
            <a:r>
              <a:rPr lang="zh-CN" altLang="en-US" dirty="0" smtClean="0"/>
              <a:t>。</a:t>
            </a:r>
            <a:r>
              <a:rPr lang="en-US" altLang="zh-CN" dirty="0"/>
              <a:t>JavaScript </a:t>
            </a:r>
            <a:r>
              <a:rPr lang="zh-CN" altLang="en-US" dirty="0"/>
              <a:t>不会执行注释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单行</a:t>
            </a:r>
            <a:r>
              <a:rPr lang="zh-CN" altLang="en-US" dirty="0"/>
              <a:t>注释：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多</a:t>
            </a:r>
            <a:r>
              <a:rPr lang="zh-CN" altLang="en-US" dirty="0"/>
              <a:t>行注释：</a:t>
            </a:r>
            <a:r>
              <a:rPr lang="en-US" altLang="zh-CN" dirty="0">
                <a:solidFill>
                  <a:srgbClr val="FF0000"/>
                </a:solidFill>
              </a:rPr>
              <a:t>/*  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在 </a:t>
            </a:r>
            <a:r>
              <a:rPr lang="en-US" altLang="zh-CN" dirty="0"/>
              <a:t>HTML </a:t>
            </a:r>
            <a:r>
              <a:rPr lang="zh-CN" altLang="en-US" dirty="0"/>
              <a:t>插入</a:t>
            </a:r>
            <a:r>
              <a:rPr lang="zh-CN" altLang="en-US" dirty="0" smtClean="0"/>
              <a:t>注释： </a:t>
            </a:r>
            <a:r>
              <a:rPr lang="en-US" altLang="zh-CN" dirty="0" smtClean="0">
                <a:solidFill>
                  <a:schemeClr val="tx1"/>
                </a:solidFill>
              </a:rPr>
              <a:t>&lt;!-- </a:t>
            </a:r>
            <a:r>
              <a:rPr lang="zh-CN" altLang="en-US" dirty="0" smtClean="0">
                <a:solidFill>
                  <a:schemeClr val="tx1"/>
                </a:solidFill>
              </a:rPr>
              <a:t>注释内容 </a:t>
            </a:r>
            <a:r>
              <a:rPr lang="en-US" altLang="zh-CN" dirty="0">
                <a:solidFill>
                  <a:schemeClr val="tx1"/>
                </a:solidFill>
              </a:rPr>
              <a:t>--&gt;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 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中插入注释： </a:t>
            </a:r>
            <a:r>
              <a:rPr lang="en-US" altLang="zh-CN" dirty="0">
                <a:solidFill>
                  <a:schemeClr val="tx1"/>
                </a:solidFill>
              </a:rPr>
              <a:t>/*  */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注释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基础</a:t>
            </a:r>
            <a:r>
              <a:rPr lang="zh-CN" altLang="en-US" sz="2800" b="1" dirty="0"/>
              <a:t>语法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变量及原始数据类型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流程</a:t>
            </a:r>
            <a:r>
              <a:rPr lang="zh-CN" altLang="en-US" sz="2800" b="1" dirty="0"/>
              <a:t>控制结构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JavaScript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基本代码规范</a:t>
            </a:r>
            <a:endParaRPr lang="zh-CN" altLang="en-US" sz="2800" b="1" dirty="0"/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调试工具的使用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/>
              <a:t>内容提纲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3.1415926…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'hello'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"world"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"34" …</a:t>
            </a:r>
            <a:endParaRPr lang="en-US" altLang="zh-CN" dirty="0" smtClean="0"/>
          </a:p>
          <a:p>
            <a:r>
              <a:rPr lang="en-US" altLang="zh-CN" dirty="0" smtClean="0"/>
              <a:t> 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字面值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4334</Words>
  <Application>WPS 演示</Application>
  <PresentationFormat>自定义</PresentationFormat>
  <Paragraphs>376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pc</cp:lastModifiedBy>
  <cp:revision>2639</cp:revision>
  <cp:lastPrinted>2411-12-30T00:00:00Z</cp:lastPrinted>
  <dcterms:created xsi:type="dcterms:W3CDTF">2003-05-12T10:17:00Z</dcterms:created>
  <dcterms:modified xsi:type="dcterms:W3CDTF">2017-09-03T13:14:30Z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