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6"/>
  </p:notesMasterIdLst>
  <p:handoutMasterIdLst>
    <p:handoutMasterId r:id="rId27"/>
  </p:handoutMasterIdLst>
  <p:sldIdLst>
    <p:sldId id="305" r:id="rId2"/>
    <p:sldId id="284" r:id="rId3"/>
    <p:sldId id="283" r:id="rId4"/>
    <p:sldId id="306" r:id="rId5"/>
    <p:sldId id="285" r:id="rId6"/>
    <p:sldId id="311" r:id="rId7"/>
    <p:sldId id="286" r:id="rId8"/>
    <p:sldId id="296" r:id="rId9"/>
    <p:sldId id="297" r:id="rId10"/>
    <p:sldId id="307" r:id="rId11"/>
    <p:sldId id="289" r:id="rId12"/>
    <p:sldId id="290" r:id="rId13"/>
    <p:sldId id="302" r:id="rId14"/>
    <p:sldId id="303" r:id="rId15"/>
    <p:sldId id="310" r:id="rId16"/>
    <p:sldId id="301" r:id="rId17"/>
    <p:sldId id="298" r:id="rId18"/>
    <p:sldId id="308" r:id="rId19"/>
    <p:sldId id="294" r:id="rId20"/>
    <p:sldId id="312" r:id="rId21"/>
    <p:sldId id="299" r:id="rId22"/>
    <p:sldId id="300" r:id="rId23"/>
    <p:sldId id="271" r:id="rId24"/>
    <p:sldId id="30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0" autoAdjust="0"/>
    <p:restoredTop sz="91738" autoAdjust="0"/>
  </p:normalViewPr>
  <p:slideViewPr>
    <p:cSldViewPr>
      <p:cViewPr varScale="1">
        <p:scale>
          <a:sx n="65" d="100"/>
          <a:sy n="65" d="100"/>
        </p:scale>
        <p:origin x="-77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C8CB6-18B8-413C-B318-A699700D3BD1}" type="datetimeFigureOut">
              <a:rPr lang="zh-CN" altLang="en-US" smtClean="0"/>
              <a:pPr/>
              <a:t>2017/9/4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1ED35-8523-4EEF-81E9-D8096A4550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33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  <a:pPr/>
              <a:t>2017/9/4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411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181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substring()  </a:t>
            </a:r>
            <a:r>
              <a:rPr lang="en-US" altLang="zh-CN" dirty="0" err="1" smtClean="0"/>
              <a:t>indexOf</a:t>
            </a:r>
            <a:r>
              <a:rPr lang="en-US" altLang="zh-CN" dirty="0" smtClean="0"/>
              <a:t>() O</a:t>
            </a:r>
            <a:r>
              <a:rPr lang="zh-CN" altLang="en-US" dirty="0" smtClean="0"/>
              <a:t>记得大写     </a:t>
            </a:r>
            <a:r>
              <a:rPr lang="en-US" altLang="zh-CN" i="1" dirty="0" smtClean="0"/>
              <a:t>length</a:t>
            </a:r>
            <a:r>
              <a:rPr lang="zh-CN" altLang="en-US" dirty="0" smtClean="0"/>
              <a:t> 可选。子串中的字符数。必须是数值。如果省略了该参数，那么返回从 </a:t>
            </a:r>
            <a:r>
              <a:rPr lang="en-US" altLang="zh-CN" i="1" dirty="0" err="1" smtClean="0"/>
              <a:t>stringObject</a:t>
            </a:r>
            <a:r>
              <a:rPr lang="zh-CN" altLang="en-US" smtClean="0"/>
              <a:t> 的开始位置到结尾的字串。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620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参考手册一开始给学生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280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第二种声明方式是传统方式。但这两种声明方式没有区别。小括号里面可以写数字，直接声明数组的个数。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008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直接赋值。</a:t>
            </a:r>
            <a:r>
              <a:rPr lang="en-US" altLang="zh-CN" dirty="0" smtClean="0"/>
              <a:t>JS</a:t>
            </a:r>
            <a:r>
              <a:rPr lang="zh-CN" altLang="en-US" dirty="0" smtClean="0"/>
              <a:t>里面没有二维数组的概念？只是间接的实现。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93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299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965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pPr>
                <a:defRPr/>
              </a:pPr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353938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5796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56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js/jsref_obj_array.asp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2400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Web</a:t>
            </a:r>
            <a:r>
              <a:rPr lang="zh-CN" altLang="en-US" sz="4800" b="1" dirty="0"/>
              <a:t>开发（二）</a:t>
            </a:r>
            <a:endParaRPr lang="zh-CN" altLang="zh-CN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--- 1-4 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字符串和数组</a:t>
            </a: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82118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1032248" y="260648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/>
              <a:t>使用字符串表示单个数据</a:t>
            </a:r>
          </a:p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使用数组表示多个数据</a:t>
            </a:r>
          </a:p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/>
              <a:t>遍历数组把数据写入表格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4969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090714" y="1124744"/>
            <a:ext cx="9715500" cy="4643437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 数组</a:t>
            </a:r>
            <a:r>
              <a:rPr lang="zh-CN" altLang="en-US" dirty="0" smtClean="0"/>
              <a:t>用来在单独的变量中存储一系列的值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 本节开始的实例中：一条记录的表示</a:t>
            </a:r>
            <a:r>
              <a:rPr lang="en-US" altLang="zh-CN" sz="2400" dirty="0" smtClean="0"/>
              <a:t>----</a:t>
            </a:r>
            <a:r>
              <a:rPr lang="zh-CN" altLang="en-US" sz="2400" dirty="0" smtClean="0">
                <a:solidFill>
                  <a:srgbClr val="FF0000"/>
                </a:solidFill>
              </a:rPr>
              <a:t>数组（</a:t>
            </a:r>
            <a:r>
              <a:rPr lang="en-US" altLang="zh-CN" sz="2400" dirty="0" smtClean="0">
                <a:solidFill>
                  <a:srgbClr val="FF0000"/>
                </a:solidFill>
              </a:rPr>
              <a:t>Array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1100" dirty="0"/>
          </a:p>
          <a:p>
            <a:r>
              <a:rPr lang="zh-CN" altLang="en-US" dirty="0" smtClean="0"/>
              <a:t> 定义数组： 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 方式一：</a:t>
            </a:r>
            <a:r>
              <a:rPr lang="zh-CN" altLang="en-US" sz="2400" dirty="0" smtClean="0">
                <a:solidFill>
                  <a:srgbClr val="FF0000"/>
                </a:solidFill>
              </a:rPr>
              <a:t>通过</a:t>
            </a:r>
            <a:r>
              <a:rPr lang="en-US" altLang="zh-CN" sz="2400" dirty="0" smtClean="0">
                <a:solidFill>
                  <a:srgbClr val="FF0000"/>
                </a:solidFill>
              </a:rPr>
              <a:t>[ ]</a:t>
            </a:r>
            <a:r>
              <a:rPr lang="zh-CN" altLang="en-US" sz="2400" dirty="0" smtClean="0">
                <a:solidFill>
                  <a:srgbClr val="FF0000"/>
                </a:solidFill>
              </a:rPr>
              <a:t>方式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    例：</a:t>
            </a:r>
            <a:r>
              <a:rPr lang="en-US" altLang="zh-CN" sz="2400" dirty="0" smtClean="0">
                <a:solidFill>
                  <a:srgbClr val="FF0000"/>
                </a:solidFill>
              </a:rPr>
              <a:t>var</a:t>
            </a:r>
            <a:r>
              <a:rPr lang="en-US" altLang="zh-CN" sz="2400" dirty="0" smtClean="0"/>
              <a:t> arr1 = </a:t>
            </a:r>
            <a:r>
              <a:rPr lang="en-US" altLang="zh-CN" sz="2400" dirty="0" smtClean="0">
                <a:solidFill>
                  <a:srgbClr val="FF0000"/>
                </a:solidFill>
              </a:rPr>
              <a:t>[</a:t>
            </a:r>
            <a:r>
              <a:rPr lang="en-US" altLang="zh-CN" sz="2400" dirty="0" smtClean="0"/>
              <a:t>‘a’,‘b’,‘c’</a:t>
            </a:r>
            <a:r>
              <a:rPr lang="en-US" altLang="zh-CN" sz="2400" dirty="0" smtClean="0">
                <a:solidFill>
                  <a:srgbClr val="FF0000"/>
                </a:solidFill>
              </a:rPr>
              <a:t>]</a:t>
            </a:r>
            <a:r>
              <a:rPr lang="en-US" altLang="zh-CN" sz="2400" dirty="0" smtClean="0"/>
              <a:t>;</a:t>
            </a:r>
          </a:p>
          <a:p>
            <a:pPr lvl="1"/>
            <a:r>
              <a:rPr lang="zh-CN" altLang="en-US" sz="2400" dirty="0" smtClean="0"/>
              <a:t> 方式二：</a:t>
            </a:r>
            <a:r>
              <a:rPr lang="zh-CN" altLang="en-US" sz="2400" dirty="0" smtClean="0">
                <a:solidFill>
                  <a:srgbClr val="FF0000"/>
                </a:solidFill>
              </a:rPr>
              <a:t>通过</a:t>
            </a:r>
            <a:r>
              <a:rPr lang="en-US" altLang="zh-CN" sz="2400" dirty="0" smtClean="0">
                <a:solidFill>
                  <a:srgbClr val="FF0000"/>
                </a:solidFill>
              </a:rPr>
              <a:t>new Array</a:t>
            </a:r>
            <a:r>
              <a:rPr lang="zh-CN" altLang="en-US" sz="2400" dirty="0" smtClean="0">
                <a:solidFill>
                  <a:srgbClr val="FF0000"/>
                </a:solidFill>
              </a:rPr>
              <a:t>方式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sz="2400" dirty="0" smtClean="0"/>
              <a:t>   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arr2 =</a:t>
            </a:r>
            <a:r>
              <a:rPr lang="en-US" altLang="zh-CN" sz="2400" dirty="0" smtClean="0">
                <a:solidFill>
                  <a:srgbClr val="FF0000"/>
                </a:solidFill>
              </a:rPr>
              <a:t>new Array</a:t>
            </a:r>
            <a:r>
              <a:rPr lang="en-US" altLang="zh-CN" sz="2400" dirty="0" smtClean="0"/>
              <a:t>(‘</a:t>
            </a:r>
            <a:r>
              <a:rPr lang="en-US" altLang="zh-CN" sz="2400" dirty="0" err="1" smtClean="0"/>
              <a:t>a’,‘b’,‘c</a:t>
            </a:r>
            <a:r>
              <a:rPr lang="en-US" altLang="zh-CN" sz="2400" dirty="0" smtClean="0"/>
              <a:t>’);</a:t>
            </a:r>
          </a:p>
          <a:p>
            <a:pPr marL="489812" lvl="1" indent="0">
              <a:buNone/>
            </a:pP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840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 多条记录的表示</a:t>
            </a:r>
            <a:r>
              <a:rPr lang="en-US" altLang="zh-CN" dirty="0" smtClean="0"/>
              <a:t>----</a:t>
            </a:r>
            <a:r>
              <a:rPr lang="zh-CN" altLang="en-US" dirty="0" smtClean="0">
                <a:solidFill>
                  <a:srgbClr val="FF0000"/>
                </a:solidFill>
              </a:rPr>
              <a:t>二维数组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pPr lvl="1">
              <a:buNone/>
            </a:pPr>
            <a:r>
              <a:rPr lang="en-US" altLang="zh-CN" sz="2400" b="1" dirty="0" smtClean="0"/>
              <a:t>   var msg=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[ </a:t>
            </a:r>
            <a:r>
              <a:rPr lang="en-US" altLang="zh-CN" sz="2400" b="1" dirty="0" smtClean="0"/>
              <a:t>[ </a:t>
            </a:r>
            <a:r>
              <a:rPr lang="en-US" altLang="zh-CN" sz="2400" b="1" dirty="0"/>
              <a:t>‘</a:t>
            </a:r>
            <a:r>
              <a:rPr lang="zh-CN" altLang="en-US" sz="2400" b="1" dirty="0"/>
              <a:t>张三</a:t>
            </a:r>
            <a:r>
              <a:rPr lang="en-US" altLang="zh-CN" sz="2400" b="1" dirty="0"/>
              <a:t>’,  ‘</a:t>
            </a:r>
            <a:r>
              <a:rPr lang="zh-CN" altLang="en-US" sz="2400" b="1" dirty="0"/>
              <a:t>男</a:t>
            </a:r>
            <a:r>
              <a:rPr lang="en-US" altLang="zh-CN" sz="2400" b="1" dirty="0"/>
              <a:t>’,  18 ], 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zh-CN" sz="2400" b="1" dirty="0"/>
              <a:t>		       </a:t>
            </a:r>
            <a:r>
              <a:rPr lang="en-US" altLang="zh-CN" sz="2400" b="1" dirty="0" smtClean="0"/>
              <a:t>           [‘</a:t>
            </a:r>
            <a:r>
              <a:rPr lang="zh-CN" altLang="en-US" sz="2400" b="1" dirty="0"/>
              <a:t>李四</a:t>
            </a:r>
            <a:r>
              <a:rPr lang="en-US" altLang="zh-CN" sz="2400" b="1" dirty="0"/>
              <a:t>’,  ‘</a:t>
            </a:r>
            <a:r>
              <a:rPr lang="zh-CN" altLang="en-US" sz="2400" b="1" dirty="0"/>
              <a:t>女</a:t>
            </a:r>
            <a:r>
              <a:rPr lang="en-US" altLang="zh-CN" sz="2400" b="1" dirty="0"/>
              <a:t>’,  16 ],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zh-CN" sz="2400" b="1" dirty="0"/>
              <a:t>                        ……      </a:t>
            </a:r>
          </a:p>
          <a:p>
            <a:pPr marL="489812" lvl="1" indent="0"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               ]</a:t>
            </a:r>
            <a:r>
              <a:rPr lang="en-US" altLang="zh-CN" sz="2400" b="1" dirty="0" smtClean="0"/>
              <a:t>;</a:t>
            </a:r>
            <a:endParaRPr lang="zh-CN" altLang="en-US" sz="2400" b="1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多条记录的表示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19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 一维数组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 arr1[0]</a:t>
            </a:r>
          </a:p>
          <a:p>
            <a:pPr lvl="1"/>
            <a:r>
              <a:rPr lang="en-US" altLang="zh-CN" sz="2400" dirty="0" smtClean="0"/>
              <a:t> arr1[1]</a:t>
            </a:r>
            <a:endParaRPr lang="en-US" altLang="zh-CN" sz="900" dirty="0"/>
          </a:p>
          <a:p>
            <a:r>
              <a:rPr lang="zh-CN" altLang="en-US" dirty="0" smtClean="0"/>
              <a:t> 二维数组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msg</a:t>
            </a:r>
            <a:r>
              <a:rPr lang="en-US" altLang="zh-CN" sz="2400" dirty="0" smtClean="0"/>
              <a:t>[0][0]</a:t>
            </a:r>
          </a:p>
          <a:p>
            <a:pPr lvl="1"/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msg</a:t>
            </a:r>
            <a:r>
              <a:rPr lang="en-US" altLang="zh-CN" sz="2400" dirty="0" smtClean="0"/>
              <a:t>[0][1]</a:t>
            </a:r>
          </a:p>
          <a:p>
            <a:pPr lvl="1"/>
            <a:r>
              <a:rPr lang="en-US" altLang="zh-CN" sz="2400" dirty="0" smtClean="0"/>
              <a:t> ….</a:t>
            </a:r>
            <a:endParaRPr lang="zh-CN" alt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访问数组中的元素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81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 数组的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 返回数组长度的整数值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num</a:t>
            </a:r>
            <a:r>
              <a:rPr lang="en-US" altLang="zh-CN" sz="2400" dirty="0" smtClean="0"/>
              <a:t> = arr1.length;</a:t>
            </a:r>
            <a:endParaRPr lang="zh-CN" alt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获取数组长度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75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3348081"/>
              </p:ext>
            </p:extLst>
          </p:nvPr>
        </p:nvGraphicFramePr>
        <p:xfrm>
          <a:off x="1991543" y="1293506"/>
          <a:ext cx="8124721" cy="373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4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452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方法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作用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ea"/>
                          <a:ea typeface="+mn-ea"/>
                        </a:rPr>
                        <a:t>join()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+mn-ea"/>
                          <a:ea typeface="+mn-ea"/>
                        </a:rPr>
                        <a:t>把数组的所有元素放入一个字符串。元素通过指定的分隔符进行分隔。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+mn-ea"/>
                          <a:ea typeface="+mn-ea"/>
                        </a:rPr>
                        <a:t>pop()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+mn-ea"/>
                          <a:ea typeface="+mn-ea"/>
                        </a:rPr>
                        <a:t>删除并返回数组的最后一个元素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ea"/>
                          <a:ea typeface="+mn-ea"/>
                        </a:rPr>
                        <a:t>push() </a:t>
                      </a:r>
                      <a:endParaRPr 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+mn-ea"/>
                          <a:ea typeface="+mn-ea"/>
                        </a:rPr>
                        <a:t>向数组的末尾添加一个或更多元素，并</a:t>
                      </a:r>
                      <a:br>
                        <a:rPr lang="zh-CN" altLang="en-US" sz="2400" dirty="0" smtClean="0">
                          <a:latin typeface="+mn-ea"/>
                          <a:ea typeface="+mn-ea"/>
                        </a:rPr>
                      </a:br>
                      <a:r>
                        <a:rPr lang="zh-CN" altLang="en-US" sz="2400" dirty="0" smtClean="0">
                          <a:latin typeface="+mn-ea"/>
                          <a:ea typeface="+mn-ea"/>
                        </a:rPr>
                        <a:t>返回新的长度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+mn-ea"/>
                          <a:ea typeface="+mn-ea"/>
                        </a:rPr>
                        <a:t>shift()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+mn-ea"/>
                          <a:ea typeface="+mn-ea"/>
                        </a:rPr>
                        <a:t>删除并返回数组的第一个元素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数组操作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815274" y="5252575"/>
            <a:ext cx="84772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/>
              <a:t>更多参考：</a:t>
            </a:r>
            <a:r>
              <a:rPr lang="en-US" altLang="zh-CN" sz="2400" dirty="0">
                <a:hlinkClick r:id="rId2"/>
              </a:rPr>
              <a:t>http://www.w3school.com.cn/js/jsref_obj_array.asp</a:t>
            </a:r>
            <a:endParaRPr lang="zh-CN" altLang="en-US" sz="2400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7770638" y="6093296"/>
            <a:ext cx="18501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j-ea"/>
                <a:ea typeface="+mj-ea"/>
              </a:rPr>
              <a:t>demo1-4-2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 数组中的元素</a:t>
            </a:r>
            <a:r>
              <a:rPr lang="zh-CN" altLang="en-US" dirty="0" smtClean="0">
                <a:solidFill>
                  <a:srgbClr val="FF0000"/>
                </a:solidFill>
              </a:rPr>
              <a:t>可以是不同的数据类型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 数组</a:t>
            </a:r>
            <a:r>
              <a:rPr lang="zh-CN" altLang="en-US" dirty="0" smtClean="0">
                <a:solidFill>
                  <a:srgbClr val="FF0000"/>
                </a:solidFill>
              </a:rPr>
              <a:t>长度可变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JS</a:t>
            </a:r>
            <a:r>
              <a:rPr lang="zh-CN" altLang="en-US" smtClean="0"/>
              <a:t>中数组的特性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11424" y="2708920"/>
            <a:ext cx="9433048" cy="3432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&lt;script type=“text/</a:t>
            </a:r>
            <a:r>
              <a:rPr lang="en-US" altLang="zh-CN" sz="2400" dirty="0" err="1" smtClean="0">
                <a:latin typeface="+mn-ea"/>
              </a:rPr>
              <a:t>javascript</a:t>
            </a:r>
            <a:r>
              <a:rPr lang="en-US" altLang="zh-CN" sz="2400" dirty="0" smtClean="0">
                <a:latin typeface="+mn-ea"/>
              </a:rPr>
              <a:t>”&gt;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	</a:t>
            </a:r>
            <a:r>
              <a:rPr lang="en-US" altLang="zh-CN" sz="2400" dirty="0" err="1" smtClean="0">
                <a:latin typeface="+mn-ea"/>
              </a:rPr>
              <a:t>var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aColors</a:t>
            </a:r>
            <a:r>
              <a:rPr lang="en-US" altLang="zh-CN" sz="2400" dirty="0" smtClean="0">
                <a:latin typeface="+mn-ea"/>
              </a:rPr>
              <a:t> = [ “</a:t>
            </a:r>
            <a:r>
              <a:rPr lang="en-US" altLang="zh-CN" sz="2400" dirty="0" err="1" smtClean="0">
                <a:latin typeface="+mn-ea"/>
              </a:rPr>
              <a:t>red”,”green”,”blue</a:t>
            </a:r>
            <a:r>
              <a:rPr lang="en-US" altLang="zh-CN" sz="2400" dirty="0" smtClean="0">
                <a:latin typeface="+mn-ea"/>
              </a:rPr>
              <a:t>” ];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	</a:t>
            </a:r>
            <a:r>
              <a:rPr lang="en-US" altLang="zh-CN" sz="2400" dirty="0" smtClean="0">
                <a:latin typeface="+mn-ea"/>
              </a:rPr>
              <a:t>alert( </a:t>
            </a:r>
            <a:r>
              <a:rPr lang="en-US" altLang="zh-CN" sz="2400" dirty="0" err="1" smtClean="0">
                <a:latin typeface="+mn-ea"/>
              </a:rPr>
              <a:t>aColors.length</a:t>
            </a:r>
            <a:r>
              <a:rPr lang="en-US" altLang="zh-CN" sz="2400" dirty="0" smtClean="0">
                <a:latin typeface="+mn-ea"/>
              </a:rPr>
              <a:t> ); // </a:t>
            </a:r>
            <a:r>
              <a:rPr lang="en-US" altLang="zh-CN" sz="2400" dirty="0" smtClean="0">
                <a:solidFill>
                  <a:srgbClr val="006600"/>
                </a:solidFill>
                <a:latin typeface="+mn-ea"/>
              </a:rPr>
              <a:t>output  </a:t>
            </a:r>
            <a:r>
              <a:rPr lang="en-US" altLang="zh-CN" sz="2400" dirty="0" smtClean="0">
                <a:solidFill>
                  <a:srgbClr val="006600"/>
                </a:solidFill>
                <a:latin typeface="+mn-ea"/>
                <a:sym typeface="Wingdings" pitchFamily="2" charset="2"/>
              </a:rPr>
              <a:t> 3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+mn-ea"/>
                <a:sym typeface="Wingdings" pitchFamily="2" charset="2"/>
              </a:rPr>
              <a:t>	</a:t>
            </a:r>
            <a:r>
              <a:rPr lang="en-US" altLang="zh-CN" sz="2400" dirty="0" err="1" smtClean="0">
                <a:latin typeface="+mn-ea"/>
              </a:rPr>
              <a:t>aColors</a:t>
            </a:r>
            <a:r>
              <a:rPr lang="en-US" altLang="zh-CN" sz="2400" dirty="0" smtClean="0">
                <a:latin typeface="+mn-ea"/>
              </a:rPr>
              <a:t> [3] = “purple”;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	alert</a:t>
            </a:r>
            <a:r>
              <a:rPr lang="en-US" altLang="zh-CN" sz="2400" dirty="0">
                <a:latin typeface="+mn-ea"/>
              </a:rPr>
              <a:t>( </a:t>
            </a:r>
            <a:r>
              <a:rPr lang="en-US" altLang="zh-CN" sz="2400" dirty="0" err="1">
                <a:latin typeface="+mn-ea"/>
              </a:rPr>
              <a:t>aColors.length</a:t>
            </a:r>
            <a:r>
              <a:rPr lang="en-US" altLang="zh-CN" sz="2400" dirty="0">
                <a:latin typeface="+mn-ea"/>
              </a:rPr>
              <a:t> ); // </a:t>
            </a:r>
            <a:r>
              <a:rPr lang="en-US" altLang="zh-CN" sz="2400" dirty="0">
                <a:solidFill>
                  <a:srgbClr val="006600"/>
                </a:solidFill>
                <a:latin typeface="+mn-ea"/>
              </a:rPr>
              <a:t>output  </a:t>
            </a:r>
            <a:r>
              <a:rPr lang="en-US" altLang="zh-CN" sz="2400" dirty="0">
                <a:solidFill>
                  <a:srgbClr val="006600"/>
                </a:solidFill>
                <a:latin typeface="+mn-ea"/>
                <a:sym typeface="Wingdings" pitchFamily="2" charset="2"/>
              </a:rPr>
              <a:t> </a:t>
            </a:r>
            <a:r>
              <a:rPr lang="en-US" altLang="zh-CN" sz="2400" dirty="0" smtClean="0">
                <a:solidFill>
                  <a:srgbClr val="006600"/>
                </a:solidFill>
                <a:latin typeface="+mn-ea"/>
                <a:sym typeface="Wingdings" pitchFamily="2" charset="2"/>
              </a:rPr>
              <a:t>4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latin typeface="+mn-ea"/>
                <a:sym typeface="Wingdings" pitchFamily="2" charset="2"/>
              </a:rPr>
              <a:t>&lt;/script</a:t>
            </a:r>
            <a:r>
              <a:rPr lang="en-US" altLang="zh-CN" sz="2800" dirty="0" smtClean="0">
                <a:latin typeface="+mn-ea"/>
                <a:sym typeface="Wingdings" pitchFamily="2" charset="2"/>
              </a:rPr>
              <a:t>&gt;</a:t>
            </a: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258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873560" y="2492896"/>
            <a:ext cx="7182880" cy="3436434"/>
          </a:xfrm>
        </p:spPr>
        <p:txBody>
          <a:bodyPr/>
          <a:lstStyle/>
          <a:p>
            <a:r>
              <a:rPr lang="zh-CN" altLang="en-US" dirty="0" smtClean="0"/>
              <a:t> 动手做：</a:t>
            </a:r>
            <a:r>
              <a:rPr lang="en-US" altLang="zh-CN" dirty="0" smtClean="0"/>
              <a:t>demo1-4-3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sz="2400" dirty="0" smtClean="0"/>
              <a:t> 创建一个二维数组，存储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条帖子的内容</a:t>
            </a:r>
            <a:endParaRPr lang="en-US" altLang="zh-CN" sz="2400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试一试</a:t>
            </a:r>
            <a:endParaRPr lang="zh-CN" altLang="en-US" dirty="0"/>
          </a:p>
        </p:txBody>
      </p:sp>
      <p:pic>
        <p:nvPicPr>
          <p:cNvPr id="4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0714" y="1124744"/>
            <a:ext cx="17367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742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2281238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/>
              <a:t>使用字符串表示单个数据</a:t>
            </a:r>
          </a:p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/>
              <a:t>使用数组表示多个数据</a:t>
            </a:r>
          </a:p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遍历数组把数据写入表格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4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 使用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循环遍历数组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把数据写入表格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2286" y="2420888"/>
            <a:ext cx="717686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index = 0, 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8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arr.length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;  index &lt; 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;  ++index)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     //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依次处理每个</a:t>
            </a:r>
            <a:r>
              <a:rPr lang="en-US" altLang="zh-CN" sz="28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 index ]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63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zh-CN" altLang="en-US" kern="0" dirty="0" smtClean="0"/>
              <a:t> 有</a:t>
            </a:r>
            <a:r>
              <a:rPr lang="en-US" altLang="zh-CN" kern="0" dirty="0"/>
              <a:t>100</a:t>
            </a:r>
            <a:r>
              <a:rPr lang="zh-CN" altLang="en-US" kern="0" dirty="0"/>
              <a:t>条帖子，欲放到一个表格中，每一条帖子包含（标题、发帖人</a:t>
            </a:r>
            <a:r>
              <a:rPr lang="zh-CN" altLang="en-US" kern="0" dirty="0" smtClean="0"/>
              <a:t>、</a:t>
            </a:r>
            <a:r>
              <a:rPr lang="zh-CN" altLang="en-US" kern="0" dirty="0"/>
              <a:t>帖子</a:t>
            </a:r>
            <a:r>
              <a:rPr lang="zh-CN" altLang="en-US" kern="0" dirty="0" smtClean="0"/>
              <a:t>概览</a:t>
            </a:r>
            <a:r>
              <a:rPr lang="zh-CN" altLang="en-US" kern="0" dirty="0"/>
              <a:t>、发贴时间）</a:t>
            </a:r>
            <a:r>
              <a:rPr lang="zh-CN" altLang="en-US" kern="0" dirty="0" smtClean="0"/>
              <a:t>信息</a:t>
            </a:r>
            <a:endParaRPr lang="en-US" altLang="zh-CN" kern="0" dirty="0" smtClean="0"/>
          </a:p>
          <a:p>
            <a:pPr lvl="0"/>
            <a:endParaRPr lang="en-US" altLang="zh-CN" kern="0" dirty="0"/>
          </a:p>
          <a:p>
            <a:pPr lvl="0"/>
            <a:r>
              <a:rPr lang="zh-CN" altLang="en-US" kern="0" dirty="0" smtClean="0"/>
              <a:t> 要求</a:t>
            </a:r>
            <a:r>
              <a:rPr lang="zh-CN" altLang="en-US" kern="0" dirty="0"/>
              <a:t>在表格</a:t>
            </a:r>
            <a:r>
              <a:rPr lang="zh-CN" altLang="en-US" kern="0" dirty="0" smtClean="0"/>
              <a:t>的“帖子概览”列中</a:t>
            </a:r>
            <a:r>
              <a:rPr lang="zh-CN" altLang="en-US" kern="0" dirty="0"/>
              <a:t>，只显示前</a:t>
            </a:r>
            <a:r>
              <a:rPr lang="en-US" altLang="zh-CN" kern="0" dirty="0"/>
              <a:t>5</a:t>
            </a:r>
            <a:r>
              <a:rPr lang="zh-CN" altLang="en-US" kern="0" dirty="0"/>
              <a:t>个</a:t>
            </a:r>
            <a:r>
              <a:rPr lang="zh-CN" altLang="en-US" kern="0" dirty="0" smtClean="0"/>
              <a:t>字</a:t>
            </a:r>
            <a:endParaRPr lang="en-US" altLang="zh-CN" kern="0" dirty="0"/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先看问题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552" y="1075735"/>
            <a:ext cx="820891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1867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774955"/>
          </a:xfrm>
        </p:spPr>
        <p:txBody>
          <a:bodyPr/>
          <a:lstStyle/>
          <a:p>
            <a:r>
              <a:rPr lang="zh-CN" altLang="en-US" dirty="0" smtClean="0"/>
              <a:t> 使用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函数遍历数组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遍历数组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3397" y="3503931"/>
            <a:ext cx="95691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new Array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endParaRPr lang="en-US" altLang="zh-CN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arr.</a:t>
            </a:r>
            <a:r>
              <a:rPr lang="en-US" altLang="zh-CN" sz="24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forEach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 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function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alert(</a:t>
            </a:r>
            <a:r>
              <a:rPr lang="en-US" altLang="zh-CN" sz="24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value);//value</a:t>
            </a:r>
            <a:r>
              <a:rPr lang="zh-CN" altLang="en-US" sz="24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既数组元素</a:t>
            </a:r>
            <a:endParaRPr lang="en-US" altLang="zh-CN" sz="2400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23397" y="2060848"/>
            <a:ext cx="10049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err="1">
                <a:solidFill>
                  <a:srgbClr val="FF0000"/>
                </a:solidFill>
              </a:rPr>
              <a:t>forEach</a:t>
            </a:r>
            <a:r>
              <a:rPr lang="en-US" altLang="zh-CN" sz="2800" b="1" dirty="0">
                <a:solidFill>
                  <a:srgbClr val="FF0000"/>
                </a:solidFill>
              </a:rPr>
              <a:t>()</a:t>
            </a:r>
            <a:r>
              <a:rPr lang="zh-CN" altLang="en-US" sz="2800" b="1" dirty="0">
                <a:solidFill>
                  <a:srgbClr val="FF0000"/>
                </a:solidFill>
              </a:rPr>
              <a:t>函数从头到尾把数组遍历一遍。</a:t>
            </a:r>
            <a:endParaRPr lang="zh-CN" altLang="en-US" sz="24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19408" y="2924944"/>
            <a:ext cx="1033723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j-ea"/>
                <a:ea typeface="+mj-ea"/>
                <a:cs typeface="宋体" pitchFamily="2" charset="-122"/>
              </a:rPr>
              <a:t>语法：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j-ea"/>
                <a:ea typeface="+mj-ea"/>
                <a:cs typeface="宋体" pitchFamily="2" charset="-122"/>
              </a:rPr>
              <a:t>arr.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+mj-ea"/>
                <a:ea typeface="+mj-ea"/>
                <a:cs typeface="宋体" pitchFamily="2" charset="-122"/>
              </a:rPr>
              <a:t>for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+mj-ea"/>
                <a:ea typeface="+mj-ea"/>
                <a:cs typeface="宋体" pitchFamily="2" charset="-122"/>
              </a:rPr>
              <a:t>Each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宋体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+mj-ea"/>
                <a:ea typeface="+mj-ea"/>
                <a:cs typeface="宋体" pitchFamily="2" charset="-122"/>
              </a:rPr>
              <a:t>(</a:t>
            </a:r>
            <a:r>
              <a:rPr lang="en-US" altLang="zh-CN" sz="2400" dirty="0" smtClean="0">
                <a:solidFill>
                  <a:srgbClr val="C00000"/>
                </a:solidFill>
                <a:latin typeface="+mj-ea"/>
                <a:ea typeface="+mj-ea"/>
                <a:cs typeface="宋体" pitchFamily="2" charset="-122"/>
              </a:rPr>
              <a:t>function(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cs typeface="宋体" pitchFamily="2" charset="-122"/>
              </a:rPr>
              <a:t>数组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cs typeface="宋体" pitchFamily="2" charset="-122"/>
              </a:rPr>
              <a:t>元素，索引，数组本身</a:t>
            </a: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  <a:cs typeface="宋体" pitchFamily="2" charset="-122"/>
              </a:rPr>
              <a:t>)</a:t>
            </a:r>
            <a:r>
              <a:rPr lang="en-US" altLang="zh-CN" sz="2400" dirty="0" smtClean="0">
                <a:solidFill>
                  <a:srgbClr val="C00000"/>
                </a:solidFill>
                <a:latin typeface="+mj-ea"/>
                <a:ea typeface="+mj-ea"/>
                <a:cs typeface="宋体" pitchFamily="2" charset="-122"/>
              </a:rPr>
              <a:t>{}</a:t>
            </a:r>
            <a:r>
              <a:rPr lang="zh-CN" altLang="en-US" sz="2400" dirty="0" smtClean="0">
                <a:solidFill>
                  <a:srgbClr val="0000CC"/>
                </a:solidFill>
                <a:latin typeface="+mj-ea"/>
                <a:ea typeface="+mj-ea"/>
                <a:cs typeface="宋体" pitchFamily="2" charset="-122"/>
              </a:rPr>
              <a:t>）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+mj-ea"/>
                <a:ea typeface="+mj-ea"/>
                <a:cs typeface="宋体" pitchFamily="2" charset="-122"/>
              </a:rPr>
              <a:t> 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7344139" y="1412776"/>
            <a:ext cx="2208245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IE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不兼容</a:t>
            </a:r>
          </a:p>
        </p:txBody>
      </p:sp>
      <p:sp>
        <p:nvSpPr>
          <p:cNvPr id="8" name="矩形 7"/>
          <p:cNvSpPr/>
          <p:nvPr/>
        </p:nvSpPr>
        <p:spPr>
          <a:xfrm>
            <a:off x="8592278" y="5948412"/>
            <a:ext cx="185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demo1-4-4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54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 继续做</a:t>
            </a:r>
            <a:r>
              <a:rPr lang="en-US" altLang="zh-CN" dirty="0" smtClean="0"/>
              <a:t>demo1-4-3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sz="2400" dirty="0" smtClean="0"/>
              <a:t> 把创建好的帖子信息的二维数组，遍历输出到表格中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 添加上帖子概览功能</a:t>
            </a:r>
            <a:endParaRPr lang="en-US" altLang="zh-CN" sz="2400" dirty="0"/>
          </a:p>
          <a:p>
            <a:pPr lvl="1"/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试一试</a:t>
            </a:r>
            <a:endParaRPr lang="zh-CN" altLang="en-US"/>
          </a:p>
        </p:txBody>
      </p:sp>
      <p:pic>
        <p:nvPicPr>
          <p:cNvPr id="4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4827" y="4010675"/>
            <a:ext cx="2247637" cy="2155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137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 数组创建：</a:t>
            </a:r>
            <a:r>
              <a:rPr lang="en-US" altLang="zh-CN" dirty="0" smtClean="0"/>
              <a:t>[ ]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zh-CN" altLang="en-US" dirty="0" smtClean="0"/>
              <a:t> 数组遍历：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循环遍历</a:t>
            </a:r>
            <a:endParaRPr lang="en-US" altLang="zh-CN" dirty="0" smtClean="0"/>
          </a:p>
          <a:p>
            <a:pPr marL="166688" lvl="1" indent="-166688">
              <a:buSzPct val="80000"/>
              <a:buFont typeface="Arial" charset="0"/>
              <a:buChar char="•"/>
            </a:pPr>
            <a:r>
              <a:rPr lang="zh-CN" altLang="en-US" sz="2800" dirty="0" smtClean="0">
                <a:solidFill>
                  <a:srgbClr val="006F53"/>
                </a:solidFill>
                <a:cs typeface="+mn-cs"/>
              </a:rPr>
              <a:t> 数组</a:t>
            </a:r>
            <a:r>
              <a:rPr lang="zh-CN" altLang="en-US" sz="2800" dirty="0">
                <a:solidFill>
                  <a:srgbClr val="006F53"/>
                </a:solidFill>
                <a:cs typeface="+mn-cs"/>
              </a:rPr>
              <a:t>元素的访问：</a:t>
            </a:r>
            <a:r>
              <a:rPr lang="en-US" altLang="zh-CN" sz="2800" dirty="0" err="1">
                <a:solidFill>
                  <a:srgbClr val="006F53"/>
                </a:solidFill>
                <a:cs typeface="+mn-cs"/>
              </a:rPr>
              <a:t>msg</a:t>
            </a:r>
            <a:r>
              <a:rPr lang="en-US" altLang="zh-CN" sz="2800" dirty="0">
                <a:solidFill>
                  <a:srgbClr val="006F53"/>
                </a:solidFill>
                <a:cs typeface="+mn-cs"/>
              </a:rPr>
              <a:t>[0][1]</a:t>
            </a:r>
          </a:p>
          <a:p>
            <a:r>
              <a:rPr lang="zh-CN" altLang="en-US" dirty="0" smtClean="0"/>
              <a:t> 数组常用操作：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 数组长度：</a:t>
            </a:r>
            <a:r>
              <a:rPr lang="en-US" altLang="zh-CN" sz="2400" dirty="0" smtClean="0"/>
              <a:t>length</a:t>
            </a:r>
            <a:r>
              <a:rPr lang="zh-CN" altLang="en-US" sz="2400" dirty="0" smtClean="0"/>
              <a:t>属性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 其它操作操作：详见参考手册</a:t>
            </a:r>
            <a:endParaRPr lang="zh-CN" alt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数组小结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7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 字符串的定义和作用</a:t>
            </a:r>
            <a:endParaRPr lang="en-US" altLang="zh-CN" dirty="0" smtClean="0"/>
          </a:p>
          <a:p>
            <a:r>
              <a:rPr lang="zh-CN" altLang="en-US" dirty="0" smtClean="0"/>
              <a:t> 字符串的常用操作</a:t>
            </a:r>
            <a:endParaRPr lang="en-US" altLang="zh-CN" dirty="0" smtClean="0"/>
          </a:p>
          <a:p>
            <a:r>
              <a:rPr lang="zh-CN" altLang="en-US" dirty="0" smtClean="0"/>
              <a:t> 数组的创建</a:t>
            </a:r>
            <a:endParaRPr lang="en-US" altLang="zh-CN" dirty="0" smtClean="0"/>
          </a:p>
          <a:p>
            <a:r>
              <a:rPr lang="zh-CN" altLang="en-US" dirty="0" smtClean="0"/>
              <a:t> 数组元素的访问</a:t>
            </a:r>
            <a:endParaRPr lang="en-US" altLang="zh-CN" dirty="0" smtClean="0"/>
          </a:p>
          <a:p>
            <a:r>
              <a:rPr lang="zh-CN" altLang="en-US" dirty="0" smtClean="0"/>
              <a:t> 数组元素的遍历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本节小结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/>
              <a:t>Thank </a:t>
            </a:r>
            <a:r>
              <a:rPr lang="en-US" altLang="zh-CN" sz="5400">
                <a:solidFill>
                  <a:srgbClr val="FF0000"/>
                </a:solidFill>
              </a:rPr>
              <a:t>You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39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10137610" cy="4643437"/>
          </a:xfrm>
        </p:spPr>
        <p:txBody>
          <a:bodyPr/>
          <a:lstStyle/>
          <a:p>
            <a:pPr lvl="0"/>
            <a:r>
              <a:rPr lang="zh-CN" altLang="en-US" kern="0" dirty="0" smtClean="0"/>
              <a:t> 如何表示各个单元格的</a:t>
            </a:r>
            <a:r>
              <a:rPr lang="zh-CN" altLang="en-US" kern="0" dirty="0"/>
              <a:t>信息</a:t>
            </a:r>
            <a:r>
              <a:rPr lang="zh-CN" altLang="en-US" kern="0" dirty="0" smtClean="0"/>
              <a:t>？</a:t>
            </a:r>
            <a:endParaRPr lang="en-US" altLang="zh-CN" kern="0" dirty="0"/>
          </a:p>
          <a:p>
            <a:pPr lvl="0"/>
            <a:r>
              <a:rPr lang="zh-CN" altLang="en-US" kern="0" dirty="0" smtClean="0"/>
              <a:t> 如何表示一条记录的</a:t>
            </a:r>
            <a:r>
              <a:rPr lang="zh-CN" altLang="en-US" kern="0" dirty="0"/>
              <a:t>信息</a:t>
            </a:r>
            <a:r>
              <a:rPr lang="zh-CN" altLang="en-US" kern="0" dirty="0" smtClean="0"/>
              <a:t>？如何表示全部</a:t>
            </a:r>
            <a:r>
              <a:rPr lang="en-US" altLang="zh-CN" kern="0" dirty="0" smtClean="0"/>
              <a:t>100</a:t>
            </a:r>
            <a:r>
              <a:rPr lang="zh-CN" altLang="en-US" kern="0" dirty="0"/>
              <a:t>条</a:t>
            </a:r>
            <a:r>
              <a:rPr lang="zh-CN" altLang="en-US" kern="0" dirty="0" smtClean="0"/>
              <a:t>记录的信息？</a:t>
            </a:r>
            <a:endParaRPr lang="en-US" altLang="zh-CN" dirty="0" smtClean="0"/>
          </a:p>
          <a:p>
            <a:pPr lvl="0"/>
            <a:r>
              <a:rPr lang="zh-CN" altLang="en-US" kern="0" dirty="0" smtClean="0"/>
              <a:t> 如何</a:t>
            </a:r>
            <a:r>
              <a:rPr lang="zh-CN" altLang="en-US" kern="0" dirty="0"/>
              <a:t>把这些记录依次放到表格的每一行中</a:t>
            </a:r>
            <a:r>
              <a:rPr lang="zh-CN" altLang="en-US" kern="0" dirty="0" smtClean="0"/>
              <a:t>？</a:t>
            </a:r>
            <a:endParaRPr lang="en-US" altLang="zh-CN" dirty="0" smtClean="0"/>
          </a:p>
          <a:p>
            <a:pPr lvl="0"/>
            <a:r>
              <a:rPr lang="zh-CN" altLang="en-US" kern="0" dirty="0" smtClean="0"/>
              <a:t> 如何</a:t>
            </a:r>
            <a:r>
              <a:rPr lang="zh-CN" altLang="en-US" kern="0" dirty="0"/>
              <a:t>实现“帖子概览”中的文本缩略功能？</a:t>
            </a:r>
            <a:endParaRPr lang="en-US" altLang="zh-CN" kern="0" dirty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问题分析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75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1006476" y="260648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使用字符串表示单个数据</a:t>
            </a:r>
          </a:p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/>
              <a:t>使用数组表示多个数据</a:t>
            </a:r>
          </a:p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/>
              <a:t>遍历数组把数据写入表格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51813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3200" dirty="0" smtClean="0"/>
              <a:t> 单元格</a:t>
            </a:r>
            <a:r>
              <a:rPr lang="zh-CN" altLang="en-US" sz="3200" dirty="0"/>
              <a:t>信息</a:t>
            </a:r>
            <a:r>
              <a:rPr lang="zh-CN" altLang="en-US" sz="3200" dirty="0" smtClean="0"/>
              <a:t>的</a:t>
            </a:r>
            <a:r>
              <a:rPr lang="zh-CN" altLang="en-US" sz="3200" dirty="0"/>
              <a:t>表示</a:t>
            </a:r>
            <a:r>
              <a:rPr lang="en-US" altLang="zh-CN" sz="3200" dirty="0" smtClean="0"/>
              <a:t>----</a:t>
            </a:r>
            <a:r>
              <a:rPr lang="zh-CN" altLang="en-US" sz="3200" dirty="0" smtClean="0">
                <a:solidFill>
                  <a:srgbClr val="FF0000"/>
                </a:solidFill>
              </a:rPr>
              <a:t>字符串（</a:t>
            </a:r>
            <a:r>
              <a:rPr lang="en-US" altLang="zh-CN" sz="3200" dirty="0" smtClean="0">
                <a:solidFill>
                  <a:srgbClr val="FF0000"/>
                </a:solidFill>
              </a:rPr>
              <a:t>String</a:t>
            </a:r>
            <a:r>
              <a:rPr lang="zh-CN" altLang="en-US" sz="3200" dirty="0" smtClean="0">
                <a:solidFill>
                  <a:srgbClr val="FF0000"/>
                </a:solidFill>
              </a:rPr>
              <a:t>）</a:t>
            </a:r>
            <a:endParaRPr lang="en-US" altLang="zh-CN" dirty="0" smtClean="0"/>
          </a:p>
          <a:p>
            <a:pPr lvl="1"/>
            <a:r>
              <a:rPr lang="zh-CN" altLang="en-US" sz="2800" dirty="0" smtClean="0"/>
              <a:t> 在</a:t>
            </a:r>
            <a:r>
              <a:rPr lang="en-US" altLang="zh-CN" sz="2800" dirty="0" smtClean="0"/>
              <a:t>JS</a:t>
            </a:r>
            <a:r>
              <a:rPr lang="zh-CN" altLang="en-US" sz="2800" dirty="0" smtClean="0"/>
              <a:t>中，可以使用</a:t>
            </a:r>
            <a:r>
              <a:rPr lang="en-US" altLang="zh-CN" sz="2800" dirty="0" smtClean="0"/>
              <a:t>String</a:t>
            </a:r>
            <a:r>
              <a:rPr lang="zh-CN" altLang="en-US" sz="2800" dirty="0" smtClean="0"/>
              <a:t>类型存储字符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 字符串中每个字符都有特定的位置，首字符从位置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开始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 字符串变量是由双引号或单引号来声明</a:t>
            </a:r>
            <a:endParaRPr lang="en-US" altLang="zh-CN" sz="2800" dirty="0" smtClean="0"/>
          </a:p>
          <a:p>
            <a:pPr marL="584200" lvl="3" indent="0" algn="ctr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endParaRPr lang="en-US" altLang="zh-CN" sz="2800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88448" y="4509120"/>
            <a:ext cx="4824536" cy="5432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err="1">
                <a:solidFill>
                  <a:srgbClr val="FF0000"/>
                </a:solidFill>
                <a:latin typeface="+mn-ea"/>
              </a:rPr>
              <a:t>var</a:t>
            </a:r>
            <a:r>
              <a:rPr lang="en-US" altLang="zh-CN" sz="2800" dirty="0">
                <a:latin typeface="+mn-ea"/>
              </a:rPr>
              <a:t> text = 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“</a:t>
            </a:r>
            <a:r>
              <a:rPr lang="en-US" altLang="zh-CN" sz="2800" dirty="0" err="1">
                <a:latin typeface="+mn-ea"/>
              </a:rPr>
              <a:t>abcdefg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”</a:t>
            </a:r>
            <a:r>
              <a:rPr lang="en-US" altLang="zh-CN" sz="2800" dirty="0">
                <a:latin typeface="+mn-ea"/>
              </a:rPr>
              <a:t>;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48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052736"/>
            <a:ext cx="10045846" cy="4643437"/>
          </a:xfrm>
        </p:spPr>
        <p:txBody>
          <a:bodyPr/>
          <a:lstStyle/>
          <a:p>
            <a:r>
              <a:rPr lang="zh-CN" altLang="en-US" dirty="0" smtClean="0"/>
              <a:t> 获得字符串的长度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 通过字符串变量的</a:t>
            </a:r>
            <a:r>
              <a:rPr lang="en-US" altLang="zh-CN" sz="2400" dirty="0" smtClean="0">
                <a:solidFill>
                  <a:srgbClr val="FF0000"/>
                </a:solidFill>
              </a:rPr>
              <a:t>length</a:t>
            </a:r>
            <a:r>
              <a:rPr lang="zh-CN" altLang="en-US" sz="2400" dirty="0" smtClean="0"/>
              <a:t>属性获得</a:t>
            </a:r>
            <a:endParaRPr lang="en-US" altLang="zh-CN" sz="2400" dirty="0" smtClean="0"/>
          </a:p>
          <a:p>
            <a:r>
              <a:rPr lang="zh-CN" altLang="en-US" dirty="0" smtClean="0"/>
              <a:t> 根据位置截取一段子串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 通过字符串变量的</a:t>
            </a:r>
            <a:r>
              <a:rPr lang="en-US" altLang="zh-CN" sz="2400" dirty="0" smtClean="0">
                <a:solidFill>
                  <a:srgbClr val="FF0000"/>
                </a:solidFill>
              </a:rPr>
              <a:t>substr()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参数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：截取的开始位置下标；参数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：截取的长度（可选）</a:t>
            </a:r>
            <a:endParaRPr lang="en-US" altLang="zh-CN" sz="2400" dirty="0" smtClean="0"/>
          </a:p>
          <a:p>
            <a:r>
              <a:rPr lang="zh-CN" altLang="en-US" dirty="0" smtClean="0"/>
              <a:t> 查找子串</a:t>
            </a:r>
            <a:r>
              <a:rPr lang="en-US" altLang="zh-CN" dirty="0" smtClean="0"/>
              <a:t>——</a:t>
            </a:r>
            <a:r>
              <a:rPr lang="zh-CN" altLang="en-US" dirty="0"/>
              <a:t>定位字符串中</a:t>
            </a:r>
            <a:r>
              <a:rPr lang="zh-CN" altLang="en-US" dirty="0" smtClean="0"/>
              <a:t>某个</a:t>
            </a:r>
            <a:r>
              <a:rPr lang="zh-CN" altLang="en-US" dirty="0"/>
              <a:t>指定的字符首次出现的位置</a:t>
            </a:r>
            <a:endParaRPr lang="en-US" altLang="zh-CN" dirty="0" smtClean="0"/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indexOf</a:t>
            </a:r>
            <a:r>
              <a:rPr lang="en-US" altLang="zh-CN" sz="2400" dirty="0" smtClean="0">
                <a:solidFill>
                  <a:srgbClr val="FF0000"/>
                </a:solidFill>
              </a:rPr>
              <a:t>()</a:t>
            </a:r>
            <a:r>
              <a:rPr lang="zh-CN" altLang="en-US" sz="2400" dirty="0" smtClean="0"/>
              <a:t>方法，参数：要查找的子串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字符串操作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80176" y="569617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demo1-4-0</a:t>
            </a:r>
            <a:endParaRPr lang="en-US" altLang="zh-CN" sz="2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03712" y="1124744"/>
            <a:ext cx="9715500" cy="4643437"/>
          </a:xfrm>
        </p:spPr>
        <p:txBody>
          <a:bodyPr/>
          <a:lstStyle/>
          <a:p>
            <a:r>
              <a:rPr lang="zh-CN" altLang="en-US" sz="3200" dirty="0" smtClean="0"/>
              <a:t> </a:t>
            </a:r>
            <a:r>
              <a:rPr lang="zh-CN" altLang="en-US" dirty="0" smtClean="0"/>
              <a:t>实现文本缩略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 求出字符串长度  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len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text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.length</a:t>
            </a:r>
            <a:r>
              <a:rPr lang="en-US" altLang="zh-CN" sz="2400" dirty="0" smtClean="0"/>
              <a:t>;</a:t>
            </a:r>
          </a:p>
          <a:p>
            <a:pPr lvl="1"/>
            <a:r>
              <a:rPr lang="zh-CN" altLang="en-US" sz="2400" dirty="0" smtClean="0"/>
              <a:t> 比较帖子长度与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的关系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 截取前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个字符  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newText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text.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substr</a:t>
            </a:r>
            <a:r>
              <a:rPr lang="en-US" altLang="zh-CN" sz="2400" dirty="0" smtClean="0">
                <a:solidFill>
                  <a:srgbClr val="FF0000"/>
                </a:solidFill>
              </a:rPr>
              <a:t>(0, 5)</a:t>
            </a:r>
            <a:r>
              <a:rPr lang="en-US" altLang="zh-CN" sz="2400" dirty="0" smtClean="0"/>
              <a:t>;</a:t>
            </a:r>
          </a:p>
          <a:p>
            <a:pPr lvl="1"/>
            <a:r>
              <a:rPr lang="zh-CN" altLang="en-US" sz="2400" dirty="0" smtClean="0"/>
              <a:t> 加上“</a:t>
            </a:r>
            <a:r>
              <a:rPr lang="en-US" altLang="zh-CN" sz="2400" dirty="0" smtClean="0"/>
              <a:t>……</a:t>
            </a:r>
            <a:r>
              <a:rPr lang="zh-CN" altLang="en-US" sz="2400" dirty="0" smtClean="0"/>
              <a:t>”符号  </a:t>
            </a:r>
            <a:r>
              <a:rPr lang="en-US" altLang="zh-CN" sz="2400" dirty="0" err="1" smtClean="0"/>
              <a:t>newText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+=</a:t>
            </a:r>
            <a:r>
              <a:rPr lang="en-US" altLang="zh-CN" sz="2400" dirty="0" smtClean="0"/>
              <a:t>“……”;</a:t>
            </a:r>
            <a:endParaRPr lang="zh-CN" alt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97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974118" y="1844824"/>
            <a:ext cx="6308153" cy="3436434"/>
          </a:xfrm>
        </p:spPr>
        <p:txBody>
          <a:bodyPr/>
          <a:lstStyle/>
          <a:p>
            <a:r>
              <a:rPr lang="zh-CN" altLang="en-US" sz="3200" dirty="0" smtClean="0"/>
              <a:t> </a:t>
            </a:r>
            <a:r>
              <a:rPr lang="zh-CN" altLang="en-US" dirty="0" smtClean="0"/>
              <a:t>动手做</a:t>
            </a:r>
            <a:r>
              <a:rPr lang="zh-CN" altLang="en-US" dirty="0"/>
              <a:t>：</a:t>
            </a:r>
            <a:r>
              <a:rPr lang="en-US" altLang="zh-CN" dirty="0" smtClean="0"/>
              <a:t>demo1-4-1</a:t>
            </a:r>
          </a:p>
          <a:p>
            <a:pPr lvl="1"/>
            <a:endParaRPr lang="en-US" altLang="zh-CN" sz="1800" dirty="0"/>
          </a:p>
          <a:p>
            <a:pPr lvl="1"/>
            <a:r>
              <a:rPr lang="zh-CN" altLang="en-US" sz="2400" dirty="0" smtClean="0"/>
              <a:t>创建一个字符串，用来存储帖子的内容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只输出帖子内容的前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个字符</a:t>
            </a:r>
            <a:endParaRPr lang="en-US" altLang="zh-CN" sz="2400" dirty="0" smtClean="0"/>
          </a:p>
          <a:p>
            <a:pPr lvl="1"/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试一试</a:t>
            </a:r>
            <a:endParaRPr lang="zh-CN" altLang="en-US" dirty="0"/>
          </a:p>
        </p:txBody>
      </p:sp>
      <p:pic>
        <p:nvPicPr>
          <p:cNvPr id="4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5144" y="1412776"/>
            <a:ext cx="17367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02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090714" y="1124744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字符串定义： 单引号或双引号定义</a:t>
            </a:r>
            <a:endParaRPr lang="en-US" altLang="zh-CN" dirty="0" smtClean="0"/>
          </a:p>
          <a:p>
            <a:r>
              <a:rPr lang="zh-CN" altLang="en-US" dirty="0" smtClean="0"/>
              <a:t> 字符串常用操作：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 字符串长度：</a:t>
            </a:r>
            <a:r>
              <a:rPr lang="en-US" altLang="zh-CN" sz="2400" dirty="0" smtClean="0"/>
              <a:t>length</a:t>
            </a:r>
            <a:r>
              <a:rPr lang="zh-CN" altLang="en-US" sz="2400" dirty="0" smtClean="0"/>
              <a:t>属性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 截取子串：</a:t>
            </a:r>
            <a:r>
              <a:rPr lang="en-US" altLang="zh-CN" sz="2400" dirty="0" err="1" smtClean="0"/>
              <a:t>substr</a:t>
            </a:r>
            <a:r>
              <a:rPr lang="en-US" altLang="zh-CN" sz="2400" dirty="0" smtClean="0"/>
              <a:t>( )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 查找子串：</a:t>
            </a:r>
            <a:r>
              <a:rPr lang="en-US" altLang="zh-CN" sz="2400" dirty="0" smtClean="0"/>
              <a:t>indexOf( )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 字符串连接运算符： </a:t>
            </a:r>
            <a:r>
              <a:rPr lang="en-US" altLang="zh-CN" sz="2400" dirty="0" smtClean="0"/>
              <a:t>+   +=</a:t>
            </a:r>
          </a:p>
          <a:p>
            <a:pPr lvl="1"/>
            <a:r>
              <a:rPr lang="zh-CN" altLang="en-US" sz="2400" dirty="0" smtClean="0"/>
              <a:t> 其它常用操作：详见参考手册</a:t>
            </a:r>
            <a:endParaRPr lang="zh-CN" alt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字符串小结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18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1585</TotalTime>
  <Words>951</Words>
  <Application>Microsoft Office PowerPoint</Application>
  <PresentationFormat>自定义</PresentationFormat>
  <Paragraphs>157</Paragraphs>
  <Slides>24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hl</cp:lastModifiedBy>
  <cp:revision>182</cp:revision>
  <dcterms:created xsi:type="dcterms:W3CDTF">2013-01-31T00:22:32Z</dcterms:created>
  <dcterms:modified xsi:type="dcterms:W3CDTF">2017-09-04T02:30:40Z</dcterms:modified>
</cp:coreProperties>
</file>