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41"/>
  </p:notesMasterIdLst>
  <p:sldIdLst>
    <p:sldId id="284" r:id="rId3"/>
    <p:sldId id="288" r:id="rId4"/>
    <p:sldId id="289" r:id="rId5"/>
    <p:sldId id="260" r:id="rId6"/>
    <p:sldId id="290" r:id="rId7"/>
    <p:sldId id="291" r:id="rId8"/>
    <p:sldId id="292" r:id="rId9"/>
    <p:sldId id="293" r:id="rId10"/>
    <p:sldId id="321" r:id="rId11"/>
    <p:sldId id="266" r:id="rId12"/>
    <p:sldId id="294" r:id="rId13"/>
    <p:sldId id="295" r:id="rId14"/>
    <p:sldId id="296" r:id="rId15"/>
    <p:sldId id="301" r:id="rId16"/>
    <p:sldId id="302" r:id="rId17"/>
    <p:sldId id="322" r:id="rId18"/>
    <p:sldId id="305" r:id="rId19"/>
    <p:sldId id="303" r:id="rId20"/>
    <p:sldId id="304" r:id="rId21"/>
    <p:sldId id="306" r:id="rId22"/>
    <p:sldId id="308" r:id="rId23"/>
    <p:sldId id="309" r:id="rId24"/>
    <p:sldId id="307" r:id="rId25"/>
    <p:sldId id="310" r:id="rId26"/>
    <p:sldId id="297" r:id="rId27"/>
    <p:sldId id="298" r:id="rId28"/>
    <p:sldId id="299" r:id="rId29"/>
    <p:sldId id="313" r:id="rId30"/>
    <p:sldId id="314" r:id="rId31"/>
    <p:sldId id="315" r:id="rId32"/>
    <p:sldId id="316" r:id="rId33"/>
    <p:sldId id="317" r:id="rId34"/>
    <p:sldId id="311" r:id="rId35"/>
    <p:sldId id="312" r:id="rId36"/>
    <p:sldId id="318" r:id="rId37"/>
    <p:sldId id="319" r:id="rId38"/>
    <p:sldId id="320" r:id="rId39"/>
    <p:sldId id="287" r:id="rId4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pPr/>
              <a:t>2017/9/5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对于前两个例子总结，过度到构造函数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6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itchFamily="2" charset="2"/>
              <a:buChar char="u"/>
              <a:defRPr/>
            </a:lvl2pPr>
            <a:lvl3pPr marL="1142971" indent="-228594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7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752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34272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40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3427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19982" lvl="1" indent="-230182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6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</p:sldLayoutIdLst>
  <p:txStyles>
    <p:titleStyle>
      <a:lvl1pPr algn="l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46988" indent="-457189" algn="l" defTabSz="914377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6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4" indent="-166684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53" indent="-230182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41" indent="18255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479" indent="-241294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349" indent="-228594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537" indent="-228594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726" indent="-228594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8914" indent="-228594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103" indent="-228594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/js_reference.asp" TargetMode="External"/><Relationship Id="rId2" Type="http://schemas.openxmlformats.org/officeDocument/2006/relationships/hyperlink" Target="http://www.w3school.com.cn/js/js_obj_date.asp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开发（二）</a:t>
            </a:r>
            <a:endParaRPr lang="zh-CN" altLang="zh-CN" sz="4800" b="1">
              <a:solidFill>
                <a:srgbClr val="008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--- 1-5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327896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2967" y="1196752"/>
            <a:ext cx="9715500" cy="464343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定义对象</a:t>
            </a: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var </a:t>
            </a:r>
            <a:r>
              <a:rPr lang="en-US" altLang="zh-CN" i="1" dirty="0"/>
              <a:t>objName</a:t>
            </a:r>
            <a:r>
              <a:rPr lang="en-US" altLang="zh-CN" dirty="0"/>
              <a:t> = </a:t>
            </a:r>
            <a:r>
              <a:rPr lang="en-US" altLang="zh-CN" b="1" dirty="0">
                <a:solidFill>
                  <a:srgbClr val="FF0000"/>
                </a:solidFill>
              </a:rPr>
              <a:t>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		             </a:t>
            </a:r>
            <a:r>
              <a:rPr lang="en-US" altLang="zh-CN" i="1" dirty="0"/>
              <a:t>attrName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b="1" dirty="0"/>
              <a:t> </a:t>
            </a:r>
            <a:r>
              <a:rPr lang="en-US" altLang="zh-CN" dirty="0"/>
              <a:t>attrValue 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	</a:t>
            </a:r>
            <a:r>
              <a:rPr lang="en-US" altLang="zh-CN" i="1" dirty="0"/>
              <a:t>methodName 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function(){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       		//some code...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		} 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				             ...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	  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使用一对大括号表示对象，属性和方法写在之内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属性包括属性名和属性值，之间使用冒号分隔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属性和属性之间使用逗号分隔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方法同属性类似，只是值部分为一个函数体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对象使用方法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8368" y="6093296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1-5-1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547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访问对象属性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方式一：通过 </a:t>
            </a:r>
            <a:r>
              <a:rPr lang="zh-CN" altLang="en-US" sz="2400" dirty="0">
                <a:solidFill>
                  <a:srgbClr val="FF0000"/>
                </a:solidFill>
              </a:rPr>
              <a:t>对象名</a:t>
            </a:r>
            <a:r>
              <a:rPr lang="en-US" altLang="zh-CN" sz="3200" b="1" dirty="0">
                <a:solidFill>
                  <a:srgbClr val="FF0000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属性名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对象名</a:t>
            </a:r>
            <a:r>
              <a:rPr lang="en-US" altLang="zh-CN" sz="3200" b="1" dirty="0">
                <a:solidFill>
                  <a:srgbClr val="FF0000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方法名</a:t>
            </a:r>
            <a:r>
              <a:rPr lang="en-US" altLang="zh-CN" sz="2400" dirty="0">
                <a:solidFill>
                  <a:srgbClr val="FF0000"/>
                </a:solidFill>
              </a:rPr>
              <a:t>( )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方式二：通过 </a:t>
            </a:r>
            <a:r>
              <a:rPr lang="zh-CN" altLang="en-US" sz="2400" dirty="0">
                <a:solidFill>
                  <a:srgbClr val="FF0000"/>
                </a:solidFill>
              </a:rPr>
              <a:t>对象名</a:t>
            </a:r>
            <a:r>
              <a:rPr lang="en-US" altLang="zh-CN" sz="2400" dirty="0">
                <a:solidFill>
                  <a:srgbClr val="FF0000"/>
                </a:solidFill>
              </a:rPr>
              <a:t>[“</a:t>
            </a:r>
            <a:r>
              <a:rPr lang="zh-CN" altLang="en-US" sz="2400" dirty="0">
                <a:solidFill>
                  <a:srgbClr val="FF0000"/>
                </a:solidFill>
              </a:rPr>
              <a:t>属性名</a:t>
            </a:r>
            <a:r>
              <a:rPr lang="en-US" altLang="zh-CN" sz="2400" dirty="0">
                <a:solidFill>
                  <a:srgbClr val="FF0000"/>
                </a:solidFill>
              </a:rPr>
              <a:t>” 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 修改对象属性</a:t>
            </a:r>
            <a:endParaRPr lang="en-US" altLang="zh-CN" dirty="0"/>
          </a:p>
          <a:p>
            <a:pPr lvl="1"/>
            <a:r>
              <a:rPr lang="zh-CN" altLang="en-US" sz="2400" dirty="0"/>
              <a:t>直接赋值给对象属性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对象使用方法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5265" y="6026143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547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遍历对象属性</a:t>
            </a:r>
            <a:endParaRPr lang="en-US" altLang="zh-CN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for   in 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				for </a:t>
            </a:r>
            <a:r>
              <a:rPr lang="zh-CN" altLang="en-US" dirty="0"/>
              <a:t>（</a:t>
            </a:r>
            <a:r>
              <a:rPr lang="en-US" altLang="zh-CN" dirty="0"/>
              <a:t>var  </a:t>
            </a:r>
            <a:r>
              <a:rPr lang="en-US" altLang="zh-CN" i="1" dirty="0"/>
              <a:t>i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en-US" altLang="zh-CN" dirty="0"/>
              <a:t>   </a:t>
            </a:r>
            <a:r>
              <a:rPr lang="en-US" altLang="zh-CN" i="1" dirty="0"/>
              <a:t>objName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</a:p>
          <a:p>
            <a:pPr lvl="1">
              <a:buNone/>
            </a:pPr>
            <a:r>
              <a:rPr lang="en-US" altLang="zh-CN" dirty="0"/>
              <a:t>   	        // i </a:t>
            </a:r>
            <a:r>
              <a:rPr lang="zh-CN" altLang="en-US" dirty="0"/>
              <a:t>在循环体内部的每次循环中代表一个属性名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   // </a:t>
            </a:r>
            <a:r>
              <a:rPr lang="zh-CN" altLang="en-US" dirty="0"/>
              <a:t>通过 </a:t>
            </a:r>
            <a:r>
              <a:rPr lang="en-US" altLang="zh-CN" dirty="0"/>
              <a:t>objName[ i ] </a:t>
            </a:r>
            <a:r>
              <a:rPr lang="zh-CN" altLang="en-US" dirty="0"/>
              <a:t>访问到每一个属性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}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对象使用方法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80376" y="6026143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547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添加对象属性</a:t>
            </a:r>
            <a:endParaRPr lang="en-US" altLang="zh-CN" dirty="0"/>
          </a:p>
          <a:p>
            <a:pPr lvl="1"/>
            <a:r>
              <a:rPr lang="zh-CN" altLang="en-US" sz="2400" dirty="0"/>
              <a:t>对象创建之后，要向对象添加属性，只需要为新属性赋值即可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dirty="0"/>
              <a:t>删除对象属性</a:t>
            </a:r>
            <a:endParaRPr lang="en-US" altLang="zh-CN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>
                <a:solidFill>
                  <a:srgbClr val="FF0000"/>
                </a:solidFill>
              </a:rPr>
              <a:t>delete</a:t>
            </a:r>
            <a:r>
              <a:rPr lang="zh-CN" altLang="en-US" sz="2400" dirty="0"/>
              <a:t>关键字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对象使用方法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80376" y="6057306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1-5-4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1285895"/>
            <a:ext cx="9921585" cy="4643437"/>
          </a:xfrm>
        </p:spPr>
        <p:txBody>
          <a:bodyPr/>
          <a:lstStyle/>
          <a:p>
            <a:r>
              <a:rPr lang="zh-CN" altLang="en-US" dirty="0"/>
              <a:t>天堂电影院最近播放</a:t>
            </a:r>
            <a:r>
              <a:rPr lang="en-US" altLang="zh-CN" dirty="0"/>
              <a:t>《</a:t>
            </a:r>
            <a:r>
              <a:rPr lang="zh-CN" altLang="en-US" dirty="0"/>
              <a:t>釜山行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七月与安生</a:t>
            </a:r>
            <a:r>
              <a:rPr lang="en-US" altLang="zh-CN" dirty="0"/>
              <a:t>》</a:t>
            </a:r>
            <a:r>
              <a:rPr lang="zh-CN" altLang="en-US" dirty="0"/>
              <a:t>两部电影。使用</a:t>
            </a:r>
            <a:r>
              <a:rPr lang="en-US" altLang="zh-CN" dirty="0"/>
              <a:t>JS</a:t>
            </a:r>
            <a:r>
              <a:rPr lang="zh-CN" altLang="en-US" dirty="0"/>
              <a:t>程序的对象分别来存储这两部电影的数据，包括：标题、类别、评分和播放时间（每天播放</a:t>
            </a:r>
            <a:r>
              <a:rPr lang="en-US" altLang="zh-CN" dirty="0"/>
              <a:t>3</a:t>
            </a:r>
            <a:r>
              <a:rPr lang="zh-CN" altLang="en-US" dirty="0"/>
              <a:t>次，时间自定）。</a:t>
            </a:r>
            <a:endParaRPr lang="en-US" altLang="zh-CN" dirty="0"/>
          </a:p>
          <a:p>
            <a:r>
              <a:rPr lang="zh-CN" altLang="en-US" dirty="0"/>
              <a:t>思考并写出这两个对象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80376" y="6026143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1-5-5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增加一项功能能够显示该电影下一次播放的时间</a:t>
            </a:r>
            <a:endParaRPr lang="en-US" altLang="zh-CN" dirty="0"/>
          </a:p>
          <a:p>
            <a:pPr lvl="1"/>
            <a:r>
              <a:rPr lang="zh-CN" altLang="en-US" sz="2400" dirty="0"/>
              <a:t>方式一：定义一个函数</a:t>
            </a:r>
            <a:r>
              <a:rPr lang="en-US" altLang="zh-CN" sz="2400" dirty="0"/>
              <a:t>getNextShowing</a:t>
            </a:r>
          </a:p>
          <a:p>
            <a:pPr lvl="1"/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/>
            <a:r>
              <a:rPr lang="zh-CN" altLang="en-US" sz="2400" dirty="0"/>
              <a:t>方式二：扩展电影对象，增加一个方法</a:t>
            </a:r>
            <a:r>
              <a:rPr lang="en-US" altLang="zh-CN" sz="2400" dirty="0"/>
              <a:t>getNextShowing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9496" y="2924944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1-5-6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59496" y="442713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1-5-7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11624" y="227687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以上实例中，哪种方法更合理？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1624" y="335699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或者，有没有更优化的方法？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11424" y="260648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sz="32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398463" indent="-2301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400050" indent="182563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825500" indent="-241300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158624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扩展方法时，每个对象都要写一个功能类似的方法</a:t>
            </a:r>
            <a:endParaRPr lang="en-US" altLang="zh-CN" dirty="0"/>
          </a:p>
          <a:p>
            <a:r>
              <a:rPr lang="zh-CN" altLang="en-US" dirty="0"/>
              <a:t>如果再增加一个电影，结构相同的对象需要再定义一次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实例中存在的问题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770661" y="1484784"/>
            <a:ext cx="4333451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Arial" pitchFamily="34" charset="0"/>
              </a:rPr>
              <a:t>代码的可重用性低！！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关键字在对象内部使用，指代当前对象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0109" y="5805264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1-5-8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4CB22CD8-D74D-45D6-BBF6-BC59913EE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99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2D38C3F4-109A-4495-B3AD-E8E6BE2F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1285895"/>
            <a:ext cx="10281625" cy="4643437"/>
          </a:xfrm>
        </p:spPr>
        <p:txBody>
          <a:bodyPr/>
          <a:lstStyle/>
          <a:p>
            <a:r>
              <a:rPr lang="zh-CN" altLang="en-US" dirty="0"/>
              <a:t>能够创建出对象的一个特殊函数</a:t>
            </a:r>
            <a:endParaRPr lang="en-US" altLang="zh-CN" dirty="0"/>
          </a:p>
          <a:p>
            <a:pPr lvl="1"/>
            <a:r>
              <a:rPr lang="zh-CN" altLang="en-US" sz="2400" dirty="0"/>
              <a:t>类似一个工厂一样，能够生产对象</a:t>
            </a:r>
            <a:endParaRPr lang="en-US" altLang="zh-CN" sz="2400" dirty="0"/>
          </a:p>
          <a:p>
            <a:pPr lvl="1"/>
            <a:r>
              <a:rPr lang="zh-CN" altLang="en-US" sz="2400" dirty="0"/>
              <a:t>我们需要在工厂中设定“产品（</a:t>
            </a: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  <a:r>
              <a:rPr lang="zh-CN" altLang="en-US" sz="2400" dirty="0"/>
              <a:t>）”的“模板（</a:t>
            </a:r>
            <a:r>
              <a:rPr lang="zh-CN" altLang="en-US" sz="2400" dirty="0">
                <a:solidFill>
                  <a:srgbClr val="FF0000"/>
                </a:solidFill>
              </a:rPr>
              <a:t>结构</a:t>
            </a:r>
            <a:r>
              <a:rPr lang="zh-CN" altLang="en-US" sz="2400" dirty="0"/>
              <a:t>）”</a:t>
            </a:r>
            <a:endParaRPr lang="en-US" altLang="zh-CN" sz="2400" dirty="0"/>
          </a:p>
          <a:p>
            <a:pPr lvl="1"/>
            <a:r>
              <a:rPr lang="zh-CN" altLang="en-US" sz="2400" dirty="0"/>
              <a:t>在“生产产品（</a:t>
            </a:r>
            <a:r>
              <a:rPr lang="zh-CN" altLang="en-US" sz="2400" dirty="0">
                <a:solidFill>
                  <a:srgbClr val="FF0000"/>
                </a:solidFill>
              </a:rPr>
              <a:t>创建对象</a:t>
            </a:r>
            <a:r>
              <a:rPr lang="zh-CN" altLang="en-US" sz="2400" dirty="0"/>
              <a:t>）”时指定产品的“具体参数（</a:t>
            </a:r>
            <a:r>
              <a:rPr lang="zh-CN" altLang="en-US" sz="2400" dirty="0">
                <a:solidFill>
                  <a:srgbClr val="FF0000"/>
                </a:solidFill>
              </a:rPr>
              <a:t>属性值</a:t>
            </a:r>
            <a:r>
              <a:rPr lang="zh-CN" altLang="en-US" sz="2400" dirty="0"/>
              <a:t>）”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定义电影构造函数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4600"/>
            <a:ext cx="9144000" cy="43658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function</a:t>
            </a:r>
            <a:r>
              <a:rPr lang="zh-CN" altLang="en-US" dirty="0"/>
              <a:t>关键字声明，为了区别普通函数，将</a:t>
            </a:r>
            <a:r>
              <a:rPr lang="zh-CN" altLang="en-US" dirty="0">
                <a:solidFill>
                  <a:srgbClr val="FF0000"/>
                </a:solidFill>
              </a:rPr>
              <a:t>构造函数首字母大写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构造函数的形参</a:t>
            </a:r>
            <a:r>
              <a:rPr lang="zh-CN" altLang="en-US" dirty="0">
                <a:solidFill>
                  <a:srgbClr val="FF0000"/>
                </a:solidFill>
              </a:rPr>
              <a:t>用于赋给对象的属性</a:t>
            </a:r>
            <a:endParaRPr lang="en-US" altLang="zh-CN" dirty="0"/>
          </a:p>
          <a:p>
            <a:r>
              <a:rPr lang="zh-CN" altLang="en-US" dirty="0"/>
              <a:t>在构造函数中，使用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指代对象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对象的属性和方法</a:t>
            </a:r>
            <a:r>
              <a:rPr lang="zh-CN" altLang="en-US" dirty="0">
                <a:solidFill>
                  <a:srgbClr val="FF0000"/>
                </a:solidFill>
              </a:rPr>
              <a:t>必须通过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构造函数的定义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构造函数不能被调用执行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new</a:t>
            </a:r>
            <a:r>
              <a:rPr lang="zh-CN" altLang="en-US" dirty="0"/>
              <a:t> 关键字来通过构造函数创建对象</a:t>
            </a:r>
            <a:endParaRPr lang="en-US" altLang="zh-CN" dirty="0"/>
          </a:p>
          <a:p>
            <a:pPr lvl="1"/>
            <a:r>
              <a:rPr lang="zh-CN" altLang="en-US" dirty="0"/>
              <a:t>将要赋给对象属性的值通过构造函数的参数传递给对象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使用构造函数创建对象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4392" y="5805264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1-5-9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理解构造函数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3024167" y="2571745"/>
            <a:ext cx="2143140" cy="12144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Arial" pitchFamily="34" charset="0"/>
              </a:rPr>
              <a:t>movie1</a:t>
            </a:r>
            <a:endParaRPr lang="zh-CN" altLang="en-US" sz="3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167571" y="2598638"/>
            <a:ext cx="2143140" cy="12144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Arial" pitchFamily="34" charset="0"/>
              </a:rPr>
              <a:t>movie2</a:t>
            </a:r>
            <a:endParaRPr lang="zh-CN" altLang="en-US" sz="3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810117" y="1071546"/>
            <a:ext cx="2714644" cy="12144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</a:rPr>
              <a:t>构造函数：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Movie</a:t>
            </a:r>
            <a:endParaRPr lang="zh-CN" altLang="en-US" sz="24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2598" y="3214687"/>
            <a:ext cx="926729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1" dirty="0"/>
              <a:t>title</a:t>
            </a:r>
            <a:r>
              <a:rPr lang="zh-CN" altLang="en-US" sz="1351" dirty="0"/>
              <a:t>：</a:t>
            </a:r>
            <a:r>
              <a:rPr lang="en-US" altLang="zh-CN" sz="1351" dirty="0"/>
              <a:t>007</a:t>
            </a:r>
            <a:endParaRPr lang="zh-CN" altLang="en-US" sz="1351" dirty="0"/>
          </a:p>
        </p:txBody>
      </p:sp>
      <p:sp>
        <p:nvSpPr>
          <p:cNvPr id="8" name="TextBox 7"/>
          <p:cNvSpPr txBox="1"/>
          <p:nvPr/>
        </p:nvSpPr>
        <p:spPr>
          <a:xfrm>
            <a:off x="4881557" y="3286124"/>
            <a:ext cx="784189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1" dirty="0"/>
              <a:t>raking:8</a:t>
            </a:r>
            <a:endParaRPr lang="zh-CN" altLang="en-US" sz="1351" dirty="0"/>
          </a:p>
        </p:txBody>
      </p:sp>
      <p:sp>
        <p:nvSpPr>
          <p:cNvPr id="9" name="TextBox 8"/>
          <p:cNvSpPr txBox="1"/>
          <p:nvPr/>
        </p:nvSpPr>
        <p:spPr>
          <a:xfrm>
            <a:off x="3309921" y="3786191"/>
            <a:ext cx="1057597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1" dirty="0"/>
              <a:t>showtime:...</a:t>
            </a:r>
            <a:endParaRPr lang="zh-CN" altLang="en-US" sz="1351" dirty="0"/>
          </a:p>
        </p:txBody>
      </p:sp>
      <p:cxnSp>
        <p:nvCxnSpPr>
          <p:cNvPr id="13" name="直接箭头连接符 12"/>
          <p:cNvCxnSpPr>
            <a:stCxn id="6" idx="3"/>
          </p:cNvCxnSpPr>
          <p:nvPr/>
        </p:nvCxnSpPr>
        <p:spPr bwMode="auto">
          <a:xfrm rot="5400000">
            <a:off x="4634217" y="1998294"/>
            <a:ext cx="463603" cy="6833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5"/>
          </p:cNvCxnSpPr>
          <p:nvPr/>
        </p:nvCxnSpPr>
        <p:spPr bwMode="auto">
          <a:xfrm rot="16200000" flipH="1">
            <a:off x="7201342" y="2034011"/>
            <a:ext cx="535041" cy="6833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8808" y="3357563"/>
            <a:ext cx="1152880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1" dirty="0"/>
              <a:t>title</a:t>
            </a:r>
            <a:r>
              <a:rPr lang="zh-CN" altLang="en-US" sz="1351" dirty="0"/>
              <a:t>：指环王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81953" y="3714752"/>
            <a:ext cx="784189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1" dirty="0"/>
              <a:t>raking:9</a:t>
            </a:r>
            <a:endParaRPr lang="zh-CN" altLang="en-US" sz="1351" dirty="0"/>
          </a:p>
        </p:txBody>
      </p:sp>
      <p:sp>
        <p:nvSpPr>
          <p:cNvPr id="18" name="TextBox 17"/>
          <p:cNvSpPr txBox="1"/>
          <p:nvPr/>
        </p:nvSpPr>
        <p:spPr>
          <a:xfrm>
            <a:off x="9096398" y="3429000"/>
            <a:ext cx="1057597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1" dirty="0"/>
              <a:t>showtime:...</a:t>
            </a:r>
            <a:endParaRPr lang="zh-CN" altLang="en-US" sz="1351" dirty="0"/>
          </a:p>
        </p:txBody>
      </p:sp>
      <p:sp>
        <p:nvSpPr>
          <p:cNvPr id="19" name="TextBox 18"/>
          <p:cNvSpPr txBox="1"/>
          <p:nvPr/>
        </p:nvSpPr>
        <p:spPr>
          <a:xfrm>
            <a:off x="2095472" y="4786323"/>
            <a:ext cx="7922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/>
              <a:t> 构造函数相当于模板，使用</a:t>
            </a:r>
            <a:r>
              <a:rPr lang="en-US" altLang="zh-CN" sz="2400" b="1" dirty="0"/>
              <a:t>new</a:t>
            </a:r>
            <a:r>
              <a:rPr lang="zh-CN" altLang="en-US" sz="2400" b="1" dirty="0"/>
              <a:t>关键字创建的是对象</a:t>
            </a:r>
            <a:endParaRPr lang="en-US" altLang="zh-CN" sz="24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/>
              <a:t> 方法由哪个对象调用，方法中出现的</a:t>
            </a:r>
            <a:r>
              <a:rPr lang="en-US" altLang="zh-CN" sz="2400" b="1" dirty="0"/>
              <a:t>this</a:t>
            </a:r>
            <a:r>
              <a:rPr lang="zh-CN" altLang="en-US" sz="2400" b="1" dirty="0"/>
              <a:t>就指代哪个对象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34377" y="2428868"/>
            <a:ext cx="579005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this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96463" y="2428868"/>
            <a:ext cx="579005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this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</p:cNvCxnSpPr>
          <p:nvPr/>
        </p:nvCxnSpPr>
        <p:spPr bwMode="auto">
          <a:xfrm>
            <a:off x="2613382" y="2628923"/>
            <a:ext cx="553661" cy="157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stCxn id="21" idx="1"/>
          </p:cNvCxnSpPr>
          <p:nvPr/>
        </p:nvCxnSpPr>
        <p:spPr bwMode="auto">
          <a:xfrm flipH="1">
            <a:off x="9167837" y="2628923"/>
            <a:ext cx="428626" cy="228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EE0F214-61F3-4621-8EEF-9BF683A9F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99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包含的对象</a:t>
            </a:r>
            <a:endParaRPr lang="en-US" altLang="zh-CN" dirty="0"/>
          </a:p>
          <a:p>
            <a:pPr lvl="1"/>
            <a:r>
              <a:rPr lang="zh-CN" altLang="en-US" sz="2400" dirty="0"/>
              <a:t>自定义对象</a:t>
            </a:r>
            <a:endParaRPr lang="en-US" altLang="zh-CN" sz="2400" dirty="0"/>
          </a:p>
          <a:p>
            <a:pPr lvl="1"/>
            <a:r>
              <a:rPr lang="zh-CN" altLang="en-US" sz="2400" dirty="0"/>
              <a:t>内置对象</a:t>
            </a:r>
            <a:endParaRPr lang="en-US" altLang="zh-CN" sz="2400" dirty="0"/>
          </a:p>
          <a:p>
            <a:pPr lvl="1"/>
            <a:r>
              <a:rPr lang="zh-CN" altLang="en-US" sz="2400" dirty="0"/>
              <a:t>浏览器对象（</a:t>
            </a:r>
            <a:r>
              <a:rPr lang="en-US" altLang="zh-CN" sz="2400" dirty="0"/>
              <a:t>BOM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文档对象（</a:t>
            </a:r>
            <a:r>
              <a:rPr lang="en-US" altLang="zh-CN" sz="2400" dirty="0"/>
              <a:t>DOM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中的对象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提供了多种内置对象</a:t>
            </a:r>
            <a:endParaRPr lang="en-US" altLang="zh-CN" dirty="0"/>
          </a:p>
          <a:p>
            <a:pPr lvl="1"/>
            <a:r>
              <a:rPr lang="en-US" altLang="zh-CN" sz="2400" dirty="0"/>
              <a:t>String</a:t>
            </a:r>
          </a:p>
          <a:p>
            <a:pPr lvl="1"/>
            <a:r>
              <a:rPr lang="en-US" altLang="zh-CN" sz="2400" dirty="0"/>
              <a:t>Array</a:t>
            </a:r>
          </a:p>
          <a:p>
            <a:pPr lvl="1"/>
            <a:r>
              <a:rPr lang="en-US" altLang="zh-CN" sz="2400" dirty="0"/>
              <a:t>Math</a:t>
            </a:r>
          </a:p>
          <a:p>
            <a:pPr lvl="1"/>
            <a:r>
              <a:rPr lang="en-US" altLang="zh-CN" sz="2400" dirty="0"/>
              <a:t>Date</a:t>
            </a:r>
          </a:p>
          <a:p>
            <a:pPr lvl="1"/>
            <a:r>
              <a:rPr lang="en-US" altLang="zh-CN" sz="2400" dirty="0"/>
              <a:t>...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内置对象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对象处理字符串相关操作</a:t>
            </a:r>
            <a:endParaRPr lang="en-US" altLang="zh-CN" dirty="0"/>
          </a:p>
          <a:p>
            <a:pPr lvl="1"/>
            <a:r>
              <a:rPr lang="zh-CN" altLang="en-US" sz="2400" dirty="0"/>
              <a:t>创建</a:t>
            </a:r>
            <a:r>
              <a:rPr lang="en-US" altLang="zh-CN" sz="2400" dirty="0"/>
              <a:t>String</a:t>
            </a:r>
            <a:r>
              <a:rPr lang="zh-CN" altLang="en-US" sz="2400" dirty="0"/>
              <a:t>对象，例：</a:t>
            </a:r>
            <a:endParaRPr lang="en-US" altLang="zh-CN" sz="2400" dirty="0"/>
          </a:p>
          <a:p>
            <a:pPr lvl="1">
              <a:buNone/>
            </a:pPr>
            <a:r>
              <a:rPr lang="en-US" altLang="zh-CN" dirty="0"/>
              <a:t>                 var str = </a:t>
            </a:r>
            <a:r>
              <a:rPr lang="en-US" altLang="zh-CN" dirty="0">
                <a:solidFill>
                  <a:srgbClr val="FF0000"/>
                </a:solidFill>
              </a:rPr>
              <a:t>new String</a:t>
            </a:r>
            <a:r>
              <a:rPr lang="en-US" altLang="zh-CN" dirty="0"/>
              <a:t>(“some string here”);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sz="2400" dirty="0"/>
              <a:t>获取字符长度</a:t>
            </a:r>
            <a:endParaRPr lang="en-US" altLang="zh-CN" sz="2400" dirty="0"/>
          </a:p>
          <a:p>
            <a:pPr lvl="1"/>
            <a:r>
              <a:rPr lang="zh-CN" altLang="en-US" sz="2400" dirty="0"/>
              <a:t>判断子串位置</a:t>
            </a:r>
            <a:endParaRPr lang="en-US" altLang="zh-CN" sz="2400" dirty="0"/>
          </a:p>
          <a:p>
            <a:pPr lvl="1"/>
            <a:r>
              <a:rPr lang="zh-CN" altLang="en-US" sz="2400" dirty="0"/>
              <a:t>截取子串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对象的使用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2384" y="5988442"/>
            <a:ext cx="189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1-5-10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r>
              <a:rPr lang="zh-CN" altLang="en-US" dirty="0"/>
              <a:t>对象处理数组相关操作</a:t>
            </a:r>
            <a:endParaRPr lang="en-US" altLang="zh-CN" dirty="0"/>
          </a:p>
          <a:p>
            <a:pPr lvl="1"/>
            <a:r>
              <a:rPr lang="zh-CN" altLang="en-US" sz="2400" dirty="0"/>
              <a:t>创建</a:t>
            </a:r>
            <a:r>
              <a:rPr lang="en-US" altLang="zh-CN" sz="2400" dirty="0"/>
              <a:t>Array</a:t>
            </a:r>
            <a:r>
              <a:rPr lang="zh-CN" altLang="en-US" sz="2400" dirty="0"/>
              <a:t>对象，例：</a:t>
            </a:r>
            <a:endParaRPr lang="en-US" altLang="zh-CN" sz="2400" dirty="0"/>
          </a:p>
          <a:p>
            <a:pPr lvl="1">
              <a:buNone/>
            </a:pPr>
            <a:r>
              <a:rPr lang="en-US" altLang="zh-CN" dirty="0"/>
              <a:t>            var movies = </a:t>
            </a:r>
            <a:r>
              <a:rPr lang="en-US" altLang="zh-CN" dirty="0">
                <a:solidFill>
                  <a:srgbClr val="FF0000"/>
                </a:solidFill>
              </a:rPr>
              <a:t>new Array</a:t>
            </a:r>
            <a:r>
              <a:rPr lang="en-US" altLang="zh-CN" dirty="0"/>
              <a:t>(“007”, “</a:t>
            </a:r>
            <a:r>
              <a:rPr lang="zh-CN" altLang="en-US" dirty="0"/>
              <a:t>指环王</a:t>
            </a:r>
            <a:r>
              <a:rPr lang="en-US" altLang="zh-CN" dirty="0"/>
              <a:t>”);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sz="2400" dirty="0"/>
              <a:t>获取数组长度</a:t>
            </a:r>
            <a:endParaRPr lang="en-US" altLang="zh-CN" sz="2400" dirty="0"/>
          </a:p>
          <a:p>
            <a:pPr lvl="1"/>
            <a:r>
              <a:rPr lang="zh-CN" altLang="en-US" sz="2400" dirty="0"/>
              <a:t>向数组末尾增加元素</a:t>
            </a:r>
            <a:endParaRPr lang="en-US" altLang="zh-CN" sz="2400" dirty="0"/>
          </a:p>
          <a:p>
            <a:pPr lvl="1"/>
            <a:r>
              <a:rPr lang="zh-CN" altLang="en-US" sz="2400" dirty="0"/>
              <a:t>从数组末尾获取元素</a:t>
            </a:r>
          </a:p>
          <a:p>
            <a:pPr lvl="1"/>
            <a:r>
              <a:rPr lang="en-US" altLang="zh-CN" sz="2400" dirty="0"/>
              <a:t>...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r>
              <a:rPr lang="zh-CN" altLang="en-US" dirty="0"/>
              <a:t>对象的使用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8368" y="5929332"/>
            <a:ext cx="190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1-5-11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7" y="980728"/>
            <a:ext cx="9715500" cy="4643437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对象包含了一系列的数学运算的功能</a:t>
            </a:r>
            <a:endParaRPr lang="en-US" altLang="zh-CN" dirty="0"/>
          </a:p>
          <a:p>
            <a:pPr lvl="1"/>
            <a:r>
              <a:rPr lang="en-US" altLang="zh-CN" sz="2400" dirty="0"/>
              <a:t>Math</a:t>
            </a:r>
            <a:r>
              <a:rPr lang="zh-CN" altLang="en-US" sz="2400" dirty="0"/>
              <a:t>对象不需要创建，直接使用</a:t>
            </a:r>
            <a:endParaRPr lang="en-US" altLang="zh-CN" sz="2400" dirty="0"/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sz="2400" dirty="0"/>
              <a:t>四舍五入：</a:t>
            </a:r>
            <a:r>
              <a:rPr lang="en-US" altLang="zh-CN" sz="2400" dirty="0"/>
              <a:t>Math.</a:t>
            </a:r>
            <a:r>
              <a:rPr lang="en-US" sz="2400" dirty="0"/>
              <a:t> round( )</a:t>
            </a:r>
          </a:p>
          <a:p>
            <a:pPr lvl="1"/>
            <a:r>
              <a:rPr lang="zh-CN" altLang="en-US" sz="2400" dirty="0"/>
              <a:t>向下取整：</a:t>
            </a:r>
            <a:r>
              <a:rPr lang="en-US" altLang="zh-CN" sz="2400" dirty="0"/>
              <a:t>Math.floor( )</a:t>
            </a:r>
            <a:endParaRPr lang="en-US" sz="2400" dirty="0"/>
          </a:p>
          <a:p>
            <a:pPr lvl="1"/>
            <a:r>
              <a:rPr lang="zh-CN" altLang="en-US" sz="2400" dirty="0"/>
              <a:t>生成随机数：</a:t>
            </a:r>
            <a:r>
              <a:rPr lang="en-US" altLang="zh-CN" sz="2400" dirty="0"/>
              <a:t>Math.random( )</a:t>
            </a:r>
          </a:p>
          <a:p>
            <a:pPr lvl="1"/>
            <a:r>
              <a:rPr lang="zh-CN" altLang="en-US" sz="2400" dirty="0"/>
              <a:t>取到最大值：</a:t>
            </a:r>
            <a:r>
              <a:rPr lang="en-US" altLang="zh-CN" sz="2400" dirty="0"/>
              <a:t>Math.max( )</a:t>
            </a:r>
          </a:p>
          <a:p>
            <a:pPr lvl="1"/>
            <a:r>
              <a:rPr lang="zh-CN" altLang="en-US" sz="2400" dirty="0"/>
              <a:t>取到最小值：</a:t>
            </a:r>
            <a:r>
              <a:rPr lang="en-US" altLang="zh-CN" sz="2400" dirty="0"/>
              <a:t>Math.min( )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对象的使用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0296" y="592933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1-5-12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6139000" y="4580495"/>
            <a:ext cx="3143272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itchFamily="34" charset="0"/>
              </a:rPr>
              <a:t>思考</a:t>
            </a: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</a:rPr>
              <a:t>Math</a:t>
            </a:r>
            <a:r>
              <a:rPr lang="zh-CN" altLang="en-US" sz="2000" dirty="0">
                <a:solidFill>
                  <a:schemeClr val="bg1"/>
                </a:solidFill>
                <a:latin typeface="Arial" pitchFamily="34" charset="0"/>
              </a:rPr>
              <a:t>同</a:t>
            </a: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</a:rPr>
              <a:t>Array</a:t>
            </a:r>
            <a:r>
              <a:rPr lang="zh-CN" altLang="en-US" sz="2000" dirty="0">
                <a:solidFill>
                  <a:schemeClr val="bg1"/>
                </a:solidFill>
                <a:latin typeface="Arial" pitchFamily="34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</a:rPr>
              <a:t>String</a:t>
            </a:r>
            <a:r>
              <a:rPr lang="zh-CN" altLang="en-US" sz="2000" dirty="0">
                <a:solidFill>
                  <a:schemeClr val="bg1"/>
                </a:solidFill>
                <a:latin typeface="Arial" pitchFamily="34" charset="0"/>
              </a:rPr>
              <a:t>在内部实现时的不同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对象包含了一系列的日期时间处理的功能</a:t>
            </a:r>
            <a:endParaRPr lang="en-US" altLang="zh-CN" dirty="0"/>
          </a:p>
          <a:p>
            <a:pPr lvl="1"/>
            <a:r>
              <a:rPr lang="zh-CN" altLang="en-US" sz="2400" dirty="0"/>
              <a:t>创建</a:t>
            </a:r>
            <a:r>
              <a:rPr lang="en-US" altLang="zh-CN" sz="2400" dirty="0"/>
              <a:t>Date</a:t>
            </a:r>
            <a:r>
              <a:rPr lang="zh-CN" altLang="en-US" sz="2400" dirty="0"/>
              <a:t>对象，例：</a:t>
            </a:r>
            <a:r>
              <a:rPr lang="en-US" altLang="zh-CN" sz="2400" dirty="0"/>
              <a:t> </a:t>
            </a:r>
            <a:r>
              <a:rPr lang="en-US" altLang="zh-CN" dirty="0"/>
              <a:t>var now= </a:t>
            </a:r>
            <a:r>
              <a:rPr lang="en-US" altLang="zh-CN" dirty="0">
                <a:solidFill>
                  <a:srgbClr val="FF0000"/>
                </a:solidFill>
              </a:rPr>
              <a:t>new Date</a:t>
            </a:r>
            <a:r>
              <a:rPr lang="en-US" altLang="zh-CN" dirty="0"/>
              <a:t>( );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sz="2400" dirty="0"/>
              <a:t>获取当前日期时间：</a:t>
            </a:r>
            <a:r>
              <a:rPr lang="en-US" sz="2400" dirty="0"/>
              <a:t> </a:t>
            </a:r>
            <a:r>
              <a:rPr lang="en-US" dirty="0"/>
              <a:t>toLocaleString( )</a:t>
            </a:r>
            <a:endParaRPr lang="en-US" altLang="zh-CN" dirty="0"/>
          </a:p>
          <a:p>
            <a:pPr lvl="1"/>
            <a:r>
              <a:rPr lang="zh-CN" altLang="en-US" sz="2400" dirty="0"/>
              <a:t>获取年份、月份、日期：</a:t>
            </a:r>
            <a:r>
              <a:rPr lang="en-US" altLang="zh-CN" dirty="0"/>
              <a:t>getFullYear()</a:t>
            </a:r>
            <a:r>
              <a:rPr lang="zh-CN" altLang="en-US" dirty="0"/>
              <a:t>、</a:t>
            </a:r>
            <a:r>
              <a:rPr lang="en-US" altLang="zh-CN" dirty="0"/>
              <a:t> getMonth()</a:t>
            </a:r>
            <a:r>
              <a:rPr lang="zh-CN" altLang="en-US" dirty="0"/>
              <a:t>、</a:t>
            </a:r>
            <a:r>
              <a:rPr lang="en-US" altLang="zh-CN" dirty="0"/>
              <a:t>getDate()</a:t>
            </a:r>
          </a:p>
          <a:p>
            <a:pPr lvl="1"/>
            <a:r>
              <a:rPr lang="zh-CN" altLang="en-US" sz="2400" dirty="0"/>
              <a:t>获取小时、分钟、秒钟</a:t>
            </a:r>
            <a:r>
              <a:rPr lang="zh-CN" altLang="en-US" dirty="0"/>
              <a:t>：</a:t>
            </a:r>
            <a:r>
              <a:rPr lang="en-US" altLang="zh-CN" dirty="0"/>
              <a:t> getHours()</a:t>
            </a:r>
            <a:r>
              <a:rPr lang="zh-CN" altLang="en-US" dirty="0"/>
              <a:t>、</a:t>
            </a:r>
            <a:r>
              <a:rPr lang="en-US" altLang="zh-CN" dirty="0"/>
              <a:t> getMinutes()</a:t>
            </a:r>
            <a:r>
              <a:rPr lang="zh-CN" altLang="en-US" dirty="0"/>
              <a:t>、</a:t>
            </a:r>
            <a:r>
              <a:rPr lang="en-US" altLang="zh-CN" dirty="0"/>
              <a:t> getSeconds()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对象的使用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2636" y="5897036"/>
            <a:ext cx="190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1-5-13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关于内置对象的更多使用方法，可参考：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http://www.w3school.com.cn/js/js_obj_date.asp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http://www.w3school.com.cn/js/js_reference.asp</a:t>
            </a:r>
            <a:endParaRPr lang="en-US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参考文档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8C5EE917-B79F-4EDF-836C-0C28A983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49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直接声明一个字符串变量和通过</a:t>
            </a:r>
            <a:r>
              <a:rPr lang="en-US" altLang="zh-CN" dirty="0"/>
              <a:t>String</a:t>
            </a:r>
            <a:r>
              <a:rPr lang="zh-CN" altLang="en-US" dirty="0"/>
              <a:t>对象创建的变量，在使用上有什么区别？</a:t>
            </a:r>
            <a:endParaRPr lang="en-US" altLang="zh-CN" dirty="0"/>
          </a:p>
          <a:p>
            <a:pPr lvl="1"/>
            <a:r>
              <a:rPr lang="zh-CN" altLang="en-US" sz="2400" dirty="0"/>
              <a:t>声明一个字符串变量，该变量也具有</a:t>
            </a:r>
            <a:r>
              <a:rPr lang="en-US" altLang="zh-CN" sz="2400" dirty="0"/>
              <a:t>String</a:t>
            </a:r>
            <a:r>
              <a:rPr lang="zh-CN" altLang="en-US" sz="2400" dirty="0"/>
              <a:t>对象的一系列属性和方法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字符串变量实质就是</a:t>
            </a:r>
            <a:r>
              <a:rPr lang="en-US" altLang="zh-CN" sz="2400" dirty="0"/>
              <a:t>String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r>
              <a:rPr lang="zh-CN" altLang="en-US" dirty="0"/>
              <a:t>同字符串一样，数组、布尔、数值类型的变量，本质上也都是对象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字符串变量和字符串对象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310313" y="5929331"/>
            <a:ext cx="3929091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  <a:latin typeface="Arial" pitchFamily="34" charset="0"/>
              </a:rPr>
              <a:t>中，“一切都是对象”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那些年我们一起用过的对象：</a:t>
            </a:r>
            <a:endParaRPr lang="en-US" altLang="zh-CN" dirty="0"/>
          </a:p>
          <a:p>
            <a:pPr lvl="1"/>
            <a:r>
              <a:rPr lang="en-US" altLang="zh-CN" sz="2400" dirty="0"/>
              <a:t>document.write( )</a:t>
            </a:r>
          </a:p>
          <a:p>
            <a:pPr lvl="1"/>
            <a:r>
              <a:rPr lang="en-US" altLang="zh-CN" sz="2400" dirty="0"/>
              <a:t>document.getElementById(“..”).value</a:t>
            </a:r>
          </a:p>
          <a:p>
            <a:pPr lvl="1"/>
            <a:r>
              <a:rPr lang="en-US" altLang="zh-CN" sz="2400" dirty="0"/>
              <a:t>...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回顾程序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000717" y="4077072"/>
            <a:ext cx="3714776" cy="7858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itchFamily="34" charset="0"/>
              </a:rPr>
              <a:t>这些是浏览器对象和文档对象，之后的课上将会具体学习！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5" y="1052736"/>
            <a:ext cx="7286625" cy="4643437"/>
          </a:xfrm>
        </p:spPr>
        <p:txBody>
          <a:bodyPr/>
          <a:lstStyle/>
          <a:p>
            <a:r>
              <a:rPr lang="en-US" altLang="zh-CN" sz="2000" dirty="0"/>
              <a:t>JavaScript</a:t>
            </a:r>
            <a:r>
              <a:rPr lang="zh-CN" altLang="en-US" sz="2000" dirty="0"/>
              <a:t>的对象就是一些属性和方法的集合</a:t>
            </a:r>
            <a:endParaRPr lang="en-US" altLang="zh-CN" sz="2000" dirty="0"/>
          </a:p>
          <a:p>
            <a:r>
              <a:rPr lang="zh-CN" altLang="en-US" sz="2000" dirty="0"/>
              <a:t>属性的实质是一些数据，在程序中用变量保存</a:t>
            </a:r>
            <a:endParaRPr lang="en-US" altLang="zh-CN" sz="2000" dirty="0"/>
          </a:p>
          <a:p>
            <a:r>
              <a:rPr lang="zh-CN" altLang="en-US" sz="2000" dirty="0"/>
              <a:t>方法的实质是一些行为，在程序中用函数实现</a:t>
            </a:r>
            <a:endParaRPr lang="en-US" altLang="zh-CN" sz="2000" dirty="0"/>
          </a:p>
          <a:p>
            <a:r>
              <a:rPr lang="zh-CN" altLang="en-US" sz="2000" dirty="0"/>
              <a:t>创建对象，使用</a:t>
            </a:r>
            <a:r>
              <a:rPr lang="en-US" altLang="zh-CN" sz="2000" dirty="0"/>
              <a:t>{ } </a:t>
            </a:r>
            <a:r>
              <a:rPr lang="zh-CN" altLang="en-US" sz="2000" dirty="0"/>
              <a:t>，括号内部为属性名：属性值或方法名：方法体，属性和属性间用逗号分隔</a:t>
            </a:r>
            <a:endParaRPr lang="en-US" altLang="zh-CN" sz="2000" dirty="0"/>
          </a:p>
          <a:p>
            <a:r>
              <a:rPr lang="zh-CN" altLang="en-US" sz="2000" dirty="0"/>
              <a:t>通过</a:t>
            </a:r>
            <a:r>
              <a:rPr lang="en-US" altLang="zh-CN" sz="2000" dirty="0"/>
              <a:t>.</a:t>
            </a:r>
            <a:r>
              <a:rPr lang="zh-CN" altLang="en-US" sz="2000" dirty="0"/>
              <a:t>符号访问对象中的属性或方法</a:t>
            </a:r>
            <a:endParaRPr lang="en-US" altLang="zh-CN" sz="2000" dirty="0"/>
          </a:p>
          <a:p>
            <a:r>
              <a:rPr lang="zh-CN" altLang="en-US" sz="2000" dirty="0"/>
              <a:t>通过</a:t>
            </a:r>
            <a:r>
              <a:rPr lang="en-US" altLang="zh-CN" sz="2000" dirty="0"/>
              <a:t>[ ]</a:t>
            </a:r>
            <a:r>
              <a:rPr lang="zh-CN" altLang="en-US" sz="2000" dirty="0"/>
              <a:t>访问对象中的属性或方法</a:t>
            </a:r>
            <a:endParaRPr lang="en-US" altLang="zh-CN" sz="2000" dirty="0"/>
          </a:p>
          <a:p>
            <a:r>
              <a:rPr lang="zh-CN" altLang="en-US" sz="2000" dirty="0"/>
              <a:t>直接赋值就可以修改对象的属性值</a:t>
            </a:r>
            <a:endParaRPr lang="en-US" altLang="zh-CN" sz="2000" dirty="0"/>
          </a:p>
          <a:p>
            <a:r>
              <a:rPr lang="zh-CN" altLang="en-US" sz="2000" dirty="0"/>
              <a:t>为对象增加属性也通过直接赋值的方式</a:t>
            </a:r>
            <a:endParaRPr lang="en-US" altLang="zh-CN" sz="2000" dirty="0"/>
          </a:p>
          <a:p>
            <a:r>
              <a:rPr lang="zh-CN" altLang="en-US" sz="2000" dirty="0"/>
              <a:t>删除对象使用</a:t>
            </a:r>
            <a:r>
              <a:rPr lang="en-US" altLang="zh-CN" sz="2000" dirty="0"/>
              <a:t>delete</a:t>
            </a:r>
            <a:r>
              <a:rPr lang="zh-CN" altLang="en-US" sz="2000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21393" y="1052736"/>
            <a:ext cx="7286625" cy="4643437"/>
          </a:xfrm>
        </p:spPr>
        <p:txBody>
          <a:bodyPr/>
          <a:lstStyle/>
          <a:p>
            <a:r>
              <a:rPr lang="zh-CN" altLang="en-US" sz="2000" dirty="0"/>
              <a:t>在对象内部，使用</a:t>
            </a:r>
            <a:r>
              <a:rPr lang="en-US" altLang="zh-CN" sz="2000" dirty="0"/>
              <a:t>this</a:t>
            </a:r>
            <a:r>
              <a:rPr lang="zh-CN" altLang="en-US" sz="2000" dirty="0"/>
              <a:t>指代当前对象</a:t>
            </a:r>
            <a:endParaRPr lang="en-US" altLang="zh-CN" sz="2000" dirty="0"/>
          </a:p>
          <a:p>
            <a:r>
              <a:rPr lang="zh-CN" altLang="en-US" sz="2000" dirty="0"/>
              <a:t>当相同结构的对象太多时，可以声明一个构造函数，通过构造函数创建对象可实现很好的代码可重用性</a:t>
            </a:r>
            <a:endParaRPr lang="en-US" altLang="zh-CN" sz="2000" dirty="0"/>
          </a:p>
          <a:p>
            <a:r>
              <a:rPr lang="zh-CN" altLang="en-US" sz="2000" dirty="0"/>
              <a:t>构造函数内部，必须使用</a:t>
            </a:r>
            <a:r>
              <a:rPr lang="en-US" altLang="zh-CN" sz="2000" dirty="0"/>
              <a:t>this</a:t>
            </a:r>
            <a:r>
              <a:rPr lang="zh-CN" altLang="en-US" sz="2000" dirty="0"/>
              <a:t>访问对象的属性或方法</a:t>
            </a:r>
            <a:endParaRPr lang="en-US" altLang="zh-CN" sz="2000" dirty="0"/>
          </a:p>
          <a:p>
            <a:r>
              <a:rPr lang="zh-CN" altLang="en-US" sz="2000" dirty="0"/>
              <a:t>构造函数不能被直接调用，使用</a:t>
            </a:r>
            <a:r>
              <a:rPr lang="en-US" altLang="zh-CN" sz="2000" dirty="0"/>
              <a:t>new</a:t>
            </a:r>
            <a:r>
              <a:rPr lang="zh-CN" altLang="en-US" sz="2000" dirty="0"/>
              <a:t>关键字创建对象</a:t>
            </a:r>
            <a:endParaRPr lang="en-US" altLang="zh-CN" sz="2000" dirty="0"/>
          </a:p>
          <a:p>
            <a:r>
              <a:rPr lang="en-US" altLang="zh-CN" sz="2000" dirty="0"/>
              <a:t>JavaScript</a:t>
            </a:r>
            <a:r>
              <a:rPr lang="zh-CN" altLang="en-US" sz="2000" dirty="0"/>
              <a:t>对于一些常用的数据类型及其操作封装成了内置对象：</a:t>
            </a:r>
            <a:r>
              <a:rPr lang="en-US" altLang="zh-CN" sz="2000" dirty="0"/>
              <a:t>String</a:t>
            </a:r>
            <a:r>
              <a:rPr lang="zh-CN" altLang="en-US" sz="2000" dirty="0"/>
              <a:t>、</a:t>
            </a:r>
            <a:r>
              <a:rPr lang="en-US" altLang="zh-CN" sz="2000" dirty="0"/>
              <a:t>Array</a:t>
            </a:r>
            <a:r>
              <a:rPr lang="zh-CN" altLang="en-US" sz="2000" dirty="0"/>
              <a:t>、</a:t>
            </a:r>
            <a:r>
              <a:rPr lang="en-US" altLang="zh-CN" sz="2000" dirty="0"/>
              <a:t>Math</a:t>
            </a:r>
            <a:r>
              <a:rPr lang="zh-CN" altLang="en-US" sz="2000" dirty="0"/>
              <a:t>、</a:t>
            </a:r>
            <a:r>
              <a:rPr lang="en-US" altLang="zh-CN" sz="2000" dirty="0"/>
              <a:t>Date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zh-CN" altLang="en-US" sz="2000" dirty="0"/>
              <a:t>直接赋值的方式创建的变量，也是对象类型，具有该类对象的属性和方法，所以，“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中一切都是对象”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92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程序语言的分类：</a:t>
            </a:r>
            <a:endParaRPr lang="en-US" altLang="zh-CN" dirty="0"/>
          </a:p>
          <a:p>
            <a:pPr lvl="1"/>
            <a:r>
              <a:rPr lang="zh-CN" altLang="en-US" sz="2400" dirty="0"/>
              <a:t>面向过程的程序语言（举例：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语言）</a:t>
            </a:r>
            <a:endParaRPr lang="en-US" altLang="zh-CN" sz="2400" dirty="0"/>
          </a:p>
          <a:p>
            <a:pPr lvl="1"/>
            <a:r>
              <a:rPr lang="zh-CN" altLang="en-US" sz="2400" dirty="0"/>
              <a:t>面向对象的程序语言（举例：</a:t>
            </a:r>
            <a:r>
              <a:rPr lang="en-US" altLang="zh-CN" sz="2400" dirty="0"/>
              <a:t>C++</a:t>
            </a:r>
            <a:r>
              <a:rPr lang="zh-CN" altLang="en-US" sz="2400" dirty="0"/>
              <a:t>、</a:t>
            </a:r>
            <a:r>
              <a:rPr lang="en-US" altLang="zh-CN" sz="2400" dirty="0"/>
              <a:t>PHP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dirty="0"/>
              <a:t> JavaScript</a:t>
            </a:r>
            <a:r>
              <a:rPr lang="zh-CN" altLang="en-US" dirty="0"/>
              <a:t>：是一门</a:t>
            </a:r>
            <a:r>
              <a:rPr lang="zh-CN" altLang="en-US" dirty="0">
                <a:solidFill>
                  <a:schemeClr val="accent3"/>
                </a:solidFill>
              </a:rPr>
              <a:t>基于对象</a:t>
            </a:r>
            <a:r>
              <a:rPr lang="zh-CN" altLang="en-US" dirty="0"/>
              <a:t>的语言</a:t>
            </a:r>
            <a:endParaRPr lang="en-US" altLang="zh-CN" dirty="0"/>
          </a:p>
          <a:p>
            <a:pPr lvl="1"/>
            <a:r>
              <a:rPr lang="zh-CN" altLang="en-US" sz="2400" dirty="0"/>
              <a:t>具有面向对象的一部分特征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中，</a:t>
            </a:r>
            <a:r>
              <a:rPr lang="zh-CN" altLang="en-US" sz="2400" b="1" dirty="0">
                <a:solidFill>
                  <a:schemeClr val="accent3"/>
                </a:solidFill>
              </a:rPr>
              <a:t>一切都是对象</a:t>
            </a:r>
            <a:endParaRPr lang="en-US" altLang="zh-CN" sz="2400" b="1" dirty="0">
              <a:solidFill>
                <a:schemeClr val="accent3"/>
              </a:solidFill>
            </a:endParaRPr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对象简介</a:t>
            </a:r>
          </a:p>
        </p:txBody>
      </p:sp>
    </p:spTree>
    <p:extLst>
      <p:ext uri="{BB962C8B-B14F-4D97-AF65-F5344CB8AC3E}">
        <p14:creationId xmlns:p14="http://schemas.microsoft.com/office/powerpoint/2010/main" val="166547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某个具体的实物是一个对象（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sz="2400" dirty="0"/>
              <a:t>比如：一只狗</a:t>
            </a:r>
            <a:endParaRPr lang="en-US" altLang="zh-CN" sz="2400" dirty="0"/>
          </a:p>
          <a:p>
            <a:r>
              <a:rPr lang="zh-CN" altLang="en-US" dirty="0"/>
              <a:t> 对象具有一些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从现实社会谈起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4792" y="3286126"/>
            <a:ext cx="4149600" cy="321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707392" y="2886016"/>
            <a:ext cx="151355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名字叫做</a:t>
            </a:r>
            <a:r>
              <a:rPr lang="en-US" altLang="zh-CN" sz="2000" b="1" dirty="0">
                <a:solidFill>
                  <a:schemeClr val="accent3"/>
                </a:solidFill>
              </a:rPr>
              <a:t>Lili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06295" y="3861048"/>
            <a:ext cx="17235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品种：哈士奇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2935" y="4693426"/>
            <a:ext cx="15119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体重：</a:t>
            </a:r>
            <a:r>
              <a:rPr lang="en-US" altLang="zh-CN" sz="2000" b="1" dirty="0">
                <a:solidFill>
                  <a:schemeClr val="accent3"/>
                </a:solidFill>
              </a:rPr>
              <a:t>60</a:t>
            </a:r>
            <a:r>
              <a:rPr lang="zh-CN" altLang="en-US" sz="2000" b="1" dirty="0">
                <a:solidFill>
                  <a:schemeClr val="accent3"/>
                </a:solidFill>
              </a:rPr>
              <a:t>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32935" y="5628693"/>
            <a:ext cx="17235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会做跳跃运动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属性：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chemeClr val="accent3"/>
                </a:solidFill>
              </a:rPr>
              <a:t>通过变量来表示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例：</a:t>
            </a:r>
            <a:r>
              <a:rPr lang="en-US" altLang="zh-CN" sz="2400" dirty="0"/>
              <a:t>     </a:t>
            </a:r>
            <a:r>
              <a:rPr lang="en-US" altLang="zh-CN" dirty="0"/>
              <a:t>var name = “Lili”;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 var breed = “Husky“;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 var weight = 60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行为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chemeClr val="accent3"/>
                </a:solidFill>
              </a:rPr>
              <a:t>通过函数来实现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例：     </a:t>
            </a:r>
            <a:r>
              <a:rPr lang="en-US" altLang="zh-CN" dirty="0"/>
              <a:t>function jump( ){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							                 ...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}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在程序中实现属性和行为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这些描述同一个实物的数据分散存在，如何将它们统一在一起？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中的对象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zh-CN" altLang="en-US" b="1" dirty="0">
                <a:solidFill>
                  <a:schemeClr val="accent3"/>
                </a:solidFill>
              </a:rPr>
              <a:t>一系列相关属性和方法的集合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lvl="2"/>
            <a:r>
              <a:rPr lang="zh-CN" altLang="en-US" b="1" dirty="0">
                <a:solidFill>
                  <a:schemeClr val="accent3"/>
                </a:solidFill>
              </a:rPr>
              <a:t>属性：与对象相关的值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lvl="2"/>
            <a:r>
              <a:rPr lang="zh-CN" altLang="en-US" b="1" dirty="0">
                <a:solidFill>
                  <a:schemeClr val="accent3"/>
                </a:solidFill>
              </a:rPr>
              <a:t>方法：能够在对象上执行的动作</a:t>
            </a:r>
            <a:endParaRPr lang="en-US" altLang="zh-CN" dirty="0">
              <a:solidFill>
                <a:schemeClr val="accent3"/>
              </a:solidFill>
            </a:endParaRPr>
          </a:p>
          <a:p>
            <a:pPr lvl="1"/>
            <a:r>
              <a:rPr lang="zh-CN" altLang="en-US" dirty="0"/>
              <a:t> </a:t>
            </a:r>
            <a:r>
              <a:rPr lang="zh-CN" altLang="en-US" b="1" dirty="0">
                <a:solidFill>
                  <a:schemeClr val="accent3"/>
                </a:solidFill>
              </a:rPr>
              <a:t>是一种数据类型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对象的实质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B93C53-EFFE-4E32-B78D-3E01D78F37EA}"/>
              </a:ext>
            </a:extLst>
          </p:cNvPr>
          <p:cNvSpPr txBox="1"/>
          <p:nvPr/>
        </p:nvSpPr>
        <p:spPr>
          <a:xfrm>
            <a:off x="6240016" y="3449830"/>
            <a:ext cx="45929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dog={</a:t>
            </a:r>
          </a:p>
          <a:p>
            <a:r>
              <a:rPr lang="en-US" altLang="zh-CN" sz="2400" dirty="0">
                <a:latin typeface="+mn-ea"/>
              </a:rPr>
              <a:t>	name:</a:t>
            </a:r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>
                <a:latin typeface="+mn-ea"/>
              </a:rPr>
              <a:t>Lily</a:t>
            </a:r>
            <a:r>
              <a:rPr lang="zh-CN" altLang="en-US" sz="2400" dirty="0">
                <a:latin typeface="+mn-ea"/>
              </a:rPr>
              <a:t>”，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breed:</a:t>
            </a:r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>
                <a:latin typeface="+mn-ea"/>
              </a:rPr>
              <a:t>Husky</a:t>
            </a:r>
            <a:r>
              <a:rPr lang="zh-CN" altLang="en-US" sz="2400" dirty="0">
                <a:latin typeface="+mn-ea"/>
              </a:rPr>
              <a:t>”，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weight:60</a:t>
            </a:r>
            <a:r>
              <a:rPr lang="zh-CN" altLang="en-US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jump:function</a:t>
            </a:r>
            <a:r>
              <a:rPr lang="en-US" altLang="zh-CN" sz="2400" dirty="0">
                <a:latin typeface="+mn-ea"/>
              </a:rPr>
              <a:t>(){</a:t>
            </a:r>
          </a:p>
          <a:p>
            <a:r>
              <a:rPr lang="en-US" altLang="zh-CN" sz="2400" dirty="0">
                <a:latin typeface="+mn-ea"/>
              </a:rPr>
              <a:t>		//some action……</a:t>
            </a:r>
          </a:p>
          <a:p>
            <a:r>
              <a:rPr lang="en-US" altLang="zh-CN" sz="2400" dirty="0">
                <a:latin typeface="+mn-ea"/>
              </a:rPr>
              <a:t>	}</a:t>
            </a:r>
          </a:p>
          <a:p>
            <a:r>
              <a:rPr lang="en-US" altLang="zh-CN" sz="2400" dirty="0">
                <a:latin typeface="+mn-ea"/>
              </a:rPr>
              <a:t>}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对象简介</a:t>
            </a: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对象的基本使用方法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构造函数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内置对象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理解“一切都是对象”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83882217-49F6-4F6C-8982-598E63FB5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</p:spTree>
    <p:extLst>
      <p:ext uri="{BB962C8B-B14F-4D97-AF65-F5344CB8AC3E}">
        <p14:creationId xmlns:p14="http://schemas.microsoft.com/office/powerpoint/2010/main" val="301741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911424" y="260648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sz="32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398463" indent="-2301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400050" indent="182563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825500" indent="-241300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zh-CN" altLang="en-US" dirty="0"/>
              <a:t>对象使用方法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1626" y="1268760"/>
            <a:ext cx="20826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定义对象</a:t>
            </a:r>
            <a:endParaRPr lang="en-US" altLang="zh-CN" sz="2800" dirty="0">
              <a:latin typeface="+mn-ea"/>
            </a:endParaRP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访问</a:t>
            </a:r>
            <a:endParaRPr lang="en-US" altLang="zh-CN" sz="2800" dirty="0">
              <a:latin typeface="+mn-ea"/>
            </a:endParaRP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修改</a:t>
            </a:r>
            <a:endParaRPr lang="en-US" altLang="zh-CN" sz="2800" dirty="0">
              <a:latin typeface="+mn-ea"/>
            </a:endParaRP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遍历</a:t>
            </a:r>
            <a:endParaRPr lang="en-US" altLang="zh-CN" sz="2800" dirty="0">
              <a:latin typeface="+mn-ea"/>
            </a:endParaRP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添加</a:t>
            </a:r>
            <a:endParaRPr lang="en-US" altLang="zh-CN" sz="2800" dirty="0">
              <a:latin typeface="+mn-ea"/>
            </a:endParaRP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62993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1475</Words>
  <Application>Microsoft Office PowerPoint</Application>
  <PresentationFormat>宽屏</PresentationFormat>
  <Paragraphs>265</Paragraphs>
  <Slides>38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Franklin Gothic Book</vt:lpstr>
      <vt:lpstr>Wingdings</vt:lpstr>
      <vt:lpstr>Office 主题​​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Air</cp:lastModifiedBy>
  <cp:revision>460</cp:revision>
  <dcterms:created xsi:type="dcterms:W3CDTF">2013-01-31T00:22:32Z</dcterms:created>
  <dcterms:modified xsi:type="dcterms:W3CDTF">2017-09-05T03:10:21Z</dcterms:modified>
</cp:coreProperties>
</file>