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28" r:id="rId2"/>
  </p:sldMasterIdLst>
  <p:notesMasterIdLst>
    <p:notesMasterId r:id="rId34"/>
  </p:notesMasterIdLst>
  <p:handoutMasterIdLst>
    <p:handoutMasterId r:id="rId35"/>
  </p:handoutMasterIdLst>
  <p:sldIdLst>
    <p:sldId id="330" r:id="rId3"/>
    <p:sldId id="300" r:id="rId4"/>
    <p:sldId id="331" r:id="rId5"/>
    <p:sldId id="308" r:id="rId6"/>
    <p:sldId id="296" r:id="rId7"/>
    <p:sldId id="328" r:id="rId8"/>
    <p:sldId id="336" r:id="rId9"/>
    <p:sldId id="337" r:id="rId10"/>
    <p:sldId id="338" r:id="rId11"/>
    <p:sldId id="297" r:id="rId12"/>
    <p:sldId id="305" r:id="rId13"/>
    <p:sldId id="333" r:id="rId14"/>
    <p:sldId id="334" r:id="rId15"/>
    <p:sldId id="322" r:id="rId16"/>
    <p:sldId id="335" r:id="rId17"/>
    <p:sldId id="323" r:id="rId18"/>
    <p:sldId id="303" r:id="rId19"/>
    <p:sldId id="339" r:id="rId20"/>
    <p:sldId id="324" r:id="rId21"/>
    <p:sldId id="340" r:id="rId22"/>
    <p:sldId id="310" r:id="rId23"/>
    <p:sldId id="311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5" r:id="rId32"/>
    <p:sldId id="332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8D"/>
    <a:srgbClr val="FF33CC"/>
    <a:srgbClr val="808080"/>
    <a:srgbClr val="FCFCFC"/>
    <a:srgbClr val="E8E8E8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0055" autoAdjust="0"/>
  </p:normalViewPr>
  <p:slideViewPr>
    <p:cSldViewPr>
      <p:cViewPr varScale="1">
        <p:scale>
          <a:sx n="64" d="100"/>
          <a:sy n="64" d="100"/>
        </p:scale>
        <p:origin x="-930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497E5A-2A17-40E3-8BBC-971434590A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2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3DAC84-4E7E-4389-878F-1C922B11CF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160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一个完整的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实现是由以下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个不同部分组成的：核心（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）描述了该语言的语法和基本对象；</a:t>
            </a:r>
          </a:p>
          <a:p>
            <a:r>
              <a:rPr lang="zh-CN" altLang="en-US" dirty="0" smtClean="0"/>
              <a:t>文档对象模型（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）描述了处理网页内容的方法和接口；</a:t>
            </a:r>
          </a:p>
          <a:p>
            <a:r>
              <a:rPr lang="zh-CN" altLang="en-US" dirty="0" smtClean="0"/>
              <a:t>浏览器对象模型（</a:t>
            </a:r>
            <a:r>
              <a:rPr lang="en-US" altLang="zh-CN" dirty="0" smtClean="0"/>
              <a:t>BOM</a:t>
            </a:r>
            <a:r>
              <a:rPr lang="zh-CN" altLang="en-US" dirty="0" smtClean="0"/>
              <a:t>）描述了与浏览器进行交互的方法和接口。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388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哪个参数能省略。加一个具体的语句例子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417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中顶层是代表浏览器的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对象，所有其他对象都是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对象下的子对象。分别是①代表浏览器中当前加载文档的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对象。②代表框架的</a:t>
            </a:r>
            <a:r>
              <a:rPr lang="en-US" altLang="zh-CN" dirty="0" smtClean="0"/>
              <a:t>Frames</a:t>
            </a:r>
            <a:r>
              <a:rPr lang="zh-CN" altLang="en-US" dirty="0" smtClean="0"/>
              <a:t>数组。③代表浏览历史的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对象。④代表当前文档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对象。⑤代表浏览器信息的</a:t>
            </a:r>
            <a:r>
              <a:rPr lang="en-US" altLang="zh-CN" dirty="0" smtClean="0"/>
              <a:t>Navigator</a:t>
            </a:r>
            <a:r>
              <a:rPr lang="zh-CN" altLang="en-US" dirty="0" smtClean="0"/>
              <a:t>对象。⑥代表当前显示器信息的</a:t>
            </a:r>
            <a:r>
              <a:rPr lang="en-US" altLang="zh-CN" dirty="0" smtClean="0"/>
              <a:t>Screen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对象下的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个子对象中，最重要的对象时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对象。包含①文档中所有锚。②文档中的所有表单。③文档中的图片。④文档中的超链接。⑤文档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Window.location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浏览器窗口的地址栏地址</a:t>
            </a:r>
            <a:endParaRPr lang="en-US" altLang="zh-CN" dirty="0" smtClean="0"/>
          </a:p>
          <a:p>
            <a:r>
              <a:rPr lang="en-US" altLang="zh-CN" dirty="0" err="1" smtClean="0"/>
              <a:t>Document.location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当前显示的文档的地址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96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/>
              <a:t>go(n)</a:t>
            </a:r>
            <a:r>
              <a:rPr lang="zh-CN" altLang="en-US" sz="1200" b="0" dirty="0" smtClean="0"/>
              <a:t>如果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为正数，则前进到第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个访问过的网页；如果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为负数，则后退到第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个访问过的网页。</a:t>
            </a:r>
            <a:endParaRPr lang="en-US" altLang="zh-CN" sz="1200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/>
              <a:t>使用场景：用户提交数据时，假设用户在页面</a:t>
            </a:r>
            <a:r>
              <a:rPr lang="en-US" altLang="zh-CN" sz="1200" b="0" dirty="0" smtClean="0"/>
              <a:t>A</a:t>
            </a:r>
            <a:r>
              <a:rPr lang="zh-CN" altLang="en-US" sz="1200" b="0" dirty="0" smtClean="0"/>
              <a:t>中将数据提交到页面</a:t>
            </a:r>
            <a:r>
              <a:rPr lang="en-US" altLang="zh-CN" sz="1200" b="0" dirty="0" smtClean="0"/>
              <a:t>B</a:t>
            </a:r>
            <a:r>
              <a:rPr lang="zh-CN" altLang="en-US" sz="1200" b="0" dirty="0" smtClean="0"/>
              <a:t>中，如果页面</a:t>
            </a:r>
            <a:r>
              <a:rPr lang="en-US" altLang="zh-CN" sz="1200" b="0" dirty="0" smtClean="0"/>
              <a:t>B</a:t>
            </a:r>
            <a:r>
              <a:rPr lang="zh-CN" altLang="en-US" sz="1200" b="0" dirty="0" smtClean="0"/>
              <a:t>在校验数据时发现提交的数据不正确，则可以使用</a:t>
            </a:r>
            <a:r>
              <a:rPr lang="en-US" altLang="zh-CN" sz="1200" b="0" dirty="0" err="1" smtClean="0"/>
              <a:t>history.back</a:t>
            </a:r>
            <a:r>
              <a:rPr lang="en-US" altLang="zh-CN" sz="1200" b="0" dirty="0" smtClean="0"/>
              <a:t>()</a:t>
            </a:r>
            <a:r>
              <a:rPr lang="zh-CN" altLang="en-US" sz="1200" b="0" dirty="0" smtClean="0"/>
              <a:t>方法回到页面</a:t>
            </a:r>
            <a:r>
              <a:rPr lang="en-US" altLang="zh-CN" sz="1200" b="0" dirty="0" smtClean="0"/>
              <a:t>A</a:t>
            </a:r>
            <a:r>
              <a:rPr lang="zh-CN" altLang="en-US" sz="1200" b="0" dirty="0" smtClean="0"/>
              <a:t>。</a:t>
            </a:r>
            <a:endParaRPr lang="zh-CN" altLang="en-US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897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通过该对象可以获得客户端显示器分辨率等信息，并根据不同分辨率输出不同内容。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522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5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89C991-8A8E-46B4-9AC8-ADA96CCBE5DE}" type="slidenum">
              <a:rPr lang="zh-CN" altLang="en-US" sz="1200" b="0"/>
              <a:pPr algn="r"/>
              <a:t>30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体系结构，</a:t>
            </a:r>
            <a:r>
              <a:rPr lang="en-US" altLang="zh-CN" dirty="0" err="1" smtClean="0"/>
              <a:t>window,document,frames,histroy,location,navigator,screen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对象是整个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的核心，其他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对象都以某种方式接回到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顶层对象就是代表浏览器的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对象，所有其他对象都是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对象下的子对象。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可以通过数组下标引用对象。“</a:t>
            </a:r>
            <a:r>
              <a:rPr lang="en-US" altLang="zh-CN" dirty="0" smtClean="0"/>
              <a:t>forms</a:t>
            </a:r>
            <a:r>
              <a:rPr lang="zh-CN" altLang="en-US" dirty="0" smtClean="0"/>
              <a:t>”数组中存放了当前文档中的所有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对象。</a:t>
            </a:r>
            <a:r>
              <a:rPr lang="en-US" altLang="zh-CN" dirty="0" smtClean="0"/>
              <a:t>forms[0]</a:t>
            </a:r>
            <a:r>
              <a:rPr lang="zh-CN" altLang="en-US" dirty="0" smtClean="0"/>
              <a:t>代表了文档中的第一个表单。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53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对象的主要作用是操作浏览器窗口。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89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确认框的作用是让用户确认是否操作。只能返回一个布尔值。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点击取消返回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；输入空返回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；输入内容并点击确认返回文本框中的内容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53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加一个具体的语句例子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9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74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74635" y="3717032"/>
            <a:ext cx="4885995" cy="6949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 </a:t>
            </a:r>
            <a:r>
              <a:rPr lang="zh-CN" altLang="en-US" smtClean="0"/>
              <a:t>单击此处输入节标题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3" y="6240682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2507" y="3717032"/>
            <a:ext cx="134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2708921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0" rtl="0" eaLnBrk="1" fontAlgn="base" latinLnBrk="0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en-US" altLang="zh-CN" sz="4800" b="1" kern="120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Web</a:t>
            </a:r>
            <a:r>
              <a:rPr lang="zh-CN" altLang="en-US" sz="4800" b="1" kern="120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开发（二）</a:t>
            </a:r>
            <a:endParaRPr lang="zh-CN" altLang="en-US" sz="4800" b="1" kern="1200">
              <a:solidFill>
                <a:srgbClr val="006F53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4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071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493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6314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814918" y="981076"/>
            <a:ext cx="10562167" cy="5256213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34A321"/>
              </a:buClr>
              <a:buSzPct val="90000"/>
              <a:buFont typeface="Wingdings" pitchFamily="2" charset="2"/>
              <a:buChar char="Ø"/>
              <a:defRPr/>
            </a:lvl1pPr>
            <a:lvl2pPr marL="947012" indent="-457200">
              <a:lnSpc>
                <a:spcPct val="150000"/>
              </a:lnSpc>
              <a:buClr>
                <a:srgbClr val="008000"/>
              </a:buClr>
              <a:buSzPct val="60000"/>
              <a:buFont typeface="Wingdings" pitchFamily="2" charset="2"/>
              <a:buChar char="u"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413" y="260649"/>
            <a:ext cx="816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本节内容</a:t>
            </a:r>
          </a:p>
        </p:txBody>
      </p:sp>
    </p:spTree>
    <p:extLst>
      <p:ext uri="{BB962C8B-B14F-4D97-AF65-F5344CB8AC3E}">
        <p14:creationId xmlns:p14="http://schemas.microsoft.com/office/powerpoint/2010/main" val="17035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lnSpc>
                <a:spcPct val="150000"/>
              </a:lnSpc>
              <a:buSzPct val="80000"/>
              <a:defRPr/>
            </a:lvl1pPr>
            <a:lvl2pPr>
              <a:lnSpc>
                <a:spcPct val="150000"/>
              </a:lnSpc>
              <a:buSzPct val="70000"/>
              <a:buFont typeface="Wingdings" pitchFamily="2" charset="2"/>
              <a:buChar char="u"/>
              <a:defRPr/>
            </a:lvl2pPr>
            <a:lvl3pPr marL="1143000" indent="-228600">
              <a:lnSpc>
                <a:spcPct val="150000"/>
              </a:lnSpc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感谢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39" y="3212976"/>
            <a:ext cx="984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0" rtl="0" eaLnBrk="1" fontAlgn="base" latinLnBrk="0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en-US" altLang="zh-CN" sz="5400" b="1" kern="120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Thank You</a:t>
            </a:r>
            <a:endParaRPr lang="zh-CN" altLang="en-US" sz="5400" b="1" kern="1200" smtClean="0">
              <a:solidFill>
                <a:srgbClr val="006F53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42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3" descr="wat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7463367" y="77788"/>
            <a:ext cx="355176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5"/>
            <a:ext cx="2256367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5643563"/>
            <a:ext cx="9645649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3039532" y="4526992"/>
            <a:ext cx="8534400" cy="4572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0" b="1"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  <p:sp>
        <p:nvSpPr>
          <p:cNvPr id="3074" name="矩形 2"/>
          <p:cNvSpPr>
            <a:spLocks noGrp="1" noChangeArrowheads="1"/>
          </p:cNvSpPr>
          <p:nvPr>
            <p:ph type="ctrTitle"/>
          </p:nvPr>
        </p:nvSpPr>
        <p:spPr bwMode="gray">
          <a:xfrm>
            <a:off x="623392" y="2714624"/>
            <a:ext cx="10972800" cy="14700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7" name="矩形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7151"/>
            <a:ext cx="28448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矩形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7151"/>
            <a:ext cx="38608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6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269A8-3CF0-43DA-B7F3-08A63A35A2D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85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007303" y="1196752"/>
            <a:ext cx="3456516" cy="7826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3200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1006475" y="2349501"/>
            <a:ext cx="8161867" cy="3167063"/>
          </a:xfrm>
          <a:prstGeom prst="rect">
            <a:avLst/>
          </a:prstGeom>
        </p:spPr>
        <p:txBody>
          <a:bodyPr/>
          <a:lstStyle>
            <a:lvl5pPr marL="1828800" indent="0">
              <a:buNone/>
              <a:defRPr/>
            </a:lvl5pPr>
          </a:lstStyle>
          <a:p>
            <a:pPr lvl="4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3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7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2" y="260648"/>
            <a:ext cx="942283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marL="720000" lvl="1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u"/>
            </a:pPr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图片 4" descr="软院logo横版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6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17" r:id="rId7"/>
    <p:sldLayoutId id="2147483718" r:id="rId8"/>
    <p:sldLayoutId id="2147483696" r:id="rId9"/>
    <p:sldLayoutId id="214748372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15"/>
        </a:buBlip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47012" indent="-457200" algn="l" defTabSz="914400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90712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开发（二）</a:t>
            </a:r>
            <a:endParaRPr lang="zh-CN" altLang="zh-CN" sz="4800" b="1" dirty="0">
              <a:solidFill>
                <a:srgbClr val="008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--- 1-6 BOM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1813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7025" y="1108983"/>
            <a:ext cx="9715500" cy="46434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 window</a:t>
            </a:r>
            <a:r>
              <a:rPr lang="zh-CN" altLang="en-US" dirty="0" smtClean="0"/>
              <a:t>对象表示整个浏览器窗口</a:t>
            </a:r>
            <a:endParaRPr lang="en-US" altLang="zh-CN" dirty="0" smtClean="0"/>
          </a:p>
          <a:p>
            <a:r>
              <a:rPr lang="zh-CN" altLang="en-US" dirty="0" smtClean="0"/>
              <a:t> 系统对话框设置</a:t>
            </a:r>
            <a:endParaRPr lang="en-US" altLang="zh-CN" dirty="0" smtClean="0"/>
          </a:p>
          <a:p>
            <a:r>
              <a:rPr lang="zh-CN" altLang="en-US" dirty="0" smtClean="0"/>
              <a:t> 周期性操作设置、</a:t>
            </a:r>
            <a:r>
              <a:rPr lang="zh-CN" altLang="en-US" dirty="0"/>
              <a:t>延迟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 浏览器</a:t>
            </a:r>
            <a:r>
              <a:rPr lang="zh-CN" altLang="en-US" dirty="0"/>
              <a:t>窗口的打开和</a:t>
            </a:r>
            <a:r>
              <a:rPr lang="zh-CN" altLang="en-US" dirty="0" smtClean="0"/>
              <a:t>关闭</a:t>
            </a:r>
            <a:endParaRPr lang="en-US" altLang="zh-CN" dirty="0" smtClean="0"/>
          </a:p>
          <a:p>
            <a:r>
              <a:rPr lang="en-US" altLang="zh-CN" dirty="0" smtClean="0"/>
              <a:t> ……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Window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7025" y="501317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参考：</a:t>
            </a:r>
            <a:r>
              <a:rPr lang="en-US" altLang="zh-CN" sz="2800" dirty="0"/>
              <a:t>http://www.w3school.com.cn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5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9325766" cy="4643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① 弹出</a:t>
            </a:r>
            <a:r>
              <a:rPr lang="zh-CN" altLang="en-US" dirty="0" smtClean="0">
                <a:solidFill>
                  <a:srgbClr val="FF0000"/>
                </a:solidFill>
              </a:rPr>
              <a:t>警告</a:t>
            </a:r>
            <a:r>
              <a:rPr lang="zh-CN" altLang="en-US" dirty="0"/>
              <a:t>框</a:t>
            </a:r>
            <a:r>
              <a:rPr lang="en-US" altLang="zh-CN" dirty="0" smtClean="0"/>
              <a:t>    alert() 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window.alert</a:t>
            </a:r>
            <a:r>
              <a:rPr lang="en-US" altLang="zh-CN" sz="2400" dirty="0"/>
              <a:t>(message)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Message</a:t>
            </a:r>
            <a:r>
              <a:rPr lang="zh-CN" altLang="en-US" sz="2400" dirty="0">
                <a:solidFill>
                  <a:srgbClr val="FF0000"/>
                </a:solidFill>
              </a:rPr>
              <a:t>为要在警告框中显示的内容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例：</a:t>
            </a:r>
            <a:r>
              <a:rPr lang="en-US" altLang="zh-CN" sz="2400" b="1" dirty="0">
                <a:solidFill>
                  <a:srgbClr val="FF0000"/>
                </a:solidFill>
              </a:rPr>
              <a:t>window</a:t>
            </a:r>
            <a:r>
              <a:rPr lang="en-US" altLang="zh-CN" sz="2400" b="1" dirty="0"/>
              <a:t>.alert(</a:t>
            </a:r>
            <a:r>
              <a:rPr lang="en-US" altLang="zh-CN" sz="2400" b="1" dirty="0">
                <a:solidFill>
                  <a:srgbClr val="FF33CC"/>
                </a:solidFill>
              </a:rPr>
              <a:t>‘</a:t>
            </a:r>
            <a:r>
              <a:rPr lang="zh-CN" altLang="en-US" sz="2400" b="1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400" b="1" dirty="0">
                <a:solidFill>
                  <a:srgbClr val="FF33CC"/>
                </a:solidFill>
              </a:rPr>
              <a:t>’</a:t>
            </a:r>
            <a:r>
              <a:rPr lang="en-US" altLang="zh-CN" sz="2400" b="1" dirty="0"/>
              <a:t>);</a:t>
            </a:r>
            <a:endParaRPr lang="zh-CN" altLang="en-US" sz="2400" b="1" dirty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pic>
        <p:nvPicPr>
          <p:cNvPr id="1026" name="Picture 2" descr="C:\Users\张志敏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1" y="3903743"/>
            <a:ext cx="5832648" cy="2093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57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8208912" cy="4643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弹</a:t>
            </a:r>
            <a:r>
              <a:rPr lang="zh-CN" altLang="en-US" dirty="0"/>
              <a:t>出确认</a:t>
            </a:r>
            <a:r>
              <a:rPr lang="zh-CN" altLang="en-US" dirty="0" smtClean="0"/>
              <a:t>窗口    </a:t>
            </a:r>
            <a:r>
              <a:rPr lang="en-US" altLang="zh-CN" dirty="0" smtClean="0"/>
              <a:t>confirm()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window.confirm</a:t>
            </a:r>
            <a:r>
              <a:rPr lang="en-US" altLang="zh-CN" sz="2400" dirty="0"/>
              <a:t>(message);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message</a:t>
            </a:r>
            <a:r>
              <a:rPr lang="zh-CN" altLang="en-US" sz="2400" dirty="0">
                <a:solidFill>
                  <a:srgbClr val="FF0000"/>
                </a:solidFill>
              </a:rPr>
              <a:t>为要在确认框中显示的文本内容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例：</a:t>
            </a:r>
            <a:r>
              <a:rPr lang="en-US" altLang="zh-CN" sz="2400" b="1" dirty="0">
                <a:solidFill>
                  <a:srgbClr val="FF0000"/>
                </a:solidFill>
              </a:rPr>
              <a:t>window</a:t>
            </a:r>
            <a:r>
              <a:rPr lang="en-US" altLang="zh-CN" sz="2400" b="1" dirty="0"/>
              <a:t>.confirm(</a:t>
            </a:r>
            <a:r>
              <a:rPr lang="en-US" altLang="zh-CN" sz="2400" b="1" dirty="0">
                <a:solidFill>
                  <a:srgbClr val="FF33CC"/>
                </a:solidFill>
              </a:rPr>
              <a:t>‘</a:t>
            </a:r>
            <a:r>
              <a:rPr lang="zh-CN" altLang="en-US" sz="2400" b="1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400" b="1" dirty="0">
                <a:solidFill>
                  <a:srgbClr val="FF33CC"/>
                </a:solidFill>
              </a:rPr>
              <a:t>’</a:t>
            </a:r>
            <a:r>
              <a:rPr lang="en-US" altLang="zh-CN" sz="2400" b="1" dirty="0"/>
              <a:t>);</a:t>
            </a:r>
            <a:endParaRPr lang="zh-CN" altLang="en-US" sz="2400" b="1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pic>
        <p:nvPicPr>
          <p:cNvPr id="4" name="Picture 3" descr="C:\Users\张志敏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6294" y="3933056"/>
            <a:ext cx="6048672" cy="2164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18864"/>
            <a:ext cx="9253758" cy="4643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③ 弹</a:t>
            </a:r>
            <a:r>
              <a:rPr lang="zh-CN" altLang="en-US" dirty="0"/>
              <a:t>出输入</a:t>
            </a:r>
            <a:r>
              <a:rPr lang="zh-CN" altLang="en-US" dirty="0" smtClean="0"/>
              <a:t>框      </a:t>
            </a:r>
            <a:r>
              <a:rPr lang="en-US" altLang="zh-CN" dirty="0" smtClean="0"/>
              <a:t>prompt()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window.prompt</a:t>
            </a:r>
            <a:r>
              <a:rPr lang="en-US" altLang="zh-CN" sz="2400" dirty="0" smtClean="0"/>
              <a:t>(message</a:t>
            </a:r>
            <a:r>
              <a:rPr lang="en-US" altLang="zh-CN" sz="2400" dirty="0"/>
              <a:t>, [default]);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message</a:t>
            </a:r>
            <a:r>
              <a:rPr lang="zh-CN" altLang="en-US" sz="2400" dirty="0">
                <a:solidFill>
                  <a:srgbClr val="FF0000"/>
                </a:solidFill>
              </a:rPr>
              <a:t>为要在提示框中显示的文本内容， </a:t>
            </a:r>
            <a:r>
              <a:rPr lang="en-US" altLang="zh-CN" sz="2400" dirty="0" smtClean="0">
                <a:solidFill>
                  <a:srgbClr val="FF0000"/>
                </a:solidFill>
              </a:rPr>
              <a:t>default</a:t>
            </a:r>
            <a:r>
              <a:rPr lang="zh-CN" altLang="en-US" sz="2400" dirty="0">
                <a:solidFill>
                  <a:srgbClr val="FF0000"/>
                </a:solidFill>
              </a:rPr>
              <a:t>为单行文本框中的默认内容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 smtClean="0"/>
              <a:t> 例</a:t>
            </a:r>
            <a:r>
              <a:rPr lang="zh-CN" altLang="en-US" sz="2400" b="1" dirty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window.</a:t>
            </a:r>
            <a:r>
              <a:rPr lang="en-US" altLang="zh-CN" sz="2400" b="1" dirty="0"/>
              <a:t>prompt(</a:t>
            </a:r>
            <a:r>
              <a:rPr lang="en-US" altLang="zh-CN" sz="2400" b="1" dirty="0">
                <a:solidFill>
                  <a:srgbClr val="FF33CC"/>
                </a:solidFill>
              </a:rPr>
              <a:t>‘</a:t>
            </a:r>
            <a:r>
              <a:rPr lang="zh-CN" altLang="en-US" sz="2400" b="1" dirty="0">
                <a:solidFill>
                  <a:srgbClr val="FF33CC"/>
                </a:solidFill>
              </a:rPr>
              <a:t>请输入你的评价</a:t>
            </a:r>
            <a:r>
              <a:rPr lang="en-US" altLang="zh-CN" sz="2400" b="1" dirty="0">
                <a:solidFill>
                  <a:srgbClr val="FF33CC"/>
                </a:solidFill>
              </a:rPr>
              <a:t>, 1(</a:t>
            </a:r>
            <a:r>
              <a:rPr lang="zh-CN" altLang="en-US" sz="2400" b="1" dirty="0">
                <a:solidFill>
                  <a:srgbClr val="FF33CC"/>
                </a:solidFill>
              </a:rPr>
              <a:t>满意</a:t>
            </a:r>
            <a:r>
              <a:rPr lang="en-US" altLang="zh-CN" sz="2400" b="1" dirty="0">
                <a:solidFill>
                  <a:srgbClr val="FF33CC"/>
                </a:solidFill>
              </a:rPr>
              <a:t>) 2(</a:t>
            </a:r>
            <a:r>
              <a:rPr lang="zh-CN" altLang="en-US" sz="2400" b="1" dirty="0">
                <a:solidFill>
                  <a:srgbClr val="FF33CC"/>
                </a:solidFill>
              </a:rPr>
              <a:t>一般</a:t>
            </a:r>
            <a:r>
              <a:rPr lang="en-US" altLang="zh-CN" sz="2400" b="1" dirty="0">
                <a:solidFill>
                  <a:srgbClr val="FF33CC"/>
                </a:solidFill>
              </a:rPr>
              <a:t>) 3(</a:t>
            </a:r>
            <a:r>
              <a:rPr lang="zh-CN" altLang="en-US" sz="2400" b="1" dirty="0">
                <a:solidFill>
                  <a:srgbClr val="FF33CC"/>
                </a:solidFill>
              </a:rPr>
              <a:t>不满意</a:t>
            </a:r>
            <a:r>
              <a:rPr lang="en-US" altLang="zh-CN" sz="2400" b="1" dirty="0">
                <a:solidFill>
                  <a:srgbClr val="FF33CC"/>
                </a:solidFill>
              </a:rPr>
              <a:t>)’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33CC"/>
                </a:solidFill>
              </a:rPr>
              <a:t>‘’</a:t>
            </a:r>
            <a:r>
              <a:rPr lang="en-US" altLang="zh-CN" sz="2400" b="1" dirty="0"/>
              <a:t>);</a:t>
            </a:r>
            <a:endParaRPr lang="zh-CN" altLang="en-US" sz="2400" b="1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</a:p>
        </p:txBody>
      </p:sp>
      <p:pic>
        <p:nvPicPr>
          <p:cNvPr id="4" name="Picture 4" descr="C:\Users\张志敏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4797151"/>
            <a:ext cx="5760640" cy="18915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760296" y="6237082"/>
            <a:ext cx="273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181750" cy="46434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延迟执行 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() ----- </a:t>
            </a:r>
            <a:r>
              <a:rPr lang="zh-CN" altLang="en-US" dirty="0" smtClean="0">
                <a:solidFill>
                  <a:srgbClr val="FF0000"/>
                </a:solidFill>
              </a:rPr>
              <a:t>只执行一次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setTimeout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code,interval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 code</a:t>
            </a:r>
            <a:r>
              <a:rPr lang="zh-CN" altLang="en-US" sz="2400" dirty="0"/>
              <a:t>为要延迟执行的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interval</a:t>
            </a:r>
            <a:r>
              <a:rPr lang="zh-CN" altLang="en-US" sz="2400" dirty="0"/>
              <a:t>为延迟执行的间隔时间，单位为毫秒</a:t>
            </a:r>
          </a:p>
          <a:p>
            <a:r>
              <a:rPr lang="zh-CN" altLang="en-US" dirty="0" smtClean="0"/>
              <a:t> 取消延迟执行  </a:t>
            </a:r>
            <a:r>
              <a:rPr lang="en-US" altLang="zh-CN" dirty="0" err="1" smtClean="0"/>
              <a:t>clearTimeout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clearTimeout</a:t>
            </a:r>
            <a:r>
              <a:rPr lang="en-US" altLang="zh-CN" sz="2400" dirty="0" smtClean="0"/>
              <a:t>(id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 id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setTimeout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方法返回的数字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延迟执行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1203" y="5761603"/>
            <a:ext cx="3060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demo1-6-2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81730" y="952687"/>
            <a:ext cx="10110814" cy="5716673"/>
          </a:xfrm>
          <a:solidFill>
            <a:schemeClr val="bg1"/>
          </a:solidFill>
        </p:spPr>
        <p:txBody>
          <a:bodyPr/>
          <a:lstStyle/>
          <a:p>
            <a:pPr marL="360000"/>
            <a:r>
              <a:rPr lang="zh-CN" altLang="en-US" dirty="0" smtClean="0"/>
              <a:t> 周期执行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 ----- </a:t>
            </a:r>
            <a:r>
              <a:rPr lang="zh-CN" altLang="en-US" dirty="0" smtClean="0">
                <a:solidFill>
                  <a:srgbClr val="FF0000"/>
                </a:solidFill>
              </a:rPr>
              <a:t>重复执行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直到 </a:t>
            </a:r>
            <a:r>
              <a:rPr lang="en-US" altLang="zh-CN" dirty="0" err="1">
                <a:solidFill>
                  <a:srgbClr val="FF0000"/>
                </a:solidFill>
              </a:rPr>
              <a:t>clearInterval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被调用或窗口被关闭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code,interval</a:t>
            </a:r>
            <a:r>
              <a:rPr lang="en-US" altLang="zh-CN" dirty="0"/>
              <a:t>)</a:t>
            </a:r>
          </a:p>
          <a:p>
            <a:pPr marL="591775" lvl="1"/>
            <a:r>
              <a:rPr lang="en-US" altLang="zh-CN" dirty="0"/>
              <a:t> code</a:t>
            </a:r>
            <a:r>
              <a:rPr lang="zh-CN" altLang="en-US" dirty="0"/>
              <a:t>为要周期执行的</a:t>
            </a:r>
            <a:r>
              <a:rPr lang="en-US" altLang="zh-CN" dirty="0"/>
              <a:t>JavaScript</a:t>
            </a:r>
            <a:r>
              <a:rPr lang="zh-CN" altLang="en-US" dirty="0"/>
              <a:t>代码；</a:t>
            </a:r>
          </a:p>
          <a:p>
            <a:pPr marL="591775" lvl="1"/>
            <a:r>
              <a:rPr lang="zh-CN" altLang="en-US" dirty="0"/>
              <a:t> </a:t>
            </a:r>
            <a:r>
              <a:rPr lang="en-US" altLang="zh-CN" dirty="0"/>
              <a:t>interval</a:t>
            </a:r>
            <a:r>
              <a:rPr lang="zh-CN" altLang="en-US" dirty="0"/>
              <a:t>为周期执行的间隔时间，单位为毫秒</a:t>
            </a:r>
          </a:p>
          <a:p>
            <a:pPr marL="591775" lvl="1"/>
            <a:r>
              <a:rPr lang="zh-CN" altLang="en-US" dirty="0" smtClean="0"/>
              <a:t> 取消</a:t>
            </a:r>
            <a:r>
              <a:rPr lang="zh-CN" altLang="en-US" dirty="0"/>
              <a:t>周期执行</a:t>
            </a:r>
            <a:r>
              <a:rPr lang="en-US" altLang="zh-CN" dirty="0" err="1"/>
              <a:t>clearInterval</a:t>
            </a:r>
            <a:r>
              <a:rPr lang="en-US" altLang="zh-CN" dirty="0"/>
              <a:t>()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 err="1" smtClean="0"/>
              <a:t>clearInterval</a:t>
            </a:r>
            <a:r>
              <a:rPr lang="en-US" altLang="zh-CN" dirty="0" smtClean="0"/>
              <a:t>(id</a:t>
            </a:r>
            <a:r>
              <a:rPr lang="en-US" altLang="zh-CN" dirty="0"/>
              <a:t>)</a:t>
            </a:r>
          </a:p>
          <a:p>
            <a:pPr marL="591775" lvl="1"/>
            <a:r>
              <a:rPr lang="en-US" altLang="zh-CN" dirty="0"/>
              <a:t> id</a:t>
            </a:r>
            <a:r>
              <a:rPr lang="zh-CN" altLang="en-US" dirty="0"/>
              <a:t>是</a:t>
            </a:r>
            <a:r>
              <a:rPr lang="en-US" altLang="zh-CN" dirty="0" err="1"/>
              <a:t>setInterval</a:t>
            </a:r>
            <a:r>
              <a:rPr lang="en-US" altLang="zh-CN" dirty="0"/>
              <a:t>()</a:t>
            </a:r>
            <a:r>
              <a:rPr lang="zh-CN" altLang="en-US" dirty="0"/>
              <a:t>方法返回的</a:t>
            </a:r>
            <a:r>
              <a:rPr lang="zh-CN" altLang="en-US" dirty="0" smtClean="0"/>
              <a:t>数字</a:t>
            </a:r>
          </a:p>
          <a:p>
            <a:pPr marL="361587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周期执行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4152" y="5805264"/>
            <a:ext cx="3060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demo1-6-3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11424" y="908720"/>
            <a:ext cx="10081120" cy="5040560"/>
          </a:xfrm>
          <a:solidFill>
            <a:schemeClr val="bg1"/>
          </a:solidFill>
        </p:spPr>
        <p:txBody>
          <a:bodyPr/>
          <a:lstStyle/>
          <a:p>
            <a:pPr marL="360000"/>
            <a:r>
              <a:rPr lang="zh-CN" altLang="en-US" sz="2400" dirty="0" smtClean="0"/>
              <a:t> </a:t>
            </a:r>
            <a:r>
              <a:rPr lang="zh-CN" altLang="en-US" dirty="0" smtClean="0"/>
              <a:t>打开浏览器窗口</a:t>
            </a:r>
            <a:r>
              <a:rPr lang="en-US" altLang="zh-CN" dirty="0" smtClean="0"/>
              <a:t>open ()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 err="1" smtClean="0"/>
              <a:t>window.open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url,name,features,replace</a:t>
            </a:r>
            <a:r>
              <a:rPr lang="en-US" altLang="zh-CN" dirty="0" smtClean="0"/>
              <a:t>)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在打开的窗口中加载文档的</a:t>
            </a:r>
            <a:r>
              <a:rPr lang="en-US" altLang="zh-CN" dirty="0"/>
              <a:t>URL</a:t>
            </a:r>
            <a:r>
              <a:rPr lang="zh-CN" altLang="en-US" dirty="0"/>
              <a:t>地址。（可选参数）</a:t>
            </a:r>
          </a:p>
          <a:p>
            <a:pPr marL="591775" lvl="1"/>
            <a:r>
              <a:rPr lang="zh-CN" altLang="en-US" dirty="0"/>
              <a:t> </a:t>
            </a:r>
            <a:r>
              <a:rPr lang="en-US" altLang="zh-CN" dirty="0"/>
              <a:t>name : </a:t>
            </a:r>
            <a:r>
              <a:rPr lang="zh-CN" altLang="en-US" dirty="0"/>
              <a:t>新开窗口的名称。（可选参数）</a:t>
            </a:r>
          </a:p>
          <a:p>
            <a:pPr marL="591775" lvl="1"/>
            <a:r>
              <a:rPr lang="zh-CN" altLang="en-US" dirty="0"/>
              <a:t> </a:t>
            </a:r>
            <a:r>
              <a:rPr lang="en-US" altLang="zh-CN" dirty="0"/>
              <a:t>features : </a:t>
            </a:r>
            <a:r>
              <a:rPr lang="zh-CN" altLang="en-US" dirty="0"/>
              <a:t>新开窗口的特性。（可选参数）</a:t>
            </a:r>
          </a:p>
          <a:p>
            <a:pPr marL="591775" lvl="1"/>
            <a:r>
              <a:rPr lang="zh-CN" altLang="en-US" dirty="0"/>
              <a:t> </a:t>
            </a:r>
            <a:r>
              <a:rPr lang="en-US" altLang="zh-CN" dirty="0"/>
              <a:t>replace : </a:t>
            </a:r>
            <a:r>
              <a:rPr lang="zh-CN" altLang="en-US" dirty="0"/>
              <a:t>是否替换窗口中浏览的当前历史。布尔值。（可选</a:t>
            </a:r>
            <a:r>
              <a:rPr lang="zh-CN" altLang="en-US" dirty="0" smtClean="0"/>
              <a:t>参数）</a:t>
            </a:r>
            <a:endParaRPr lang="en-US" altLang="zh-CN" dirty="0" smtClean="0"/>
          </a:p>
          <a:p>
            <a:pPr marL="360000"/>
            <a:r>
              <a:rPr lang="zh-CN" altLang="en-US" dirty="0" smtClean="0"/>
              <a:t> 关闭浏览器窗口</a:t>
            </a:r>
            <a:r>
              <a:rPr lang="en-US" altLang="zh-CN" dirty="0" smtClean="0"/>
              <a:t>close ()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 err="1" smtClean="0"/>
              <a:t>window.close</a:t>
            </a:r>
            <a:r>
              <a:rPr lang="en-US" altLang="zh-CN" dirty="0" smtClean="0"/>
              <a:t>()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窗口操作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0296" y="527159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4" y="1124744"/>
            <a:ext cx="6846316" cy="4422720"/>
          </a:xfrm>
        </p:spPr>
      </p:pic>
      <p:sp>
        <p:nvSpPr>
          <p:cNvPr id="8" name="内容占位符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体系结构</a:t>
            </a: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2305380" y="1189208"/>
            <a:ext cx="1558371" cy="543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​​ 5"/>
          <p:cNvSpPr/>
          <p:nvPr/>
        </p:nvSpPr>
        <p:spPr>
          <a:xfrm>
            <a:off x="4809960" y="1192333"/>
            <a:ext cx="1486404" cy="543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​​ 5"/>
          <p:cNvSpPr/>
          <p:nvPr/>
        </p:nvSpPr>
        <p:spPr>
          <a:xfrm>
            <a:off x="7263134" y="1189208"/>
            <a:ext cx="1497162" cy="3535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46698" y="1143361"/>
            <a:ext cx="8965726" cy="44458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en-US" altLang="zh-CN" dirty="0" smtClean="0"/>
              <a:t>window</a:t>
            </a:r>
            <a:r>
              <a:rPr lang="zh-CN" altLang="en-US" dirty="0"/>
              <a:t>对象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document</a:t>
            </a:r>
            <a:r>
              <a:rPr lang="zh-CN" altLang="en-US" dirty="0"/>
              <a:t>子对象代表了在浏览器中加载的文档。</a:t>
            </a:r>
          </a:p>
          <a:p>
            <a:pPr marL="360000"/>
            <a:r>
              <a:rPr lang="zh-CN" altLang="en-US" dirty="0" smtClean="0"/>
              <a:t> 常用</a:t>
            </a:r>
            <a:r>
              <a:rPr lang="zh-CN" altLang="en-US" dirty="0"/>
              <a:t>方法：在浏览器窗口输出文字  </a:t>
            </a:r>
            <a:r>
              <a:rPr lang="en-US" altLang="zh-CN" dirty="0"/>
              <a:t>write( 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             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document.write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			                 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document.write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(str1,str2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…)</a:t>
            </a:r>
          </a:p>
          <a:p>
            <a:pPr marL="360000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文档对象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11424" y="908720"/>
            <a:ext cx="9433048" cy="511256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60000"/>
            <a:r>
              <a:rPr lang="zh-CN" altLang="en-US" sz="3000" dirty="0" smtClean="0"/>
              <a:t> </a:t>
            </a:r>
            <a:r>
              <a:rPr lang="zh-CN" altLang="en-US" dirty="0" smtClean="0"/>
              <a:t>子对象</a:t>
            </a:r>
            <a:endParaRPr lang="en-US" altLang="zh-CN" dirty="0" smtClean="0"/>
          </a:p>
          <a:p>
            <a:pPr marL="591775" lvl="1"/>
            <a:r>
              <a:rPr lang="en-US" altLang="zh-CN" dirty="0" smtClean="0">
                <a:latin typeface="+mn-ea"/>
                <a:ea typeface="+mn-ea"/>
              </a:rPr>
              <a:t> forms </a:t>
            </a:r>
            <a:r>
              <a:rPr lang="zh-CN" altLang="en-US" dirty="0">
                <a:latin typeface="+mn-ea"/>
                <a:ea typeface="+mn-ea"/>
              </a:rPr>
              <a:t>表单对象</a:t>
            </a:r>
            <a:endParaRPr lang="en-US" altLang="zh-CN" dirty="0">
              <a:latin typeface="+mn-ea"/>
              <a:ea typeface="+mn-ea"/>
            </a:endParaRPr>
          </a:p>
          <a:p>
            <a:pPr marL="591775" lvl="1"/>
            <a:r>
              <a:rPr lang="zh-CN" altLang="en-US" dirty="0" smtClean="0">
                <a:latin typeface="+mn-ea"/>
                <a:ea typeface="+mn-ea"/>
              </a:rPr>
              <a:t> 同</a:t>
            </a:r>
            <a:r>
              <a:rPr lang="zh-CN" altLang="en-US" dirty="0">
                <a:latin typeface="+mn-ea"/>
                <a:ea typeface="+mn-ea"/>
              </a:rPr>
              <a:t>一文档中的所有表单对象都放在</a:t>
            </a:r>
            <a:r>
              <a:rPr lang="en-US" altLang="zh-CN" dirty="0">
                <a:latin typeface="+mn-ea"/>
                <a:ea typeface="+mn-ea"/>
              </a:rPr>
              <a:t>forms[ ]</a:t>
            </a:r>
            <a:r>
              <a:rPr lang="zh-CN" altLang="en-US" dirty="0">
                <a:latin typeface="+mn-ea"/>
                <a:ea typeface="+mn-ea"/>
              </a:rPr>
              <a:t>数组</a:t>
            </a:r>
            <a:r>
              <a:rPr lang="zh-CN" altLang="en-US" dirty="0" smtClean="0">
                <a:latin typeface="+mn-ea"/>
                <a:ea typeface="+mn-ea"/>
              </a:rPr>
              <a:t>中</a:t>
            </a:r>
            <a:endParaRPr lang="en-US" altLang="zh-CN" dirty="0" smtClean="0">
              <a:latin typeface="+mn-ea"/>
              <a:ea typeface="+mn-ea"/>
            </a:endParaRPr>
          </a:p>
          <a:p>
            <a:pPr marL="591775" lvl="1"/>
            <a:endParaRPr lang="en-US" altLang="zh-CN" dirty="0" smtClean="0">
              <a:latin typeface="+mn-ea"/>
              <a:ea typeface="+mn-ea"/>
            </a:endParaRPr>
          </a:p>
          <a:p>
            <a:pPr marL="591775" lvl="1"/>
            <a:endParaRPr lang="en-US" altLang="zh-CN" dirty="0">
              <a:latin typeface="+mn-ea"/>
              <a:ea typeface="+mn-ea"/>
            </a:endParaRPr>
          </a:p>
          <a:p>
            <a:pPr marL="361587" lvl="1" indent="0">
              <a:buNone/>
            </a:pPr>
            <a:endParaRPr lang="zh-CN" altLang="en-US" dirty="0">
              <a:latin typeface="+mn-ea"/>
              <a:ea typeface="+mn-ea"/>
            </a:endParaRPr>
          </a:p>
          <a:p>
            <a:pPr marL="591775" lvl="1"/>
            <a:r>
              <a:rPr lang="zh-CN" altLang="en-US" dirty="0" smtClean="0">
                <a:latin typeface="+mn-ea"/>
                <a:ea typeface="+mn-ea"/>
              </a:rPr>
              <a:t> 使用</a:t>
            </a:r>
            <a:r>
              <a:rPr lang="zh-CN" altLang="en-US" dirty="0">
                <a:latin typeface="+mn-ea"/>
                <a:ea typeface="+mn-ea"/>
              </a:rPr>
              <a:t>数组的方式引用表单 </a:t>
            </a:r>
            <a:r>
              <a:rPr lang="en-US" altLang="zh-CN" dirty="0" err="1">
                <a:latin typeface="+mn-ea"/>
                <a:ea typeface="+mn-ea"/>
              </a:rPr>
              <a:t>document.forms</a:t>
            </a:r>
            <a:r>
              <a:rPr lang="en-US" altLang="zh-CN" dirty="0">
                <a:latin typeface="+mn-ea"/>
                <a:ea typeface="+mn-ea"/>
              </a:rPr>
              <a:t>[0]</a:t>
            </a:r>
          </a:p>
          <a:p>
            <a:pPr marL="591775" lvl="1"/>
            <a:r>
              <a:rPr lang="zh-CN" altLang="en-US" dirty="0" smtClean="0">
                <a:latin typeface="+mn-ea"/>
                <a:ea typeface="+mn-ea"/>
              </a:rPr>
              <a:t> 使用</a:t>
            </a:r>
            <a:r>
              <a:rPr lang="zh-CN" altLang="en-US" dirty="0">
                <a:latin typeface="+mn-ea"/>
                <a:ea typeface="+mn-ea"/>
              </a:rPr>
              <a:t>表单名直接引用表单</a:t>
            </a:r>
            <a:r>
              <a:rPr lang="en-US" altLang="zh-CN" dirty="0" smtClean="0">
                <a:latin typeface="+mn-ea"/>
                <a:ea typeface="+mn-ea"/>
              </a:rPr>
              <a:t>document.myForm1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文档对象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472" y="2852936"/>
            <a:ext cx="7272808" cy="193899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&lt;body&gt;</a:t>
            </a:r>
          </a:p>
          <a:p>
            <a:r>
              <a:rPr lang="en-US" altLang="zh-CN" sz="2400" dirty="0" smtClean="0">
                <a:latin typeface="+mn-ea"/>
              </a:rPr>
              <a:t>        &lt;form name=“myForm1</a:t>
            </a:r>
            <a:r>
              <a:rPr lang="en-US" altLang="zh-CN" sz="2400" dirty="0">
                <a:latin typeface="+mn-ea"/>
              </a:rPr>
              <a:t>”</a:t>
            </a:r>
            <a:r>
              <a:rPr lang="en-US" altLang="zh-CN" sz="2400" dirty="0" smtClean="0">
                <a:latin typeface="+mn-ea"/>
              </a:rPr>
              <a:t>&gt;&lt;/form&gt;</a:t>
            </a:r>
          </a:p>
          <a:p>
            <a:r>
              <a:rPr lang="en-US" altLang="zh-CN" sz="2400" dirty="0" smtClean="0">
                <a:latin typeface="+mn-ea"/>
              </a:rPr>
              <a:t>        &lt;</a:t>
            </a:r>
            <a:r>
              <a:rPr lang="en-US" altLang="zh-CN" sz="2400" dirty="0">
                <a:latin typeface="+mn-ea"/>
              </a:rPr>
              <a:t>form name</a:t>
            </a:r>
            <a:r>
              <a:rPr lang="en-US" altLang="zh-CN" sz="2400" dirty="0" smtClean="0">
                <a:latin typeface="+mn-ea"/>
              </a:rPr>
              <a:t>=“myForm2</a:t>
            </a:r>
            <a:r>
              <a:rPr lang="en-US" altLang="zh-CN" sz="2400" dirty="0">
                <a:latin typeface="+mn-ea"/>
              </a:rPr>
              <a:t>”</a:t>
            </a:r>
            <a:r>
              <a:rPr lang="en-US" altLang="zh-CN" sz="2400" dirty="0" smtClean="0">
                <a:latin typeface="+mn-ea"/>
              </a:rPr>
              <a:t>&gt;&lt;/</a:t>
            </a:r>
            <a:r>
              <a:rPr lang="en-US" altLang="zh-CN" sz="2400" dirty="0">
                <a:latin typeface="+mn-ea"/>
              </a:rPr>
              <a:t>form</a:t>
            </a:r>
            <a:r>
              <a:rPr lang="en-US" altLang="zh-CN" sz="2400" dirty="0" smtClean="0">
                <a:latin typeface="+mn-ea"/>
              </a:rPr>
              <a:t>&gt;</a:t>
            </a:r>
          </a:p>
          <a:p>
            <a:r>
              <a:rPr lang="en-US" altLang="zh-CN" sz="2400" dirty="0" smtClean="0">
                <a:latin typeface="+mn-ea"/>
              </a:rPr>
              <a:t>        &lt;form name=“myForm3”&gt;&lt;/form&gt;</a:t>
            </a:r>
          </a:p>
          <a:p>
            <a:r>
              <a:rPr lang="en-US" altLang="zh-CN" sz="2400" dirty="0" smtClean="0">
                <a:latin typeface="+mn-ea"/>
              </a:rPr>
              <a:t>&lt;/body&gt;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Y_circl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75" y="3082245"/>
            <a:ext cx="2024062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LB_circle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76" y="1354138"/>
            <a:ext cx="2146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YG_circle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68" y="2998873"/>
            <a:ext cx="21828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gray">
          <a:xfrm>
            <a:off x="5015881" y="2020778"/>
            <a:ext cx="17081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>
                <a:ea typeface="宋体" charset="-122"/>
              </a:rPr>
              <a:t>ECMAscript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gray">
          <a:xfrm>
            <a:off x="3091831" y="3401706"/>
            <a:ext cx="16144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>
                <a:ea typeface="宋体" charset="-122"/>
              </a:rPr>
              <a:t>BOM</a:t>
            </a:r>
          </a:p>
          <a:p>
            <a:pPr algn="ctr"/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Browser Object Model</a:t>
            </a:r>
            <a:r>
              <a:rPr lang="zh-CN" altLang="en-US" sz="2000" dirty="0">
                <a:ea typeface="宋体" charset="-122"/>
              </a:rPr>
              <a:t>）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gray">
          <a:xfrm>
            <a:off x="6876965" y="3458474"/>
            <a:ext cx="17281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>
                <a:ea typeface="宋体" charset="-122"/>
              </a:rPr>
              <a:t>DOM</a:t>
            </a:r>
          </a:p>
          <a:p>
            <a:pPr algn="ctr"/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Document Object Model</a:t>
            </a:r>
            <a:r>
              <a:rPr lang="zh-CN" altLang="en-US" sz="2000" dirty="0">
                <a:ea typeface="宋体" charset="-122"/>
              </a:rPr>
              <a:t>）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2" name="椭圆​​ 11"/>
          <p:cNvSpPr/>
          <p:nvPr/>
        </p:nvSpPr>
        <p:spPr>
          <a:xfrm>
            <a:off x="2495600" y="1142984"/>
            <a:ext cx="7056785" cy="485778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8678" y="5000637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JavaScript</a:t>
            </a:r>
            <a:endParaRPr lang="zh-CN" altLang="en-US" sz="3600" b="1" dirty="0"/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2947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组成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5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956955"/>
            <a:ext cx="9469782" cy="463228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altLang="en-US" dirty="0" smtClean="0"/>
              <a:t> 子对象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 forms </a:t>
            </a:r>
            <a:r>
              <a:rPr lang="zh-CN" altLang="en-US" sz="2400" dirty="0"/>
              <a:t>表单对象</a:t>
            </a:r>
          </a:p>
          <a:p>
            <a:pPr lvl="1"/>
            <a:r>
              <a:rPr lang="en-US" altLang="zh-CN" sz="2400" dirty="0" smtClean="0"/>
              <a:t> images </a:t>
            </a:r>
            <a:r>
              <a:rPr lang="zh-CN" altLang="en-US" sz="2400" dirty="0"/>
              <a:t>图片对象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links </a:t>
            </a:r>
            <a:r>
              <a:rPr lang="zh-CN" altLang="en-US" sz="2400" dirty="0"/>
              <a:t>超链接对象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anchors </a:t>
            </a:r>
            <a:r>
              <a:rPr lang="zh-CN" altLang="en-US" sz="2400" dirty="0"/>
              <a:t>锚对象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location </a:t>
            </a:r>
            <a:r>
              <a:rPr lang="zh-CN" altLang="en-US" sz="2400" dirty="0"/>
              <a:t>当前文档的</a:t>
            </a:r>
            <a:r>
              <a:rPr lang="en-US" altLang="zh-CN" sz="2400" dirty="0"/>
              <a:t>URL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文档对象</a:t>
            </a:r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7221833" y="528297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demo1-6-5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59" y="1124744"/>
            <a:ext cx="7146711" cy="4616776"/>
          </a:xfr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体系结构</a:t>
            </a: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2351584" y="1215193"/>
            <a:ext cx="1541799" cy="571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​​ 5"/>
          <p:cNvSpPr/>
          <p:nvPr/>
        </p:nvSpPr>
        <p:spPr>
          <a:xfrm>
            <a:off x="4922759" y="1209427"/>
            <a:ext cx="1541799" cy="571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​​ 6"/>
          <p:cNvSpPr/>
          <p:nvPr/>
        </p:nvSpPr>
        <p:spPr>
          <a:xfrm>
            <a:off x="4943872" y="2708920"/>
            <a:ext cx="1541799" cy="571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 history</a:t>
            </a:r>
            <a:r>
              <a:rPr lang="zh-CN" altLang="en-US" dirty="0" smtClean="0"/>
              <a:t>对象可以访问浏览器窗口的浏览历史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r>
              <a:rPr lang="zh-CN" altLang="en-US" dirty="0" smtClean="0"/>
              <a:t>历史对象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85514"/>
              </p:ext>
            </p:extLst>
          </p:nvPr>
        </p:nvGraphicFramePr>
        <p:xfrm>
          <a:off x="2135560" y="2420888"/>
          <a:ext cx="8064896" cy="2083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5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对象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方法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说明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9929">
                <a:tc rowSpan="3">
                  <a:txBody>
                    <a:bodyPr/>
                    <a:lstStyle/>
                    <a:p>
                      <a:pPr algn="l"/>
                      <a:endParaRPr lang="en-US" altLang="zh-CN" sz="2800" b="1" dirty="0"/>
                    </a:p>
                    <a:p>
                      <a:pPr algn="l"/>
                      <a:r>
                        <a:rPr lang="en-US" altLang="zh-CN" sz="2800" b="1" dirty="0" smtClean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back()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后退到上一个访问过的页面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6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forward()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前进到下一个访问过的页面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916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go(n)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跳转到某个访问过的页面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72064" y="573325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demo1-6-6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8268" y="4766315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go(n)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为正数，则前进到第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个访问过的网页；如果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为负数，则后退到第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个访问过的网页。</a:t>
            </a:r>
          </a:p>
        </p:txBody>
      </p:sp>
    </p:spTree>
    <p:extLst>
      <p:ext uri="{BB962C8B-B14F-4D97-AF65-F5344CB8AC3E}">
        <p14:creationId xmlns:p14="http://schemas.microsoft.com/office/powerpoint/2010/main" val="21288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3" y="1124744"/>
            <a:ext cx="6841727" cy="4419756"/>
          </a:xfr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体系结构</a:t>
            </a: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2242617" y="1181173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​​ 5"/>
          <p:cNvSpPr/>
          <p:nvPr/>
        </p:nvSpPr>
        <p:spPr>
          <a:xfrm>
            <a:off x="4737720" y="1181173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​​ 6"/>
          <p:cNvSpPr/>
          <p:nvPr/>
        </p:nvSpPr>
        <p:spPr>
          <a:xfrm>
            <a:off x="4737720" y="2744476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4745198" y="3476865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​​ 8"/>
          <p:cNvSpPr/>
          <p:nvPr/>
        </p:nvSpPr>
        <p:spPr>
          <a:xfrm>
            <a:off x="4746855" y="4193286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​​ 9"/>
          <p:cNvSpPr/>
          <p:nvPr/>
        </p:nvSpPr>
        <p:spPr>
          <a:xfrm>
            <a:off x="4746857" y="4952842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​​ 5"/>
          <p:cNvSpPr/>
          <p:nvPr/>
        </p:nvSpPr>
        <p:spPr>
          <a:xfrm>
            <a:off x="7224764" y="1165194"/>
            <a:ext cx="1558999" cy="3615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4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33479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 location</a:t>
            </a:r>
            <a:r>
              <a:rPr lang="zh-CN" altLang="en-US" dirty="0" smtClean="0"/>
              <a:t>对象包含当前窗口的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可以</a:t>
            </a:r>
            <a:r>
              <a:rPr lang="zh-CN" altLang="en-US" sz="2400" dirty="0"/>
              <a:t>通过修改</a:t>
            </a:r>
            <a:r>
              <a:rPr lang="en-US" altLang="zh-CN" sz="2400" dirty="0"/>
              <a:t>location</a:t>
            </a:r>
            <a:r>
              <a:rPr lang="zh-CN" altLang="en-US" sz="2400" dirty="0"/>
              <a:t>对象的属性来加载另一个文档。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location</a:t>
            </a:r>
            <a:r>
              <a:rPr lang="zh-CN" altLang="en-US" dirty="0" smtClean="0"/>
              <a:t>地址对象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0159"/>
              </p:ext>
            </p:extLst>
          </p:nvPr>
        </p:nvGraphicFramePr>
        <p:xfrm>
          <a:off x="2423592" y="2825593"/>
          <a:ext cx="7200801" cy="288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5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064">
                <a:tc rowSpan="4">
                  <a:txBody>
                    <a:bodyPr/>
                    <a:lstStyle/>
                    <a:p>
                      <a:pPr algn="l"/>
                      <a:endParaRPr lang="en-US" altLang="zh-CN" sz="2400" b="1" dirty="0" smtClean="0"/>
                    </a:p>
                    <a:p>
                      <a:pPr algn="l"/>
                      <a:endParaRPr lang="en-US" altLang="zh-CN" sz="2400" b="1" dirty="0"/>
                    </a:p>
                    <a:p>
                      <a:pPr algn="l"/>
                      <a:r>
                        <a:rPr lang="en-US" altLang="zh-CN" sz="2400" b="1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/>
                        <a:t>host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/>
                        <a:t>主机名和端口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/>
                        <a:t>hostname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主机名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href</a:t>
                      </a:r>
                      <a:endParaRPr lang="en-US" altLang="zh-CN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当前页面的</a:t>
                      </a:r>
                      <a:r>
                        <a:rPr lang="en-US" altLang="zh-CN" sz="2400" b="1" dirty="0" smtClean="0"/>
                        <a:t>URL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/>
                        <a:t>port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端口号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76120" y="609329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569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27448" y="1044605"/>
            <a:ext cx="8782126" cy="4643437"/>
          </a:xfrm>
        </p:spPr>
        <p:txBody>
          <a:bodyPr/>
          <a:lstStyle/>
          <a:p>
            <a:r>
              <a:rPr lang="en-US" altLang="zh-CN" dirty="0" smtClean="0"/>
              <a:t> navigator</a:t>
            </a:r>
            <a:r>
              <a:rPr lang="zh-CN" altLang="en-US" dirty="0" smtClean="0"/>
              <a:t>对象包含浏览器的信息，浏览器的类型、版本信息都可以从中获取。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navigator</a:t>
            </a:r>
            <a:r>
              <a:rPr lang="zh-CN" altLang="en-US" dirty="0" smtClean="0"/>
              <a:t>浏览器对象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44115"/>
              </p:ext>
            </p:extLst>
          </p:nvPr>
        </p:nvGraphicFramePr>
        <p:xfrm>
          <a:off x="2026123" y="2584902"/>
          <a:ext cx="7128792" cy="339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058">
                <a:tc rowSpan="5">
                  <a:txBody>
                    <a:bodyPr/>
                    <a:lstStyle/>
                    <a:p>
                      <a:pPr algn="l"/>
                      <a:endParaRPr lang="en-US" altLang="zh-CN" sz="2400" b="1" dirty="0" smtClean="0"/>
                    </a:p>
                    <a:p>
                      <a:pPr algn="l"/>
                      <a:endParaRPr lang="en-US" altLang="zh-CN" sz="2400" b="1" dirty="0" smtClean="0"/>
                    </a:p>
                    <a:p>
                      <a:pPr algn="l"/>
                      <a:endParaRPr lang="en-US" altLang="zh-CN" sz="2400" b="1" dirty="0" smtClean="0"/>
                    </a:p>
                    <a:p>
                      <a:pPr algn="l"/>
                      <a:r>
                        <a:rPr lang="en-US" altLang="zh-CN" sz="2400" b="1" dirty="0" smtClean="0"/>
                        <a:t>navigator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appName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浏览器名称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appVersion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浏览器版本和运行平台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onLine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是否在线</a:t>
                      </a:r>
                      <a:r>
                        <a:rPr lang="en-US" altLang="zh-CN" sz="2400" b="1" dirty="0" smtClean="0"/>
                        <a:t>(</a:t>
                      </a:r>
                      <a:r>
                        <a:rPr lang="zh-CN" altLang="en-US" sz="2400" b="1" dirty="0" smtClean="0"/>
                        <a:t>非脱机</a:t>
                      </a:r>
                      <a:r>
                        <a:rPr lang="en-US" altLang="zh-CN" sz="2400" b="1" dirty="0" smtClean="0"/>
                        <a:t>)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/>
                        <a:t>platform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浏览器运行平台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userAgent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/>
                        <a:t>HTTP</a:t>
                      </a:r>
                      <a:r>
                        <a:rPr lang="zh-CN" altLang="en-US" sz="2400" b="1" dirty="0" smtClean="0"/>
                        <a:t>用户代理请求头的字符串</a:t>
                      </a:r>
                      <a:endParaRPr lang="en-US" altLang="zh-CN" sz="2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00256" y="616530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demo1-6-8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2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253758" cy="4643437"/>
          </a:xfrm>
        </p:spPr>
        <p:txBody>
          <a:bodyPr/>
          <a:lstStyle/>
          <a:p>
            <a:r>
              <a:rPr lang="en-US" altLang="zh-CN" dirty="0" smtClean="0"/>
              <a:t> screen</a:t>
            </a:r>
            <a:r>
              <a:rPr lang="zh-CN" altLang="en-US" dirty="0" smtClean="0"/>
              <a:t>对象包含客户端显示器屏幕的相关信息。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srceen</a:t>
            </a:r>
            <a:r>
              <a:rPr lang="zh-CN" altLang="en-US" dirty="0" smtClean="0"/>
              <a:t>屏幕对象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50693"/>
              </p:ext>
            </p:extLst>
          </p:nvPr>
        </p:nvGraphicFramePr>
        <p:xfrm>
          <a:off x="1865165" y="2276872"/>
          <a:ext cx="7704856" cy="335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670">
                <a:tc rowSpan="4">
                  <a:txBody>
                    <a:bodyPr/>
                    <a:lstStyle/>
                    <a:p>
                      <a:pPr algn="ctr"/>
                      <a:endParaRPr lang="en-US" altLang="zh-CN" sz="2400" b="1" dirty="0" smtClean="0"/>
                    </a:p>
                    <a:p>
                      <a:pPr algn="ctr"/>
                      <a:endParaRPr lang="en-US" altLang="zh-CN" sz="2400" b="1" dirty="0" smtClean="0"/>
                    </a:p>
                    <a:p>
                      <a:pPr algn="ctr"/>
                      <a:r>
                        <a:rPr lang="en-US" altLang="zh-CN" sz="2400" b="1" dirty="0" smtClean="0"/>
                        <a:t>screen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height</a:t>
                      </a:r>
                      <a:endParaRPr lang="zh-CN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屏幕的垂直分辨率，单位：像素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67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width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屏幕的水平分辨率，单位：像素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67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availHeight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可用屏幕高度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67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availWidth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可用屏幕宽度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020652"/>
            <a:ext cx="6663217" cy="4304438"/>
          </a:xfr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5" name="矩形​​ 4"/>
          <p:cNvSpPr/>
          <p:nvPr/>
        </p:nvSpPr>
        <p:spPr>
          <a:xfrm>
            <a:off x="2423593" y="1073397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​​ 5"/>
          <p:cNvSpPr/>
          <p:nvPr/>
        </p:nvSpPr>
        <p:spPr>
          <a:xfrm>
            <a:off x="4808059" y="1041313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​​ 6"/>
          <p:cNvSpPr/>
          <p:nvPr/>
        </p:nvSpPr>
        <p:spPr>
          <a:xfrm>
            <a:off x="4832666" y="2501098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4817159" y="3245422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​​ 8"/>
          <p:cNvSpPr/>
          <p:nvPr/>
        </p:nvSpPr>
        <p:spPr>
          <a:xfrm>
            <a:off x="4815726" y="3935456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​​ 9"/>
          <p:cNvSpPr/>
          <p:nvPr/>
        </p:nvSpPr>
        <p:spPr>
          <a:xfrm>
            <a:off x="4822842" y="4695460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​​ 5"/>
          <p:cNvSpPr/>
          <p:nvPr/>
        </p:nvSpPr>
        <p:spPr>
          <a:xfrm>
            <a:off x="7176844" y="1049376"/>
            <a:ext cx="1780790" cy="3603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16289811"/>
              </p:ext>
            </p:extLst>
          </p:nvPr>
        </p:nvGraphicFramePr>
        <p:xfrm>
          <a:off x="2135561" y="1285875"/>
          <a:ext cx="7532340" cy="4215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94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99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对象</a:t>
                      </a:r>
                      <a:endParaRPr lang="zh-CN" altLang="en-US" sz="2800" b="1" dirty="0"/>
                    </a:p>
                  </a:txBody>
                  <a:tcPr marL="89835" marR="89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方法</a:t>
                      </a:r>
                      <a:endParaRPr lang="zh-CN" altLang="en-US" sz="2800" b="1" dirty="0"/>
                    </a:p>
                  </a:txBody>
                  <a:tcPr marL="89835" marR="8983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2230">
                <a:tc rowSpan="7"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/>
                        <a:t>window</a:t>
                      </a:r>
                      <a:endParaRPr lang="zh-CN" altLang="en-US" sz="3200" b="1" dirty="0"/>
                    </a:p>
                  </a:txBody>
                  <a:tcPr marL="89835" marR="898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alert(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confirm(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prompt(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setInterval</a:t>
                      </a:r>
                      <a:r>
                        <a:rPr lang="en-US" altLang="zh-CN" sz="2800" b="1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clearInterval</a:t>
                      </a:r>
                      <a:r>
                        <a:rPr lang="en-US" altLang="zh-CN" sz="2800" b="1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baseline="0" dirty="0" err="1" smtClean="0"/>
                        <a:t>setTimeout</a:t>
                      </a:r>
                      <a:r>
                        <a:rPr lang="en-US" altLang="zh-CN" sz="2800" b="1" baseline="0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clearTimeout</a:t>
                      </a:r>
                      <a:r>
                        <a:rPr lang="en-US" altLang="zh-CN" sz="2800" b="1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小结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小结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253819"/>
              </p:ext>
            </p:extLst>
          </p:nvPr>
        </p:nvGraphicFramePr>
        <p:xfrm>
          <a:off x="1919536" y="1340768"/>
          <a:ext cx="7776864" cy="4157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0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3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对象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方法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document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write()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632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history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go()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9632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forward()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9632">
                <a:tc vMerge="1"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back()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location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包含当前窗口的</a:t>
                      </a:r>
                      <a:r>
                        <a:rPr lang="en-US" altLang="zh-CN" sz="2800" b="1" dirty="0" smtClean="0"/>
                        <a:t>URL</a:t>
                      </a:r>
                      <a:r>
                        <a:rPr lang="zh-CN" altLang="en-US" sz="2800" b="1" dirty="0" smtClean="0"/>
                        <a:t>信息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navigator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包含当前使用浏览器的信息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screen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客户端屏幕相关信息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4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BOM</a:t>
            </a:r>
            <a:r>
              <a:rPr lang="zh-CN" altLang="en-US" sz="2800" b="1" dirty="0">
                <a:solidFill>
                  <a:srgbClr val="FF0000"/>
                </a:solidFill>
              </a:rPr>
              <a:t>综述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window</a:t>
            </a:r>
            <a:r>
              <a:rPr lang="zh-CN" altLang="en-US" sz="2800" b="1" dirty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document</a:t>
            </a:r>
            <a:r>
              <a:rPr lang="zh-CN" altLang="en-US" sz="2800" b="1" dirty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location</a:t>
            </a:r>
            <a:r>
              <a:rPr lang="zh-CN" altLang="en-US" sz="2800" b="1" dirty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navigate</a:t>
            </a:r>
            <a:r>
              <a:rPr lang="zh-CN" altLang="en-US" sz="2800" b="1" dirty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history</a:t>
            </a:r>
            <a:r>
              <a:rPr lang="zh-CN" altLang="en-US" sz="2800" b="1" dirty="0"/>
              <a:t>对象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5230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27448" y="1285894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 BOM</a:t>
            </a:r>
            <a:r>
              <a:rPr lang="zh-CN" altLang="en-US" dirty="0"/>
              <a:t>：（</a:t>
            </a:r>
            <a:r>
              <a:rPr lang="en-US" altLang="zh-CN" dirty="0"/>
              <a:t>Browser Object  Model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浏览器</a:t>
            </a:r>
            <a:r>
              <a:rPr lang="zh-CN" altLang="en-US" dirty="0"/>
              <a:t>提供的用户与浏览器窗口之间交互的对象及操作接口的集合。</a:t>
            </a:r>
          </a:p>
          <a:p>
            <a:r>
              <a:rPr lang="en-US" altLang="zh-CN" dirty="0" smtClean="0"/>
              <a:t> BOM</a:t>
            </a:r>
            <a:r>
              <a:rPr lang="zh-CN" altLang="en-US" dirty="0"/>
              <a:t>没有统一标准，在使用时需要注意对不同浏览器的支持。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8" y="278606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4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33028" y="1285894"/>
            <a:ext cx="9715500" cy="46434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 BOM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Browser Object  Model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4" name="自选图形 2"/>
          <p:cNvSpPr>
            <a:spLocks noChangeArrowheads="1"/>
          </p:cNvSpPr>
          <p:nvPr/>
        </p:nvSpPr>
        <p:spPr bwMode="gray">
          <a:xfrm>
            <a:off x="3494088" y="2422922"/>
            <a:ext cx="5556250" cy="14478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gray">
          <a:xfrm>
            <a:off x="4306888" y="2927747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6" name="图片 5" descr="DO_circle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276872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black">
          <a:xfrm>
            <a:off x="2616200" y="2780928"/>
            <a:ext cx="16700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Browser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Object</a:t>
            </a:r>
          </a:p>
        </p:txBody>
      </p:sp>
      <p:sp>
        <p:nvSpPr>
          <p:cNvPr id="8" name="自选图形 8"/>
          <p:cNvSpPr>
            <a:spLocks noChangeArrowheads="1"/>
          </p:cNvSpPr>
          <p:nvPr/>
        </p:nvSpPr>
        <p:spPr bwMode="gray">
          <a:xfrm>
            <a:off x="3494088" y="4385072"/>
            <a:ext cx="5556250" cy="14478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自选图形 10"/>
          <p:cNvSpPr>
            <a:spLocks noChangeArrowheads="1"/>
          </p:cNvSpPr>
          <p:nvPr/>
        </p:nvSpPr>
        <p:spPr bwMode="gray">
          <a:xfrm>
            <a:off x="4335463" y="4880372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0" name="图片 11" descr="DP_circl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181872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2"/>
          <p:cNvSpPr txBox="1">
            <a:spLocks noChangeArrowheads="1"/>
          </p:cNvSpPr>
          <p:nvPr/>
        </p:nvSpPr>
        <p:spPr bwMode="black">
          <a:xfrm>
            <a:off x="2635250" y="4891486"/>
            <a:ext cx="167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Model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black">
          <a:xfrm>
            <a:off x="4289418" y="2695066"/>
            <a:ext cx="55509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sz="2400" b="1" dirty="0"/>
              <a:t>浏览器提供的用户与浏览器窗口之间</a:t>
            </a:r>
            <a:r>
              <a:rPr lang="zh-CN" altLang="en-US" sz="2400" b="1" dirty="0">
                <a:solidFill>
                  <a:srgbClr val="FF0000"/>
                </a:solidFill>
              </a:rPr>
              <a:t>交互的对象及操作的接口</a:t>
            </a:r>
            <a:r>
              <a:rPr lang="zh-CN" altLang="en-US" sz="2400" b="1" dirty="0"/>
              <a:t>。</a:t>
            </a:r>
          </a:p>
        </p:txBody>
      </p:sp>
      <p:sp>
        <p:nvSpPr>
          <p:cNvPr id="13" name="文本框 9"/>
          <p:cNvSpPr txBox="1">
            <a:spLocks noChangeArrowheads="1"/>
          </p:cNvSpPr>
          <p:nvPr/>
        </p:nvSpPr>
        <p:spPr bwMode="black">
          <a:xfrm>
            <a:off x="4079777" y="4453321"/>
            <a:ext cx="58357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sz="2400" b="1" dirty="0"/>
              <a:t>   这些对象并不是独立存在的，对象与对象之间存在着</a:t>
            </a:r>
            <a:r>
              <a:rPr lang="zh-CN" altLang="en-US" sz="2400" b="1" dirty="0">
                <a:solidFill>
                  <a:srgbClr val="FF0000"/>
                </a:solidFill>
              </a:rPr>
              <a:t>层次结构</a:t>
            </a:r>
            <a:r>
              <a:rPr lang="zh-CN" altLang="en-US" sz="2400" b="1" dirty="0"/>
              <a:t>，对象模型的作用就是描述这些层次结构。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3722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20" y="1052736"/>
            <a:ext cx="6910984" cy="4464496"/>
          </a:xfr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sp>
        <p:nvSpPr>
          <p:cNvPr id="5" name="矩形​​ 4"/>
          <p:cNvSpPr/>
          <p:nvPr/>
        </p:nvSpPr>
        <p:spPr>
          <a:xfrm>
            <a:off x="2154940" y="1086536"/>
            <a:ext cx="1512168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​​ 4"/>
          <p:cNvSpPr/>
          <p:nvPr/>
        </p:nvSpPr>
        <p:spPr>
          <a:xfrm>
            <a:off x="4381488" y="1059469"/>
            <a:ext cx="4551918" cy="4369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900518" y="1142984"/>
            <a:ext cx="6624638" cy="489585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632" name="Object 8"/>
          <p:cNvGraphicFramePr>
            <a:graphicFrameLocks noGrp="1" noChangeAspect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54691203"/>
              </p:ext>
            </p:extLst>
          </p:nvPr>
        </p:nvGraphicFramePr>
        <p:xfrm>
          <a:off x="4048134" y="1285875"/>
          <a:ext cx="6380162" cy="464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Image" r:id="rId4" imgW="9980952" imgH="7263492" progId="">
                  <p:embed/>
                </p:oleObj>
              </mc:Choice>
              <mc:Fallback>
                <p:oleObj name="Image" r:id="rId4" imgW="9980952" imgH="7263492" progId="">
                  <p:embed/>
                  <p:pic>
                    <p:nvPicPr>
                      <p:cNvPr id="0" name="Picture 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4" y="1285875"/>
                        <a:ext cx="6380162" cy="464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4764118" y="1503348"/>
            <a:ext cx="3024188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4187857" y="2295510"/>
            <a:ext cx="5976937" cy="33115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5053043" y="2582848"/>
            <a:ext cx="4535488" cy="18002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988081" y="2654284"/>
            <a:ext cx="2449512" cy="86518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4116419" y="1503348"/>
            <a:ext cx="576263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4638" name="AutoShape 14"/>
          <p:cNvCxnSpPr>
            <a:cxnSpLocks noChangeShapeType="1"/>
            <a:endCxn id="154639" idx="3"/>
          </p:cNvCxnSpPr>
          <p:nvPr/>
        </p:nvCxnSpPr>
        <p:spPr bwMode="auto">
          <a:xfrm flipH="1" flipV="1">
            <a:off x="3468718" y="2998802"/>
            <a:ext cx="412750" cy="1584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1476429" y="2798747"/>
            <a:ext cx="19922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Window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0" name="AutoShape 16"/>
          <p:cNvCxnSpPr>
            <a:cxnSpLocks noChangeShapeType="1"/>
            <a:endCxn id="154641" idx="3"/>
          </p:cNvCxnSpPr>
          <p:nvPr/>
        </p:nvCxnSpPr>
        <p:spPr bwMode="auto">
          <a:xfrm flipH="1">
            <a:off x="3468720" y="3590909"/>
            <a:ext cx="700086" cy="5559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1476430" y="3446447"/>
            <a:ext cx="199229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2" name="AutoShape 18"/>
          <p:cNvCxnSpPr>
            <a:cxnSpLocks noChangeShapeType="1"/>
            <a:endCxn id="154643" idx="3"/>
          </p:cNvCxnSpPr>
          <p:nvPr/>
        </p:nvCxnSpPr>
        <p:spPr bwMode="auto">
          <a:xfrm flipH="1">
            <a:off x="3468717" y="3590910"/>
            <a:ext cx="1563692" cy="84775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1476428" y="4238610"/>
            <a:ext cx="19922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1476428" y="5175235"/>
            <a:ext cx="19922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5" name="AutoShape 21"/>
          <p:cNvCxnSpPr>
            <a:cxnSpLocks noChangeShapeType="1"/>
            <a:endCxn id="154644" idx="3"/>
          </p:cNvCxnSpPr>
          <p:nvPr/>
        </p:nvCxnSpPr>
        <p:spPr bwMode="auto">
          <a:xfrm flipH="1">
            <a:off x="3468717" y="3087672"/>
            <a:ext cx="2500314" cy="228761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cxnSp>
        <p:nvCxnSpPr>
          <p:cNvPr id="154646" name="AutoShape 22"/>
          <p:cNvCxnSpPr>
            <a:cxnSpLocks noChangeShapeType="1"/>
          </p:cNvCxnSpPr>
          <p:nvPr/>
        </p:nvCxnSpPr>
        <p:spPr bwMode="auto">
          <a:xfrm flipH="1">
            <a:off x="3540156" y="1646222"/>
            <a:ext cx="5572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7" name="Text Box 23"/>
          <p:cNvSpPr txBox="1">
            <a:spLocks noChangeArrowheads="1"/>
          </p:cNvSpPr>
          <p:nvPr/>
        </p:nvSpPr>
        <p:spPr bwMode="auto">
          <a:xfrm>
            <a:off x="1476429" y="1430322"/>
            <a:ext cx="20653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History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8" name="AutoShape 24"/>
          <p:cNvCxnSpPr>
            <a:cxnSpLocks noChangeShapeType="1"/>
          </p:cNvCxnSpPr>
          <p:nvPr/>
        </p:nvCxnSpPr>
        <p:spPr bwMode="auto">
          <a:xfrm flipH="1">
            <a:off x="3468718" y="1790685"/>
            <a:ext cx="2827338" cy="504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1476430" y="2079610"/>
            <a:ext cx="199387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5340382" y="3663935"/>
            <a:ext cx="3671887" cy="3587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4764118" y="4671998"/>
            <a:ext cx="5076298" cy="69294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ea typeface="宋体" charset="-122"/>
              </a:rPr>
              <a:t>Window.Document.forms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</a:rPr>
              <a:t>[0].</a:t>
            </a:r>
            <a:r>
              <a:rPr lang="en-US" altLang="zh-CN" sz="2000" b="1" dirty="0" err="1">
                <a:solidFill>
                  <a:srgbClr val="FFFF00"/>
                </a:solidFill>
                <a:ea typeface="宋体" charset="-122"/>
              </a:rPr>
              <a:t>text1</a:t>
            </a:r>
            <a:r>
              <a:rPr lang="en-US" altLang="zh-CN" sz="2000" dirty="0" err="1">
                <a:solidFill>
                  <a:schemeClr val="bg1"/>
                </a:solidFill>
                <a:ea typeface="宋体" charset="-122"/>
              </a:rPr>
              <a:t>.value</a:t>
            </a:r>
            <a:endParaRPr lang="en-US" altLang="zh-CN" sz="2000" dirty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154652" name="AutoShape 28"/>
          <p:cNvCxnSpPr>
            <a:cxnSpLocks noChangeShapeType="1"/>
          </p:cNvCxnSpPr>
          <p:nvPr/>
        </p:nvCxnSpPr>
        <p:spPr bwMode="auto">
          <a:xfrm>
            <a:off x="6853269" y="3806809"/>
            <a:ext cx="360363" cy="8651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33" grpId="0" animBg="1"/>
      <p:bldP spid="154634" grpId="0" animBg="1"/>
      <p:bldP spid="154635" grpId="0" animBg="1"/>
      <p:bldP spid="154636" grpId="0" animBg="1"/>
      <p:bldP spid="154637" grpId="0" animBg="1"/>
      <p:bldP spid="154639" grpId="0" animBg="1"/>
      <p:bldP spid="154641" grpId="0" animBg="1"/>
      <p:bldP spid="154643" grpId="0" animBg="1"/>
      <p:bldP spid="154644" grpId="0" animBg="1"/>
      <p:bldP spid="154647" grpId="0" animBg="1"/>
      <p:bldP spid="154649" grpId="0" animBg="1"/>
      <p:bldP spid="154650" grpId="0" animBg="1"/>
      <p:bldP spid="1546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911424" y="274228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BOM</a:t>
            </a:r>
            <a:r>
              <a:rPr lang="zh-CN" altLang="en-US" sz="3200" dirty="0">
                <a:solidFill>
                  <a:srgbClr val="C00000"/>
                </a:solidFill>
              </a:rPr>
              <a:t>中对象的引用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616" y="980728"/>
            <a:ext cx="9704904" cy="621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 BOM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对象与对象之间存在层次关系，引用对象要遵循一定的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引用规则。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基本引用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规则：</a:t>
            </a:r>
            <a:endParaRPr lang="en-US" altLang="zh-CN" sz="28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98463" lvl="1" indent="-230188" defTabSz="0" eaLnBrk="0" hangingPunct="0">
              <a:lnSpc>
                <a:spcPct val="150000"/>
              </a:lnSpc>
              <a:spcAft>
                <a:spcPct val="15000"/>
              </a:spcAft>
              <a:buClr>
                <a:srgbClr val="008469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顶层的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对象直接使用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来引用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68275" lvl="1" defTabSz="0" eaLnBrk="0" hangingPunct="0">
              <a:lnSpc>
                <a:spcPct val="150000"/>
              </a:lnSpc>
              <a:spcAft>
                <a:spcPct val="15000"/>
              </a:spcAft>
              <a:buClr>
                <a:srgbClr val="008469"/>
              </a:buClr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  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Window.open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		     </a:t>
            </a:r>
            <a:r>
              <a:rPr lang="en-US" altLang="zh-CN" sz="2400" dirty="0" err="1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Window.close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4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98463" lvl="1" indent="-230188" defTabSz="0" eaLnBrk="0" hangingPunct="0">
              <a:lnSpc>
                <a:spcPct val="150000"/>
              </a:lnSpc>
              <a:spcAft>
                <a:spcPct val="15000"/>
              </a:spcAft>
              <a:buClr>
                <a:srgbClr val="008469"/>
              </a:buClr>
              <a:buFont typeface="Arial" charset="0"/>
              <a:buChar char="–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Window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对象下的子对象通过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来引用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68275" lvl="1" defTabSz="0" eaLnBrk="0" hangingPunct="0">
              <a:lnSpc>
                <a:spcPct val="150000"/>
              </a:lnSpc>
              <a:spcAft>
                <a:spcPct val="15000"/>
              </a:spcAft>
              <a:buClr>
                <a:srgbClr val="008469"/>
              </a:buClr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Window.document.write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400" dirty="0" smtClean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98463" lvl="1" indent="-230188" defTabSz="0" eaLnBrk="0" hangingPunct="0">
              <a:lnSpc>
                <a:spcPct val="150000"/>
              </a:lnSpc>
              <a:spcAft>
                <a:spcPct val="15000"/>
              </a:spcAft>
              <a:buClr>
                <a:srgbClr val="008469"/>
              </a:buClr>
              <a:buFont typeface="Arial" charset="0"/>
              <a:buChar char="–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由于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对象是全局对象，所以该对象下的子对象和方法都可以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直接使用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98463" lvl="1" indent="-230188" defTabSz="0" eaLnBrk="0" hangingPunct="0">
              <a:lnSpc>
                <a:spcPct val="150000"/>
              </a:lnSpc>
              <a:spcAft>
                <a:spcPct val="15000"/>
              </a:spcAft>
              <a:buClr>
                <a:srgbClr val="008469"/>
              </a:buClr>
              <a:buFont typeface="Arial" charset="0"/>
              <a:buChar char="–"/>
            </a:pPr>
            <a:endParaRPr lang="en-US" altLang="zh-CN" sz="2400" dirty="0" smtClean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endParaRPr lang="zh-CN" altLang="en-US" sz="24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5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911424" y="274228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BOM</a:t>
            </a:r>
            <a:r>
              <a:rPr lang="zh-CN" altLang="en-US" sz="3200" dirty="0">
                <a:solidFill>
                  <a:srgbClr val="C00000"/>
                </a:solidFill>
              </a:rPr>
              <a:t>中对象的引用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0" y="1052736"/>
            <a:ext cx="100091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 通过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数组下标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引用：</a:t>
            </a:r>
            <a:endParaRPr lang="en-US" altLang="zh-CN" sz="28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中有很多数组，如</a:t>
            </a:r>
            <a:r>
              <a:rPr lang="en-US" altLang="zh-CN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Forms</a:t>
            </a:r>
            <a:r>
              <a:rPr lang="zh-CN" altLang="en-US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数组、</a:t>
            </a:r>
            <a:r>
              <a:rPr lang="en-US" altLang="zh-CN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Images</a:t>
            </a:r>
            <a:r>
              <a:rPr lang="zh-CN" altLang="en-US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数组等，这些数组中存放的是相应的对象，可以通过数组下标的方式来引用该对象。</a:t>
            </a:r>
            <a:endParaRPr lang="en-US" altLang="zh-CN" sz="26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600" dirty="0" err="1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document.forms</a:t>
            </a:r>
            <a:r>
              <a:rPr lang="en-US" altLang="zh-CN" sz="26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[0].elements[0]	</a:t>
            </a:r>
          </a:p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6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中第一个表单里的第一个控件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4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32452" y="241747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BOM</a:t>
            </a:r>
            <a:r>
              <a:rPr lang="zh-CN" altLang="en-US" sz="3200" dirty="0">
                <a:solidFill>
                  <a:srgbClr val="C00000"/>
                </a:solidFill>
              </a:rPr>
              <a:t>中对象的引用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0" y="1003168"/>
            <a:ext cx="9937104" cy="252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 通过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98463" lvl="1" indent="-230188" defTabSz="0" eaLnBrk="0" hangingPunct="0">
              <a:lnSpc>
                <a:spcPct val="150000"/>
              </a:lnSpc>
              <a:spcAft>
                <a:spcPct val="15000"/>
              </a:spcAft>
              <a:buClr>
                <a:srgbClr val="008469"/>
              </a:buClr>
              <a:buFont typeface="Arial" charset="0"/>
              <a:buChar char="–"/>
            </a:pP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使用标签的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属性值来引用对象。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98463" lvl="1" indent="-230188" defTabSz="0" eaLnBrk="0" hangingPunct="0">
              <a:lnSpc>
                <a:spcPct val="150000"/>
              </a:lnSpc>
              <a:spcAft>
                <a:spcPct val="15000"/>
              </a:spcAft>
              <a:buClr>
                <a:srgbClr val="008469"/>
              </a:buClr>
              <a:buFont typeface="Arial" charset="0"/>
              <a:buChar char="–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由于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只有代表文档的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对象中才可能存在标签，所以在使用标签的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属性值来引用对象时，可以省略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3760" y="3704754"/>
            <a:ext cx="9146319" cy="1200329"/>
          </a:xfrm>
          <a:prstGeom prst="rect">
            <a:avLst/>
          </a:prstGeom>
          <a:solidFill>
            <a:srgbClr val="FDF58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&lt;form name=“</a:t>
            </a:r>
            <a:r>
              <a:rPr lang="en-US" altLang="zh-CN" sz="2400" dirty="0" err="1">
                <a:latin typeface="+mn-ea"/>
              </a:rPr>
              <a:t>myForm</a:t>
            </a:r>
            <a:r>
              <a:rPr lang="en-US" altLang="zh-CN" sz="2400" dirty="0" smtClean="0">
                <a:latin typeface="+mn-ea"/>
              </a:rPr>
              <a:t>”&gt;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用户名：</a:t>
            </a:r>
            <a:r>
              <a:rPr lang="en-US" altLang="zh-CN" sz="2400" dirty="0">
                <a:latin typeface="+mn-ea"/>
              </a:rPr>
              <a:t>&lt;input type=“</a:t>
            </a:r>
            <a:r>
              <a:rPr lang="en-US" altLang="zh-CN" sz="2400" dirty="0" err="1">
                <a:latin typeface="+mn-ea"/>
              </a:rPr>
              <a:t>text”name</a:t>
            </a:r>
            <a:r>
              <a:rPr lang="en-US" altLang="zh-CN" sz="2400" dirty="0">
                <a:latin typeface="+mn-ea"/>
              </a:rPr>
              <a:t>=“username”/&gt;</a:t>
            </a:r>
          </a:p>
          <a:p>
            <a:r>
              <a:rPr lang="en-US" altLang="zh-CN" sz="2400" dirty="0">
                <a:latin typeface="+mn-ea"/>
              </a:rPr>
              <a:t>&lt;/form&gt;</a:t>
            </a:r>
          </a:p>
        </p:txBody>
      </p:sp>
      <p:sp>
        <p:nvSpPr>
          <p:cNvPr id="5" name="矩形 4"/>
          <p:cNvSpPr/>
          <p:nvPr/>
        </p:nvSpPr>
        <p:spPr>
          <a:xfrm>
            <a:off x="1306816" y="5266077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 eaLnBrk="0" hangingPunct="0">
              <a:spcAft>
                <a:spcPct val="15000"/>
              </a:spcAft>
              <a:buClr>
                <a:srgbClr val="008469"/>
              </a:buClr>
            </a:pPr>
            <a:r>
              <a:rPr lang="en-US" altLang="zh-CN" sz="2400" dirty="0" err="1">
                <a:solidFill>
                  <a:srgbClr val="98A3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myForm.username</a:t>
            </a:r>
            <a:r>
              <a:rPr lang="en-US" altLang="zh-CN" sz="2400" dirty="0">
                <a:solidFill>
                  <a:srgbClr val="98A3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92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开发II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js基础语法</Template>
  <TotalTime>3249</TotalTime>
  <Words>1531</Words>
  <Application>Microsoft Office PowerPoint</Application>
  <PresentationFormat>自定义</PresentationFormat>
  <Paragraphs>278</Paragraphs>
  <Slides>31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web开发II模版</vt:lpstr>
      <vt:lpstr>Office 主题</vt:lpstr>
      <vt:lpstr>Image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creator>张志敏</dc:creator>
  <cp:lastModifiedBy>hl</cp:lastModifiedBy>
  <cp:revision>670</cp:revision>
  <dcterms:created xsi:type="dcterms:W3CDTF">2009-12-11T08:42:25Z</dcterms:created>
  <dcterms:modified xsi:type="dcterms:W3CDTF">2017-09-05T00:09:56Z</dcterms:modified>
</cp:coreProperties>
</file>