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8" r:id="rId5"/>
    <p:sldMasterId id="2147483662" r:id="rId6"/>
    <p:sldMasterId id="2147483666" r:id="rId7"/>
    <p:sldMasterId id="2147483670" r:id="rId8"/>
    <p:sldMasterId id="2147483674" r:id="rId9"/>
    <p:sldMasterId id="2147483678" r:id="rId10"/>
    <p:sldMasterId id="2147483682" r:id="rId11"/>
    <p:sldMasterId id="2147483686" r:id="rId12"/>
    <p:sldMasterId id="2147483690" r:id="rId13"/>
    <p:sldMasterId id="2147483694" r:id="rId14"/>
    <p:sldMasterId id="2147483698" r:id="rId15"/>
    <p:sldMasterId id="2147483702" r:id="rId16"/>
    <p:sldMasterId id="2147483706" r:id="rId17"/>
    <p:sldMasterId id="2147483710" r:id="rId18"/>
    <p:sldMasterId id="2147483714" r:id="rId19"/>
    <p:sldMasterId id="2147483718" r:id="rId20"/>
    <p:sldMasterId id="2147483722" r:id="rId21"/>
    <p:sldMasterId id="2147483726" r:id="rId22"/>
    <p:sldMasterId id="2147483730" r:id="rId23"/>
  </p:sldMasterIdLst>
  <p:notesMasterIdLst>
    <p:notesMasterId r:id="rId28"/>
  </p:notesMasterIdLst>
  <p:sldIdLst>
    <p:sldId id="858" r:id="rId24"/>
    <p:sldId id="857" r:id="rId25"/>
    <p:sldId id="859" r:id="rId26"/>
    <p:sldId id="831" r:id="rId27"/>
    <p:sldId id="860" r:id="rId29"/>
    <p:sldId id="834" r:id="rId30"/>
    <p:sldId id="835" r:id="rId31"/>
    <p:sldId id="836" r:id="rId32"/>
    <p:sldId id="837" r:id="rId33"/>
    <p:sldId id="871" r:id="rId34"/>
    <p:sldId id="874" r:id="rId35"/>
    <p:sldId id="873" r:id="rId36"/>
    <p:sldId id="861" r:id="rId37"/>
    <p:sldId id="839" r:id="rId38"/>
    <p:sldId id="875" r:id="rId39"/>
    <p:sldId id="876" r:id="rId40"/>
    <p:sldId id="877" r:id="rId41"/>
    <p:sldId id="878" r:id="rId42"/>
    <p:sldId id="879" r:id="rId43"/>
    <p:sldId id="880" r:id="rId44"/>
    <p:sldId id="881" r:id="rId45"/>
    <p:sldId id="893" r:id="rId46"/>
    <p:sldId id="882" r:id="rId47"/>
    <p:sldId id="883" r:id="rId48"/>
    <p:sldId id="884" r:id="rId49"/>
    <p:sldId id="841" r:id="rId50"/>
    <p:sldId id="885" r:id="rId51"/>
    <p:sldId id="886" r:id="rId52"/>
    <p:sldId id="887" r:id="rId53"/>
    <p:sldId id="888" r:id="rId54"/>
    <p:sldId id="889" r:id="rId55"/>
    <p:sldId id="890" r:id="rId56"/>
    <p:sldId id="891" r:id="rId57"/>
    <p:sldId id="892" r:id="rId58"/>
    <p:sldId id="863" r:id="rId5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Y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099" autoAdjust="0"/>
  </p:normalViewPr>
  <p:slideViewPr>
    <p:cSldViewPr snapToObjects="1">
      <p:cViewPr varScale="1">
        <p:scale>
          <a:sx n="62" d="100"/>
          <a:sy n="62" d="100"/>
        </p:scale>
        <p:origin x="-984" y="-90"/>
      </p:cViewPr>
      <p:guideLst>
        <p:guide orient="horz" pos="1584"/>
        <p:guide pos="1844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3" Type="http://schemas.openxmlformats.org/officeDocument/2006/relationships/commentAuthors" Target="commentAuthors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35.xml"/><Relationship Id="rId58" Type="http://schemas.openxmlformats.org/officeDocument/2006/relationships/slide" Target="slides/slide34.xml"/><Relationship Id="rId57" Type="http://schemas.openxmlformats.org/officeDocument/2006/relationships/slide" Target="slides/slide33.xml"/><Relationship Id="rId56" Type="http://schemas.openxmlformats.org/officeDocument/2006/relationships/slide" Target="slides/slide32.xml"/><Relationship Id="rId55" Type="http://schemas.openxmlformats.org/officeDocument/2006/relationships/slide" Target="slides/slide31.xml"/><Relationship Id="rId54" Type="http://schemas.openxmlformats.org/officeDocument/2006/relationships/slide" Target="slides/slide30.xml"/><Relationship Id="rId53" Type="http://schemas.openxmlformats.org/officeDocument/2006/relationships/slide" Target="slides/slide29.xml"/><Relationship Id="rId52" Type="http://schemas.openxmlformats.org/officeDocument/2006/relationships/slide" Target="slides/slide28.xml"/><Relationship Id="rId51" Type="http://schemas.openxmlformats.org/officeDocument/2006/relationships/slide" Target="slides/slide27.xml"/><Relationship Id="rId50" Type="http://schemas.openxmlformats.org/officeDocument/2006/relationships/slide" Target="slides/slide26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25.xml"/><Relationship Id="rId48" Type="http://schemas.openxmlformats.org/officeDocument/2006/relationships/slide" Target="slides/slide24.xml"/><Relationship Id="rId47" Type="http://schemas.openxmlformats.org/officeDocument/2006/relationships/slide" Target="slides/slide23.xml"/><Relationship Id="rId46" Type="http://schemas.openxmlformats.org/officeDocument/2006/relationships/slide" Target="slides/slide22.xml"/><Relationship Id="rId45" Type="http://schemas.openxmlformats.org/officeDocument/2006/relationships/slide" Target="slides/slide21.xml"/><Relationship Id="rId44" Type="http://schemas.openxmlformats.org/officeDocument/2006/relationships/slide" Target="slides/slide20.xml"/><Relationship Id="rId43" Type="http://schemas.openxmlformats.org/officeDocument/2006/relationships/slide" Target="slides/slide19.xml"/><Relationship Id="rId42" Type="http://schemas.openxmlformats.org/officeDocument/2006/relationships/slide" Target="slides/slide18.xml"/><Relationship Id="rId41" Type="http://schemas.openxmlformats.org/officeDocument/2006/relationships/slide" Target="slides/slide17.xml"/><Relationship Id="rId40" Type="http://schemas.openxmlformats.org/officeDocument/2006/relationships/slide" Target="slides/slide1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5.xml"/><Relationship Id="rId38" Type="http://schemas.openxmlformats.org/officeDocument/2006/relationships/slide" Target="slides/slide14.xml"/><Relationship Id="rId37" Type="http://schemas.openxmlformats.org/officeDocument/2006/relationships/slide" Target="slides/slide13.xml"/><Relationship Id="rId36" Type="http://schemas.openxmlformats.org/officeDocument/2006/relationships/slide" Target="slides/slide12.xml"/><Relationship Id="rId35" Type="http://schemas.openxmlformats.org/officeDocument/2006/relationships/slide" Target="slides/slide11.xml"/><Relationship Id="rId34" Type="http://schemas.openxmlformats.org/officeDocument/2006/relationships/slide" Target="slides/slide10.xml"/><Relationship Id="rId33" Type="http://schemas.openxmlformats.org/officeDocument/2006/relationships/slide" Target="slides/slide9.xml"/><Relationship Id="rId32" Type="http://schemas.openxmlformats.org/officeDocument/2006/relationships/slide" Target="slides/slide8.xml"/><Relationship Id="rId31" Type="http://schemas.openxmlformats.org/officeDocument/2006/relationships/slide" Target="slides/slide7.xml"/><Relationship Id="rId30" Type="http://schemas.openxmlformats.org/officeDocument/2006/relationships/slide" Target="slides/slide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5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4.xml"/><Relationship Id="rId26" Type="http://schemas.openxmlformats.org/officeDocument/2006/relationships/slide" Target="slides/slide3.xml"/><Relationship Id="rId25" Type="http://schemas.openxmlformats.org/officeDocument/2006/relationships/slide" Target="slides/slide2.xml"/><Relationship Id="rId24" Type="http://schemas.openxmlformats.org/officeDocument/2006/relationships/slide" Target="slides/slide1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453A8B9-DF5A-4ED3-BE11-2C304D06562B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4607146-5B37-48D2-A3DB-C2E6639929EE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98780" lvl="1" indent="-230505" defTabSz="0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A1C9120-79BA-47C2-B9C2-E2007348BF88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通常，通过 </a:t>
            </a:r>
            <a:r>
              <a:rPr lang="en-US" altLang="zh-CN" smtClean="0"/>
              <a:t>JavaScript</a:t>
            </a:r>
            <a:r>
              <a:rPr lang="zh-CN" altLang="en-US" smtClean="0"/>
              <a:t>，您需要操作 </a:t>
            </a:r>
            <a:r>
              <a:rPr lang="en-US" altLang="zh-CN" smtClean="0"/>
              <a:t>HTML </a:t>
            </a:r>
            <a:r>
              <a:rPr lang="zh-CN" altLang="en-US" smtClean="0"/>
              <a:t>元素。</a:t>
            </a:r>
            <a:r>
              <a:rPr lang="en-US" altLang="zh-CN" smtClean="0"/>
              <a:t>	</a:t>
            </a:r>
            <a:r>
              <a:rPr lang="zh-CN" altLang="en-US" smtClean="0"/>
              <a:t>为了做到这件事情，您必须首先找到该元素。有三种方法来做这件事：</a:t>
            </a:r>
            <a:endParaRPr lang="zh-CN" altLang="en-US" smtClean="0"/>
          </a:p>
          <a:p>
            <a:r>
              <a:rPr lang="zh-CN" altLang="en-US" smtClean="0"/>
              <a:t>通过 </a:t>
            </a:r>
            <a:r>
              <a:rPr lang="en-US" altLang="zh-CN" smtClean="0"/>
              <a:t>id </a:t>
            </a:r>
            <a:r>
              <a:rPr lang="zh-CN" altLang="en-US" smtClean="0"/>
              <a:t>找到 </a:t>
            </a:r>
            <a:r>
              <a:rPr lang="en-US" altLang="zh-CN" smtClean="0"/>
              <a:t>HTML </a:t>
            </a:r>
            <a:r>
              <a:rPr lang="zh-CN" altLang="en-US" smtClean="0"/>
              <a:t>元素 </a:t>
            </a:r>
            <a:r>
              <a:rPr lang="en-US" altLang="zh-CN" smtClean="0"/>
              <a:t>\	</a:t>
            </a:r>
            <a:r>
              <a:rPr lang="zh-CN" altLang="en-US" smtClean="0"/>
              <a:t>通过标签名找到 </a:t>
            </a:r>
            <a:r>
              <a:rPr lang="en-US" altLang="zh-CN" smtClean="0"/>
              <a:t>HTML </a:t>
            </a:r>
            <a:r>
              <a:rPr lang="zh-CN" altLang="en-US" smtClean="0"/>
              <a:t>元素 </a:t>
            </a:r>
            <a:r>
              <a:rPr lang="en-US" altLang="zh-CN" smtClean="0"/>
              <a:t>\	</a:t>
            </a:r>
            <a:r>
              <a:rPr lang="zh-CN" altLang="en-US" smtClean="0"/>
              <a:t>通过类名找到 </a:t>
            </a:r>
            <a:r>
              <a:rPr lang="en-US" altLang="zh-CN" smtClean="0"/>
              <a:t>HTML </a:t>
            </a:r>
            <a:r>
              <a:rPr lang="zh-CN" altLang="en-US" smtClean="0"/>
              <a:t>元素 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192FD54-7054-438F-8DA2-C156B52340C0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不只是</a:t>
            </a:r>
            <a:r>
              <a:rPr lang="en-US" altLang="zh-CN" dirty="0" err="1" smtClean="0"/>
              <a:t>childnodes</a:t>
            </a:r>
            <a:r>
              <a:rPr lang="zh-CN" altLang="en-US" dirty="0" smtClean="0"/>
              <a:t>所有节点类型都截取，</a:t>
            </a:r>
            <a:r>
              <a:rPr lang="en-US" altLang="zh-CN" dirty="0" err="1" smtClean="0"/>
              <a:t>firstchild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lastchild</a:t>
            </a:r>
            <a:r>
              <a:rPr lang="zh-CN" altLang="en-US" dirty="0" smtClean="0"/>
              <a:t>都是这样，是有</a:t>
            </a:r>
            <a:r>
              <a:rPr lang="en-US" altLang="zh-CN" dirty="0" smtClean="0"/>
              <a:t>children</a:t>
            </a:r>
            <a:r>
              <a:rPr lang="zh-CN" altLang="en-US" dirty="0" smtClean="0"/>
              <a:t>是可以只访问元素节点的。所以在</a:t>
            </a:r>
            <a:r>
              <a:rPr lang="en-US" altLang="zh-CN" dirty="0" smtClean="0"/>
              <a:t>1-7-3</a:t>
            </a:r>
            <a:r>
              <a:rPr lang="zh-CN" altLang="en-US" dirty="0" smtClean="0"/>
              <a:t>这个例子中，我们上面的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结构还是不能写空格或者换行，因为那样后面两个就打印不出来，打印的是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3A8B9-DF5A-4ED3-BE11-2C304D06562B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这一页可以留作一个作业，这样的话就有作业了，而且还可以节约一下时间。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3A8B9-DF5A-4ED3-BE11-2C304D06562B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solidFill>
                  <a:srgbClr val="000000"/>
                </a:solidFill>
              </a:rPr>
              <a:t>被返回的节点以 </a:t>
            </a:r>
            <a:r>
              <a:rPr lang="en-US" altLang="zh-CN" sz="1200" dirty="0" smtClean="0">
                <a:solidFill>
                  <a:srgbClr val="000000"/>
                </a:solidFill>
              </a:rPr>
              <a:t>Node </a:t>
            </a:r>
            <a:r>
              <a:rPr lang="zh-CN" altLang="en-US" sz="1200" dirty="0" smtClean="0">
                <a:solidFill>
                  <a:srgbClr val="000000"/>
                </a:solidFill>
              </a:rPr>
              <a:t>对象的形式返回。如果没有 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previousSibling</a:t>
            </a:r>
            <a:r>
              <a:rPr lang="zh-CN" altLang="en-US" sz="1200" dirty="0" smtClean="0">
                <a:solidFill>
                  <a:srgbClr val="000000"/>
                </a:solidFill>
              </a:rPr>
              <a:t>节点或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nextSibling</a:t>
            </a:r>
            <a:r>
              <a:rPr lang="zh-CN" altLang="en-US" sz="1200" dirty="0" smtClean="0">
                <a:solidFill>
                  <a:srgbClr val="000000"/>
                </a:solidFill>
              </a:rPr>
              <a:t>节点，则返回值是 </a:t>
            </a:r>
            <a:r>
              <a:rPr lang="en-US" altLang="zh-CN" sz="1200" dirty="0" smtClean="0">
                <a:solidFill>
                  <a:srgbClr val="000000"/>
                </a:solidFill>
              </a:rPr>
              <a:t>null</a:t>
            </a:r>
            <a:r>
              <a:rPr lang="zh-CN" altLang="en-US" sz="1200" dirty="0" smtClean="0">
                <a:solidFill>
                  <a:srgbClr val="000000"/>
                </a:solidFill>
              </a:rPr>
              <a:t>。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3A8B9-DF5A-4ED3-BE11-2C304D06562B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DDE113-3905-4A21-8DCF-8C266371F815}" type="slidenum">
              <a:rPr kumimoji="0" lang="zh-CN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可补充一个</a:t>
            </a:r>
            <a:r>
              <a:rPr lang="en-US" altLang="zh-CN" dirty="0" err="1" smtClean="0"/>
              <a:t>innerText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3A8B9-DF5A-4ED3-BE11-2C304D06562B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D585BD-B696-4767-99DC-544E9B84BCA0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1ED816-6023-4532-AE3A-E6865F0C823E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1ED816-6023-4532-AE3A-E6865F0C823E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1ED816-6023-4532-AE3A-E6865F0C823E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3876FE-CC67-421D-BBA3-6883FC21765D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1ED816-6023-4532-AE3A-E6865F0C823E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1ED816-6023-4532-AE3A-E6865F0C823E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1ED816-6023-4532-AE3A-E6865F0C823E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1ED816-6023-4532-AE3A-E6865F0C823E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1ED816-6023-4532-AE3A-E6865F0C823E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7" Type="http://schemas.openxmlformats.org/officeDocument/2006/relationships/theme" Target="../theme/theme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1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_rels/slideMaster12.xml.rels><?xml version="1.0" encoding="UTF-8" standalone="yes"?>
<Relationships xmlns="http://schemas.openxmlformats.org/package/2006/relationships"><Relationship Id="rId7" Type="http://schemas.openxmlformats.org/officeDocument/2006/relationships/theme" Target="../theme/theme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13.xml.rels><?xml version="1.0" encoding="UTF-8" standalone="yes"?>
<Relationships xmlns="http://schemas.openxmlformats.org/package/2006/relationships"><Relationship Id="rId7" Type="http://schemas.openxmlformats.org/officeDocument/2006/relationships/theme" Target="../theme/theme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/Relationships>
</file>

<file path=ppt/slideMasters/_rels/slideMaster14.xml.rels><?xml version="1.0" encoding="UTF-8" standalone="yes"?>
<Relationships xmlns="http://schemas.openxmlformats.org/package/2006/relationships"><Relationship Id="rId7" Type="http://schemas.openxmlformats.org/officeDocument/2006/relationships/theme" Target="../theme/theme1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15.xml.rels><?xml version="1.0" encoding="UTF-8" standalone="yes"?>
<Relationships xmlns="http://schemas.openxmlformats.org/package/2006/relationships"><Relationship Id="rId7" Type="http://schemas.openxmlformats.org/officeDocument/2006/relationships/theme" Target="../theme/theme1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_rels/slideMaster16.xml.rels><?xml version="1.0" encoding="UTF-8" standalone="yes"?>
<Relationships xmlns="http://schemas.openxmlformats.org/package/2006/relationships"><Relationship Id="rId7" Type="http://schemas.openxmlformats.org/officeDocument/2006/relationships/theme" Target="../theme/theme1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_rels/slideMaster17.xml.rels><?xml version="1.0" encoding="UTF-8" standalone="yes"?>
<Relationships xmlns="http://schemas.openxmlformats.org/package/2006/relationships"><Relationship Id="rId7" Type="http://schemas.openxmlformats.org/officeDocument/2006/relationships/theme" Target="../theme/theme1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/Relationships>
</file>

<file path=ppt/slideMasters/_rels/slideMaster18.xml.rels><?xml version="1.0" encoding="UTF-8" standalone="yes"?>
<Relationships xmlns="http://schemas.openxmlformats.org/package/2006/relationships"><Relationship Id="rId7" Type="http://schemas.openxmlformats.org/officeDocument/2006/relationships/theme" Target="../theme/theme1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/Relationships>
</file>

<file path=ppt/slideMasters/_rels/slideMaster19.xml.rels><?xml version="1.0" encoding="UTF-8" standalone="yes"?>
<Relationships xmlns="http://schemas.openxmlformats.org/package/2006/relationships"><Relationship Id="rId7" Type="http://schemas.openxmlformats.org/officeDocument/2006/relationships/theme" Target="../theme/theme1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20.xml.rels><?xml version="1.0" encoding="UTF-8" standalone="yes"?>
<Relationships xmlns="http://schemas.openxmlformats.org/package/2006/relationships"><Relationship Id="rId7" Type="http://schemas.openxmlformats.org/officeDocument/2006/relationships/theme" Target="../theme/theme2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/Relationships>
</file>

<file path=ppt/slideMasters/_rels/slideMaster21.xml.rels><?xml version="1.0" encoding="UTF-8" standalone="yes"?>
<Relationships xmlns="http://schemas.openxmlformats.org/package/2006/relationships"><Relationship Id="rId7" Type="http://schemas.openxmlformats.org/officeDocument/2006/relationships/theme" Target="../theme/theme2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/Relationships>
</file>

<file path=ppt/slideMasters/_rels/slideMaster2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7" Type="http://schemas.openxmlformats.org/officeDocument/2006/relationships/theme" Target="../theme/theme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7" Type="http://schemas.openxmlformats.org/officeDocument/2006/relationships/theme" Target="../theme/theme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9.xml.rels><?xml version="1.0" encoding="UTF-8" standalone="yes"?>
<Relationships xmlns="http://schemas.openxmlformats.org/package/2006/relationships"><Relationship Id="rId7" Type="http://schemas.openxmlformats.org/officeDocument/2006/relationships/theme" Target="../theme/theme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2A1087EF-4DA8-448B-A870-17F06CAFEDD1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/>
          <p:nvPr userDrawn="1"/>
        </p:nvSpPr>
        <p:spPr>
          <a:xfrm>
            <a:off x="963085" y="258764"/>
            <a:ext cx="8301567" cy="4079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800" dirty="0" smtClean="0"/>
              <a:t>DOM</a:t>
            </a:r>
            <a:r>
              <a:rPr lang="zh-CN" altLang="en-US" sz="2800" dirty="0" smtClean="0"/>
              <a:t>模型一</a:t>
            </a:r>
            <a:endParaRPr lang="zh-CN" altLang="en-US" sz="2800" dirty="0"/>
          </a:p>
        </p:txBody>
      </p:sp>
      <p:pic>
        <p:nvPicPr>
          <p:cNvPr id="1029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2BFD09DF-23B3-4BFC-8F54-EE634F54B54B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2BFD09DF-23B3-4BFC-8F54-EE634F54B54B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2BFD09DF-23B3-4BFC-8F54-EE634F54B54B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2BFD09DF-23B3-4BFC-8F54-EE634F54B54B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2BFD09DF-23B3-4BFC-8F54-EE634F54B54B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FD256E90-73FA-45F2-B0C3-A7D3EC88BF76}" type="slidenum">
              <a:rPr lang="zh-CN" altLang="zh-CN"/>
            </a:fld>
            <a:endParaRPr lang="zh-CN" altLang="zh-CN"/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2BFD09DF-23B3-4BFC-8F54-EE634F54B54B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2BFD09DF-23B3-4BFC-8F54-EE634F54B54B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2BFD09DF-23B3-4BFC-8F54-EE634F54B54B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31DA0AA2-86FF-4B1F-B3BA-5CFEA5E682CA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13240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>
                <a:solidFill>
                  <a:srgbClr val="008469"/>
                </a:solidFill>
              </a:rPr>
              <a:t>Web</a:t>
            </a:r>
            <a:r>
              <a:rPr lang="zh-CN" altLang="en-US" sz="4800" b="1" dirty="0">
                <a:solidFill>
                  <a:srgbClr val="008469"/>
                </a:solidFill>
              </a:rPr>
              <a:t>开发（二）</a:t>
            </a:r>
            <a:endParaRPr lang="zh-CN" altLang="zh-CN" sz="4800" b="1" dirty="0">
              <a:solidFill>
                <a:srgbClr val="008469"/>
              </a:solidFill>
            </a:endParaRPr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5015505" y="4143375"/>
            <a:ext cx="5286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</a:rPr>
              <a:t>--- 1-7 DOM</a:t>
            </a:r>
            <a:r>
              <a:rPr lang="zh-CN" altLang="en-US" dirty="0" smtClean="0">
                <a:latin typeface="微软雅黑" panose="020B0503020204020204" pitchFamily="34" charset="-122"/>
              </a:rPr>
              <a:t>模型（一）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8197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7" y="1093383"/>
            <a:ext cx="965242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sz="2600" dirty="0"/>
              <a:t>在节点树中，顶端节点被称为</a:t>
            </a:r>
            <a:r>
              <a:rPr lang="zh-CN" altLang="en-US" sz="2600" dirty="0">
                <a:solidFill>
                  <a:srgbClr val="FF0000"/>
                </a:solidFill>
              </a:rPr>
              <a:t>根（</a:t>
            </a:r>
            <a:r>
              <a:rPr lang="en-US" altLang="zh-CN" sz="2600" dirty="0">
                <a:solidFill>
                  <a:srgbClr val="FF0000"/>
                </a:solidFill>
              </a:rPr>
              <a:t>root</a:t>
            </a:r>
            <a:r>
              <a:rPr lang="zh-CN" altLang="en-US" sz="2600" dirty="0">
                <a:solidFill>
                  <a:srgbClr val="FF0000"/>
                </a:solidFill>
              </a:rPr>
              <a:t>）</a:t>
            </a:r>
            <a:endParaRPr lang="en-US" altLang="zh-CN" sz="26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600" dirty="0">
                <a:solidFill>
                  <a:srgbClr val="FF0000"/>
                </a:solidFill>
                <a:latin typeface="宋体" panose="02010600030101010101" pitchFamily="2" charset="-122"/>
              </a:rPr>
              <a:t>父</a:t>
            </a:r>
            <a:r>
              <a:rPr lang="zh-CN" altLang="en-US" sz="2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节点</a:t>
            </a:r>
            <a:endParaRPr lang="en-US" altLang="zh-CN" sz="26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每个节点都有父节点、除非该元素是文档的根节点。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167005" lvl="1" indent="-167005">
              <a:buFont typeface="Arial" panose="020B0604020202020204" pitchFamily="34" charset="0"/>
              <a:buChar char="•"/>
              <a:defRPr/>
            </a:pPr>
            <a:r>
              <a:rPr lang="zh-CN" altLang="en-US" sz="2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子节点</a:t>
            </a:r>
            <a:endParaRPr lang="zh-CN" altLang="en-US" sz="26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dirty="0" smtClean="0">
                <a:latin typeface="宋体" panose="02010600030101010101" pitchFamily="2" charset="-122"/>
              </a:rPr>
              <a:t>每个元素</a:t>
            </a:r>
            <a:r>
              <a:rPr lang="zh-CN" altLang="en-US" sz="2400" dirty="0">
                <a:latin typeface="宋体" panose="02010600030101010101" pitchFamily="2" charset="-122"/>
              </a:rPr>
              <a:t>节点可以有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个、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个或多个子节点。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167005" lvl="1" indent="-167005">
              <a:buFont typeface="Arial" panose="020B0604020202020204" pitchFamily="34" charset="0"/>
              <a:buChar char="•"/>
              <a:defRPr/>
            </a:pPr>
            <a:r>
              <a:rPr lang="zh-CN" altLang="en-US" sz="2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同胞节点</a:t>
            </a:r>
            <a:endParaRPr lang="en-US" altLang="zh-CN" sz="26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指拥有相同父节点的节点。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endParaRPr lang="en-US" altLang="zh-CN" sz="2600" dirty="0"/>
          </a:p>
        </p:txBody>
      </p:sp>
      <p:sp>
        <p:nvSpPr>
          <p:cNvPr id="16387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251852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节点的层次关系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251852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节点父、子关系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55" y="1051911"/>
            <a:ext cx="8427861" cy="547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236539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endParaRPr lang="zh-CN" altLang="en-US" dirty="0" smtClean="0"/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981658" y="1530350"/>
            <a:ext cx="83480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</a:rPr>
              <a:t>DOM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</a:rPr>
              <a:t>节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点是一个对象，拥有属性和方法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0484" name="矩形 2"/>
          <p:cNvSpPr>
            <a:spLocks noChangeArrowheads="1"/>
          </p:cNvSpPr>
          <p:nvPr/>
        </p:nvSpPr>
        <p:spPr bwMode="auto">
          <a:xfrm>
            <a:off x="981659" y="2563814"/>
            <a:ext cx="900371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b="1" dirty="0">
                <a:solidFill>
                  <a:srgbClr val="00B050"/>
                </a:solidFill>
              </a:rPr>
              <a:t>属性</a:t>
            </a:r>
            <a:r>
              <a:rPr lang="zh-CN" altLang="en-US" sz="2600" dirty="0">
                <a:solidFill>
                  <a:srgbClr val="000000"/>
                </a:solidFill>
              </a:rPr>
              <a:t>是节点（</a:t>
            </a:r>
            <a:r>
              <a:rPr lang="en-US" altLang="zh-CN" sz="2600" dirty="0">
                <a:solidFill>
                  <a:srgbClr val="000000"/>
                </a:solidFill>
              </a:rPr>
              <a:t>HTML </a:t>
            </a:r>
            <a:r>
              <a:rPr lang="zh-CN" altLang="en-US" sz="2600" dirty="0">
                <a:solidFill>
                  <a:srgbClr val="000000"/>
                </a:solidFill>
              </a:rPr>
              <a:t>元素）的值</a:t>
            </a:r>
            <a:r>
              <a:rPr lang="zh-CN" altLang="en-US" sz="2600" dirty="0" smtClean="0">
                <a:solidFill>
                  <a:srgbClr val="000000"/>
                </a:solidFill>
              </a:rPr>
              <a:t>，能够</a:t>
            </a:r>
            <a:r>
              <a:rPr lang="zh-CN" altLang="en-US" sz="2600" dirty="0">
                <a:solidFill>
                  <a:srgbClr val="000000"/>
                </a:solidFill>
              </a:rPr>
              <a:t>获取或设置。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600" b="1" dirty="0">
                <a:solidFill>
                  <a:srgbClr val="00B050"/>
                </a:solidFill>
              </a:rPr>
              <a:t>方法</a:t>
            </a:r>
            <a:r>
              <a:rPr lang="zh-CN" altLang="en-US" sz="2600" dirty="0" smtClean="0">
                <a:solidFill>
                  <a:srgbClr val="000000"/>
                </a:solidFill>
              </a:rPr>
              <a:t>是可以</a:t>
            </a:r>
            <a:r>
              <a:rPr lang="zh-CN" altLang="en-US" sz="2600" dirty="0">
                <a:solidFill>
                  <a:srgbClr val="000000"/>
                </a:solidFill>
              </a:rPr>
              <a:t>在节点（</a:t>
            </a:r>
            <a:r>
              <a:rPr lang="en-US" altLang="zh-CN" sz="2600" dirty="0">
                <a:solidFill>
                  <a:srgbClr val="000000"/>
                </a:solidFill>
              </a:rPr>
              <a:t>HTML </a:t>
            </a:r>
            <a:r>
              <a:rPr lang="zh-CN" altLang="en-US" sz="2600" dirty="0">
                <a:solidFill>
                  <a:srgbClr val="000000"/>
                </a:solidFill>
              </a:rPr>
              <a:t>元素）上执行的动作。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DOM</a:t>
            </a:r>
            <a:r>
              <a:rPr lang="zh-CN" altLang="en-US" b="1" dirty="0"/>
              <a:t>简介</a:t>
            </a:r>
            <a:endParaRPr lang="zh-CN" altLang="en-US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DOM</a:t>
            </a:r>
            <a:r>
              <a:rPr lang="zh-CN" altLang="en-US" b="1" dirty="0"/>
              <a:t>树和</a:t>
            </a:r>
            <a:r>
              <a:rPr lang="en-US" altLang="zh-CN" b="1" dirty="0"/>
              <a:t>DOM</a:t>
            </a:r>
            <a:r>
              <a:rPr lang="zh-CN" altLang="en-US" b="1" dirty="0"/>
              <a:t>节点</a:t>
            </a:r>
            <a:endParaRPr lang="zh-CN" altLang="en-US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访问</a:t>
            </a:r>
            <a:r>
              <a:rPr lang="en-US" altLang="zh-CN" b="1" dirty="0">
                <a:solidFill>
                  <a:srgbClr val="FF0000"/>
                </a:solidFill>
              </a:rPr>
              <a:t>DOM</a:t>
            </a:r>
            <a:r>
              <a:rPr lang="zh-CN" altLang="en-US" b="1" dirty="0" smtClean="0">
                <a:solidFill>
                  <a:srgbClr val="FF0000"/>
                </a:solidFill>
              </a:rPr>
              <a:t>节点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219" name="内容占位符 4"/>
          <p:cNvSpPr>
            <a:spLocks noGrp="1"/>
          </p:cNvSpPr>
          <p:nvPr/>
        </p:nvSpPr>
        <p:spPr bwMode="auto">
          <a:xfrm>
            <a:off x="981657" y="236539"/>
            <a:ext cx="6143625" cy="4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内容</a:t>
            </a:r>
            <a:r>
              <a:rPr lang="zh-CN" altLang="en-US" dirty="0" smtClean="0">
                <a:sym typeface="+mn-ea"/>
              </a:rPr>
              <a:t>提纲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访问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endParaRPr lang="zh-CN" altLang="en-US" dirty="0" smtClean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3072007" y="1524000"/>
            <a:ext cx="1152693" cy="13319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直接获取节点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3075182" y="3538538"/>
            <a:ext cx="1149312" cy="1800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bg1"/>
                </a:solidFill>
              </a:rPr>
              <a:t>通过节点关系获取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9406" y="1304925"/>
            <a:ext cx="5569094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</a:t>
            </a:r>
            <a:r>
              <a:rPr lang="en-US" altLang="zh-CN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属性获得节点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3531" y="1963738"/>
            <a:ext cx="5310499" cy="522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通过标签名获得所有同名标签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66126" y="3491477"/>
            <a:ext cx="4554995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通过父节点获得子节点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0414" y="4172514"/>
            <a:ext cx="4854154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通过子节点获得父节点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6127" y="4859902"/>
            <a:ext cx="4573587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获得前后兄弟节点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70831" y="2673350"/>
            <a:ext cx="559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通过类名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获得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所有类名相同的标签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左大括号 11"/>
          <p:cNvSpPr/>
          <p:nvPr/>
        </p:nvSpPr>
        <p:spPr bwMode="auto">
          <a:xfrm>
            <a:off x="4285650" y="1524000"/>
            <a:ext cx="424232" cy="1509713"/>
          </a:xfrm>
          <a:prstGeom prst="leftBrace">
            <a:avLst>
              <a:gd name="adj1" fmla="val 7056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左大括号 15"/>
          <p:cNvSpPr/>
          <p:nvPr/>
        </p:nvSpPr>
        <p:spPr bwMode="auto">
          <a:xfrm>
            <a:off x="4290338" y="3683000"/>
            <a:ext cx="424232" cy="1509713"/>
          </a:xfrm>
          <a:prstGeom prst="leftBrace">
            <a:avLst>
              <a:gd name="adj1" fmla="val 7056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左大括号 13"/>
          <p:cNvSpPr/>
          <p:nvPr/>
        </p:nvSpPr>
        <p:spPr bwMode="auto">
          <a:xfrm>
            <a:off x="2278257" y="1839913"/>
            <a:ext cx="691277" cy="3282950"/>
          </a:xfrm>
          <a:prstGeom prst="leftBrace">
            <a:avLst>
              <a:gd name="adj1" fmla="val 12640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矩形 14"/>
          <p:cNvSpPr>
            <a:spLocks noChangeArrowheads="1"/>
          </p:cNvSpPr>
          <p:nvPr/>
        </p:nvSpPr>
        <p:spPr bwMode="auto">
          <a:xfrm>
            <a:off x="1192407" y="2962275"/>
            <a:ext cx="1233821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b="1">
                <a:solidFill>
                  <a:srgbClr val="FF0000"/>
                </a:solidFill>
              </a:rPr>
              <a:t>DOM</a:t>
            </a:r>
            <a:r>
              <a:rPr lang="zh-CN" altLang="en-US" b="1">
                <a:solidFill>
                  <a:srgbClr val="FF0000"/>
                </a:solidFill>
              </a:rPr>
              <a:t>节点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199234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直接获取节点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1017736" y="1337599"/>
            <a:ext cx="6107546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Calibri" panose="020F0502020204030204"/>
                <a:cs typeface="Calibri" panose="020F0502020204030204"/>
              </a:rPr>
              <a:t>① 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</a:t>
            </a:r>
            <a:r>
              <a:rPr lang="en-US" altLang="zh-CN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属性获得节点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1059" y="2671098"/>
            <a:ext cx="6177063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Calibri" panose="020F0502020204030204"/>
                <a:cs typeface="Calibri" panose="020F0502020204030204"/>
              </a:rPr>
              <a:t>② 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通过标签名获得所有同名标签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7736" y="1966248"/>
            <a:ext cx="7608777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en-US" altLang="zh-CN" sz="2800" kern="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document.getElementById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( )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7734" y="3337848"/>
            <a:ext cx="7585605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en-US" altLang="zh-CN" sz="2800" kern="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document.getElementsByTagName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( )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2809" y="4039523"/>
            <a:ext cx="6744783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Calibri" panose="020F0502020204030204"/>
                <a:cs typeface="Calibri" panose="020F0502020204030204"/>
              </a:rPr>
              <a:t>③ 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通过类名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获得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所有类名相同的标签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68523" y="4777712"/>
            <a:ext cx="7585606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en-US" altLang="zh-CN" sz="2800" kern="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document.getElementsByClassName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( )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017588" y="1158977"/>
            <a:ext cx="789305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lt"/>
              </a:rPr>
              <a:t>通过</a:t>
            </a:r>
            <a:r>
              <a:rPr lang="en-US" altLang="zh-CN" dirty="0">
                <a:latin typeface="+mn-lt"/>
              </a:rPr>
              <a:t>id</a:t>
            </a:r>
            <a:r>
              <a:rPr lang="zh-CN" altLang="en-US" dirty="0">
                <a:latin typeface="+mn-lt"/>
              </a:rPr>
              <a:t>属性获得节点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语法：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node.getElementById</a:t>
            </a:r>
            <a:r>
              <a:rPr lang="en-US" altLang="zh-CN" dirty="0" smtClean="0">
                <a:solidFill>
                  <a:srgbClr val="C00000"/>
                </a:solidFill>
              </a:rPr>
              <a:t>("id");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例子：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document.getElementById</a:t>
            </a:r>
            <a:r>
              <a:rPr lang="en-US" altLang="zh-CN" dirty="0" smtClean="0">
                <a:solidFill>
                  <a:srgbClr val="C00000"/>
                </a:solidFill>
              </a:rPr>
              <a:t>("intro");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26627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236539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getElementById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8024826" y="5536946"/>
            <a:ext cx="18999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demo1-7-1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6" y="1123944"/>
            <a:ext cx="9436323" cy="4643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>
              <a:buClr>
                <a:srgbClr val="008469"/>
              </a:buClr>
              <a:defRPr/>
            </a:pPr>
            <a:r>
              <a:rPr lang="zh-CN" altLang="en-US" dirty="0">
                <a:latin typeface="Franklin Gothic Book" panose="020B0503020102020204"/>
              </a:rPr>
              <a:t> 通过标签名查找 </a:t>
            </a:r>
            <a:r>
              <a:rPr lang="en-US" altLang="zh-CN" dirty="0">
                <a:latin typeface="Franklin Gothic Book" panose="020B0503020102020204"/>
              </a:rPr>
              <a:t>HTML </a:t>
            </a:r>
            <a:r>
              <a:rPr lang="zh-CN" altLang="en-US" dirty="0">
                <a:latin typeface="Franklin Gothic Book" panose="020B0503020102020204"/>
              </a:rPr>
              <a:t>元素。</a:t>
            </a:r>
            <a:endParaRPr lang="en-US" altLang="zh-CN" dirty="0">
              <a:latin typeface="Franklin Gothic Book" panose="020B0503020102020204"/>
            </a:endParaRPr>
          </a:p>
          <a:p>
            <a:pPr lvl="0">
              <a:buClr>
                <a:srgbClr val="008469"/>
              </a:buClr>
              <a:defRPr/>
            </a:pPr>
            <a:r>
              <a:rPr lang="zh-CN" altLang="en-US" dirty="0">
                <a:latin typeface="Franklin Gothic Book" panose="020B0503020102020204"/>
              </a:rPr>
              <a:t> 返回带有指定标签名的所有元素（数组或列表）</a:t>
            </a:r>
            <a:endParaRPr lang="en-US" altLang="zh-CN" dirty="0">
              <a:latin typeface="Franklin Gothic Book" panose="020B0503020102020204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语法：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node.getElementsByTagName</a:t>
            </a:r>
            <a:r>
              <a:rPr lang="en-US" altLang="zh-CN" sz="2400" dirty="0">
                <a:solidFill>
                  <a:srgbClr val="C00000"/>
                </a:solidFill>
              </a:rPr>
              <a:t>(“</a:t>
            </a:r>
            <a:r>
              <a:rPr lang="en-US" altLang="zh-CN" sz="2400" dirty="0" err="1">
                <a:solidFill>
                  <a:srgbClr val="C00000"/>
                </a:solidFill>
              </a:rPr>
              <a:t>tagname</a:t>
            </a:r>
            <a:r>
              <a:rPr lang="en-US" altLang="zh-CN" sz="2400" dirty="0">
                <a:solidFill>
                  <a:srgbClr val="C00000"/>
                </a:solidFill>
              </a:rPr>
              <a:t>”);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例子：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document.getElementsByTagName</a:t>
            </a:r>
            <a:r>
              <a:rPr lang="en-US" altLang="zh-CN" dirty="0" smtClean="0">
                <a:solidFill>
                  <a:srgbClr val="C00000"/>
                </a:solidFill>
              </a:rPr>
              <a:t>("p");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4" name="内容占位符 4"/>
          <p:cNvSpPr>
            <a:spLocks noGrp="1"/>
          </p:cNvSpPr>
          <p:nvPr/>
        </p:nvSpPr>
        <p:spPr bwMode="auto">
          <a:xfrm>
            <a:off x="981657" y="236539"/>
            <a:ext cx="8076619" cy="490537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getElementsByTagName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2349500" y="723583"/>
            <a:ext cx="8117840" cy="439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88872" rIns="0" bIns="0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x=document.getElementsByTagName("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p");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for (i=0;i&lt;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x.length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;i++) {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document.write(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x[i]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.innerHTML);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 document.write("&lt;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br/&gt;")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;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} </a:t>
            </a:r>
            <a:endParaRPr lang="zh-CN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675" name="TextBox 4"/>
          <p:cNvSpPr txBox="1">
            <a:spLocks noChangeArrowheads="1"/>
          </p:cNvSpPr>
          <p:nvPr/>
        </p:nvSpPr>
        <p:spPr bwMode="auto">
          <a:xfrm>
            <a:off x="2452662" y="5273117"/>
            <a:ext cx="23787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demo1-7-2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677" name="矩形 4"/>
          <p:cNvSpPr>
            <a:spLocks noChangeArrowheads="1"/>
          </p:cNvSpPr>
          <p:nvPr/>
        </p:nvSpPr>
        <p:spPr bwMode="auto">
          <a:xfrm>
            <a:off x="1002657" y="976313"/>
            <a:ext cx="13468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例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1105818" y="5267722"/>
            <a:ext cx="13468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例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651" name="内容占位符 4"/>
          <p:cNvSpPr>
            <a:spLocks noGrp="1"/>
          </p:cNvSpPr>
          <p:nvPr/>
        </p:nvSpPr>
        <p:spPr bwMode="auto">
          <a:xfrm>
            <a:off x="981657" y="236539"/>
            <a:ext cx="8076619" cy="490537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getElementsByTagName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054246" y="1123950"/>
            <a:ext cx="814070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buClr>
                <a:srgbClr val="008469"/>
              </a:buClr>
              <a:defRPr/>
            </a:pPr>
            <a:r>
              <a:rPr lang="zh-CN" altLang="en-US" dirty="0" smtClean="0">
                <a:latin typeface="Franklin Gothic Book" panose="020B0503020102020204"/>
              </a:rPr>
              <a:t>通过类名</a:t>
            </a:r>
            <a:r>
              <a:rPr lang="zh-CN" altLang="en-US" dirty="0">
                <a:latin typeface="Franklin Gothic Book" panose="020B0503020102020204"/>
              </a:rPr>
              <a:t>获得</a:t>
            </a:r>
            <a:r>
              <a:rPr lang="zh-CN" altLang="en-US" dirty="0" smtClean="0">
                <a:latin typeface="Franklin Gothic Book" panose="020B0503020102020204"/>
              </a:rPr>
              <a:t>所有类名相同的标签</a:t>
            </a:r>
            <a:endParaRPr lang="en-US" altLang="zh-CN" dirty="0">
              <a:latin typeface="Franklin Gothic Book" panose="020B0503020102020204"/>
            </a:endParaRPr>
          </a:p>
          <a:p>
            <a:pPr>
              <a:buClr>
                <a:srgbClr val="008469"/>
              </a:buClr>
              <a:buNone/>
              <a:defRPr/>
            </a:pPr>
            <a:r>
              <a:rPr lang="zh-CN" altLang="en-US" smtClean="0">
                <a:solidFill>
                  <a:schemeClr val="tx1"/>
                </a:solidFill>
              </a:rPr>
              <a:t>    语法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node.getElementsByClassName</a:t>
            </a:r>
            <a:r>
              <a:rPr lang="en-US" altLang="zh-CN" sz="2400" dirty="0">
                <a:solidFill>
                  <a:srgbClr val="C00000"/>
                </a:solidFill>
              </a:rPr>
              <a:t>(“class”);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例子：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rgbClr val="C00000"/>
                </a:solidFill>
              </a:rPr>
              <a:t>document.getElementsByClassName</a:t>
            </a:r>
            <a:r>
              <a:rPr lang="en-US" altLang="zh-CN" dirty="0" smtClean="0">
                <a:solidFill>
                  <a:srgbClr val="C00000"/>
                </a:solidFill>
              </a:rPr>
              <a:t>("intro");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27651" name="内容占位符 4"/>
          <p:cNvSpPr>
            <a:spLocks noGrp="1"/>
          </p:cNvSpPr>
          <p:nvPr/>
        </p:nvSpPr>
        <p:spPr bwMode="auto">
          <a:xfrm>
            <a:off x="981657" y="236539"/>
            <a:ext cx="8076619" cy="490537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③ </a:t>
            </a:r>
            <a:r>
              <a:rPr lang="en-US" altLang="zh-CN" dirty="0" err="1" smtClean="0"/>
              <a:t>getElementsByClassName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6"/>
          <p:cNvSpPr>
            <a:spLocks noGrp="1"/>
          </p:cNvSpPr>
          <p:nvPr>
            <p:ph sz="quarter" idx="10"/>
          </p:nvPr>
        </p:nvSpPr>
        <p:spPr bwMode="auto">
          <a:xfrm>
            <a:off x="981657" y="1285875"/>
            <a:ext cx="1008462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BOM </a:t>
            </a:r>
            <a:r>
              <a:rPr lang="zh-CN" altLang="en-US" dirty="0" smtClean="0"/>
              <a:t>是操作浏览器窗口等一些相关操作的接口</a:t>
            </a:r>
            <a:endParaRPr lang="zh-CN" altLang="en-US" dirty="0" smtClean="0"/>
          </a:p>
          <a:p>
            <a:r>
              <a:rPr lang="en-US" altLang="zh-CN" dirty="0" smtClean="0"/>
              <a:t>Document </a:t>
            </a:r>
            <a:r>
              <a:rPr lang="zh-CN" altLang="en-US" dirty="0" smtClean="0"/>
              <a:t>对象，可以获得一些特定的标签并且对其进行操作</a:t>
            </a:r>
            <a:endParaRPr lang="zh-CN" altLang="en-US" dirty="0" smtClean="0"/>
          </a:p>
          <a:p>
            <a:pPr lvl="1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/>
              <a:t>只能获得特定标签，不能</a:t>
            </a:r>
            <a:r>
              <a:rPr lang="zh-CN" altLang="en-US" sz="2400" dirty="0" smtClean="0"/>
              <a:t>获得 </a:t>
            </a:r>
            <a:r>
              <a:rPr lang="en-US" altLang="zh-CN" sz="2400" dirty="0" smtClean="0"/>
              <a:t>HTML 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的任意标签，如</a:t>
            </a:r>
            <a:r>
              <a:rPr lang="en-US" altLang="zh-CN" sz="2400" dirty="0"/>
              <a:t>&lt;div&gt;</a:t>
            </a:r>
            <a:r>
              <a:rPr lang="zh-CN" altLang="en-US" sz="2400" dirty="0"/>
              <a:t>标签</a:t>
            </a:r>
            <a:endParaRPr lang="zh-CN" altLang="en-US" sz="2400" dirty="0"/>
          </a:p>
          <a:p>
            <a:pPr lvl="1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/>
              <a:t>通过数组索引方式获得特定标签，不方便维护</a:t>
            </a:r>
            <a:endParaRPr lang="zh-CN" altLang="en-US" sz="2400" dirty="0"/>
          </a:p>
          <a:p>
            <a:r>
              <a:rPr lang="zh-CN" altLang="en-US" dirty="0" smtClean="0"/>
              <a:t>如何方便地操作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文档，动态修改文档内容？</a:t>
            </a:r>
            <a:endParaRPr lang="zh-CN" altLang="en-US" dirty="0" smtClean="0"/>
          </a:p>
        </p:txBody>
      </p:sp>
      <p:sp>
        <p:nvSpPr>
          <p:cNvPr id="9219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236539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模型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715084" y="5130793"/>
            <a:ext cx="5902325" cy="61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node.previous</a:t>
            </a:r>
            <a:r>
              <a:rPr lang="en-US" altLang="zh-CN" dirty="0" smtClean="0">
                <a:solidFill>
                  <a:srgbClr val="FF0000"/>
                </a:solidFill>
              </a:rPr>
              <a:t>(next)Sibling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072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通过节点关系访问节点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981658" y="1123944"/>
            <a:ext cx="4278312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通过父节点获得子节点：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9595" y="3225794"/>
            <a:ext cx="4559300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通过子节点获得父节点：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9596" y="4521194"/>
            <a:ext cx="42957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获得前后兄弟节点：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27" name="矩形 1"/>
          <p:cNvSpPr>
            <a:spLocks noChangeArrowheads="1"/>
          </p:cNvSpPr>
          <p:nvPr/>
        </p:nvSpPr>
        <p:spPr bwMode="auto">
          <a:xfrm>
            <a:off x="1710320" y="1646230"/>
            <a:ext cx="8814836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dirty="0" err="1" smtClean="0">
                <a:solidFill>
                  <a:srgbClr val="FF0000"/>
                </a:solidFill>
                <a:latin typeface="微软雅黑" panose="020B0503020204020204" pitchFamily="34" charset="-122"/>
              </a:rPr>
              <a:t>node.children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[ ]                       </a:t>
            </a:r>
            <a:r>
              <a:rPr lang="en-US" altLang="zh-CN" sz="2800" dirty="0" err="1" smtClean="0">
                <a:solidFill>
                  <a:srgbClr val="FF0000"/>
                </a:solidFill>
                <a:latin typeface="微软雅黑" panose="020B0503020204020204" pitchFamily="34" charset="-122"/>
              </a:rPr>
              <a:t>node.childNodes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[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]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dirty="0" err="1" smtClean="0">
                <a:solidFill>
                  <a:srgbClr val="FF0000"/>
                </a:solidFill>
                <a:latin typeface="微软雅黑" panose="020B0503020204020204" pitchFamily="34" charset="-122"/>
              </a:rPr>
              <a:t>node.firstChild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                       </a:t>
            </a:r>
            <a:r>
              <a:rPr lang="en-US" altLang="zh-CN" sz="2800" dirty="0" err="1" smtClean="0">
                <a:solidFill>
                  <a:srgbClr val="FF0000"/>
                </a:solidFill>
                <a:latin typeface="微软雅黑" panose="020B0503020204020204" pitchFamily="34" charset="-122"/>
              </a:rPr>
              <a:t>node.lastChild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4445" y="3873494"/>
            <a:ext cx="37465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en-US" altLang="zh-CN" sz="2800" kern="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node.parentNode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1053691" y="187325"/>
            <a:ext cx="8571324" cy="584200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1200" dirty="0" smtClean="0">
                <a:latin typeface="Calibri" panose="020F0502020204030204"/>
                <a:cs typeface="Calibri" panose="020F0502020204030204"/>
              </a:rPr>
              <a:t>①</a:t>
            </a:r>
            <a:r>
              <a:rPr lang="zh-CN" altLang="en-US" dirty="0" smtClean="0"/>
              <a:t>通过</a:t>
            </a:r>
            <a:r>
              <a:rPr lang="zh-CN" altLang="en-US" dirty="0"/>
              <a:t>父节点获得子节点</a:t>
            </a:r>
            <a:endParaRPr lang="en-US" altLang="zh-CN" kern="1200" dirty="0">
              <a:latin typeface="Arial" panose="020B0604020202020204" pitchFamily="34" charset="0"/>
            </a:endParaRPr>
          </a:p>
        </p:txBody>
      </p:sp>
      <p:sp>
        <p:nvSpPr>
          <p:cNvPr id="31747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5"/>
            <a:ext cx="10804950" cy="583467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dirty="0" smtClean="0">
                <a:latin typeface="+mn-ea"/>
                <a:ea typeface="+mn-ea"/>
                <a:cs typeface="Calibri" panose="020F0502020204030204" pitchFamily="34" charset="0"/>
              </a:rPr>
              <a:t>children</a:t>
            </a:r>
            <a:r>
              <a:rPr lang="zh-CN" altLang="en-US" dirty="0" smtClean="0">
                <a:latin typeface="+mn-ea"/>
                <a:ea typeface="+mn-ea"/>
                <a:cs typeface="Calibri" panose="020F0502020204030204" pitchFamily="34" charset="0"/>
              </a:rPr>
              <a:t>属性</a:t>
            </a:r>
            <a:r>
              <a:rPr lang="en-US" altLang="zh-CN" dirty="0" smtClean="0">
                <a:latin typeface="+mn-ea"/>
                <a:ea typeface="+mn-ea"/>
                <a:cs typeface="Calibri" panose="020F0502020204030204" pitchFamily="34" charset="0"/>
              </a:rPr>
              <a:t>——</a:t>
            </a:r>
            <a:r>
              <a:rPr lang="zh-CN" altLang="en-US" dirty="0" smtClean="0">
                <a:latin typeface="+mn-ea"/>
                <a:ea typeface="+mn-ea"/>
                <a:cs typeface="Calibri" panose="020F0502020204030204" pitchFamily="34" charset="0"/>
              </a:rPr>
              <a:t>返回节点的所有元素子节点集合。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之后可以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通过循环或者索引找到需要的元素节点。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marL="360045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例：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CN" sz="2400" dirty="0" smtClean="0">
                <a:solidFill>
                  <a:srgbClr val="FF0000"/>
                </a:solidFill>
              </a:rPr>
              <a:t>("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myList</a:t>
            </a:r>
            <a:r>
              <a:rPr lang="en-US" altLang="zh-CN" sz="2400" dirty="0" smtClean="0">
                <a:solidFill>
                  <a:srgbClr val="FF0000"/>
                </a:solidFill>
              </a:rPr>
              <a:t>").children;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60045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CN" sz="2400" dirty="0" smtClean="0">
                <a:solidFill>
                  <a:srgbClr val="FF0000"/>
                </a:solidFill>
              </a:rPr>
              <a:t>("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myList</a:t>
            </a:r>
            <a:r>
              <a:rPr lang="en-US" altLang="zh-CN" sz="2400" dirty="0" smtClean="0">
                <a:solidFill>
                  <a:srgbClr val="FF0000"/>
                </a:solidFill>
              </a:rPr>
              <a:t>").children[0];</a:t>
            </a:r>
            <a:endParaRPr lang="en-US" altLang="zh-CN" sz="2400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360045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dirty="0" err="1" smtClean="0"/>
              <a:t>childNodes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返回节点的子节点</a:t>
            </a:r>
            <a:r>
              <a:rPr lang="zh-CN" altLang="en-US" dirty="0"/>
              <a:t>集合</a:t>
            </a:r>
            <a:r>
              <a:rPr lang="zh-CN" altLang="en-US" dirty="0" smtClean="0"/>
              <a:t>。</a:t>
            </a:r>
            <a:r>
              <a:rPr lang="zh-CN" altLang="en-US" dirty="0">
                <a:solidFill>
                  <a:schemeClr val="tx1"/>
                </a:solidFill>
              </a:rPr>
              <a:t>之后</a:t>
            </a:r>
            <a:r>
              <a:rPr lang="zh-CN" altLang="en-US" dirty="0" smtClean="0">
                <a:solidFill>
                  <a:schemeClr val="tx1"/>
                </a:solidFill>
              </a:rPr>
              <a:t>可以</a:t>
            </a:r>
            <a:r>
              <a:rPr lang="zh-CN" altLang="en-US" dirty="0">
                <a:solidFill>
                  <a:schemeClr val="tx1"/>
                </a:solidFill>
              </a:rPr>
              <a:t>通过循环或者索引找到需要的节点。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60045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例：</a:t>
            </a:r>
            <a:r>
              <a:rPr lang="en-US" altLang="zh-CN" sz="2400" dirty="0" err="1">
                <a:solidFill>
                  <a:srgbClr val="FF0000"/>
                </a:solidFill>
              </a:rPr>
              <a:t>document.getElementById</a:t>
            </a:r>
            <a:r>
              <a:rPr lang="en-US" altLang="zh-CN" sz="2400" dirty="0">
                <a:solidFill>
                  <a:srgbClr val="FF0000"/>
                </a:solidFill>
              </a:rPr>
              <a:t>("</a:t>
            </a:r>
            <a:r>
              <a:rPr lang="en-US" altLang="zh-CN" sz="2400" dirty="0" err="1">
                <a:solidFill>
                  <a:srgbClr val="FF0000"/>
                </a:solidFill>
              </a:rPr>
              <a:t>myList</a:t>
            </a:r>
            <a:r>
              <a:rPr lang="en-US" altLang="zh-CN" sz="2400" dirty="0">
                <a:solidFill>
                  <a:srgbClr val="FF0000"/>
                </a:solidFill>
              </a:rPr>
              <a:t>").</a:t>
            </a:r>
            <a:r>
              <a:rPr lang="en-US" altLang="zh-CN" sz="2400" dirty="0" err="1">
                <a:solidFill>
                  <a:srgbClr val="FF0000"/>
                </a:solidFill>
              </a:rPr>
              <a:t>childNodes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60045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</a:t>
            </a:r>
            <a:r>
              <a:rPr lang="en-US" altLang="zh-CN" sz="2400" dirty="0" err="1">
                <a:solidFill>
                  <a:srgbClr val="FF0000"/>
                </a:solidFill>
              </a:rPr>
              <a:t>document.getElementById</a:t>
            </a:r>
            <a:r>
              <a:rPr lang="en-US" altLang="zh-CN" sz="2400" dirty="0">
                <a:solidFill>
                  <a:srgbClr val="FF0000"/>
                </a:solidFill>
              </a:rPr>
              <a:t>("</a:t>
            </a:r>
            <a:r>
              <a:rPr lang="en-US" altLang="zh-CN" sz="2400" dirty="0" err="1">
                <a:solidFill>
                  <a:srgbClr val="FF0000"/>
                </a:solidFill>
              </a:rPr>
              <a:t>myList</a:t>
            </a:r>
            <a:r>
              <a:rPr lang="en-US" altLang="zh-CN" sz="2400" dirty="0">
                <a:solidFill>
                  <a:srgbClr val="FF0000"/>
                </a:solidFill>
              </a:rPr>
              <a:t>").</a:t>
            </a:r>
            <a:r>
              <a:rPr lang="en-US" altLang="zh-CN" sz="2400" dirty="0" err="1">
                <a:solidFill>
                  <a:srgbClr val="FF0000"/>
                </a:solidFill>
              </a:rPr>
              <a:t>childNodes</a:t>
            </a:r>
            <a:r>
              <a:rPr lang="en-US" altLang="zh-CN" sz="2400" dirty="0">
                <a:solidFill>
                  <a:srgbClr val="FF0000"/>
                </a:solidFill>
              </a:rPr>
              <a:t>[0</a:t>
            </a:r>
            <a:r>
              <a:rPr lang="en-US" altLang="zh-CN" sz="2400" dirty="0" smtClean="0">
                <a:solidFill>
                  <a:srgbClr val="FF0000"/>
                </a:solidFill>
              </a:rPr>
              <a:t>];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60045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1053691" y="187325"/>
            <a:ext cx="8571324" cy="584200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1200" dirty="0" smtClean="0">
                <a:latin typeface="Calibri" panose="020F0502020204030204"/>
                <a:cs typeface="Calibri" panose="020F0502020204030204"/>
              </a:rPr>
              <a:t>①</a:t>
            </a:r>
            <a:r>
              <a:rPr lang="zh-CN" altLang="en-US" dirty="0" smtClean="0"/>
              <a:t>通过</a:t>
            </a:r>
            <a:r>
              <a:rPr lang="zh-CN" altLang="en-US" dirty="0"/>
              <a:t>父节点获得子节点</a:t>
            </a:r>
            <a:endParaRPr lang="en-US" altLang="zh-CN" kern="1200" dirty="0">
              <a:latin typeface="Arial" panose="020B0604020202020204" pitchFamily="34" charset="0"/>
            </a:endParaRPr>
          </a:p>
        </p:txBody>
      </p:sp>
      <p:sp>
        <p:nvSpPr>
          <p:cNvPr id="31747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420" y="908050"/>
            <a:ext cx="10868025" cy="583438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dirty="0" err="1" smtClean="0"/>
              <a:t>firstChild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返回指定节点的首个子节点。</a:t>
            </a:r>
            <a:r>
              <a:rPr lang="zh-CN" altLang="en-US" dirty="0" smtClean="0">
                <a:solidFill>
                  <a:schemeClr val="tx1"/>
                </a:solidFill>
              </a:rPr>
              <a:t>可递归使用，即支持 </a:t>
            </a:r>
            <a:r>
              <a:rPr lang="en-US" altLang="zh-CN" dirty="0" err="1" smtClean="0">
                <a:solidFill>
                  <a:schemeClr val="tx1"/>
                </a:solidFill>
              </a:rPr>
              <a:t>parentObj.firstChild.firstChild</a:t>
            </a:r>
            <a:r>
              <a:rPr lang="en-US" altLang="zh-CN" dirty="0" smtClean="0">
                <a:solidFill>
                  <a:schemeClr val="tx1"/>
                </a:solidFill>
              </a:rPr>
              <a:t>... </a:t>
            </a:r>
            <a:r>
              <a:rPr lang="zh-CN" altLang="en-US" dirty="0" smtClean="0">
                <a:solidFill>
                  <a:schemeClr val="tx1"/>
                </a:solidFill>
              </a:rPr>
              <a:t>的形式，如此可获得更深层次的节点。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60045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例：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CN" sz="2400" dirty="0" smtClean="0">
                <a:solidFill>
                  <a:srgbClr val="FF0000"/>
                </a:solidFill>
              </a:rPr>
              <a:t>("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myList</a:t>
            </a:r>
            <a:r>
              <a:rPr lang="en-US" altLang="zh-CN" sz="2400" dirty="0" smtClean="0">
                <a:solidFill>
                  <a:srgbClr val="FF0000"/>
                </a:solidFill>
              </a:rPr>
              <a:t>").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firstChild</a:t>
            </a:r>
            <a:r>
              <a:rPr lang="en-US" altLang="zh-CN" sz="2400" dirty="0" smtClean="0">
                <a:solidFill>
                  <a:srgbClr val="FF0000"/>
                </a:solidFill>
              </a:rPr>
              <a:t>;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60045" indent="0"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 smtClean="0"/>
              <a:t>lastChild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返回指定节点的最后一个子节点。</a:t>
            </a:r>
            <a:r>
              <a:rPr lang="zh-CN" altLang="en-US" dirty="0" smtClean="0">
                <a:solidFill>
                  <a:schemeClr val="tx1"/>
                </a:solidFill>
              </a:rPr>
              <a:t>可递归使用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60045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例：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CN" sz="2400" dirty="0" smtClean="0">
                <a:solidFill>
                  <a:srgbClr val="FF0000"/>
                </a:solidFill>
              </a:rPr>
              <a:t>("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myList</a:t>
            </a:r>
            <a:r>
              <a:rPr lang="en-US" altLang="zh-CN" sz="2400" dirty="0" smtClean="0">
                <a:solidFill>
                  <a:srgbClr val="FF0000"/>
                </a:solidFill>
              </a:rPr>
              <a:t>").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lastChild</a:t>
            </a:r>
            <a:r>
              <a:rPr lang="en-US" altLang="zh-CN" sz="2400" dirty="0" smtClean="0">
                <a:solidFill>
                  <a:srgbClr val="FF0000"/>
                </a:solidFill>
              </a:rPr>
              <a:t>;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60045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8244116" y="5773093"/>
            <a:ext cx="18999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demo1-7-3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090111" y="1195977"/>
            <a:ext cx="7286625" cy="1493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 重新做 </a:t>
            </a:r>
            <a:r>
              <a:rPr lang="en-US" altLang="zh-CN" dirty="0" smtClean="0"/>
              <a:t>demo1-7-2</a:t>
            </a:r>
            <a:endParaRPr lang="en-US" altLang="zh-CN" dirty="0" smtClean="0"/>
          </a:p>
          <a:p>
            <a:pPr lvl="1"/>
            <a:r>
              <a:rPr lang="zh-CN" altLang="en-US" sz="2400" dirty="0"/>
              <a:t>使用更合理的方式实现图片更换</a:t>
            </a:r>
            <a:endParaRPr lang="en-US" altLang="zh-CN" sz="2400" dirty="0"/>
          </a:p>
        </p:txBody>
      </p:sp>
      <p:sp>
        <p:nvSpPr>
          <p:cNvPr id="32771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实例代码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24" y="187325"/>
            <a:ext cx="6699264" cy="584200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1200" dirty="0" smtClean="0">
                <a:latin typeface="Calibri" panose="020F0502020204030204"/>
                <a:cs typeface="Calibri" panose="020F0502020204030204"/>
              </a:rPr>
              <a:t>②</a:t>
            </a:r>
            <a:r>
              <a:rPr lang="zh-CN" altLang="en-US" dirty="0" smtClean="0"/>
              <a:t>通过</a:t>
            </a:r>
            <a:r>
              <a:rPr lang="zh-CN" altLang="en-US" dirty="0"/>
              <a:t>子节点</a:t>
            </a:r>
            <a:r>
              <a:rPr lang="zh-CN" altLang="en-US" dirty="0" smtClean="0"/>
              <a:t>获得父</a:t>
            </a:r>
            <a:r>
              <a:rPr lang="zh-CN" altLang="en-US" dirty="0"/>
              <a:t>节点</a:t>
            </a:r>
            <a:endParaRPr lang="en-US" altLang="zh-CN" kern="1200" dirty="0">
              <a:latin typeface="Arial" panose="020B0604020202020204" pitchFamily="34" charset="0"/>
            </a:endParaRPr>
          </a:p>
        </p:txBody>
      </p:sp>
      <p:sp>
        <p:nvSpPr>
          <p:cNvPr id="27651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053690" y="1555751"/>
            <a:ext cx="9455560" cy="3746107"/>
          </a:xfr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html</a:t>
            </a:r>
            <a:r>
              <a:rPr lang="zh-CN" altLang="en-US" sz="2400" b="1" dirty="0">
                <a:solidFill>
                  <a:schemeClr val="tx1"/>
                </a:solidFill>
              </a:rPr>
              <a:t>代码</a:t>
            </a:r>
            <a:r>
              <a:rPr lang="en-US" altLang="zh-CN" sz="2400" b="1" dirty="0">
                <a:solidFill>
                  <a:schemeClr val="tx1"/>
                </a:solidFill>
              </a:rPr>
              <a:t>: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&lt;h1&gt;</a:t>
            </a:r>
            <a:r>
              <a:rPr lang="zh-CN" altLang="en-US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新闻动态</a:t>
            </a:r>
            <a:r>
              <a:rPr lang="en-US" altLang="zh-CN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&lt;span id="time"&gt;2016-10-7&lt;/span&gt;&lt;/h1&gt;</a:t>
            </a:r>
            <a:endParaRPr lang="en-US" altLang="zh-CN" sz="24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 err="1">
                <a:solidFill>
                  <a:schemeClr val="tx1"/>
                </a:solidFill>
              </a:rPr>
              <a:t>js</a:t>
            </a:r>
            <a:r>
              <a:rPr lang="zh-CN" altLang="en-US" sz="2400" b="1" dirty="0">
                <a:solidFill>
                  <a:schemeClr val="tx1"/>
                </a:solidFill>
              </a:rPr>
              <a:t>代码：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200" b="1" dirty="0" err="1">
                <a:solidFill>
                  <a:srgbClr val="FF0000"/>
                </a:solidFill>
              </a:rPr>
              <a:t>var</a:t>
            </a:r>
            <a:r>
              <a:rPr lang="en-US" altLang="zh-CN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 err="1">
                <a:solidFill>
                  <a:srgbClr val="FF0000"/>
                </a:solidFill>
              </a:rPr>
              <a:t>noder</a:t>
            </a:r>
            <a:r>
              <a:rPr lang="en-US" altLang="zh-CN" sz="2200" b="1" dirty="0">
                <a:solidFill>
                  <a:srgbClr val="FF0000"/>
                </a:solidFill>
              </a:rPr>
              <a:t>=</a:t>
            </a:r>
            <a:r>
              <a:rPr lang="en-US" altLang="zh-CN" sz="2200" b="1" dirty="0" err="1">
                <a:solidFill>
                  <a:srgbClr val="FF0000"/>
                </a:solidFill>
              </a:rPr>
              <a:t>document.getElementById</a:t>
            </a:r>
            <a:r>
              <a:rPr lang="en-US" altLang="zh-CN" sz="2200" b="1" dirty="0">
                <a:solidFill>
                  <a:srgbClr val="FF0000"/>
                </a:solidFill>
              </a:rPr>
              <a:t>('time').</a:t>
            </a:r>
            <a:r>
              <a:rPr lang="en-US" altLang="zh-CN" sz="2200" b="1" dirty="0" err="1">
                <a:solidFill>
                  <a:srgbClr val="FF0000"/>
                </a:solidFill>
              </a:rPr>
              <a:t>parentNode</a:t>
            </a:r>
            <a:r>
              <a:rPr lang="en-US" altLang="zh-CN" sz="2200" b="1" dirty="0">
                <a:solidFill>
                  <a:srgbClr val="FF0000"/>
                </a:solidFill>
              </a:rPr>
              <a:t>;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alert(</a:t>
            </a:r>
            <a:r>
              <a:rPr lang="en-US" altLang="zh-CN" sz="2400" b="1" dirty="0" err="1">
                <a:solidFill>
                  <a:srgbClr val="FF0000"/>
                </a:solidFill>
              </a:rPr>
              <a:t>noder.innerHTML</a:t>
            </a:r>
            <a:r>
              <a:rPr lang="en-US" altLang="zh-CN" sz="2400" b="1" dirty="0">
                <a:solidFill>
                  <a:srgbClr val="FF0000"/>
                </a:solidFill>
              </a:rPr>
              <a:t>);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输出结果：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zh-CN" altLang="en-US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新闻动态</a:t>
            </a:r>
            <a:r>
              <a:rPr lang="en-US" altLang="zh-CN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&lt;span id="time"&gt;2016-10-7&lt;/span&gt;</a:t>
            </a:r>
            <a:endParaRPr lang="en-US" altLang="zh-CN" sz="24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3690" y="908050"/>
            <a:ext cx="938571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kern="0" dirty="0" err="1">
                <a:solidFill>
                  <a:srgbClr val="006F53"/>
                </a:solidFill>
                <a:latin typeface="微软雅黑" panose="020B0503020204020204" pitchFamily="34" charset="-122"/>
              </a:rPr>
              <a:t>node.parentNode</a:t>
            </a:r>
            <a:r>
              <a:rPr lang="en-US" altLang="zh-CN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返回指定节点的父节点</a:t>
            </a:r>
            <a:endParaRPr lang="en-US" altLang="zh-CN" sz="2800" kern="0" dirty="0">
              <a:solidFill>
                <a:srgbClr val="006F53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25" y="211138"/>
            <a:ext cx="8715390" cy="584200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1200" dirty="0" smtClean="0">
                <a:latin typeface="Calibri" panose="020F0502020204030204"/>
                <a:cs typeface="Calibri" panose="020F0502020204030204"/>
              </a:rPr>
              <a:t>③</a:t>
            </a:r>
            <a:r>
              <a:rPr lang="zh-CN" altLang="en-US" dirty="0" smtClean="0"/>
              <a:t>获得</a:t>
            </a:r>
            <a:r>
              <a:rPr lang="zh-CN" altLang="en-US" dirty="0"/>
              <a:t>前后兄弟</a:t>
            </a:r>
            <a:r>
              <a:rPr lang="zh-CN" altLang="en-US" dirty="0" smtClean="0"/>
              <a:t>节点</a:t>
            </a:r>
            <a:endParaRPr lang="en-US" altLang="zh-CN" kern="1200" dirty="0">
              <a:latin typeface="Arial" panose="020B0604020202020204" pitchFamily="34" charset="0"/>
            </a:endParaRPr>
          </a:p>
        </p:txBody>
      </p:sp>
      <p:sp>
        <p:nvSpPr>
          <p:cNvPr id="27651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09625" y="923926"/>
            <a:ext cx="9456751" cy="4017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buClr>
                <a:srgbClr val="008469"/>
              </a:buClr>
              <a:defRPr/>
            </a:pPr>
            <a:r>
              <a:rPr lang="en-US" altLang="zh-CN" dirty="0" err="1"/>
              <a:t>previousSibling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——</a:t>
            </a:r>
            <a:r>
              <a:rPr lang="zh-CN" altLang="en-US" sz="2400" dirty="0">
                <a:solidFill>
                  <a:schemeClr val="tx1"/>
                </a:solidFill>
              </a:rPr>
              <a:t>返回同</a:t>
            </a:r>
            <a:r>
              <a:rPr lang="zh-CN" altLang="en-US" sz="2400" dirty="0" smtClean="0">
                <a:solidFill>
                  <a:schemeClr val="tx1"/>
                </a:solidFill>
              </a:rPr>
              <a:t>一层级</a:t>
            </a:r>
            <a:r>
              <a:rPr lang="zh-CN" altLang="en-US" sz="2400" dirty="0">
                <a:solidFill>
                  <a:schemeClr val="tx1"/>
                </a:solidFill>
              </a:rPr>
              <a:t>中指定节点的前一个节点。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例：</a:t>
            </a:r>
            <a:r>
              <a:rPr lang="en-US" altLang="zh-CN" sz="2400" b="1" dirty="0" err="1">
                <a:solidFill>
                  <a:srgbClr val="FF0000"/>
                </a:solidFill>
              </a:rPr>
              <a:t>document.getElementById</a:t>
            </a:r>
            <a:r>
              <a:rPr lang="en-US" altLang="zh-CN" sz="2400" b="1" dirty="0">
                <a:solidFill>
                  <a:srgbClr val="FF0000"/>
                </a:solidFill>
              </a:rPr>
              <a:t>("item2").</a:t>
            </a:r>
            <a:r>
              <a:rPr lang="en-US" altLang="zh-CN" sz="2400" b="1" dirty="0" err="1">
                <a:solidFill>
                  <a:srgbClr val="FF0000"/>
                </a:solidFill>
              </a:rPr>
              <a:t>previousSibling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>
              <a:buClr>
                <a:srgbClr val="008469"/>
              </a:buClr>
              <a:defRPr/>
            </a:pPr>
            <a:r>
              <a:rPr lang="en-US" altLang="zh-CN" dirty="0" err="1"/>
              <a:t>nextSibling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</a:rPr>
              <a:t>返回同</a:t>
            </a:r>
            <a:r>
              <a:rPr lang="zh-CN" altLang="en-US" sz="2400" dirty="0" smtClean="0">
                <a:solidFill>
                  <a:schemeClr val="tx1"/>
                </a:solidFill>
              </a:rPr>
              <a:t>一层级</a:t>
            </a:r>
            <a:r>
              <a:rPr lang="zh-CN" altLang="en-US" sz="2400" dirty="0">
                <a:solidFill>
                  <a:schemeClr val="tx1"/>
                </a:solidFill>
              </a:rPr>
              <a:t>中指定节点之后紧跟的一个节点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例：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document.getElementById</a:t>
            </a:r>
            <a:r>
              <a:rPr lang="en-US" altLang="zh-CN" sz="2400" b="1" dirty="0">
                <a:solidFill>
                  <a:srgbClr val="FF0000"/>
                </a:solidFill>
              </a:rPr>
              <a:t>("item1").</a:t>
            </a:r>
            <a:r>
              <a:rPr lang="en-US" altLang="zh-CN" sz="2400" b="1" dirty="0" err="1">
                <a:solidFill>
                  <a:srgbClr val="FF0000"/>
                </a:solidFill>
              </a:rPr>
              <a:t>nextSibling</a:t>
            </a:r>
            <a:r>
              <a:rPr lang="en-US" altLang="zh-CN" sz="2400" b="1" dirty="0">
                <a:solidFill>
                  <a:srgbClr val="FF0000"/>
                </a:solidFill>
              </a:rPr>
              <a:t>;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zh-CN" altLang="en-US" sz="2400" dirty="0"/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7841390" y="5490548"/>
            <a:ext cx="18999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demo1-7-4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8" y="1123944"/>
            <a:ext cx="9220223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获得某一元素节点的属性节点</a:t>
            </a:r>
            <a:endParaRPr lang="zh-CN" altLang="en-US" dirty="0" smtClean="0"/>
          </a:p>
          <a:p>
            <a:pPr lvl="1"/>
            <a:r>
              <a:rPr lang="zh-CN" altLang="en-US" sz="2400" dirty="0"/>
              <a:t>标准方式获得属性：</a:t>
            </a:r>
            <a:r>
              <a:rPr lang="en-US" altLang="zh-CN" sz="2400" dirty="0" err="1">
                <a:solidFill>
                  <a:srgbClr val="FF0000"/>
                </a:solidFill>
              </a:rPr>
              <a:t>node.getAttribute</a:t>
            </a:r>
            <a:r>
              <a:rPr lang="en-US" altLang="zh-CN" sz="2400" dirty="0">
                <a:solidFill>
                  <a:srgbClr val="FF0000"/>
                </a:solidFill>
              </a:rPr>
              <a:t>( </a:t>
            </a:r>
            <a:r>
              <a:rPr lang="en-US" altLang="zh-CN" sz="2400" i="1" dirty="0">
                <a:solidFill>
                  <a:srgbClr val="FF0000"/>
                </a:solidFill>
              </a:rPr>
              <a:t>name</a:t>
            </a:r>
            <a:r>
              <a:rPr lang="en-US" altLang="zh-CN" sz="2400" dirty="0">
                <a:solidFill>
                  <a:srgbClr val="FF0000"/>
                </a:solidFill>
              </a:rPr>
              <a:t> )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简单方式获得属性：</a:t>
            </a:r>
            <a:r>
              <a:rPr lang="en-US" altLang="zh-CN" sz="2400" dirty="0" err="1">
                <a:solidFill>
                  <a:srgbClr val="FF0000"/>
                </a:solidFill>
              </a:rPr>
              <a:t>node.</a:t>
            </a:r>
            <a:r>
              <a:rPr lang="en-US" altLang="zh-CN" sz="2400" i="1" dirty="0" err="1">
                <a:solidFill>
                  <a:srgbClr val="FF0000"/>
                </a:solidFill>
              </a:rPr>
              <a:t>attrName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修改某一元素节点的属性节点</a:t>
            </a:r>
            <a:endParaRPr lang="en-US" altLang="zh-CN" dirty="0" smtClean="0"/>
          </a:p>
          <a:p>
            <a:pPr lvl="1"/>
            <a:r>
              <a:rPr lang="zh-CN" altLang="en-US" sz="2400" dirty="0"/>
              <a:t>直接赋值给</a:t>
            </a:r>
            <a:r>
              <a:rPr lang="zh-CN" altLang="en-US" sz="2400" dirty="0" smtClean="0"/>
              <a:t>属性</a:t>
            </a:r>
            <a:endParaRPr lang="zh-CN" altLang="en-US" sz="2400" dirty="0" smtClean="0"/>
          </a:p>
        </p:txBody>
      </p:sp>
      <p:sp>
        <p:nvSpPr>
          <p:cNvPr id="19459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访问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r>
              <a:rPr lang="zh-CN" altLang="en-US" dirty="0"/>
              <a:t>属性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25" y="187325"/>
            <a:ext cx="8715390" cy="5842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zh-CN" altLang="en-US" dirty="0" smtClean="0"/>
              <a:t>获得某一元素节点的属性节点</a:t>
            </a:r>
            <a:endParaRPr lang="zh-CN" altLang="en-US" dirty="0" smtClean="0"/>
          </a:p>
        </p:txBody>
      </p:sp>
      <p:sp>
        <p:nvSpPr>
          <p:cNvPr id="27651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09625" y="835025"/>
            <a:ext cx="10444784" cy="52593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  <a:defRPr/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❶ 标准方式获得节点属性：</a:t>
            </a:r>
            <a:r>
              <a:rPr lang="en-US" altLang="zh-CN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getAttribute</a:t>
            </a:r>
            <a:r>
              <a:rPr lang="en-US" altLang="zh-CN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) </a:t>
            </a:r>
            <a:r>
              <a:rPr lang="zh-CN" altLang="en-US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方法</a:t>
            </a:r>
            <a:endParaRPr lang="en-US" altLang="zh-CN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dirty="0"/>
              <a:t>   - </a:t>
            </a:r>
            <a:r>
              <a:rPr lang="zh-CN" altLang="en-US" dirty="0"/>
              <a:t>返回指定属性名的属性值。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例：</a:t>
            </a:r>
            <a:r>
              <a:rPr lang="en-US" altLang="zh-CN" sz="2400" dirty="0">
                <a:solidFill>
                  <a:schemeClr val="tx1"/>
                </a:solidFill>
              </a:rPr>
              <a:t>&lt;a id=“aa” </a:t>
            </a:r>
            <a:r>
              <a:rPr lang="en-US" altLang="zh-CN" sz="2400" dirty="0" err="1">
                <a:solidFill>
                  <a:schemeClr val="tx1"/>
                </a:solidFill>
              </a:rPr>
              <a:t>href</a:t>
            </a:r>
            <a:r>
              <a:rPr lang="en-US" altLang="zh-CN" sz="2400" dirty="0">
                <a:solidFill>
                  <a:schemeClr val="tx1"/>
                </a:solidFill>
              </a:rPr>
              <a:t>=“#" target="_blank"&gt;&lt;/</a:t>
            </a:r>
            <a:r>
              <a:rPr lang="en-US" altLang="zh-CN" sz="2400" dirty="0" smtClean="0">
                <a:solidFill>
                  <a:schemeClr val="tx1"/>
                </a:solidFill>
              </a:rPr>
              <a:t>a&gt;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it-IT" altLang="zh-CN" sz="2400" dirty="0">
                <a:solidFill>
                  <a:srgbClr val="C00000"/>
                </a:solidFill>
              </a:rPr>
              <a:t>var result=document.getElementById("aa").getAttribute("target");</a:t>
            </a:r>
            <a:endParaRPr lang="it-IT" altLang="zh-CN" sz="2400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</a:rPr>
              <a:t>alert(result) ;  //</a:t>
            </a:r>
            <a:r>
              <a:rPr lang="zh-CN" altLang="en-US" sz="2400" dirty="0">
                <a:solidFill>
                  <a:srgbClr val="C00000"/>
                </a:solidFill>
              </a:rPr>
              <a:t>结果：</a:t>
            </a:r>
            <a:r>
              <a:rPr lang="en-US" altLang="zh-CN" sz="2400" dirty="0">
                <a:solidFill>
                  <a:srgbClr val="C00000"/>
                </a:solidFill>
              </a:rPr>
              <a:t>_blank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lvl="1" indent="0">
              <a:buNone/>
              <a:defRPr/>
            </a:pPr>
            <a:r>
              <a:rPr lang="zh-CN" altLang="en-US" sz="2800" dirty="0">
                <a:solidFill>
                  <a:srgbClr val="006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 简单方式获得节点属性：</a:t>
            </a:r>
            <a:r>
              <a:rPr lang="en-US" altLang="zh-CN" sz="28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node.attrName</a:t>
            </a:r>
            <a:endParaRPr lang="en-US" altLang="zh-CN" sz="28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8275" lvl="1" indent="0">
              <a:buNone/>
              <a:defRPr/>
            </a:pPr>
            <a:r>
              <a:rPr lang="zh-CN" altLang="en-US" sz="2400" dirty="0" smtClean="0"/>
              <a:t>例：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 id="image"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="smiley.gif</a:t>
            </a:r>
            <a:r>
              <a:rPr lang="en-US" altLang="zh-CN" sz="2400" dirty="0" smtClean="0"/>
              <a:t>"&gt;</a:t>
            </a:r>
            <a:br>
              <a:rPr lang="en-US" altLang="zh-CN" dirty="0" smtClean="0"/>
            </a:br>
            <a:r>
              <a:rPr lang="en-US" altLang="zh-CN" sz="2400" dirty="0" err="1" smtClean="0">
                <a:solidFill>
                  <a:srgbClr val="C00000"/>
                </a:solidFill>
              </a:rPr>
              <a:t>document.getElementById</a:t>
            </a:r>
            <a:r>
              <a:rPr lang="en-US" altLang="zh-CN" sz="2400" dirty="0">
                <a:solidFill>
                  <a:srgbClr val="C00000"/>
                </a:solidFill>
              </a:rPr>
              <a:t>("image").</a:t>
            </a:r>
            <a:r>
              <a:rPr lang="en-US" altLang="zh-CN" sz="2400" dirty="0" err="1">
                <a:solidFill>
                  <a:srgbClr val="C00000"/>
                </a:solidFill>
              </a:rPr>
              <a:t>src</a:t>
            </a:r>
            <a:r>
              <a:rPr lang="en-US" altLang="zh-CN" sz="2400" dirty="0">
                <a:solidFill>
                  <a:srgbClr val="C00000"/>
                </a:solidFill>
              </a:rPr>
              <a:t>="landscape.jpg"; </a:t>
            </a:r>
            <a:endParaRPr lang="zh-CN" altLang="zh-CN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25" y="187325"/>
            <a:ext cx="8715390" cy="5842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zh-CN" altLang="en-US" dirty="0" smtClean="0"/>
              <a:t>修改某一元素节点的属性节点</a:t>
            </a:r>
            <a:endParaRPr lang="en-US" altLang="zh-CN" dirty="0" smtClean="0"/>
          </a:p>
        </p:txBody>
      </p:sp>
      <p:sp>
        <p:nvSpPr>
          <p:cNvPr id="27651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09624" y="1123950"/>
            <a:ext cx="10228685" cy="38179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修改某一元素节点的属性节点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006F53"/>
                </a:solidFill>
                <a:cs typeface="+mn-cs"/>
              </a:rPr>
              <a:t>直接赋值给属性</a:t>
            </a:r>
            <a:endParaRPr lang="zh-CN" altLang="en-US" dirty="0">
              <a:solidFill>
                <a:srgbClr val="006F53"/>
              </a:solidFill>
              <a:cs typeface="+mn-cs"/>
            </a:endParaRPr>
          </a:p>
          <a:p>
            <a:pPr marL="168275" lvl="1" indent="0"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例：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68275" lvl="1" indent="0">
              <a:buNone/>
              <a:defRPr/>
            </a:pPr>
            <a:r>
              <a:rPr lang="en-US" altLang="zh-CN" sz="2800" dirty="0"/>
              <a:t>&lt;</a:t>
            </a:r>
            <a:r>
              <a:rPr lang="en-US" altLang="zh-CN" sz="2800" dirty="0" err="1"/>
              <a:t>img</a:t>
            </a:r>
            <a:r>
              <a:rPr lang="en-US" altLang="zh-CN" sz="2800" dirty="0"/>
              <a:t> id="image" 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="smiley.gif"&gt;</a:t>
            </a:r>
            <a:br>
              <a:rPr lang="en-US" altLang="zh-CN" sz="2800" dirty="0"/>
            </a:br>
            <a:r>
              <a:rPr lang="en-US" altLang="zh-CN" sz="2800" dirty="0" err="1">
                <a:solidFill>
                  <a:srgbClr val="C00000"/>
                </a:solidFill>
              </a:rPr>
              <a:t>document.getElementById</a:t>
            </a:r>
            <a:r>
              <a:rPr lang="en-US" altLang="zh-CN" sz="2800" dirty="0">
                <a:solidFill>
                  <a:srgbClr val="C00000"/>
                </a:solidFill>
              </a:rPr>
              <a:t>("image").</a:t>
            </a:r>
            <a:r>
              <a:rPr lang="en-US" altLang="zh-CN" sz="2800" dirty="0" err="1">
                <a:solidFill>
                  <a:srgbClr val="C00000"/>
                </a:solidFill>
              </a:rPr>
              <a:t>src</a:t>
            </a:r>
            <a:r>
              <a:rPr lang="en-US" altLang="zh-CN" sz="2800" dirty="0">
                <a:solidFill>
                  <a:srgbClr val="C00000"/>
                </a:solidFill>
              </a:rPr>
              <a:t>="landscape.jpg"; </a:t>
            </a:r>
            <a:endParaRPr lang="zh-CN" altLang="zh-CN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8" y="115888"/>
            <a:ext cx="7368594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innerHTML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  <a:endParaRPr lang="zh-CN" altLang="en-US" dirty="0" smtClean="0"/>
          </a:p>
        </p:txBody>
      </p:sp>
      <p:sp>
        <p:nvSpPr>
          <p:cNvPr id="38915" name="矩形 1"/>
          <p:cNvSpPr>
            <a:spLocks noChangeArrowheads="1"/>
          </p:cNvSpPr>
          <p:nvPr/>
        </p:nvSpPr>
        <p:spPr bwMode="auto">
          <a:xfrm>
            <a:off x="981658" y="1123950"/>
            <a:ext cx="10313404" cy="311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167005" indent="-167005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改变</a:t>
            </a:r>
            <a:r>
              <a:rPr lang="en-US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 HTML </a:t>
            </a:r>
            <a:r>
              <a:rPr lang="zh-CN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内容</a:t>
            </a:r>
            <a:r>
              <a:rPr lang="en-US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—</a:t>
            </a:r>
            <a:r>
              <a:rPr lang="en-US" altLang="zh-CN" sz="2800" dirty="0" err="1">
                <a:solidFill>
                  <a:srgbClr val="006F53"/>
                </a:solidFill>
                <a:latin typeface="微软雅黑" panose="020B0503020204020204" pitchFamily="34" charset="-122"/>
              </a:rPr>
              <a:t>innerHTML</a:t>
            </a:r>
            <a:r>
              <a:rPr lang="en-US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属性</a:t>
            </a:r>
            <a:endParaRPr lang="zh-CN" altLang="en-US" sz="2800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600" b="1" dirty="0" err="1">
                <a:solidFill>
                  <a:srgbClr val="000000"/>
                </a:solidFill>
                <a:latin typeface="+mj-ea"/>
                <a:ea typeface="+mj-ea"/>
              </a:rPr>
              <a:t>innerHTML</a:t>
            </a:r>
            <a:r>
              <a:rPr lang="zh-CN" altLang="en-US" sz="2600" b="1" dirty="0">
                <a:solidFill>
                  <a:srgbClr val="000000"/>
                </a:solidFill>
                <a:latin typeface="+mj-ea"/>
                <a:ea typeface="+mj-ea"/>
              </a:rPr>
              <a:t>是</a:t>
            </a:r>
            <a:r>
              <a:rPr lang="en-US" altLang="zh-CN" sz="2600" b="1" dirty="0">
                <a:solidFill>
                  <a:srgbClr val="000000"/>
                </a:solidFill>
                <a:latin typeface="+mj-ea"/>
                <a:ea typeface="+mj-ea"/>
              </a:rPr>
              <a:t>DOM</a:t>
            </a:r>
            <a:r>
              <a:rPr lang="zh-CN" altLang="en-US" sz="2600" b="1" dirty="0">
                <a:solidFill>
                  <a:srgbClr val="000000"/>
                </a:solidFill>
                <a:latin typeface="+mj-ea"/>
                <a:ea typeface="+mj-ea"/>
              </a:rPr>
              <a:t>中</a:t>
            </a:r>
            <a:r>
              <a:rPr lang="zh-CN" altLang="en-US" sz="2600" b="1" dirty="0">
                <a:solidFill>
                  <a:srgbClr val="FF0000"/>
                </a:solidFill>
                <a:latin typeface="+mj-ea"/>
                <a:ea typeface="+mj-ea"/>
              </a:rPr>
              <a:t>元素节点</a:t>
            </a:r>
            <a:r>
              <a:rPr lang="zh-CN" altLang="en-US" sz="2600" b="1" dirty="0">
                <a:solidFill>
                  <a:srgbClr val="000000"/>
                </a:solidFill>
                <a:latin typeface="+mj-ea"/>
                <a:ea typeface="+mj-ea"/>
              </a:rPr>
              <a:t>的属性，相当于一个</a:t>
            </a:r>
            <a:r>
              <a:rPr lang="zh-CN" altLang="en-US" sz="2600" b="1" dirty="0">
                <a:solidFill>
                  <a:srgbClr val="FF0000"/>
                </a:solidFill>
                <a:latin typeface="+mj-ea"/>
                <a:ea typeface="+mj-ea"/>
              </a:rPr>
              <a:t>容器</a:t>
            </a:r>
            <a:r>
              <a:rPr lang="zh-CN" altLang="en-US" sz="2600" b="1" dirty="0">
                <a:solidFill>
                  <a:srgbClr val="000000"/>
                </a:solidFill>
                <a:latin typeface="+mj-ea"/>
                <a:ea typeface="+mj-ea"/>
              </a:rPr>
              <a:t>，</a:t>
            </a:r>
            <a:r>
              <a:rPr lang="zh-CN" altLang="en-US" sz="2600" dirty="0">
                <a:solidFill>
                  <a:srgbClr val="C00000"/>
                </a:solidFill>
                <a:latin typeface="+mj-ea"/>
                <a:ea typeface="+mj-ea"/>
              </a:rPr>
              <a:t>可用于获取或改变任意 </a:t>
            </a:r>
            <a:r>
              <a:rPr lang="en-US" altLang="zh-CN" sz="2600" dirty="0">
                <a:solidFill>
                  <a:srgbClr val="C00000"/>
                </a:solidFill>
                <a:latin typeface="+mj-ea"/>
                <a:ea typeface="+mj-ea"/>
              </a:rPr>
              <a:t>HTML </a:t>
            </a:r>
            <a:r>
              <a:rPr lang="zh-CN" altLang="en-US" sz="2600" dirty="0">
                <a:solidFill>
                  <a:srgbClr val="C00000"/>
                </a:solidFill>
                <a:latin typeface="+mj-ea"/>
                <a:ea typeface="+mj-ea"/>
              </a:rPr>
              <a:t>元素，包括 </a:t>
            </a:r>
            <a:r>
              <a:rPr lang="en-US" altLang="zh-CN" sz="2600" dirty="0">
                <a:solidFill>
                  <a:srgbClr val="C00000"/>
                </a:solidFill>
                <a:latin typeface="+mj-ea"/>
                <a:ea typeface="+mj-ea"/>
              </a:rPr>
              <a:t>&lt;html&gt; </a:t>
            </a:r>
            <a:r>
              <a:rPr lang="zh-CN" altLang="en-US" sz="2600" dirty="0">
                <a:solidFill>
                  <a:srgbClr val="C00000"/>
                </a:solidFill>
                <a:latin typeface="+mj-ea"/>
                <a:ea typeface="+mj-ea"/>
              </a:rPr>
              <a:t>和 </a:t>
            </a:r>
            <a:r>
              <a:rPr lang="en-US" altLang="zh-CN" sz="2600" dirty="0">
                <a:solidFill>
                  <a:srgbClr val="C00000"/>
                </a:solidFill>
                <a:latin typeface="+mj-ea"/>
                <a:ea typeface="+mj-ea"/>
              </a:rPr>
              <a:t>&lt;body&gt;</a:t>
            </a:r>
            <a:endParaRPr lang="en-US" altLang="zh-CN" sz="2600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04" y="3143248"/>
            <a:ext cx="5047471" cy="344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5054601"/>
            <a:ext cx="24574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5695" y="3258571"/>
            <a:ext cx="5589587" cy="2046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8.09249E-7 L 0.28351 -0.12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0" y="-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</a:rPr>
              <a:t>DOM </a:t>
            </a:r>
            <a:r>
              <a:rPr lang="zh-CN" altLang="en-US" b="1" dirty="0" smtClean="0">
                <a:solidFill>
                  <a:srgbClr val="FF0000"/>
                </a:solidFill>
              </a:rPr>
              <a:t>简介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DOM </a:t>
            </a:r>
            <a:r>
              <a:rPr lang="zh-CN" altLang="en-US" b="1" dirty="0" smtClean="0"/>
              <a:t>树和 </a:t>
            </a:r>
            <a:r>
              <a:rPr lang="en-US" altLang="zh-CN" b="1" dirty="0" smtClean="0"/>
              <a:t>DOM </a:t>
            </a:r>
            <a:r>
              <a:rPr lang="zh-CN" altLang="en-US" b="1" dirty="0" smtClean="0"/>
              <a:t>节点</a:t>
            </a:r>
            <a:endParaRPr lang="zh-CN" altLang="en-US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访问 </a:t>
            </a:r>
            <a:r>
              <a:rPr lang="en-US" altLang="zh-CN" b="1" dirty="0" smtClean="0"/>
              <a:t>DOM </a:t>
            </a:r>
            <a:r>
              <a:rPr lang="zh-CN" altLang="en-US" b="1" dirty="0" smtClean="0"/>
              <a:t>节点</a:t>
            </a:r>
            <a:endParaRPr lang="zh-CN" altLang="en-US" b="1" dirty="0"/>
          </a:p>
        </p:txBody>
      </p:sp>
      <p:sp>
        <p:nvSpPr>
          <p:cNvPr id="9219" name="内容占位符 4"/>
          <p:cNvSpPr>
            <a:spLocks noGrp="1"/>
          </p:cNvSpPr>
          <p:nvPr/>
        </p:nvSpPr>
        <p:spPr bwMode="auto">
          <a:xfrm>
            <a:off x="981657" y="236539"/>
            <a:ext cx="6143625" cy="4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内容</a:t>
            </a:r>
            <a:r>
              <a:rPr lang="zh-CN" altLang="en-US" dirty="0" smtClean="0">
                <a:sym typeface="+mn-ea"/>
              </a:rPr>
              <a:t>提纲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>
          <a:xfrm>
            <a:off x="1981200" y="1652588"/>
            <a:ext cx="8229600" cy="3829050"/>
          </a:xfrm>
          <a:prstGeom prst="rect">
            <a:avLst/>
          </a:prstGeom>
        </p:spPr>
        <p:txBody>
          <a:bodyPr/>
          <a:lstStyle/>
          <a:p>
            <a:pPr marL="167005" indent="-167005" defTabSz="0">
              <a:spcAft>
                <a:spcPct val="15000"/>
              </a:spcAft>
              <a:buClr>
                <a:srgbClr val="008469"/>
              </a:buClr>
              <a:buFont typeface="Arial" panose="020B0604020202020204" pitchFamily="34" charset="0"/>
              <a:buChar char="•"/>
              <a:defRPr/>
            </a:pPr>
            <a:endParaRPr lang="zh-CN" altLang="en-US" sz="1600" kern="0" dirty="0">
              <a:solidFill>
                <a:srgbClr val="006F5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939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053691" y="1050926"/>
            <a:ext cx="10300718" cy="4878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err="1" smtClean="0"/>
              <a:t>innerHTML</a:t>
            </a:r>
            <a:r>
              <a:rPr lang="zh-CN" altLang="en-US" dirty="0" smtClean="0"/>
              <a:t>属性，可读可写</a:t>
            </a:r>
            <a:endParaRPr lang="zh-CN" altLang="en-US" dirty="0" smtClean="0"/>
          </a:p>
          <a:p>
            <a:pPr lvl="1"/>
            <a:r>
              <a:rPr lang="zh-CN" altLang="en-US" sz="2400" dirty="0" smtClean="0"/>
              <a:t>读取节点内容：</a:t>
            </a:r>
            <a:r>
              <a:rPr lang="en-US" altLang="zh-CN" sz="2400" i="1" dirty="0" err="1" smtClean="0"/>
              <a:t>node</a:t>
            </a:r>
            <a:r>
              <a:rPr lang="en-US" altLang="zh-CN" sz="2400" dirty="0" err="1" smtClean="0"/>
              <a:t>.innerHTML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修改节点内容：</a:t>
            </a:r>
            <a:r>
              <a:rPr lang="en-US" altLang="zh-CN" sz="2400" i="1" dirty="0" err="1" smtClean="0"/>
              <a:t>node</a:t>
            </a:r>
            <a:r>
              <a:rPr lang="en-US" altLang="zh-CN" sz="2400" dirty="0" err="1" smtClean="0"/>
              <a:t>.innerHTML</a:t>
            </a:r>
            <a:r>
              <a:rPr lang="en-US" altLang="zh-CN" sz="2400" dirty="0" smtClean="0"/>
              <a:t>  =  “”;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为该节点添加一个</a:t>
            </a:r>
            <a:r>
              <a:rPr lang="en-US" altLang="zh-CN" sz="2400" dirty="0" smtClean="0"/>
              <a:t>&lt;p&gt;</a:t>
            </a:r>
            <a:r>
              <a:rPr lang="zh-CN" altLang="en-US" sz="2400" dirty="0" smtClean="0"/>
              <a:t>元素：</a:t>
            </a:r>
            <a:r>
              <a:rPr lang="en-US" altLang="zh-CN" sz="2400" i="1" dirty="0" err="1" smtClean="0"/>
              <a:t>node</a:t>
            </a:r>
            <a:r>
              <a:rPr lang="en-US" altLang="zh-CN" sz="2400" dirty="0" err="1" smtClean="0"/>
              <a:t>.innerHTML</a:t>
            </a:r>
            <a:r>
              <a:rPr lang="en-US" altLang="zh-CN" sz="2400" dirty="0" smtClean="0"/>
              <a:t>  +=“&lt;p&gt;…&lt;/p&gt;”;</a:t>
            </a:r>
            <a:endParaRPr lang="en-US" altLang="zh-CN" sz="2400" dirty="0" smtClean="0"/>
          </a:p>
          <a:p>
            <a:r>
              <a:rPr lang="zh-CN" altLang="en-US" dirty="0" smtClean="0"/>
              <a:t>操作简单，几乎所有浏览器均支持</a:t>
            </a:r>
            <a:endParaRPr lang="zh-CN" altLang="en-US" dirty="0" smtClean="0"/>
          </a:p>
        </p:txBody>
      </p:sp>
      <p:sp>
        <p:nvSpPr>
          <p:cNvPr id="38914" name="内容占位符 4"/>
          <p:cNvSpPr>
            <a:spLocks noGrp="1"/>
          </p:cNvSpPr>
          <p:nvPr/>
        </p:nvSpPr>
        <p:spPr bwMode="auto">
          <a:xfrm>
            <a:off x="981658" y="115888"/>
            <a:ext cx="7368594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 smtClean="0"/>
              <a:t>innerHTML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/>
          <p:cNvSpPr>
            <a:spLocks noChangeArrowheads="1"/>
          </p:cNvSpPr>
          <p:nvPr/>
        </p:nvSpPr>
        <p:spPr bwMode="auto">
          <a:xfrm>
            <a:off x="909624" y="885183"/>
            <a:ext cx="9458339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</a:rPr>
              <a:t>例</a:t>
            </a:r>
            <a:r>
              <a:rPr lang="zh-CN" altLang="en-US" sz="2800" dirty="0">
                <a:solidFill>
                  <a:srgbClr val="000000"/>
                </a:solidFill>
              </a:rPr>
              <a:t>子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br>
              <a:rPr lang="en-US" altLang="zh-CN" sz="2800" dirty="0">
                <a:solidFill>
                  <a:srgbClr val="000000"/>
                </a:solidFill>
              </a:rPr>
            </a:br>
            <a:r>
              <a:rPr lang="en-US" altLang="zh-CN" sz="2800" dirty="0" err="1">
                <a:solidFill>
                  <a:srgbClr val="000000"/>
                </a:solidFill>
              </a:rPr>
              <a:t>var</a:t>
            </a:r>
            <a:r>
              <a:rPr lang="en-US" altLang="zh-CN" sz="2800" dirty="0">
                <a:solidFill>
                  <a:srgbClr val="000000"/>
                </a:solidFill>
              </a:rPr>
              <a:t> txt=</a:t>
            </a:r>
            <a:r>
              <a:rPr lang="en-US" altLang="zh-CN" sz="2800" dirty="0" err="1">
                <a:solidFill>
                  <a:srgbClr val="000000"/>
                </a:solidFill>
              </a:rPr>
              <a:t>document.getElementById</a:t>
            </a:r>
            <a:r>
              <a:rPr lang="en-US" altLang="zh-CN" sz="2800" dirty="0">
                <a:solidFill>
                  <a:srgbClr val="000000"/>
                </a:solidFill>
              </a:rPr>
              <a:t>("intro").</a:t>
            </a:r>
            <a:r>
              <a:rPr lang="en-US" altLang="zh-CN" sz="2800" dirty="0" err="1">
                <a:solidFill>
                  <a:srgbClr val="FF0000"/>
                </a:solidFill>
              </a:rPr>
              <a:t>innerHTML</a:t>
            </a:r>
            <a:r>
              <a:rPr lang="en-US" altLang="zh-CN" sz="2800" dirty="0">
                <a:solidFill>
                  <a:srgbClr val="000000"/>
                </a:solidFill>
              </a:rPr>
              <a:t>;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err="1">
                <a:solidFill>
                  <a:srgbClr val="000000"/>
                </a:solidFill>
              </a:rPr>
              <a:t>document.write</a:t>
            </a:r>
            <a:r>
              <a:rPr lang="en-US" altLang="zh-CN" sz="2800" dirty="0">
                <a:solidFill>
                  <a:srgbClr val="000000"/>
                </a:solidFill>
              </a:rPr>
              <a:t>(txt);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</a:rPr>
              <a:t>例</a:t>
            </a:r>
            <a:r>
              <a:rPr lang="zh-CN" altLang="en-US" sz="2800" dirty="0">
                <a:solidFill>
                  <a:srgbClr val="000000"/>
                </a:solidFill>
              </a:rPr>
              <a:t>子</a:t>
            </a:r>
            <a:r>
              <a:rPr lang="en-US" altLang="zh-CN" sz="28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br>
              <a:rPr lang="en-US" altLang="zh-CN" sz="2800" dirty="0">
                <a:solidFill>
                  <a:srgbClr val="000000"/>
                </a:solidFill>
              </a:rPr>
            </a:br>
            <a:r>
              <a:rPr lang="en-US" altLang="zh-CN" sz="2800" dirty="0" err="1">
                <a:solidFill>
                  <a:srgbClr val="000000"/>
                </a:solidFill>
              </a:rPr>
              <a:t>document.getElementById</a:t>
            </a:r>
            <a:r>
              <a:rPr lang="en-US" altLang="zh-CN" sz="2800" dirty="0">
                <a:solidFill>
                  <a:srgbClr val="000000"/>
                </a:solidFill>
              </a:rPr>
              <a:t>(“intro”).</a:t>
            </a:r>
            <a:r>
              <a:rPr lang="en-US" altLang="zh-CN" sz="2800" dirty="0" err="1">
                <a:solidFill>
                  <a:srgbClr val="FF0000"/>
                </a:solidFill>
              </a:rPr>
              <a:t>innerHTML</a:t>
            </a:r>
            <a:r>
              <a:rPr lang="en-US" altLang="zh-CN" sz="2800" dirty="0">
                <a:solidFill>
                  <a:srgbClr val="000000"/>
                </a:solidFill>
              </a:rPr>
              <a:t>=</a:t>
            </a:r>
            <a:r>
              <a:rPr lang="zh-CN" altLang="en-US" sz="2800" dirty="0">
                <a:solidFill>
                  <a:srgbClr val="000000"/>
                </a:solidFill>
              </a:rPr>
              <a:t>“</a:t>
            </a:r>
            <a:r>
              <a:rPr lang="en-US" altLang="zh-CN" sz="2800" dirty="0">
                <a:solidFill>
                  <a:srgbClr val="000000"/>
                </a:solidFill>
              </a:rPr>
              <a:t>hello</a:t>
            </a:r>
            <a:r>
              <a:rPr lang="zh-CN" altLang="en-US" sz="2800" dirty="0">
                <a:solidFill>
                  <a:srgbClr val="000000"/>
                </a:solidFill>
              </a:rPr>
              <a:t>”</a:t>
            </a:r>
            <a:r>
              <a:rPr lang="en-US" altLang="zh-CN" sz="2800" dirty="0">
                <a:solidFill>
                  <a:srgbClr val="000000"/>
                </a:solidFill>
              </a:rPr>
              <a:t>; </a:t>
            </a:r>
            <a:endParaRPr lang="zh-CN" altLang="zh-CN" sz="2800" dirty="0">
              <a:solidFill>
                <a:srgbClr val="000000"/>
              </a:solidFill>
            </a:endParaRPr>
          </a:p>
        </p:txBody>
      </p:sp>
      <p:sp>
        <p:nvSpPr>
          <p:cNvPr id="40963" name="TextBox 4"/>
          <p:cNvSpPr txBox="1">
            <a:spLocks noChangeArrowheads="1"/>
          </p:cNvSpPr>
          <p:nvPr/>
        </p:nvSpPr>
        <p:spPr bwMode="auto">
          <a:xfrm>
            <a:off x="7810500" y="5572125"/>
            <a:ext cx="19437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demo1-7-5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38914" name="内容占位符 4"/>
          <p:cNvSpPr>
            <a:spLocks noGrp="1"/>
          </p:cNvSpPr>
          <p:nvPr/>
        </p:nvSpPr>
        <p:spPr bwMode="auto">
          <a:xfrm>
            <a:off x="981658" y="115888"/>
            <a:ext cx="7368594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 smtClean="0"/>
              <a:t>innerHTML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8" y="979489"/>
            <a:ext cx="8644943" cy="511473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获取带有指定 </a:t>
            </a:r>
            <a:r>
              <a:rPr lang="en-US" altLang="zh-CN" sz="2400" dirty="0"/>
              <a:t>id </a:t>
            </a:r>
            <a:r>
              <a:rPr lang="zh-CN" altLang="en-US" sz="2400" dirty="0"/>
              <a:t>的节点（元素）</a:t>
            </a:r>
            <a:r>
              <a:rPr lang="en-US" altLang="zh-CN" sz="2400" dirty="0"/>
              <a:t>- </a:t>
            </a:r>
            <a:r>
              <a:rPr lang="en-US" altLang="zh-CN" sz="2400" dirty="0" err="1">
                <a:solidFill>
                  <a:srgbClr val="C00000"/>
                </a:solidFill>
              </a:rPr>
              <a:t>getElementById</a:t>
            </a:r>
            <a:r>
              <a:rPr lang="en-US" altLang="zh-CN" sz="2400" dirty="0">
                <a:solidFill>
                  <a:srgbClr val="C00000"/>
                </a:solidFill>
              </a:rPr>
              <a:t>(id) </a:t>
            </a:r>
            <a:endParaRPr lang="en-US" altLang="zh-CN" sz="24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通过标签名获得所有同名标签</a:t>
            </a:r>
            <a:r>
              <a:rPr lang="en-US" altLang="zh-CN" sz="2400" dirty="0"/>
              <a:t>-</a:t>
            </a:r>
            <a:r>
              <a:rPr lang="en-US" altLang="zh-CN" sz="2400" dirty="0" err="1">
                <a:solidFill>
                  <a:srgbClr val="C00000"/>
                </a:solidFill>
              </a:rPr>
              <a:t>getElementsByTagName</a:t>
            </a:r>
            <a:r>
              <a:rPr lang="en-US" altLang="zh-CN" sz="2400" dirty="0">
                <a:solidFill>
                  <a:srgbClr val="C00000"/>
                </a:solidFill>
              </a:rPr>
              <a:t>( )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通过类名获得节点</a:t>
            </a:r>
            <a:r>
              <a:rPr lang="en-US" altLang="zh-CN" sz="2400" dirty="0"/>
              <a:t>-</a:t>
            </a:r>
            <a:r>
              <a:rPr lang="en-US" altLang="zh-CN" sz="2400" dirty="0" err="1">
                <a:solidFill>
                  <a:srgbClr val="C00000"/>
                </a:solidFill>
              </a:rPr>
              <a:t>document.getElementClassName</a:t>
            </a:r>
            <a:r>
              <a:rPr lang="en-US" altLang="zh-CN" sz="2400" dirty="0">
                <a:solidFill>
                  <a:srgbClr val="C00000"/>
                </a:solidFill>
              </a:rPr>
              <a:t>( ) 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通过父节点获得子节点：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880"/>
              </a:lnSpc>
              <a:buNone/>
              <a:defRPr/>
            </a:pPr>
            <a:r>
              <a:rPr lang="en-US" altLang="zh-CN" sz="2400" dirty="0" smtClean="0">
                <a:solidFill>
                  <a:srgbClr val="C00000"/>
                </a:solidFill>
              </a:rPr>
              <a:t>   -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node.children</a:t>
            </a:r>
            <a:r>
              <a:rPr lang="en-US" altLang="zh-CN" sz="2400" dirty="0" smtClean="0">
                <a:solidFill>
                  <a:srgbClr val="C00000"/>
                </a:solidFill>
              </a:rPr>
              <a:t>[ ] 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0" indent="0">
              <a:lnSpc>
                <a:spcPts val="2880"/>
              </a:lnSpc>
              <a:buNone/>
              <a:defRPr/>
            </a:pPr>
            <a:r>
              <a:rPr lang="en-US" altLang="zh-CN" sz="2400" dirty="0" smtClean="0">
                <a:solidFill>
                  <a:srgbClr val="C00000"/>
                </a:solidFill>
              </a:rPr>
              <a:t>   - </a:t>
            </a:r>
            <a:r>
              <a:rPr lang="en-US" altLang="zh-CN" sz="2400" dirty="0" err="1">
                <a:solidFill>
                  <a:srgbClr val="C00000"/>
                </a:solidFill>
              </a:rPr>
              <a:t>node.childNodes</a:t>
            </a:r>
            <a:r>
              <a:rPr lang="en-US" altLang="zh-CN" sz="2400" dirty="0">
                <a:solidFill>
                  <a:srgbClr val="C00000"/>
                </a:solidFill>
              </a:rPr>
              <a:t>[ </a:t>
            </a:r>
            <a:r>
              <a:rPr lang="en-US" altLang="zh-CN" sz="2400" dirty="0" smtClean="0">
                <a:solidFill>
                  <a:srgbClr val="C00000"/>
                </a:solidFill>
              </a:rPr>
              <a:t>]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0" indent="0">
              <a:lnSpc>
                <a:spcPts val="2880"/>
              </a:lnSpc>
              <a:buNone/>
              <a:defRPr/>
            </a:pPr>
            <a:r>
              <a:rPr lang="en-US" altLang="zh-CN" sz="2400" dirty="0" smtClean="0">
                <a:solidFill>
                  <a:srgbClr val="C00000"/>
                </a:solidFill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</a:rPr>
              <a:t>-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node.firstChild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ts val="2880"/>
              </a:lnSpc>
              <a:buNone/>
              <a:defRPr/>
            </a:pPr>
            <a:r>
              <a:rPr lang="en-US" altLang="zh-CN" sz="2400" dirty="0" smtClean="0">
                <a:solidFill>
                  <a:srgbClr val="C00000"/>
                </a:solidFill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</a:rPr>
              <a:t>-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node.lastChild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41988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操作小结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8" y="785477"/>
            <a:ext cx="8951331" cy="4826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通过子节点获得父节点：</a:t>
            </a:r>
            <a:endParaRPr lang="en-US" altLang="zh-CN" sz="2400" dirty="0"/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- </a:t>
            </a:r>
            <a:r>
              <a:rPr lang="en-US" altLang="zh-CN" sz="2200" dirty="0" err="1">
                <a:solidFill>
                  <a:srgbClr val="FF0000"/>
                </a:solidFill>
              </a:rPr>
              <a:t>node.parentNode</a:t>
            </a:r>
            <a:endParaRPr lang="zh-CN" altLang="en-US" sz="22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获得前后兄弟节点：</a:t>
            </a:r>
            <a:endParaRPr lang="zh-CN" altLang="en-US" sz="2400" dirty="0"/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- </a:t>
            </a:r>
            <a:r>
              <a:rPr lang="en-US" altLang="zh-CN" sz="2200" dirty="0" err="1">
                <a:solidFill>
                  <a:srgbClr val="FF0000"/>
                </a:solidFill>
              </a:rPr>
              <a:t>node.previous</a:t>
            </a:r>
            <a:r>
              <a:rPr lang="en-US" altLang="zh-CN" sz="2200" dirty="0">
                <a:solidFill>
                  <a:srgbClr val="FF0000"/>
                </a:solidFill>
              </a:rPr>
              <a:t>(next)Sibling</a:t>
            </a:r>
            <a:endParaRPr lang="en-US" altLang="zh-CN" sz="22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获得某一元素节点的属性节点</a:t>
            </a:r>
            <a:endParaRPr lang="zh-CN" altLang="en-US" sz="2400" dirty="0"/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–"/>
              <a:defRPr/>
            </a:pPr>
            <a:r>
              <a:rPr lang="zh-CN" altLang="en-US" sz="2200" dirty="0"/>
              <a:t>标准方式获得属性：</a:t>
            </a:r>
            <a:r>
              <a:rPr lang="en-US" altLang="zh-CN" sz="2200" dirty="0" err="1">
                <a:solidFill>
                  <a:srgbClr val="FF0000"/>
                </a:solidFill>
              </a:rPr>
              <a:t>node.getAttribute</a:t>
            </a:r>
            <a:r>
              <a:rPr lang="en-US" altLang="zh-CN" sz="2200" dirty="0">
                <a:solidFill>
                  <a:srgbClr val="FF0000"/>
                </a:solidFill>
              </a:rPr>
              <a:t>( </a:t>
            </a:r>
            <a:r>
              <a:rPr lang="en-US" altLang="zh-CN" sz="2200" i="1" dirty="0">
                <a:solidFill>
                  <a:srgbClr val="FF0000"/>
                </a:solidFill>
              </a:rPr>
              <a:t>name</a:t>
            </a:r>
            <a:r>
              <a:rPr lang="en-US" altLang="zh-CN" sz="2200" dirty="0">
                <a:solidFill>
                  <a:srgbClr val="FF0000"/>
                </a:solidFill>
              </a:rPr>
              <a:t> )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–"/>
              <a:defRPr/>
            </a:pPr>
            <a:r>
              <a:rPr lang="zh-CN" altLang="en-US" sz="2200" dirty="0"/>
              <a:t>简单方式获得属性：</a:t>
            </a:r>
            <a:r>
              <a:rPr lang="en-US" altLang="zh-CN" sz="2200" dirty="0" err="1">
                <a:solidFill>
                  <a:srgbClr val="FF0000"/>
                </a:solidFill>
              </a:rPr>
              <a:t>node.</a:t>
            </a:r>
            <a:r>
              <a:rPr lang="en-US" altLang="zh-CN" sz="2200" i="1" dirty="0" err="1">
                <a:solidFill>
                  <a:srgbClr val="FF0000"/>
                </a:solidFill>
              </a:rPr>
              <a:t>attrName</a:t>
            </a:r>
            <a:endParaRPr lang="en-US" altLang="zh-CN" sz="2200" i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修改某一元素节点的属性节点</a:t>
            </a:r>
            <a:endParaRPr lang="en-US" altLang="zh-CN" sz="24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2400" dirty="0"/>
              <a:t>改变</a:t>
            </a:r>
            <a:r>
              <a:rPr lang="en-US" altLang="zh-CN" sz="2400" dirty="0"/>
              <a:t> HTML </a:t>
            </a:r>
            <a:r>
              <a:rPr lang="zh-CN" altLang="zh-CN" sz="2400" dirty="0"/>
              <a:t>内容</a:t>
            </a:r>
            <a:r>
              <a:rPr lang="en-US" altLang="zh-CN" sz="2400" dirty="0"/>
              <a:t>—</a:t>
            </a:r>
            <a:r>
              <a:rPr lang="en-US" altLang="zh-CN" sz="2400" dirty="0" err="1"/>
              <a:t>innerHTML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属性</a:t>
            </a:r>
            <a:endParaRPr lang="en-US" altLang="zh-CN" sz="24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–"/>
              <a:defRPr/>
            </a:pPr>
            <a:r>
              <a:rPr lang="zh-CN" altLang="en-US" sz="2200" dirty="0" smtClean="0"/>
              <a:t>直接</a:t>
            </a:r>
            <a:r>
              <a:rPr lang="zh-CN" altLang="en-US" sz="2200" dirty="0"/>
              <a:t>赋值给属性</a:t>
            </a:r>
            <a:endParaRPr lang="zh-CN" altLang="en-US" sz="2200" dirty="0"/>
          </a:p>
        </p:txBody>
      </p:sp>
      <p:sp>
        <p:nvSpPr>
          <p:cNvPr id="4301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操作小结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9" y="1285876"/>
            <a:ext cx="8686218" cy="3871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操作注意事项：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获取</a:t>
            </a:r>
            <a:r>
              <a:rPr lang="en-US" altLang="zh-CN" sz="2400" dirty="0" smtClean="0"/>
              <a:t>DOM</a:t>
            </a:r>
            <a:r>
              <a:rPr lang="zh-CN" altLang="en-US" sz="2400" dirty="0" smtClean="0"/>
              <a:t>节点的操作要在标记被浏览器加载之后进行</a:t>
            </a:r>
            <a:endParaRPr lang="en-US" altLang="zh-CN" sz="2400" dirty="0" smtClean="0"/>
          </a:p>
          <a:p>
            <a:r>
              <a:rPr lang="zh-CN" altLang="en-US" dirty="0" smtClean="0">
                <a:latin typeface="宋体" panose="02010600030101010101" pitchFamily="2" charset="-122"/>
              </a:rPr>
              <a:t>通用性强</a:t>
            </a:r>
            <a:r>
              <a:rPr lang="zh-CN" altLang="en-US" dirty="0"/>
              <a:t>，几乎所有</a:t>
            </a:r>
            <a:r>
              <a:rPr lang="zh-CN" altLang="en-US" dirty="0" smtClean="0">
                <a:latin typeface="宋体" panose="02010600030101010101" pitchFamily="2" charset="-122"/>
              </a:rPr>
              <a:t>浏览器均支持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不仅可以操作</a:t>
            </a:r>
            <a:r>
              <a:rPr lang="en-US" altLang="zh-CN" dirty="0" smtClean="0">
                <a:latin typeface="宋体" panose="02010600030101010101" pitchFamily="2" charset="-122"/>
              </a:rPr>
              <a:t>HTML</a:t>
            </a:r>
            <a:r>
              <a:rPr lang="zh-CN" altLang="en-US" dirty="0" smtClean="0">
                <a:latin typeface="宋体" panose="02010600030101010101" pitchFamily="2" charset="-122"/>
              </a:rPr>
              <a:t>文档，也可以操作</a:t>
            </a:r>
            <a:r>
              <a:rPr lang="en-US" altLang="zh-CN" dirty="0" smtClean="0">
                <a:latin typeface="宋体" panose="02010600030101010101" pitchFamily="2" charset="-122"/>
              </a:rPr>
              <a:t>XML</a:t>
            </a:r>
            <a:r>
              <a:rPr lang="zh-CN" altLang="en-US" dirty="0" smtClean="0">
                <a:latin typeface="宋体" panose="02010600030101010101" pitchFamily="2" charset="-122"/>
              </a:rPr>
              <a:t>文档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操作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稍嫌复杂</a:t>
            </a:r>
            <a:r>
              <a:rPr lang="zh-CN" altLang="en-US" dirty="0" smtClean="0">
                <a:latin typeface="宋体" panose="02010600030101010101" pitchFamily="2" charset="-122"/>
              </a:rPr>
              <a:t>，书写的代码量过大</a:t>
            </a:r>
            <a:endParaRPr lang="en-US" altLang="zh-CN" dirty="0" smtClean="0">
              <a:latin typeface="宋体" panose="02010600030101010101" pitchFamily="2" charset="-122"/>
            </a:endParaRPr>
          </a:p>
        </p:txBody>
      </p:sp>
      <p:sp>
        <p:nvSpPr>
          <p:cNvPr id="4403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操作小结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14587" y="2708670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40964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6" y="1123944"/>
            <a:ext cx="972445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DOM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ocument </a:t>
            </a:r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dirty="0"/>
              <a:t>bject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odel</a:t>
            </a:r>
            <a:r>
              <a:rPr lang="zh-CN" altLang="en-US" dirty="0"/>
              <a:t>）：</a:t>
            </a:r>
            <a:r>
              <a:rPr lang="zh-CN" altLang="en-US" dirty="0">
                <a:latin typeface="宋体" panose="02010600030101010101" pitchFamily="2" charset="-122"/>
              </a:rPr>
              <a:t>文档对象模型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600" dirty="0">
                <a:latin typeface="宋体" panose="02010600030101010101" pitchFamily="2" charset="-122"/>
              </a:rPr>
              <a:t>浏览器提供的</a:t>
            </a:r>
            <a:r>
              <a:rPr lang="zh-CN" altLang="en-US" sz="2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操作 </a:t>
            </a:r>
            <a:r>
              <a:rPr lang="en-US" altLang="zh-CN" sz="2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HTML </a:t>
            </a:r>
            <a:r>
              <a:rPr lang="zh-CN" altLang="en-US" sz="2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文档</a:t>
            </a:r>
            <a:r>
              <a:rPr lang="zh-CN" altLang="en-US" sz="2600" dirty="0">
                <a:solidFill>
                  <a:srgbClr val="FF0000"/>
                </a:solidFill>
                <a:latin typeface="宋体" panose="02010600030101010101" pitchFamily="2" charset="-122"/>
              </a:rPr>
              <a:t>内容</a:t>
            </a:r>
            <a:r>
              <a:rPr lang="zh-CN" altLang="en-US" sz="2600" dirty="0">
                <a:latin typeface="宋体" panose="02010600030101010101" pitchFamily="2" charset="-122"/>
              </a:rPr>
              <a:t>的应用程序接口</a:t>
            </a:r>
            <a:endParaRPr lang="en-US" altLang="zh-CN" sz="2600" dirty="0">
              <a:latin typeface="宋体" panose="02010600030101010101" pitchFamily="2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600" dirty="0">
                <a:latin typeface="宋体" panose="02010600030101010101" pitchFamily="2" charset="-122"/>
              </a:rPr>
              <a:t>用于对文档进行</a:t>
            </a:r>
            <a:r>
              <a:rPr lang="zh-CN" altLang="en-US" sz="2600" dirty="0">
                <a:solidFill>
                  <a:srgbClr val="FF0000"/>
                </a:solidFill>
                <a:latin typeface="宋体" panose="02010600030101010101" pitchFamily="2" charset="-122"/>
              </a:rPr>
              <a:t>动态操作</a:t>
            </a:r>
            <a:r>
              <a:rPr lang="zh-CN" altLang="en-US" sz="2600" dirty="0">
                <a:solidFill>
                  <a:schemeClr val="bg2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600" dirty="0">
                <a:latin typeface="宋体" panose="02010600030101010101" pitchFamily="2" charset="-122"/>
              </a:rPr>
              <a:t>如</a:t>
            </a:r>
            <a:r>
              <a:rPr lang="zh-CN" altLang="en-US" sz="2600" dirty="0">
                <a:solidFill>
                  <a:srgbClr val="FF0000"/>
                </a:solidFill>
                <a:latin typeface="宋体" panose="02010600030101010101" pitchFamily="2" charset="-122"/>
              </a:rPr>
              <a:t>增加</a:t>
            </a:r>
            <a:r>
              <a:rPr lang="zh-CN" altLang="en-US" sz="2600" dirty="0">
                <a:latin typeface="宋体" panose="02010600030101010101" pitchFamily="2" charset="-122"/>
              </a:rPr>
              <a:t>文档内容、</a:t>
            </a:r>
            <a:r>
              <a:rPr lang="zh-CN" altLang="en-US" sz="2600" dirty="0">
                <a:solidFill>
                  <a:srgbClr val="FF0000"/>
                </a:solidFill>
                <a:latin typeface="宋体" panose="02010600030101010101" pitchFamily="2" charset="-122"/>
              </a:rPr>
              <a:t>删除</a:t>
            </a:r>
            <a:r>
              <a:rPr lang="zh-CN" altLang="en-US" sz="2600" dirty="0">
                <a:latin typeface="宋体" panose="02010600030101010101" pitchFamily="2" charset="-122"/>
              </a:rPr>
              <a:t>文档内容、</a:t>
            </a:r>
            <a:r>
              <a:rPr lang="zh-CN" altLang="en-US" sz="2600" dirty="0">
                <a:solidFill>
                  <a:srgbClr val="FF0000"/>
                </a:solidFill>
                <a:latin typeface="宋体" panose="02010600030101010101" pitchFamily="2" charset="-122"/>
              </a:rPr>
              <a:t>修改</a:t>
            </a:r>
            <a:r>
              <a:rPr lang="zh-CN" altLang="en-US" sz="2600" dirty="0">
                <a:latin typeface="宋体" panose="02010600030101010101" pitchFamily="2" charset="-122"/>
              </a:rPr>
              <a:t>文档内容</a:t>
            </a:r>
            <a:r>
              <a:rPr lang="zh-CN" altLang="en-US" sz="2600" dirty="0" smtClean="0">
                <a:latin typeface="宋体" panose="02010600030101010101" pitchFamily="2" charset="-122"/>
              </a:rPr>
              <a:t>等</a:t>
            </a:r>
            <a:endParaRPr lang="en-US" altLang="zh-CN" sz="2600" dirty="0">
              <a:latin typeface="宋体" panose="02010600030101010101" pitchFamily="2" charset="-122"/>
            </a:endParaRPr>
          </a:p>
          <a:p>
            <a:r>
              <a:rPr lang="en-US" altLang="zh-CN" dirty="0" smtClean="0"/>
              <a:t>DOM </a:t>
            </a:r>
            <a:r>
              <a:rPr lang="zh-CN" altLang="en-US" dirty="0" smtClean="0">
                <a:latin typeface="宋体" panose="02010600030101010101" pitchFamily="2" charset="-122"/>
              </a:rPr>
              <a:t>的</a:t>
            </a:r>
            <a:r>
              <a:rPr lang="zh-CN" altLang="en-US" dirty="0">
                <a:latin typeface="宋体" panose="02010600030101010101" pitchFamily="2" charset="-122"/>
              </a:rPr>
              <a:t>应用十分广泛，各种网页特效均</a:t>
            </a:r>
            <a:r>
              <a:rPr lang="zh-CN" altLang="en-US" dirty="0" smtClean="0">
                <a:latin typeface="宋体" panose="02010600030101010101" pitchFamily="2" charset="-122"/>
              </a:rPr>
              <a:t>有 </a:t>
            </a:r>
            <a:r>
              <a:rPr lang="en-US" altLang="zh-CN" dirty="0" smtClean="0"/>
              <a:t>DOM </a:t>
            </a:r>
            <a:r>
              <a:rPr lang="zh-CN" altLang="en-US" dirty="0" smtClean="0">
                <a:latin typeface="宋体" panose="02010600030101010101" pitchFamily="2" charset="-122"/>
              </a:rPr>
              <a:t>的</a:t>
            </a:r>
            <a:r>
              <a:rPr lang="zh-CN" altLang="en-US" dirty="0">
                <a:latin typeface="宋体" panose="02010600030101010101" pitchFamily="2" charset="-122"/>
              </a:rPr>
              <a:t>踪影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 smtClean="0"/>
          </a:p>
        </p:txBody>
      </p:sp>
      <p:sp>
        <p:nvSpPr>
          <p:cNvPr id="11267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237104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简介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DOM </a:t>
            </a:r>
            <a:r>
              <a:rPr lang="zh-CN" altLang="en-US" b="1" dirty="0" smtClean="0"/>
              <a:t>简介</a:t>
            </a:r>
            <a:endParaRPr lang="zh-CN" altLang="en-US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</a:rPr>
              <a:t>DOM </a:t>
            </a:r>
            <a:r>
              <a:rPr lang="zh-CN" altLang="en-US" b="1" dirty="0" smtClean="0">
                <a:solidFill>
                  <a:srgbClr val="FF0000"/>
                </a:solidFill>
              </a:rPr>
              <a:t>树和 </a:t>
            </a:r>
            <a:r>
              <a:rPr lang="en-US" altLang="zh-CN" b="1" dirty="0" smtClean="0">
                <a:solidFill>
                  <a:srgbClr val="FF0000"/>
                </a:solidFill>
              </a:rPr>
              <a:t>DOM </a:t>
            </a:r>
            <a:r>
              <a:rPr lang="zh-CN" altLang="en-US" b="1" dirty="0" smtClean="0">
                <a:solidFill>
                  <a:srgbClr val="FF0000"/>
                </a:solidFill>
              </a:rPr>
              <a:t>节点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访问 </a:t>
            </a:r>
            <a:r>
              <a:rPr lang="en-US" altLang="zh-CN" b="1" dirty="0" smtClean="0"/>
              <a:t>DOM </a:t>
            </a:r>
            <a:r>
              <a:rPr lang="zh-CN" altLang="en-US" b="1" dirty="0" smtClean="0"/>
              <a:t>节点</a:t>
            </a:r>
            <a:endParaRPr lang="zh-CN" altLang="en-US" b="1" dirty="0"/>
          </a:p>
        </p:txBody>
      </p:sp>
      <p:sp>
        <p:nvSpPr>
          <p:cNvPr id="9219" name="内容占位符 4"/>
          <p:cNvSpPr>
            <a:spLocks noGrp="1"/>
          </p:cNvSpPr>
          <p:nvPr/>
        </p:nvSpPr>
        <p:spPr bwMode="auto">
          <a:xfrm>
            <a:off x="981657" y="236539"/>
            <a:ext cx="6143625" cy="4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内容</a:t>
            </a:r>
            <a:r>
              <a:rPr lang="zh-CN" altLang="en-US" dirty="0" smtClean="0">
                <a:sym typeface="+mn-ea"/>
              </a:rPr>
              <a:t>提纲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710" y="1285875"/>
            <a:ext cx="10647045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DOM 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文档抽象为</a:t>
            </a:r>
            <a:r>
              <a:rPr lang="zh-CN" altLang="en-US" dirty="0" smtClean="0">
                <a:solidFill>
                  <a:schemeClr val="accent3"/>
                </a:solidFill>
              </a:rPr>
              <a:t>树形结构</a:t>
            </a:r>
            <a:r>
              <a:rPr lang="zh-CN" altLang="en-US" dirty="0" smtClean="0"/>
              <a:t>，称这棵树为 </a:t>
            </a:r>
            <a:r>
              <a:rPr lang="en-US" altLang="zh-CN" dirty="0" smtClean="0">
                <a:solidFill>
                  <a:schemeClr val="accent3"/>
                </a:solidFill>
              </a:rPr>
              <a:t>DOM </a:t>
            </a:r>
            <a:r>
              <a:rPr lang="zh-CN" altLang="en-US" dirty="0" smtClean="0">
                <a:solidFill>
                  <a:schemeClr val="accent3"/>
                </a:solidFill>
              </a:rPr>
              <a:t>树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r>
              <a:rPr lang="en-US" altLang="zh-CN" dirty="0" smtClean="0"/>
              <a:t>HTML </a:t>
            </a:r>
            <a:r>
              <a:rPr lang="zh-CN" altLang="en-US" dirty="0" smtClean="0"/>
              <a:t>中的</a:t>
            </a:r>
            <a:r>
              <a:rPr lang="zh-CN" altLang="en-US" dirty="0" smtClean="0">
                <a:solidFill>
                  <a:srgbClr val="FF0000"/>
                </a:solidFill>
              </a:rPr>
              <a:t>每一项内容</a:t>
            </a:r>
            <a:r>
              <a:rPr lang="zh-CN" altLang="en-US" dirty="0" smtClean="0"/>
              <a:t>（标签和内容）都可以在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树中找到</a:t>
            </a:r>
            <a:endParaRPr lang="en-US" altLang="zh-CN" dirty="0" smtClean="0"/>
          </a:p>
          <a:p>
            <a:r>
              <a:rPr lang="en-US" altLang="zh-CN" dirty="0" smtClean="0"/>
              <a:t>DOM </a:t>
            </a:r>
            <a:r>
              <a:rPr lang="zh-CN" altLang="en-US" dirty="0" smtClean="0"/>
              <a:t>的核心就是对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树的操作，即增加、删除、修改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树中的内容</a:t>
            </a:r>
            <a:endParaRPr lang="zh-CN" altLang="en-US" dirty="0" smtClean="0"/>
          </a:p>
        </p:txBody>
      </p:sp>
      <p:sp>
        <p:nvSpPr>
          <p:cNvPr id="13315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237104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树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内容占位符 3"/>
          <p:cNvSpPr>
            <a:spLocks noGrp="1"/>
          </p:cNvSpPr>
          <p:nvPr>
            <p:ph sz="quarter" idx="11"/>
          </p:nvPr>
        </p:nvSpPr>
        <p:spPr bwMode="auto">
          <a:xfrm>
            <a:off x="981657" y="236539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树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63880" y="5615940"/>
            <a:ext cx="4637405" cy="1076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49156" name="TextBox 9"/>
          <p:cNvSpPr txBox="1"/>
          <p:nvPr/>
        </p:nvSpPr>
        <p:spPr>
          <a:xfrm>
            <a:off x="1833880" y="868680"/>
            <a:ext cx="659828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&lt;html&gt;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&lt;head&gt;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&lt;mate charset = ‘utf-8’ /&gt;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&lt;title&gt;DOM</a:t>
            </a:r>
            <a:r>
              <a:rPr lang="zh-CN" altLang="en-US" sz="2400" dirty="0">
                <a:latin typeface="微软雅黑" panose="020B0503020204020204" pitchFamily="34" charset="-122"/>
              </a:rPr>
              <a:t>树型结构</a:t>
            </a:r>
            <a:r>
              <a:rPr lang="en-US" altLang="zh-CN" sz="2400" dirty="0">
                <a:latin typeface="微软雅黑" panose="020B0503020204020204" pitchFamily="34" charset="-122"/>
                <a:sym typeface="+mn-ea"/>
              </a:rPr>
              <a:t>&lt;/title&gt;</a:t>
            </a:r>
            <a:r>
              <a:rPr lang="en-US" altLang="zh-CN" sz="2400" dirty="0">
                <a:latin typeface="微软雅黑" panose="020B0503020204020204" pitchFamily="34" charset="-122"/>
              </a:rPr>
              <a:t>	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&lt;/head&gt;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&lt;body&gt;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&lt;h1&gt;DOM</a:t>
            </a:r>
            <a:r>
              <a:rPr lang="zh-CN" altLang="en-US" sz="2400" dirty="0">
                <a:latin typeface="微软雅黑" panose="020B0503020204020204" pitchFamily="34" charset="-122"/>
              </a:rPr>
              <a:t>树型结构演示</a:t>
            </a:r>
            <a:r>
              <a:rPr lang="en-US" altLang="zh-CN" sz="2400" dirty="0">
                <a:latin typeface="微软雅黑" panose="020B0503020204020204" pitchFamily="34" charset="-122"/>
              </a:rPr>
              <a:t>&lt;/h1&gt;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vl="3" eaLnBrk="0" hangingPunct="0"/>
            <a:r>
              <a:rPr lang="en-US" altLang="zh-CN" sz="2400" dirty="0">
                <a:latin typeface="微软雅黑" panose="020B0503020204020204" pitchFamily="34" charset="-122"/>
              </a:rPr>
              <a:t>	&lt;p&gt;DOM</a:t>
            </a:r>
            <a:r>
              <a:rPr lang="zh-CN" altLang="en-US" sz="2400" dirty="0">
                <a:latin typeface="微软雅黑" panose="020B0503020204020204" pitchFamily="34" charset="-122"/>
              </a:rPr>
              <a:t>树可执行的操作</a:t>
            </a:r>
            <a:r>
              <a:rPr lang="en-US" altLang="zh-CN" sz="2400" dirty="0">
                <a:latin typeface="微软雅黑" panose="020B0503020204020204" pitchFamily="34" charset="-122"/>
              </a:rPr>
              <a:t>&lt;/p&gt;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vl="3" eaLnBrk="0" hangingPunct="0"/>
            <a:r>
              <a:rPr lang="en-US" altLang="zh-CN" sz="2400" dirty="0">
                <a:latin typeface="微软雅黑" panose="020B0503020204020204" pitchFamily="34" charset="-122"/>
              </a:rPr>
              <a:t>	&lt;ul&gt;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vl="3" eaLnBrk="0" hangingPunct="0"/>
            <a:r>
              <a:rPr lang="en-US" altLang="zh-CN" sz="2400" dirty="0">
                <a:latin typeface="微软雅黑" panose="020B0503020204020204" pitchFamily="34" charset="-122"/>
              </a:rPr>
              <a:t>		&lt;li&gt;</a:t>
            </a:r>
            <a:r>
              <a:rPr lang="zh-CN" altLang="en-US" sz="2400" dirty="0">
                <a:latin typeface="微软雅黑" panose="020B0503020204020204" pitchFamily="34" charset="-122"/>
              </a:rPr>
              <a:t>增加文档内容</a:t>
            </a:r>
            <a:r>
              <a:rPr lang="en-US" altLang="zh-CN" sz="2400" dirty="0">
                <a:latin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vl="6" eaLnBrk="0" hangingPunct="0"/>
            <a:r>
              <a:rPr lang="en-US" altLang="zh-CN" sz="2400" dirty="0">
                <a:latin typeface="微软雅黑" panose="020B0503020204020204" pitchFamily="34" charset="-122"/>
                <a:sym typeface="+mn-ea"/>
              </a:rPr>
              <a:t>&lt;li&gt;</a:t>
            </a:r>
            <a:r>
              <a:rPr lang="zh-CN" altLang="en-US" sz="2400" dirty="0">
                <a:latin typeface="微软雅黑" panose="020B0503020204020204" pitchFamily="34" charset="-122"/>
                <a:sym typeface="+mn-ea"/>
              </a:rPr>
              <a:t>删除文档内容</a:t>
            </a:r>
            <a:r>
              <a:rPr lang="en-US" altLang="zh-CN" sz="2400" dirty="0">
                <a:latin typeface="微软雅黑" panose="020B0503020204020204" pitchFamily="34" charset="-122"/>
                <a:sym typeface="+mn-ea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sym typeface="+mn-ea"/>
            </a:endParaRPr>
          </a:p>
          <a:p>
            <a:pPr lvl="6" eaLnBrk="0" hangingPunct="0"/>
            <a:r>
              <a:rPr lang="en-US" altLang="zh-CN" sz="2400" dirty="0">
                <a:latin typeface="微软雅黑" panose="020B0503020204020204" pitchFamily="34" charset="-122"/>
                <a:sym typeface="+mn-ea"/>
              </a:rPr>
              <a:t>&lt;li&gt;</a:t>
            </a:r>
            <a:r>
              <a:rPr lang="zh-CN" altLang="en-US" sz="2400" dirty="0">
                <a:latin typeface="微软雅黑" panose="020B0503020204020204" pitchFamily="34" charset="-122"/>
                <a:sym typeface="+mn-ea"/>
              </a:rPr>
              <a:t>修改文档内容</a:t>
            </a:r>
            <a:r>
              <a:rPr lang="en-US" altLang="zh-CN" sz="2400" dirty="0">
                <a:latin typeface="微软雅黑" panose="020B0503020204020204" pitchFamily="34" charset="-122"/>
                <a:sym typeface="+mn-ea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vl="3" eaLnBrk="0" hangingPunct="0"/>
            <a:r>
              <a:rPr lang="en-US" altLang="zh-CN" sz="2400" dirty="0">
                <a:latin typeface="微软雅黑" panose="020B0503020204020204" pitchFamily="34" charset="-122"/>
              </a:rPr>
              <a:t>	&lt;/ul&gt;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&lt;/body&gt;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&lt;/html&gt;</a:t>
            </a:r>
            <a:endParaRPr lang="en-US" altLang="zh-CN" sz="24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728" y="977901"/>
            <a:ext cx="7929562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内容占位符 3"/>
          <p:cNvSpPr>
            <a:spLocks noGrp="1"/>
          </p:cNvSpPr>
          <p:nvPr>
            <p:ph sz="quarter" idx="11"/>
          </p:nvPr>
        </p:nvSpPr>
        <p:spPr bwMode="auto">
          <a:xfrm>
            <a:off x="981657" y="236539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树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7" y="927100"/>
            <a:ext cx="965242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节点是一个对象（属性和方法）</a:t>
            </a:r>
            <a:endParaRPr lang="en-US" altLang="zh-CN" dirty="0" smtClean="0"/>
          </a:p>
          <a:p>
            <a:r>
              <a:rPr lang="en-US" altLang="zh-CN" dirty="0" smtClean="0"/>
              <a:t>DOM</a:t>
            </a:r>
            <a:r>
              <a:rPr lang="zh-CN" altLang="en-US" dirty="0" smtClean="0"/>
              <a:t>节点有三类：元素节点、属性节点、文本节点</a:t>
            </a:r>
            <a:endParaRPr lang="en-US" altLang="zh-CN" dirty="0" smtClean="0"/>
          </a:p>
          <a:p>
            <a:r>
              <a:rPr lang="en-US" altLang="zh-CN" dirty="0" smtClean="0"/>
              <a:t>DOM</a:t>
            </a:r>
            <a:r>
              <a:rPr lang="zh-CN" altLang="en-US" dirty="0" smtClean="0"/>
              <a:t>节点之间有特定关系（父子兄弟关系）</a:t>
            </a:r>
            <a:endParaRPr lang="en-US" altLang="zh-CN" dirty="0" smtClean="0"/>
          </a:p>
          <a:p>
            <a:r>
              <a:rPr lang="en-US" altLang="zh-CN" dirty="0" smtClean="0"/>
              <a:t>DOM</a:t>
            </a:r>
            <a:r>
              <a:rPr lang="zh-CN" altLang="en-US" dirty="0" smtClean="0"/>
              <a:t>节点核心问题：</a:t>
            </a:r>
            <a:endParaRPr lang="en-US" altLang="zh-CN" dirty="0" smtClean="0"/>
          </a:p>
          <a:p>
            <a:pPr lvl="1"/>
            <a:r>
              <a:rPr lang="zh-CN" altLang="en-US" sz="2400" dirty="0"/>
              <a:t>如何</a:t>
            </a:r>
            <a:r>
              <a:rPr lang="zh-CN" altLang="en-US" sz="2400" dirty="0">
                <a:solidFill>
                  <a:srgbClr val="FF0000"/>
                </a:solidFill>
              </a:rPr>
              <a:t>获取</a:t>
            </a:r>
            <a:r>
              <a:rPr lang="zh-CN" altLang="en-US" sz="2400" dirty="0"/>
              <a:t>一个节点（节点对象）</a:t>
            </a:r>
            <a:endParaRPr lang="en-US" altLang="zh-CN" sz="2400" dirty="0"/>
          </a:p>
          <a:p>
            <a:pPr lvl="1"/>
            <a:r>
              <a:rPr lang="zh-CN" altLang="en-US" sz="2400" dirty="0"/>
              <a:t>如何访问</a:t>
            </a:r>
            <a:r>
              <a:rPr lang="zh-CN" altLang="en-US" sz="2400" dirty="0">
                <a:solidFill>
                  <a:srgbClr val="FF0000"/>
                </a:solidFill>
              </a:rPr>
              <a:t>节点对象之间的依赖关系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如何</a:t>
            </a:r>
            <a:r>
              <a:rPr lang="zh-CN" altLang="en-US" sz="2400" dirty="0">
                <a:solidFill>
                  <a:srgbClr val="FF0000"/>
                </a:solidFill>
              </a:rPr>
              <a:t>动态添加、删除、更新</a:t>
            </a:r>
            <a:r>
              <a:rPr lang="zh-CN" altLang="en-US" sz="2400" dirty="0"/>
              <a:t>一个节点</a:t>
            </a:r>
            <a:endParaRPr lang="en-US" altLang="zh-CN" sz="2400" dirty="0"/>
          </a:p>
        </p:txBody>
      </p:sp>
      <p:sp>
        <p:nvSpPr>
          <p:cNvPr id="16387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251852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节点需要讨论的问题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4436</Words>
  <Application>WPS 演示</Application>
  <PresentationFormat>自定义</PresentationFormat>
  <Paragraphs>317</Paragraphs>
  <Slides>35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22</vt:i4>
      </vt:variant>
      <vt:variant>
        <vt:lpstr>幻灯片标题</vt:lpstr>
      </vt:variant>
      <vt:variant>
        <vt:i4>35</vt:i4>
      </vt:variant>
    </vt:vector>
  </HeadingPairs>
  <TitlesOfParts>
    <vt:vector size="67" baseType="lpstr">
      <vt:lpstr>Arial</vt:lpstr>
      <vt:lpstr>宋体</vt:lpstr>
      <vt:lpstr>Wingdings</vt:lpstr>
      <vt:lpstr>微软雅黑</vt:lpstr>
      <vt:lpstr>Arial Unicode MS</vt:lpstr>
      <vt:lpstr>Calibri</vt:lpstr>
      <vt:lpstr>Calibri</vt:lpstr>
      <vt:lpstr>Franklin Gothic Book</vt:lpstr>
      <vt:lpstr>华文楷体</vt:lpstr>
      <vt:lpstr>Franklin Gothic Book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13_Office 主题</vt:lpstr>
      <vt:lpstr>14_Office 主题</vt:lpstr>
      <vt:lpstr>15_Office 主题</vt:lpstr>
      <vt:lpstr>16_Office 主题</vt:lpstr>
      <vt:lpstr>17_Office 主题</vt:lpstr>
      <vt:lpstr>18_Office 主题</vt:lpstr>
      <vt:lpstr>19_Office 主题</vt:lpstr>
      <vt:lpstr>20_Office 主题</vt:lpstr>
      <vt:lpstr>21_Office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pc</cp:lastModifiedBy>
  <cp:revision>2554</cp:revision>
  <cp:lastPrinted>2411-12-30T00:00:00Z</cp:lastPrinted>
  <dcterms:created xsi:type="dcterms:W3CDTF">2003-05-12T10:17:00Z</dcterms:created>
  <dcterms:modified xsi:type="dcterms:W3CDTF">2017-09-03T12:48:15Z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