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244" r:id="rId2"/>
  </p:sldMasterIdLst>
  <p:notesMasterIdLst>
    <p:notesMasterId r:id="rId40"/>
  </p:notesMasterIdLst>
  <p:sldIdLst>
    <p:sldId id="773" r:id="rId3"/>
    <p:sldId id="832" r:id="rId4"/>
    <p:sldId id="901" r:id="rId5"/>
    <p:sldId id="899" r:id="rId6"/>
    <p:sldId id="900" r:id="rId7"/>
    <p:sldId id="869" r:id="rId8"/>
    <p:sldId id="867" r:id="rId9"/>
    <p:sldId id="871" r:id="rId10"/>
    <p:sldId id="879" r:id="rId11"/>
    <p:sldId id="905" r:id="rId12"/>
    <p:sldId id="880" r:id="rId13"/>
    <p:sldId id="881" r:id="rId14"/>
    <p:sldId id="882" r:id="rId15"/>
    <p:sldId id="885" r:id="rId16"/>
    <p:sldId id="884" r:id="rId17"/>
    <p:sldId id="908" r:id="rId18"/>
    <p:sldId id="906" r:id="rId19"/>
    <p:sldId id="888" r:id="rId20"/>
    <p:sldId id="889" r:id="rId21"/>
    <p:sldId id="890" r:id="rId22"/>
    <p:sldId id="850" r:id="rId23"/>
    <p:sldId id="846" r:id="rId24"/>
    <p:sldId id="914" r:id="rId25"/>
    <p:sldId id="847" r:id="rId26"/>
    <p:sldId id="849" r:id="rId27"/>
    <p:sldId id="835" r:id="rId28"/>
    <p:sldId id="909" r:id="rId29"/>
    <p:sldId id="910" r:id="rId30"/>
    <p:sldId id="911" r:id="rId31"/>
    <p:sldId id="858" r:id="rId32"/>
    <p:sldId id="895" r:id="rId33"/>
    <p:sldId id="896" r:id="rId34"/>
    <p:sldId id="897" r:id="rId35"/>
    <p:sldId id="912" r:id="rId36"/>
    <p:sldId id="913" r:id="rId37"/>
    <p:sldId id="857" r:id="rId38"/>
    <p:sldId id="794" r:id="rId3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4" d="100"/>
          <a:sy n="64" d="100"/>
        </p:scale>
        <p:origin x="-948" y="-10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77ED6A-52D3-4B00-973C-D044969DADD1}" type="slidenum">
              <a:rPr lang="zh-CN" altLang="zh-CN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5AA22AA-4E22-45F9-97FC-6D381ABAE46C}" type="slidenum">
              <a:rPr lang="zh-CN" altLang="zh-CN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3D018BE-7F96-4DA7-AB07-243EA1615233}" type="slidenum">
              <a:rPr lang="zh-CN" altLang="zh-CN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360D2-7284-4878-AC3F-662E1BF3640E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74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1FB0AF4-786F-48FD-864B-D4AE08B95343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2CF816-9A48-4A94-8204-40F998828949}" type="slidenum">
              <a:rPr lang="zh-CN" altLang="zh-CN">
                <a:ea typeface="宋体" panose="02010600030101010101" pitchFamily="2" charset="-122"/>
              </a:rPr>
              <a:pPr/>
              <a:t>31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6E7F61B-C7E8-4302-A234-9DD7E46371B2}" type="slidenum">
              <a:rPr lang="zh-CN" altLang="zh-CN">
                <a:ea typeface="宋体" panose="02010600030101010101" pitchFamily="2" charset="-122"/>
              </a:rPr>
              <a:pPr/>
              <a:t>34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4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类型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97ECBC-AE94-4E08-8467-7B0367435AF5}" type="slidenum">
              <a:rPr lang="zh-CN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9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F54DEB-66C5-40A4-A464-4728A5C0CEE6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6A92249-2C63-4EFF-94A4-75027A6C26D1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5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19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2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不常用，常用修改</a:t>
            </a:r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52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DFA48B-3093-4058-9711-AA0BA71C7272}" type="slidenum">
              <a:rPr lang="zh-CN" altLang="zh-CN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10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313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77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69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18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789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3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7107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945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426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7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795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971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89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168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0128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8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9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45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0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61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3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D9EB70-804C-4FBF-9DE3-D9D2E50763D8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48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4800" b="1" dirty="0" smtClean="0">
                <a:ea typeface="宋体" panose="02010600030101010101" pitchFamily="2" charset="-122"/>
              </a:rPr>
              <a:t>开发（二）</a:t>
            </a:r>
            <a:endParaRPr lang="zh-CN" altLang="zh-CN" sz="4800" b="1" dirty="0" smtClean="0">
              <a:ea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67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--- 1-8 DOM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模型二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549459" y="1052513"/>
            <a:ext cx="11669346" cy="554593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第二步：把生成的节点作为某一个节点（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）的子节点进行添加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向</a:t>
            </a:r>
            <a:r>
              <a:rPr lang="zh-CN" altLang="en-US" sz="2400" dirty="0">
                <a:solidFill>
                  <a:srgbClr val="C00000"/>
                </a:solidFill>
              </a:rPr>
              <a:t>节点的子节点列表的末尾</a:t>
            </a:r>
            <a:r>
              <a:rPr lang="zh-CN" altLang="en-US" sz="2400" dirty="0"/>
              <a:t>添加新的子节点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node.appendChild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例</a:t>
            </a: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document.body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appendChild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);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C00000"/>
                </a:solidFill>
              </a:rPr>
              <a:t>已</a:t>
            </a:r>
            <a:r>
              <a:rPr lang="zh-CN" altLang="en-US" sz="2400" dirty="0" smtClean="0">
                <a:solidFill>
                  <a:srgbClr val="C00000"/>
                </a:solidFill>
              </a:rPr>
              <a:t>有子</a:t>
            </a:r>
            <a:r>
              <a:rPr lang="zh-CN" altLang="en-US" sz="2400" dirty="0">
                <a:solidFill>
                  <a:srgbClr val="C00000"/>
                </a:solidFill>
              </a:rPr>
              <a:t>节点前</a:t>
            </a:r>
            <a:r>
              <a:rPr lang="zh-CN" altLang="en-US" sz="2400" dirty="0"/>
              <a:t>插入一个新的子节点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node.insertBefore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oldNode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例</a:t>
            </a: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document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 body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insertBefore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,  null 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186993" y="361563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173852" y="36156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173276" y="364509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4073602" y="3645099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6"/>
          <p:cNvCxnSpPr>
            <a:cxnSpLocks noChangeShapeType="1"/>
          </p:cNvCxnSpPr>
          <p:nvPr/>
        </p:nvCxnSpPr>
        <p:spPr bwMode="auto">
          <a:xfrm flipV="1">
            <a:off x="6209266" y="364509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624480" y="3645099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7065953" y="5517957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2331059" y="617935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317918" y="617935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6240066" y="620882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217668" y="6094331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240066" y="6110206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768546" y="6094331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7897416" y="5734056"/>
            <a:ext cx="935838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8985654" y="5372723"/>
            <a:ext cx="2794936" cy="1200329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</a:t>
            </a:r>
            <a:r>
              <a:rPr lang="zh-CN" altLang="en-US" sz="2400" dirty="0" smtClean="0">
                <a:solidFill>
                  <a:srgbClr val="7030A0"/>
                </a:solidFill>
              </a:rPr>
              <a:t>，如果</a:t>
            </a:r>
            <a:r>
              <a:rPr lang="zh-CN" altLang="en-US" sz="2400" dirty="0">
                <a:solidFill>
                  <a:srgbClr val="7030A0"/>
                </a:solidFill>
              </a:rPr>
              <a:t>未规定，</a:t>
            </a:r>
            <a:r>
              <a:rPr lang="zh-CN" altLang="en-US" sz="2400" dirty="0" smtClean="0">
                <a:solidFill>
                  <a:srgbClr val="7030A0"/>
                </a:solidFill>
              </a:rPr>
              <a:t>则会</a:t>
            </a:r>
            <a:r>
              <a:rPr lang="zh-CN" altLang="en-US" sz="2400" dirty="0">
                <a:solidFill>
                  <a:srgbClr val="7030A0"/>
                </a:solidFill>
              </a:rPr>
              <a:t>在结尾插入 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8" grpId="0" animBg="1"/>
      <p:bldP spid="19" grpId="0"/>
      <p:bldP spid="20" grpId="0"/>
      <p:bldP spid="21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075" y="1195977"/>
            <a:ext cx="86868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demo1-8-2-1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实现添加</a:t>
            </a:r>
            <a:r>
              <a:rPr lang="zh-CN" altLang="en-US" sz="2400" dirty="0" smtClean="0"/>
              <a:t>一个图片、替换一个图片的功能</a:t>
            </a:r>
            <a:endParaRPr lang="en-US" altLang="zh-CN" sz="24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提示：使用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对象的创建结点的方法</a:t>
            </a:r>
            <a:endParaRPr lang="en-US" altLang="zh-CN" sz="2400" dirty="0" smtClean="0"/>
          </a:p>
          <a:p>
            <a:pPr marL="166688" lvl="1" indent="-166688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</a:rPr>
              <a:t> 动手</a:t>
            </a:r>
            <a:r>
              <a:rPr lang="zh-CN" altLang="en-US" sz="2800" dirty="0">
                <a:solidFill>
                  <a:srgbClr val="006F53"/>
                </a:solidFill>
              </a:rPr>
              <a:t>做</a:t>
            </a:r>
            <a:r>
              <a:rPr lang="en-US" altLang="zh-CN" sz="2800" dirty="0" smtClean="0">
                <a:solidFill>
                  <a:srgbClr val="006F53"/>
                </a:solidFill>
              </a:rPr>
              <a:t>demo1-8-2-2</a:t>
            </a:r>
            <a:endParaRPr lang="en-US" altLang="zh-CN" sz="2800" dirty="0">
              <a:solidFill>
                <a:srgbClr val="006F53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zh-CN" altLang="en-US" sz="2400" dirty="0" smtClean="0"/>
          </a:p>
        </p:txBody>
      </p:sp>
      <p:sp>
        <p:nvSpPr>
          <p:cNvPr id="3174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9" y="979878"/>
            <a:ext cx="7550851" cy="50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 txBox="1">
            <a:spLocks/>
          </p:cNvSpPr>
          <p:nvPr/>
        </p:nvSpPr>
        <p:spPr bwMode="auto">
          <a:xfrm>
            <a:off x="1981200" y="2286000"/>
            <a:ext cx="840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4" y="979878"/>
            <a:ext cx="11498476" cy="55465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删除</a:t>
            </a:r>
            <a:r>
              <a:rPr lang="zh-CN" altLang="en-US" dirty="0"/>
              <a:t>一个</a:t>
            </a:r>
            <a:r>
              <a:rPr lang="zh-CN" altLang="en-US" dirty="0" smtClean="0"/>
              <a:t>元素节点或文本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775" lvl="1"/>
            <a:r>
              <a:rPr lang="zh-CN" altLang="en-US" sz="2400" dirty="0"/>
              <a:t>从子节点列表中删除某个节点：</a:t>
            </a:r>
            <a:r>
              <a:rPr lang="en-US" altLang="zh-CN" sz="2400" dirty="0" err="1">
                <a:solidFill>
                  <a:srgbClr val="FF0000"/>
                </a:solidFill>
              </a:rPr>
              <a:t>node.removeChild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node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812" lvl="1" indent="0">
              <a:buNone/>
            </a:pPr>
            <a:r>
              <a:rPr lang="zh-CN" altLang="en-US" sz="2400" dirty="0" smtClean="0">
                <a:solidFill>
                  <a:srgbClr val="006F53"/>
                </a:solidFill>
              </a:rPr>
              <a:t>     例</a:t>
            </a:r>
            <a:r>
              <a:rPr lang="zh-CN" altLang="en-US" sz="2400" dirty="0">
                <a:solidFill>
                  <a:srgbClr val="006F53"/>
                </a:solidFill>
              </a:rPr>
              <a:t>：</a:t>
            </a:r>
            <a:r>
              <a:rPr lang="zh-CN" altLang="en-US" sz="2400" dirty="0"/>
              <a:t>通过父节点删除本节点：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myParent.removeChild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129812" lvl="1" indent="0"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通过自己删除本节点：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mySelfNode.parentNode.removeChild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/>
            <a:endParaRPr lang="en-US" altLang="zh-CN" dirty="0" smtClean="0"/>
          </a:p>
          <a:p>
            <a:pPr marL="360000"/>
            <a:r>
              <a:rPr lang="zh-CN" altLang="en-US" dirty="0" smtClean="0"/>
              <a:t> 删除一个属性节点</a:t>
            </a:r>
            <a:r>
              <a:rPr lang="zh-CN" altLang="en-US" sz="2400" dirty="0">
                <a:solidFill>
                  <a:srgbClr val="FF0000"/>
                </a:solidFill>
              </a:rPr>
              <a:t>：  </a:t>
            </a:r>
            <a:r>
              <a:rPr lang="en-US" altLang="zh-CN" sz="2400" dirty="0" err="1">
                <a:solidFill>
                  <a:srgbClr val="FF0000"/>
                </a:solidFill>
              </a:rPr>
              <a:t>node.attrName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= ‘  ’;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9545122" y="364916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0057815" y="35227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8761221" y="2869700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 txBox="1">
            <a:spLocks/>
          </p:cNvSpPr>
          <p:nvPr/>
        </p:nvSpPr>
        <p:spPr bwMode="auto">
          <a:xfrm>
            <a:off x="-3484563" y="2347913"/>
            <a:ext cx="8229601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15000"/>
              </a:spcAft>
              <a:buClr>
                <a:schemeClr val="tx2"/>
              </a:buClr>
            </a:pPr>
            <a:endParaRPr lang="en-US" altLang="zh-CN" sz="2400" b="1">
              <a:solidFill>
                <a:srgbClr val="006F5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20763" y="1285875"/>
            <a:ext cx="100457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重新做</a:t>
            </a:r>
            <a:r>
              <a:rPr lang="en-US" altLang="zh-CN" dirty="0" smtClean="0"/>
              <a:t>demo1-8-2-1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实现替换图片节点的功能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方法一：先删除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中的所有节点，再添加新节点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方法二：对于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中的每一个节点，修改节点的属性或文本值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482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20763" y="236538"/>
            <a:ext cx="743108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51789" y="5013726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demo1-8-2-3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971675" y="2062163"/>
            <a:ext cx="8401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修改一个元素节点（</a:t>
            </a:r>
            <a:r>
              <a:rPr lang="zh-CN" altLang="en-US" dirty="0"/>
              <a:t>用</a:t>
            </a:r>
            <a:r>
              <a:rPr lang="zh-CN" altLang="en-US" dirty="0" smtClean="0"/>
              <a:t>新节点替换某个子节点）：</a:t>
            </a:r>
            <a:r>
              <a:rPr lang="en-US" altLang="zh-CN" dirty="0" err="1" smtClean="0">
                <a:solidFill>
                  <a:srgbClr val="FF0000"/>
                </a:solidFill>
              </a:rPr>
              <a:t>oldNode.parentNode.replaceChild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newNode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oldNode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 修改一个文本节点（替换文本值）：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textNode.nodeValue</a:t>
            </a:r>
            <a:r>
              <a:rPr lang="en-US" altLang="zh-CN" dirty="0" smtClean="0"/>
              <a:t>  =  “ ”;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修改一个属性节点（覆盖原有属性）：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node.attrName</a:t>
            </a:r>
            <a:r>
              <a:rPr lang="en-US" altLang="zh-CN" dirty="0" smtClean="0"/>
              <a:t>  =  ‘</a:t>
            </a:r>
            <a:r>
              <a:rPr lang="en-US" altLang="zh-CN" dirty="0" err="1" smtClean="0"/>
              <a:t>newAttrValue</a:t>
            </a:r>
            <a:r>
              <a:rPr lang="en-US" altLang="zh-CN" dirty="0" smtClean="0"/>
              <a:t>’;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节点替换的过程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）创建新的节点；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）找到旧的节点；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）站在父节点的角度，使用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replaceChild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旧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函数来替换。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3706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③ 修改一个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600" dirty="0"/>
              <a:t>&lt;ul id="ls"&gt;&lt;li&gt;</a:t>
            </a:r>
            <a:r>
              <a:rPr lang="zh-CN" altLang="it-IT" sz="2600" dirty="0"/>
              <a:t>苹果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香蕉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西瓜</a:t>
            </a:r>
            <a:r>
              <a:rPr lang="it-IT" altLang="zh-CN" sz="2600" dirty="0"/>
              <a:t>&lt;/li&gt;&lt;/ul&gt;</a:t>
            </a:r>
            <a:endParaRPr lang="zh-CN" altLang="en-US" sz="2600" dirty="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63670" y="1636706"/>
            <a:ext cx="8924792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=</a:t>
            </a:r>
            <a:r>
              <a:rPr lang="en-US" altLang="zh-CN" sz="2600" dirty="0" err="1"/>
              <a:t>document.</a:t>
            </a:r>
            <a:r>
              <a:rPr lang="en-US" altLang="zh-CN" sz="26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600" b="1" dirty="0">
                <a:solidFill>
                  <a:srgbClr val="FF0000"/>
                </a:solidFill>
              </a:rPr>
              <a:t>("</a:t>
            </a:r>
            <a:r>
              <a:rPr lang="zh-CN" altLang="en-US" sz="2600" b="1" dirty="0">
                <a:solidFill>
                  <a:srgbClr val="FF0000"/>
                </a:solidFill>
              </a:rPr>
              <a:t>菠萝</a:t>
            </a:r>
            <a:r>
              <a:rPr lang="en-US" altLang="zh-CN" sz="2600" b="1" dirty="0">
                <a:solidFill>
                  <a:srgbClr val="FF0000"/>
                </a:solidFill>
              </a:rPr>
              <a:t>")</a:t>
            </a:r>
            <a:r>
              <a:rPr lang="en-US" altLang="zh-CN" sz="2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item=</a:t>
            </a:r>
            <a:r>
              <a:rPr lang="en-US" altLang="zh-CN" sz="2600" dirty="0" err="1"/>
              <a:t>document.getElementById</a:t>
            </a:r>
            <a:r>
              <a:rPr lang="en-US" altLang="zh-CN" sz="2600" dirty="0"/>
              <a:t>("ls").</a:t>
            </a:r>
            <a:r>
              <a:rPr lang="en-US" altLang="zh-CN" sz="2600" dirty="0" err="1"/>
              <a:t>childNodes</a:t>
            </a:r>
            <a:r>
              <a:rPr lang="en-US" altLang="zh-CN" sz="26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item.childNodes</a:t>
            </a:r>
            <a:r>
              <a:rPr lang="en-US" altLang="zh-CN" sz="2600" dirty="0"/>
              <a:t>[0];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err="1" smtClean="0"/>
              <a:t>item.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 ,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);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54558" y="2428869"/>
            <a:ext cx="399714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9" name="直接连接符 10"/>
          <p:cNvCxnSpPr>
            <a:cxnSpLocks noChangeShapeType="1"/>
          </p:cNvCxnSpPr>
          <p:nvPr/>
        </p:nvCxnSpPr>
        <p:spPr bwMode="auto">
          <a:xfrm>
            <a:off x="1712958" y="228599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肘形连接符 9"/>
          <p:cNvCxnSpPr>
            <a:cxnSpLocks noChangeShapeType="1"/>
            <a:endCxn id="8" idx="1"/>
          </p:cNvCxnSpPr>
          <p:nvPr/>
        </p:nvCxnSpPr>
        <p:spPr bwMode="auto">
          <a:xfrm>
            <a:off x="2252708" y="2285994"/>
            <a:ext cx="2101850" cy="388144"/>
          </a:xfrm>
          <a:prstGeom prst="bentConnector3">
            <a:avLst>
              <a:gd name="adj1" fmla="val 1881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48208" y="3582981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获取旧的元素节点</a:t>
            </a:r>
          </a:p>
        </p:txBody>
      </p: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1706608" y="343851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7"/>
          <p:cNvCxnSpPr>
            <a:cxnSpLocks noChangeShapeType="1"/>
          </p:cNvCxnSpPr>
          <p:nvPr/>
        </p:nvCxnSpPr>
        <p:spPr bwMode="auto">
          <a:xfrm>
            <a:off x="2033633" y="3438519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303633" y="109854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553347" y="6073064"/>
            <a:ext cx="929265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600" b="1" dirty="0">
                <a:solidFill>
                  <a:srgbClr val="FABE00"/>
                </a:solidFill>
              </a:rPr>
              <a:t>&lt;ul id=“ls”&gt;&lt;li&gt;</a:t>
            </a:r>
            <a:r>
              <a:rPr lang="zh-CN" altLang="en-US" sz="2600" b="1" dirty="0">
                <a:solidFill>
                  <a:srgbClr val="FABE00"/>
                </a:solidFill>
              </a:rPr>
              <a:t>菠萝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香蕉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西瓜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&lt;/li&gt;&lt;/ul&gt;</a:t>
            </a:r>
            <a:endParaRPr lang="zh-CN" altLang="en-US" sz="2600" b="1" dirty="0">
              <a:solidFill>
                <a:srgbClr val="FABE00"/>
              </a:solidFill>
            </a:endParaRPr>
          </a:p>
        </p:txBody>
      </p:sp>
      <p:cxnSp>
        <p:nvCxnSpPr>
          <p:cNvPr id="18" name="直接连接符 29"/>
          <p:cNvCxnSpPr>
            <a:cxnSpLocks noChangeShapeType="1"/>
          </p:cNvCxnSpPr>
          <p:nvPr/>
        </p:nvCxnSpPr>
        <p:spPr bwMode="auto">
          <a:xfrm flipV="1">
            <a:off x="1712958" y="5857287"/>
            <a:ext cx="5238907" cy="2083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8"/>
          <p:cNvCxnSpPr>
            <a:cxnSpLocks noChangeShapeType="1"/>
          </p:cNvCxnSpPr>
          <p:nvPr/>
        </p:nvCxnSpPr>
        <p:spPr bwMode="auto">
          <a:xfrm>
            <a:off x="4354558" y="585728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4697612"/>
            <a:ext cx="1133942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197645" y="4697612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628951" y="4767966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获取旧的文本节点</a:t>
            </a:r>
          </a:p>
        </p:txBody>
      </p:sp>
    </p:spTree>
    <p:extLst>
      <p:ext uri="{BB962C8B-B14F-4D97-AF65-F5344CB8AC3E}">
        <p14:creationId xmlns:p14="http://schemas.microsoft.com/office/powerpoint/2010/main" val="325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1" grpId="0" build="p"/>
      <p:bldP spid="15" grpId="0" animBg="1"/>
      <p:bldP spid="17" grpId="0" animBg="1"/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 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 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075" y="1285875"/>
            <a:ext cx="943768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将事件处理函数</a:t>
            </a:r>
            <a:r>
              <a:rPr lang="zh-CN" altLang="en-US" dirty="0" smtClean="0">
                <a:solidFill>
                  <a:srgbClr val="C0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 例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738938" y="5357813"/>
            <a:ext cx="240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</a:rPr>
              <a:t>demo1-8-3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实例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节点操作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表单操作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下拉菜单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285875"/>
            <a:ext cx="9796462" cy="46434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程序原则：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应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尽量使用节点对象属性</a:t>
            </a:r>
            <a:r>
              <a:rPr lang="zh-CN" altLang="en-US" sz="2400" dirty="0" smtClean="0">
                <a:latin typeface="+mn-ea"/>
                <a:ea typeface="+mn-ea"/>
              </a:rPr>
              <a:t>的方式来绑定事件处理函数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尽量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避免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标记属性</a:t>
            </a:r>
            <a:r>
              <a:rPr lang="zh-CN" altLang="en-US" sz="2400" dirty="0" smtClean="0">
                <a:latin typeface="+mn-ea"/>
                <a:ea typeface="+mn-ea"/>
              </a:rPr>
              <a:t>中绑定事件处理函数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优势：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HTML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latin typeface="+mn-ea"/>
                <a:ea typeface="+mn-ea"/>
              </a:rPr>
              <a:t>JS</a:t>
            </a:r>
            <a:r>
              <a:rPr lang="zh-CN" altLang="en-US" sz="2400" dirty="0" smtClean="0">
                <a:latin typeface="+mn-ea"/>
                <a:ea typeface="+mn-ea"/>
              </a:rPr>
              <a:t>程序代码分离，程序代码更为集中，</a:t>
            </a:r>
            <a:r>
              <a:rPr lang="en-US" altLang="zh-CN" sz="2400" dirty="0" smtClean="0"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latin typeface="+mn-ea"/>
                <a:ea typeface="+mn-ea"/>
              </a:rPr>
              <a:t>结构更为清晰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 smtClean="0">
                <a:latin typeface="+mn-ea"/>
                <a:ea typeface="+mn-ea"/>
              </a:rPr>
              <a:t>节点对象的事件属性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表单操作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sp>
        <p:nvSpPr>
          <p:cNvPr id="36867" name="TextBox 9"/>
          <p:cNvSpPr txBox="1">
            <a:spLocks noChangeArrowheads="1"/>
          </p:cNvSpPr>
          <p:nvPr/>
        </p:nvSpPr>
        <p:spPr bwMode="auto">
          <a:xfrm>
            <a:off x="981075" y="1051911"/>
            <a:ext cx="943768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为了给用户良好的浏览体验，在需要用户输入内容的表单页面让第一个文本框</a:t>
            </a:r>
            <a:r>
              <a:rPr lang="zh-CN" altLang="en-US" sz="24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自动获得输入焦点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可以省去用户鼠标单击文本框的麻烦。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861" y="2348505"/>
            <a:ext cx="54737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61346" y="2348505"/>
            <a:ext cx="3290307" cy="150566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获得焦点：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边框高亮显示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光标闪动可直接输入</a:t>
            </a:r>
          </a:p>
        </p:txBody>
      </p:sp>
      <p:cxnSp>
        <p:nvCxnSpPr>
          <p:cNvPr id="7" name="直接箭头连接符 2"/>
          <p:cNvCxnSpPr>
            <a:cxnSpLocks noChangeShapeType="1"/>
          </p:cNvCxnSpPr>
          <p:nvPr/>
        </p:nvCxnSpPr>
        <p:spPr bwMode="auto">
          <a:xfrm flipH="1">
            <a:off x="6841461" y="2905086"/>
            <a:ext cx="62546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47648"/>
              </p:ext>
            </p:extLst>
          </p:nvPr>
        </p:nvGraphicFramePr>
        <p:xfrm>
          <a:off x="1053691" y="2017505"/>
          <a:ext cx="10660883" cy="3478306"/>
        </p:xfrm>
        <a:graphic>
          <a:graphicData uri="http://schemas.openxmlformats.org/drawingml/2006/table">
            <a:tbl>
              <a:tblPr/>
              <a:tblGrid>
                <a:gridCol w="13686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3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185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895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方法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 smtClean="0">
                          <a:effectLst/>
                        </a:rPr>
                        <a:t>支持的表单元素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73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blur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从表单元素上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移开焦点。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266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focus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为表单元素赋予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click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 )</a:t>
                      </a:r>
                      <a:endParaRPr lang="en-US" sz="24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模拟</a:t>
                      </a:r>
                      <a:r>
                        <a:rPr lang="zh-CN" altLang="en-US" sz="2400" dirty="0" smtClean="0">
                          <a:effectLst/>
                          <a:latin typeface="+mn-ea"/>
                          <a:ea typeface="+mn-ea"/>
                        </a:rPr>
                        <a:t>在表单元素中</a:t>
                      </a: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的一次鼠标点击。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radio,checkbox,submit,reset,button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b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b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选取文本域中的内容。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</a:t>
                      </a:r>
                      <a:r>
                        <a:rPr lang="en-US" altLang="zh-CN" sz="24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内容占位符 1"/>
          <p:cNvSpPr txBox="1">
            <a:spLocks/>
          </p:cNvSpPr>
          <p:nvPr/>
        </p:nvSpPr>
        <p:spPr bwMode="auto">
          <a:xfrm>
            <a:off x="909638" y="1123945"/>
            <a:ext cx="9796462" cy="576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方法</a:t>
            </a:r>
            <a:r>
              <a:rPr lang="zh-CN" altLang="en-US" sz="3200" dirty="0" smtClean="0">
                <a:latin typeface="+mn-ea"/>
                <a:ea typeface="+mn-ea"/>
              </a:rPr>
              <a:t>：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09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981657" y="250825"/>
            <a:ext cx="513656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文本框自动获得焦点</a:t>
            </a:r>
          </a:p>
        </p:txBody>
      </p:sp>
      <p:sp>
        <p:nvSpPr>
          <p:cNvPr id="4505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获取所有</a:t>
            </a:r>
            <a:r>
              <a:rPr lang="en-US" altLang="zh-CN" dirty="0" smtClean="0">
                <a:latin typeface="+mn-ea"/>
                <a:ea typeface="+mn-ea"/>
              </a:rPr>
              <a:t>&lt;input&gt;</a:t>
            </a:r>
            <a:r>
              <a:rPr lang="zh-CN" altLang="en-US" dirty="0" smtClean="0">
                <a:latin typeface="+mn-ea"/>
                <a:ea typeface="+mn-ea"/>
              </a:rPr>
              <a:t>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在获取的节点集中寻找首个可输入文本的结点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为该节点设置聚焦效果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646986" y="5806089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demo1-8-5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9"/>
          <p:cNvSpPr txBox="1">
            <a:spLocks noChangeArrowheads="1"/>
          </p:cNvSpPr>
          <p:nvPr/>
        </p:nvSpPr>
        <p:spPr bwMode="auto">
          <a:xfrm>
            <a:off x="989013" y="1123944"/>
            <a:ext cx="8821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避免非法的</a:t>
            </a:r>
            <a:r>
              <a:rPr lang="zh-CN" altLang="en-US" sz="2800" dirty="0" smtClean="0">
                <a:latin typeface="+mn-ea"/>
                <a:ea typeface="+mn-ea"/>
              </a:rPr>
              <a:t>数据导致</a:t>
            </a:r>
            <a:r>
              <a:rPr lang="zh-CN" altLang="en-US" sz="2800" dirty="0">
                <a:latin typeface="+mn-ea"/>
                <a:ea typeface="+mn-ea"/>
              </a:rPr>
              <a:t>程序出问题甚至</a:t>
            </a:r>
            <a:r>
              <a:rPr lang="zh-CN" altLang="en-US" sz="2800" dirty="0" smtClean="0">
                <a:latin typeface="+mn-ea"/>
                <a:ea typeface="+mn-ea"/>
              </a:rPr>
              <a:t>崩溃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避免服务器端验证消耗服务器资源而且响应慢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799" y="2791274"/>
            <a:ext cx="5959735" cy="215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sp>
        <p:nvSpPr>
          <p:cNvPr id="51203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获取“用户名”控件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检测“用户名”是否为空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若非空给出验证通过信息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981658" y="258763"/>
            <a:ext cx="308393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" t="12144" r="79720" b="72701"/>
          <a:stretch>
            <a:fillRect/>
          </a:stretch>
        </p:blipFill>
        <p:spPr bwMode="auto">
          <a:xfrm>
            <a:off x="306641" y="2430544"/>
            <a:ext cx="3833980" cy="15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70883" b="72336"/>
          <a:stretch>
            <a:fillRect/>
          </a:stretch>
        </p:blipFill>
        <p:spPr bwMode="auto">
          <a:xfrm>
            <a:off x="6384926" y="1051911"/>
            <a:ext cx="4021314" cy="12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329" b="73686"/>
          <a:stretch>
            <a:fillRect/>
          </a:stretch>
        </p:blipFill>
        <p:spPr bwMode="auto">
          <a:xfrm>
            <a:off x="6446839" y="3939066"/>
            <a:ext cx="3960411" cy="11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>
            <a:cxnSpLocks noChangeShapeType="1"/>
          </p:cNvCxnSpPr>
          <p:nvPr/>
        </p:nvCxnSpPr>
        <p:spPr bwMode="auto">
          <a:xfrm flipV="1">
            <a:off x="4075113" y="1268413"/>
            <a:ext cx="2366962" cy="143986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4"/>
          <p:cNvCxnSpPr>
            <a:cxnSpLocks noChangeShapeType="1"/>
          </p:cNvCxnSpPr>
          <p:nvPr/>
        </p:nvCxnSpPr>
        <p:spPr bwMode="auto">
          <a:xfrm>
            <a:off x="4075113" y="2708275"/>
            <a:ext cx="2366962" cy="1512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96000" y="234791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用户名为空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79951" y="170815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662489" y="35433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096000" y="5115793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用户名可用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3928955" y="234892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失去焦点时</a:t>
            </a:r>
          </a:p>
        </p:txBody>
      </p:sp>
      <p:sp>
        <p:nvSpPr>
          <p:cNvPr id="21" name="矩形 20"/>
          <p:cNvSpPr/>
          <p:nvPr/>
        </p:nvSpPr>
        <p:spPr>
          <a:xfrm>
            <a:off x="693525" y="4235451"/>
            <a:ext cx="424994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/>
                <a:ea typeface="微软雅黑"/>
              </a:rPr>
              <a:t>removeChild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createElement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createTextNode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appendChild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610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981658" y="250825"/>
            <a:ext cx="67716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表单验证（用户名为空）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1916307"/>
            <a:ext cx="10156653" cy="4237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&gt;0){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parentNode.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username.parentNode.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createTextNode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必须输入用户名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</a:t>
            </a:r>
            <a:r>
              <a:rPr lang="en-US" altLang="zh-CN" sz="24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();//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重新聚焦</a:t>
            </a:r>
          </a:p>
        </p:txBody>
      </p:sp>
      <p:sp>
        <p:nvSpPr>
          <p:cNvPr id="3" name="矩形 2"/>
          <p:cNvSpPr/>
          <p:nvPr/>
        </p:nvSpPr>
        <p:spPr>
          <a:xfrm>
            <a:off x="981658" y="892583"/>
            <a:ext cx="9948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username = </a:t>
            </a:r>
            <a:r>
              <a:rPr lang="en-US" altLang="zh-CN" sz="2400" dirty="0" err="1">
                <a:latin typeface="微软雅黑" pitchFamily="34" charset="-122"/>
              </a:rPr>
              <a:t>document.getElementById</a:t>
            </a:r>
            <a:r>
              <a:rPr lang="en-US" altLang="zh-CN" sz="2400" dirty="0">
                <a:latin typeface="微软雅黑" pitchFamily="34" charset="-122"/>
              </a:rPr>
              <a:t>("username</a:t>
            </a:r>
            <a:r>
              <a:rPr lang="en-US" altLang="zh-CN" sz="2400" dirty="0" smtClean="0">
                <a:latin typeface="微软雅黑" pitchFamily="34" charset="-122"/>
              </a:rPr>
              <a:t>");</a:t>
            </a:r>
          </a:p>
          <a:p>
            <a:r>
              <a:rPr lang="en-US" altLang="zh-CN" sz="2400" dirty="0" err="1" smtClean="0">
                <a:latin typeface="微软雅黑" pitchFamily="34" charset="-122"/>
              </a:rPr>
              <a:t>username.onblur</a:t>
            </a:r>
            <a:r>
              <a:rPr lang="en-US" altLang="zh-CN" sz="2400" dirty="0" smtClean="0">
                <a:latin typeface="微软雅黑" pitchFamily="34" charset="-122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</a:rPr>
              <a:t>checkUsername</a:t>
            </a:r>
            <a:r>
              <a:rPr lang="en-US" altLang="zh-CN" sz="2400" dirty="0" smtClean="0">
                <a:latin typeface="微软雅黑" pitchFamily="34" charset="-122"/>
              </a:rPr>
              <a:t>;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909624" y="250825"/>
            <a:ext cx="56912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用户名可用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55" y="1154114"/>
            <a:ext cx="9075949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if(</a:t>
            </a:r>
            <a:r>
              <a:rPr lang="en-US" altLang="zh-CN" sz="2600" dirty="0" err="1">
                <a:latin typeface="Arial" charset="0"/>
              </a:rPr>
              <a:t>oldspan.</a:t>
            </a:r>
            <a:r>
              <a:rPr lang="en-US" altLang="zh-CN" sz="2600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" charset="0"/>
              </a:rPr>
              <a:t>length</a:t>
            </a:r>
            <a:r>
              <a:rPr lang="en-US" altLang="zh-CN" sz="2600" dirty="0">
                <a:latin typeface="Arial" charset="0"/>
              </a:rPr>
              <a:t>&gt;0){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	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[0].</a:t>
            </a:r>
            <a:r>
              <a:rPr lang="en-US" altLang="zh-CN" sz="2600" dirty="0" err="1">
                <a:latin typeface="Arial" charset="0"/>
              </a:rPr>
              <a:t>parentNode</a:t>
            </a:r>
            <a:r>
              <a:rPr lang="en-US" altLang="zh-CN" sz="2600" dirty="0" err="1">
                <a:solidFill>
                  <a:srgbClr val="0070C0"/>
                </a:solidFill>
                <a:latin typeface="Arial" charset="0"/>
              </a:rPr>
              <a:t>.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removeChild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.createElement</a:t>
            </a:r>
            <a:r>
              <a:rPr lang="en-US" altLang="zh-CN" sz="2600" dirty="0">
                <a:latin typeface="Arial" charset="0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username.parentNode.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7030A0"/>
                </a:solidFill>
                <a:latin typeface="Arial" charset="0"/>
              </a:rPr>
              <a:t>.createTextNode</a:t>
            </a:r>
            <a:r>
              <a:rPr lang="en-US" altLang="zh-CN" sz="2600" dirty="0">
                <a:latin typeface="Arial" charset="0"/>
              </a:rPr>
              <a:t>('</a:t>
            </a:r>
            <a:r>
              <a:rPr lang="zh-CN" altLang="en-US" sz="2600" dirty="0">
                <a:latin typeface="Arial" charset="0"/>
              </a:rPr>
              <a:t>用户名可以注册</a:t>
            </a:r>
            <a:r>
              <a:rPr lang="en-US" altLang="zh-CN" sz="2600" dirty="0">
                <a:latin typeface="Arial" charset="0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newspan.style.color</a:t>
            </a:r>
            <a:r>
              <a:rPr lang="en-US" altLang="zh-CN" sz="2600" dirty="0">
                <a:latin typeface="Arial" charset="0"/>
              </a:rPr>
              <a:t>='red</a:t>
            </a:r>
            <a:r>
              <a:rPr lang="en-US" altLang="zh-CN" sz="2600" dirty="0" smtClean="0">
                <a:latin typeface="Arial" charset="0"/>
              </a:rPr>
              <a:t>';</a:t>
            </a:r>
          </a:p>
          <a:p>
            <a:pPr>
              <a:lnSpc>
                <a:spcPct val="150000"/>
              </a:lnSpc>
              <a:defRPr/>
            </a:pPr>
            <a:endParaRPr lang="zh-CN" altLang="en-US" sz="2600" dirty="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demo1-8-6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981075" y="323645"/>
            <a:ext cx="3228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HTML DOM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文档中的所有内容都是节点：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53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981657" y="258763"/>
            <a:ext cx="325855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  <p:sp>
        <p:nvSpPr>
          <p:cNvPr id="60419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表单操作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4413" y="1195388"/>
            <a:ext cx="7376601" cy="208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467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</a:p>
        </p:txBody>
      </p:sp>
      <p:sp>
        <p:nvSpPr>
          <p:cNvPr id="62468" name="矩形 10"/>
          <p:cNvSpPr>
            <a:spLocks noChangeArrowheads="1"/>
          </p:cNvSpPr>
          <p:nvPr/>
        </p:nvSpPr>
        <p:spPr bwMode="auto">
          <a:xfrm>
            <a:off x="1557920" y="3587750"/>
            <a:ext cx="886005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当用户选择一个选项时延伸出另一个菜单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常用于相同分类功能放在同一下拉菜单中，并把这个下拉式菜单置于主菜单的一个选项下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demo1-8-7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3"/>
          <p:cNvSpPr>
            <a:spLocks noChangeArrowheads="1"/>
          </p:cNvSpPr>
          <p:nvPr/>
        </p:nvSpPr>
        <p:spPr bwMode="auto">
          <a:xfrm>
            <a:off x="909625" y="258763"/>
            <a:ext cx="331312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下拉菜单</a:t>
            </a:r>
          </a:p>
        </p:txBody>
      </p:sp>
      <p:sp>
        <p:nvSpPr>
          <p:cNvPr id="6451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557921" y="1071563"/>
            <a:ext cx="10012587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建立</a:t>
            </a:r>
            <a:r>
              <a:rPr lang="en-US" altLang="zh-CN" dirty="0" smtClean="0">
                <a:latin typeface="+mn-ea"/>
                <a:ea typeface="+mn-ea"/>
              </a:rPr>
              <a:t>HTML</a:t>
            </a:r>
            <a:r>
              <a:rPr lang="zh-CN" altLang="en-US" dirty="0" smtClean="0">
                <a:latin typeface="+mn-ea"/>
                <a:ea typeface="+mn-ea"/>
              </a:rPr>
              <a:t>文档结构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设置</a:t>
            </a:r>
            <a:r>
              <a:rPr lang="en-US" altLang="zh-CN" dirty="0" smtClean="0">
                <a:latin typeface="+mn-ea"/>
                <a:ea typeface="+mn-ea"/>
              </a:rPr>
              <a:t>CSS</a:t>
            </a:r>
            <a:r>
              <a:rPr lang="zh-CN" altLang="en-US" dirty="0" smtClean="0">
                <a:latin typeface="+mn-ea"/>
                <a:ea typeface="+mn-ea"/>
              </a:rPr>
              <a:t>属性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onmouseover</a:t>
            </a:r>
            <a:r>
              <a:rPr lang="zh-CN" altLang="en-US" dirty="0" smtClean="0">
                <a:latin typeface="+mn-ea"/>
                <a:ea typeface="+mn-ea"/>
              </a:rPr>
              <a:t>事件时，添加类“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”显示隐藏的子菜单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onmouseout</a:t>
            </a:r>
            <a:r>
              <a:rPr lang="zh-CN" altLang="en-US" dirty="0" smtClean="0">
                <a:latin typeface="+mn-ea"/>
                <a:ea typeface="+mn-ea"/>
              </a:rPr>
              <a:t>事件时，移除类“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”隐藏显示的子菜单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下拉菜单</a:t>
            </a:r>
          </a:p>
        </p:txBody>
      </p:sp>
      <p:sp>
        <p:nvSpPr>
          <p:cNvPr id="2" name="矩形 1"/>
          <p:cNvSpPr/>
          <p:nvPr/>
        </p:nvSpPr>
        <p:spPr>
          <a:xfrm>
            <a:off x="477426" y="1350937"/>
            <a:ext cx="6096000" cy="335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li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display:none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li.subMenuShow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display:block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413855" y="3645099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855" y="1988340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5174" y="1218907"/>
            <a:ext cx="7707531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for 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i=0; i&lt;</a:t>
            </a:r>
            <a:r>
              <a:rPr lang="en-US" altLang="zh-CN" sz="2400" dirty="0" err="1">
                <a:latin typeface="微软雅黑" pitchFamily="34" charset="-122"/>
              </a:rPr>
              <a:t>liNodes.length</a:t>
            </a:r>
            <a:r>
              <a:rPr lang="en-US" altLang="zh-CN" sz="2400" dirty="0">
                <a:latin typeface="微软雅黑" pitchFamily="34" charset="-122"/>
              </a:rPr>
              <a:t>; i++){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onmouseover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</a:t>
            </a:r>
            <a:r>
              <a:rPr lang="en-US" altLang="zh-CN" sz="2400" dirty="0" err="1">
                <a:latin typeface="微软雅黑" pitchFamily="34" charset="-122"/>
              </a:rPr>
              <a:t>subMenuShow</a:t>
            </a:r>
            <a:r>
              <a:rPr lang="en-US" altLang="zh-CN" sz="2400" dirty="0">
                <a:latin typeface="微软雅黑" pitchFamily="34" charset="-122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onmouseout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909624" y="258763"/>
            <a:ext cx="319406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课下练习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12415" r="76997" b="70503"/>
          <a:stretch>
            <a:fillRect/>
          </a:stretch>
        </p:blipFill>
        <p:spPr bwMode="auto">
          <a:xfrm>
            <a:off x="3155950" y="2205039"/>
            <a:ext cx="554355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583488" y="582453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demo1-8-8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69637" name="矩形 1"/>
          <p:cNvSpPr>
            <a:spLocks noChangeArrowheads="1"/>
          </p:cNvSpPr>
          <p:nvPr/>
        </p:nvSpPr>
        <p:spPr bwMode="auto">
          <a:xfrm>
            <a:off x="2297113" y="1171575"/>
            <a:ext cx="26463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双向选择列表</a:t>
            </a:r>
          </a:p>
        </p:txBody>
      </p:sp>
    </p:spTree>
    <p:extLst>
      <p:ext uri="{BB962C8B-B14F-4D97-AF65-F5344CB8AC3E}">
        <p14:creationId xmlns:p14="http://schemas.microsoft.com/office/powerpoint/2010/main" val="46276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2631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20521"/>
              </p:ext>
            </p:extLst>
          </p:nvPr>
        </p:nvGraphicFramePr>
        <p:xfrm>
          <a:off x="1009472" y="1700208"/>
          <a:ext cx="9036459" cy="2303463"/>
        </p:xfrm>
        <a:graphic>
          <a:graphicData uri="http://schemas.openxmlformats.org/drawingml/2006/table">
            <a:tbl>
              <a:tblPr/>
              <a:tblGrid>
                <a:gridCol w="2133175">
                  <a:extLst>
                    <a:ext uri="{9D8B030D-6E8A-4147-A177-3AD203B41FA5}">
                      <a16:colId xmlns="" xmlns:a16="http://schemas.microsoft.com/office/drawing/2014/main" val="1727682152"/>
                    </a:ext>
                  </a:extLst>
                </a:gridCol>
                <a:gridCol w="2305056">
                  <a:extLst>
                    <a:ext uri="{9D8B030D-6E8A-4147-A177-3AD203B41FA5}">
                      <a16:colId xmlns="" xmlns:a16="http://schemas.microsoft.com/office/drawing/2014/main" val="2143358440"/>
                    </a:ext>
                  </a:extLst>
                </a:gridCol>
                <a:gridCol w="2404904">
                  <a:extLst>
                    <a:ext uri="{9D8B030D-6E8A-4147-A177-3AD203B41FA5}">
                      <a16:colId xmlns=""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=""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大写标签名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80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节点操作小结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8320" y="867452"/>
            <a:ext cx="10211858" cy="5878122"/>
          </a:xfrm>
          <a:solidFill>
            <a:schemeClr val="bg1"/>
          </a:solidFill>
        </p:spPr>
        <p:txBody>
          <a:bodyPr/>
          <a:lstStyle/>
          <a:p>
            <a:pPr marL="360000" indent="0"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添加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节点的过程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 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）创建新的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DOM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节点</a:t>
            </a:r>
            <a:endParaRPr lang="en-US" altLang="zh-CN" sz="2200" dirty="0" smtClean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document.createElement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元素名</a:t>
            </a:r>
            <a:r>
              <a:rPr lang="en-US" altLang="zh-CN" sz="2200" dirty="0" smtClean="0">
                <a:latin typeface="+mn-ea"/>
                <a:cs typeface="+mn-cs"/>
              </a:rPr>
              <a:t>) </a:t>
            </a:r>
            <a:endParaRPr lang="en-US" altLang="zh-CN" sz="2200" dirty="0"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document.createTextNode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文本内容</a:t>
            </a:r>
            <a:r>
              <a:rPr lang="en-US" altLang="zh-CN" sz="2200" dirty="0" smtClean="0">
                <a:latin typeface="+mn-ea"/>
                <a:cs typeface="+mn-cs"/>
              </a:rPr>
              <a:t>)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）站在父节点的角度，插入新节点</a:t>
            </a:r>
            <a:endParaRPr lang="en-US" altLang="zh-CN" sz="220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appendChild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insertBefore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 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删除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  <a:cs typeface="+mn-cs"/>
            </a:endParaRPr>
          </a:p>
          <a:p>
            <a:pPr marL="1080000" lvl="1" indent="0"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1</a:t>
            </a:r>
            <a:r>
              <a:rPr lang="zh-CN" altLang="en-US" sz="2200" dirty="0" smtClean="0">
                <a:latin typeface="+mn-ea"/>
                <a:cs typeface="+mn-cs"/>
              </a:rPr>
              <a:t>）找到旧的节点</a:t>
            </a:r>
            <a:endParaRPr lang="en-US" altLang="zh-CN" sz="2200" dirty="0" smtClean="0"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2</a:t>
            </a:r>
            <a:r>
              <a:rPr lang="zh-CN" altLang="en-US" sz="2200" dirty="0" smtClean="0">
                <a:latin typeface="+mn-ea"/>
                <a:cs typeface="+mn-cs"/>
              </a:rPr>
              <a:t>）删除旧节点</a:t>
            </a:r>
            <a:r>
              <a:rPr lang="en-US" altLang="zh-CN" sz="2200" dirty="0" smtClean="0">
                <a:latin typeface="+mn-ea"/>
                <a:cs typeface="+mn-cs"/>
              </a:rPr>
              <a:t>	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 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removeChild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lnSpc>
                <a:spcPts val="33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修改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节点的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）创建新的节点</a:t>
            </a:r>
            <a:r>
              <a:rPr lang="zh-CN" altLang="en-US" sz="2200" dirty="0" smtClean="0">
                <a:latin typeface="+mn-ea"/>
              </a:rPr>
              <a:t>；（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）找到旧的节点；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）修改旧的节点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节点的父节点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replaceChild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  <a:endParaRPr lang="zh-CN" altLang="en-US" sz="2200" dirty="0">
              <a:solidFill>
                <a:srgbClr val="006F53"/>
              </a:solidFill>
              <a:latin typeface="+mn-ea"/>
              <a:cs typeface="+mn-cs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006F53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909638" y="1123950"/>
            <a:ext cx="894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97383" y="-92876"/>
            <a:ext cx="48402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1414463" y="1104900"/>
            <a:ext cx="648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>
                <a:solidFill>
                  <a:srgbClr val="006F53"/>
                </a:solidFill>
                <a:latin typeface="微软雅黑" pitchFamily="34" charset="-122"/>
                <a:cs typeface="+mn-cs"/>
              </a:rPr>
              <a:t>nodeName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属性规定节点的名称</a:t>
            </a:r>
          </a:p>
        </p:txBody>
      </p:sp>
      <p:sp>
        <p:nvSpPr>
          <p:cNvPr id="2" name="矩形 1"/>
          <p:cNvSpPr/>
          <p:nvPr/>
        </p:nvSpPr>
        <p:spPr>
          <a:xfrm>
            <a:off x="1403350" y="1844675"/>
            <a:ext cx="9723438" cy="309315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与标签名相同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与属性名相同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始终是 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#text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是只读的，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始终包含 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HTML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元素的大写字母标签名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981075" y="-100013"/>
            <a:ext cx="47736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②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413855" y="828675"/>
            <a:ext cx="9076158" cy="529375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nodeValue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 </a:t>
            </a:r>
            <a:r>
              <a:rPr lang="en-US" altLang="zh-CN" sz="2600" dirty="0">
                <a:latin typeface="微软雅黑" panose="020B0503020204020204" pitchFamily="34" charset="-122"/>
              </a:rPr>
              <a:t>undefined </a:t>
            </a:r>
            <a:r>
              <a:rPr lang="zh-CN" altLang="en-US" sz="2600" dirty="0">
                <a:latin typeface="微软雅黑" panose="020B0503020204020204" pitchFamily="34" charset="-122"/>
              </a:rPr>
              <a:t>或 </a:t>
            </a:r>
            <a:r>
              <a:rPr lang="en-US" altLang="zh-CN" sz="2600" dirty="0">
                <a:latin typeface="微软雅黑" panose="020B0503020204020204" pitchFamily="34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是文本本身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是属性值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处理中的常见错误是希望元素节点包含文本。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例如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title&gt;DOM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&lt;/title&gt;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，元素节点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，包含值为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的文本节点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可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通过节点的 </a:t>
            </a:r>
            <a:r>
              <a:rPr lang="en-US" altLang="zh-CN" sz="2600" dirty="0" err="1">
                <a:solidFill>
                  <a:schemeClr val="accent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属性来访问文本节点的值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909638" y="-100617"/>
            <a:ext cx="4719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③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1196975" y="1076745"/>
            <a:ext cx="782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nodeType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属性可返回节点的类型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179"/>
              </p:ext>
            </p:extLst>
          </p:nvPr>
        </p:nvGraphicFramePr>
        <p:xfrm>
          <a:off x="1317479" y="2350142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="" xmlns:a16="http://schemas.microsoft.com/office/drawing/2014/main" val="1727682152"/>
                    </a:ext>
                  </a:extLst>
                </a:gridCol>
                <a:gridCol w="576264">
                  <a:extLst>
                    <a:ext uri="{9D8B030D-6E8A-4147-A177-3AD203B41FA5}">
                      <a16:colId xmlns="" xmlns:a16="http://schemas.microsoft.com/office/drawing/2014/main" val="2143358440"/>
                    </a:ext>
                  </a:extLst>
                </a:gridCol>
                <a:gridCol w="2401432">
                  <a:extLst>
                    <a:ext uri="{9D8B030D-6E8A-4147-A177-3AD203B41FA5}">
                      <a16:colId xmlns="" xmlns:a16="http://schemas.microsoft.com/office/drawing/2014/main" val="2438986491"/>
                    </a:ext>
                  </a:extLst>
                </a:gridCol>
                <a:gridCol w="2208680">
                  <a:extLst>
                    <a:ext uri="{9D8B030D-6E8A-4147-A177-3AD203B41FA5}">
                      <a16:colId xmlns=""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=""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1752242"/>
                  </a:ext>
                </a:extLst>
              </a:tr>
            </a:tbl>
          </a:graphicData>
        </a:graphic>
      </p:graphicFrame>
      <p:sp>
        <p:nvSpPr>
          <p:cNvPr id="27678" name="矩形 4"/>
          <p:cNvSpPr>
            <a:spLocks noChangeArrowheads="1"/>
          </p:cNvSpPr>
          <p:nvPr/>
        </p:nvSpPr>
        <p:spPr bwMode="auto">
          <a:xfrm>
            <a:off x="1196975" y="1685074"/>
            <a:ext cx="778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常用节点类型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9" name="TextBox 7"/>
          <p:cNvSpPr txBox="1">
            <a:spLocks noChangeArrowheads="1"/>
          </p:cNvSpPr>
          <p:nvPr/>
        </p:nvSpPr>
        <p:spPr bwMode="auto">
          <a:xfrm>
            <a:off x="5629275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demo1-8-1-1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45122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demo1-8-1-2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09638" y="150813"/>
            <a:ext cx="361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节点操作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196975" y="979878"/>
            <a:ext cx="8497888" cy="35394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DOM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提供了操作节点的方法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: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添加一个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删除一个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修改一个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561797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第一</a:t>
            </a:r>
            <a:r>
              <a:rPr lang="zh-CN" altLang="en-US" dirty="0" smtClean="0"/>
              <a:t>步：生成一个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sz="2400" dirty="0" smtClean="0"/>
          </a:p>
          <a:p>
            <a:pPr marL="591775" lvl="1"/>
            <a:r>
              <a:rPr lang="zh-CN" altLang="en-US" sz="2400" dirty="0" smtClean="0"/>
              <a:t> 生成</a:t>
            </a:r>
            <a:r>
              <a:rPr lang="zh-CN" altLang="en-US" sz="2400" dirty="0" smtClean="0"/>
              <a:t>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元素节点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   </a:t>
            </a:r>
            <a:r>
              <a:rPr lang="zh-CN" altLang="en-US" sz="2400" dirty="0" smtClean="0"/>
              <a:t>通过</a:t>
            </a:r>
            <a:r>
              <a:rPr lang="zh-CN" altLang="en-US" sz="2400" dirty="0" smtClean="0"/>
              <a:t>指定标签名创建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元素节点，返回</a:t>
            </a:r>
            <a:r>
              <a:rPr lang="zh-CN" altLang="en-US" sz="2400" dirty="0"/>
              <a:t>一个节点对象</a:t>
            </a:r>
            <a:r>
              <a:rPr lang="zh-CN" altLang="en-US" sz="2400" dirty="0" smtClean="0"/>
              <a:t>。</a:t>
            </a:r>
            <a:endParaRPr lang="en-US" altLang="zh-CN" sz="2400" dirty="0">
              <a:latin typeface="宋体" pitchFamily="2" charset="-122"/>
            </a:endParaRP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例</a:t>
            </a: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");</a:t>
            </a:r>
            <a:endParaRPr lang="en-US" altLang="zh-CN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648000" lvl="1" indent="0"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648000" lvl="1"/>
            <a:r>
              <a:rPr lang="zh-CN" altLang="en-US" sz="2400" dirty="0" smtClean="0"/>
              <a:t> 生成</a:t>
            </a:r>
            <a:r>
              <a:rPr lang="zh-CN" altLang="en-US" sz="2400" dirty="0" smtClean="0"/>
              <a:t>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文本节点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document.createTextNode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text 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/>
              <a:t>    创建</a:t>
            </a:r>
            <a:r>
              <a:rPr lang="zh-CN" altLang="en-US" sz="2400" dirty="0" smtClean="0"/>
              <a:t>文本</a:t>
            </a:r>
            <a:r>
              <a:rPr lang="zh-CN" altLang="en-US" sz="2400" dirty="0"/>
              <a:t>节点，</a:t>
            </a:r>
            <a:r>
              <a:rPr lang="zh-CN" altLang="en-US" sz="2400" dirty="0" smtClean="0"/>
              <a:t>返回文本节点对象。</a:t>
            </a:r>
            <a:endParaRPr lang="en-US" altLang="zh-CN" sz="2400" dirty="0"/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例</a:t>
            </a: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document.createTextNode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(“hello!");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4931392" y="3645099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870475" y="3789165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6" name="直接连接符 6"/>
          <p:cNvCxnSpPr>
            <a:cxnSpLocks noChangeShapeType="1"/>
          </p:cNvCxnSpPr>
          <p:nvPr/>
        </p:nvCxnSpPr>
        <p:spPr bwMode="auto">
          <a:xfrm>
            <a:off x="7163417" y="3645099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7031260" y="3789165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元素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4620505" y="6094221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85605" y="6136787"/>
            <a:ext cx="213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7150980" y="6094221"/>
            <a:ext cx="133350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7109705" y="6136787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157258946</TotalTime>
  <Pages>0</Pages>
  <Words>1497</Words>
  <Characters>0</Characters>
  <Application>Microsoft Office PowerPoint</Application>
  <DocSecurity>0</DocSecurity>
  <PresentationFormat>自定义</PresentationFormat>
  <Lines>0</Lines>
  <Paragraphs>316</Paragraphs>
  <Slides>37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1_Office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2528</cp:revision>
  <cp:lastPrinted>1899-12-30T00:00:00Z</cp:lastPrinted>
  <dcterms:created xsi:type="dcterms:W3CDTF">2003-05-12T10:17:00Z</dcterms:created>
  <dcterms:modified xsi:type="dcterms:W3CDTF">2017-09-06T09:28:05Z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