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773" r:id="rId3"/>
    <p:sldId id="906" r:id="rId4"/>
    <p:sldId id="904" r:id="rId5"/>
    <p:sldId id="870" r:id="rId6"/>
    <p:sldId id="910" r:id="rId8"/>
    <p:sldId id="911" r:id="rId9"/>
    <p:sldId id="912" r:id="rId10"/>
    <p:sldId id="868" r:id="rId11"/>
    <p:sldId id="905" r:id="rId12"/>
    <p:sldId id="909" r:id="rId13"/>
    <p:sldId id="893" r:id="rId14"/>
    <p:sldId id="899" r:id="rId15"/>
    <p:sldId id="900" r:id="rId16"/>
    <p:sldId id="902" r:id="rId17"/>
    <p:sldId id="915" r:id="rId18"/>
    <p:sldId id="914" r:id="rId19"/>
    <p:sldId id="896" r:id="rId20"/>
    <p:sldId id="883" r:id="rId21"/>
    <p:sldId id="884" r:id="rId22"/>
    <p:sldId id="908" r:id="rId23"/>
    <p:sldId id="794" r:id="rId2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724" autoAdjust="0"/>
  </p:normalViewPr>
  <p:slideViewPr>
    <p:cSldViewPr snapToObjects="1">
      <p:cViewPr varScale="1">
        <p:scale>
          <a:sx n="79" d="100"/>
          <a:sy n="79" d="100"/>
        </p:scale>
        <p:origin x="-348" y="-84"/>
      </p:cViewPr>
      <p:guideLst>
        <p:guide orient="horz" pos="1751"/>
        <p:guide pos="2252"/>
        <p:guide pos="751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74A4524-2B51-4F08-8C81-FC6343E6264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dirty="0" err="1" smtClean="0"/>
              <a:t>jQuery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中的事件和 </a:t>
            </a:r>
            <a:r>
              <a:rPr lang="en-US" altLang="zh-CN" sz="2800" dirty="0" smtClean="0"/>
              <a:t>JavaScript </a:t>
            </a:r>
            <a:r>
              <a:rPr lang="zh-CN" altLang="en-US" sz="2800" dirty="0" smtClean="0"/>
              <a:t>原生的事件是一致的，唯一不同是</a:t>
            </a:r>
            <a:r>
              <a:rPr lang="zh-CN" altLang="en-US" sz="2800" dirty="0" smtClean="0">
                <a:solidFill>
                  <a:srgbClr val="C00000"/>
                </a:solidFill>
              </a:rPr>
              <a:t>调用和处理事件的方式不同</a:t>
            </a:r>
            <a:r>
              <a:rPr lang="zh-CN" altLang="en-US" sz="2800" dirty="0" smtClean="0"/>
              <a:t>。</a:t>
            </a:r>
            <a:endParaRPr lang="zh-CN" altLang="en-US" sz="2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A4524-2B51-4F08-8C81-FC6343E6264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删了，或者把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ready</a:t>
            </a:r>
            <a:r>
              <a:rPr lang="zh-CN" altLang="en-US" smtClean="0"/>
              <a:t>都删</a:t>
            </a:r>
            <a:r>
              <a:rPr lang="zh-CN" altLang="en-US" dirty="0" smtClean="0"/>
              <a:t>了都可以</a:t>
            </a:r>
            <a:endParaRPr lang="zh-CN" altLang="en-US" dirty="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A827323A-6DFB-4320-BE1D-FFFFCF452227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Window.onload</a:t>
            </a:r>
            <a:r>
              <a:rPr lang="zh-CN" altLang="en-US" dirty="0" smtClean="0"/>
              <a:t>如果写两个的话，后面一个会把前面一个覆盖。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A4524-2B51-4F08-8C81-FC6343E6264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这儿写“替代语法”好吗？但是官网上就是这样说的，所以我就是这样写的。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A4524-2B51-4F08-8C81-FC6343E6264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this </a:t>
            </a:r>
            <a:r>
              <a:rPr lang="zh-CN" altLang="en-US" dirty="0" smtClean="0"/>
              <a:t>在事件处理函数中，同原生 </a:t>
            </a:r>
            <a:r>
              <a:rPr lang="en-US" altLang="zh-CN" dirty="0" smtClean="0"/>
              <a:t>JS </a:t>
            </a:r>
            <a:r>
              <a:rPr lang="zh-CN" altLang="en-US" dirty="0" smtClean="0"/>
              <a:t>一样，指代触发事件的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通常通过 </a:t>
            </a:r>
            <a:r>
              <a:rPr lang="en-US" altLang="zh-CN" sz="2400" dirty="0" smtClean="0"/>
              <a:t>$(this) </a:t>
            </a:r>
            <a:r>
              <a:rPr lang="zh-CN" altLang="en-US" sz="2400" dirty="0" smtClean="0"/>
              <a:t>的方法将 </a:t>
            </a:r>
            <a:r>
              <a:rPr lang="en-US" altLang="zh-CN" sz="2400" dirty="0" smtClean="0"/>
              <a:t>DOM </a:t>
            </a:r>
            <a:r>
              <a:rPr lang="zh-CN" altLang="en-US" sz="2400" dirty="0" smtClean="0"/>
              <a:t>对象转换为 </a:t>
            </a:r>
            <a:r>
              <a:rPr lang="en-US" altLang="zh-CN" sz="2400" dirty="0" err="1" smtClean="0"/>
              <a:t>jQuery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对象</a:t>
            </a:r>
            <a:endParaRPr lang="zh-CN" altLang="en-US" sz="24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A4524-2B51-4F08-8C81-FC6343E6264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this </a:t>
            </a:r>
            <a:r>
              <a:rPr lang="zh-CN" altLang="en-US" dirty="0" smtClean="0"/>
              <a:t>在事件处理函数中，同原生 </a:t>
            </a:r>
            <a:r>
              <a:rPr lang="en-US" altLang="zh-CN" dirty="0" smtClean="0"/>
              <a:t>JS </a:t>
            </a:r>
            <a:r>
              <a:rPr lang="zh-CN" altLang="en-US" dirty="0" smtClean="0"/>
              <a:t>一样，指代触发事件的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通常通过 </a:t>
            </a:r>
            <a:r>
              <a:rPr lang="en-US" altLang="zh-CN" sz="2400" dirty="0" smtClean="0"/>
              <a:t>$(this) </a:t>
            </a:r>
            <a:r>
              <a:rPr lang="zh-CN" altLang="en-US" sz="2400" dirty="0" smtClean="0"/>
              <a:t>的方法将 </a:t>
            </a:r>
            <a:r>
              <a:rPr lang="en-US" altLang="zh-CN" sz="2400" dirty="0" smtClean="0"/>
              <a:t>DOM </a:t>
            </a:r>
            <a:r>
              <a:rPr lang="zh-CN" altLang="en-US" sz="2400" dirty="0" smtClean="0"/>
              <a:t>对象转换为 </a:t>
            </a:r>
            <a:r>
              <a:rPr lang="en-US" altLang="zh-CN" sz="2400" dirty="0" err="1" smtClean="0"/>
              <a:t>jQuery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对象</a:t>
            </a:r>
            <a:endParaRPr lang="zh-CN" altLang="en-US" sz="24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A4524-2B51-4F08-8C81-FC6343E6264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这里没有太展开讲，如果展开讲内容有很多，而且也不知道是不是大纲范围内的。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A4524-2B51-4F08-8C81-FC6343E6264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中的一样，都是在触发事件后就产生了这个事件对象，用法也是一样的，不同的地方就是他们的属性和方法不尽相同。下面看一下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中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的属性和方法都有哪些？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A4524-2B51-4F08-8C81-FC6343E6264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590362-8561-48F2-ACF3-F377C5E59A84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A0CB41-6134-4638-934A-166352FB6210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/>
              <a:t>Web</a:t>
            </a:r>
            <a:r>
              <a:rPr lang="zh-CN" altLang="en-US" sz="4800" b="1"/>
              <a:t>开发</a:t>
            </a:r>
            <a:r>
              <a:rPr lang="en-US" altLang="zh-CN" sz="4800" b="1"/>
              <a:t>(</a:t>
            </a:r>
            <a:r>
              <a:rPr lang="zh-CN" altLang="en-US" sz="4800" b="1"/>
              <a:t>二</a:t>
            </a:r>
            <a:r>
              <a:rPr lang="en-US" altLang="zh-CN" sz="4800" b="1"/>
              <a:t>)</a:t>
            </a:r>
            <a:endParaRPr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6"/>
            <a:ext cx="578647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+mj-ea"/>
                <a:ea typeface="+mj-ea"/>
              </a:rPr>
              <a:t>2-3 </a:t>
            </a:r>
            <a:r>
              <a:rPr lang="en-US" altLang="zh-CN" dirty="0" err="1">
                <a:latin typeface="+mj-ea"/>
                <a:ea typeface="+mj-ea"/>
              </a:rPr>
              <a:t>jQuery</a:t>
            </a:r>
            <a:r>
              <a:rPr lang="zh-CN" altLang="en-US" dirty="0">
                <a:latin typeface="+mj-ea"/>
                <a:ea typeface="+mj-ea"/>
              </a:rPr>
              <a:t>事件和事件处理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5125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53120" y="857232"/>
            <a:ext cx="10186416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给对象添加事件方法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 </a:t>
            </a:r>
            <a:r>
              <a:rPr lang="en-US" altLang="zh-CN" dirty="0" smtClean="0"/>
              <a:t>bind </a:t>
            </a:r>
            <a:r>
              <a:rPr lang="zh-CN" altLang="en-US" dirty="0" smtClean="0"/>
              <a:t>方法绑定事件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绑定单个事件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同时绑定多个事件到事件处理函数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另一种替代语法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 </a:t>
            </a:r>
            <a:r>
              <a:rPr lang="en-US" altLang="zh-CN" dirty="0" smtClean="0"/>
              <a:t>on </a:t>
            </a:r>
            <a:r>
              <a:rPr lang="zh-CN" altLang="en-US" dirty="0" smtClean="0"/>
              <a:t>方法绑定事件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endParaRPr lang="zh-CN" altLang="en-US" dirty="0" smtClean="0"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32706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</a:rPr>
              <a:t>jQuery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绑定事件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53120" y="857232"/>
            <a:ext cx="1040073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dirty="0" smtClean="0"/>
              <a:t>$(“</a:t>
            </a:r>
            <a:r>
              <a:rPr lang="en-US" altLang="zh-CN" sz="2400" b="1" i="1" dirty="0" smtClean="0"/>
              <a:t>selector</a:t>
            </a:r>
            <a:r>
              <a:rPr lang="en-US" altLang="zh-CN" sz="2400" b="1" dirty="0" smtClean="0"/>
              <a:t>”) . </a:t>
            </a:r>
            <a:r>
              <a:rPr lang="en-US" altLang="zh-CN" sz="2400" b="1" i="1" dirty="0" err="1" smtClean="0">
                <a:solidFill>
                  <a:srgbClr val="FF0000"/>
                </a:solidFill>
              </a:rPr>
              <a:t>EventName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/>
              <a:t>(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function(){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</a:rPr>
              <a:t> //</a:t>
            </a:r>
            <a:r>
              <a:rPr lang="zh-CN" altLang="en-US" sz="2400" dirty="0" smtClean="0">
                <a:solidFill>
                  <a:srgbClr val="FF0000"/>
                </a:solidFill>
              </a:rPr>
              <a:t>事件处理函数的函数体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}</a:t>
            </a:r>
            <a:r>
              <a:rPr lang="en-US" altLang="zh-CN" sz="2400" b="1" dirty="0" smtClean="0"/>
              <a:t>);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原生 </a:t>
            </a:r>
            <a:r>
              <a:rPr lang="en-US" altLang="zh-CN" sz="2400" dirty="0" smtClean="0"/>
              <a:t>JS </a:t>
            </a:r>
            <a:r>
              <a:rPr lang="zh-CN" altLang="en-US" sz="2400" dirty="0" smtClean="0"/>
              <a:t>程序通过</a:t>
            </a:r>
            <a:r>
              <a:rPr lang="zh-CN" altLang="en-US" sz="2400" dirty="0" smtClean="0">
                <a:solidFill>
                  <a:srgbClr val="FF0000"/>
                </a:solidFill>
              </a:rPr>
              <a:t>事件属性</a:t>
            </a:r>
            <a:r>
              <a:rPr lang="zh-CN" altLang="en-US" sz="2400" dirty="0" smtClean="0"/>
              <a:t>绑定事件处理函数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err="1" smtClean="0"/>
              <a:t>jQuery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通过</a:t>
            </a:r>
            <a:r>
              <a:rPr lang="zh-CN" altLang="en-US" sz="2400" dirty="0" smtClean="0">
                <a:solidFill>
                  <a:srgbClr val="FF0000"/>
                </a:solidFill>
              </a:rPr>
              <a:t>事件方法</a:t>
            </a:r>
            <a:r>
              <a:rPr lang="zh-CN" altLang="en-US" sz="2400" dirty="0" smtClean="0"/>
              <a:t>绑定事件处理函数，将事件处理函数的函数体通过参数的形式传递给事件方法</a:t>
            </a:r>
            <a:endParaRPr lang="en-US" altLang="zh-CN" sz="2400" dirty="0" smtClean="0"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添加事件方法</a:t>
            </a:r>
            <a:endParaRPr lang="zh-CN" altLang="en-US" dirty="0" smtClean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077230" y="5773758"/>
            <a:ext cx="21482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 smtClean="0"/>
              <a:t>demo2-3-2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23902" y="714039"/>
            <a:ext cx="10287072" cy="4643438"/>
          </a:xfr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167005" lvl="1" indent="-167005">
              <a:buNone/>
            </a:pPr>
            <a:r>
              <a:rPr lang="en-US" altLang="zh-CN" sz="2400" b="1" dirty="0" smtClean="0"/>
              <a:t>$(“</a:t>
            </a:r>
            <a:r>
              <a:rPr lang="en-US" altLang="zh-CN" sz="2400" b="1" i="1" dirty="0" smtClean="0"/>
              <a:t>selector</a:t>
            </a:r>
            <a:r>
              <a:rPr lang="en-US" altLang="zh-CN" sz="2400" b="1" dirty="0" smtClean="0"/>
              <a:t>”) .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bind</a:t>
            </a:r>
            <a:r>
              <a:rPr lang="en-US" altLang="zh-CN" sz="2400" b="1" dirty="0" smtClean="0"/>
              <a:t>( event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data 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function </a:t>
            </a:r>
            <a:r>
              <a:rPr lang="en-US" altLang="zh-CN" sz="2400" b="1" dirty="0" smtClean="0"/>
              <a:t>);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167005" lvl="1" indent="-16700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accent1"/>
                </a:solidFill>
              </a:rPr>
              <a:t>替代语法</a:t>
            </a:r>
            <a:endParaRPr lang="zh-CN" altLang="en-US" sz="2800" dirty="0" smtClean="0">
              <a:solidFill>
                <a:schemeClr val="accent1"/>
              </a:solidFill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45993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使用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bind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 方法绑定事件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6146" name="Picture 2" descr="C:\Users\pc\Desktop\bind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09588" y="2000240"/>
            <a:ext cx="10858576" cy="2643206"/>
          </a:xfrm>
          <a:prstGeom prst="rect">
            <a:avLst/>
          </a:prstGeom>
          <a:noFill/>
        </p:spPr>
      </p:pic>
      <p:pic>
        <p:nvPicPr>
          <p:cNvPr id="6147" name="Picture 3" descr="C:\Users\pc\Desktop\bind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016" y="5193360"/>
            <a:ext cx="8786874" cy="1500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绑定单个事件</a:t>
            </a:r>
            <a:endParaRPr lang="zh-CN" altLang="en-US" dirty="0" smtClean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077230" y="5773758"/>
            <a:ext cx="21482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 smtClean="0"/>
              <a:t>demo2-3-3</a:t>
            </a:r>
            <a:endParaRPr lang="en-US" altLang="zh-CN" dirty="0"/>
          </a:p>
        </p:txBody>
      </p:sp>
      <p:sp>
        <p:nvSpPr>
          <p:cNvPr id="49156" name="TextBox 9"/>
          <p:cNvSpPr txBox="1"/>
          <p:nvPr/>
        </p:nvSpPr>
        <p:spPr>
          <a:xfrm>
            <a:off x="972820" y="868680"/>
            <a:ext cx="964565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&lt;script&gt;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$(document).ready(function(){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	$("#buts").bind("click",function(){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		alert('Bind绑定事件测试');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	});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});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&lt;/script&gt;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5"/>
          <p:cNvSpPr>
            <a:spLocks noGrp="1"/>
          </p:cNvSpPr>
          <p:nvPr>
            <p:ph sz="quarter" idx="10"/>
          </p:nvPr>
        </p:nvSpPr>
        <p:spPr bwMode="auto">
          <a:xfrm>
            <a:off x="575961" y="2054842"/>
            <a:ext cx="7286625" cy="4643438"/>
          </a:xfrm>
          <a:solidFill>
            <a:schemeClr val="bg1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34676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同时绑定多个事件</a:t>
            </a:r>
            <a:endParaRPr lang="zh-CN" altLang="en-US" dirty="0" smtClean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05830" y="4336753"/>
            <a:ext cx="21482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 smtClean="0"/>
              <a:t>demo2-3-4</a:t>
            </a:r>
            <a:endParaRPr lang="en-US" altLang="zh-CN" dirty="0"/>
          </a:p>
        </p:txBody>
      </p:sp>
      <p:sp>
        <p:nvSpPr>
          <p:cNvPr id="2" name="TextBox 9"/>
          <p:cNvSpPr txBox="1"/>
          <p:nvPr/>
        </p:nvSpPr>
        <p:spPr>
          <a:xfrm>
            <a:off x="1116330" y="868680"/>
            <a:ext cx="1047559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&lt;script&gt;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$(document).ready(function(){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	$("#divs").bind("dblclick mouseout",function(){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		$(this).css("background-color","blue");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	});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});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&lt;/script&gt;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5"/>
          <p:cNvSpPr>
            <a:spLocks noGrp="1"/>
          </p:cNvSpPr>
          <p:nvPr/>
        </p:nvSpPr>
        <p:spPr bwMode="auto">
          <a:xfrm>
            <a:off x="575961" y="2054842"/>
            <a:ext cx="7286625" cy="4643438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3" name="TextBox 9"/>
          <p:cNvSpPr txBox="1"/>
          <p:nvPr/>
        </p:nvSpPr>
        <p:spPr>
          <a:xfrm>
            <a:off x="1187450" y="857250"/>
            <a:ext cx="1034351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atinLnBrk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$(document).ready(function(){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atinLnBrk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$("#divs").bind({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atinLnBrk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	"dblclick":function(){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atinLnBrk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		$(this).css("background-color","blue");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atinLnBrk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	},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atinLnBrk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	"mouseout":function(){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atinLnBrk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		$(this).css("width","200px")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atinLnBrk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	}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atinLnBrk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});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atinLnBrk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});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20482" name="内容占位符 5"/>
          <p:cNvSpPr>
            <a:spLocks noGrp="1"/>
          </p:cNvSpPr>
          <p:nvPr>
            <p:ph sz="quarter" idx="10"/>
          </p:nvPr>
        </p:nvSpPr>
        <p:spPr bwMode="auto">
          <a:xfrm>
            <a:off x="1095391" y="857232"/>
            <a:ext cx="72866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替代语法</a:t>
            </a:r>
            <a:endParaRPr lang="zh-CN" altLang="en-US" dirty="0" smtClean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107710" y="5541983"/>
            <a:ext cx="21482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 smtClean="0"/>
              <a:t>demo2-3-5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23902" y="714356"/>
            <a:ext cx="10880761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167005" lvl="1" indent="-167005">
              <a:lnSpc>
                <a:spcPct val="150000"/>
              </a:lnSpc>
              <a:buNone/>
            </a:pPr>
            <a:r>
              <a:rPr lang="en-US" altLang="zh-CN" sz="2400" b="1" dirty="0" smtClean="0"/>
              <a:t>$(“</a:t>
            </a:r>
            <a:r>
              <a:rPr lang="en-US" altLang="zh-CN" sz="2400" b="1" i="1" dirty="0" smtClean="0"/>
              <a:t>selector</a:t>
            </a:r>
            <a:r>
              <a:rPr lang="en-US" altLang="zh-CN" sz="2400" b="1" dirty="0" smtClean="0"/>
              <a:t>”) .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on</a:t>
            </a:r>
            <a:r>
              <a:rPr lang="en-US" altLang="zh-CN" sz="2400" b="1" dirty="0" smtClean="0"/>
              <a:t>( </a:t>
            </a:r>
            <a:r>
              <a:rPr lang="en-US" altLang="zh-CN" sz="2400" b="1" i="1" dirty="0" smtClean="0"/>
              <a:t>events </a:t>
            </a:r>
            <a:r>
              <a:rPr lang="en-US" altLang="zh-CN" sz="2400" b="1" dirty="0" smtClean="0"/>
              <a:t>[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selector] [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data]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handler</a:t>
            </a:r>
            <a:r>
              <a:rPr lang="zh-CN" altLang="en-US" sz="2400" b="1" dirty="0" smtClean="0"/>
              <a:t>）；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event</a:t>
            </a:r>
            <a:r>
              <a:rPr lang="zh-CN" altLang="en-US" sz="2400" dirty="0" smtClean="0"/>
              <a:t>：要绑定的事件，一个或多个，中间用空格隔开；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selector</a:t>
            </a:r>
            <a:r>
              <a:rPr lang="zh-CN" altLang="en-US" sz="2400" dirty="0" smtClean="0"/>
              <a:t>：目标元素的子元素（可选）；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data</a:t>
            </a:r>
            <a:r>
              <a:rPr lang="zh-CN" altLang="en-US" sz="2400" dirty="0" smtClean="0"/>
              <a:t>：触发事件时，传递给事件处理函数的参数（可选）；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handler</a:t>
            </a:r>
            <a:r>
              <a:rPr lang="zh-CN" altLang="en-US" sz="2400" dirty="0" smtClean="0"/>
              <a:t>：事件处理函数，对事件作出响应；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42258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使用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on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 方法绑定事件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8077230" y="5773758"/>
            <a:ext cx="21482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 smtClean="0"/>
              <a:t>demo2-3-6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95391" y="857232"/>
            <a:ext cx="10809272" cy="5143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 </a:t>
            </a:r>
            <a:r>
              <a:rPr lang="en-US" altLang="zh-CN" dirty="0" smtClean="0"/>
              <a:t>unbind </a:t>
            </a:r>
            <a:r>
              <a:rPr lang="zh-CN" altLang="en-US" dirty="0" smtClean="0"/>
              <a:t>方法移除 </a:t>
            </a:r>
            <a:r>
              <a:rPr lang="en-US" altLang="zh-CN" dirty="0" smtClean="0"/>
              <a:t>bind </a:t>
            </a:r>
            <a:r>
              <a:rPr lang="zh-CN" altLang="en-US" dirty="0" smtClean="0"/>
              <a:t>方法绑定的事件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移除指定事件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$(“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selector</a:t>
            </a:r>
            <a:r>
              <a:rPr lang="en-US" altLang="zh-CN" sz="2400" dirty="0" smtClean="0">
                <a:solidFill>
                  <a:srgbClr val="FF0000"/>
                </a:solidFill>
              </a:rPr>
              <a:t>").unbind(“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eventName</a:t>
            </a:r>
            <a:r>
              <a:rPr lang="en-US" altLang="zh-CN" sz="2400" dirty="0" smtClean="0">
                <a:solidFill>
                  <a:srgbClr val="FF0000"/>
                </a:solidFill>
              </a:rPr>
              <a:t>”);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移除全部事件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FF0000"/>
                </a:solidFill>
              </a:rPr>
              <a:t>$(“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selector</a:t>
            </a:r>
            <a:r>
              <a:rPr lang="en-US" altLang="zh-CN" sz="2400" dirty="0" smtClean="0">
                <a:solidFill>
                  <a:srgbClr val="FF0000"/>
                </a:solidFill>
              </a:rPr>
              <a:t>").unbind( );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 </a:t>
            </a:r>
            <a:r>
              <a:rPr lang="en-US" altLang="zh-CN" dirty="0" smtClean="0"/>
              <a:t>off </a:t>
            </a:r>
            <a:r>
              <a:rPr lang="zh-CN" altLang="en-US" dirty="0" smtClean="0"/>
              <a:t>方法移除 </a:t>
            </a:r>
            <a:r>
              <a:rPr lang="en-US" altLang="zh-CN" dirty="0" smtClean="0"/>
              <a:t>on </a:t>
            </a:r>
            <a:r>
              <a:rPr lang="zh-CN" altLang="en-US" dirty="0" smtClean="0"/>
              <a:t>方法绑定的事件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 $(</a:t>
            </a:r>
            <a:r>
              <a:rPr lang="en-US" sz="2400" i="1" dirty="0" smtClean="0">
                <a:solidFill>
                  <a:srgbClr val="FF0000"/>
                </a:solidFill>
              </a:rPr>
              <a:t>selector</a:t>
            </a:r>
            <a:r>
              <a:rPr lang="en-US" sz="2400" dirty="0" smtClean="0">
                <a:solidFill>
                  <a:srgbClr val="FF0000"/>
                </a:solidFill>
              </a:rPr>
              <a:t>).off(</a:t>
            </a:r>
            <a:r>
              <a:rPr lang="en-US" sz="2400" i="1" dirty="0" err="1" smtClean="0">
                <a:solidFill>
                  <a:srgbClr val="FF0000"/>
                </a:solidFill>
              </a:rPr>
              <a:t>event,selector,function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45017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</a:rPr>
              <a:t>jQuery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移除绑定的事件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8077230" y="5773758"/>
            <a:ext cx="21482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 smtClean="0"/>
              <a:t>demo2-3-7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36543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</a:rPr>
              <a:t>jQuery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中的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event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内容占位符 5"/>
          <p:cNvSpPr>
            <a:spLocks noGrp="1"/>
          </p:cNvSpPr>
          <p:nvPr>
            <p:ph sz="quarter" idx="10"/>
          </p:nvPr>
        </p:nvSpPr>
        <p:spPr bwMode="auto">
          <a:xfrm>
            <a:off x="730250" y="857250"/>
            <a:ext cx="7651750" cy="5724525"/>
          </a:xfrm>
          <a:solidFill>
            <a:schemeClr val="bg1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实例：点击层获取该层鼠标的位置</a:t>
            </a:r>
            <a:endParaRPr lang="zh-CN" altLang="en-US" dirty="0" smtClean="0"/>
          </a:p>
        </p:txBody>
      </p:sp>
      <p:sp>
        <p:nvSpPr>
          <p:cNvPr id="3" name="TextBox 9"/>
          <p:cNvSpPr txBox="1"/>
          <p:nvPr/>
        </p:nvSpPr>
        <p:spPr>
          <a:xfrm>
            <a:off x="398780" y="1514475"/>
            <a:ext cx="1149921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&lt;script type="text/javascript"&gt;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	$(function(){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		$("#divs").click(function(e){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			alert("距离左侧"+e.pageX+","+"距离上侧"+e.pageY);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		});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	})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	&lt;/script&gt;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8077230" y="5773758"/>
            <a:ext cx="21482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 smtClean="0"/>
              <a:t>demo2-3-8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 bwMode="auto">
          <a:xfrm>
            <a:off x="6619875" y="2781935"/>
            <a:ext cx="524510" cy="43307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0198100" y="3260090"/>
            <a:ext cx="1350645" cy="5251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535420" y="3332480"/>
            <a:ext cx="1386840" cy="4540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5" grpId="0" bldLvl="0" animBg="1"/>
      <p:bldP spid="1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图片 4" descr="未命名23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02" y="1514458"/>
            <a:ext cx="10644262" cy="455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36543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</a:rPr>
              <a:t>jQuery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中的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event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quarter" idx="10"/>
          </p:nvPr>
        </p:nvSpPr>
        <p:spPr bwMode="auto">
          <a:xfrm>
            <a:off x="1095391" y="857232"/>
            <a:ext cx="72866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event  </a:t>
            </a:r>
            <a:r>
              <a:rPr lang="zh-CN" altLang="en-US" dirty="0" smtClean="0"/>
              <a:t>的其它属性和方法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666976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事件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事件处理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5"/>
          <p:cNvSpPr>
            <a:spLocks noGrp="1"/>
          </p:cNvSpPr>
          <p:nvPr>
            <p:ph sz="quarter" idx="10"/>
          </p:nvPr>
        </p:nvSpPr>
        <p:spPr bwMode="auto">
          <a:xfrm>
            <a:off x="1095340" y="857232"/>
            <a:ext cx="10880761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中的事件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中绑定事件的方法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移除事件的方法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event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 smtClean="0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小结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Thank </a:t>
            </a:r>
            <a:r>
              <a:rPr lang="en-US" altLang="zh-CN" sz="5400">
                <a:solidFill>
                  <a:srgbClr val="FF0000"/>
                </a:solidFill>
              </a:rPr>
              <a:t>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2662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666976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事件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事件处理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124558" y="857232"/>
            <a:ext cx="897197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事件是指可以被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侦测到的行为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JS</a:t>
            </a:r>
            <a:r>
              <a:rPr lang="zh-CN" altLang="en-US" sz="2400" dirty="0" smtClean="0"/>
              <a:t>中常见的事件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onload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onclick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onchange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onfocus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onblur</a:t>
            </a:r>
            <a:r>
              <a:rPr lang="en-US" altLang="zh-CN" sz="2400" dirty="0" smtClean="0"/>
              <a:t>…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57920" y="1000108"/>
          <a:ext cx="8395731" cy="502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224"/>
                <a:gridCol w="6073507"/>
              </a:tblGrid>
              <a:tr h="5285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事件名</a:t>
                      </a:r>
                      <a:endParaRPr lang="zh-CN" altLang="en-US" sz="18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描述</a:t>
                      </a:r>
                      <a:endParaRPr lang="zh-CN" altLang="en-US" sz="1800" dirty="0"/>
                    </a:p>
                  </a:txBody>
                  <a:tcPr marL="91439" marR="91439" marT="45721" marB="45721"/>
                </a:tc>
              </a:tr>
              <a:tr h="528551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ready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文档就绪事件（当 </a:t>
                      </a:r>
                      <a:r>
                        <a:rPr lang="en-US" altLang="zh-CN" sz="2400" dirty="0" smtClean="0"/>
                        <a:t>HTML </a:t>
                      </a:r>
                      <a:r>
                        <a:rPr lang="zh-CN" altLang="en-US" sz="2400" dirty="0" smtClean="0"/>
                        <a:t>文档就绪可用时）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</a:tr>
              <a:tr h="528551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8000"/>
                          </a:solidFill>
                        </a:rPr>
                        <a:t>click</a:t>
                      </a:r>
                      <a:endParaRPr lang="zh-CN" altLang="en-US" sz="28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鼠标单击事件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</a:tr>
              <a:tr h="528551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8000"/>
                          </a:solidFill>
                        </a:rPr>
                        <a:t>mouseover</a:t>
                      </a:r>
                      <a:endParaRPr lang="zh-CN" altLang="en-US" sz="28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鼠标移上事件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</a:tr>
              <a:tr h="664671"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solidFill>
                            <a:srgbClr val="008000"/>
                          </a:solidFill>
                        </a:rPr>
                        <a:t>mouseout</a:t>
                      </a:r>
                      <a:endParaRPr lang="zh-CN" altLang="en-US" sz="28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鼠标移开时间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</a:tr>
              <a:tr h="664671"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solidFill>
                            <a:srgbClr val="008000"/>
                          </a:solidFill>
                        </a:rPr>
                        <a:t>mousemove</a:t>
                      </a:r>
                      <a:endParaRPr lang="zh-CN" altLang="en-US" sz="28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鼠标在元素上移动事件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</a:tr>
              <a:tr h="528551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8000"/>
                          </a:solidFill>
                        </a:rPr>
                        <a:t>blur</a:t>
                      </a:r>
                      <a:endParaRPr lang="zh-CN" altLang="en-US" sz="28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元素失去焦点事件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</a:tr>
              <a:tr h="528551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8000"/>
                          </a:solidFill>
                        </a:rPr>
                        <a:t>focus</a:t>
                      </a:r>
                      <a:endParaRPr lang="zh-CN" altLang="en-US" sz="28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元素获得焦点事件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</a:tr>
              <a:tr h="528551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8000"/>
                          </a:solidFill>
                        </a:rPr>
                        <a:t>...</a:t>
                      </a:r>
                      <a:endParaRPr lang="zh-CN" altLang="en-US" sz="28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...</a:t>
                      </a:r>
                      <a:endParaRPr lang="zh-CN" altLang="en-US" sz="1800" dirty="0"/>
                    </a:p>
                  </a:txBody>
                  <a:tcPr marL="91439" marR="91439" marT="45721" marB="45721"/>
                </a:tc>
              </a:tr>
            </a:tbl>
          </a:graphicData>
        </a:graphic>
      </p:graphicFrame>
      <p:sp>
        <p:nvSpPr>
          <p:cNvPr id="11299" name="矩形 5"/>
          <p:cNvSpPr>
            <a:spLocks noChangeArrowheads="1"/>
          </p:cNvSpPr>
          <p:nvPr/>
        </p:nvSpPr>
        <p:spPr bwMode="auto">
          <a:xfrm>
            <a:off x="7167597" y="4643446"/>
            <a:ext cx="3929063" cy="5715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事件名称去掉</a:t>
            </a:r>
            <a:r>
              <a:rPr lang="en-US" altLang="zh-CN" dirty="0">
                <a:solidFill>
                  <a:schemeClr val="bg1"/>
                </a:solidFill>
              </a:rPr>
              <a:t>on</a:t>
            </a:r>
            <a:r>
              <a:rPr lang="zh-CN" altLang="en-US" dirty="0">
                <a:solidFill>
                  <a:schemeClr val="bg1"/>
                </a:solidFill>
              </a:rPr>
              <a:t>前缀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32706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</a:rPr>
              <a:t>jQuery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常见事件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 txBox="1"/>
          <p:nvPr/>
        </p:nvSpPr>
        <p:spPr>
          <a:xfrm>
            <a:off x="1095340" y="2348505"/>
            <a:ext cx="9178577" cy="3769628"/>
          </a:xfrm>
          <a:prstGeom prst="rect">
            <a:avLst/>
          </a:prstGeom>
        </p:spPr>
        <p:txBody>
          <a:bodyPr/>
          <a:lstStyle/>
          <a:p>
            <a:pPr marL="167005" indent="-167005" defTabSz="0"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文档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就绪事件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是 </a:t>
            </a:r>
            <a:r>
              <a:rPr lang="en-US" altLang="zh-CN" sz="2800" kern="0" dirty="0" err="1" smtClean="0">
                <a:solidFill>
                  <a:srgbClr val="006F53"/>
                </a:solidFill>
                <a:latin typeface="微软雅黑" panose="020B0503020204020204" pitchFamily="34" charset="-122"/>
              </a:rPr>
              <a:t>jQuery</a:t>
            </a:r>
            <a:r>
              <a:rPr lang="en-US" altLang="zh-CN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中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扩展的一个新事件</a:t>
            </a:r>
            <a:endParaRPr lang="en-US" altLang="zh-CN" sz="2800" kern="0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marL="167005" indent="-167005" defTabSz="0"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作用：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替代 </a:t>
            </a:r>
            <a:r>
              <a:rPr lang="en-US" altLang="zh-CN" sz="2800" kern="0" dirty="0" err="1" smtClean="0">
                <a:solidFill>
                  <a:srgbClr val="006F53"/>
                </a:solidFill>
                <a:latin typeface="微软雅黑" panose="020B0503020204020204" pitchFamily="34" charset="-122"/>
              </a:rPr>
              <a:t>window.onload</a:t>
            </a:r>
            <a:r>
              <a:rPr lang="en-US" altLang="zh-CN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事件</a:t>
            </a:r>
            <a:endParaRPr lang="en-US" altLang="zh-CN" sz="2800" kern="0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marL="167005" indent="-167005" defTabSz="0"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写法：</a:t>
            </a:r>
            <a:endParaRPr lang="en-US" altLang="zh-CN" sz="2800" kern="0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marL="167005" indent="-167005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		</a:t>
            </a:r>
            <a:r>
              <a:rPr lang="zh-CN" altLang="en-US" sz="24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①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$(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document).ready(function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(){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				//..</a:t>
            </a: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文档就绪后的处理</a:t>
            </a:r>
            <a:r>
              <a:rPr lang="zh-CN" altLang="en-US" sz="24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函数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})</a:t>
            </a:r>
            <a:endParaRPr lang="en-US" altLang="zh-CN" sz="2400" kern="0" dirty="0" smtClean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167005" indent="-167005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defRPr/>
            </a:pPr>
            <a:r>
              <a:rPr lang="zh-CN" altLang="en-US" sz="24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 ②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$( ).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ready(function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(){…}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)</a:t>
            </a:r>
            <a:endParaRPr lang="en-US" altLang="zh-CN" sz="24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167005" indent="-167005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defRPr/>
            </a:pPr>
            <a:r>
              <a:rPr lang="zh-CN" altLang="en-US" sz="24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 ③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$(function( ){…})</a:t>
            </a:r>
            <a:endParaRPr lang="zh-CN" altLang="en-US" sz="24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0"/>
          </p:nvPr>
        </p:nvGraphicFramePr>
        <p:xfrm>
          <a:off x="1918086" y="1051911"/>
          <a:ext cx="7910522" cy="110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017"/>
                <a:gridCol w="5722505"/>
              </a:tblGrid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事件名</a:t>
                      </a:r>
                      <a:endParaRPr lang="zh-CN" altLang="en-US" sz="2400" dirty="0"/>
                    </a:p>
                  </a:txBody>
                  <a:tcPr marL="93268" marR="93268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描述</a:t>
                      </a:r>
                      <a:endParaRPr lang="zh-CN" altLang="en-US" sz="2400" dirty="0"/>
                    </a:p>
                  </a:txBody>
                  <a:tcPr marL="93268" marR="93268" marT="45728" marB="45728"/>
                </a:tc>
              </a:tr>
              <a:tr h="528638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</a:rPr>
                        <a:t>ready</a:t>
                      </a:r>
                      <a:endParaRPr lang="zh-CN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93268" marR="93268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文档就绪事件（当 </a:t>
                      </a:r>
                      <a:r>
                        <a:rPr lang="en-US" altLang="zh-CN" sz="2400" dirty="0" smtClean="0"/>
                        <a:t>HTML </a:t>
                      </a:r>
                      <a:r>
                        <a:rPr lang="zh-CN" altLang="en-US" sz="2400" dirty="0" smtClean="0"/>
                        <a:t>文档就绪可用时）</a:t>
                      </a:r>
                      <a:endParaRPr lang="zh-CN" altLang="en-US" sz="2400" dirty="0"/>
                    </a:p>
                  </a:txBody>
                  <a:tcPr marL="93268" marR="93268" marT="45728" marB="45728"/>
                </a:tc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45307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Ready —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文档就绪事件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95340" y="857232"/>
            <a:ext cx="1042994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同 </a:t>
            </a:r>
            <a:r>
              <a:rPr lang="en-US" altLang="zh-CN" dirty="0" err="1" smtClean="0"/>
              <a:t>window.onload </a:t>
            </a:r>
            <a:r>
              <a:rPr lang="zh-CN" altLang="en-US" dirty="0" smtClean="0"/>
              <a:t>的不同</a:t>
            </a:r>
            <a:endParaRPr lang="en-US" altLang="zh-CN" dirty="0" smtClean="0"/>
          </a:p>
          <a:p>
            <a:pPr marL="625475" lvl="1" indent="-457200">
              <a:lnSpc>
                <a:spcPct val="150000"/>
              </a:lnSpc>
              <a:buFont typeface="Franklin Gothic Medium" panose="020B0603020102020204" pitchFamily="34" charset="0"/>
              <a:buAutoNum type="arabicPeriod"/>
            </a:pPr>
            <a:r>
              <a:rPr lang="zh-CN" altLang="en-US" sz="2400" dirty="0" smtClean="0"/>
              <a:t>执行时机</a:t>
            </a:r>
            <a:endParaRPr lang="en-US" altLang="zh-CN" sz="2400" dirty="0" smtClean="0"/>
          </a:p>
          <a:p>
            <a:pPr marL="625475" lvl="1" indent="-457200">
              <a:lnSpc>
                <a:spcPct val="150000"/>
              </a:lnSpc>
              <a:buNone/>
            </a:pPr>
            <a:r>
              <a:rPr lang="zh-CN" altLang="en-US" sz="2400" dirty="0" smtClean="0"/>
              <a:t>      就绪事件在 </a:t>
            </a:r>
            <a:r>
              <a:rPr lang="en-US" altLang="zh-CN" sz="2400" dirty="0" smtClean="0"/>
              <a:t>DOM </a:t>
            </a:r>
            <a:r>
              <a:rPr lang="zh-CN" altLang="en-US" sz="2400" dirty="0" smtClean="0"/>
              <a:t>就绪后但并非所有资源都下载完成时执行，更快速。</a:t>
            </a:r>
            <a:endParaRPr lang="en-US" altLang="zh-CN" sz="2400" dirty="0" smtClean="0"/>
          </a:p>
          <a:p>
            <a:pPr marL="625475" lvl="1" indent="-457200">
              <a:lnSpc>
                <a:spcPct val="150000"/>
              </a:lnSpc>
              <a:buFont typeface="Franklin Gothic Medium" panose="020B0603020102020204" pitchFamily="34" charset="0"/>
              <a:buAutoNum type="arabicPeriod" startAt="2"/>
            </a:pPr>
            <a:r>
              <a:rPr lang="zh-CN" altLang="en-US" sz="2400" dirty="0" smtClean="0"/>
              <a:t>多次使用</a:t>
            </a:r>
            <a:endParaRPr lang="en-US" altLang="zh-CN" sz="2400" dirty="0" smtClean="0"/>
          </a:p>
          <a:p>
            <a:pPr marL="625475" lvl="1" indent="-457200">
              <a:lnSpc>
                <a:spcPct val="150000"/>
              </a:lnSpc>
              <a:buNone/>
            </a:pP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可以绑定多个事件处理函数</a:t>
            </a:r>
            <a:endParaRPr lang="en-US" altLang="zh-CN" sz="2400" dirty="0" smtClean="0"/>
          </a:p>
          <a:p>
            <a:pPr marL="625475" lvl="1" indent="-457200">
              <a:lnSpc>
                <a:spcPct val="150000"/>
              </a:lnSpc>
              <a:buNone/>
            </a:pPr>
            <a:endParaRPr lang="en-US" altLang="zh-CN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23902" y="228600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文档就绪事件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7739063" y="5929313"/>
            <a:ext cx="21482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 smtClean="0"/>
              <a:t>demo2-3-1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8953520" y="4932379"/>
            <a:ext cx="2286002" cy="1139827"/>
          </a:xfrm>
          <a:prstGeom prst="cloudCallout">
            <a:avLst>
              <a:gd name="adj1" fmla="val -26126"/>
              <a:gd name="adj2" fmla="val -101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400" dirty="0" err="1"/>
              <a:t>jQuery</a:t>
            </a:r>
            <a:r>
              <a:rPr lang="zh-CN" altLang="en-US" sz="2400" dirty="0"/>
              <a:t>事件处理</a:t>
            </a:r>
            <a:endParaRPr lang="zh-CN" altLang="en-US" sz="2400" dirty="0"/>
          </a:p>
        </p:txBody>
      </p:sp>
      <p:sp>
        <p:nvSpPr>
          <p:cNvPr id="6" name="云形标注 5"/>
          <p:cNvSpPr/>
          <p:nvPr/>
        </p:nvSpPr>
        <p:spPr>
          <a:xfrm>
            <a:off x="3309933" y="4929198"/>
            <a:ext cx="2428877" cy="1143008"/>
          </a:xfrm>
          <a:prstGeom prst="cloudCallout">
            <a:avLst>
              <a:gd name="adj1" fmla="val -33862"/>
              <a:gd name="adj2" fmla="val -95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dirty="0"/>
              <a:t>JS</a:t>
            </a:r>
            <a:r>
              <a:rPr lang="zh-CN" altLang="en-US" sz="2800" dirty="0"/>
              <a:t>事件处理</a:t>
            </a:r>
            <a:endParaRPr lang="zh-CN" altLang="en-US" sz="2800" dirty="0"/>
          </a:p>
        </p:txBody>
      </p:sp>
      <p:sp>
        <p:nvSpPr>
          <p:cNvPr id="49156" name="TextBox 9"/>
          <p:cNvSpPr txBox="1"/>
          <p:nvPr/>
        </p:nvSpPr>
        <p:spPr>
          <a:xfrm>
            <a:off x="92075" y="1275080"/>
            <a:ext cx="605726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&lt;div class='wrap'&gt;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&lt;button id='add'&gt;</a:t>
            </a:r>
            <a:r>
              <a:rPr lang="zh-CN" altLang="en-US" sz="2400" dirty="0">
                <a:latin typeface="微软雅黑" panose="020B0503020204020204" pitchFamily="34" charset="-122"/>
              </a:rPr>
              <a:t>添加</a:t>
            </a:r>
            <a:r>
              <a:rPr lang="en-US" altLang="zh-CN" sz="2400" dirty="0">
                <a:latin typeface="微软雅黑" panose="020B0503020204020204" pitchFamily="34" charset="-122"/>
              </a:rPr>
              <a:t>&lt;/button&gt;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&lt;button id='del'&gt;</a:t>
            </a:r>
            <a:r>
              <a:rPr lang="zh-CN" altLang="en-US" sz="2400" dirty="0">
                <a:latin typeface="微软雅黑" panose="020B0503020204020204" pitchFamily="34" charset="-122"/>
              </a:rPr>
              <a:t>删除</a:t>
            </a:r>
            <a:r>
              <a:rPr lang="en-US" altLang="zh-CN" sz="2400" dirty="0">
                <a:latin typeface="微软雅黑" panose="020B0503020204020204" pitchFamily="34" charset="-122"/>
                <a:sym typeface="+mn-ea"/>
              </a:rPr>
              <a:t>&lt;/button&gt;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&lt;/div&gt;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&lt;script type='text/javascript'&gt;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var addBtn = 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document.getElementById('add')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addtn.onclick = function(){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}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&lt;/script&gt;</a:t>
            </a:r>
            <a:endParaRPr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2" name="TextBox 9"/>
          <p:cNvSpPr txBox="1"/>
          <p:nvPr/>
        </p:nvSpPr>
        <p:spPr>
          <a:xfrm>
            <a:off x="6113145" y="1289685"/>
            <a:ext cx="605726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&lt;div class='wrap'&gt;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&lt;button id='add'&gt;</a:t>
            </a:r>
            <a:r>
              <a:rPr lang="zh-CN" altLang="en-US" sz="2400" dirty="0">
                <a:latin typeface="微软雅黑" panose="020B0503020204020204" pitchFamily="34" charset="-122"/>
              </a:rPr>
              <a:t>添加</a:t>
            </a:r>
            <a:r>
              <a:rPr lang="en-US" altLang="zh-CN" sz="2400" dirty="0">
                <a:latin typeface="微软雅黑" panose="020B0503020204020204" pitchFamily="34" charset="-122"/>
              </a:rPr>
              <a:t>&lt;/button&gt;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&lt;button id='del'&gt;</a:t>
            </a:r>
            <a:r>
              <a:rPr lang="zh-CN" altLang="en-US" sz="2400" dirty="0">
                <a:latin typeface="微软雅黑" panose="020B0503020204020204" pitchFamily="34" charset="-122"/>
              </a:rPr>
              <a:t>删除</a:t>
            </a:r>
            <a:r>
              <a:rPr lang="en-US" altLang="zh-CN" sz="2400" dirty="0">
                <a:latin typeface="微软雅黑" panose="020B0503020204020204" pitchFamily="34" charset="-122"/>
                <a:sym typeface="+mn-ea"/>
              </a:rPr>
              <a:t>&lt;/button&gt;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&lt;/div&gt;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&lt;script type='text/javascript'&gt;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$('#add').click(function(){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})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&lt;/script&gt;</a:t>
            </a:r>
            <a:endParaRPr lang="en-US" altLang="zh-CN" sz="2400" dirty="0">
              <a:latin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25515" y="980440"/>
            <a:ext cx="0" cy="47523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666976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事件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事件处理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2369</Words>
  <Application>WPS 演示</Application>
  <PresentationFormat>自定义</PresentationFormat>
  <Paragraphs>272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Franklin Gothic Medium</vt:lpstr>
      <vt:lpstr>Arial Unicode MS</vt:lpstr>
      <vt:lpstr>Franklin Gothic Book</vt:lpstr>
      <vt:lpstr>楷体</vt:lpstr>
      <vt:lpstr>华文仿宋</vt:lpstr>
      <vt:lpstr>Office 主题</vt:lpstr>
      <vt:lpstr>Web开发(二)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pc</cp:lastModifiedBy>
  <cp:revision>2587</cp:revision>
  <cp:lastPrinted>2411-12-30T00:00:00Z</cp:lastPrinted>
  <dcterms:created xsi:type="dcterms:W3CDTF">2003-05-12T10:17:00Z</dcterms:created>
  <dcterms:modified xsi:type="dcterms:W3CDTF">2017-09-05T14:02:42Z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