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7"/>
  </p:notesMasterIdLst>
  <p:sldIdLst>
    <p:sldId id="652" r:id="rId2"/>
    <p:sldId id="632" r:id="rId3"/>
    <p:sldId id="309" r:id="rId4"/>
    <p:sldId id="283" r:id="rId5"/>
    <p:sldId id="310" r:id="rId6"/>
    <p:sldId id="431" r:id="rId7"/>
    <p:sldId id="497" r:id="rId8"/>
    <p:sldId id="432" r:id="rId9"/>
    <p:sldId id="469" r:id="rId10"/>
    <p:sldId id="564" r:id="rId11"/>
    <p:sldId id="631" r:id="rId12"/>
    <p:sldId id="499" r:id="rId13"/>
    <p:sldId id="536" r:id="rId14"/>
    <p:sldId id="588" r:id="rId15"/>
    <p:sldId id="625" r:id="rId16"/>
    <p:sldId id="627" r:id="rId17"/>
    <p:sldId id="626" r:id="rId18"/>
    <p:sldId id="628" r:id="rId19"/>
    <p:sldId id="629" r:id="rId20"/>
    <p:sldId id="630" r:id="rId21"/>
    <p:sldId id="502" r:id="rId22"/>
    <p:sldId id="500" r:id="rId23"/>
    <p:sldId id="566" r:id="rId24"/>
    <p:sldId id="471" r:id="rId25"/>
    <p:sldId id="567" r:id="rId26"/>
    <p:sldId id="507" r:id="rId27"/>
    <p:sldId id="581" r:id="rId28"/>
    <p:sldId id="560" r:id="rId29"/>
    <p:sldId id="561" r:id="rId30"/>
    <p:sldId id="563" r:id="rId31"/>
    <p:sldId id="562" r:id="rId32"/>
    <p:sldId id="587" r:id="rId33"/>
    <p:sldId id="640" r:id="rId34"/>
    <p:sldId id="501" r:id="rId35"/>
    <p:sldId id="641" r:id="rId36"/>
    <p:sldId id="568" r:id="rId37"/>
    <p:sldId id="503" r:id="rId38"/>
    <p:sldId id="585" r:id="rId39"/>
    <p:sldId id="504" r:id="rId40"/>
    <p:sldId id="642" r:id="rId41"/>
    <p:sldId id="569" r:id="rId42"/>
    <p:sldId id="508" r:id="rId43"/>
    <p:sldId id="643" r:id="rId44"/>
    <p:sldId id="644" r:id="rId45"/>
    <p:sldId id="570" r:id="rId46"/>
    <p:sldId id="515" r:id="rId47"/>
    <p:sldId id="510" r:id="rId48"/>
    <p:sldId id="572" r:id="rId49"/>
    <p:sldId id="528" r:id="rId50"/>
    <p:sldId id="589" r:id="rId51"/>
    <p:sldId id="573" r:id="rId52"/>
    <p:sldId id="590" r:id="rId53"/>
    <p:sldId id="636" r:id="rId54"/>
    <p:sldId id="530" r:id="rId55"/>
    <p:sldId id="637" r:id="rId56"/>
    <p:sldId id="638" r:id="rId57"/>
    <p:sldId id="574" r:id="rId58"/>
    <p:sldId id="634" r:id="rId59"/>
    <p:sldId id="635" r:id="rId60"/>
    <p:sldId id="575" r:id="rId61"/>
    <p:sldId id="511" r:id="rId62"/>
    <p:sldId id="521" r:id="rId63"/>
    <p:sldId id="534" r:id="rId64"/>
    <p:sldId id="535" r:id="rId65"/>
    <p:sldId id="576" r:id="rId66"/>
    <p:sldId id="583" r:id="rId67"/>
    <p:sldId id="577" r:id="rId68"/>
    <p:sldId id="579" r:id="rId69"/>
    <p:sldId id="578" r:id="rId70"/>
    <p:sldId id="512" r:id="rId71"/>
    <p:sldId id="645" r:id="rId72"/>
    <p:sldId id="539" r:id="rId73"/>
    <p:sldId id="593" r:id="rId74"/>
    <p:sldId id="601" r:id="rId75"/>
    <p:sldId id="602" r:id="rId76"/>
    <p:sldId id="646" r:id="rId77"/>
    <p:sldId id="647" r:id="rId78"/>
    <p:sldId id="604" r:id="rId79"/>
    <p:sldId id="603" r:id="rId80"/>
    <p:sldId id="606" r:id="rId81"/>
    <p:sldId id="607" r:id="rId82"/>
    <p:sldId id="608" r:id="rId83"/>
    <p:sldId id="605" r:id="rId84"/>
    <p:sldId id="623" r:id="rId85"/>
    <p:sldId id="594" r:id="rId86"/>
    <p:sldId id="614" r:id="rId87"/>
    <p:sldId id="615" r:id="rId88"/>
    <p:sldId id="616" r:id="rId89"/>
    <p:sldId id="619" r:id="rId90"/>
    <p:sldId id="648" r:id="rId91"/>
    <p:sldId id="649" r:id="rId92"/>
    <p:sldId id="617" r:id="rId93"/>
    <p:sldId id="624" r:id="rId94"/>
    <p:sldId id="620" r:id="rId95"/>
    <p:sldId id="600" r:id="rId96"/>
    <p:sldId id="622" r:id="rId97"/>
    <p:sldId id="542" r:id="rId98"/>
    <p:sldId id="544" r:id="rId99"/>
    <p:sldId id="545" r:id="rId100"/>
    <p:sldId id="546" r:id="rId101"/>
    <p:sldId id="548" r:id="rId102"/>
    <p:sldId id="549" r:id="rId103"/>
    <p:sldId id="307" r:id="rId104"/>
    <p:sldId id="308" r:id="rId105"/>
    <p:sldId id="276" r:id="rId10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0000"/>
    <a:srgbClr val="FF0000"/>
    <a:srgbClr val="FF3300"/>
    <a:srgbClr val="CA12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5" autoAdjust="0"/>
    <p:restoredTop sz="85424" autoAdjust="0"/>
  </p:normalViewPr>
  <p:slideViewPr>
    <p:cSldViewPr>
      <p:cViewPr>
        <p:scale>
          <a:sx n="66" d="100"/>
          <a:sy n="66" d="100"/>
        </p:scale>
        <p:origin x="-149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43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D149FC-E0D9-4BF0-82DA-C0BEA4285CCA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5E8C733-D245-49ED-B8A0-A05BC9527358}">
      <dgm:prSet phldrT="[文本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 smtClean="0"/>
            <a:t>二进制</a:t>
          </a:r>
          <a:endParaRPr lang="zh-CN" altLang="en-US" dirty="0"/>
        </a:p>
      </dgm:t>
    </dgm:pt>
    <dgm:pt modelId="{5F619ECB-2E71-4571-8652-047A59E03B12}" type="parTrans" cxnId="{DDCC6F64-D3B9-4D54-B37E-493C9DDB129C}">
      <dgm:prSet/>
      <dgm:spPr/>
      <dgm:t>
        <a:bodyPr/>
        <a:lstStyle/>
        <a:p>
          <a:endParaRPr lang="zh-CN" altLang="en-US"/>
        </a:p>
      </dgm:t>
    </dgm:pt>
    <dgm:pt modelId="{41FB2F0E-692E-4B51-8293-2662DA327E13}" type="sibTrans" cxnId="{DDCC6F64-D3B9-4D54-B37E-493C9DDB129C}">
      <dgm:prSet/>
      <dgm:spPr/>
      <dgm:t>
        <a:bodyPr/>
        <a:lstStyle/>
        <a:p>
          <a:endParaRPr lang="zh-CN" altLang="en-US"/>
        </a:p>
      </dgm:t>
    </dgm:pt>
    <dgm:pt modelId="{16FFC172-2E8C-406C-993A-37F399506DE2}">
      <dgm:prSet phldrT="[文本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 smtClean="0"/>
            <a:t>十六进制</a:t>
          </a:r>
          <a:endParaRPr lang="zh-CN" altLang="en-US" dirty="0"/>
        </a:p>
      </dgm:t>
    </dgm:pt>
    <dgm:pt modelId="{53877FAF-78A4-444B-BC57-139B494BC8DE}" type="parTrans" cxnId="{C5B04791-E182-4647-806A-C79C31D5A453}">
      <dgm:prSet/>
      <dgm:spPr/>
      <dgm:t>
        <a:bodyPr/>
        <a:lstStyle/>
        <a:p>
          <a:endParaRPr lang="zh-CN" altLang="en-US"/>
        </a:p>
      </dgm:t>
    </dgm:pt>
    <dgm:pt modelId="{FA8BDEC8-E0DF-49E6-884C-B19270356670}" type="sibTrans" cxnId="{C5B04791-E182-4647-806A-C79C31D5A453}">
      <dgm:prSet/>
      <dgm:spPr>
        <a:solidFill>
          <a:schemeClr val="accent1">
            <a:tint val="60000"/>
            <a:hueOff val="0"/>
            <a:satOff val="0"/>
            <a:lumOff val="0"/>
            <a:alpha val="0"/>
          </a:schemeClr>
        </a:solidFill>
      </dgm:spPr>
      <dgm:t>
        <a:bodyPr/>
        <a:lstStyle/>
        <a:p>
          <a:endParaRPr lang="zh-CN" altLang="en-US"/>
        </a:p>
      </dgm:t>
    </dgm:pt>
    <dgm:pt modelId="{7A3CCFDA-FD94-4992-BDEE-E27E4149BECA}">
      <dgm:prSet phldrT="[文本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 smtClean="0"/>
            <a:t>八进制</a:t>
          </a:r>
          <a:endParaRPr lang="zh-CN" altLang="en-US" dirty="0"/>
        </a:p>
      </dgm:t>
    </dgm:pt>
    <dgm:pt modelId="{AADDA105-9F44-44A3-BAED-6E489E554A2C}" type="parTrans" cxnId="{7482C963-A8CC-419E-8B1D-7C22E61987E8}">
      <dgm:prSet/>
      <dgm:spPr/>
      <dgm:t>
        <a:bodyPr/>
        <a:lstStyle/>
        <a:p>
          <a:endParaRPr lang="zh-CN" altLang="en-US"/>
        </a:p>
      </dgm:t>
    </dgm:pt>
    <dgm:pt modelId="{37B2E0BC-1C2A-4480-A57C-0F372AF8B6B7}" type="sibTrans" cxnId="{7482C963-A8CC-419E-8B1D-7C22E61987E8}">
      <dgm:prSet/>
      <dgm:spPr/>
      <dgm:t>
        <a:bodyPr/>
        <a:lstStyle/>
        <a:p>
          <a:endParaRPr lang="zh-CN" altLang="en-US"/>
        </a:p>
      </dgm:t>
    </dgm:pt>
    <dgm:pt modelId="{6329E22C-97B9-41F6-9AB4-5AACDD79C2AF}" type="pres">
      <dgm:prSet presAssocID="{F7D149FC-E0D9-4BF0-82DA-C0BEA4285CC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158FF28-3FBD-46A3-9967-B4C58448C13F}" type="pres">
      <dgm:prSet presAssocID="{65E8C733-D245-49ED-B8A0-A05BC9527358}" presName="node" presStyleLbl="node1" presStyleIdx="0" presStyleCnt="3" custScaleX="74902" custScaleY="741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D41B8D-70CD-4D7F-985A-11D3AEEDF70D}" type="pres">
      <dgm:prSet presAssocID="{41FB2F0E-692E-4B51-8293-2662DA327E13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1B3EB5D1-713E-47E9-BF73-E7095C25F103}" type="pres">
      <dgm:prSet presAssocID="{41FB2F0E-692E-4B51-8293-2662DA327E13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550FBE4D-E225-46D5-8EFF-93A2B54F1B88}" type="pres">
      <dgm:prSet presAssocID="{16FFC172-2E8C-406C-993A-37F399506DE2}" presName="node" presStyleLbl="node1" presStyleIdx="1" presStyleCnt="3" custScaleX="71829" custScaleY="70545" custRadScaleRad="131282" custRadScaleInc="-1331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FE9F5F-67F2-43FC-A869-A3DF17E870AA}" type="pres">
      <dgm:prSet presAssocID="{FA8BDEC8-E0DF-49E6-884C-B19270356670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663AF708-86E0-4A5B-9ED9-1233C471DE9C}" type="pres">
      <dgm:prSet presAssocID="{FA8BDEC8-E0DF-49E6-884C-B19270356670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E0DEFAD6-E07F-45BF-AEC9-AF7F1127ED41}" type="pres">
      <dgm:prSet presAssocID="{7A3CCFDA-FD94-4992-BDEE-E27E4149BECA}" presName="node" presStyleLbl="node1" presStyleIdx="2" presStyleCnt="3" custScaleX="75656" custScaleY="67180" custRadScaleRad="130308" custRadScaleInc="1239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838340-CBE9-42D0-97DE-82C3C75321B5}" type="pres">
      <dgm:prSet presAssocID="{37B2E0BC-1C2A-4480-A57C-0F372AF8B6B7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E0B32230-1546-41B5-946D-01E46B343814}" type="pres">
      <dgm:prSet presAssocID="{37B2E0BC-1C2A-4480-A57C-0F372AF8B6B7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E60CDE2C-B659-4046-8819-B4F0AC1ED06E}" type="presOf" srcId="{FA8BDEC8-E0DF-49E6-884C-B19270356670}" destId="{4BFE9F5F-67F2-43FC-A869-A3DF17E870AA}" srcOrd="0" destOrd="0" presId="urn:microsoft.com/office/officeart/2005/8/layout/cycle7"/>
    <dgm:cxn modelId="{DDCC6F64-D3B9-4D54-B37E-493C9DDB129C}" srcId="{F7D149FC-E0D9-4BF0-82DA-C0BEA4285CCA}" destId="{65E8C733-D245-49ED-B8A0-A05BC9527358}" srcOrd="0" destOrd="0" parTransId="{5F619ECB-2E71-4571-8652-047A59E03B12}" sibTransId="{41FB2F0E-692E-4B51-8293-2662DA327E13}"/>
    <dgm:cxn modelId="{2A935CF1-02AA-4A4B-8A57-6B939F2996FD}" type="presOf" srcId="{41FB2F0E-692E-4B51-8293-2662DA327E13}" destId="{1B3EB5D1-713E-47E9-BF73-E7095C25F103}" srcOrd="1" destOrd="0" presId="urn:microsoft.com/office/officeart/2005/8/layout/cycle7"/>
    <dgm:cxn modelId="{D95995BC-7491-4A7E-9F4C-AFE62148F93D}" type="presOf" srcId="{65E8C733-D245-49ED-B8A0-A05BC9527358}" destId="{2158FF28-3FBD-46A3-9967-B4C58448C13F}" srcOrd="0" destOrd="0" presId="urn:microsoft.com/office/officeart/2005/8/layout/cycle7"/>
    <dgm:cxn modelId="{7482C963-A8CC-419E-8B1D-7C22E61987E8}" srcId="{F7D149FC-E0D9-4BF0-82DA-C0BEA4285CCA}" destId="{7A3CCFDA-FD94-4992-BDEE-E27E4149BECA}" srcOrd="2" destOrd="0" parTransId="{AADDA105-9F44-44A3-BAED-6E489E554A2C}" sibTransId="{37B2E0BC-1C2A-4480-A57C-0F372AF8B6B7}"/>
    <dgm:cxn modelId="{3AFE788C-B0D3-4A3F-B5CE-6B242A8DC4B4}" type="presOf" srcId="{16FFC172-2E8C-406C-993A-37F399506DE2}" destId="{550FBE4D-E225-46D5-8EFF-93A2B54F1B88}" srcOrd="0" destOrd="0" presId="urn:microsoft.com/office/officeart/2005/8/layout/cycle7"/>
    <dgm:cxn modelId="{D0F74645-C196-4A6C-B758-7A5EC10652FF}" type="presOf" srcId="{37B2E0BC-1C2A-4480-A57C-0F372AF8B6B7}" destId="{16838340-CBE9-42D0-97DE-82C3C75321B5}" srcOrd="0" destOrd="0" presId="urn:microsoft.com/office/officeart/2005/8/layout/cycle7"/>
    <dgm:cxn modelId="{B35250DA-DE1A-4E22-A325-E9717FF974FE}" type="presOf" srcId="{37B2E0BC-1C2A-4480-A57C-0F372AF8B6B7}" destId="{E0B32230-1546-41B5-946D-01E46B343814}" srcOrd="1" destOrd="0" presId="urn:microsoft.com/office/officeart/2005/8/layout/cycle7"/>
    <dgm:cxn modelId="{F87F62C8-00BF-4122-925C-F4D8C6B854AD}" type="presOf" srcId="{41FB2F0E-692E-4B51-8293-2662DA327E13}" destId="{BDD41B8D-70CD-4D7F-985A-11D3AEEDF70D}" srcOrd="0" destOrd="0" presId="urn:microsoft.com/office/officeart/2005/8/layout/cycle7"/>
    <dgm:cxn modelId="{C5B04791-E182-4647-806A-C79C31D5A453}" srcId="{F7D149FC-E0D9-4BF0-82DA-C0BEA4285CCA}" destId="{16FFC172-2E8C-406C-993A-37F399506DE2}" srcOrd="1" destOrd="0" parTransId="{53877FAF-78A4-444B-BC57-139B494BC8DE}" sibTransId="{FA8BDEC8-E0DF-49E6-884C-B19270356670}"/>
    <dgm:cxn modelId="{B99BC681-BE95-4BA7-A8F7-8E244E73A255}" type="presOf" srcId="{7A3CCFDA-FD94-4992-BDEE-E27E4149BECA}" destId="{E0DEFAD6-E07F-45BF-AEC9-AF7F1127ED41}" srcOrd="0" destOrd="0" presId="urn:microsoft.com/office/officeart/2005/8/layout/cycle7"/>
    <dgm:cxn modelId="{628C0B43-C295-4262-9DF4-8775EA48FF40}" type="presOf" srcId="{FA8BDEC8-E0DF-49E6-884C-B19270356670}" destId="{663AF708-86E0-4A5B-9ED9-1233C471DE9C}" srcOrd="1" destOrd="0" presId="urn:microsoft.com/office/officeart/2005/8/layout/cycle7"/>
    <dgm:cxn modelId="{3CD77518-E275-4E79-9A72-364D755392E1}" type="presOf" srcId="{F7D149FC-E0D9-4BF0-82DA-C0BEA4285CCA}" destId="{6329E22C-97B9-41F6-9AB4-5AACDD79C2AF}" srcOrd="0" destOrd="0" presId="urn:microsoft.com/office/officeart/2005/8/layout/cycle7"/>
    <dgm:cxn modelId="{3E5916E9-F82D-4521-8D8A-39426C9574B8}" type="presParOf" srcId="{6329E22C-97B9-41F6-9AB4-5AACDD79C2AF}" destId="{2158FF28-3FBD-46A3-9967-B4C58448C13F}" srcOrd="0" destOrd="0" presId="urn:microsoft.com/office/officeart/2005/8/layout/cycle7"/>
    <dgm:cxn modelId="{8F69182B-6FB7-4C4D-96B9-A356186CF819}" type="presParOf" srcId="{6329E22C-97B9-41F6-9AB4-5AACDD79C2AF}" destId="{BDD41B8D-70CD-4D7F-985A-11D3AEEDF70D}" srcOrd="1" destOrd="0" presId="urn:microsoft.com/office/officeart/2005/8/layout/cycle7"/>
    <dgm:cxn modelId="{D83BFD28-58CF-48D8-9ADB-F9AFFA6607EA}" type="presParOf" srcId="{BDD41B8D-70CD-4D7F-985A-11D3AEEDF70D}" destId="{1B3EB5D1-713E-47E9-BF73-E7095C25F103}" srcOrd="0" destOrd="0" presId="urn:microsoft.com/office/officeart/2005/8/layout/cycle7"/>
    <dgm:cxn modelId="{356190DD-9794-41C0-811D-0E016EDF26ED}" type="presParOf" srcId="{6329E22C-97B9-41F6-9AB4-5AACDD79C2AF}" destId="{550FBE4D-E225-46D5-8EFF-93A2B54F1B88}" srcOrd="2" destOrd="0" presId="urn:microsoft.com/office/officeart/2005/8/layout/cycle7"/>
    <dgm:cxn modelId="{05F24B6E-F7C8-4DC7-9A23-37EE7D9C07AB}" type="presParOf" srcId="{6329E22C-97B9-41F6-9AB4-5AACDD79C2AF}" destId="{4BFE9F5F-67F2-43FC-A869-A3DF17E870AA}" srcOrd="3" destOrd="0" presId="urn:microsoft.com/office/officeart/2005/8/layout/cycle7"/>
    <dgm:cxn modelId="{90D840F4-CB9D-4245-B0E5-FCD9DBBC2253}" type="presParOf" srcId="{4BFE9F5F-67F2-43FC-A869-A3DF17E870AA}" destId="{663AF708-86E0-4A5B-9ED9-1233C471DE9C}" srcOrd="0" destOrd="0" presId="urn:microsoft.com/office/officeart/2005/8/layout/cycle7"/>
    <dgm:cxn modelId="{90687A55-A17D-49F8-BD06-BAB763378C70}" type="presParOf" srcId="{6329E22C-97B9-41F6-9AB4-5AACDD79C2AF}" destId="{E0DEFAD6-E07F-45BF-AEC9-AF7F1127ED41}" srcOrd="4" destOrd="0" presId="urn:microsoft.com/office/officeart/2005/8/layout/cycle7"/>
    <dgm:cxn modelId="{FEB14246-A4B3-448C-B998-F5FD998DCE82}" type="presParOf" srcId="{6329E22C-97B9-41F6-9AB4-5AACDD79C2AF}" destId="{16838340-CBE9-42D0-97DE-82C3C75321B5}" srcOrd="5" destOrd="0" presId="urn:microsoft.com/office/officeart/2005/8/layout/cycle7"/>
    <dgm:cxn modelId="{33E4F259-8B2D-4A10-B687-884F048B725A}" type="presParOf" srcId="{16838340-CBE9-42D0-97DE-82C3C75321B5}" destId="{E0B32230-1546-41B5-946D-01E46B343814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6ED51C-F28D-4B6A-A847-206D87ADE9F3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82264BB-962B-43FB-88C8-85299B6B0000}">
      <dgm:prSet phldrT="[文本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 smtClean="0"/>
            <a:t>十进制</a:t>
          </a:r>
          <a:endParaRPr lang="zh-CN" altLang="en-US" dirty="0"/>
        </a:p>
      </dgm:t>
    </dgm:pt>
    <dgm:pt modelId="{A4F75596-5E44-485E-9349-C5C3433550C4}" type="parTrans" cxnId="{78E76B7E-C1FC-424A-99CE-22F6F3D6C2E2}">
      <dgm:prSet/>
      <dgm:spPr/>
      <dgm:t>
        <a:bodyPr/>
        <a:lstStyle/>
        <a:p>
          <a:endParaRPr lang="zh-CN" altLang="en-US"/>
        </a:p>
      </dgm:t>
    </dgm:pt>
    <dgm:pt modelId="{F11330F6-E682-4539-A039-53E08004B38A}" type="sibTrans" cxnId="{78E76B7E-C1FC-424A-99CE-22F6F3D6C2E2}">
      <dgm:prSet/>
      <dgm:spPr/>
      <dgm:t>
        <a:bodyPr/>
        <a:lstStyle/>
        <a:p>
          <a:endParaRPr lang="zh-CN" altLang="en-US"/>
        </a:p>
      </dgm:t>
    </dgm:pt>
    <dgm:pt modelId="{EEE95AFB-F0F8-40F8-8562-B5016B8E399B}" type="pres">
      <dgm:prSet presAssocID="{286ED51C-F28D-4B6A-A847-206D87ADE9F3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CFDE675-4FA1-460E-9DFF-8552FF5BF18D}" type="pres">
      <dgm:prSet presAssocID="{482264BB-962B-43FB-88C8-85299B6B0000}" presName="centerShape" presStyleLbl="node0" presStyleIdx="0" presStyleCnt="1" custScaleX="26124" custScaleY="14256" custLinFactNeighborX="1994" custLinFactNeighborY="-4027"/>
      <dgm:spPr/>
      <dgm:t>
        <a:bodyPr/>
        <a:lstStyle/>
        <a:p>
          <a:endParaRPr lang="zh-CN" altLang="en-US"/>
        </a:p>
      </dgm:t>
    </dgm:pt>
  </dgm:ptLst>
  <dgm:cxnLst>
    <dgm:cxn modelId="{78E76B7E-C1FC-424A-99CE-22F6F3D6C2E2}" srcId="{286ED51C-F28D-4B6A-A847-206D87ADE9F3}" destId="{482264BB-962B-43FB-88C8-85299B6B0000}" srcOrd="0" destOrd="0" parTransId="{A4F75596-5E44-485E-9349-C5C3433550C4}" sibTransId="{F11330F6-E682-4539-A039-53E08004B38A}"/>
    <dgm:cxn modelId="{34427E23-5F89-498C-91BD-36BCEC0D44BF}" type="presOf" srcId="{482264BB-962B-43FB-88C8-85299B6B0000}" destId="{ACFDE675-4FA1-460E-9DFF-8552FF5BF18D}" srcOrd="0" destOrd="0" presId="urn:microsoft.com/office/officeart/2005/8/layout/radial4"/>
    <dgm:cxn modelId="{BC871684-9BC1-4C94-A860-083E7B24EFA1}" type="presOf" srcId="{286ED51C-F28D-4B6A-A847-206D87ADE9F3}" destId="{EEE95AFB-F0F8-40F8-8562-B5016B8E399B}" srcOrd="0" destOrd="0" presId="urn:microsoft.com/office/officeart/2005/8/layout/radial4"/>
    <dgm:cxn modelId="{AB0B78C0-70F9-4812-93AE-F5C3342DB5B5}" type="presParOf" srcId="{EEE95AFB-F0F8-40F8-8562-B5016B8E399B}" destId="{ACFDE675-4FA1-460E-9DFF-8552FF5BF18D}" srcOrd="0" destOrd="0" presId="urn:microsoft.com/office/officeart/2005/8/layout/radial4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D149FC-E0D9-4BF0-82DA-C0BEA4285CCA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5E8C733-D245-49ED-B8A0-A05BC9527358}">
      <dgm:prSet phldrT="[文本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 smtClean="0"/>
            <a:t>二进制</a:t>
          </a:r>
          <a:endParaRPr lang="zh-CN" altLang="en-US" dirty="0"/>
        </a:p>
      </dgm:t>
    </dgm:pt>
    <dgm:pt modelId="{5F619ECB-2E71-4571-8652-047A59E03B12}" type="parTrans" cxnId="{DDCC6F64-D3B9-4D54-B37E-493C9DDB129C}">
      <dgm:prSet/>
      <dgm:spPr/>
      <dgm:t>
        <a:bodyPr/>
        <a:lstStyle/>
        <a:p>
          <a:endParaRPr lang="zh-CN" altLang="en-US"/>
        </a:p>
      </dgm:t>
    </dgm:pt>
    <dgm:pt modelId="{41FB2F0E-692E-4B51-8293-2662DA327E13}" type="sibTrans" cxnId="{DDCC6F64-D3B9-4D54-B37E-493C9DDB129C}">
      <dgm:prSet/>
      <dgm:spPr/>
      <dgm:t>
        <a:bodyPr/>
        <a:lstStyle/>
        <a:p>
          <a:endParaRPr lang="zh-CN" altLang="en-US"/>
        </a:p>
      </dgm:t>
    </dgm:pt>
    <dgm:pt modelId="{16FFC172-2E8C-406C-993A-37F399506DE2}">
      <dgm:prSet phldrT="[文本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 smtClean="0"/>
            <a:t>十六进制</a:t>
          </a:r>
          <a:endParaRPr lang="zh-CN" altLang="en-US" dirty="0"/>
        </a:p>
      </dgm:t>
    </dgm:pt>
    <dgm:pt modelId="{53877FAF-78A4-444B-BC57-139B494BC8DE}" type="parTrans" cxnId="{C5B04791-E182-4647-806A-C79C31D5A453}">
      <dgm:prSet/>
      <dgm:spPr/>
      <dgm:t>
        <a:bodyPr/>
        <a:lstStyle/>
        <a:p>
          <a:endParaRPr lang="zh-CN" altLang="en-US"/>
        </a:p>
      </dgm:t>
    </dgm:pt>
    <dgm:pt modelId="{FA8BDEC8-E0DF-49E6-884C-B19270356670}" type="sibTrans" cxnId="{C5B04791-E182-4647-806A-C79C31D5A453}">
      <dgm:prSet/>
      <dgm:spPr>
        <a:solidFill>
          <a:schemeClr val="accent1">
            <a:tint val="60000"/>
            <a:hueOff val="0"/>
            <a:satOff val="0"/>
            <a:lumOff val="0"/>
            <a:alpha val="0"/>
          </a:schemeClr>
        </a:solidFill>
      </dgm:spPr>
      <dgm:t>
        <a:bodyPr/>
        <a:lstStyle/>
        <a:p>
          <a:endParaRPr lang="zh-CN" altLang="en-US"/>
        </a:p>
      </dgm:t>
    </dgm:pt>
    <dgm:pt modelId="{7A3CCFDA-FD94-4992-BDEE-E27E4149BECA}">
      <dgm:prSet phldrT="[文本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 smtClean="0"/>
            <a:t>八进制</a:t>
          </a:r>
          <a:endParaRPr lang="zh-CN" altLang="en-US" dirty="0"/>
        </a:p>
      </dgm:t>
    </dgm:pt>
    <dgm:pt modelId="{AADDA105-9F44-44A3-BAED-6E489E554A2C}" type="parTrans" cxnId="{7482C963-A8CC-419E-8B1D-7C22E61987E8}">
      <dgm:prSet/>
      <dgm:spPr/>
      <dgm:t>
        <a:bodyPr/>
        <a:lstStyle/>
        <a:p>
          <a:endParaRPr lang="zh-CN" altLang="en-US"/>
        </a:p>
      </dgm:t>
    </dgm:pt>
    <dgm:pt modelId="{37B2E0BC-1C2A-4480-A57C-0F372AF8B6B7}" type="sibTrans" cxnId="{7482C963-A8CC-419E-8B1D-7C22E61987E8}">
      <dgm:prSet/>
      <dgm:spPr/>
      <dgm:t>
        <a:bodyPr/>
        <a:lstStyle/>
        <a:p>
          <a:endParaRPr lang="zh-CN" altLang="en-US"/>
        </a:p>
      </dgm:t>
    </dgm:pt>
    <dgm:pt modelId="{6329E22C-97B9-41F6-9AB4-5AACDD79C2AF}" type="pres">
      <dgm:prSet presAssocID="{F7D149FC-E0D9-4BF0-82DA-C0BEA4285CC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158FF28-3FBD-46A3-9967-B4C58448C13F}" type="pres">
      <dgm:prSet presAssocID="{65E8C733-D245-49ED-B8A0-A05BC9527358}" presName="node" presStyleLbl="node1" presStyleIdx="0" presStyleCnt="3" custScaleX="74902" custScaleY="741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D41B8D-70CD-4D7F-985A-11D3AEEDF70D}" type="pres">
      <dgm:prSet presAssocID="{41FB2F0E-692E-4B51-8293-2662DA327E13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1B3EB5D1-713E-47E9-BF73-E7095C25F103}" type="pres">
      <dgm:prSet presAssocID="{41FB2F0E-692E-4B51-8293-2662DA327E13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550FBE4D-E225-46D5-8EFF-93A2B54F1B88}" type="pres">
      <dgm:prSet presAssocID="{16FFC172-2E8C-406C-993A-37F399506DE2}" presName="node" presStyleLbl="node1" presStyleIdx="1" presStyleCnt="3" custScaleX="71829" custScaleY="70545" custRadScaleRad="131282" custRadScaleInc="-1331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FE9F5F-67F2-43FC-A869-A3DF17E870AA}" type="pres">
      <dgm:prSet presAssocID="{FA8BDEC8-E0DF-49E6-884C-B19270356670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663AF708-86E0-4A5B-9ED9-1233C471DE9C}" type="pres">
      <dgm:prSet presAssocID="{FA8BDEC8-E0DF-49E6-884C-B19270356670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E0DEFAD6-E07F-45BF-AEC9-AF7F1127ED41}" type="pres">
      <dgm:prSet presAssocID="{7A3CCFDA-FD94-4992-BDEE-E27E4149BECA}" presName="node" presStyleLbl="node1" presStyleIdx="2" presStyleCnt="3" custScaleX="75656" custScaleY="67180" custRadScaleRad="130308" custRadScaleInc="1239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838340-CBE9-42D0-97DE-82C3C75321B5}" type="pres">
      <dgm:prSet presAssocID="{37B2E0BC-1C2A-4480-A57C-0F372AF8B6B7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E0B32230-1546-41B5-946D-01E46B343814}" type="pres">
      <dgm:prSet presAssocID="{37B2E0BC-1C2A-4480-A57C-0F372AF8B6B7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D7373EF9-78FD-4342-8FCA-4AF820F1D634}" type="presOf" srcId="{FA8BDEC8-E0DF-49E6-884C-B19270356670}" destId="{663AF708-86E0-4A5B-9ED9-1233C471DE9C}" srcOrd="1" destOrd="0" presId="urn:microsoft.com/office/officeart/2005/8/layout/cycle7"/>
    <dgm:cxn modelId="{702E0981-CC72-4539-9DF2-2516D585BD31}" type="presOf" srcId="{F7D149FC-E0D9-4BF0-82DA-C0BEA4285CCA}" destId="{6329E22C-97B9-41F6-9AB4-5AACDD79C2AF}" srcOrd="0" destOrd="0" presId="urn:microsoft.com/office/officeart/2005/8/layout/cycle7"/>
    <dgm:cxn modelId="{DDCC6F64-D3B9-4D54-B37E-493C9DDB129C}" srcId="{F7D149FC-E0D9-4BF0-82DA-C0BEA4285CCA}" destId="{65E8C733-D245-49ED-B8A0-A05BC9527358}" srcOrd="0" destOrd="0" parTransId="{5F619ECB-2E71-4571-8652-047A59E03B12}" sibTransId="{41FB2F0E-692E-4B51-8293-2662DA327E13}"/>
    <dgm:cxn modelId="{89681651-2829-4B06-9E4D-4FFCF1F210B7}" type="presOf" srcId="{41FB2F0E-692E-4B51-8293-2662DA327E13}" destId="{1B3EB5D1-713E-47E9-BF73-E7095C25F103}" srcOrd="1" destOrd="0" presId="urn:microsoft.com/office/officeart/2005/8/layout/cycle7"/>
    <dgm:cxn modelId="{36BEC6CD-F22D-4F8D-8C49-90E7D9134A18}" type="presOf" srcId="{37B2E0BC-1C2A-4480-A57C-0F372AF8B6B7}" destId="{16838340-CBE9-42D0-97DE-82C3C75321B5}" srcOrd="0" destOrd="0" presId="urn:microsoft.com/office/officeart/2005/8/layout/cycle7"/>
    <dgm:cxn modelId="{5F2D913E-0876-45E7-BEB7-DD3F6EC4ADFC}" type="presOf" srcId="{16FFC172-2E8C-406C-993A-37F399506DE2}" destId="{550FBE4D-E225-46D5-8EFF-93A2B54F1B88}" srcOrd="0" destOrd="0" presId="urn:microsoft.com/office/officeart/2005/8/layout/cycle7"/>
    <dgm:cxn modelId="{59637556-89B1-44A6-BF03-7C574C6ACC36}" type="presOf" srcId="{65E8C733-D245-49ED-B8A0-A05BC9527358}" destId="{2158FF28-3FBD-46A3-9967-B4C58448C13F}" srcOrd="0" destOrd="0" presId="urn:microsoft.com/office/officeart/2005/8/layout/cycle7"/>
    <dgm:cxn modelId="{1FBACF68-CC36-474C-96EC-F458208F7882}" type="presOf" srcId="{41FB2F0E-692E-4B51-8293-2662DA327E13}" destId="{BDD41B8D-70CD-4D7F-985A-11D3AEEDF70D}" srcOrd="0" destOrd="0" presId="urn:microsoft.com/office/officeart/2005/8/layout/cycle7"/>
    <dgm:cxn modelId="{9D2B21B2-8AB3-42BA-AA56-DD47AAE65A91}" type="presOf" srcId="{FA8BDEC8-E0DF-49E6-884C-B19270356670}" destId="{4BFE9F5F-67F2-43FC-A869-A3DF17E870AA}" srcOrd="0" destOrd="0" presId="urn:microsoft.com/office/officeart/2005/8/layout/cycle7"/>
    <dgm:cxn modelId="{6715390D-3AF1-4DF1-812D-4DE88D223522}" type="presOf" srcId="{7A3CCFDA-FD94-4992-BDEE-E27E4149BECA}" destId="{E0DEFAD6-E07F-45BF-AEC9-AF7F1127ED41}" srcOrd="0" destOrd="0" presId="urn:microsoft.com/office/officeart/2005/8/layout/cycle7"/>
    <dgm:cxn modelId="{7482C963-A8CC-419E-8B1D-7C22E61987E8}" srcId="{F7D149FC-E0D9-4BF0-82DA-C0BEA4285CCA}" destId="{7A3CCFDA-FD94-4992-BDEE-E27E4149BECA}" srcOrd="2" destOrd="0" parTransId="{AADDA105-9F44-44A3-BAED-6E489E554A2C}" sibTransId="{37B2E0BC-1C2A-4480-A57C-0F372AF8B6B7}"/>
    <dgm:cxn modelId="{2F909077-5116-496F-BBDF-9216BE42BB34}" type="presOf" srcId="{37B2E0BC-1C2A-4480-A57C-0F372AF8B6B7}" destId="{E0B32230-1546-41B5-946D-01E46B343814}" srcOrd="1" destOrd="0" presId="urn:microsoft.com/office/officeart/2005/8/layout/cycle7"/>
    <dgm:cxn modelId="{C5B04791-E182-4647-806A-C79C31D5A453}" srcId="{F7D149FC-E0D9-4BF0-82DA-C0BEA4285CCA}" destId="{16FFC172-2E8C-406C-993A-37F399506DE2}" srcOrd="1" destOrd="0" parTransId="{53877FAF-78A4-444B-BC57-139B494BC8DE}" sibTransId="{FA8BDEC8-E0DF-49E6-884C-B19270356670}"/>
    <dgm:cxn modelId="{02B56D9E-81AD-4333-A943-5CDD37C172E5}" type="presParOf" srcId="{6329E22C-97B9-41F6-9AB4-5AACDD79C2AF}" destId="{2158FF28-3FBD-46A3-9967-B4C58448C13F}" srcOrd="0" destOrd="0" presId="urn:microsoft.com/office/officeart/2005/8/layout/cycle7"/>
    <dgm:cxn modelId="{7AD1B386-3194-48E4-81E5-F283422FF986}" type="presParOf" srcId="{6329E22C-97B9-41F6-9AB4-5AACDD79C2AF}" destId="{BDD41B8D-70CD-4D7F-985A-11D3AEEDF70D}" srcOrd="1" destOrd="0" presId="urn:microsoft.com/office/officeart/2005/8/layout/cycle7"/>
    <dgm:cxn modelId="{763C4A40-0D01-4F26-9714-2A97BF6BE2BD}" type="presParOf" srcId="{BDD41B8D-70CD-4D7F-985A-11D3AEEDF70D}" destId="{1B3EB5D1-713E-47E9-BF73-E7095C25F103}" srcOrd="0" destOrd="0" presId="urn:microsoft.com/office/officeart/2005/8/layout/cycle7"/>
    <dgm:cxn modelId="{11B9A715-E00F-4F81-A76A-9929B2E9C94D}" type="presParOf" srcId="{6329E22C-97B9-41F6-9AB4-5AACDD79C2AF}" destId="{550FBE4D-E225-46D5-8EFF-93A2B54F1B88}" srcOrd="2" destOrd="0" presId="urn:microsoft.com/office/officeart/2005/8/layout/cycle7"/>
    <dgm:cxn modelId="{F1435C5F-9A9D-45F3-9F85-06DE7AC172D3}" type="presParOf" srcId="{6329E22C-97B9-41F6-9AB4-5AACDD79C2AF}" destId="{4BFE9F5F-67F2-43FC-A869-A3DF17E870AA}" srcOrd="3" destOrd="0" presId="urn:microsoft.com/office/officeart/2005/8/layout/cycle7"/>
    <dgm:cxn modelId="{C8D9844A-1733-4DE0-AA4F-EAF732911234}" type="presParOf" srcId="{4BFE9F5F-67F2-43FC-A869-A3DF17E870AA}" destId="{663AF708-86E0-4A5B-9ED9-1233C471DE9C}" srcOrd="0" destOrd="0" presId="urn:microsoft.com/office/officeart/2005/8/layout/cycle7"/>
    <dgm:cxn modelId="{67DC1BB1-841F-42E1-BFE6-274C59C82BA5}" type="presParOf" srcId="{6329E22C-97B9-41F6-9AB4-5AACDD79C2AF}" destId="{E0DEFAD6-E07F-45BF-AEC9-AF7F1127ED41}" srcOrd="4" destOrd="0" presId="urn:microsoft.com/office/officeart/2005/8/layout/cycle7"/>
    <dgm:cxn modelId="{A63640C8-44CF-4B89-910D-9293C4BD6235}" type="presParOf" srcId="{6329E22C-97B9-41F6-9AB4-5AACDD79C2AF}" destId="{16838340-CBE9-42D0-97DE-82C3C75321B5}" srcOrd="5" destOrd="0" presId="urn:microsoft.com/office/officeart/2005/8/layout/cycle7"/>
    <dgm:cxn modelId="{64DE746D-970C-46A2-8E47-A57D62C5459A}" type="presParOf" srcId="{16838340-CBE9-42D0-97DE-82C3C75321B5}" destId="{E0B32230-1546-41B5-946D-01E46B343814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58FF28-3FBD-46A3-9967-B4C58448C13F}">
      <dsp:nvSpPr>
        <dsp:cNvPr id="0" name=""/>
        <dsp:cNvSpPr/>
      </dsp:nvSpPr>
      <dsp:spPr>
        <a:xfrm>
          <a:off x="2615813" y="147994"/>
          <a:ext cx="1088046" cy="538837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二进制</a:t>
          </a:r>
          <a:endParaRPr lang="zh-CN" altLang="en-US" sz="1700" kern="1200" dirty="0"/>
        </a:p>
      </dsp:txBody>
      <dsp:txXfrm>
        <a:off x="2631595" y="163776"/>
        <a:ext cx="1056482" cy="507273"/>
      </dsp:txXfrm>
    </dsp:sp>
    <dsp:sp modelId="{BDD41B8D-70CD-4D7F-985A-11D3AEEDF70D}">
      <dsp:nvSpPr>
        <dsp:cNvPr id="0" name=""/>
        <dsp:cNvSpPr/>
      </dsp:nvSpPr>
      <dsp:spPr>
        <a:xfrm rot="3047590">
          <a:off x="3212737" y="1330013"/>
          <a:ext cx="1590537" cy="254209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3289000" y="1380855"/>
        <a:ext cx="1438011" cy="152525"/>
      </dsp:txXfrm>
    </dsp:sp>
    <dsp:sp modelId="{550FBE4D-E225-46D5-8EFF-93A2B54F1B88}">
      <dsp:nvSpPr>
        <dsp:cNvPr id="0" name=""/>
        <dsp:cNvSpPr/>
      </dsp:nvSpPr>
      <dsp:spPr>
        <a:xfrm>
          <a:off x="4323679" y="2227404"/>
          <a:ext cx="1043406" cy="512377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十六进制</a:t>
          </a:r>
          <a:endParaRPr lang="zh-CN" altLang="en-US" sz="1700" kern="1200" dirty="0"/>
        </a:p>
      </dsp:txBody>
      <dsp:txXfrm>
        <a:off x="4338686" y="2242411"/>
        <a:ext cx="1013392" cy="482363"/>
      </dsp:txXfrm>
    </dsp:sp>
    <dsp:sp modelId="{4BFE9F5F-67F2-43FC-A869-A3DF17E870AA}">
      <dsp:nvSpPr>
        <dsp:cNvPr id="0" name=""/>
        <dsp:cNvSpPr/>
      </dsp:nvSpPr>
      <dsp:spPr>
        <a:xfrm rot="10788632">
          <a:off x="2388026" y="2361984"/>
          <a:ext cx="1590537" cy="254209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 rot="10800000">
        <a:off x="2464289" y="2412826"/>
        <a:ext cx="1438011" cy="152525"/>
      </dsp:txXfrm>
    </dsp:sp>
    <dsp:sp modelId="{E0DEFAD6-E07F-45BF-AEC9-AF7F1127ED41}">
      <dsp:nvSpPr>
        <dsp:cNvPr id="0" name=""/>
        <dsp:cNvSpPr/>
      </dsp:nvSpPr>
      <dsp:spPr>
        <a:xfrm>
          <a:off x="943911" y="2250708"/>
          <a:ext cx="1098998" cy="487937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八进制</a:t>
          </a:r>
          <a:endParaRPr lang="zh-CN" altLang="en-US" sz="1700" kern="1200" dirty="0"/>
        </a:p>
      </dsp:txBody>
      <dsp:txXfrm>
        <a:off x="958202" y="2264999"/>
        <a:ext cx="1070416" cy="459355"/>
      </dsp:txXfrm>
    </dsp:sp>
    <dsp:sp modelId="{16838340-CBE9-42D0-97DE-82C3C75321B5}">
      <dsp:nvSpPr>
        <dsp:cNvPr id="0" name=""/>
        <dsp:cNvSpPr/>
      </dsp:nvSpPr>
      <dsp:spPr>
        <a:xfrm rot="18524240">
          <a:off x="1521147" y="1341665"/>
          <a:ext cx="1590537" cy="254209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1597410" y="1392507"/>
        <a:ext cx="1438011" cy="1525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FDE675-4FA1-460E-9DFF-8552FF5BF18D}">
      <dsp:nvSpPr>
        <dsp:cNvPr id="0" name=""/>
        <dsp:cNvSpPr/>
      </dsp:nvSpPr>
      <dsp:spPr>
        <a:xfrm>
          <a:off x="2928995" y="928678"/>
          <a:ext cx="1047578" cy="571669"/>
        </a:xfrm>
        <a:prstGeom prst="ellipse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十进制</a:t>
          </a:r>
          <a:endParaRPr lang="zh-CN" altLang="en-US" sz="1800" kern="1200" dirty="0"/>
        </a:p>
      </dsp:txBody>
      <dsp:txXfrm>
        <a:off x="3082409" y="1012397"/>
        <a:ext cx="740750" cy="4042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58FF28-3FBD-46A3-9967-B4C58448C13F}">
      <dsp:nvSpPr>
        <dsp:cNvPr id="0" name=""/>
        <dsp:cNvSpPr/>
      </dsp:nvSpPr>
      <dsp:spPr>
        <a:xfrm>
          <a:off x="3182922" y="226254"/>
          <a:ext cx="1662002" cy="82308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二进制</a:t>
          </a:r>
          <a:endParaRPr lang="zh-CN" altLang="en-US" sz="2600" kern="1200" dirty="0"/>
        </a:p>
      </dsp:txBody>
      <dsp:txXfrm>
        <a:off x="3207029" y="250361"/>
        <a:ext cx="1613788" cy="774866"/>
      </dsp:txXfrm>
    </dsp:sp>
    <dsp:sp modelId="{BDD41B8D-70CD-4D7F-985A-11D3AEEDF70D}">
      <dsp:nvSpPr>
        <dsp:cNvPr id="0" name=""/>
        <dsp:cNvSpPr/>
      </dsp:nvSpPr>
      <dsp:spPr>
        <a:xfrm rot="3047590">
          <a:off x="4094617" y="2032322"/>
          <a:ext cx="2430638" cy="388308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4211109" y="2109984"/>
        <a:ext cx="2197654" cy="232984"/>
      </dsp:txXfrm>
    </dsp:sp>
    <dsp:sp modelId="{550FBE4D-E225-46D5-8EFF-93A2B54F1B88}">
      <dsp:nvSpPr>
        <dsp:cNvPr id="0" name=""/>
        <dsp:cNvSpPr/>
      </dsp:nvSpPr>
      <dsp:spPr>
        <a:xfrm>
          <a:off x="5792555" y="3403618"/>
          <a:ext cx="1593816" cy="78266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十六进制</a:t>
          </a:r>
          <a:endParaRPr lang="zh-CN" altLang="en-US" sz="2600" kern="1200" dirty="0"/>
        </a:p>
      </dsp:txBody>
      <dsp:txXfrm>
        <a:off x="5815478" y="3426541"/>
        <a:ext cx="1547970" cy="736816"/>
      </dsp:txXfrm>
    </dsp:sp>
    <dsp:sp modelId="{4BFE9F5F-67F2-43FC-A869-A3DF17E870AA}">
      <dsp:nvSpPr>
        <dsp:cNvPr id="0" name=""/>
        <dsp:cNvSpPr/>
      </dsp:nvSpPr>
      <dsp:spPr>
        <a:xfrm rot="10788632">
          <a:off x="2834441" y="3609193"/>
          <a:ext cx="2430638" cy="388308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 rot="10800000">
        <a:off x="2950933" y="3686855"/>
        <a:ext cx="2197654" cy="232984"/>
      </dsp:txXfrm>
    </dsp:sp>
    <dsp:sp modelId="{E0DEFAD6-E07F-45BF-AEC9-AF7F1127ED41}">
      <dsp:nvSpPr>
        <dsp:cNvPr id="0" name=""/>
        <dsp:cNvSpPr/>
      </dsp:nvSpPr>
      <dsp:spPr>
        <a:xfrm>
          <a:off x="628232" y="3439221"/>
          <a:ext cx="1678733" cy="745329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八进制</a:t>
          </a:r>
          <a:endParaRPr lang="zh-CN" altLang="en-US" sz="2600" kern="1200" dirty="0"/>
        </a:p>
      </dsp:txBody>
      <dsp:txXfrm>
        <a:off x="650062" y="3461051"/>
        <a:ext cx="1635073" cy="701669"/>
      </dsp:txXfrm>
    </dsp:sp>
    <dsp:sp modelId="{16838340-CBE9-42D0-97DE-82C3C75321B5}">
      <dsp:nvSpPr>
        <dsp:cNvPr id="0" name=""/>
        <dsp:cNvSpPr/>
      </dsp:nvSpPr>
      <dsp:spPr>
        <a:xfrm rot="18524240">
          <a:off x="1509849" y="2050124"/>
          <a:ext cx="2430638" cy="388308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1626341" y="2127786"/>
        <a:ext cx="2197654" cy="2329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fld id="{9E38C320-C154-4874-AC4F-C503B64F8D99}" type="datetimeFigureOut">
              <a:rPr lang="zh-CN" altLang="en-US"/>
              <a:pPr>
                <a:defRPr/>
              </a:pPr>
              <a:t>2017/3/7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fld id="{EFDB065E-E06C-4D45-8527-CE7D4E5BEE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7135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47CCFF0-2357-4822-B7D6-2DEAEA40E53C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4</a:t>
            </a:r>
            <a:r>
              <a:rPr lang="zh-CN" altLang="en-US" smtClean="0"/>
              <a:t>种吧标示符：标号，标记，结构体成员，普通标示符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8336A03-9196-440D-993A-85C859D34B39}" type="slidenum">
              <a:rPr lang="zh-CN" altLang="en-US" smtClean="0"/>
              <a:pPr>
                <a:defRPr/>
              </a:pPr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0x0012FF1C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B4FBA5-FF6E-4414-9D08-C53FF3170965}" type="slidenum">
              <a:rPr lang="zh-CN" altLang="en-US" smtClean="0"/>
              <a:pPr>
                <a:defRPr/>
              </a:pPr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注意，加字面值的类型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71D169-1201-4B58-82CB-0AF6F4804025}" type="slidenum">
              <a:rPr lang="zh-CN" altLang="en-US" smtClean="0"/>
              <a:pPr>
                <a:defRPr/>
              </a:pPr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9891B0-555B-43DF-B7A5-6D2F9541FD23}" type="slidenum">
              <a:rPr lang="zh-CN" altLang="en-US" smtClean="0"/>
              <a:pPr>
                <a:defRPr/>
              </a:pPr>
              <a:t>73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CBF167-6816-4A39-BB0B-8F3DBE1C9527}" type="slidenum">
              <a:rPr lang="zh-CN" altLang="en-US" smtClean="0"/>
              <a:pPr>
                <a:defRPr/>
              </a:pPr>
              <a:t>74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注：转换说明的一般形式中，被</a:t>
            </a:r>
            <a:r>
              <a:rPr lang="en-US" altLang="zh-CN" smtClean="0"/>
              <a:t>[]</a:t>
            </a:r>
            <a:r>
              <a:rPr lang="zh-CN" altLang="en-US" smtClean="0"/>
              <a:t>括住的内容表示可选，被</a:t>
            </a:r>
            <a:r>
              <a:rPr lang="en-US" altLang="zh-CN" smtClean="0"/>
              <a:t>&lt;&gt;</a:t>
            </a:r>
            <a:r>
              <a:rPr lang="zh-CN" altLang="en-US" smtClean="0"/>
              <a:t>括住的内容表示必选。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8CC5DE-C393-49F7-BE91-DAA32E8CEF98}" type="slidenum">
              <a:rPr lang="zh-CN" altLang="en-US" smtClean="0"/>
              <a:pPr>
                <a:defRPr/>
              </a:pPr>
              <a:t>75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5D492F-88C8-47E2-BCB1-926B8CEABD66}" type="slidenum">
              <a:rPr lang="zh-CN" altLang="en-US" smtClean="0"/>
              <a:pPr>
                <a:defRPr/>
              </a:pPr>
              <a:t>78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注：转换说明的一般形式中，被</a:t>
            </a:r>
            <a:r>
              <a:rPr lang="en-US" altLang="zh-CN" smtClean="0"/>
              <a:t>[]</a:t>
            </a:r>
            <a:r>
              <a:rPr lang="zh-CN" altLang="en-US" smtClean="0"/>
              <a:t>括住的内容表示可选，被</a:t>
            </a:r>
            <a:r>
              <a:rPr lang="en-US" altLang="zh-CN" smtClean="0"/>
              <a:t>&lt;&gt;</a:t>
            </a:r>
            <a:r>
              <a:rPr lang="zh-CN" altLang="en-US" smtClean="0"/>
              <a:t>括住的内容表示必选。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C78761-5602-49A9-8E8C-8C8B04F1A47C}" type="slidenum">
              <a:rPr lang="zh-CN" altLang="en-US" smtClean="0"/>
              <a:pPr>
                <a:defRPr/>
              </a:pPr>
              <a:t>79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2572EF-2E8E-4C05-8809-F72D69259FCF}" type="slidenum">
              <a:rPr lang="zh-CN" altLang="en-US" smtClean="0"/>
              <a:pPr>
                <a:defRPr/>
              </a:pPr>
              <a:t>80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9905C8-337D-4ADA-A2CB-555640EAD3D4}" type="slidenum">
              <a:rPr lang="zh-CN" altLang="en-US" smtClean="0"/>
              <a:pPr>
                <a:defRPr/>
              </a:pPr>
              <a:t>81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140768-1800-4118-9681-E24E831A8E10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D3B534-4CEF-4CB8-AF5A-6D3BB5199F05}" type="slidenum">
              <a:rPr lang="zh-CN" altLang="en-US" smtClean="0"/>
              <a:pPr>
                <a:defRPr/>
              </a:pPr>
              <a:t>82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D7DCF8-3C35-480D-9C01-CB184B4876D8}" type="slidenum">
              <a:rPr lang="zh-CN" altLang="en-US" smtClean="0"/>
              <a:pPr>
                <a:defRPr/>
              </a:pPr>
              <a:t>83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0F6639-477D-40E6-AFD9-2A63E5F9B8F9}" type="slidenum">
              <a:rPr lang="zh-CN" altLang="en-US" smtClean="0"/>
              <a:pPr>
                <a:defRPr/>
              </a:pPr>
              <a:t>84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屏幕上输入的数据“送到”内存中进行存储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616136-03D9-4524-A534-EDB5EC4F07AB}" type="slidenum">
              <a:rPr lang="zh-CN" altLang="en-US" smtClean="0"/>
              <a:pPr>
                <a:defRPr/>
              </a:pPr>
              <a:t>85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屏幕上输入的数据“送到”内存中进行存储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B93E27-B12F-4E9C-8CBF-08545599B3CD}" type="slidenum">
              <a:rPr lang="zh-CN" altLang="en-US" smtClean="0"/>
              <a:pPr>
                <a:defRPr/>
              </a:pPr>
              <a:t>86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屏幕上输入的数据“送到”内存中进行存储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92241C-8F9B-4B8D-A30A-74502C590CEF}" type="slidenum">
              <a:rPr lang="zh-CN" altLang="en-US" smtClean="0"/>
              <a:pPr>
                <a:defRPr/>
              </a:pPr>
              <a:t>87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屏幕上输入的数据“送到”内存中进行存储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2DD7E5-962F-417B-92CE-5E8DAF16A175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88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45A3A2-9619-4259-9B97-4A4919C0A7B9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89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屏幕上输入的数据“送到”内存中进行存储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6E0A3E2-B160-4DE6-BA86-7ECE9F9D0F35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92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4BE896-4683-4831-8FEE-20ABABDE3BCF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93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0BC837-6213-44D5-8A1E-F7C49299DF4B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4827C18-C45B-4495-AC90-55DF90938907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94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路径：</a:t>
            </a:r>
            <a:r>
              <a:rPr lang="en-US" altLang="zh-CN" smtClean="0"/>
              <a:t>second/demo1   </a:t>
            </a:r>
            <a:r>
              <a:rPr lang="zh-CN" altLang="en-US" smtClean="0"/>
              <a:t>分析过程在</a:t>
            </a:r>
            <a:r>
              <a:rPr lang="en-US" altLang="zh-CN" smtClean="0"/>
              <a:t>VC</a:t>
            </a:r>
            <a:r>
              <a:rPr lang="zh-CN" altLang="en-US" smtClean="0"/>
              <a:t>环境中完成</a:t>
            </a:r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D7F114-C6C0-4217-9175-69084A3C6EDF}" type="slidenum">
              <a:rPr lang="zh-CN" altLang="en-US" smtClean="0"/>
              <a:pPr>
                <a:defRPr/>
              </a:pPr>
              <a:t>98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5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路径：</a:t>
            </a:r>
            <a:r>
              <a:rPr lang="en-US" altLang="zh-CN" smtClean="0"/>
              <a:t>second/demo1   </a:t>
            </a:r>
            <a:r>
              <a:rPr lang="zh-CN" altLang="en-US" smtClean="0"/>
              <a:t>分析过程在</a:t>
            </a:r>
            <a:r>
              <a:rPr lang="en-US" altLang="zh-CN" smtClean="0"/>
              <a:t>VC</a:t>
            </a:r>
            <a:r>
              <a:rPr lang="zh-CN" altLang="en-US" smtClean="0"/>
              <a:t>环境中完成</a:t>
            </a:r>
          </a:p>
        </p:txBody>
      </p:sp>
      <p:sp>
        <p:nvSpPr>
          <p:cNvPr id="8192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5DD198-5DC9-49E7-9660-470180FA18FC}" type="slidenum">
              <a:rPr lang="zh-CN" altLang="en-US" smtClean="0"/>
              <a:pPr>
                <a:defRPr/>
              </a:pPr>
              <a:t>101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要正确的设计一个算法要掌握算法的</a:t>
            </a:r>
            <a:r>
              <a:rPr lang="en-US" altLang="zh-CN" smtClean="0"/>
              <a:t>5</a:t>
            </a:r>
            <a:r>
              <a:rPr lang="zh-CN" altLang="en-US" smtClean="0"/>
              <a:t>个特征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B46808-B3A5-426F-93FE-29634897E566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753B3D-8BC1-4BD3-97FC-30E6BB78E014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路径：</a:t>
            </a:r>
            <a:r>
              <a:rPr lang="en-US" altLang="zh-CN" smtClean="0"/>
              <a:t>second/demo1   </a:t>
            </a:r>
            <a:r>
              <a:rPr lang="zh-CN" altLang="en-US" smtClean="0"/>
              <a:t>分析过程在</a:t>
            </a:r>
            <a:r>
              <a:rPr lang="en-US" altLang="zh-CN" smtClean="0"/>
              <a:t>VC</a:t>
            </a:r>
            <a:r>
              <a:rPr lang="zh-CN" altLang="en-US" smtClean="0"/>
              <a:t>环境中完成</a:t>
            </a: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1D17D8-A993-4174-AD72-8570C823CED2}" type="slidenum">
              <a:rPr lang="zh-CN" altLang="en-US" smtClean="0"/>
              <a:pPr>
                <a:defRPr/>
              </a:pPr>
              <a:t>29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演示路径：</a:t>
            </a:r>
            <a:r>
              <a:rPr lang="en-US" altLang="zh-CN" smtClean="0"/>
              <a:t>second/demo3</a:t>
            </a:r>
            <a:endParaRPr lang="zh-CN" altLang="en-US" smtClean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19BB0C-3329-4B78-880E-4BF9299B12D8}" type="slidenum">
              <a:rPr lang="zh-CN" altLang="en-US" smtClean="0"/>
              <a:pPr>
                <a:defRPr/>
              </a:pPr>
              <a:t>30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American Standard Code for Information Interchange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AAD086-9F32-4191-A647-DE7B370A194C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E3B743-214F-487F-9E74-00060049E0CD}" type="slidenum">
              <a:rPr lang="zh-CN" altLang="en-US" smtClean="0"/>
              <a:pPr>
                <a:defRPr/>
              </a:pPr>
              <a:t>46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7"/>
          <p:cNvSpPr>
            <a:spLocks noChangeArrowheads="1"/>
          </p:cNvSpPr>
          <p:nvPr/>
        </p:nvSpPr>
        <p:spPr bwMode="white">
          <a:xfrm>
            <a:off x="0" y="4221163"/>
            <a:ext cx="9144000" cy="26368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组合 18"/>
          <p:cNvGrpSpPr>
            <a:grpSpLocks/>
          </p:cNvGrpSpPr>
          <p:nvPr/>
        </p:nvGrpSpPr>
        <p:grpSpPr bwMode="auto">
          <a:xfrm rot="10800000">
            <a:off x="7413625" y="5162550"/>
            <a:ext cx="1655763" cy="1630363"/>
            <a:chOff x="0" y="2704"/>
            <a:chExt cx="1063" cy="1086"/>
          </a:xfrm>
        </p:grpSpPr>
        <p:sp>
          <p:nvSpPr>
            <p:cNvPr id="6" name="矩形 19"/>
            <p:cNvSpPr>
              <a:spLocks noChangeArrowheads="1"/>
            </p:cNvSpPr>
            <p:nvPr userDrawn="1"/>
          </p:nvSpPr>
          <p:spPr bwMode="ltGray">
            <a:xfrm>
              <a:off x="-7" y="2704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" name="矩形 20"/>
            <p:cNvSpPr>
              <a:spLocks noChangeArrowheads="1"/>
            </p:cNvSpPr>
            <p:nvPr userDrawn="1"/>
          </p:nvSpPr>
          <p:spPr bwMode="ltGray">
            <a:xfrm>
              <a:off x="289" y="2704"/>
              <a:ext cx="220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8" name="矩形 21"/>
            <p:cNvSpPr>
              <a:spLocks noChangeArrowheads="1"/>
            </p:cNvSpPr>
            <p:nvPr userDrawn="1"/>
          </p:nvSpPr>
          <p:spPr bwMode="ltGray">
            <a:xfrm>
              <a:off x="560" y="2704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9" name="矩形 22"/>
            <p:cNvSpPr>
              <a:spLocks noChangeArrowheads="1"/>
            </p:cNvSpPr>
            <p:nvPr userDrawn="1"/>
          </p:nvSpPr>
          <p:spPr bwMode="ltGray">
            <a:xfrm>
              <a:off x="-7" y="2990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0" name="矩形 23"/>
            <p:cNvSpPr>
              <a:spLocks noChangeArrowheads="1"/>
            </p:cNvSpPr>
            <p:nvPr userDrawn="1"/>
          </p:nvSpPr>
          <p:spPr bwMode="ltGray">
            <a:xfrm>
              <a:off x="289" y="2990"/>
              <a:ext cx="220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1" name="矩形 24"/>
            <p:cNvSpPr>
              <a:spLocks noChangeArrowheads="1"/>
            </p:cNvSpPr>
            <p:nvPr userDrawn="1"/>
          </p:nvSpPr>
          <p:spPr bwMode="ltGray">
            <a:xfrm>
              <a:off x="560" y="2990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2" name="矩形 25"/>
            <p:cNvSpPr>
              <a:spLocks noChangeArrowheads="1"/>
            </p:cNvSpPr>
            <p:nvPr userDrawn="1"/>
          </p:nvSpPr>
          <p:spPr bwMode="ltGray">
            <a:xfrm>
              <a:off x="832" y="2704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3" name="矩形 26"/>
            <p:cNvSpPr>
              <a:spLocks noChangeArrowheads="1"/>
            </p:cNvSpPr>
            <p:nvPr userDrawn="1"/>
          </p:nvSpPr>
          <p:spPr bwMode="ltGray">
            <a:xfrm>
              <a:off x="295" y="3273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4" name="矩形 27"/>
            <p:cNvSpPr>
              <a:spLocks noChangeArrowheads="1"/>
            </p:cNvSpPr>
            <p:nvPr userDrawn="1"/>
          </p:nvSpPr>
          <p:spPr bwMode="ltGray">
            <a:xfrm>
              <a:off x="0" y="3273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5" name="矩形 28"/>
            <p:cNvSpPr>
              <a:spLocks noChangeArrowheads="1"/>
            </p:cNvSpPr>
            <p:nvPr userDrawn="1"/>
          </p:nvSpPr>
          <p:spPr bwMode="ltGray">
            <a:xfrm>
              <a:off x="0" y="3563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</p:grpSp>
      <p:grpSp>
        <p:nvGrpSpPr>
          <p:cNvPr id="16" name="组合 29"/>
          <p:cNvGrpSpPr>
            <a:grpSpLocks/>
          </p:cNvGrpSpPr>
          <p:nvPr/>
        </p:nvGrpSpPr>
        <p:grpSpPr bwMode="auto">
          <a:xfrm>
            <a:off x="20638" y="4281488"/>
            <a:ext cx="1655762" cy="1630362"/>
            <a:chOff x="0" y="2704"/>
            <a:chExt cx="1063" cy="1086"/>
          </a:xfrm>
        </p:grpSpPr>
        <p:sp>
          <p:nvSpPr>
            <p:cNvPr id="17" name="矩形 30"/>
            <p:cNvSpPr>
              <a:spLocks noChangeArrowheads="1"/>
            </p:cNvSpPr>
            <p:nvPr userDrawn="1"/>
          </p:nvSpPr>
          <p:spPr bwMode="ltGray">
            <a:xfrm>
              <a:off x="0" y="2704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8" name="矩形 31"/>
            <p:cNvSpPr>
              <a:spLocks noChangeArrowheads="1"/>
            </p:cNvSpPr>
            <p:nvPr userDrawn="1"/>
          </p:nvSpPr>
          <p:spPr bwMode="ltGray">
            <a:xfrm>
              <a:off x="295" y="2704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9" name="矩形 32"/>
            <p:cNvSpPr>
              <a:spLocks noChangeArrowheads="1"/>
            </p:cNvSpPr>
            <p:nvPr userDrawn="1"/>
          </p:nvSpPr>
          <p:spPr bwMode="ltGray">
            <a:xfrm>
              <a:off x="567" y="2704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0" name="矩形 33"/>
            <p:cNvSpPr>
              <a:spLocks noChangeArrowheads="1"/>
            </p:cNvSpPr>
            <p:nvPr userDrawn="1"/>
          </p:nvSpPr>
          <p:spPr bwMode="ltGray">
            <a:xfrm>
              <a:off x="0" y="2990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1" name="矩形 34"/>
            <p:cNvSpPr>
              <a:spLocks noChangeArrowheads="1"/>
            </p:cNvSpPr>
            <p:nvPr userDrawn="1"/>
          </p:nvSpPr>
          <p:spPr bwMode="ltGray">
            <a:xfrm>
              <a:off x="295" y="2990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2" name="矩形 35"/>
            <p:cNvSpPr>
              <a:spLocks noChangeArrowheads="1"/>
            </p:cNvSpPr>
            <p:nvPr userDrawn="1"/>
          </p:nvSpPr>
          <p:spPr bwMode="ltGray">
            <a:xfrm>
              <a:off x="567" y="2990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3" name="矩形 36"/>
            <p:cNvSpPr>
              <a:spLocks noChangeArrowheads="1"/>
            </p:cNvSpPr>
            <p:nvPr userDrawn="1"/>
          </p:nvSpPr>
          <p:spPr bwMode="ltGray">
            <a:xfrm>
              <a:off x="839" y="2704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4" name="矩形 37"/>
            <p:cNvSpPr>
              <a:spLocks noChangeArrowheads="1"/>
            </p:cNvSpPr>
            <p:nvPr userDrawn="1"/>
          </p:nvSpPr>
          <p:spPr bwMode="ltGray">
            <a:xfrm>
              <a:off x="295" y="3273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5" name="矩形 38"/>
            <p:cNvSpPr>
              <a:spLocks noChangeArrowheads="1"/>
            </p:cNvSpPr>
            <p:nvPr userDrawn="1"/>
          </p:nvSpPr>
          <p:spPr bwMode="ltGray">
            <a:xfrm>
              <a:off x="0" y="3273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6" name="矩形 39"/>
            <p:cNvSpPr>
              <a:spLocks noChangeArrowheads="1"/>
            </p:cNvSpPr>
            <p:nvPr userDrawn="1"/>
          </p:nvSpPr>
          <p:spPr bwMode="ltGray">
            <a:xfrm>
              <a:off x="0" y="3563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</p:grpSp>
      <p:sp>
        <p:nvSpPr>
          <p:cNvPr id="3075" name="矩形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081088" y="5443538"/>
            <a:ext cx="70866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074" name="矩形 2"/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4572000"/>
            <a:ext cx="7239000" cy="631825"/>
          </a:xfrm>
        </p:spPr>
        <p:txBody>
          <a:bodyPr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矩形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版权所有，复制注明出处</a:t>
            </a:r>
          </a:p>
        </p:txBody>
      </p:sp>
      <p:sp>
        <p:nvSpPr>
          <p:cNvPr id="5" name="矩形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FEC71C-4E30-4B2E-BD19-593A2968A67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矩形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版权所有，复制注明出处</a:t>
            </a:r>
          </a:p>
        </p:txBody>
      </p:sp>
      <p:sp>
        <p:nvSpPr>
          <p:cNvPr id="5" name="矩形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F316C4-EBF7-4EF1-88F4-90411D1D56D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76250"/>
            <a:ext cx="91440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76400"/>
            <a:ext cx="66294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3695700"/>
            <a:ext cx="66294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矩形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版权所有，复制注明出处</a:t>
            </a:r>
          </a:p>
        </p:txBody>
      </p:sp>
      <p:sp>
        <p:nvSpPr>
          <p:cNvPr id="5" name="矩形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B9E79-7F1D-4EF8-8561-EA90D22C477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矩形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版权所有，复制注明出处</a:t>
            </a:r>
          </a:p>
        </p:txBody>
      </p:sp>
      <p:sp>
        <p:nvSpPr>
          <p:cNvPr id="5" name="矩形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AEAA3-5902-4349-9B15-95B10840930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矩形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版权所有，复制注明出处</a:t>
            </a:r>
          </a:p>
        </p:txBody>
      </p:sp>
      <p:sp>
        <p:nvSpPr>
          <p:cNvPr id="6" name="矩形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4FB20C-0BA7-4C37-BD89-F04390EDCD1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矩形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版权所有，复制注明出处</a:t>
            </a:r>
          </a:p>
        </p:txBody>
      </p:sp>
      <p:sp>
        <p:nvSpPr>
          <p:cNvPr id="8" name="矩形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5E4E5-44C0-4D5A-8F43-1B44033AC56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矩形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版权所有，复制注明出处</a:t>
            </a:r>
          </a:p>
        </p:txBody>
      </p:sp>
      <p:sp>
        <p:nvSpPr>
          <p:cNvPr id="4" name="矩形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D368D-0E48-4CF8-ADBC-2CD0BE1C39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版权所有，复制注明出处</a:t>
            </a:r>
          </a:p>
        </p:txBody>
      </p:sp>
      <p:sp>
        <p:nvSpPr>
          <p:cNvPr id="3" name="矩形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D4841D-6131-420A-8651-23B9FF7ABE9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矩形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版权所有，复制注明出处</a:t>
            </a:r>
          </a:p>
        </p:txBody>
      </p:sp>
      <p:sp>
        <p:nvSpPr>
          <p:cNvPr id="6" name="矩形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3A6D9C-5366-4018-84CE-1A08A40FD8B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矩形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版权所有，复制注明出处</a:t>
            </a:r>
          </a:p>
        </p:txBody>
      </p:sp>
      <p:sp>
        <p:nvSpPr>
          <p:cNvPr id="6" name="矩形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0483C2-F38C-4D84-9345-9ABFBF7AF6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38"/>
          <p:cNvSpPr>
            <a:spLocks noChangeArrowheads="1"/>
          </p:cNvSpPr>
          <p:nvPr/>
        </p:nvSpPr>
        <p:spPr bwMode="gray">
          <a:xfrm>
            <a:off x="0" y="6562725"/>
            <a:ext cx="9144000" cy="3048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矩形 15"/>
          <p:cNvSpPr>
            <a:spLocks noChangeArrowheads="1"/>
          </p:cNvSpPr>
          <p:nvPr/>
        </p:nvSpPr>
        <p:spPr bwMode="white">
          <a:xfrm>
            <a:off x="0" y="0"/>
            <a:ext cx="9144000" cy="914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28" name="组合 16"/>
          <p:cNvGrpSpPr>
            <a:grpSpLocks/>
          </p:cNvGrpSpPr>
          <p:nvPr/>
        </p:nvGrpSpPr>
        <p:grpSpPr bwMode="auto">
          <a:xfrm>
            <a:off x="44450" y="44450"/>
            <a:ext cx="863600" cy="847725"/>
            <a:chOff x="0" y="2704"/>
            <a:chExt cx="1063" cy="1086"/>
          </a:xfrm>
        </p:grpSpPr>
        <p:sp>
          <p:nvSpPr>
            <p:cNvPr id="1045" name="矩形 17"/>
            <p:cNvSpPr>
              <a:spLocks noChangeArrowheads="1"/>
            </p:cNvSpPr>
            <p:nvPr userDrawn="1"/>
          </p:nvSpPr>
          <p:spPr bwMode="gray">
            <a:xfrm>
              <a:off x="0" y="2704"/>
              <a:ext cx="225" cy="22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6" name="矩形 18"/>
            <p:cNvSpPr>
              <a:spLocks noChangeArrowheads="1"/>
            </p:cNvSpPr>
            <p:nvPr userDrawn="1"/>
          </p:nvSpPr>
          <p:spPr bwMode="gray">
            <a:xfrm>
              <a:off x="295" y="2704"/>
              <a:ext cx="225" cy="22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7" name="矩形 19"/>
            <p:cNvSpPr>
              <a:spLocks noChangeArrowheads="1"/>
            </p:cNvSpPr>
            <p:nvPr userDrawn="1"/>
          </p:nvSpPr>
          <p:spPr bwMode="gray">
            <a:xfrm>
              <a:off x="567" y="2704"/>
              <a:ext cx="225" cy="22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" name="矩形 20"/>
            <p:cNvSpPr>
              <a:spLocks noChangeArrowheads="1"/>
            </p:cNvSpPr>
            <p:nvPr userDrawn="1"/>
          </p:nvSpPr>
          <p:spPr bwMode="gray">
            <a:xfrm>
              <a:off x="0" y="2991"/>
              <a:ext cx="225" cy="22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" name="矩形 21"/>
            <p:cNvSpPr>
              <a:spLocks noChangeArrowheads="1"/>
            </p:cNvSpPr>
            <p:nvPr userDrawn="1"/>
          </p:nvSpPr>
          <p:spPr bwMode="gray">
            <a:xfrm>
              <a:off x="295" y="2991"/>
              <a:ext cx="225" cy="22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0" name="矩形 22"/>
            <p:cNvSpPr>
              <a:spLocks noChangeArrowheads="1"/>
            </p:cNvSpPr>
            <p:nvPr userDrawn="1"/>
          </p:nvSpPr>
          <p:spPr bwMode="gray">
            <a:xfrm>
              <a:off x="567" y="2991"/>
              <a:ext cx="225" cy="22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1" name="矩形 23"/>
            <p:cNvSpPr>
              <a:spLocks noChangeArrowheads="1"/>
            </p:cNvSpPr>
            <p:nvPr userDrawn="1"/>
          </p:nvSpPr>
          <p:spPr bwMode="gray">
            <a:xfrm>
              <a:off x="838" y="2704"/>
              <a:ext cx="225" cy="22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2" name="矩形 24"/>
            <p:cNvSpPr>
              <a:spLocks noChangeArrowheads="1"/>
            </p:cNvSpPr>
            <p:nvPr userDrawn="1"/>
          </p:nvSpPr>
          <p:spPr bwMode="gray">
            <a:xfrm>
              <a:off x="295" y="3273"/>
              <a:ext cx="225" cy="22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3" name="矩形 25"/>
            <p:cNvSpPr>
              <a:spLocks noChangeArrowheads="1"/>
            </p:cNvSpPr>
            <p:nvPr userDrawn="1"/>
          </p:nvSpPr>
          <p:spPr bwMode="gray">
            <a:xfrm>
              <a:off x="0" y="3273"/>
              <a:ext cx="225" cy="22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" name="矩形 26"/>
            <p:cNvSpPr>
              <a:spLocks noChangeArrowheads="1"/>
            </p:cNvSpPr>
            <p:nvPr userDrawn="1"/>
          </p:nvSpPr>
          <p:spPr bwMode="gray">
            <a:xfrm>
              <a:off x="0" y="3562"/>
              <a:ext cx="225" cy="22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29" name="组合 27"/>
          <p:cNvGrpSpPr>
            <a:grpSpLocks/>
          </p:cNvGrpSpPr>
          <p:nvPr/>
        </p:nvGrpSpPr>
        <p:grpSpPr bwMode="auto">
          <a:xfrm rot="10800000">
            <a:off x="8228013" y="22225"/>
            <a:ext cx="863600" cy="847725"/>
            <a:chOff x="0" y="2704"/>
            <a:chExt cx="1063" cy="1086"/>
          </a:xfrm>
        </p:grpSpPr>
        <p:sp>
          <p:nvSpPr>
            <p:cNvPr id="1035" name="矩形 28"/>
            <p:cNvSpPr>
              <a:spLocks noChangeArrowheads="1"/>
            </p:cNvSpPr>
            <p:nvPr userDrawn="1"/>
          </p:nvSpPr>
          <p:spPr bwMode="gray">
            <a:xfrm>
              <a:off x="14" y="2718"/>
              <a:ext cx="225" cy="22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6" name="矩形 29"/>
            <p:cNvSpPr>
              <a:spLocks noChangeArrowheads="1"/>
            </p:cNvSpPr>
            <p:nvPr userDrawn="1"/>
          </p:nvSpPr>
          <p:spPr bwMode="gray">
            <a:xfrm>
              <a:off x="309" y="2704"/>
              <a:ext cx="225" cy="22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7" name="矩形 30"/>
            <p:cNvSpPr>
              <a:spLocks noChangeArrowheads="1"/>
            </p:cNvSpPr>
            <p:nvPr userDrawn="1"/>
          </p:nvSpPr>
          <p:spPr bwMode="gray">
            <a:xfrm>
              <a:off x="580" y="2704"/>
              <a:ext cx="225" cy="22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8" name="矩形 31"/>
            <p:cNvSpPr>
              <a:spLocks noChangeArrowheads="1"/>
            </p:cNvSpPr>
            <p:nvPr userDrawn="1"/>
          </p:nvSpPr>
          <p:spPr bwMode="gray">
            <a:xfrm>
              <a:off x="14" y="3019"/>
              <a:ext cx="225" cy="22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9" name="矩形 32"/>
            <p:cNvSpPr>
              <a:spLocks noChangeArrowheads="1"/>
            </p:cNvSpPr>
            <p:nvPr userDrawn="1"/>
          </p:nvSpPr>
          <p:spPr bwMode="gray">
            <a:xfrm>
              <a:off x="309" y="3005"/>
              <a:ext cx="225" cy="22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0" name="矩形 33"/>
            <p:cNvSpPr>
              <a:spLocks noChangeArrowheads="1"/>
            </p:cNvSpPr>
            <p:nvPr userDrawn="1"/>
          </p:nvSpPr>
          <p:spPr bwMode="gray">
            <a:xfrm>
              <a:off x="580" y="3005"/>
              <a:ext cx="225" cy="22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1" name="矩形 34"/>
            <p:cNvSpPr>
              <a:spLocks noChangeArrowheads="1"/>
            </p:cNvSpPr>
            <p:nvPr userDrawn="1"/>
          </p:nvSpPr>
          <p:spPr bwMode="gray">
            <a:xfrm>
              <a:off x="852" y="2704"/>
              <a:ext cx="225" cy="22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2" name="矩形 35"/>
            <p:cNvSpPr>
              <a:spLocks noChangeArrowheads="1"/>
            </p:cNvSpPr>
            <p:nvPr userDrawn="1"/>
          </p:nvSpPr>
          <p:spPr bwMode="gray">
            <a:xfrm>
              <a:off x="309" y="3302"/>
              <a:ext cx="225" cy="22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3" name="矩形 36"/>
            <p:cNvSpPr>
              <a:spLocks noChangeArrowheads="1"/>
            </p:cNvSpPr>
            <p:nvPr userDrawn="1"/>
          </p:nvSpPr>
          <p:spPr bwMode="gray">
            <a:xfrm>
              <a:off x="14" y="3302"/>
              <a:ext cx="225" cy="22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" name="矩形 37"/>
            <p:cNvSpPr>
              <a:spLocks noChangeArrowheads="1"/>
            </p:cNvSpPr>
            <p:nvPr userDrawn="1"/>
          </p:nvSpPr>
          <p:spPr bwMode="gray">
            <a:xfrm>
              <a:off x="14" y="3576"/>
              <a:ext cx="225" cy="22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30" name="矩形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" name="矩形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48488" y="6567488"/>
            <a:ext cx="1738312" cy="2905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版权所有，复制注明出处</a:t>
            </a:r>
          </a:p>
        </p:txBody>
      </p:sp>
      <p:sp>
        <p:nvSpPr>
          <p:cNvPr id="3" name="矩形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76250" y="6565900"/>
            <a:ext cx="609600" cy="2682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6005380-3944-4935-BD3D-A9F66B27030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3" name="矩形 2"/>
          <p:cNvSpPr>
            <a:spLocks noGrp="1" noChangeArrowheads="1"/>
          </p:cNvSpPr>
          <p:nvPr>
            <p:ph type="title"/>
          </p:nvPr>
        </p:nvSpPr>
        <p:spPr bwMode="black">
          <a:xfrm>
            <a:off x="838200" y="319088"/>
            <a:ext cx="7391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1034" name="图片 30" descr="透明LOGO.pn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311900"/>
            <a:ext cx="2932113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  <p:sldLayoutId id="2147484051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《</a:t>
            </a:r>
            <a:r>
              <a:rPr lang="zh-CN" altLang="en-US" sz="4400" dirty="0" smtClean="0">
                <a:ea typeface="宋体" pitchFamily="2" charset="-122"/>
              </a:rPr>
              <a:t>程序设计基础</a:t>
            </a:r>
            <a:r>
              <a:rPr lang="en-US" altLang="zh-CN" sz="4400" dirty="0" smtClean="0">
                <a:ea typeface="宋体" pitchFamily="2" charset="-122"/>
              </a:rPr>
              <a:t>》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1800" dirty="0" smtClean="0">
                <a:latin typeface="楷体_GB2312" pitchFamily="49" charset="-122"/>
              </a:rPr>
              <a:t>2016/2017</a:t>
            </a:r>
            <a:r>
              <a:rPr lang="zh-CN" altLang="en-US" sz="1800" dirty="0" smtClean="0">
                <a:latin typeface="楷体_GB2312" pitchFamily="49" charset="-122"/>
              </a:rPr>
              <a:t>第二学期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800" dirty="0" smtClean="0">
                <a:latin typeface="楷体_GB2312" pitchFamily="49" charset="-122"/>
              </a:rPr>
              <a:t>C</a:t>
            </a:r>
            <a:r>
              <a:rPr lang="zh-CN" altLang="en-US" sz="1800" dirty="0" smtClean="0">
                <a:latin typeface="楷体_GB2312" pitchFamily="49" charset="-122"/>
              </a:rPr>
              <a:t>语言课程组</a:t>
            </a:r>
          </a:p>
        </p:txBody>
      </p:sp>
      <p:pic>
        <p:nvPicPr>
          <p:cNvPr id="3076" name="图片 30" descr="透明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0"/>
            <a:ext cx="2932112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https://timgsa.baidu.com/timg?image&amp;quality=80&amp;size=b9999_10000&amp;sec=1487758270697&amp;di=3c39123868a8f4a2f2bc5d3751634768&amp;imgtype=0&amp;src=http%3A%2F%2Fb.hiphotos.baidu.com%2Fzhidao%2Fwh%253D450%252C600%2Fsign%3D8ed0d223242dd42a5f5c09af360b7783%2Fb21bb051f81986186f8068ce4bed2e738ad4e6b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" y="0"/>
            <a:ext cx="3705267" cy="422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669933"/>
            <a:ext cx="5416547" cy="3551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24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算法的特征</a:t>
            </a:r>
            <a:endParaRPr lang="zh-CN" altLang="en-US" sz="3200" dirty="0" smtClean="0"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52559"/>
            <a:ext cx="8229600" cy="5248275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有穷性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确切性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有效性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一个算法有零个或多个输入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一个算法有一个或多个输出</a:t>
            </a:r>
          </a:p>
        </p:txBody>
      </p:sp>
      <p:sp>
        <p:nvSpPr>
          <p:cNvPr id="14340" name="页脚占位符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smtClean="0"/>
              <a:t>版权所有，复制注明出处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    </a:t>
            </a:r>
            <a:r>
              <a:rPr lang="zh-CN" altLang="en-US" sz="3200" smtClean="0">
                <a:ea typeface="宋体" pitchFamily="2" charset="-122"/>
              </a:rPr>
              <a:t>字符串数据的输入输出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字符串输出函数</a:t>
            </a:r>
          </a:p>
          <a:p>
            <a:pPr lvl="1"/>
            <a:r>
              <a:rPr lang="zh-CN" altLang="en-US" smtClean="0"/>
              <a:t>一般形式：</a:t>
            </a:r>
            <a:r>
              <a:rPr lang="en-US" altLang="zh-CN" smtClean="0"/>
              <a:t>puts</a:t>
            </a:r>
            <a:r>
              <a:rPr lang="zh-CN" altLang="en-US" smtClean="0"/>
              <a:t>（</a:t>
            </a:r>
            <a:r>
              <a:rPr lang="en-US" altLang="zh-CN" smtClean="0"/>
              <a:t>s</a:t>
            </a:r>
            <a:r>
              <a:rPr lang="zh-CN" altLang="en-US" smtClean="0"/>
              <a:t>）</a:t>
            </a:r>
          </a:p>
          <a:p>
            <a:pPr lvl="1"/>
            <a:r>
              <a:rPr lang="zh-CN" altLang="en-US" smtClean="0"/>
              <a:t>函数作用：向终端输出一个字符串</a:t>
            </a:r>
            <a:endParaRPr lang="en-US" altLang="zh-CN" smtClean="0"/>
          </a:p>
          <a:p>
            <a:r>
              <a:rPr lang="zh-CN" altLang="en-US" smtClean="0"/>
              <a:t>字符串输入函数</a:t>
            </a:r>
          </a:p>
          <a:p>
            <a:pPr lvl="1"/>
            <a:r>
              <a:rPr lang="zh-CN" altLang="en-US" smtClean="0"/>
              <a:t>一般形式：</a:t>
            </a:r>
            <a:r>
              <a:rPr lang="en-US" altLang="zh-CN" smtClean="0"/>
              <a:t>gets</a:t>
            </a:r>
            <a:r>
              <a:rPr lang="zh-CN" altLang="en-US" smtClean="0"/>
              <a:t>（</a:t>
            </a:r>
            <a:r>
              <a:rPr lang="en-US" altLang="zh-CN" smtClean="0"/>
              <a:t>s</a:t>
            </a:r>
            <a:r>
              <a:rPr lang="zh-CN" altLang="en-US" smtClean="0"/>
              <a:t>）</a:t>
            </a:r>
          </a:p>
          <a:p>
            <a:pPr lvl="1"/>
            <a:r>
              <a:rPr lang="zh-CN" altLang="en-US" smtClean="0"/>
              <a:t>函数作用：从终端</a:t>
            </a:r>
            <a:r>
              <a:rPr lang="en-US" altLang="zh-CN" smtClean="0"/>
              <a:t>(</a:t>
            </a:r>
            <a:r>
              <a:rPr lang="zh-CN" altLang="en-US" smtClean="0"/>
              <a:t>或系统隐含指定的输入设备</a:t>
            </a:r>
            <a:r>
              <a:rPr lang="en-US" altLang="zh-CN" smtClean="0"/>
              <a:t>)</a:t>
            </a:r>
            <a:r>
              <a:rPr lang="zh-CN" altLang="en-US" smtClean="0"/>
              <a:t>输入一个字符串。</a:t>
            </a:r>
            <a:endParaRPr lang="en-US" altLang="zh-CN" smtClean="0"/>
          </a:p>
          <a:p>
            <a:pPr lvl="1"/>
            <a:r>
              <a:rPr lang="zh-CN" altLang="en-US" smtClean="0"/>
              <a:t>函数值：从输入设备得到的字符串。</a:t>
            </a:r>
          </a:p>
        </p:txBody>
      </p:sp>
      <p:sp>
        <p:nvSpPr>
          <p:cNvPr id="645124" name="AutoShape 4"/>
          <p:cNvSpPr>
            <a:spLocks noChangeArrowheads="1"/>
          </p:cNvSpPr>
          <p:nvPr/>
        </p:nvSpPr>
        <p:spPr bwMode="auto">
          <a:xfrm>
            <a:off x="6262688" y="1735138"/>
            <a:ext cx="2879725" cy="1150937"/>
          </a:xfrm>
          <a:prstGeom prst="wedgeEllipseCallout">
            <a:avLst>
              <a:gd name="adj1" fmla="val -128719"/>
              <a:gd name="adj2" fmla="val -30630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/>
              <a:t>字符数组变量</a:t>
            </a: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6262688" y="4005263"/>
            <a:ext cx="2879725" cy="1150937"/>
          </a:xfrm>
          <a:prstGeom prst="wedgeEllipseCallout">
            <a:avLst>
              <a:gd name="adj1" fmla="val -125685"/>
              <a:gd name="adj2" fmla="val -105216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/>
              <a:t>字符数组变量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24" grpId="0" animBg="1"/>
      <p:bldP spid="9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ea typeface="宋体" pitchFamily="2" charset="-122"/>
              </a:rPr>
              <a:t>课堂练习</a:t>
            </a:r>
          </a:p>
        </p:txBody>
      </p:sp>
      <p:sp>
        <p:nvSpPr>
          <p:cNvPr id="6" name="内容占位符 1"/>
          <p:cNvSpPr txBox="1">
            <a:spLocks/>
          </p:cNvSpPr>
          <p:nvPr/>
        </p:nvSpPr>
        <p:spPr bwMode="auto">
          <a:xfrm>
            <a:off x="428625" y="3143250"/>
            <a:ext cx="82296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buFont typeface="Wingdings" pitchFamily="2" charset="2"/>
              <a:buChar char="Ø"/>
              <a:defRPr/>
            </a:pPr>
            <a:r>
              <a:rPr lang="zh-CN" altLang="en-US" sz="2700" b="1" kern="0" dirty="0">
                <a:solidFill>
                  <a:srgbClr val="FF0000"/>
                </a:solidFill>
                <a:latin typeface="+mn-lt"/>
              </a:rPr>
              <a:t>目的</a:t>
            </a:r>
            <a:endParaRPr lang="en-US" altLang="zh-CN" sz="2700" b="1" kern="0" dirty="0">
              <a:solidFill>
                <a:srgbClr val="FF0000"/>
              </a:solidFill>
              <a:latin typeface="+mn-lt"/>
            </a:endParaRPr>
          </a:p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lang="en-US" altLang="zh-CN" sz="2700" b="1" kern="0" dirty="0">
                <a:latin typeface="+mn-lt"/>
              </a:rPr>
              <a:t>	</a:t>
            </a:r>
            <a:r>
              <a:rPr lang="zh-CN" altLang="en-US" sz="2700" b="1" kern="0" dirty="0">
                <a:latin typeface="+mn-lt"/>
              </a:rPr>
              <a:t>学习</a:t>
            </a:r>
            <a:r>
              <a:rPr lang="en-US" altLang="zh-CN" sz="2700" b="1" kern="0" dirty="0">
                <a:latin typeface="+mn-lt"/>
              </a:rPr>
              <a:t>gets</a:t>
            </a:r>
            <a:r>
              <a:rPr lang="zh-CN" altLang="en-US" sz="2700" b="1" kern="0" dirty="0">
                <a:latin typeface="+mn-lt"/>
              </a:rPr>
              <a:t>函数和</a:t>
            </a:r>
            <a:r>
              <a:rPr lang="en-US" altLang="zh-CN" sz="2700" b="1" kern="0" dirty="0">
                <a:latin typeface="+mn-lt"/>
              </a:rPr>
              <a:t>puts</a:t>
            </a:r>
            <a:r>
              <a:rPr lang="zh-CN" altLang="en-US" sz="2700" b="1" kern="0" dirty="0">
                <a:latin typeface="+mn-lt"/>
              </a:rPr>
              <a:t>函数的使用方法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500063" y="1357313"/>
            <a:ext cx="8229600" cy="142875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endParaRPr lang="en-US" altLang="zh-CN" sz="2700" b="1" kern="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500063" y="3143250"/>
            <a:ext cx="8229600" cy="15001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endParaRPr lang="en-US" altLang="zh-CN" sz="2700" b="1" kern="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" name="内容占位符 1"/>
          <p:cNvSpPr txBox="1">
            <a:spLocks/>
          </p:cNvSpPr>
          <p:nvPr/>
        </p:nvSpPr>
        <p:spPr bwMode="auto">
          <a:xfrm>
            <a:off x="428625" y="1484313"/>
            <a:ext cx="82296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buFont typeface="Wingdings" pitchFamily="2" charset="2"/>
              <a:buChar char="Ø"/>
              <a:defRPr/>
            </a:pPr>
            <a:r>
              <a:rPr lang="zh-CN" altLang="en-US" sz="2700" b="1" kern="0" dirty="0">
                <a:solidFill>
                  <a:srgbClr val="FF0000"/>
                </a:solidFill>
                <a:latin typeface="+mn-lt"/>
              </a:rPr>
              <a:t>要求</a:t>
            </a:r>
            <a:endParaRPr lang="en-US" altLang="zh-CN" sz="2700" b="1" kern="0" dirty="0">
              <a:solidFill>
                <a:srgbClr val="FF0000"/>
              </a:solidFill>
              <a:latin typeface="+mn-lt"/>
            </a:endParaRPr>
          </a:p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lang="en-US" altLang="zh-CN" sz="2700" b="1" kern="0" dirty="0">
                <a:latin typeface="+mn-lt"/>
              </a:rPr>
              <a:t>	</a:t>
            </a:r>
            <a:r>
              <a:rPr lang="zh-CN" altLang="en-US" sz="2700" b="1" kern="0" dirty="0">
                <a:latin typeface="+mn-lt"/>
              </a:rPr>
              <a:t>输入自己的名字（拼音），然后打印出来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00125" y="928688"/>
            <a:ext cx="7215188" cy="55721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/>
          <a:p>
            <a:pPr defTabSz="762000" eaLnBrk="0" hangingPunct="0">
              <a:lnSpc>
                <a:spcPct val="95000"/>
              </a:lnSpc>
              <a:defRPr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</a:rPr>
              <a:t/>
            </a:r>
            <a:b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</a:rPr>
            </a:br>
            <a:r>
              <a:rPr lang="en-US" altLang="zh-CN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</a:rPr>
              <a:t>#include&lt;</a:t>
            </a:r>
            <a:r>
              <a:rPr lang="en-US" altLang="zh-CN" sz="2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</a:rPr>
              <a:t>stdio.h</a:t>
            </a:r>
            <a:r>
              <a:rPr lang="en-US" altLang="zh-CN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</a:rPr>
              <a:t>&gt;</a:t>
            </a:r>
          </a:p>
          <a:p>
            <a:pPr defTabSz="762000" eaLnBrk="0" hangingPunct="0">
              <a:lnSpc>
                <a:spcPct val="95000"/>
              </a:lnSpc>
              <a:defRPr/>
            </a:pPr>
            <a:r>
              <a:rPr lang="en-US" altLang="zh-CN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</a:rPr>
              <a:t/>
            </a:r>
            <a:br>
              <a:rPr lang="en-US" altLang="zh-CN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</a:rPr>
            </a:br>
            <a:r>
              <a:rPr lang="en-US" altLang="zh-CN" sz="2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</a:rPr>
              <a:t>int</a:t>
            </a:r>
            <a:r>
              <a:rPr lang="en-US" altLang="zh-CN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</a:rPr>
              <a:t> main()</a:t>
            </a:r>
            <a:br>
              <a:rPr lang="en-US" altLang="zh-CN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</a:rPr>
            </a:br>
            <a:r>
              <a:rPr lang="en-US" altLang="zh-CN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</a:rPr>
              <a:t>{</a:t>
            </a:r>
            <a:br>
              <a:rPr lang="en-US" altLang="zh-CN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</a:rPr>
            </a:br>
            <a:r>
              <a:rPr lang="en-US" altLang="zh-CN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</a:rPr>
              <a:t>	char name[20</a:t>
            </a:r>
            <a:r>
              <a:rPr lang="en-US" altLang="zh-CN" sz="2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</a:rPr>
              <a:t>];</a:t>
            </a:r>
            <a:r>
              <a:rPr lang="en-US" altLang="zh-CN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</a:rPr>
              <a:t/>
            </a:r>
            <a:br>
              <a:rPr lang="en-US" altLang="zh-CN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</a:rPr>
            </a:br>
            <a:r>
              <a:rPr lang="en-US" altLang="zh-CN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</a:rPr>
              <a:t>	gets(name);</a:t>
            </a:r>
          </a:p>
          <a:p>
            <a:pPr defTabSz="762000" eaLnBrk="0" hangingPunct="0">
              <a:lnSpc>
                <a:spcPct val="95000"/>
              </a:lnSpc>
              <a:defRPr/>
            </a:pPr>
            <a:r>
              <a:rPr lang="en-US" altLang="zh-CN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</a:rPr>
              <a:t>	puts(name);</a:t>
            </a:r>
          </a:p>
          <a:p>
            <a:pPr defTabSz="762000" eaLnBrk="0" hangingPunct="0">
              <a:lnSpc>
                <a:spcPct val="95000"/>
              </a:lnSpc>
              <a:defRPr/>
            </a:pPr>
            <a:r>
              <a:rPr lang="en-US" altLang="zh-CN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</a:rPr>
              <a:t>	</a:t>
            </a:r>
            <a:r>
              <a:rPr lang="en-US" altLang="zh-CN" sz="2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</a:rPr>
              <a:t>putchar</a:t>
            </a:r>
            <a:r>
              <a:rPr lang="en-US" altLang="zh-CN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</a:rPr>
              <a:t>(‘\n’);</a:t>
            </a:r>
          </a:p>
          <a:p>
            <a:pPr defTabSz="762000" eaLnBrk="0" hangingPunct="0">
              <a:lnSpc>
                <a:spcPct val="95000"/>
              </a:lnSpc>
              <a:defRPr/>
            </a:pPr>
            <a:endParaRPr lang="en-US" altLang="zh-CN" sz="2700" dirty="0">
              <a:solidFill>
                <a:schemeClr val="tx1">
                  <a:lumMod val="95000"/>
                  <a:lumOff val="5000"/>
                </a:schemeClr>
              </a:solidFill>
              <a:latin typeface="宋体" pitchFamily="2" charset="-122"/>
            </a:endParaRPr>
          </a:p>
          <a:p>
            <a:pPr defTabSz="762000" eaLnBrk="0" hangingPunct="0">
              <a:lnSpc>
                <a:spcPct val="95000"/>
              </a:lnSpc>
              <a:defRPr/>
            </a:pPr>
            <a:r>
              <a:rPr lang="en-US" altLang="zh-CN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</a:rPr>
              <a:t>	return 0;</a:t>
            </a:r>
            <a:br>
              <a:rPr lang="en-US" altLang="zh-CN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</a:rPr>
            </a:br>
            <a:r>
              <a:rPr lang="en-US" altLang="zh-CN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</a:rPr>
              <a:t>}</a:t>
            </a:r>
            <a:br>
              <a:rPr lang="en-US" altLang="zh-CN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</a:rPr>
            </a:br>
            <a:endParaRPr lang="en-US" altLang="zh-CN" sz="2700" dirty="0">
              <a:solidFill>
                <a:schemeClr val="tx1">
                  <a:lumMod val="95000"/>
                  <a:lumOff val="5000"/>
                </a:schemeClr>
              </a:solidFill>
              <a:latin typeface="宋体" pitchFamily="2" charset="-122"/>
            </a:endParaRPr>
          </a:p>
        </p:txBody>
      </p:sp>
      <p:sp>
        <p:nvSpPr>
          <p:cNvPr id="101379" name="TextBox 5"/>
          <p:cNvSpPr txBox="1">
            <a:spLocks noChangeArrowheads="1"/>
          </p:cNvSpPr>
          <p:nvPr/>
        </p:nvSpPr>
        <p:spPr bwMode="auto">
          <a:xfrm>
            <a:off x="5786438" y="428625"/>
            <a:ext cx="25003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getYourName.cpp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4929190" y="1500174"/>
            <a:ext cx="2786082" cy="428628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>
              <a:defRPr/>
            </a:pPr>
            <a:r>
              <a:rPr lang="en-US" altLang="zh-CN" sz="2800" dirty="0" err="1"/>
              <a:t>zhangsan</a:t>
            </a:r>
            <a:r>
              <a:rPr lang="zh-CN" altLang="en-US" sz="2800" dirty="0"/>
              <a:t>回车</a:t>
            </a:r>
            <a:endParaRPr lang="en-US" altLang="zh-CN" sz="2800" dirty="0"/>
          </a:p>
          <a:p>
            <a:pPr>
              <a:defRPr/>
            </a:pPr>
            <a:endParaRPr lang="en-US" altLang="zh-CN" sz="2800" dirty="0"/>
          </a:p>
          <a:p>
            <a:pPr>
              <a:defRPr/>
            </a:pPr>
            <a:endParaRPr lang="en-US" altLang="zh-CN" sz="2800" dirty="0"/>
          </a:p>
          <a:p>
            <a:pPr>
              <a:defRPr/>
            </a:pPr>
            <a:endParaRPr lang="zh-CN" altLang="en-US" sz="2800" dirty="0"/>
          </a:p>
        </p:txBody>
      </p:sp>
      <p:sp>
        <p:nvSpPr>
          <p:cNvPr id="10138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ea typeface="宋体" pitchFamily="2" charset="-122"/>
              </a:rPr>
              <a:t>课堂练习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页脚占位符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smtClean="0"/>
              <a:t>版权所有，复制注明出处</a:t>
            </a:r>
          </a:p>
        </p:txBody>
      </p:sp>
      <p:sp>
        <p:nvSpPr>
          <p:cNvPr id="102403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smtClean="0">
                <a:ea typeface="宋体" pitchFamily="2" charset="-122"/>
              </a:rPr>
              <a:t>本章小结</a:t>
            </a:r>
          </a:p>
        </p:txBody>
      </p:sp>
      <p:sp>
        <p:nvSpPr>
          <p:cNvPr id="102404" name="矩形 3"/>
          <p:cNvSpPr>
            <a:spLocks noGrp="1" noChangeArrowheads="1"/>
          </p:cNvSpPr>
          <p:nvPr>
            <p:ph type="body" idx="1"/>
          </p:nvPr>
        </p:nvSpPr>
        <p:spPr>
          <a:xfrm>
            <a:off x="457200" y="752493"/>
            <a:ext cx="8229600" cy="5248275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理解实际问题向计算机程序转化的过程</a:t>
            </a:r>
            <a:r>
              <a:rPr lang="zh-CN" altLang="zh-CN" sz="2400" dirty="0" smtClean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记住数据在计算机内部的存储形式。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了解数据类型的种类和区别</a:t>
            </a:r>
            <a:r>
              <a:rPr lang="zh-CN" altLang="zh-CN" sz="2400" dirty="0" smtClean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掌握变量的声明和命名规则</a:t>
            </a:r>
            <a:r>
              <a:rPr lang="zh-CN" altLang="zh-CN" sz="2400" dirty="0" smtClean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知道常量和字面值的区别</a:t>
            </a:r>
            <a:r>
              <a:rPr lang="zh-CN" altLang="zh-CN" sz="2400" dirty="0" smtClean="0"/>
              <a:t>。</a:t>
            </a:r>
            <a:r>
              <a:rPr lang="zh-CN" altLang="en-US" sz="2400" dirty="0" smtClean="0"/>
              <a:t>重点理解字面值是有类型的。</a:t>
            </a:r>
            <a:endParaRPr lang="zh-CN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掌握输入及输出函数的用法重点掌握“转换说明” </a:t>
            </a:r>
            <a:r>
              <a:rPr lang="zh-CN" altLang="zh-CN" sz="2400" dirty="0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页脚占位符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smtClean="0"/>
              <a:t>版权所有，复制注明出处</a:t>
            </a:r>
          </a:p>
        </p:txBody>
      </p:sp>
      <p:sp>
        <p:nvSpPr>
          <p:cNvPr id="103427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smtClean="0">
                <a:ea typeface="宋体" pitchFamily="2" charset="-122"/>
              </a:rPr>
              <a:t>作业及实验布置</a:t>
            </a:r>
          </a:p>
        </p:txBody>
      </p:sp>
      <p:sp>
        <p:nvSpPr>
          <p:cNvPr id="103428" name="矩形 3"/>
          <p:cNvSpPr>
            <a:spLocks noGrp="1" noChangeArrowheads="1"/>
          </p:cNvSpPr>
          <p:nvPr>
            <p:ph type="body" idx="1"/>
          </p:nvPr>
        </p:nvSpPr>
        <p:spPr>
          <a:xfrm>
            <a:off x="214282" y="3571876"/>
            <a:ext cx="8229600" cy="857256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CN" dirty="0" smtClean="0"/>
              <a:t> </a:t>
            </a:r>
            <a:r>
              <a:rPr lang="zh-CN" altLang="en-US" sz="6000" dirty="0" smtClean="0"/>
              <a:t>将本章所有作业都做完</a:t>
            </a:r>
          </a:p>
          <a:p>
            <a:pPr eaLnBrk="1" hangingPunct="1"/>
            <a:endParaRPr lang="zh-CN" altLang="en-US" dirty="0" smtClean="0"/>
          </a:p>
        </p:txBody>
      </p:sp>
      <p:sp>
        <p:nvSpPr>
          <p:cNvPr id="6" name="TextBox 5"/>
          <p:cNvSpPr txBox="1"/>
          <p:nvPr/>
        </p:nvSpPr>
        <p:spPr bwMode="black">
          <a:xfrm>
            <a:off x="714348" y="2285992"/>
            <a:ext cx="75724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 smtClean="0">
                <a:ea typeface="宋体" pitchFamily="2" charset="-122"/>
              </a:rPr>
              <a:t>要求：在键盘上输入</a:t>
            </a:r>
            <a:r>
              <a:rPr lang="en-US" altLang="zh-CN" dirty="0" smtClean="0">
                <a:ea typeface="宋体" pitchFamily="2" charset="-122"/>
              </a:rPr>
              <a:t>2</a:t>
            </a:r>
            <a:r>
              <a:rPr lang="zh-CN" altLang="en-US" dirty="0" smtClean="0">
                <a:ea typeface="宋体" pitchFamily="2" charset="-122"/>
              </a:rPr>
              <a:t>个整数，然后求出他们的和，并在屏幕上显示出来。</a:t>
            </a:r>
          </a:p>
        </p:txBody>
      </p:sp>
      <p:sp>
        <p:nvSpPr>
          <p:cNvPr id="7" name="矩形 6"/>
          <p:cNvSpPr/>
          <p:nvPr/>
        </p:nvSpPr>
        <p:spPr>
          <a:xfrm>
            <a:off x="714348" y="1285860"/>
            <a:ext cx="242889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/>
              <a:t>整型加法器</a:t>
            </a:r>
            <a:endParaRPr lang="zh-CN" altLang="en-US" sz="3200" b="1" dirty="0"/>
          </a:p>
        </p:txBody>
      </p:sp>
      <p:sp>
        <p:nvSpPr>
          <p:cNvPr id="9" name="TextBox 8"/>
          <p:cNvSpPr txBox="1"/>
          <p:nvPr/>
        </p:nvSpPr>
        <p:spPr bwMode="black">
          <a:xfrm>
            <a:off x="714348" y="3000372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 smtClean="0"/>
              <a:t>浮点型呢？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8" grpId="0" build="p"/>
      <p:bldP spid="9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文本框 2"/>
          <p:cNvSpPr txBox="1">
            <a:spLocks noChangeArrowheads="1"/>
          </p:cNvSpPr>
          <p:nvPr/>
        </p:nvSpPr>
        <p:spPr bwMode="auto">
          <a:xfrm>
            <a:off x="2208213" y="5470525"/>
            <a:ext cx="47259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5" rIns="91429" bIns="45715">
            <a:spAutoFit/>
          </a:bodyPr>
          <a:lstStyle/>
          <a:p>
            <a:pPr algn="ctr"/>
            <a:r>
              <a:rPr lang="en-US" altLang="zh-CN" sz="2000" b="1">
                <a:solidFill>
                  <a:schemeClr val="bg1"/>
                </a:solidFill>
                <a:ea typeface="宋体" pitchFamily="2" charset="-122"/>
              </a:rPr>
              <a:t>http://software.hebtu.edu.cn</a:t>
            </a:r>
          </a:p>
        </p:txBody>
      </p:sp>
      <p:sp>
        <p:nvSpPr>
          <p:cNvPr id="88068" name="艺术字 4"/>
          <p:cNvSpPr>
            <a:spLocks noChangeArrowheads="1" noChangeShapeType="1" noTextEdit="1"/>
          </p:cNvSpPr>
          <p:nvPr/>
        </p:nvSpPr>
        <p:spPr bwMode="gray">
          <a:xfrm>
            <a:off x="1905000" y="4419600"/>
            <a:ext cx="55626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cs typeface="Arial"/>
              </a:rPr>
              <a:t>Thank You !</a:t>
            </a:r>
            <a:endParaRPr lang="zh-CN" altLang="en-US" sz="36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chemeClr val="tx1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版权所有，复制注明出处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 bwMode="black">
          <a:xfrm>
            <a:off x="785786" y="2214554"/>
            <a:ext cx="1047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b="1" dirty="0" smtClean="0">
                <a:ea typeface="宋体" pitchFamily="2" charset="-122"/>
              </a:rPr>
              <a:t>a</a:t>
            </a:r>
            <a:r>
              <a:rPr lang="zh-CN" altLang="en-US" b="1" dirty="0" smtClean="0">
                <a:ea typeface="宋体" pitchFamily="2" charset="-122"/>
              </a:rPr>
              <a:t>，</a:t>
            </a:r>
            <a:r>
              <a:rPr lang="en-US" altLang="zh-CN" b="1" dirty="0" smtClean="0">
                <a:ea typeface="宋体" pitchFamily="2" charset="-122"/>
              </a:rPr>
              <a:t>b</a:t>
            </a:r>
            <a:r>
              <a:rPr lang="zh-CN" altLang="en-US" b="1" dirty="0" smtClean="0">
                <a:ea typeface="宋体" pitchFamily="2" charset="-122"/>
              </a:rPr>
              <a:t>，</a:t>
            </a:r>
            <a:r>
              <a:rPr lang="en-US" altLang="zh-CN" b="1" dirty="0" smtClean="0">
                <a:ea typeface="宋体" pitchFamily="2" charset="-122"/>
              </a:rPr>
              <a:t>c</a:t>
            </a:r>
            <a:endParaRPr lang="zh-CN" altLang="en-US" b="1" dirty="0" smtClean="0">
              <a:ea typeface="宋体" pitchFamily="2" charset="-122"/>
            </a:endParaRPr>
          </a:p>
        </p:txBody>
      </p:sp>
      <p:sp>
        <p:nvSpPr>
          <p:cNvPr id="7" name="虚尾箭头 6"/>
          <p:cNvSpPr/>
          <p:nvPr/>
        </p:nvSpPr>
        <p:spPr>
          <a:xfrm>
            <a:off x="1857356" y="2143116"/>
            <a:ext cx="1357322" cy="571504"/>
          </a:xfrm>
          <a:prstGeom prst="stripedRightArrow">
            <a:avLst>
              <a:gd name="adj1" fmla="val 50000"/>
              <a:gd name="adj2" fmla="val 728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286116" y="2000240"/>
            <a:ext cx="2071702" cy="92869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demo3_1</a:t>
            </a:r>
            <a:endParaRPr lang="zh-CN" altLang="en-US" dirty="0"/>
          </a:p>
        </p:txBody>
      </p:sp>
      <p:sp>
        <p:nvSpPr>
          <p:cNvPr id="9" name="虚尾箭头 8"/>
          <p:cNvSpPr/>
          <p:nvPr/>
        </p:nvSpPr>
        <p:spPr>
          <a:xfrm>
            <a:off x="5429256" y="2143116"/>
            <a:ext cx="1357322" cy="571504"/>
          </a:xfrm>
          <a:prstGeom prst="stripedRightArrow">
            <a:avLst>
              <a:gd name="adj1" fmla="val 50000"/>
              <a:gd name="adj2" fmla="val 728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929454" y="1500174"/>
            <a:ext cx="1071570" cy="2071702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 bwMode="black">
          <a:xfrm>
            <a:off x="7286645" y="1928802"/>
            <a:ext cx="28575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ea typeface="宋体" pitchFamily="2" charset="-122"/>
              </a:rPr>
              <a:t>显示</a:t>
            </a:r>
          </a:p>
        </p:txBody>
      </p:sp>
      <p:sp>
        <p:nvSpPr>
          <p:cNvPr id="14" name="TextBox 13"/>
          <p:cNvSpPr txBox="1"/>
          <p:nvPr/>
        </p:nvSpPr>
        <p:spPr bwMode="black">
          <a:xfrm>
            <a:off x="2143108" y="4214818"/>
            <a:ext cx="3416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800" dirty="0" smtClean="0">
                <a:ea typeface="宋体" pitchFamily="2" charset="-122"/>
              </a:rPr>
              <a:t>程序如何保存数据？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页脚占位符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smtClean="0"/>
              <a:t>版权所有，复制注明出处</a:t>
            </a:r>
          </a:p>
        </p:txBody>
      </p:sp>
      <p:sp>
        <p:nvSpPr>
          <p:cNvPr id="15363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本章授课内容</a:t>
            </a:r>
            <a:endParaRPr lang="zh-CN" altLang="en-US" smtClean="0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128003" name="自选图形 3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365" name="自选图形 4"/>
          <p:cNvSpPr>
            <a:spLocks noChangeArrowheads="1"/>
          </p:cNvSpPr>
          <p:nvPr/>
        </p:nvSpPr>
        <p:spPr bwMode="ltGray">
          <a:xfrm rot="5400000" flipH="1">
            <a:off x="-2016918" y="191055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6" name="自选图形 5"/>
          <p:cNvSpPr>
            <a:spLocks noChangeArrowheads="1"/>
          </p:cNvSpPr>
          <p:nvPr/>
        </p:nvSpPr>
        <p:spPr bwMode="gray">
          <a:xfrm>
            <a:off x="1822450" y="509905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zh-CN" altLang="en-US" b="1">
                <a:ea typeface="宋体" pitchFamily="2" charset="-122"/>
              </a:rPr>
              <a:t>数据的输出与输入</a:t>
            </a:r>
          </a:p>
        </p:txBody>
      </p:sp>
      <p:sp>
        <p:nvSpPr>
          <p:cNvPr id="15367" name="自选图形 6"/>
          <p:cNvSpPr>
            <a:spLocks noChangeArrowheads="1"/>
          </p:cNvSpPr>
          <p:nvPr/>
        </p:nvSpPr>
        <p:spPr bwMode="gray">
          <a:xfrm>
            <a:off x="2317750" y="427196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zh-CN" altLang="en-US" b="1">
                <a:ea typeface="宋体" pitchFamily="2" charset="-122"/>
              </a:rPr>
              <a:t>常量与字面值</a:t>
            </a:r>
          </a:p>
        </p:txBody>
      </p:sp>
      <p:sp>
        <p:nvSpPr>
          <p:cNvPr id="15368" name="自选图形 7"/>
          <p:cNvSpPr>
            <a:spLocks noChangeArrowheads="1"/>
          </p:cNvSpPr>
          <p:nvPr/>
        </p:nvSpPr>
        <p:spPr bwMode="gray">
          <a:xfrm>
            <a:off x="2438400" y="345916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altLang="zh-CN" b="1" dirty="0" smtClean="0">
                <a:ea typeface="宋体" pitchFamily="2" charset="-122"/>
              </a:rPr>
              <a:t>C</a:t>
            </a:r>
            <a:r>
              <a:rPr lang="zh-CN" altLang="en-US" b="1" dirty="0" smtClean="0">
                <a:ea typeface="宋体" pitchFamily="2" charset="-122"/>
              </a:rPr>
              <a:t>语言标识符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15369" name="自选图形 8"/>
          <p:cNvSpPr>
            <a:spLocks noChangeArrowheads="1"/>
          </p:cNvSpPr>
          <p:nvPr/>
        </p:nvSpPr>
        <p:spPr bwMode="gray">
          <a:xfrm>
            <a:off x="2286000" y="259080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altLang="zh-CN" b="1" dirty="0" smtClean="0">
                <a:ea typeface="宋体" pitchFamily="2" charset="-122"/>
              </a:rPr>
              <a:t>C</a:t>
            </a:r>
            <a:r>
              <a:rPr lang="zh-CN" altLang="en-US" b="1" dirty="0" smtClean="0">
                <a:ea typeface="宋体" pitchFamily="2" charset="-122"/>
              </a:rPr>
              <a:t>语言数据类型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15370" name="自选图形 9"/>
          <p:cNvSpPr>
            <a:spLocks noChangeArrowheads="1"/>
          </p:cNvSpPr>
          <p:nvPr/>
        </p:nvSpPr>
        <p:spPr bwMode="gray">
          <a:xfrm>
            <a:off x="1765300" y="182086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zh-CN" altLang="en-US" b="1">
                <a:ea typeface="宋体" pitchFamily="2" charset="-122"/>
              </a:rPr>
              <a:t>问题求解与算法</a:t>
            </a:r>
          </a:p>
        </p:txBody>
      </p:sp>
      <p:grpSp>
        <p:nvGrpSpPr>
          <p:cNvPr id="15371" name="组合 10"/>
          <p:cNvGrpSpPr>
            <a:grpSpLocks/>
          </p:cNvGrpSpPr>
          <p:nvPr/>
        </p:nvGrpSpPr>
        <p:grpSpPr bwMode="auto">
          <a:xfrm>
            <a:off x="1447800" y="1909763"/>
            <a:ext cx="381000" cy="381000"/>
            <a:chOff x="2078" y="1680"/>
            <a:chExt cx="1615" cy="1615"/>
          </a:xfrm>
        </p:grpSpPr>
        <p:sp>
          <p:nvSpPr>
            <p:cNvPr id="15403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4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13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5406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8015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5408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372" name="组合 17"/>
          <p:cNvGrpSpPr>
            <a:grpSpLocks/>
          </p:cNvGrpSpPr>
          <p:nvPr/>
        </p:nvGrpSpPr>
        <p:grpSpPr bwMode="auto">
          <a:xfrm>
            <a:off x="1981200" y="2697163"/>
            <a:ext cx="381000" cy="381000"/>
            <a:chOff x="2078" y="1680"/>
            <a:chExt cx="1615" cy="1615"/>
          </a:xfrm>
        </p:grpSpPr>
        <p:sp>
          <p:nvSpPr>
            <p:cNvPr id="15397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8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20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5400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8022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5402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373" name="组合 24"/>
          <p:cNvGrpSpPr>
            <a:grpSpLocks/>
          </p:cNvGrpSpPr>
          <p:nvPr/>
        </p:nvGrpSpPr>
        <p:grpSpPr bwMode="auto">
          <a:xfrm>
            <a:off x="2133600" y="3535363"/>
            <a:ext cx="381000" cy="381000"/>
            <a:chOff x="2078" y="1680"/>
            <a:chExt cx="1615" cy="1615"/>
          </a:xfrm>
        </p:grpSpPr>
        <p:sp>
          <p:nvSpPr>
            <p:cNvPr id="15391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2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27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5394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8029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5396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374" name="组合 31"/>
          <p:cNvGrpSpPr>
            <a:grpSpLocks/>
          </p:cNvGrpSpPr>
          <p:nvPr/>
        </p:nvGrpSpPr>
        <p:grpSpPr bwMode="auto">
          <a:xfrm>
            <a:off x="1981200" y="4373563"/>
            <a:ext cx="381000" cy="381000"/>
            <a:chOff x="2078" y="1680"/>
            <a:chExt cx="1615" cy="1615"/>
          </a:xfrm>
        </p:grpSpPr>
        <p:sp>
          <p:nvSpPr>
            <p:cNvPr id="15385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6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34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5388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8036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5390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375" name="组合 38"/>
          <p:cNvGrpSpPr>
            <a:grpSpLocks/>
          </p:cNvGrpSpPr>
          <p:nvPr/>
        </p:nvGrpSpPr>
        <p:grpSpPr bwMode="auto">
          <a:xfrm>
            <a:off x="1524000" y="5148263"/>
            <a:ext cx="355600" cy="381000"/>
            <a:chOff x="2078" y="1680"/>
            <a:chExt cx="1615" cy="1615"/>
          </a:xfrm>
        </p:grpSpPr>
        <p:sp>
          <p:nvSpPr>
            <p:cNvPr id="15379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0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41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5382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8043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5384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376" name="自选图形 45"/>
          <p:cNvSpPr>
            <a:spLocks noChangeArrowheads="1"/>
          </p:cNvSpPr>
          <p:nvPr/>
        </p:nvSpPr>
        <p:spPr bwMode="gray">
          <a:xfrm>
            <a:off x="7000875" y="2622550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7" name="自选图形 46"/>
          <p:cNvSpPr>
            <a:spLocks noChangeArrowheads="1"/>
          </p:cNvSpPr>
          <p:nvPr/>
        </p:nvSpPr>
        <p:spPr bwMode="gray">
          <a:xfrm>
            <a:off x="7432675" y="2622550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8" name="自选图形 47"/>
          <p:cNvSpPr>
            <a:spLocks noChangeArrowheads="1"/>
          </p:cNvSpPr>
          <p:nvPr/>
        </p:nvSpPr>
        <p:spPr bwMode="gray">
          <a:xfrm>
            <a:off x="7864475" y="2622550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428728" y="1142984"/>
          <a:ext cx="6115064" cy="2805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图示 4"/>
          <p:cNvGraphicFramePr/>
          <p:nvPr/>
        </p:nvGraphicFramePr>
        <p:xfrm>
          <a:off x="1071538" y="16430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638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ea typeface="宋体" pitchFamily="2" charset="-122"/>
              </a:rPr>
              <a:t>准备知识</a:t>
            </a:r>
            <a:r>
              <a:rPr lang="en-US" altLang="zh-CN" sz="3200" dirty="0" smtClean="0">
                <a:ea typeface="宋体" pitchFamily="2" charset="-122"/>
              </a:rPr>
              <a:t>--</a:t>
            </a:r>
            <a:r>
              <a:rPr lang="zh-CN" altLang="en-US" sz="3200" dirty="0" smtClean="0">
                <a:ea typeface="宋体" pitchFamily="2" charset="-122"/>
              </a:rPr>
              <a:t>进制的转换</a:t>
            </a:r>
          </a:p>
        </p:txBody>
      </p:sp>
      <p:sp>
        <p:nvSpPr>
          <p:cNvPr id="6" name="上下箭头 5"/>
          <p:cNvSpPr/>
          <p:nvPr/>
        </p:nvSpPr>
        <p:spPr>
          <a:xfrm>
            <a:off x="4429124" y="1928802"/>
            <a:ext cx="285750" cy="571500"/>
          </a:xfrm>
          <a:prstGeom prst="upDownArrow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上下箭头 6"/>
          <p:cNvSpPr/>
          <p:nvPr/>
        </p:nvSpPr>
        <p:spPr>
          <a:xfrm rot="3782230">
            <a:off x="3617295" y="2903798"/>
            <a:ext cx="324898" cy="621777"/>
          </a:xfrm>
          <a:prstGeom prst="upDownArrow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上下箭头 7"/>
          <p:cNvSpPr/>
          <p:nvPr/>
        </p:nvSpPr>
        <p:spPr>
          <a:xfrm rot="18205121">
            <a:off x="5119928" y="2928804"/>
            <a:ext cx="345881" cy="643203"/>
          </a:xfrm>
          <a:prstGeom prst="upDownArrow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TextBox 8"/>
          <p:cNvSpPr txBox="1"/>
          <p:nvPr/>
        </p:nvSpPr>
        <p:spPr bwMode="black">
          <a:xfrm>
            <a:off x="500034" y="4071942"/>
            <a:ext cx="8358246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800" dirty="0" smtClean="0"/>
              <a:t>二进制：    </a:t>
            </a:r>
            <a:r>
              <a:rPr lang="en-US" altLang="zh-CN" sz="2800" dirty="0" smtClean="0"/>
              <a:t>0 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1</a:t>
            </a:r>
          </a:p>
          <a:p>
            <a:r>
              <a:rPr lang="zh-CN" altLang="en-US" sz="2800" dirty="0" smtClean="0"/>
              <a:t>八进制：    </a:t>
            </a:r>
            <a:r>
              <a:rPr lang="en-US" altLang="zh-CN" sz="2800" dirty="0" smtClean="0"/>
              <a:t>0  1  2  3  4  5  6  7</a:t>
            </a:r>
          </a:p>
          <a:p>
            <a:r>
              <a:rPr lang="zh-CN" altLang="en-US" sz="2800" dirty="0" smtClean="0"/>
              <a:t>十进制：    </a:t>
            </a:r>
            <a:r>
              <a:rPr lang="en-US" altLang="zh-CN" sz="2800" dirty="0" smtClean="0"/>
              <a:t>0  1  2  3  4  5  6  7  8  9 </a:t>
            </a:r>
          </a:p>
          <a:p>
            <a:r>
              <a:rPr lang="zh-CN" altLang="en-US" sz="2800" dirty="0" smtClean="0"/>
              <a:t>十六进制：</a:t>
            </a:r>
            <a:r>
              <a:rPr lang="en-US" altLang="zh-CN" sz="2800" dirty="0" smtClean="0"/>
              <a:t>0  1  2  3  4  5  6  7  8  9  A  B C  D  E  F</a:t>
            </a:r>
          </a:p>
          <a:p>
            <a:pPr>
              <a:buNone/>
            </a:pPr>
            <a:r>
              <a:rPr lang="en-US" altLang="zh-CN" sz="2800" dirty="0" smtClean="0"/>
              <a:t>                   0 1  2  3  4  5  6  7  8  9  a  b  c  d   e  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smtClean="0">
                <a:ea typeface="宋体" pitchFamily="2" charset="-122"/>
              </a:rPr>
              <a:t>准备知识</a:t>
            </a:r>
            <a:r>
              <a:rPr lang="en-US" altLang="zh-CN" sz="3200" smtClean="0">
                <a:ea typeface="宋体" pitchFamily="2" charset="-122"/>
              </a:rPr>
              <a:t>--</a:t>
            </a:r>
            <a:r>
              <a:rPr lang="zh-CN" altLang="en-US" sz="3200" smtClean="0">
                <a:ea typeface="宋体" pitchFamily="2" charset="-122"/>
              </a:rPr>
              <a:t>进制的转换</a:t>
            </a:r>
          </a:p>
        </p:txBody>
      </p:sp>
      <p:sp>
        <p:nvSpPr>
          <p:cNvPr id="17411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二进制、八进制和十六进制如何转换成十进制？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>
                <a:latin typeface="+mn-ea"/>
              </a:rPr>
              <a:t>101(B)  = 1</a:t>
            </a:r>
            <a:r>
              <a:rPr lang="en-US" altLang="zh-CN" dirty="0" smtClean="0">
                <a:latin typeface="+mn-ea"/>
                <a:sym typeface="Wingdings 2" pitchFamily="18" charset="2"/>
              </a:rPr>
              <a:t></a:t>
            </a:r>
            <a:r>
              <a:rPr lang="en-US" altLang="zh-CN" dirty="0" smtClean="0">
                <a:latin typeface="+mn-ea"/>
              </a:rPr>
              <a:t>2</a:t>
            </a:r>
            <a:r>
              <a:rPr lang="en-US" altLang="zh-CN" baseline="30000" dirty="0" smtClean="0">
                <a:latin typeface="+mn-ea"/>
              </a:rPr>
              <a:t>2</a:t>
            </a:r>
            <a:r>
              <a:rPr lang="en-US" altLang="zh-CN" dirty="0" smtClean="0">
                <a:latin typeface="+mn-ea"/>
              </a:rPr>
              <a:t>+0</a:t>
            </a:r>
            <a:r>
              <a:rPr lang="en-US" altLang="zh-CN" dirty="0" smtClean="0">
                <a:latin typeface="+mn-ea"/>
                <a:sym typeface="Wingdings 2" pitchFamily="18" charset="2"/>
              </a:rPr>
              <a:t>2</a:t>
            </a:r>
            <a:r>
              <a:rPr lang="en-US" altLang="zh-CN" baseline="30000" dirty="0" smtClean="0">
                <a:latin typeface="+mn-ea"/>
                <a:sym typeface="Wingdings 2" pitchFamily="18" charset="2"/>
              </a:rPr>
              <a:t>1</a:t>
            </a:r>
            <a:r>
              <a:rPr lang="en-US" altLang="zh-CN" dirty="0" smtClean="0">
                <a:latin typeface="+mn-ea"/>
                <a:sym typeface="Wingdings 2" pitchFamily="18" charset="2"/>
              </a:rPr>
              <a:t>+</a:t>
            </a:r>
            <a:r>
              <a:rPr lang="en-US" altLang="zh-CN" dirty="0" smtClean="0">
                <a:latin typeface="+mn-ea"/>
              </a:rPr>
              <a:t>1</a:t>
            </a:r>
            <a:r>
              <a:rPr lang="en-US" altLang="zh-CN" dirty="0" smtClean="0">
                <a:latin typeface="+mn-ea"/>
                <a:sym typeface="Wingdings 2" pitchFamily="18" charset="2"/>
              </a:rPr>
              <a:t>2</a:t>
            </a:r>
            <a:r>
              <a:rPr lang="en-US" altLang="zh-CN" baseline="30000" dirty="0" smtClean="0">
                <a:latin typeface="+mn-ea"/>
                <a:sym typeface="Wingdings 2" pitchFamily="18" charset="2"/>
              </a:rPr>
              <a:t>0</a:t>
            </a:r>
            <a:r>
              <a:rPr lang="en-US" altLang="zh-CN" dirty="0" smtClean="0">
                <a:latin typeface="+mn-ea"/>
              </a:rPr>
              <a:t>=5</a:t>
            </a:r>
          </a:p>
          <a:p>
            <a:pPr lvl="1">
              <a:defRPr/>
            </a:pPr>
            <a:r>
              <a:rPr lang="en-US" altLang="zh-CN" dirty="0" smtClean="0">
                <a:latin typeface="+mn-ea"/>
              </a:rPr>
              <a:t>101(o)  = 1</a:t>
            </a:r>
            <a:r>
              <a:rPr lang="en-US" altLang="zh-CN" dirty="0" smtClean="0">
                <a:latin typeface="+mn-ea"/>
                <a:sym typeface="Wingdings 2" pitchFamily="18" charset="2"/>
              </a:rPr>
              <a:t></a:t>
            </a:r>
            <a:r>
              <a:rPr lang="en-US" altLang="zh-CN" dirty="0" smtClean="0">
                <a:latin typeface="+mn-ea"/>
              </a:rPr>
              <a:t>8</a:t>
            </a:r>
            <a:r>
              <a:rPr lang="en-US" altLang="zh-CN" baseline="30000" dirty="0" smtClean="0">
                <a:latin typeface="+mn-ea"/>
              </a:rPr>
              <a:t>2</a:t>
            </a:r>
            <a:r>
              <a:rPr lang="en-US" altLang="zh-CN" dirty="0" smtClean="0">
                <a:latin typeface="+mn-ea"/>
              </a:rPr>
              <a:t>+0</a:t>
            </a:r>
            <a:r>
              <a:rPr lang="en-US" altLang="zh-CN" dirty="0" smtClean="0">
                <a:latin typeface="+mn-ea"/>
                <a:sym typeface="Wingdings 2" pitchFamily="18" charset="2"/>
              </a:rPr>
              <a:t></a:t>
            </a:r>
            <a:r>
              <a:rPr lang="en-US" altLang="zh-CN" dirty="0" smtClean="0">
                <a:latin typeface="+mn-ea"/>
              </a:rPr>
              <a:t>8</a:t>
            </a:r>
            <a:r>
              <a:rPr lang="en-US" altLang="zh-CN" baseline="30000" dirty="0" smtClean="0">
                <a:latin typeface="+mn-ea"/>
              </a:rPr>
              <a:t>1</a:t>
            </a:r>
            <a:r>
              <a:rPr lang="en-US" altLang="zh-CN" dirty="0" smtClean="0">
                <a:latin typeface="+mn-ea"/>
              </a:rPr>
              <a:t>+1</a:t>
            </a:r>
            <a:r>
              <a:rPr lang="en-US" altLang="zh-CN" dirty="0" smtClean="0">
                <a:latin typeface="+mn-ea"/>
                <a:sym typeface="Wingdings 2" pitchFamily="18" charset="2"/>
              </a:rPr>
              <a:t>8</a:t>
            </a:r>
            <a:r>
              <a:rPr lang="en-US" altLang="zh-CN" baseline="30000" dirty="0" smtClean="0">
                <a:latin typeface="+mn-ea"/>
                <a:sym typeface="Wingdings 2" pitchFamily="18" charset="2"/>
              </a:rPr>
              <a:t>0</a:t>
            </a:r>
            <a:r>
              <a:rPr lang="en-US" altLang="zh-CN" dirty="0" smtClean="0">
                <a:latin typeface="+mn-ea"/>
              </a:rPr>
              <a:t>=65</a:t>
            </a:r>
          </a:p>
          <a:p>
            <a:pPr lvl="1">
              <a:defRPr/>
            </a:pPr>
            <a:r>
              <a:rPr lang="en-US" altLang="zh-CN" dirty="0" smtClean="0">
                <a:latin typeface="+mn-ea"/>
              </a:rPr>
              <a:t>101A(H) = 1</a:t>
            </a:r>
            <a:r>
              <a:rPr lang="en-US" altLang="zh-CN" dirty="0" smtClean="0">
                <a:latin typeface="+mn-ea"/>
                <a:sym typeface="Wingdings 2" pitchFamily="18" charset="2"/>
              </a:rPr>
              <a:t></a:t>
            </a:r>
            <a:r>
              <a:rPr lang="en-US" altLang="zh-CN" dirty="0" smtClean="0">
                <a:latin typeface="+mn-ea"/>
              </a:rPr>
              <a:t>16</a:t>
            </a:r>
            <a:r>
              <a:rPr lang="en-US" altLang="zh-CN" baseline="30000" dirty="0" smtClean="0">
                <a:latin typeface="+mn-ea"/>
              </a:rPr>
              <a:t>3</a:t>
            </a:r>
            <a:r>
              <a:rPr lang="en-US" altLang="zh-CN" dirty="0" smtClean="0">
                <a:latin typeface="+mn-ea"/>
              </a:rPr>
              <a:t>+0</a:t>
            </a:r>
            <a:r>
              <a:rPr lang="en-US" altLang="zh-CN" dirty="0" smtClean="0">
                <a:latin typeface="+mn-ea"/>
                <a:sym typeface="Wingdings 2" pitchFamily="18" charset="2"/>
              </a:rPr>
              <a:t></a:t>
            </a:r>
            <a:r>
              <a:rPr lang="en-US" altLang="zh-CN" dirty="0" smtClean="0">
                <a:latin typeface="+mn-ea"/>
              </a:rPr>
              <a:t>16</a:t>
            </a:r>
            <a:r>
              <a:rPr lang="en-US" altLang="zh-CN" baseline="30000" dirty="0" smtClean="0">
                <a:latin typeface="+mn-ea"/>
              </a:rPr>
              <a:t>2</a:t>
            </a:r>
            <a:r>
              <a:rPr lang="en-US" altLang="zh-CN" dirty="0" smtClean="0">
                <a:latin typeface="+mn-ea"/>
              </a:rPr>
              <a:t>+1</a:t>
            </a:r>
            <a:r>
              <a:rPr lang="en-US" altLang="zh-CN" dirty="0" smtClean="0">
                <a:latin typeface="+mn-ea"/>
                <a:sym typeface="Wingdings 2" pitchFamily="18" charset="2"/>
              </a:rPr>
              <a:t>16</a:t>
            </a:r>
            <a:r>
              <a:rPr lang="en-US" altLang="zh-CN" baseline="30000" dirty="0" smtClean="0">
                <a:latin typeface="+mn-ea"/>
                <a:sym typeface="Wingdings 2" pitchFamily="18" charset="2"/>
              </a:rPr>
              <a:t>1</a:t>
            </a:r>
            <a:r>
              <a:rPr lang="en-US" altLang="zh-CN" dirty="0" smtClean="0">
                <a:latin typeface="+mn-ea"/>
                <a:sym typeface="Wingdings 2" pitchFamily="18" charset="2"/>
              </a:rPr>
              <a:t>+</a:t>
            </a:r>
            <a:r>
              <a:rPr lang="en-US" altLang="zh-CN" dirty="0" smtClean="0">
                <a:latin typeface="+mn-ea"/>
              </a:rPr>
              <a:t>10</a:t>
            </a:r>
            <a:r>
              <a:rPr lang="en-US" altLang="zh-CN" dirty="0" smtClean="0">
                <a:latin typeface="+mn-ea"/>
                <a:sym typeface="Wingdings 2" pitchFamily="18" charset="2"/>
              </a:rPr>
              <a:t>16</a:t>
            </a:r>
            <a:r>
              <a:rPr lang="en-US" altLang="zh-CN" baseline="30000" dirty="0" smtClean="0">
                <a:latin typeface="+mn-ea"/>
                <a:sym typeface="Wingdings 2" pitchFamily="18" charset="2"/>
              </a:rPr>
              <a:t>0</a:t>
            </a:r>
            <a:r>
              <a:rPr lang="zh-CN" altLang="en-US" dirty="0" smtClean="0">
                <a:latin typeface="+mn-ea"/>
              </a:rPr>
              <a:t>＝</a:t>
            </a:r>
            <a:r>
              <a:rPr lang="en-US" altLang="zh-CN" dirty="0" smtClean="0">
                <a:latin typeface="+mn-ea"/>
              </a:rPr>
              <a:t>4106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十进制、八进制和十六进制如何转换成二进制？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108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</a:t>
            </a:r>
            <a:r>
              <a:rPr lang="zh-CN" altLang="en-US" dirty="0" smtClean="0"/>
              <a:t>）</a:t>
            </a:r>
            <a:r>
              <a:rPr lang="en-US" altLang="zh-CN" dirty="0" smtClean="0"/>
              <a:t>=1101100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721</a:t>
            </a:r>
            <a:r>
              <a:rPr lang="zh-CN" altLang="en-US" dirty="0" smtClean="0"/>
              <a:t>（</a:t>
            </a:r>
            <a:r>
              <a:rPr lang="en-US" altLang="zh-CN" dirty="0" smtClean="0"/>
              <a:t>o</a:t>
            </a:r>
            <a:r>
              <a:rPr lang="zh-CN" altLang="en-US" dirty="0" smtClean="0"/>
              <a:t>）</a:t>
            </a:r>
            <a:r>
              <a:rPr lang="en-US" altLang="zh-CN" dirty="0" smtClean="0"/>
              <a:t>=111010001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F1</a:t>
            </a:r>
            <a:r>
              <a:rPr lang="zh-CN" altLang="en-US" dirty="0" smtClean="0"/>
              <a:t>（</a:t>
            </a:r>
            <a:r>
              <a:rPr lang="en-US" altLang="zh-CN" dirty="0" smtClean="0"/>
              <a:t>H</a:t>
            </a:r>
            <a:r>
              <a:rPr lang="zh-CN" altLang="en-US" dirty="0" smtClean="0"/>
              <a:t>）</a:t>
            </a:r>
            <a:r>
              <a:rPr lang="en-US" altLang="zh-CN" dirty="0" smtClean="0"/>
              <a:t>=11110001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pic>
        <p:nvPicPr>
          <p:cNvPr id="17412" name="Picture 94"/>
          <p:cNvPicPr>
            <a:picLocks noChangeAspect="1" noChangeArrowheads="1"/>
          </p:cNvPicPr>
          <p:nvPr/>
        </p:nvPicPr>
        <p:blipFill>
          <a:blip r:embed="rId2" cstate="print"/>
          <a:srcRect l="35559" t="28867" r="38690" b="36424"/>
          <a:stretch>
            <a:fillRect/>
          </a:stretch>
        </p:blipFill>
        <p:spPr bwMode="auto">
          <a:xfrm>
            <a:off x="5435600" y="3429000"/>
            <a:ext cx="3127375" cy="302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准备知识</a:t>
            </a:r>
            <a:r>
              <a:rPr lang="en-US" altLang="zh-CN" dirty="0" smtClean="0">
                <a:ea typeface="宋体" pitchFamily="2" charset="-122"/>
              </a:rPr>
              <a:t>--</a:t>
            </a:r>
            <a:r>
              <a:rPr lang="zh-CN" altLang="en-US" dirty="0" smtClean="0">
                <a:ea typeface="宋体" pitchFamily="2" charset="-122"/>
              </a:rPr>
              <a:t>进制的转换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1214444" y="1906488"/>
          <a:ext cx="6929456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2364"/>
                <a:gridCol w="1732364"/>
                <a:gridCol w="1732364"/>
                <a:gridCol w="1732364"/>
              </a:tblGrid>
              <a:tr h="24050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二进制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二进制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二进制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八进制</a:t>
                      </a:r>
                      <a:endParaRPr lang="zh-CN" altLang="en-US" sz="2400" dirty="0"/>
                    </a:p>
                  </a:txBody>
                  <a:tcPr/>
                </a:tc>
              </a:tr>
              <a:tr h="2405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</a:tr>
              <a:tr h="2405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</a:tr>
              <a:tr h="2405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</a:tr>
              <a:tr h="2405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</a:tr>
              <a:tr h="2405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</a:tr>
              <a:tr h="2405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</a:tr>
              <a:tr h="2405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</a:tr>
              <a:tr h="2405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版权所有，复制注明出处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 bwMode="black">
          <a:xfrm>
            <a:off x="2411760" y="1196752"/>
            <a:ext cx="47003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 smtClean="0">
                <a:ea typeface="宋体" pitchFamily="2" charset="-122"/>
              </a:rPr>
              <a:t>3</a:t>
            </a:r>
            <a:r>
              <a:rPr lang="zh-CN" altLang="en-US" sz="2400" dirty="0" smtClean="0">
                <a:ea typeface="宋体" pitchFamily="2" charset="-122"/>
              </a:rPr>
              <a:t>位</a:t>
            </a:r>
            <a:r>
              <a:rPr lang="en-US" altLang="zh-CN" sz="2400" dirty="0" smtClean="0">
                <a:ea typeface="宋体" pitchFamily="2" charset="-122"/>
              </a:rPr>
              <a:t>2</a:t>
            </a:r>
            <a:r>
              <a:rPr lang="zh-CN" altLang="en-US" sz="2400" dirty="0" smtClean="0">
                <a:ea typeface="宋体" pitchFamily="2" charset="-122"/>
              </a:rPr>
              <a:t>进制与一位</a:t>
            </a:r>
            <a:r>
              <a:rPr lang="en-US" altLang="zh-CN" sz="2400" dirty="0" smtClean="0">
                <a:ea typeface="宋体" pitchFamily="2" charset="-122"/>
              </a:rPr>
              <a:t>8</a:t>
            </a:r>
            <a:r>
              <a:rPr lang="zh-CN" altLang="en-US" sz="2400" dirty="0" smtClean="0">
                <a:ea typeface="宋体" pitchFamily="2" charset="-122"/>
              </a:rPr>
              <a:t>进制的对应关系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准备知识</a:t>
            </a:r>
            <a:r>
              <a:rPr lang="en-US" altLang="zh-CN" dirty="0" smtClean="0">
                <a:ea typeface="宋体" pitchFamily="2" charset="-122"/>
              </a:rPr>
              <a:t>--</a:t>
            </a:r>
            <a:r>
              <a:rPr lang="zh-CN" altLang="en-US" dirty="0" smtClean="0">
                <a:ea typeface="宋体" pitchFamily="2" charset="-122"/>
              </a:rPr>
              <a:t>进制的转换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二进制 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zh-CN" altLang="en-US" dirty="0" smtClean="0">
                <a:sym typeface="Wingdings" pitchFamily="2" charset="2"/>
              </a:rPr>
              <a:t>八进制</a:t>
            </a:r>
            <a:endParaRPr lang="en-US" altLang="zh-CN" dirty="0" smtClean="0">
              <a:sym typeface="Wingdings" pitchFamily="2" charset="2"/>
            </a:endParaRPr>
          </a:p>
          <a:p>
            <a:pPr>
              <a:buNone/>
            </a:pPr>
            <a:r>
              <a:rPr lang="en-US" altLang="zh-CN" dirty="0" smtClean="0">
                <a:sym typeface="Wingdings" pitchFamily="2" charset="2"/>
              </a:rPr>
              <a:t>	100110101  ?</a:t>
            </a:r>
          </a:p>
          <a:p>
            <a:pPr>
              <a:buNone/>
            </a:pPr>
            <a:r>
              <a:rPr lang="en-US" altLang="zh-CN" dirty="0" smtClean="0">
                <a:sym typeface="Wingdings" pitchFamily="2" charset="2"/>
              </a:rPr>
              <a:t>	100,110,101  4 6 5</a:t>
            </a:r>
          </a:p>
          <a:p>
            <a:pPr>
              <a:buNone/>
            </a:pPr>
            <a:endParaRPr lang="en-US" altLang="zh-CN" dirty="0" smtClean="0">
              <a:sym typeface="Wingdings" pitchFamily="2" charset="2"/>
            </a:endParaRPr>
          </a:p>
          <a:p>
            <a:pPr>
              <a:buNone/>
            </a:pPr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dirty="0" smtClean="0">
                <a:sym typeface="Wingdings" pitchFamily="2" charset="2"/>
              </a:rPr>
              <a:t>八进制 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zh-CN" altLang="en-US" dirty="0" smtClean="0">
                <a:sym typeface="Wingdings" pitchFamily="2" charset="2"/>
              </a:rPr>
              <a:t>二进制</a:t>
            </a:r>
            <a:endParaRPr lang="en-US" altLang="zh-CN" dirty="0" smtClean="0">
              <a:sym typeface="Wingdings" pitchFamily="2" charset="2"/>
            </a:endParaRPr>
          </a:p>
          <a:p>
            <a:pPr>
              <a:buNone/>
            </a:pPr>
            <a:r>
              <a:rPr lang="en-US" altLang="zh-CN" dirty="0" smtClean="0">
                <a:sym typeface="Wingdings" pitchFamily="2" charset="2"/>
              </a:rPr>
              <a:t>	725  ?</a:t>
            </a:r>
          </a:p>
          <a:p>
            <a:pPr>
              <a:buNone/>
            </a:pPr>
            <a:r>
              <a:rPr lang="en-US" altLang="zh-CN" dirty="0" smtClean="0">
                <a:sym typeface="Wingdings" pitchFamily="2" charset="2"/>
              </a:rPr>
              <a:t>	7 2 5  111 010 101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版权所有，复制注明出处</a:t>
            </a:r>
            <a:endParaRPr lang="zh-CN" altLang="en-US"/>
          </a:p>
        </p:txBody>
      </p:sp>
      <p:sp>
        <p:nvSpPr>
          <p:cNvPr id="18" name="下弧形箭头 17"/>
          <p:cNvSpPr/>
          <p:nvPr/>
        </p:nvSpPr>
        <p:spPr>
          <a:xfrm>
            <a:off x="1214414" y="2571744"/>
            <a:ext cx="3071834" cy="64294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下弧形箭头 18"/>
          <p:cNvSpPr/>
          <p:nvPr/>
        </p:nvSpPr>
        <p:spPr>
          <a:xfrm>
            <a:off x="1857356" y="2571744"/>
            <a:ext cx="2857520" cy="642942"/>
          </a:xfrm>
          <a:prstGeom prst="curved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下弧形箭头 19"/>
          <p:cNvSpPr/>
          <p:nvPr/>
        </p:nvSpPr>
        <p:spPr>
          <a:xfrm>
            <a:off x="2786050" y="2571744"/>
            <a:ext cx="2357454" cy="642942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下弧形箭头 20"/>
          <p:cNvSpPr/>
          <p:nvPr/>
        </p:nvSpPr>
        <p:spPr>
          <a:xfrm>
            <a:off x="928662" y="5143512"/>
            <a:ext cx="2286016" cy="64294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下弧形箭头 21"/>
          <p:cNvSpPr/>
          <p:nvPr/>
        </p:nvSpPr>
        <p:spPr>
          <a:xfrm>
            <a:off x="1357290" y="5143512"/>
            <a:ext cx="2643206" cy="642942"/>
          </a:xfrm>
          <a:prstGeom prst="curved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下弧形箭头 22"/>
          <p:cNvSpPr/>
          <p:nvPr/>
        </p:nvSpPr>
        <p:spPr>
          <a:xfrm>
            <a:off x="1785918" y="5143512"/>
            <a:ext cx="3000396" cy="642942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版权所有，复制注明出处</a:t>
            </a:r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42976" y="267992"/>
          <a:ext cx="6715170" cy="630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3034"/>
                <a:gridCol w="1343034"/>
                <a:gridCol w="1343034"/>
                <a:gridCol w="1343034"/>
                <a:gridCol w="134303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二进制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二进制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二进制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二进制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十六进制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4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5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6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7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8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9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A(a)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B(b)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C(c)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D(d)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E(e)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F(f)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准备知识</a:t>
            </a:r>
            <a:r>
              <a:rPr lang="en-US" altLang="zh-CN" dirty="0" smtClean="0">
                <a:ea typeface="宋体" pitchFamily="2" charset="-122"/>
              </a:rPr>
              <a:t>--</a:t>
            </a:r>
            <a:r>
              <a:rPr lang="zh-CN" altLang="en-US" dirty="0" smtClean="0">
                <a:ea typeface="宋体" pitchFamily="2" charset="-122"/>
              </a:rPr>
              <a:t>进制的转换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版权所有，复制注明出处</a:t>
            </a:r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zh-CN" altLang="en-US" dirty="0" smtClean="0"/>
              <a:t>二进制 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zh-CN" altLang="en-US" dirty="0" smtClean="0">
                <a:sym typeface="Wingdings" pitchFamily="2" charset="2"/>
              </a:rPr>
              <a:t>十六进制</a:t>
            </a:r>
            <a:endParaRPr lang="en-US" altLang="zh-CN" dirty="0" smtClean="0">
              <a:sym typeface="Wingdings" pitchFamily="2" charset="2"/>
            </a:endParaRPr>
          </a:p>
          <a:p>
            <a:pPr>
              <a:buNone/>
            </a:pPr>
            <a:r>
              <a:rPr lang="en-US" altLang="zh-CN" dirty="0" smtClean="0">
                <a:sym typeface="Wingdings" pitchFamily="2" charset="2"/>
              </a:rPr>
              <a:t>	100110101  ?</a:t>
            </a:r>
          </a:p>
          <a:p>
            <a:pPr>
              <a:buNone/>
            </a:pPr>
            <a:r>
              <a:rPr lang="en-US" altLang="zh-CN" dirty="0" smtClean="0">
                <a:sym typeface="Wingdings" pitchFamily="2" charset="2"/>
              </a:rPr>
              <a:t>	1,0011,0101  1 3 5</a:t>
            </a:r>
          </a:p>
          <a:p>
            <a:pPr>
              <a:buNone/>
            </a:pPr>
            <a:endParaRPr lang="en-US" altLang="zh-CN" dirty="0" smtClean="0">
              <a:sym typeface="Wingdings" pitchFamily="2" charset="2"/>
            </a:endParaRPr>
          </a:p>
          <a:p>
            <a:pPr>
              <a:buNone/>
            </a:pPr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dirty="0" smtClean="0">
                <a:sym typeface="Wingdings" pitchFamily="2" charset="2"/>
              </a:rPr>
              <a:t>十六进制 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zh-CN" altLang="en-US" dirty="0" smtClean="0">
                <a:sym typeface="Wingdings" pitchFamily="2" charset="2"/>
              </a:rPr>
              <a:t>二进制</a:t>
            </a:r>
            <a:endParaRPr lang="en-US" altLang="zh-CN" dirty="0" smtClean="0">
              <a:sym typeface="Wingdings" pitchFamily="2" charset="2"/>
            </a:endParaRPr>
          </a:p>
          <a:p>
            <a:pPr>
              <a:buNone/>
            </a:pPr>
            <a:r>
              <a:rPr lang="en-US" altLang="zh-CN" dirty="0" smtClean="0">
                <a:sym typeface="Wingdings" pitchFamily="2" charset="2"/>
              </a:rPr>
              <a:t>	7AE  ?</a:t>
            </a:r>
          </a:p>
          <a:p>
            <a:pPr>
              <a:buNone/>
            </a:pPr>
            <a:r>
              <a:rPr lang="en-US" altLang="zh-CN" dirty="0" smtClean="0">
                <a:sym typeface="Wingdings" pitchFamily="2" charset="2"/>
              </a:rPr>
              <a:t>	7 A E  0111 1010 1110</a:t>
            </a:r>
            <a:endParaRPr lang="zh-CN" altLang="en-US" dirty="0"/>
          </a:p>
        </p:txBody>
      </p:sp>
      <p:sp>
        <p:nvSpPr>
          <p:cNvPr id="6" name="下弧形箭头 5"/>
          <p:cNvSpPr/>
          <p:nvPr/>
        </p:nvSpPr>
        <p:spPr>
          <a:xfrm>
            <a:off x="1000100" y="2571744"/>
            <a:ext cx="3214710" cy="64294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下弧形箭头 6"/>
          <p:cNvSpPr/>
          <p:nvPr/>
        </p:nvSpPr>
        <p:spPr>
          <a:xfrm>
            <a:off x="1714480" y="2571744"/>
            <a:ext cx="3000396" cy="642942"/>
          </a:xfrm>
          <a:prstGeom prst="curved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下弧形箭头 7"/>
          <p:cNvSpPr/>
          <p:nvPr/>
        </p:nvSpPr>
        <p:spPr>
          <a:xfrm>
            <a:off x="2786050" y="2571744"/>
            <a:ext cx="2357454" cy="642942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下弧形箭头 8"/>
          <p:cNvSpPr/>
          <p:nvPr/>
        </p:nvSpPr>
        <p:spPr>
          <a:xfrm>
            <a:off x="928662" y="5143512"/>
            <a:ext cx="2286016" cy="64294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下弧形箭头 9"/>
          <p:cNvSpPr/>
          <p:nvPr/>
        </p:nvSpPr>
        <p:spPr>
          <a:xfrm>
            <a:off x="1357290" y="5143512"/>
            <a:ext cx="2857520" cy="642942"/>
          </a:xfrm>
          <a:prstGeom prst="curved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下弧形箭头 10"/>
          <p:cNvSpPr/>
          <p:nvPr/>
        </p:nvSpPr>
        <p:spPr>
          <a:xfrm>
            <a:off x="1785918" y="5143512"/>
            <a:ext cx="3571900" cy="642942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准备知识</a:t>
            </a:r>
            <a:r>
              <a:rPr lang="en-US" altLang="zh-CN" dirty="0" smtClean="0">
                <a:ea typeface="宋体" pitchFamily="2" charset="-122"/>
              </a:rPr>
              <a:t>--</a:t>
            </a:r>
            <a:r>
              <a:rPr lang="zh-CN" altLang="en-US" dirty="0" smtClean="0">
                <a:ea typeface="宋体" pitchFamily="2" charset="-122"/>
              </a:rPr>
              <a:t>进制的转换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版权所有，复制注明出处</a:t>
            </a:r>
            <a:endParaRPr lang="zh-CN" altLang="en-US"/>
          </a:p>
        </p:txBody>
      </p:sp>
      <p:graphicFrame>
        <p:nvGraphicFramePr>
          <p:cNvPr id="5" name="内容占位符 3"/>
          <p:cNvGraphicFramePr>
            <a:graphicFrameLocks noGrp="1"/>
          </p:cNvGraphicFramePr>
          <p:nvPr>
            <p:ph idx="1"/>
          </p:nvPr>
        </p:nvGraphicFramePr>
        <p:xfrm>
          <a:off x="571472" y="1571612"/>
          <a:ext cx="7715304" cy="4286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左右箭头 5"/>
          <p:cNvSpPr/>
          <p:nvPr/>
        </p:nvSpPr>
        <p:spPr>
          <a:xfrm>
            <a:off x="3286116" y="4857760"/>
            <a:ext cx="2643206" cy="428628"/>
          </a:xfrm>
          <a:prstGeom prst="leftRightArrow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 bwMode="black">
          <a:xfrm>
            <a:off x="4214810" y="4214818"/>
            <a:ext cx="67541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4000" b="1" dirty="0" smtClean="0">
                <a:ea typeface="宋体" pitchFamily="2" charset="-122"/>
              </a:rPr>
              <a:t>?</a:t>
            </a:r>
            <a:endParaRPr lang="zh-CN" altLang="en-US" sz="4000" b="1" dirty="0" smtClean="0">
              <a:ea typeface="宋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 bwMode="black">
          <a:xfrm>
            <a:off x="6786578" y="4334540"/>
            <a:ext cx="10001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800" dirty="0" smtClean="0">
                <a:ea typeface="宋体" pitchFamily="2" charset="-122"/>
              </a:rPr>
              <a:t>AC5</a:t>
            </a:r>
            <a:endParaRPr lang="zh-CN" altLang="en-US" sz="2800" dirty="0" smtClean="0"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 bwMode="black">
          <a:xfrm>
            <a:off x="3214678" y="1262706"/>
            <a:ext cx="292895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800" dirty="0" smtClean="0">
                <a:ea typeface="宋体" pitchFamily="2" charset="-122"/>
              </a:rPr>
              <a:t>1010 1100 0101</a:t>
            </a:r>
            <a:endParaRPr lang="zh-CN" altLang="en-US" sz="2800" dirty="0" smtClean="0">
              <a:ea typeface="宋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 bwMode="black">
          <a:xfrm>
            <a:off x="1285852" y="4334540"/>
            <a:ext cx="10001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800" dirty="0" smtClean="0">
                <a:ea typeface="宋体" pitchFamily="2" charset="-122"/>
              </a:rPr>
              <a:t>5305</a:t>
            </a:r>
            <a:endParaRPr lang="zh-CN" altLang="en-US" sz="2800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头文件及</a:t>
            </a:r>
            <a:r>
              <a:rPr lang="en-US" altLang="zh-CN" dirty="0" smtClean="0"/>
              <a:t>c</a:t>
            </a:r>
            <a:r>
              <a:rPr lang="zh-CN" altLang="en-US" dirty="0" smtClean="0"/>
              <a:t>程序结构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将</a:t>
            </a:r>
            <a:r>
              <a:rPr lang="en-US" altLang="zh-CN" dirty="0" smtClean="0"/>
              <a:t>.h</a:t>
            </a:r>
            <a:r>
              <a:rPr lang="zh-CN" altLang="en-US" dirty="0" smtClean="0"/>
              <a:t>文件展开到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所在的文件中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&lt;&gt;</a:t>
            </a:r>
            <a:r>
              <a:rPr lang="zh-CN" altLang="en-US" dirty="0" smtClean="0"/>
              <a:t>头文件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“”</a:t>
            </a:r>
            <a:r>
              <a:rPr lang="zh-CN" altLang="en-US" dirty="0" smtClean="0"/>
              <a:t>头文件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一个解决方案可以有多个项目；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一个项目可以有多个文件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一个文件可以有多个函数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版权所有，复制注明出处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二进制 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zh-CN" altLang="en-US" dirty="0" smtClean="0">
                <a:sym typeface="Wingdings" pitchFamily="2" charset="2"/>
              </a:rPr>
              <a:t>八进制、十进制、十六进制</a:t>
            </a:r>
            <a:endParaRPr lang="en-US" altLang="zh-CN" dirty="0" smtClean="0">
              <a:sym typeface="Wingdings" pitchFamily="2" charset="2"/>
            </a:endParaRPr>
          </a:p>
          <a:p>
            <a:pPr>
              <a:buNone/>
            </a:pPr>
            <a:r>
              <a:rPr lang="en-US" altLang="zh-CN" dirty="0" smtClean="0">
                <a:sym typeface="Wingdings" pitchFamily="2" charset="2"/>
              </a:rPr>
              <a:t>	1001011</a:t>
            </a:r>
          </a:p>
          <a:p>
            <a:pPr>
              <a:buNone/>
            </a:pPr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dirty="0" smtClean="0">
                <a:sym typeface="Wingdings" pitchFamily="2" charset="2"/>
              </a:rPr>
              <a:t>十六进制 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zh-CN" altLang="en-US" dirty="0" smtClean="0">
                <a:sym typeface="Wingdings" pitchFamily="2" charset="2"/>
              </a:rPr>
              <a:t>二进制、八进制、十进制</a:t>
            </a:r>
            <a:endParaRPr lang="en-US" altLang="zh-CN" dirty="0" smtClean="0">
              <a:sym typeface="Wingdings" pitchFamily="2" charset="2"/>
            </a:endParaRPr>
          </a:p>
          <a:p>
            <a:pPr>
              <a:buNone/>
            </a:pPr>
            <a:r>
              <a:rPr lang="en-US" altLang="zh-CN" dirty="0" smtClean="0">
                <a:sym typeface="Wingdings" pitchFamily="2" charset="2"/>
              </a:rPr>
              <a:t>	AC8</a:t>
            </a:r>
          </a:p>
          <a:p>
            <a:pPr>
              <a:buNone/>
            </a:pPr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dirty="0" smtClean="0">
                <a:sym typeface="Wingdings" pitchFamily="2" charset="2"/>
              </a:rPr>
              <a:t>十进制 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zh-CN" altLang="en-US" dirty="0" smtClean="0">
                <a:sym typeface="Wingdings" pitchFamily="2" charset="2"/>
              </a:rPr>
              <a:t>二进制、八进制、十六进制</a:t>
            </a:r>
            <a:endParaRPr lang="en-US" altLang="zh-CN" dirty="0" smtClean="0">
              <a:sym typeface="Wingdings" pitchFamily="2" charset="2"/>
            </a:endParaRPr>
          </a:p>
          <a:p>
            <a:pPr>
              <a:buNone/>
            </a:pPr>
            <a:r>
              <a:rPr lang="en-US" altLang="zh-CN" dirty="0" smtClean="0">
                <a:sym typeface="Wingdings" pitchFamily="2" charset="2"/>
              </a:rPr>
              <a:t>	168</a:t>
            </a:r>
          </a:p>
          <a:p>
            <a:pPr>
              <a:buNone/>
            </a:pPr>
            <a:r>
              <a:rPr lang="en-US" altLang="zh-CN" dirty="0" smtClean="0">
                <a:sym typeface="Wingdings" pitchFamily="2" charset="2"/>
              </a:rPr>
              <a:t>  </a:t>
            </a:r>
          </a:p>
          <a:p>
            <a:pPr>
              <a:buNone/>
            </a:pPr>
            <a:r>
              <a:rPr lang="en-US" altLang="zh-CN" dirty="0" smtClean="0">
                <a:sym typeface="Wingdings" pitchFamily="2" charset="2"/>
              </a:rPr>
              <a:t>  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版权所有，复制注明出处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 bwMode="black">
          <a:xfrm>
            <a:off x="2786050" y="2110079"/>
            <a:ext cx="45005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 smtClean="0">
                <a:sym typeface="Wingdings" pitchFamily="2" charset="2"/>
              </a:rPr>
              <a:t>113(O)       75(D)        4B(H)</a:t>
            </a:r>
            <a:endParaRPr lang="zh-CN" altLang="en-US" sz="2400" dirty="0" smtClean="0"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 bwMode="black">
          <a:xfrm>
            <a:off x="1714480" y="3643314"/>
            <a:ext cx="66437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 smtClean="0">
                <a:sym typeface="Wingdings" pitchFamily="2" charset="2"/>
              </a:rPr>
              <a:t> 101011001000(B)    5310(O)    2760(D)</a:t>
            </a:r>
            <a:endParaRPr lang="zh-CN" altLang="en-US" sz="2400" dirty="0" smtClean="0">
              <a:ea typeface="宋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 bwMode="black">
          <a:xfrm>
            <a:off x="2000232" y="5181913"/>
            <a:ext cx="66437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 smtClean="0">
                <a:sym typeface="Wingdings" pitchFamily="2" charset="2"/>
              </a:rPr>
              <a:t> 10101000(B)     250(O)       A8(H)</a:t>
            </a:r>
            <a:endParaRPr lang="zh-CN" altLang="en-US" sz="2400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528638" y="3213100"/>
          <a:ext cx="82296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37147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98" marB="45798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98" marB="45798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98" marB="45798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98" marB="45798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98" marB="45798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98" marB="45798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98" marB="45798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98" marB="45798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98" marB="45798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98" marB="45798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458" name="标题 2"/>
          <p:cNvSpPr>
            <a:spLocks noGrp="1"/>
          </p:cNvSpPr>
          <p:nvPr>
            <p:ph type="title"/>
          </p:nvPr>
        </p:nvSpPr>
        <p:spPr>
          <a:xfrm>
            <a:off x="428625" y="214313"/>
            <a:ext cx="8229600" cy="777875"/>
          </a:xfrm>
        </p:spPr>
        <p:txBody>
          <a:bodyPr/>
          <a:lstStyle/>
          <a:p>
            <a:r>
              <a:rPr lang="zh-CN" altLang="en-US" sz="3200" dirty="0" smtClean="0">
                <a:ea typeface="宋体" pitchFamily="2" charset="-122"/>
              </a:rPr>
              <a:t>常识：计算机内存结构</a:t>
            </a:r>
            <a:endParaRPr lang="en-US" altLang="zh-CN" sz="3200" dirty="0" smtClean="0">
              <a:ea typeface="宋体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00063" y="4570413"/>
          <a:ext cx="6096000" cy="371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/>
                </a:tc>
              </a:tr>
            </a:tbl>
          </a:graphicData>
        </a:graphic>
      </p:graphicFrame>
      <p:cxnSp>
        <p:nvCxnSpPr>
          <p:cNvPr id="11" name="直接连接符 10"/>
          <p:cNvCxnSpPr/>
          <p:nvPr/>
        </p:nvCxnSpPr>
        <p:spPr>
          <a:xfrm rot="10800000" flipV="1">
            <a:off x="500063" y="3584575"/>
            <a:ext cx="3286125" cy="1000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643438" y="3584575"/>
            <a:ext cx="1928812" cy="1000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00063" y="4941888"/>
            <a:ext cx="62150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7</a:t>
            </a:r>
            <a:r>
              <a:rPr lang="zh-CN" altLang="en-US"/>
              <a:t>           </a:t>
            </a:r>
            <a:r>
              <a:rPr lang="en-US" altLang="zh-CN"/>
              <a:t>6</a:t>
            </a:r>
            <a:r>
              <a:rPr lang="zh-CN" altLang="en-US"/>
              <a:t>          </a:t>
            </a:r>
            <a:r>
              <a:rPr lang="en-US" altLang="zh-CN"/>
              <a:t>5</a:t>
            </a:r>
            <a:r>
              <a:rPr lang="zh-CN" altLang="en-US"/>
              <a:t>          </a:t>
            </a:r>
            <a:r>
              <a:rPr lang="en-US" altLang="zh-CN"/>
              <a:t>4</a:t>
            </a:r>
            <a:r>
              <a:rPr lang="zh-CN" altLang="en-US"/>
              <a:t>          </a:t>
            </a:r>
            <a:r>
              <a:rPr lang="en-US" altLang="zh-CN"/>
              <a:t>3</a:t>
            </a:r>
            <a:r>
              <a:rPr lang="zh-CN" altLang="en-US"/>
              <a:t>          </a:t>
            </a:r>
            <a:r>
              <a:rPr lang="en-US" altLang="zh-CN"/>
              <a:t>2</a:t>
            </a:r>
            <a:r>
              <a:rPr lang="zh-CN" altLang="en-US"/>
              <a:t>           </a:t>
            </a:r>
            <a:r>
              <a:rPr lang="en-US" altLang="zh-CN"/>
              <a:t>1</a:t>
            </a:r>
            <a:r>
              <a:rPr lang="zh-CN" altLang="en-US"/>
              <a:t>         </a:t>
            </a:r>
            <a:r>
              <a:rPr lang="en-US" altLang="zh-CN"/>
              <a:t>0</a:t>
            </a:r>
            <a:endParaRPr lang="zh-CN" altLang="en-US"/>
          </a:p>
        </p:txBody>
      </p:sp>
      <p:pic>
        <p:nvPicPr>
          <p:cNvPr id="9" name="图片 8" descr="bbddr2667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0525" y="1271588"/>
            <a:ext cx="6215063" cy="462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 descr="wenhuayongpinyi2_0043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6188" y="2941638"/>
            <a:ext cx="928687" cy="76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357688" y="4194175"/>
            <a:ext cx="6429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bit</a:t>
            </a:r>
            <a:endParaRPr lang="zh-CN" altLang="en-US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928938" y="4194175"/>
            <a:ext cx="6429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bit</a:t>
            </a:r>
            <a:endParaRPr lang="zh-CN" altLang="en-US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143125" y="4194175"/>
            <a:ext cx="6429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bit</a:t>
            </a:r>
            <a:endParaRPr lang="zh-CN" altLang="en-US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357313" y="4194175"/>
            <a:ext cx="6429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bit</a:t>
            </a:r>
            <a:endParaRPr lang="zh-CN" altLang="en-US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39738" y="4194175"/>
            <a:ext cx="10366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bit</a:t>
            </a:r>
            <a:r>
              <a:rPr lang="zh-CN" altLang="en-US" b="1">
                <a:solidFill>
                  <a:srgbClr val="FF0000"/>
                </a:solidFill>
              </a:rPr>
              <a:t>（位）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214938" y="4194175"/>
            <a:ext cx="6429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bit</a:t>
            </a:r>
            <a:endParaRPr lang="zh-CN" altLang="en-US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5857875" y="4194175"/>
            <a:ext cx="6429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bit</a:t>
            </a:r>
            <a:endParaRPr lang="zh-CN" altLang="en-US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643313" y="4194175"/>
            <a:ext cx="6429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bit</a:t>
            </a:r>
            <a:endParaRPr lang="zh-CN" altLang="en-US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857625" y="2513013"/>
            <a:ext cx="13573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byte</a:t>
            </a:r>
            <a:r>
              <a:rPr lang="zh-CN" altLang="en-US" b="1">
                <a:solidFill>
                  <a:srgbClr val="FF0000"/>
                </a:solidFill>
              </a:rPr>
              <a:t>（字节）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black">
          <a:xfrm>
            <a:off x="3890963" y="1619250"/>
            <a:ext cx="790575" cy="36988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>
                <a:ea typeface="宋体" pitchFamily="2" charset="-122"/>
              </a:rPr>
              <a:t>Data</a:t>
            </a:r>
            <a:endParaRPr lang="zh-CN" altLang="en-US">
              <a:ea typeface="宋体" pitchFamily="2" charset="-122"/>
            </a:endParaRPr>
          </a:p>
        </p:txBody>
      </p:sp>
      <p:cxnSp>
        <p:nvCxnSpPr>
          <p:cNvPr id="22" name="直接连接符 10"/>
          <p:cNvCxnSpPr/>
          <p:nvPr/>
        </p:nvCxnSpPr>
        <p:spPr>
          <a:xfrm flipH="1">
            <a:off x="571500" y="2012950"/>
            <a:ext cx="3286125" cy="1128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12"/>
          <p:cNvCxnSpPr/>
          <p:nvPr/>
        </p:nvCxnSpPr>
        <p:spPr>
          <a:xfrm>
            <a:off x="4714875" y="2012950"/>
            <a:ext cx="2378075" cy="1128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pitchFamily="2" charset="-122"/>
              </a:rPr>
              <a:t>C </a:t>
            </a:r>
            <a:r>
              <a:rPr lang="zh-CN" altLang="en-US" sz="3200" dirty="0" smtClean="0">
                <a:ea typeface="宋体" pitchFamily="2" charset="-122"/>
              </a:rPr>
              <a:t>语言数据类型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457200" y="1109683"/>
            <a:ext cx="8229600" cy="5248275"/>
          </a:xfrm>
        </p:spPr>
        <p:txBody>
          <a:bodyPr/>
          <a:lstStyle/>
          <a:p>
            <a:r>
              <a:rPr lang="zh-CN" altLang="en-US" dirty="0" smtClean="0"/>
              <a:t>数据类型介绍</a:t>
            </a:r>
          </a:p>
        </p:txBody>
      </p:sp>
      <p:sp>
        <p:nvSpPr>
          <p:cNvPr id="20484" name="页脚占位符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smtClean="0"/>
              <a:t>版权所有，复制注明出处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93688" y="3833813"/>
            <a:ext cx="18145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数据类型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279650" y="3910013"/>
            <a:ext cx="18161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构造类型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324100" y="5153025"/>
            <a:ext cx="18161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指针类型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339975" y="5729288"/>
            <a:ext cx="47656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空类型（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无值类型） 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void</a:t>
            </a:r>
          </a:p>
        </p:txBody>
      </p:sp>
      <p:sp>
        <p:nvSpPr>
          <p:cNvPr id="9" name="AutoShape 9"/>
          <p:cNvSpPr>
            <a:spLocks/>
          </p:cNvSpPr>
          <p:nvPr/>
        </p:nvSpPr>
        <p:spPr bwMode="auto">
          <a:xfrm>
            <a:off x="2057400" y="2414588"/>
            <a:ext cx="381000" cy="3505200"/>
          </a:xfrm>
          <a:prstGeom prst="leftBrace">
            <a:avLst>
              <a:gd name="adj1" fmla="val 766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038600" y="3252788"/>
            <a:ext cx="2205038" cy="1970087"/>
            <a:chOff x="2544" y="1861"/>
            <a:chExt cx="1389" cy="1241"/>
          </a:xfrm>
        </p:grpSpPr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2684" y="2869"/>
              <a:ext cx="123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en-US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枚举类型  </a:t>
              </a:r>
              <a:r>
                <a:rPr lang="en-US" altLang="zh-CN" b="1" dirty="0" err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enum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2684" y="1861"/>
              <a:ext cx="8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数组类型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2684" y="2197"/>
              <a:ext cx="124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en-US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结构类型  </a:t>
              </a:r>
              <a:r>
                <a:rPr lang="en-US" altLang="zh-CN" b="1" dirty="0" err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struct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2686" y="2533"/>
              <a:ext cx="12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en-US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联合类型</a:t>
              </a:r>
              <a:r>
                <a:rPr lang="zh-CN" altLang="en-US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union</a:t>
              </a:r>
            </a:p>
          </p:txBody>
        </p:sp>
        <p:sp>
          <p:nvSpPr>
            <p:cNvPr id="20506" name="AutoShape 15"/>
            <p:cNvSpPr>
              <a:spLocks/>
            </p:cNvSpPr>
            <p:nvPr/>
          </p:nvSpPr>
          <p:spPr bwMode="auto">
            <a:xfrm>
              <a:off x="2544" y="2016"/>
              <a:ext cx="192" cy="96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2308225" y="1652588"/>
            <a:ext cx="3556000" cy="1436687"/>
            <a:chOff x="1454" y="853"/>
            <a:chExt cx="2240" cy="905"/>
          </a:xfrm>
        </p:grpSpPr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1454" y="1123"/>
              <a:ext cx="11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en-US" sz="3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基本类型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2686" y="853"/>
              <a:ext cx="88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en-US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整型    </a:t>
              </a:r>
              <a:r>
                <a:rPr lang="en-US" altLang="zh-CN" b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int</a:t>
              </a:r>
              <a:endPara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2687" y="1189"/>
              <a:ext cx="100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en-US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字符型 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char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2681" y="1525"/>
              <a:ext cx="40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en-US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实型</a:t>
              </a:r>
            </a:p>
          </p:txBody>
        </p:sp>
        <p:sp>
          <p:nvSpPr>
            <p:cNvPr id="20501" name="AutoShape 21"/>
            <p:cNvSpPr>
              <a:spLocks/>
            </p:cNvSpPr>
            <p:nvPr/>
          </p:nvSpPr>
          <p:spPr bwMode="auto">
            <a:xfrm>
              <a:off x="2544" y="960"/>
              <a:ext cx="192" cy="720"/>
            </a:xfrm>
            <a:prstGeom prst="leftBrace">
              <a:avLst>
                <a:gd name="adj1" fmla="val 31250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5746750" y="2143125"/>
            <a:ext cx="2776538" cy="1246188"/>
            <a:chOff x="4080" y="1220"/>
            <a:chExt cx="1749" cy="785"/>
          </a:xfrm>
        </p:grpSpPr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4267" y="1220"/>
              <a:ext cx="1453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en-US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单精度实型  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float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4267" y="1535"/>
              <a:ext cx="1562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en-US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双精度实型</a:t>
              </a:r>
              <a:r>
                <a:rPr lang="zh-CN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double</a:t>
              </a:r>
            </a:p>
          </p:txBody>
        </p:sp>
        <p:sp>
          <p:nvSpPr>
            <p:cNvPr id="20496" name="AutoShape 25"/>
            <p:cNvSpPr>
              <a:spLocks/>
            </p:cNvSpPr>
            <p:nvPr/>
          </p:nvSpPr>
          <p:spPr bwMode="auto">
            <a:xfrm>
              <a:off x="4080" y="1333"/>
              <a:ext cx="192" cy="672"/>
            </a:xfrm>
            <a:prstGeom prst="leftBrace">
              <a:avLst>
                <a:gd name="adj1" fmla="val 21211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6011863" y="3143250"/>
            <a:ext cx="3036887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长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双精度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实型 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long double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6" grpId="0" build="p" autoUpdateAnimBg="0"/>
      <p:bldP spid="7" grpId="0" autoUpdateAnimBg="0"/>
      <p:bldP spid="8" grpId="0" build="p" autoUpdateAnimBg="0"/>
      <p:bldP spid="9" grpId="0" animBg="1"/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pitchFamily="2" charset="-122"/>
              </a:rPr>
              <a:t>C </a:t>
            </a:r>
            <a:r>
              <a:rPr lang="zh-CN" altLang="en-US" sz="3200" dirty="0" smtClean="0">
                <a:ea typeface="宋体" pitchFamily="2" charset="-122"/>
              </a:rPr>
              <a:t>语言数据类型</a:t>
            </a:r>
          </a:p>
        </p:txBody>
      </p:sp>
      <p:sp>
        <p:nvSpPr>
          <p:cNvPr id="21507" name="页脚占位符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smtClean="0"/>
              <a:t>版权所有，复制注明出处</a:t>
            </a:r>
          </a:p>
        </p:txBody>
      </p:sp>
      <p:pic>
        <p:nvPicPr>
          <p:cNvPr id="5" name="图片 4" descr="BQ2009513174034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2463" y="2420938"/>
            <a:ext cx="1358900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自选图形 4"/>
          <p:cNvSpPr>
            <a:spLocks noChangeArrowheads="1"/>
          </p:cNvSpPr>
          <p:nvPr/>
        </p:nvSpPr>
        <p:spPr bwMode="auto">
          <a:xfrm>
            <a:off x="4143372" y="1142984"/>
            <a:ext cx="3732216" cy="2141554"/>
          </a:xfrm>
          <a:prstGeom prst="cloudCallout">
            <a:avLst>
              <a:gd name="adj1" fmla="val -106407"/>
              <a:gd name="adj2" fmla="val 32998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85725" indent="-85725"/>
            <a:r>
              <a:rPr lang="zh-CN" altLang="en-US" sz="2400" dirty="0">
                <a:latin typeface="楷体_GB2312" pitchFamily="49" charset="-122"/>
              </a:rPr>
              <a:t>问题</a:t>
            </a:r>
            <a:r>
              <a:rPr lang="zh-CN" altLang="en-US" sz="2400" dirty="0" smtClean="0">
                <a:latin typeface="楷体_GB2312" pitchFamily="49" charset="-122"/>
              </a:rPr>
              <a:t>：</a:t>
            </a:r>
            <a:endParaRPr lang="zh-CN" altLang="en-US" sz="2400" dirty="0">
              <a:latin typeface="楷体_GB2312" pitchFamily="49" charset="-122"/>
            </a:endParaRPr>
          </a:p>
          <a:p>
            <a:pPr marL="85725" indent="-85725">
              <a:buFontTx/>
              <a:buChar char="•"/>
            </a:pPr>
            <a:r>
              <a:rPr lang="zh-CN" altLang="en-US" sz="2400" dirty="0" smtClean="0">
                <a:latin typeface="楷体_GB2312" pitchFamily="49" charset="-122"/>
              </a:rPr>
              <a:t>这些</a:t>
            </a:r>
            <a:r>
              <a:rPr lang="zh-CN" altLang="en-US" sz="2400" dirty="0" smtClean="0">
                <a:solidFill>
                  <a:srgbClr val="FF0000"/>
                </a:solidFill>
                <a:latin typeface="楷体_GB2312" pitchFamily="49" charset="-122"/>
              </a:rPr>
              <a:t>类型</a:t>
            </a:r>
            <a:r>
              <a:rPr lang="zh-CN" altLang="en-US" sz="2400" dirty="0" smtClean="0">
                <a:solidFill>
                  <a:srgbClr val="000000"/>
                </a:solidFill>
                <a:latin typeface="楷体_GB2312" pitchFamily="49" charset="-122"/>
              </a:rPr>
              <a:t>的</a:t>
            </a:r>
            <a:r>
              <a:rPr lang="zh-CN" altLang="en-US" sz="2400" dirty="0" smtClean="0">
                <a:latin typeface="楷体_GB2312" pitchFamily="49" charset="-122"/>
              </a:rPr>
              <a:t>数据</a:t>
            </a:r>
            <a:r>
              <a:rPr lang="zh-CN" altLang="en-US" sz="2400" dirty="0">
                <a:latin typeface="楷体_GB2312" pitchFamily="49" charset="-122"/>
              </a:rPr>
              <a:t>都占几个字节呢</a:t>
            </a:r>
            <a:r>
              <a:rPr lang="zh-CN" altLang="en-US" sz="2400" dirty="0" smtClean="0">
                <a:latin typeface="楷体_GB2312" pitchFamily="49" charset="-122"/>
              </a:rPr>
              <a:t>？</a:t>
            </a:r>
            <a:endParaRPr lang="zh-CN" altLang="en-US" sz="2400" dirty="0">
              <a:latin typeface="楷体_GB2312" pitchFamily="49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87388" y="3933825"/>
            <a:ext cx="7848600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注意：</a:t>
            </a:r>
            <a:endParaRPr lang="en-US" altLang="zh-CN" sz="3200" b="1" dirty="0">
              <a:solidFill>
                <a:srgbClr val="FF0000"/>
              </a:solidFill>
              <a:latin typeface="HAKUYOXingShu3500" pitchFamily="2" charset="-122"/>
              <a:ea typeface="HAKUYOXingShu3500" pitchFamily="2" charset="-122"/>
            </a:endParaRPr>
          </a:p>
          <a:p>
            <a:r>
              <a:rPr lang="en-US" altLang="zh-CN" sz="3200" b="1" dirty="0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  </a:t>
            </a:r>
            <a:r>
              <a:rPr lang="en-US" altLang="zh-CN" sz="3200" b="1" dirty="0" smtClean="0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1.C</a:t>
            </a:r>
            <a:r>
              <a:rPr lang="zh-CN" altLang="en-US" sz="3200" b="1" dirty="0" smtClean="0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语言标准</a:t>
            </a:r>
            <a:r>
              <a:rPr lang="zh-CN" altLang="en-US" sz="3200" b="1" dirty="0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对数据类型做了</a:t>
            </a:r>
            <a:r>
              <a:rPr lang="zh-CN" altLang="en-US" sz="3200" b="1" dirty="0" smtClean="0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规定</a:t>
            </a:r>
            <a:r>
              <a:rPr lang="zh-CN" altLang="en-US" sz="3200" b="1" dirty="0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。</a:t>
            </a:r>
            <a:endParaRPr lang="en-US" altLang="zh-CN" sz="3200" b="1" dirty="0">
              <a:solidFill>
                <a:srgbClr val="FF0000"/>
              </a:solidFill>
              <a:latin typeface="HAKUYOXingShu3500" pitchFamily="2" charset="-122"/>
              <a:ea typeface="HAKUYOXingShu3500" pitchFamily="2" charset="-122"/>
            </a:endParaRPr>
          </a:p>
          <a:p>
            <a:r>
              <a:rPr lang="en-US" altLang="zh-CN" sz="3200" b="1" dirty="0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  2.</a:t>
            </a:r>
            <a:r>
              <a:rPr lang="zh-CN" altLang="en-US" sz="3200" b="1" dirty="0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各种编</a:t>
            </a:r>
            <a:r>
              <a:rPr lang="zh-CN" altLang="en-US" sz="3200" b="1" dirty="0">
                <a:solidFill>
                  <a:srgbClr val="FF0000"/>
                </a:solidFill>
                <a:latin typeface="HAKUYOOTi3500" pitchFamily="2" charset="-122"/>
                <a:ea typeface="HAKUYOOTi3500" pitchFamily="2" charset="-122"/>
              </a:rPr>
              <a:t>译</a:t>
            </a:r>
            <a:r>
              <a:rPr lang="zh-CN" altLang="en-US" sz="3200" b="1" dirty="0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器在满足标准的同时又进行了一些</a:t>
            </a:r>
            <a:r>
              <a:rPr lang="zh-CN" altLang="en-US" sz="3200" b="1" dirty="0" smtClean="0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扩充</a:t>
            </a:r>
            <a:r>
              <a:rPr lang="zh-CN" altLang="en-US" sz="3200" b="1" dirty="0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。</a:t>
            </a:r>
            <a:endParaRPr lang="en-US" altLang="zh-CN" sz="3200" b="1" dirty="0">
              <a:solidFill>
                <a:srgbClr val="FF0000"/>
              </a:solidFill>
              <a:latin typeface="HAKUYOXingShu3500" pitchFamily="2" charset="-122"/>
              <a:ea typeface="HAKUYOXingShu35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pitchFamily="2" charset="-122"/>
              </a:rPr>
              <a:t>C </a:t>
            </a:r>
            <a:r>
              <a:rPr lang="zh-CN" altLang="en-US" sz="3200" dirty="0" smtClean="0">
                <a:ea typeface="宋体" pitchFamily="2" charset="-122"/>
              </a:rPr>
              <a:t>语言数据类型</a:t>
            </a:r>
          </a:p>
        </p:txBody>
      </p:sp>
      <p:sp>
        <p:nvSpPr>
          <p:cNvPr id="22531" name="页脚占位符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smtClean="0"/>
              <a:t>版权所有，复制注明出处</a:t>
            </a: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-36512" y="3895725"/>
            <a:ext cx="714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整型</a:t>
            </a:r>
          </a:p>
        </p:txBody>
      </p:sp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1267619" y="4427407"/>
            <a:ext cx="1857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 smtClean="0"/>
              <a:t>长整型</a:t>
            </a:r>
            <a:r>
              <a:rPr lang="en-US" altLang="zh-CN" b="1" dirty="0" smtClean="0"/>
              <a:t>(</a:t>
            </a:r>
            <a:r>
              <a:rPr lang="en-US" altLang="zh-CN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long</a:t>
            </a:r>
            <a:r>
              <a:rPr lang="en-US" altLang="zh-CN" b="1" dirty="0" smtClean="0"/>
              <a:t>)</a:t>
            </a:r>
            <a:endParaRPr lang="zh-CN" altLang="en-US" b="1" dirty="0" smtClean="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339057" y="3570151"/>
            <a:ext cx="1285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 smtClean="0"/>
              <a:t>整型</a:t>
            </a:r>
            <a:r>
              <a:rPr lang="en-US" altLang="zh-CN" b="1" dirty="0" smtClean="0"/>
              <a:t>(</a:t>
            </a:r>
            <a:r>
              <a:rPr lang="en-US" altLang="zh-CN" b="1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zh-CN" b="1" dirty="0" smtClean="0"/>
              <a:t>)</a:t>
            </a:r>
            <a:endParaRPr lang="zh-CN" altLang="en-US" b="1" dirty="0" smtClean="0"/>
          </a:p>
        </p:txBody>
      </p:sp>
      <p:sp>
        <p:nvSpPr>
          <p:cNvPr id="12" name="TextBox 12"/>
          <p:cNvSpPr txBox="1">
            <a:spLocks noChangeArrowheads="1"/>
          </p:cNvSpPr>
          <p:nvPr/>
        </p:nvSpPr>
        <p:spPr bwMode="auto">
          <a:xfrm>
            <a:off x="1339057" y="2771636"/>
            <a:ext cx="1643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 smtClean="0"/>
              <a:t>短整型</a:t>
            </a:r>
            <a:r>
              <a:rPr lang="en-US" altLang="zh-CN" b="1" dirty="0" smtClean="0"/>
              <a:t>(</a:t>
            </a:r>
            <a:r>
              <a:rPr lang="en-US" altLang="zh-CN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short</a:t>
            </a:r>
            <a:r>
              <a:rPr lang="en-US" altLang="zh-CN" b="1" dirty="0" smtClean="0"/>
              <a:t>)</a:t>
            </a:r>
          </a:p>
        </p:txBody>
      </p:sp>
      <p:sp>
        <p:nvSpPr>
          <p:cNvPr id="13" name="左大括号 18"/>
          <p:cNvSpPr>
            <a:spLocks/>
          </p:cNvSpPr>
          <p:nvPr/>
        </p:nvSpPr>
        <p:spPr bwMode="auto">
          <a:xfrm>
            <a:off x="749301" y="2924944"/>
            <a:ext cx="582340" cy="2261339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14" name="右大括号 14"/>
          <p:cNvSpPr>
            <a:spLocks/>
          </p:cNvSpPr>
          <p:nvPr/>
        </p:nvSpPr>
        <p:spPr bwMode="auto">
          <a:xfrm>
            <a:off x="3563888" y="2958305"/>
            <a:ext cx="650922" cy="2227263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15" name="右箭头 15"/>
          <p:cNvSpPr>
            <a:spLocks noChangeArrowheads="1"/>
          </p:cNvSpPr>
          <p:nvPr/>
        </p:nvSpPr>
        <p:spPr bwMode="auto">
          <a:xfrm>
            <a:off x="4214813" y="3929063"/>
            <a:ext cx="1357312" cy="214312"/>
          </a:xfrm>
          <a:prstGeom prst="rightArrow">
            <a:avLst>
              <a:gd name="adj1" fmla="val 50000"/>
              <a:gd name="adj2" fmla="val 49992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16" name="TextBox 16"/>
          <p:cNvSpPr txBox="1">
            <a:spLocks noChangeArrowheads="1"/>
          </p:cNvSpPr>
          <p:nvPr/>
        </p:nvSpPr>
        <p:spPr bwMode="auto">
          <a:xfrm>
            <a:off x="4071938" y="3571875"/>
            <a:ext cx="1357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unsigned</a:t>
            </a:r>
            <a:endParaRPr lang="zh-CN" altLang="en-US" b="1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Box 17"/>
          <p:cNvSpPr txBox="1">
            <a:spLocks noChangeArrowheads="1"/>
          </p:cNvSpPr>
          <p:nvPr/>
        </p:nvSpPr>
        <p:spPr bwMode="auto">
          <a:xfrm>
            <a:off x="4143375" y="4143375"/>
            <a:ext cx="1000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signed</a:t>
            </a:r>
            <a:endParaRPr lang="zh-CN" altLang="en-US" b="1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Box 20"/>
          <p:cNvSpPr txBox="1">
            <a:spLocks noChangeArrowheads="1"/>
          </p:cNvSpPr>
          <p:nvPr/>
        </p:nvSpPr>
        <p:spPr bwMode="auto">
          <a:xfrm>
            <a:off x="6072188" y="2286000"/>
            <a:ext cx="2214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unsigned</a:t>
            </a:r>
            <a:r>
              <a:rPr lang="en-US" altLang="zh-CN" b="1" dirty="0" smtClean="0"/>
              <a:t> </a:t>
            </a:r>
            <a:r>
              <a:rPr lang="en-US" altLang="zh-CN" b="1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int</a:t>
            </a:r>
            <a:endParaRPr lang="zh-CN" altLang="en-US" b="1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1"/>
          <p:cNvSpPr txBox="1">
            <a:spLocks noChangeArrowheads="1"/>
          </p:cNvSpPr>
          <p:nvPr/>
        </p:nvSpPr>
        <p:spPr bwMode="auto">
          <a:xfrm>
            <a:off x="6072188" y="2773363"/>
            <a:ext cx="2214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unsigned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long</a:t>
            </a:r>
            <a:endParaRPr lang="zh-CN" altLang="en-US" b="1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2"/>
          <p:cNvSpPr txBox="1">
            <a:spLocks noChangeArrowheads="1"/>
          </p:cNvSpPr>
          <p:nvPr/>
        </p:nvSpPr>
        <p:spPr bwMode="auto">
          <a:xfrm>
            <a:off x="6072188" y="4572000"/>
            <a:ext cx="1000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short</a:t>
            </a:r>
            <a:endParaRPr lang="zh-CN" altLang="en-US" b="1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3"/>
          <p:cNvSpPr txBox="1">
            <a:spLocks noChangeArrowheads="1"/>
          </p:cNvSpPr>
          <p:nvPr/>
        </p:nvSpPr>
        <p:spPr bwMode="auto">
          <a:xfrm>
            <a:off x="6072188" y="5000625"/>
            <a:ext cx="1000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int</a:t>
            </a:r>
            <a:endParaRPr lang="zh-CN" altLang="en-US" b="1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4"/>
          <p:cNvSpPr txBox="1">
            <a:spLocks noChangeArrowheads="1"/>
          </p:cNvSpPr>
          <p:nvPr/>
        </p:nvSpPr>
        <p:spPr bwMode="auto">
          <a:xfrm>
            <a:off x="6072188" y="5429250"/>
            <a:ext cx="1000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long</a:t>
            </a:r>
            <a:endParaRPr lang="zh-CN" altLang="en-US" b="1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0"/>
          <p:cNvSpPr txBox="1">
            <a:spLocks noChangeArrowheads="1"/>
          </p:cNvSpPr>
          <p:nvPr/>
        </p:nvSpPr>
        <p:spPr bwMode="auto">
          <a:xfrm>
            <a:off x="6072188" y="1824038"/>
            <a:ext cx="2214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unsigned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short</a:t>
            </a:r>
            <a:endParaRPr lang="zh-CN" altLang="en-US" b="1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TextBox 21"/>
          <p:cNvSpPr txBox="1">
            <a:spLocks noChangeArrowheads="1"/>
          </p:cNvSpPr>
          <p:nvPr/>
        </p:nvSpPr>
        <p:spPr bwMode="auto">
          <a:xfrm>
            <a:off x="6072188" y="3214688"/>
            <a:ext cx="25003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unsigned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long</a:t>
            </a:r>
            <a:r>
              <a:rPr lang="en-US" altLang="zh-CN" b="1" dirty="0" smtClean="0"/>
              <a:t> </a:t>
            </a:r>
            <a:r>
              <a:rPr lang="en-US" altLang="zh-CN" b="1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long</a:t>
            </a:r>
            <a:endParaRPr lang="zh-CN" altLang="en-US" b="1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4"/>
          <p:cNvSpPr txBox="1">
            <a:spLocks noChangeArrowheads="1"/>
          </p:cNvSpPr>
          <p:nvPr/>
        </p:nvSpPr>
        <p:spPr bwMode="auto">
          <a:xfrm>
            <a:off x="6072188" y="5857875"/>
            <a:ext cx="1419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long</a:t>
            </a:r>
            <a:r>
              <a:rPr lang="en-US" altLang="zh-CN" b="1" dirty="0" smtClean="0"/>
              <a:t> </a:t>
            </a:r>
            <a:r>
              <a:rPr lang="en-US" altLang="zh-CN" b="1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long</a:t>
            </a:r>
            <a:endParaRPr lang="zh-CN" altLang="en-US" b="1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左大括号 18"/>
          <p:cNvSpPr>
            <a:spLocks/>
          </p:cNvSpPr>
          <p:nvPr/>
        </p:nvSpPr>
        <p:spPr bwMode="auto">
          <a:xfrm>
            <a:off x="5715000" y="2071688"/>
            <a:ext cx="357188" cy="4000500"/>
          </a:xfrm>
          <a:prstGeom prst="leftBrace">
            <a:avLst>
              <a:gd name="adj1" fmla="val 8296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39" name="左大括号 18"/>
          <p:cNvSpPr>
            <a:spLocks/>
          </p:cNvSpPr>
          <p:nvPr/>
        </p:nvSpPr>
        <p:spPr bwMode="auto">
          <a:xfrm>
            <a:off x="5715000" y="2071688"/>
            <a:ext cx="357188" cy="4000500"/>
          </a:xfrm>
          <a:prstGeom prst="leftBrace">
            <a:avLst>
              <a:gd name="adj1" fmla="val 8296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40" name="TextBox 20"/>
          <p:cNvSpPr txBox="1">
            <a:spLocks noChangeArrowheads="1"/>
          </p:cNvSpPr>
          <p:nvPr/>
        </p:nvSpPr>
        <p:spPr bwMode="auto">
          <a:xfrm>
            <a:off x="6072188" y="2286000"/>
            <a:ext cx="22145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unsigned int </a:t>
            </a:r>
            <a:r>
              <a:rPr lang="en-US" altLang="zh-CN" b="1">
                <a:solidFill>
                  <a:srgbClr val="FF0000"/>
                </a:solidFill>
              </a:rPr>
              <a:t>(4)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1" name="TextBox 21"/>
          <p:cNvSpPr txBox="1">
            <a:spLocks noChangeArrowheads="1"/>
          </p:cNvSpPr>
          <p:nvPr/>
        </p:nvSpPr>
        <p:spPr bwMode="auto">
          <a:xfrm>
            <a:off x="6072188" y="2773363"/>
            <a:ext cx="22145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unsigned long </a:t>
            </a:r>
            <a:r>
              <a:rPr lang="en-US" altLang="zh-CN" b="1">
                <a:solidFill>
                  <a:srgbClr val="FF0000"/>
                </a:solidFill>
              </a:rPr>
              <a:t>(4)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2" name="TextBox 22"/>
          <p:cNvSpPr txBox="1">
            <a:spLocks noChangeArrowheads="1"/>
          </p:cNvSpPr>
          <p:nvPr/>
        </p:nvSpPr>
        <p:spPr bwMode="auto">
          <a:xfrm>
            <a:off x="6072188" y="4572000"/>
            <a:ext cx="2286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short </a:t>
            </a:r>
            <a:r>
              <a:rPr lang="en-US" altLang="zh-CN" b="1">
                <a:solidFill>
                  <a:srgbClr val="FF0000"/>
                </a:solidFill>
              </a:rPr>
              <a:t>(2)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3" name="TextBox 23"/>
          <p:cNvSpPr txBox="1">
            <a:spLocks noChangeArrowheads="1"/>
          </p:cNvSpPr>
          <p:nvPr/>
        </p:nvSpPr>
        <p:spPr bwMode="auto">
          <a:xfrm>
            <a:off x="6072188" y="5000625"/>
            <a:ext cx="2286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int </a:t>
            </a:r>
            <a:r>
              <a:rPr lang="en-US" altLang="zh-CN" b="1">
                <a:solidFill>
                  <a:srgbClr val="FF0000"/>
                </a:solidFill>
              </a:rPr>
              <a:t>(4)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4" name="TextBox 24"/>
          <p:cNvSpPr txBox="1">
            <a:spLocks noChangeArrowheads="1"/>
          </p:cNvSpPr>
          <p:nvPr/>
        </p:nvSpPr>
        <p:spPr bwMode="auto">
          <a:xfrm>
            <a:off x="6072188" y="5429250"/>
            <a:ext cx="23574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long </a:t>
            </a:r>
            <a:r>
              <a:rPr lang="en-US" altLang="zh-CN" b="1">
                <a:solidFill>
                  <a:srgbClr val="FF0000"/>
                </a:solidFill>
              </a:rPr>
              <a:t>(4)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5" name="TextBox 20"/>
          <p:cNvSpPr txBox="1">
            <a:spLocks noChangeArrowheads="1"/>
          </p:cNvSpPr>
          <p:nvPr/>
        </p:nvSpPr>
        <p:spPr bwMode="auto">
          <a:xfrm>
            <a:off x="6072188" y="1824038"/>
            <a:ext cx="22145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unsigned short </a:t>
            </a:r>
            <a:r>
              <a:rPr lang="en-US" altLang="zh-CN" b="1">
                <a:solidFill>
                  <a:srgbClr val="FF0000"/>
                </a:solidFill>
              </a:rPr>
              <a:t>(2)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6" name="TextBox 21"/>
          <p:cNvSpPr txBox="1">
            <a:spLocks noChangeArrowheads="1"/>
          </p:cNvSpPr>
          <p:nvPr/>
        </p:nvSpPr>
        <p:spPr bwMode="auto">
          <a:xfrm>
            <a:off x="6072188" y="3214688"/>
            <a:ext cx="26431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unsigned long long </a:t>
            </a:r>
            <a:r>
              <a:rPr lang="en-US" altLang="zh-CN" b="1">
                <a:solidFill>
                  <a:srgbClr val="FF0000"/>
                </a:solidFill>
              </a:rPr>
              <a:t>(8)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7" name="TextBox 24"/>
          <p:cNvSpPr txBox="1">
            <a:spLocks noChangeArrowheads="1"/>
          </p:cNvSpPr>
          <p:nvPr/>
        </p:nvSpPr>
        <p:spPr bwMode="auto">
          <a:xfrm>
            <a:off x="6072188" y="5857875"/>
            <a:ext cx="25003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long long </a:t>
            </a:r>
            <a:r>
              <a:rPr lang="en-US" altLang="zh-CN" b="1">
                <a:solidFill>
                  <a:srgbClr val="FF0000"/>
                </a:solidFill>
              </a:rPr>
              <a:t>(8)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1259632" y="5003884"/>
            <a:ext cx="29369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 smtClean="0"/>
              <a:t>长长整型</a:t>
            </a:r>
            <a:r>
              <a:rPr lang="en-US" altLang="zh-CN" b="1" dirty="0" smtClean="0"/>
              <a:t>(</a:t>
            </a:r>
            <a:r>
              <a:rPr lang="en-US" altLang="zh-CN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long long</a:t>
            </a:r>
            <a:r>
              <a:rPr lang="en-US" altLang="zh-CN" b="1" dirty="0" smtClean="0"/>
              <a:t>)</a:t>
            </a:r>
            <a:endParaRPr lang="zh-CN" alt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 animBg="1"/>
      <p:bldP spid="14" grpId="0" animBg="1"/>
      <p:bldP spid="15" grpId="0" animBg="1"/>
      <p:bldP spid="16" grpId="0"/>
      <p:bldP spid="17" grpId="0"/>
      <p:bldP spid="20" grpId="0"/>
      <p:bldP spid="21" grpId="0"/>
      <p:bldP spid="22" grpId="0"/>
      <p:bldP spid="23" grpId="0"/>
      <p:bldP spid="24" grpId="0"/>
      <p:bldP spid="25" grpId="0"/>
      <p:bldP spid="28" grpId="0"/>
      <p:bldP spid="29" grpId="0"/>
      <p:bldP spid="30" grpId="0" animBg="1"/>
      <p:bldP spid="39" grpId="0" animBg="1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smtClean="0">
                <a:ea typeface="宋体" pitchFamily="2" charset="-122"/>
              </a:rPr>
              <a:t>数据在内存中的表示</a:t>
            </a:r>
          </a:p>
        </p:txBody>
      </p:sp>
      <p:sp>
        <p:nvSpPr>
          <p:cNvPr id="22531" name="内容占位符 1"/>
          <p:cNvSpPr>
            <a:spLocks noGrp="1"/>
          </p:cNvSpPr>
          <p:nvPr>
            <p:ph idx="1"/>
          </p:nvPr>
        </p:nvSpPr>
        <p:spPr>
          <a:xfrm>
            <a:off x="142844" y="1076325"/>
            <a:ext cx="9001156" cy="5248275"/>
          </a:xfrm>
        </p:spPr>
        <p:txBody>
          <a:bodyPr/>
          <a:lstStyle/>
          <a:p>
            <a:r>
              <a:rPr lang="zh-CN" altLang="en-US" dirty="0" smtClean="0"/>
              <a:t>无符号短整数的表示</a:t>
            </a:r>
            <a:r>
              <a:rPr lang="en-US" altLang="zh-CN" dirty="0" smtClean="0"/>
              <a:t>unsigned short a</a:t>
            </a:r>
            <a:r>
              <a:rPr lang="zh-CN" altLang="en-US" dirty="0" smtClean="0"/>
              <a:t> </a:t>
            </a:r>
            <a:r>
              <a:rPr lang="en-US" altLang="zh-CN" dirty="0" smtClean="0"/>
              <a:t>= 100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无符号整数的表示</a:t>
            </a:r>
            <a:r>
              <a:rPr lang="en-US" altLang="zh-CN" dirty="0" smtClean="0"/>
              <a:t>unsigned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100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71625" y="2770188"/>
          <a:ext cx="6096000" cy="371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809875" y="1712913"/>
          <a:ext cx="13335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750"/>
                <a:gridCol w="666750"/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00</a:t>
                      </a:r>
                      <a:endParaRPr lang="zh-CN" altLang="en-US" sz="1800" dirty="0"/>
                    </a:p>
                  </a:txBody>
                  <a:tcPr marL="91441" marR="91441" marT="45798" marB="45798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64</a:t>
                      </a:r>
                      <a:endParaRPr lang="zh-CN" altLang="en-US" sz="1800" dirty="0"/>
                    </a:p>
                  </a:txBody>
                  <a:tcPr marL="91441" marR="91441" marT="45798" marB="45798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 rot="10800000" flipV="1">
            <a:off x="1571625" y="2070100"/>
            <a:ext cx="1285875" cy="714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143375" y="2070100"/>
            <a:ext cx="3500438" cy="714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547813" y="5229225"/>
          <a:ext cx="6096000" cy="371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..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..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..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..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..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..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/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2786063" y="4171950"/>
          <a:ext cx="2663824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956"/>
                <a:gridCol w="665956"/>
                <a:gridCol w="665956"/>
                <a:gridCol w="665956"/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00</a:t>
                      </a:r>
                      <a:endParaRPr lang="zh-CN" altLang="en-US" sz="1800" dirty="0"/>
                    </a:p>
                  </a:txBody>
                  <a:tcPr marL="91435" marR="91435" marT="45798" marB="45798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00</a:t>
                      </a:r>
                      <a:endParaRPr lang="zh-CN" altLang="en-US" sz="1800" dirty="0"/>
                    </a:p>
                  </a:txBody>
                  <a:tcPr marL="91435" marR="91435" marT="45798" marB="45798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00</a:t>
                      </a:r>
                      <a:endParaRPr lang="zh-CN" altLang="en-US" sz="1800" dirty="0"/>
                    </a:p>
                  </a:txBody>
                  <a:tcPr marL="91435" marR="91435" marT="45798" marB="45798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64</a:t>
                      </a:r>
                      <a:endParaRPr lang="zh-CN" altLang="en-US" sz="1800" dirty="0"/>
                    </a:p>
                  </a:txBody>
                  <a:tcPr marL="91435" marR="91435" marT="45798" marB="45798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7" name="直接连接符 6"/>
          <p:cNvCxnSpPr/>
          <p:nvPr/>
        </p:nvCxnSpPr>
        <p:spPr>
          <a:xfrm rot="10800000" flipV="1">
            <a:off x="1547813" y="4529138"/>
            <a:ext cx="1285875" cy="714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7"/>
          <p:cNvCxnSpPr/>
          <p:nvPr/>
        </p:nvCxnSpPr>
        <p:spPr>
          <a:xfrm>
            <a:off x="5580063" y="4529138"/>
            <a:ext cx="2039937" cy="714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547813" y="3168650"/>
            <a:ext cx="6096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t"/>
            <a:r>
              <a:rPr lang="en-US" altLang="zh-CN" b="1"/>
              <a:t>15     …    …     …   …  …  …  7    6    5    4    3    2    1    0</a:t>
            </a:r>
            <a:endParaRPr lang="zh-CN" altLang="en-US" b="1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500188" y="5589588"/>
            <a:ext cx="6096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t"/>
            <a:r>
              <a:rPr lang="en-US" altLang="zh-CN" b="1"/>
              <a:t>31     …    …     …   …  …  …  7    6    5    4    3    2    1    0</a:t>
            </a:r>
            <a:endParaRPr lang="zh-CN" altLang="en-US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  <p:bldP spid="19" grpId="0"/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smtClean="0">
                <a:ea typeface="宋体" pitchFamily="2" charset="-122"/>
              </a:rPr>
              <a:t>数据在内存中的表示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短整型</a:t>
            </a:r>
            <a:r>
              <a:rPr lang="en-US" altLang="zh-CN" smtClean="0"/>
              <a:t>(signed short)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整型、长整型</a:t>
            </a:r>
            <a:r>
              <a:rPr lang="en-US" altLang="zh-CN" smtClean="0"/>
              <a:t>(signed int</a:t>
            </a:r>
            <a:r>
              <a:rPr lang="zh-CN" altLang="en-US" smtClean="0"/>
              <a:t>、</a:t>
            </a:r>
            <a:r>
              <a:rPr lang="en-US" altLang="zh-CN" smtClean="0"/>
              <a:t> signed long)</a:t>
            </a:r>
          </a:p>
          <a:p>
            <a:endParaRPr lang="en-US" altLang="zh-CN" smtClean="0"/>
          </a:p>
          <a:p>
            <a:endParaRPr lang="zh-CN" altLang="en-US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3125" y="1806575"/>
          <a:ext cx="142875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75"/>
                <a:gridCol w="714375"/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04</a:t>
                      </a:r>
                      <a:endParaRPr lang="zh-CN" altLang="en-US" sz="1800" dirty="0"/>
                    </a:p>
                  </a:txBody>
                  <a:tcPr marL="91439" marR="91439" marT="45798" marB="45798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56</a:t>
                      </a:r>
                      <a:endParaRPr lang="zh-CN" altLang="en-US" sz="1800" dirty="0"/>
                    </a:p>
                  </a:txBody>
                  <a:tcPr marL="91439" marR="91439" marT="45798" marB="45798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85813" y="2863850"/>
          <a:ext cx="7643808" cy="371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77738"/>
                <a:gridCol w="477738"/>
                <a:gridCol w="477738"/>
                <a:gridCol w="477738"/>
                <a:gridCol w="477738"/>
                <a:gridCol w="477738"/>
                <a:gridCol w="477738"/>
                <a:gridCol w="477738"/>
                <a:gridCol w="477738"/>
                <a:gridCol w="477738"/>
                <a:gridCol w="477738"/>
                <a:gridCol w="477738"/>
                <a:gridCol w="477738"/>
                <a:gridCol w="477738"/>
                <a:gridCol w="477738"/>
                <a:gridCol w="477738"/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39" marR="91439" marT="45798" marB="45798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 rot="10800000" flipV="1">
            <a:off x="785813" y="2163763"/>
            <a:ext cx="1357312" cy="714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571875" y="2163763"/>
            <a:ext cx="4857750" cy="714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3000375" y="4487863"/>
          <a:ext cx="3143252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3"/>
                <a:gridCol w="785813"/>
                <a:gridCol w="785813"/>
                <a:gridCol w="785813"/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00</a:t>
                      </a:r>
                      <a:endParaRPr lang="zh-CN" altLang="en-US" sz="1800" dirty="0"/>
                    </a:p>
                  </a:txBody>
                  <a:tcPr marL="91439" marR="91439" marT="45798" marB="45798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00</a:t>
                      </a:r>
                      <a:endParaRPr lang="zh-CN" altLang="en-US" sz="1800" dirty="0"/>
                    </a:p>
                  </a:txBody>
                  <a:tcPr marL="91439" marR="91439" marT="45798" marB="45798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00</a:t>
                      </a:r>
                      <a:endParaRPr lang="zh-CN" altLang="en-US" sz="1800" dirty="0"/>
                    </a:p>
                  </a:txBody>
                  <a:tcPr marL="91439" marR="91439" marT="45798" marB="45798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70</a:t>
                      </a:r>
                      <a:endParaRPr lang="zh-CN" altLang="en-US" sz="1800" dirty="0"/>
                    </a:p>
                  </a:txBody>
                  <a:tcPr marL="91439" marR="91439" marT="45798" marB="45798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785813" y="5416550"/>
          <a:ext cx="7596192" cy="371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74762"/>
                <a:gridCol w="474762"/>
                <a:gridCol w="474762"/>
                <a:gridCol w="474762"/>
                <a:gridCol w="474762"/>
                <a:gridCol w="474762"/>
                <a:gridCol w="474762"/>
                <a:gridCol w="474762"/>
                <a:gridCol w="474762"/>
                <a:gridCol w="474762"/>
                <a:gridCol w="474762"/>
                <a:gridCol w="474762"/>
                <a:gridCol w="474762"/>
                <a:gridCol w="474762"/>
                <a:gridCol w="474762"/>
                <a:gridCol w="474762"/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…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…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…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…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…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…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…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/>
                        <a:t>1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/>
                </a:tc>
              </a:tr>
            </a:tbl>
          </a:graphicData>
        </a:graphic>
      </p:graphicFrame>
      <p:cxnSp>
        <p:nvCxnSpPr>
          <p:cNvPr id="17" name="直接连接符 16"/>
          <p:cNvCxnSpPr/>
          <p:nvPr/>
        </p:nvCxnSpPr>
        <p:spPr>
          <a:xfrm rot="10800000" flipV="1">
            <a:off x="785813" y="4845050"/>
            <a:ext cx="2214562" cy="571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143625" y="4845050"/>
            <a:ext cx="2214563" cy="571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85813" y="3201988"/>
            <a:ext cx="77152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t"/>
            <a:r>
              <a:rPr lang="en-US" altLang="zh-CN" b="1"/>
              <a:t>15   14    13   12    11    10    9      8     7     6      5      4      3     2     1     0</a:t>
            </a:r>
            <a:endParaRPr lang="zh-CN" altLang="en-US" b="1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714375" y="5773738"/>
            <a:ext cx="77152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t"/>
            <a:r>
              <a:rPr lang="en-US" altLang="zh-CN" b="1"/>
              <a:t>31     …    …     …   …     …    ...    …   7      6     5     4      3     2      1      0</a:t>
            </a:r>
            <a:endParaRPr lang="zh-CN" altLang="en-US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smtClean="0">
                <a:ea typeface="宋体" pitchFamily="2" charset="-122"/>
              </a:rPr>
              <a:t>补充：</a:t>
            </a:r>
            <a:r>
              <a:rPr lang="en-US" altLang="zh-CN" sz="3200" smtClean="0">
                <a:ea typeface="宋体" pitchFamily="2" charset="-122"/>
              </a:rPr>
              <a:t>sizeof</a:t>
            </a:r>
            <a:endParaRPr lang="zh-CN" altLang="en-US" sz="3200" smtClean="0">
              <a:ea typeface="宋体" pitchFamily="2" charset="-122"/>
            </a:endParaRPr>
          </a:p>
        </p:txBody>
      </p:sp>
      <p:sp>
        <p:nvSpPr>
          <p:cNvPr id="23555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sizeof</a:t>
            </a:r>
            <a:r>
              <a:rPr lang="zh-CN" altLang="en-US" dirty="0" smtClean="0"/>
              <a:t>可以得到变量或数据类型占用的字节数</a:t>
            </a:r>
            <a:endParaRPr lang="en-US" altLang="zh-CN" dirty="0" smtClean="0"/>
          </a:p>
          <a:p>
            <a:r>
              <a:rPr lang="zh-CN" altLang="en-US" dirty="0" smtClean="0"/>
              <a:t>基本形式：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sizeof</a:t>
            </a:r>
            <a:r>
              <a:rPr lang="en-US" altLang="zh-CN" dirty="0" smtClean="0"/>
              <a:t>(</a:t>
            </a:r>
            <a:r>
              <a:rPr lang="zh-CN" altLang="en-US" dirty="0" smtClean="0"/>
              <a:t>数据值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 smtClean="0"/>
              <a:t>sizeof</a:t>
            </a:r>
            <a:r>
              <a:rPr lang="en-US" altLang="zh-CN" dirty="0" smtClean="0"/>
              <a:t>(</a:t>
            </a:r>
            <a:r>
              <a:rPr lang="zh-CN" altLang="en-US" dirty="0" smtClean="0"/>
              <a:t>数据类型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举例：</a:t>
            </a:r>
          </a:p>
        </p:txBody>
      </p:sp>
      <p:sp>
        <p:nvSpPr>
          <p:cNvPr id="23556" name="页脚占位符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zh-CN" altLang="en-US" smtClean="0">
                <a:ea typeface="楷体_GB2312" pitchFamily="49" charset="-122"/>
              </a:rPr>
              <a:t>版权所有，复制注明出处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43240" y="3713163"/>
            <a:ext cx="4429125" cy="23083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2;</a:t>
            </a:r>
          </a:p>
          <a:p>
            <a:pPr>
              <a:defRPr/>
            </a:pPr>
            <a:endParaRPr lang="en-US" altLang="zh-CN" sz="2400" dirty="0"/>
          </a:p>
          <a:p>
            <a:pPr>
              <a:defRPr/>
            </a:pPr>
            <a:r>
              <a:rPr lang="en-US" altLang="zh-CN" sz="2400" dirty="0" err="1"/>
              <a:t>sizeof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) </a:t>
            </a:r>
            <a:r>
              <a:rPr lang="en-US" altLang="zh-CN" sz="2400" dirty="0" smtClean="0"/>
              <a:t>        //</a:t>
            </a:r>
            <a:r>
              <a:rPr lang="zh-CN" altLang="en-US" sz="2400" dirty="0"/>
              <a:t>结果</a:t>
            </a:r>
            <a:r>
              <a:rPr lang="en-US" altLang="zh-CN" sz="2400" dirty="0"/>
              <a:t>4</a:t>
            </a:r>
          </a:p>
          <a:p>
            <a:pPr>
              <a:defRPr/>
            </a:pPr>
            <a:r>
              <a:rPr lang="en-US" altLang="zh-CN" sz="2400" dirty="0" err="1"/>
              <a:t>sizeof</a:t>
            </a:r>
            <a:r>
              <a:rPr lang="en-US" altLang="zh-CN" sz="2400" dirty="0"/>
              <a:t>(i) </a:t>
            </a:r>
            <a:r>
              <a:rPr lang="en-US" altLang="zh-CN" sz="2400" dirty="0" smtClean="0"/>
              <a:t>           //</a:t>
            </a:r>
            <a:r>
              <a:rPr lang="zh-CN" altLang="en-US" sz="2400" dirty="0"/>
              <a:t>结果</a:t>
            </a:r>
            <a:r>
              <a:rPr lang="en-US" altLang="zh-CN" sz="2400" dirty="0"/>
              <a:t>4</a:t>
            </a:r>
          </a:p>
          <a:p>
            <a:pPr>
              <a:defRPr/>
            </a:pPr>
            <a:r>
              <a:rPr lang="en-US" altLang="zh-CN" sz="2400" dirty="0" err="1"/>
              <a:t>sizeof</a:t>
            </a:r>
            <a:r>
              <a:rPr lang="en-US" altLang="zh-CN" sz="2400" dirty="0"/>
              <a:t>(2) </a:t>
            </a:r>
            <a:r>
              <a:rPr lang="en-US" altLang="zh-CN" sz="2400" dirty="0" smtClean="0"/>
              <a:t>          //</a:t>
            </a:r>
            <a:r>
              <a:rPr lang="zh-CN" altLang="en-US" sz="2400" dirty="0"/>
              <a:t>结果</a:t>
            </a:r>
            <a:r>
              <a:rPr lang="en-US" altLang="zh-CN" sz="2400" dirty="0"/>
              <a:t>4</a:t>
            </a:r>
          </a:p>
          <a:p>
            <a:pPr>
              <a:defRPr/>
            </a:pP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smtClean="0">
                <a:ea typeface="宋体" pitchFamily="2" charset="-122"/>
              </a:rPr>
              <a:t>数据在内存中的表示</a:t>
            </a:r>
          </a:p>
        </p:txBody>
      </p:sp>
      <p:sp>
        <p:nvSpPr>
          <p:cNvPr id="2765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在内存中数值是以</a:t>
            </a:r>
            <a:r>
              <a:rPr lang="zh-CN" altLang="en-US" dirty="0" smtClean="0">
                <a:solidFill>
                  <a:srgbClr val="FF0000"/>
                </a:solidFill>
              </a:rPr>
              <a:t>补码</a:t>
            </a:r>
            <a:r>
              <a:rPr lang="zh-CN" altLang="en-US" dirty="0" smtClean="0"/>
              <a:t>的形式存储的</a:t>
            </a:r>
            <a:endParaRPr lang="en-US" altLang="zh-CN" dirty="0" smtClean="0"/>
          </a:p>
          <a:p>
            <a:r>
              <a:rPr lang="zh-CN" altLang="en-US" dirty="0" smtClean="0"/>
              <a:t>有符号整数在内存中的存储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正数：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原码、补码和反码相同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负数：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原码：数值的二进制表示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反码：符号位不变，数值的二进制按位取反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补码：数值的反码加</a:t>
            </a:r>
            <a:r>
              <a:rPr lang="en-US" altLang="zh-CN" dirty="0" smtClean="0"/>
              <a:t>1</a:t>
            </a:r>
            <a:endParaRPr lang="zh-CN" altLang="en-US" dirty="0" smtClean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547813" y="1350963"/>
          <a:ext cx="6096000" cy="371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…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…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…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…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…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…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98" marB="45798"/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1547813" y="1993900"/>
          <a:ext cx="6096000" cy="371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T="45798" marB="45798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…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…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…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…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…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…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98" marB="45798"/>
                </a:tc>
              </a:tr>
            </a:tbl>
          </a:graphicData>
        </a:graphic>
      </p:graphicFrame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785813" y="1389063"/>
            <a:ext cx="6969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/>
              <a:t>正数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782638" y="1981200"/>
            <a:ext cx="7000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/>
              <a:t>负数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1"/>
          <p:cNvSpPr>
            <a:spLocks noGrp="1"/>
          </p:cNvSpPr>
          <p:nvPr>
            <p:ph idx="1"/>
          </p:nvPr>
        </p:nvSpPr>
        <p:spPr>
          <a:xfrm>
            <a:off x="468313" y="1484313"/>
            <a:ext cx="8229600" cy="1373187"/>
          </a:xfrm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ea typeface="宋体" pitchFamily="2" charset="-122"/>
              </a:rPr>
              <a:t>要求</a:t>
            </a:r>
            <a:endParaRPr lang="en-US" altLang="zh-CN" smtClean="0">
              <a:solidFill>
                <a:srgbClr val="FF0000"/>
              </a:solidFill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mtClean="0">
                <a:ea typeface="宋体" pitchFamily="2" charset="-122"/>
              </a:rPr>
              <a:t>	</a:t>
            </a:r>
            <a:r>
              <a:rPr lang="zh-CN" altLang="en-US" smtClean="0">
                <a:ea typeface="宋体" pitchFamily="2" charset="-122"/>
              </a:rPr>
              <a:t>计算</a:t>
            </a:r>
            <a:r>
              <a:rPr lang="en-US" altLang="zh-CN" smtClean="0">
                <a:ea typeface="宋体" pitchFamily="2" charset="-122"/>
              </a:rPr>
              <a:t>1</a:t>
            </a:r>
            <a:r>
              <a:rPr lang="zh-CN" altLang="en-US" smtClean="0">
                <a:ea typeface="宋体" pitchFamily="2" charset="-122"/>
              </a:rPr>
              <a:t>和</a:t>
            </a:r>
            <a:r>
              <a:rPr lang="en-US" altLang="zh-CN" smtClean="0">
                <a:ea typeface="宋体" pitchFamily="2" charset="-122"/>
              </a:rPr>
              <a:t>-1</a:t>
            </a:r>
            <a:r>
              <a:rPr lang="zh-CN" altLang="en-US" smtClean="0">
                <a:ea typeface="宋体" pitchFamily="2" charset="-122"/>
              </a:rPr>
              <a:t>的和</a:t>
            </a:r>
          </a:p>
        </p:txBody>
      </p:sp>
      <p:sp>
        <p:nvSpPr>
          <p:cNvPr id="2867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pitchFamily="2" charset="-122"/>
              </a:rPr>
              <a:t>Short</a:t>
            </a:r>
            <a:r>
              <a:rPr lang="zh-CN" altLang="en-US" sz="3200" dirty="0" smtClean="0">
                <a:ea typeface="宋体" pitchFamily="2" charset="-122"/>
              </a:rPr>
              <a:t>类型数据举例</a:t>
            </a:r>
          </a:p>
        </p:txBody>
      </p:sp>
      <p:sp>
        <p:nvSpPr>
          <p:cNvPr id="6" name="内容占位符 1"/>
          <p:cNvSpPr txBox="1">
            <a:spLocks/>
          </p:cNvSpPr>
          <p:nvPr/>
        </p:nvSpPr>
        <p:spPr bwMode="auto">
          <a:xfrm>
            <a:off x="428625" y="3143250"/>
            <a:ext cx="82296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buFont typeface="Wingdings" pitchFamily="2" charset="2"/>
              <a:buChar char="Ø"/>
              <a:defRPr/>
            </a:pPr>
            <a:r>
              <a:rPr lang="zh-CN" altLang="en-US" sz="2700" b="1" kern="0" dirty="0">
                <a:solidFill>
                  <a:srgbClr val="FF0000"/>
                </a:solidFill>
                <a:latin typeface="+mn-lt"/>
              </a:rPr>
              <a:t>目的</a:t>
            </a:r>
            <a:endParaRPr lang="en-US" altLang="zh-CN" sz="2700" b="1" kern="0" dirty="0">
              <a:solidFill>
                <a:srgbClr val="FF0000"/>
              </a:solidFill>
              <a:latin typeface="+mn-lt"/>
            </a:endParaRPr>
          </a:p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lang="en-US" altLang="zh-CN" sz="2700" b="1" kern="0" dirty="0">
                <a:latin typeface="+mn-lt"/>
              </a:rPr>
              <a:t>	</a:t>
            </a:r>
            <a:r>
              <a:rPr lang="zh-CN" altLang="en-US" sz="2700" b="1" kern="0" dirty="0">
                <a:latin typeface="+mn-lt"/>
              </a:rPr>
              <a:t>揭示正数和负数的内存表示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500063" y="1357313"/>
            <a:ext cx="8229600" cy="142875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endParaRPr lang="en-US" altLang="zh-CN" sz="2700" b="1" kern="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500063" y="3143250"/>
            <a:ext cx="8229600" cy="15001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endParaRPr lang="en-US" altLang="zh-CN" sz="2700" b="1" kern="0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脚占位符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smtClean="0"/>
              <a:t>版权所有，复制注明出处</a:t>
            </a:r>
          </a:p>
        </p:txBody>
      </p:sp>
      <p:sp>
        <p:nvSpPr>
          <p:cNvPr id="5123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 smtClean="0">
                <a:ea typeface="宋体" pitchFamily="2" charset="-122"/>
              </a:rPr>
              <a:t>上一章知识复习</a:t>
            </a:r>
          </a:p>
        </p:txBody>
      </p:sp>
      <p:sp>
        <p:nvSpPr>
          <p:cNvPr id="5124" name="矩形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了解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个基本概念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认识两种注释方法。</a:t>
            </a:r>
            <a:endParaRPr lang="zh-CN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掌握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函数相关内容。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了解头文件的作用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知道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语言中的单词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了解</a:t>
            </a:r>
            <a:r>
              <a:rPr lang="en-US" altLang="zh-CN" dirty="0" smtClean="0"/>
              <a:t>C</a:t>
            </a:r>
            <a:r>
              <a:rPr lang="zh-CN" altLang="en-US" dirty="0" smtClean="0"/>
              <a:t>程序的“开发”过程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熟练模拟例子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ea typeface="宋体" pitchFamily="2" charset="-122"/>
              </a:rPr>
              <a:t>分析</a:t>
            </a:r>
            <a:r>
              <a:rPr lang="en-US" altLang="zh-CN" sz="3200" dirty="0" smtClean="0">
                <a:ea typeface="宋体" pitchFamily="2" charset="-122"/>
              </a:rPr>
              <a:t>short</a:t>
            </a:r>
            <a:r>
              <a:rPr lang="zh-CN" altLang="en-US" sz="3200" dirty="0" smtClean="0">
                <a:ea typeface="宋体" pitchFamily="2" charset="-122"/>
              </a:rPr>
              <a:t>类型数据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quarter" idx="1"/>
          </p:nvPr>
        </p:nvGraphicFramePr>
        <p:xfrm>
          <a:off x="2286000" y="1343025"/>
          <a:ext cx="6372224" cy="371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8264"/>
                <a:gridCol w="398264"/>
                <a:gridCol w="398264"/>
                <a:gridCol w="398264"/>
                <a:gridCol w="398264"/>
                <a:gridCol w="398264"/>
                <a:gridCol w="398264"/>
                <a:gridCol w="398264"/>
                <a:gridCol w="398264"/>
                <a:gridCol w="398264"/>
                <a:gridCol w="398264"/>
                <a:gridCol w="398264"/>
                <a:gridCol w="398264"/>
                <a:gridCol w="398264"/>
                <a:gridCol w="398264"/>
                <a:gridCol w="398264"/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T="45798" marB="45798"/>
                </a:tc>
              </a:tr>
            </a:tbl>
          </a:graphicData>
        </a:graphic>
      </p:graphicFrame>
      <p:graphicFrame>
        <p:nvGraphicFramePr>
          <p:cNvPr id="8" name="内容占位符 6"/>
          <p:cNvGraphicFramePr>
            <a:graphicFrameLocks/>
          </p:cNvGraphicFramePr>
          <p:nvPr/>
        </p:nvGraphicFramePr>
        <p:xfrm>
          <a:off x="2286000" y="1928813"/>
          <a:ext cx="6357936" cy="371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7371"/>
                <a:gridCol w="397371"/>
                <a:gridCol w="397371"/>
                <a:gridCol w="397371"/>
                <a:gridCol w="397371"/>
                <a:gridCol w="397371"/>
                <a:gridCol w="397371"/>
                <a:gridCol w="397371"/>
                <a:gridCol w="397371"/>
                <a:gridCol w="397371"/>
                <a:gridCol w="397371"/>
                <a:gridCol w="397371"/>
                <a:gridCol w="397371"/>
                <a:gridCol w="397371"/>
                <a:gridCol w="397371"/>
                <a:gridCol w="397371"/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</a:tr>
            </a:tbl>
          </a:graphicData>
        </a:graphic>
      </p:graphicFrame>
      <p:sp>
        <p:nvSpPr>
          <p:cNvPr id="9" name="右箭头 8"/>
          <p:cNvSpPr/>
          <p:nvPr/>
        </p:nvSpPr>
        <p:spPr>
          <a:xfrm>
            <a:off x="214313" y="1214438"/>
            <a:ext cx="1571625" cy="57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1</a:t>
            </a:r>
            <a:r>
              <a:rPr lang="zh-CN" altLang="en-US" dirty="0"/>
              <a:t>的原码</a:t>
            </a:r>
          </a:p>
        </p:txBody>
      </p:sp>
      <p:sp>
        <p:nvSpPr>
          <p:cNvPr id="10" name="右箭头 9"/>
          <p:cNvSpPr/>
          <p:nvPr/>
        </p:nvSpPr>
        <p:spPr>
          <a:xfrm>
            <a:off x="214313" y="1785938"/>
            <a:ext cx="1571625" cy="57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-1</a:t>
            </a:r>
            <a:r>
              <a:rPr lang="zh-CN" altLang="en-US" dirty="0"/>
              <a:t>的原码</a:t>
            </a:r>
          </a:p>
        </p:txBody>
      </p:sp>
      <p:graphicFrame>
        <p:nvGraphicFramePr>
          <p:cNvPr id="11" name="内容占位符 6"/>
          <p:cNvGraphicFramePr>
            <a:graphicFrameLocks/>
          </p:cNvGraphicFramePr>
          <p:nvPr/>
        </p:nvGraphicFramePr>
        <p:xfrm>
          <a:off x="2286000" y="4129088"/>
          <a:ext cx="6372224" cy="371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8264"/>
                <a:gridCol w="398264"/>
                <a:gridCol w="398264"/>
                <a:gridCol w="398264"/>
                <a:gridCol w="398264"/>
                <a:gridCol w="398264"/>
                <a:gridCol w="398264"/>
                <a:gridCol w="398264"/>
                <a:gridCol w="398264"/>
                <a:gridCol w="398264"/>
                <a:gridCol w="398264"/>
                <a:gridCol w="398264"/>
                <a:gridCol w="398264"/>
                <a:gridCol w="398264"/>
                <a:gridCol w="398264"/>
                <a:gridCol w="398264"/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T="45798" marB="45798"/>
                </a:tc>
              </a:tr>
            </a:tbl>
          </a:graphicData>
        </a:graphic>
      </p:graphicFrame>
      <p:graphicFrame>
        <p:nvGraphicFramePr>
          <p:cNvPr id="12" name="内容占位符 6"/>
          <p:cNvGraphicFramePr>
            <a:graphicFrameLocks/>
          </p:cNvGraphicFramePr>
          <p:nvPr/>
        </p:nvGraphicFramePr>
        <p:xfrm>
          <a:off x="2286000" y="4714875"/>
          <a:ext cx="6357936" cy="371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7371"/>
                <a:gridCol w="397371"/>
                <a:gridCol w="397371"/>
                <a:gridCol w="397371"/>
                <a:gridCol w="397371"/>
                <a:gridCol w="397371"/>
                <a:gridCol w="397371"/>
                <a:gridCol w="397371"/>
                <a:gridCol w="397371"/>
                <a:gridCol w="397371"/>
                <a:gridCol w="397371"/>
                <a:gridCol w="397371"/>
                <a:gridCol w="397371"/>
                <a:gridCol w="397371"/>
                <a:gridCol w="397371"/>
                <a:gridCol w="397371"/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</a:tr>
            </a:tbl>
          </a:graphicData>
        </a:graphic>
      </p:graphicFrame>
      <p:sp>
        <p:nvSpPr>
          <p:cNvPr id="13" name="右箭头 12"/>
          <p:cNvSpPr/>
          <p:nvPr/>
        </p:nvSpPr>
        <p:spPr>
          <a:xfrm>
            <a:off x="214313" y="4000500"/>
            <a:ext cx="1571625" cy="57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1</a:t>
            </a:r>
            <a:r>
              <a:rPr lang="zh-CN" altLang="en-US" dirty="0"/>
              <a:t>的补码</a:t>
            </a:r>
          </a:p>
        </p:txBody>
      </p:sp>
      <p:sp>
        <p:nvSpPr>
          <p:cNvPr id="14" name="右箭头 13"/>
          <p:cNvSpPr/>
          <p:nvPr/>
        </p:nvSpPr>
        <p:spPr>
          <a:xfrm>
            <a:off x="214313" y="4572000"/>
            <a:ext cx="1571625" cy="57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-1</a:t>
            </a:r>
            <a:r>
              <a:rPr lang="zh-CN" altLang="en-US" dirty="0"/>
              <a:t>的补码</a:t>
            </a:r>
          </a:p>
        </p:txBody>
      </p:sp>
      <p:graphicFrame>
        <p:nvGraphicFramePr>
          <p:cNvPr id="15" name="内容占位符 6"/>
          <p:cNvGraphicFramePr>
            <a:graphicFrameLocks/>
          </p:cNvGraphicFramePr>
          <p:nvPr/>
        </p:nvGraphicFramePr>
        <p:xfrm>
          <a:off x="2286000" y="2700338"/>
          <a:ext cx="6357936" cy="371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7371"/>
                <a:gridCol w="397371"/>
                <a:gridCol w="397371"/>
                <a:gridCol w="397371"/>
                <a:gridCol w="397371"/>
                <a:gridCol w="397371"/>
                <a:gridCol w="397371"/>
                <a:gridCol w="397371"/>
                <a:gridCol w="397371"/>
                <a:gridCol w="397371"/>
                <a:gridCol w="397371"/>
                <a:gridCol w="397371"/>
                <a:gridCol w="397371"/>
                <a:gridCol w="397371"/>
                <a:gridCol w="397371"/>
                <a:gridCol w="397371"/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</a:tr>
            </a:tbl>
          </a:graphicData>
        </a:graphic>
      </p:graphicFrame>
      <p:sp>
        <p:nvSpPr>
          <p:cNvPr id="16" name="右箭头 15"/>
          <p:cNvSpPr/>
          <p:nvPr/>
        </p:nvSpPr>
        <p:spPr>
          <a:xfrm>
            <a:off x="214313" y="2571750"/>
            <a:ext cx="1571625" cy="57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-1</a:t>
            </a:r>
            <a:r>
              <a:rPr lang="zh-CN" altLang="en-US" dirty="0"/>
              <a:t>反码</a:t>
            </a:r>
          </a:p>
        </p:txBody>
      </p:sp>
      <p:graphicFrame>
        <p:nvGraphicFramePr>
          <p:cNvPr id="17" name="内容占位符 6"/>
          <p:cNvGraphicFramePr>
            <a:graphicFrameLocks/>
          </p:cNvGraphicFramePr>
          <p:nvPr/>
        </p:nvGraphicFramePr>
        <p:xfrm>
          <a:off x="2286000" y="3343275"/>
          <a:ext cx="6357936" cy="371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7371"/>
                <a:gridCol w="397371"/>
                <a:gridCol w="397371"/>
                <a:gridCol w="397371"/>
                <a:gridCol w="397371"/>
                <a:gridCol w="397371"/>
                <a:gridCol w="397371"/>
                <a:gridCol w="397371"/>
                <a:gridCol w="397371"/>
                <a:gridCol w="397371"/>
                <a:gridCol w="397371"/>
                <a:gridCol w="397371"/>
                <a:gridCol w="397371"/>
                <a:gridCol w="397371"/>
                <a:gridCol w="397371"/>
                <a:gridCol w="397371"/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</a:tr>
            </a:tbl>
          </a:graphicData>
        </a:graphic>
      </p:graphicFrame>
      <p:sp>
        <p:nvSpPr>
          <p:cNvPr id="18" name="右箭头 17"/>
          <p:cNvSpPr/>
          <p:nvPr/>
        </p:nvSpPr>
        <p:spPr>
          <a:xfrm>
            <a:off x="214313" y="3214688"/>
            <a:ext cx="1571625" cy="57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-1</a:t>
            </a:r>
            <a:r>
              <a:rPr lang="zh-CN" altLang="en-US" dirty="0"/>
              <a:t>补码</a:t>
            </a:r>
          </a:p>
        </p:txBody>
      </p:sp>
      <p:graphicFrame>
        <p:nvGraphicFramePr>
          <p:cNvPr id="19" name="内容占位符 6"/>
          <p:cNvGraphicFramePr>
            <a:graphicFrameLocks/>
          </p:cNvGraphicFramePr>
          <p:nvPr/>
        </p:nvGraphicFramePr>
        <p:xfrm>
          <a:off x="2286000" y="5357813"/>
          <a:ext cx="6372224" cy="371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8264"/>
                <a:gridCol w="398264"/>
                <a:gridCol w="398264"/>
                <a:gridCol w="398264"/>
                <a:gridCol w="398264"/>
                <a:gridCol w="398264"/>
                <a:gridCol w="398264"/>
                <a:gridCol w="398264"/>
                <a:gridCol w="398264"/>
                <a:gridCol w="398264"/>
                <a:gridCol w="398264"/>
                <a:gridCol w="398264"/>
                <a:gridCol w="398264"/>
                <a:gridCol w="398264"/>
                <a:gridCol w="398264"/>
                <a:gridCol w="398264"/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/>
                </a:tc>
              </a:tr>
            </a:tbl>
          </a:graphicData>
        </a:graphic>
      </p:graphicFrame>
      <p:sp>
        <p:nvSpPr>
          <p:cNvPr id="20" name="右箭头 19"/>
          <p:cNvSpPr/>
          <p:nvPr/>
        </p:nvSpPr>
        <p:spPr>
          <a:xfrm>
            <a:off x="285750" y="5214938"/>
            <a:ext cx="1500188" cy="57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result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 bwMode="black">
          <a:xfrm>
            <a:off x="1785918" y="5336366"/>
            <a:ext cx="500066" cy="40011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000" b="1" dirty="0" smtClean="0">
                <a:ea typeface="宋体" pitchFamily="2" charset="-122"/>
              </a:rPr>
              <a:t>1</a:t>
            </a:r>
            <a:endParaRPr lang="zh-CN" altLang="en-US" sz="2000" b="1" dirty="0" smtClean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6" grpId="0" animBg="1"/>
      <p:bldP spid="18" grpId="0" animBg="1"/>
      <p:bldP spid="2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1357313" y="1000125"/>
            <a:ext cx="6715125" cy="50720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/>
          <a:p>
            <a:pPr>
              <a:buFont typeface="Wingdings" pitchFamily="2" charset="2"/>
              <a:buNone/>
            </a:pPr>
            <a:r>
              <a:rPr lang="en-US" altLang="zh-CN" sz="2700" b="1">
                <a:latin typeface="Courier New" pitchFamily="49" charset="0"/>
                <a:ea typeface="Arial Unicode MS" pitchFamily="34" charset="-122"/>
                <a:cs typeface="Courier New" pitchFamily="49" charset="0"/>
              </a:rPr>
              <a:t>#include &lt;stdio.h&gt;</a:t>
            </a:r>
          </a:p>
          <a:p>
            <a:pPr>
              <a:buFont typeface="Wingdings" pitchFamily="2" charset="2"/>
              <a:buNone/>
            </a:pPr>
            <a:endParaRPr lang="en-US" altLang="zh-CN" sz="2700" b="1">
              <a:latin typeface="Courier New" pitchFamily="49" charset="0"/>
              <a:ea typeface="Arial Unicode MS" pitchFamily="34" charset="-122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700" b="1">
                <a:latin typeface="Courier New" pitchFamily="49" charset="0"/>
                <a:ea typeface="Arial Unicode MS" pitchFamily="34" charset="-122"/>
                <a:cs typeface="Courier New" pitchFamily="49" charset="0"/>
              </a:rPr>
              <a:t>int main()</a:t>
            </a:r>
          </a:p>
          <a:p>
            <a:pPr>
              <a:buFont typeface="Wingdings" pitchFamily="2" charset="2"/>
              <a:buNone/>
            </a:pPr>
            <a:r>
              <a:rPr lang="en-US" altLang="zh-CN" sz="2700" b="1">
                <a:latin typeface="Courier New" pitchFamily="49" charset="0"/>
                <a:ea typeface="Arial Unicode MS" pitchFamily="34" charset="-122"/>
                <a:cs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2700" b="1">
                <a:latin typeface="Courier New" pitchFamily="49" charset="0"/>
                <a:ea typeface="Arial Unicode MS" pitchFamily="34" charset="-122"/>
                <a:cs typeface="Courier New" pitchFamily="49" charset="0"/>
              </a:rPr>
              <a:t>	short num1 = 1;</a:t>
            </a:r>
          </a:p>
          <a:p>
            <a:pPr>
              <a:buFont typeface="Wingdings" pitchFamily="2" charset="2"/>
              <a:buNone/>
            </a:pPr>
            <a:r>
              <a:rPr lang="en-US" altLang="zh-CN" sz="2700" b="1">
                <a:latin typeface="Courier New" pitchFamily="49" charset="0"/>
                <a:ea typeface="Arial Unicode MS" pitchFamily="34" charset="-122"/>
                <a:cs typeface="Courier New" pitchFamily="49" charset="0"/>
              </a:rPr>
              <a:t>	short num2 = -1;</a:t>
            </a:r>
          </a:p>
          <a:p>
            <a:pPr>
              <a:buFont typeface="Wingdings" pitchFamily="2" charset="2"/>
              <a:buNone/>
            </a:pPr>
            <a:r>
              <a:rPr lang="en-US" altLang="zh-CN" sz="2700" b="1">
                <a:latin typeface="Courier New" pitchFamily="49" charset="0"/>
                <a:ea typeface="Arial Unicode MS" pitchFamily="34" charset="-122"/>
                <a:cs typeface="Courier New" pitchFamily="49" charset="0"/>
              </a:rPr>
              <a:t>	short result = 0;</a:t>
            </a:r>
          </a:p>
          <a:p>
            <a:pPr>
              <a:buFont typeface="Wingdings" pitchFamily="2" charset="2"/>
              <a:buNone/>
            </a:pPr>
            <a:r>
              <a:rPr lang="en-US" altLang="zh-CN" sz="2700" b="1">
                <a:latin typeface="Courier New" pitchFamily="49" charset="0"/>
                <a:ea typeface="Arial Unicode MS" pitchFamily="34" charset="-122"/>
                <a:cs typeface="Courier New" pitchFamily="49" charset="0"/>
              </a:rPr>
              <a:t>	result = num1 + num2;</a:t>
            </a:r>
          </a:p>
          <a:p>
            <a:pPr>
              <a:buFont typeface="Wingdings" pitchFamily="2" charset="2"/>
              <a:buNone/>
            </a:pPr>
            <a:r>
              <a:rPr lang="en-US" altLang="zh-CN" sz="2700" b="1">
                <a:latin typeface="Courier New" pitchFamily="49" charset="0"/>
                <a:ea typeface="Arial Unicode MS" pitchFamily="34" charset="-122"/>
                <a:cs typeface="Courier New" pitchFamily="49" charset="0"/>
              </a:rPr>
              <a:t>	printf(“%d\n”,result);</a:t>
            </a:r>
          </a:p>
          <a:p>
            <a:pPr>
              <a:buFont typeface="Wingdings" pitchFamily="2" charset="2"/>
              <a:buNone/>
            </a:pPr>
            <a:r>
              <a:rPr lang="en-US" altLang="zh-CN" sz="2700" b="1">
                <a:latin typeface="Courier New" pitchFamily="49" charset="0"/>
                <a:ea typeface="Arial Unicode MS" pitchFamily="34" charset="-122"/>
                <a:cs typeface="Courier New" pitchFamily="49" charset="0"/>
              </a:rPr>
              <a:t>	return 0;</a:t>
            </a:r>
          </a:p>
          <a:p>
            <a:pPr>
              <a:buFont typeface="Wingdings" pitchFamily="2" charset="2"/>
              <a:buNone/>
            </a:pPr>
            <a:r>
              <a:rPr lang="en-US" altLang="zh-CN" sz="2700" b="1">
                <a:latin typeface="Courier New" pitchFamily="49" charset="0"/>
                <a:ea typeface="Arial Unicode MS" pitchFamily="34" charset="-122"/>
                <a:cs typeface="Courier New" pitchFamily="49" charset="0"/>
              </a:rPr>
              <a:t>} </a:t>
            </a:r>
            <a:endParaRPr lang="zh-CN" altLang="en-US" sz="2700" b="1">
              <a:latin typeface="Courier New" pitchFamily="49" charset="0"/>
              <a:ea typeface="Arial Unicode MS" pitchFamily="34" charset="-122"/>
              <a:cs typeface="Courier New" pitchFamily="49" charset="0"/>
            </a:endParaRPr>
          </a:p>
          <a:p>
            <a:endParaRPr lang="zh-CN" altLang="en-US" sz="2700" b="1">
              <a:latin typeface="Courier New" pitchFamily="49" charset="0"/>
              <a:ea typeface="Arial Unicode MS" pitchFamily="34" charset="-122"/>
              <a:cs typeface="Courier New" pitchFamily="49" charset="0"/>
            </a:endParaRPr>
          </a:p>
        </p:txBody>
      </p:sp>
      <p:sp>
        <p:nvSpPr>
          <p:cNvPr id="30723" name="TextBox 5"/>
          <p:cNvSpPr txBox="1">
            <a:spLocks noChangeArrowheads="1"/>
          </p:cNvSpPr>
          <p:nvPr/>
        </p:nvSpPr>
        <p:spPr bwMode="auto">
          <a:xfrm>
            <a:off x="6786563" y="428625"/>
            <a:ext cx="17859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Add.cpp</a:t>
            </a:r>
            <a:endParaRPr lang="zh-CN" altLang="en-US"/>
          </a:p>
        </p:txBody>
      </p:sp>
      <p:sp>
        <p:nvSpPr>
          <p:cNvPr id="3072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smtClean="0">
                <a:ea typeface="宋体" pitchFamily="2" charset="-122"/>
              </a:rPr>
              <a:t>数据在内存中的表示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smtClean="0">
                <a:ea typeface="宋体" pitchFamily="2" charset="-122"/>
              </a:rPr>
              <a:t>数据在内存中的表示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课堂练习（假设数据为</a:t>
            </a:r>
            <a:r>
              <a:rPr lang="en-US" altLang="zh-CN" dirty="0" smtClean="0"/>
              <a:t>short</a:t>
            </a:r>
            <a:r>
              <a:rPr lang="zh-CN" altLang="en-US" dirty="0" smtClean="0"/>
              <a:t>型）：</a:t>
            </a:r>
            <a:endParaRPr lang="en-US" altLang="zh-CN" dirty="0" smtClean="0"/>
          </a:p>
          <a:p>
            <a:pPr lvl="1"/>
            <a:r>
              <a:rPr lang="zh-CN" altLang="en-US" sz="3200" dirty="0" smtClean="0"/>
              <a:t>写出</a:t>
            </a:r>
            <a:r>
              <a:rPr lang="en-US" altLang="zh-CN" sz="3200" dirty="0" smtClean="0"/>
              <a:t>25</a:t>
            </a:r>
            <a:r>
              <a:rPr lang="zh-CN" altLang="en-US" sz="3200" dirty="0" smtClean="0"/>
              <a:t>的原码，反码和补码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写出</a:t>
            </a:r>
            <a:r>
              <a:rPr lang="en-US" altLang="zh-CN" sz="3200" dirty="0" smtClean="0"/>
              <a:t>-10</a:t>
            </a:r>
            <a:r>
              <a:rPr lang="zh-CN" altLang="en-US" sz="3200" dirty="0" smtClean="0"/>
              <a:t>的原码，反码和补码</a:t>
            </a:r>
            <a:endParaRPr lang="en-US" altLang="zh-CN" sz="3200" dirty="0" smtClean="0"/>
          </a:p>
        </p:txBody>
      </p:sp>
      <p:sp>
        <p:nvSpPr>
          <p:cNvPr id="31748" name="页脚占位符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smtClean="0"/>
              <a:t>版权所有，复制注明出处</a:t>
            </a:r>
          </a:p>
        </p:txBody>
      </p:sp>
      <p:sp>
        <p:nvSpPr>
          <p:cNvPr id="6" name="TextBox 5"/>
          <p:cNvSpPr txBox="1"/>
          <p:nvPr/>
        </p:nvSpPr>
        <p:spPr bwMode="black">
          <a:xfrm>
            <a:off x="928662" y="2743648"/>
            <a:ext cx="66062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3200" dirty="0" smtClean="0">
                <a:ea typeface="宋体" pitchFamily="2" charset="-122"/>
              </a:rPr>
              <a:t>25</a:t>
            </a:r>
            <a:r>
              <a:rPr lang="zh-CN" altLang="en-US" sz="3200" dirty="0" smtClean="0">
                <a:ea typeface="宋体" pitchFamily="2" charset="-122"/>
              </a:rPr>
              <a:t>的原码：</a:t>
            </a:r>
            <a:r>
              <a:rPr lang="en-US" altLang="zh-CN" sz="3200" dirty="0" smtClean="0">
                <a:ea typeface="宋体" pitchFamily="2" charset="-122"/>
              </a:rPr>
              <a:t>0000  0000  0001  1001</a:t>
            </a:r>
            <a:endParaRPr lang="zh-CN" altLang="en-US" sz="3200" dirty="0" smtClean="0"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 bwMode="black">
          <a:xfrm>
            <a:off x="785786" y="3415729"/>
            <a:ext cx="674255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3200" dirty="0" smtClean="0">
                <a:ea typeface="宋体" pitchFamily="2" charset="-122"/>
              </a:rPr>
              <a:t>-10</a:t>
            </a:r>
            <a:r>
              <a:rPr lang="zh-CN" altLang="en-US" sz="3200" dirty="0" smtClean="0">
                <a:ea typeface="宋体" pitchFamily="2" charset="-122"/>
              </a:rPr>
              <a:t>的原码：</a:t>
            </a:r>
            <a:r>
              <a:rPr lang="en-US" altLang="zh-CN" sz="3200" dirty="0" smtClean="0">
                <a:ea typeface="宋体" pitchFamily="2" charset="-122"/>
              </a:rPr>
              <a:t>1000  0000  0000  1010</a:t>
            </a:r>
            <a:endParaRPr lang="zh-CN" altLang="en-US" sz="3200" dirty="0" smtClean="0">
              <a:ea typeface="宋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 bwMode="black">
          <a:xfrm>
            <a:off x="785786" y="4058671"/>
            <a:ext cx="68098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3200" dirty="0" smtClean="0">
                <a:ea typeface="宋体" pitchFamily="2" charset="-122"/>
              </a:rPr>
              <a:t>-10</a:t>
            </a:r>
            <a:r>
              <a:rPr lang="zh-CN" altLang="en-US" sz="3200" dirty="0" smtClean="0">
                <a:ea typeface="宋体" pitchFamily="2" charset="-122"/>
              </a:rPr>
              <a:t>的反码： </a:t>
            </a:r>
            <a:r>
              <a:rPr lang="en-US" altLang="zh-CN" sz="3200" dirty="0" smtClean="0">
                <a:ea typeface="宋体" pitchFamily="2" charset="-122"/>
              </a:rPr>
              <a:t>1111   1111  1111   0101</a:t>
            </a:r>
            <a:endParaRPr lang="zh-CN" altLang="en-US" sz="3200" dirty="0" smtClean="0">
              <a:ea typeface="宋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 bwMode="black">
          <a:xfrm>
            <a:off x="785786" y="4773051"/>
            <a:ext cx="68098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3200" dirty="0" smtClean="0">
                <a:ea typeface="宋体" pitchFamily="2" charset="-122"/>
              </a:rPr>
              <a:t>-10</a:t>
            </a:r>
            <a:r>
              <a:rPr lang="zh-CN" altLang="en-US" sz="3200" dirty="0" smtClean="0">
                <a:ea typeface="宋体" pitchFamily="2" charset="-122"/>
              </a:rPr>
              <a:t>的补码：</a:t>
            </a:r>
            <a:r>
              <a:rPr lang="en-US" altLang="zh-CN" sz="3200" dirty="0" smtClean="0">
                <a:ea typeface="宋体" pitchFamily="2" charset="-122"/>
              </a:rPr>
              <a:t> 1111   1111  1111   0110</a:t>
            </a:r>
            <a:endParaRPr lang="zh-CN" altLang="en-US" sz="3200" dirty="0" smtClean="0"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00628" y="5572140"/>
            <a:ext cx="414337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以后我们要写程序验证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整型小结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版权所有，复制注明出处</a:t>
            </a:r>
            <a:endParaRPr lang="zh-CN" altLang="en-US"/>
          </a:p>
        </p:txBody>
      </p:sp>
      <p:grpSp>
        <p:nvGrpSpPr>
          <p:cNvPr id="5" name="Group 1149"/>
          <p:cNvGrpSpPr>
            <a:grpSpLocks/>
          </p:cNvGrpSpPr>
          <p:nvPr/>
        </p:nvGrpSpPr>
        <p:grpSpPr bwMode="auto">
          <a:xfrm>
            <a:off x="500034" y="1336694"/>
            <a:ext cx="8205785" cy="4470400"/>
            <a:chOff x="447" y="580"/>
            <a:chExt cx="5169" cy="2816"/>
          </a:xfrm>
        </p:grpSpPr>
        <p:sp>
          <p:nvSpPr>
            <p:cNvPr id="6" name="Rectangle 1073"/>
            <p:cNvSpPr>
              <a:spLocks noChangeArrowheads="1"/>
            </p:cNvSpPr>
            <p:nvPr/>
          </p:nvSpPr>
          <p:spPr bwMode="auto">
            <a:xfrm>
              <a:off x="504" y="588"/>
              <a:ext cx="5088" cy="280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" name="Line 1074"/>
            <p:cNvSpPr>
              <a:spLocks noChangeShapeType="1"/>
            </p:cNvSpPr>
            <p:nvPr/>
          </p:nvSpPr>
          <p:spPr bwMode="auto">
            <a:xfrm>
              <a:off x="528" y="948"/>
              <a:ext cx="5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" name="Line 1075"/>
            <p:cNvSpPr>
              <a:spLocks noChangeShapeType="1"/>
            </p:cNvSpPr>
            <p:nvPr/>
          </p:nvSpPr>
          <p:spPr bwMode="auto">
            <a:xfrm flipV="1">
              <a:off x="1170" y="2475"/>
              <a:ext cx="44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Line 1076"/>
            <p:cNvSpPr>
              <a:spLocks noChangeShapeType="1"/>
            </p:cNvSpPr>
            <p:nvPr/>
          </p:nvSpPr>
          <p:spPr bwMode="auto">
            <a:xfrm flipV="1">
              <a:off x="1170" y="3095"/>
              <a:ext cx="44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Line 1077"/>
            <p:cNvSpPr>
              <a:spLocks noChangeShapeType="1"/>
            </p:cNvSpPr>
            <p:nvPr/>
          </p:nvSpPr>
          <p:spPr bwMode="auto">
            <a:xfrm>
              <a:off x="840" y="588"/>
              <a:ext cx="0" cy="28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Line 1078"/>
            <p:cNvSpPr>
              <a:spLocks noChangeShapeType="1"/>
            </p:cNvSpPr>
            <p:nvPr/>
          </p:nvSpPr>
          <p:spPr bwMode="auto">
            <a:xfrm>
              <a:off x="1176" y="588"/>
              <a:ext cx="0" cy="28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" name="Line 1079"/>
            <p:cNvSpPr>
              <a:spLocks noChangeShapeType="1"/>
            </p:cNvSpPr>
            <p:nvPr/>
          </p:nvSpPr>
          <p:spPr bwMode="auto">
            <a:xfrm>
              <a:off x="2916" y="580"/>
              <a:ext cx="0" cy="28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" name="Line 1080"/>
            <p:cNvSpPr>
              <a:spLocks noChangeShapeType="1"/>
            </p:cNvSpPr>
            <p:nvPr/>
          </p:nvSpPr>
          <p:spPr bwMode="auto">
            <a:xfrm>
              <a:off x="3720" y="582"/>
              <a:ext cx="0" cy="28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" name="Line 1081"/>
            <p:cNvSpPr>
              <a:spLocks noChangeShapeType="1"/>
            </p:cNvSpPr>
            <p:nvPr/>
          </p:nvSpPr>
          <p:spPr bwMode="auto">
            <a:xfrm flipV="1">
              <a:off x="1188" y="1889"/>
              <a:ext cx="43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Line 1082"/>
            <p:cNvSpPr>
              <a:spLocks noChangeShapeType="1"/>
            </p:cNvSpPr>
            <p:nvPr/>
          </p:nvSpPr>
          <p:spPr bwMode="auto">
            <a:xfrm>
              <a:off x="1170" y="2763"/>
              <a:ext cx="44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Line 1084"/>
            <p:cNvSpPr>
              <a:spLocks noChangeShapeType="1"/>
            </p:cNvSpPr>
            <p:nvPr/>
          </p:nvSpPr>
          <p:spPr bwMode="auto">
            <a:xfrm>
              <a:off x="1176" y="1268"/>
              <a:ext cx="44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Line 1087"/>
            <p:cNvSpPr>
              <a:spLocks noChangeShapeType="1"/>
            </p:cNvSpPr>
            <p:nvPr/>
          </p:nvSpPr>
          <p:spPr bwMode="auto">
            <a:xfrm>
              <a:off x="1176" y="1583"/>
              <a:ext cx="44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Line 1090"/>
            <p:cNvSpPr>
              <a:spLocks noChangeShapeType="1"/>
            </p:cNvSpPr>
            <p:nvPr/>
          </p:nvSpPr>
          <p:spPr bwMode="auto">
            <a:xfrm>
              <a:off x="837" y="2179"/>
              <a:ext cx="47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Text Box 1092"/>
            <p:cNvSpPr txBox="1">
              <a:spLocks noChangeArrowheads="1"/>
            </p:cNvSpPr>
            <p:nvPr/>
          </p:nvSpPr>
          <p:spPr bwMode="auto">
            <a:xfrm>
              <a:off x="447" y="634"/>
              <a:ext cx="4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隶书" pitchFamily="49" charset="-122"/>
                </a:rPr>
                <a:t>类型</a:t>
              </a:r>
            </a:p>
          </p:txBody>
        </p:sp>
        <p:sp>
          <p:nvSpPr>
            <p:cNvPr id="22" name="Text Box 1093"/>
            <p:cNvSpPr txBox="1">
              <a:spLocks noChangeArrowheads="1"/>
            </p:cNvSpPr>
            <p:nvPr/>
          </p:nvSpPr>
          <p:spPr bwMode="auto">
            <a:xfrm>
              <a:off x="795" y="634"/>
              <a:ext cx="4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隶书" pitchFamily="49" charset="-122"/>
                </a:rPr>
                <a:t>符号</a:t>
              </a:r>
            </a:p>
          </p:txBody>
        </p:sp>
        <p:sp>
          <p:nvSpPr>
            <p:cNvPr id="23" name="Text Box 1094"/>
            <p:cNvSpPr txBox="1">
              <a:spLocks noChangeArrowheads="1"/>
            </p:cNvSpPr>
            <p:nvPr/>
          </p:nvSpPr>
          <p:spPr bwMode="auto">
            <a:xfrm>
              <a:off x="1755" y="634"/>
              <a:ext cx="5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隶书" pitchFamily="49" charset="-122"/>
                </a:rPr>
                <a:t>关键字</a:t>
              </a:r>
            </a:p>
          </p:txBody>
        </p:sp>
        <p:sp>
          <p:nvSpPr>
            <p:cNvPr id="24" name="Text Box 1095"/>
            <p:cNvSpPr txBox="1">
              <a:spLocks noChangeArrowheads="1"/>
            </p:cNvSpPr>
            <p:nvPr/>
          </p:nvSpPr>
          <p:spPr bwMode="auto">
            <a:xfrm>
              <a:off x="4191" y="634"/>
              <a:ext cx="11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隶书" pitchFamily="49" charset="-122"/>
                </a:rPr>
                <a:t>数的表示范围</a:t>
              </a:r>
            </a:p>
          </p:txBody>
        </p:sp>
        <p:sp>
          <p:nvSpPr>
            <p:cNvPr id="25" name="Text Box 1096"/>
            <p:cNvSpPr txBox="1">
              <a:spLocks noChangeArrowheads="1"/>
            </p:cNvSpPr>
            <p:nvPr/>
          </p:nvSpPr>
          <p:spPr bwMode="auto">
            <a:xfrm>
              <a:off x="2967" y="646"/>
              <a:ext cx="9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 dirty="0">
                  <a:ea typeface="隶书" pitchFamily="49" charset="-122"/>
                </a:rPr>
                <a:t>所占位数</a:t>
              </a:r>
            </a:p>
          </p:txBody>
        </p:sp>
      </p:grpSp>
      <p:sp>
        <p:nvSpPr>
          <p:cNvPr id="26" name="Text Box 1099"/>
          <p:cNvSpPr txBox="1">
            <a:spLocks noChangeArrowheads="1"/>
          </p:cNvSpPr>
          <p:nvPr/>
        </p:nvSpPr>
        <p:spPr bwMode="auto">
          <a:xfrm>
            <a:off x="611560" y="3429000"/>
            <a:ext cx="551090" cy="710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ea typeface="隶书" pitchFamily="49" charset="-122"/>
              </a:rPr>
              <a:t>整型</a:t>
            </a:r>
            <a:endParaRPr lang="zh-CN" altLang="en-US" sz="2800" dirty="0">
              <a:ea typeface="隶书" pitchFamily="49" charset="-122"/>
            </a:endParaRPr>
          </a:p>
        </p:txBody>
      </p:sp>
      <p:sp>
        <p:nvSpPr>
          <p:cNvPr id="27" name="Text Box 1102"/>
          <p:cNvSpPr txBox="1">
            <a:spLocks noChangeArrowheads="1"/>
          </p:cNvSpPr>
          <p:nvPr/>
        </p:nvSpPr>
        <p:spPr bwMode="auto">
          <a:xfrm>
            <a:off x="1187624" y="2241569"/>
            <a:ext cx="434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>
                <a:ea typeface="隶书" pitchFamily="49" charset="-122"/>
              </a:rPr>
              <a:t>有</a:t>
            </a:r>
          </a:p>
        </p:txBody>
      </p:sp>
      <p:sp>
        <p:nvSpPr>
          <p:cNvPr id="28" name="Text Box 1105"/>
          <p:cNvSpPr txBox="1">
            <a:spLocks noChangeArrowheads="1"/>
          </p:cNvSpPr>
          <p:nvPr/>
        </p:nvSpPr>
        <p:spPr bwMode="auto">
          <a:xfrm>
            <a:off x="1187624" y="4572008"/>
            <a:ext cx="434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>
                <a:ea typeface="隶书" pitchFamily="49" charset="-122"/>
              </a:rPr>
              <a:t>无</a:t>
            </a:r>
          </a:p>
        </p:txBody>
      </p:sp>
      <p:grpSp>
        <p:nvGrpSpPr>
          <p:cNvPr id="16" name="Group 1150"/>
          <p:cNvGrpSpPr>
            <a:grpSpLocks/>
          </p:cNvGrpSpPr>
          <p:nvPr/>
        </p:nvGrpSpPr>
        <p:grpSpPr bwMode="auto">
          <a:xfrm>
            <a:off x="1928794" y="2500306"/>
            <a:ext cx="5686426" cy="482601"/>
            <a:chOff x="1228" y="919"/>
            <a:chExt cx="3582" cy="304"/>
          </a:xfrm>
        </p:grpSpPr>
        <p:sp>
          <p:nvSpPr>
            <p:cNvPr id="30" name="Text Box 1108"/>
            <p:cNvSpPr txBox="1">
              <a:spLocks noChangeArrowheads="1"/>
            </p:cNvSpPr>
            <p:nvPr/>
          </p:nvSpPr>
          <p:spPr bwMode="auto">
            <a:xfrm>
              <a:off x="1228" y="919"/>
              <a:ext cx="848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dirty="0">
                  <a:ea typeface="隶书" pitchFamily="49" charset="-122"/>
                </a:rPr>
                <a:t>(</a:t>
              </a:r>
              <a:r>
                <a:rPr lang="en-US" altLang="zh-CN" sz="2000" dirty="0">
                  <a:latin typeface="Times New Roman" pitchFamily="18" charset="0"/>
                  <a:ea typeface="隶书" pitchFamily="49" charset="-122"/>
                  <a:cs typeface="Times New Roman" pitchFamily="18" charset="0"/>
                </a:rPr>
                <a:t>signed</a:t>
              </a:r>
              <a:r>
                <a:rPr lang="en-US" altLang="zh-CN" sz="2000" dirty="0">
                  <a:ea typeface="隶书" pitchFamily="49" charset="-122"/>
                </a:rPr>
                <a:t>)</a:t>
              </a:r>
              <a:r>
                <a:rPr lang="en-US" altLang="zh-CN" sz="2000" dirty="0" err="1">
                  <a:solidFill>
                    <a:srgbClr val="FF0000"/>
                  </a:solidFill>
                  <a:ea typeface="隶书" pitchFamily="49" charset="-122"/>
                </a:rPr>
                <a:t>int</a:t>
              </a:r>
              <a:endParaRPr lang="en-US" altLang="zh-CN" sz="2000" dirty="0">
                <a:ea typeface="隶书" pitchFamily="49" charset="-122"/>
              </a:endParaRPr>
            </a:p>
          </p:txBody>
        </p:sp>
        <p:sp>
          <p:nvSpPr>
            <p:cNvPr id="31" name="Text Box 1110"/>
            <p:cNvSpPr txBox="1">
              <a:spLocks noChangeArrowheads="1"/>
            </p:cNvSpPr>
            <p:nvPr/>
          </p:nvSpPr>
          <p:spPr bwMode="auto">
            <a:xfrm>
              <a:off x="3135" y="931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dirty="0" smtClean="0">
                  <a:latin typeface="Times New Roman" pitchFamily="18" charset="0"/>
                </a:rPr>
                <a:t>32</a:t>
              </a:r>
              <a:endParaRPr lang="en-US" altLang="zh-CN" sz="4000" dirty="0">
                <a:latin typeface="Times New Roman" pitchFamily="18" charset="0"/>
              </a:endParaRPr>
            </a:p>
          </p:txBody>
        </p:sp>
        <p:sp>
          <p:nvSpPr>
            <p:cNvPr id="32" name="Text Box 1111"/>
            <p:cNvSpPr txBox="1">
              <a:spLocks noChangeArrowheads="1"/>
            </p:cNvSpPr>
            <p:nvPr/>
          </p:nvSpPr>
          <p:spPr bwMode="auto">
            <a:xfrm>
              <a:off x="3760" y="971"/>
              <a:ext cx="105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vl="0">
                <a:spcBef>
                  <a:spcPct val="0"/>
                </a:spcBef>
              </a:pPr>
              <a:r>
                <a:rPr lang="en-US" altLang="zh-CN" sz="2000" dirty="0" smtClean="0"/>
                <a:t>    -2</a:t>
              </a:r>
              <a:r>
                <a:rPr lang="en-US" altLang="zh-CN" sz="2000" baseline="30000" dirty="0" smtClean="0"/>
                <a:t>31</a:t>
              </a:r>
              <a:r>
                <a:rPr lang="en-US" altLang="zh-CN" sz="2000" dirty="0" smtClean="0"/>
                <a:t> </a:t>
              </a:r>
              <a:r>
                <a:rPr lang="zh-CN" altLang="en-US" sz="2000" dirty="0" smtClean="0"/>
                <a:t>~ </a:t>
              </a:r>
              <a:r>
                <a:rPr lang="en-US" altLang="zh-CN" sz="2000" dirty="0" smtClean="0"/>
                <a:t>2</a:t>
              </a:r>
              <a:r>
                <a:rPr lang="en-US" altLang="zh-CN" sz="2000" baseline="30000" dirty="0" smtClean="0"/>
                <a:t>31</a:t>
              </a:r>
              <a:r>
                <a:rPr lang="en-US" altLang="zh-CN" sz="2000" dirty="0" smtClean="0"/>
                <a:t> -1</a:t>
              </a:r>
              <a:endParaRPr lang="en-US" altLang="zh-CN" sz="2000" dirty="0" smtClean="0">
                <a:latin typeface="宋体" pitchFamily="2" charset="-122"/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19" name="Group 1151"/>
          <p:cNvGrpSpPr>
            <a:grpSpLocks/>
          </p:cNvGrpSpPr>
          <p:nvPr/>
        </p:nvGrpSpPr>
        <p:grpSpPr bwMode="auto">
          <a:xfrm>
            <a:off x="1928794" y="1965317"/>
            <a:ext cx="5824538" cy="463551"/>
            <a:chOff x="1228" y="1177"/>
            <a:chExt cx="3669" cy="292"/>
          </a:xfrm>
        </p:grpSpPr>
        <p:sp>
          <p:nvSpPr>
            <p:cNvPr id="34" name="Text Box 1112"/>
            <p:cNvSpPr txBox="1">
              <a:spLocks noChangeArrowheads="1"/>
            </p:cNvSpPr>
            <p:nvPr/>
          </p:nvSpPr>
          <p:spPr bwMode="auto">
            <a:xfrm>
              <a:off x="1228" y="1185"/>
              <a:ext cx="95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dirty="0">
                  <a:latin typeface="Times New Roman" pitchFamily="18" charset="0"/>
                </a:rPr>
                <a:t>(signed)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pitchFamily="18" charset="0"/>
                </a:rPr>
                <a:t>short</a:t>
              </a:r>
              <a:endParaRPr lang="en-US" altLang="zh-CN" sz="4000" dirty="0">
                <a:latin typeface="Times New Roman" pitchFamily="18" charset="0"/>
              </a:endParaRPr>
            </a:p>
          </p:txBody>
        </p:sp>
        <p:sp>
          <p:nvSpPr>
            <p:cNvPr id="35" name="Text Box 1118"/>
            <p:cNvSpPr txBox="1">
              <a:spLocks noChangeArrowheads="1"/>
            </p:cNvSpPr>
            <p:nvPr/>
          </p:nvSpPr>
          <p:spPr bwMode="auto">
            <a:xfrm>
              <a:off x="3135" y="1177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dirty="0">
                  <a:latin typeface="Times New Roman" pitchFamily="18" charset="0"/>
                </a:rPr>
                <a:t>16</a:t>
              </a:r>
              <a:endParaRPr lang="en-US" altLang="zh-CN" sz="4000" dirty="0">
                <a:latin typeface="Times New Roman" pitchFamily="18" charset="0"/>
              </a:endParaRPr>
            </a:p>
          </p:txBody>
        </p:sp>
        <p:sp>
          <p:nvSpPr>
            <p:cNvPr id="36" name="Text Box 1122"/>
            <p:cNvSpPr txBox="1">
              <a:spLocks noChangeArrowheads="1"/>
            </p:cNvSpPr>
            <p:nvPr/>
          </p:nvSpPr>
          <p:spPr bwMode="auto">
            <a:xfrm>
              <a:off x="3760" y="1217"/>
              <a:ext cx="113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/>
                <a:t>-2</a:t>
              </a:r>
              <a:r>
                <a:rPr lang="en-US" altLang="zh-CN" sz="2000" baseline="30000" dirty="0" smtClean="0"/>
                <a:t>15</a:t>
              </a:r>
              <a:r>
                <a:rPr lang="en-US" altLang="zh-CN" sz="2000" dirty="0" smtClean="0"/>
                <a:t> </a:t>
              </a:r>
              <a:r>
                <a:rPr lang="zh-CN" altLang="en-US" sz="2000" dirty="0" smtClean="0"/>
                <a:t>~ </a:t>
              </a:r>
              <a:r>
                <a:rPr lang="en-US" altLang="zh-CN" sz="2000" dirty="0" smtClean="0"/>
                <a:t>2</a:t>
              </a:r>
              <a:r>
                <a:rPr lang="en-US" altLang="zh-CN" sz="2000" baseline="30000" dirty="0" smtClean="0"/>
                <a:t>15</a:t>
              </a:r>
              <a:r>
                <a:rPr lang="en-US" altLang="zh-CN" sz="2000" dirty="0" smtClean="0"/>
                <a:t> -1</a:t>
              </a:r>
              <a:endParaRPr lang="en-US" altLang="zh-CN" sz="2000" dirty="0" smtClean="0">
                <a:latin typeface="宋体" pitchFamily="2" charset="-122"/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29" name="Group 1153"/>
          <p:cNvGrpSpPr>
            <a:grpSpLocks/>
          </p:cNvGrpSpPr>
          <p:nvPr/>
        </p:nvGrpSpPr>
        <p:grpSpPr bwMode="auto">
          <a:xfrm>
            <a:off x="1949450" y="2924203"/>
            <a:ext cx="5824538" cy="463551"/>
            <a:chOff x="1228" y="1422"/>
            <a:chExt cx="3669" cy="292"/>
          </a:xfrm>
        </p:grpSpPr>
        <p:sp>
          <p:nvSpPr>
            <p:cNvPr id="38" name="Text Box 1113"/>
            <p:cNvSpPr txBox="1">
              <a:spLocks noChangeArrowheads="1"/>
            </p:cNvSpPr>
            <p:nvPr/>
          </p:nvSpPr>
          <p:spPr bwMode="auto">
            <a:xfrm>
              <a:off x="1228" y="1451"/>
              <a:ext cx="9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dirty="0">
                  <a:latin typeface="Times New Roman" pitchFamily="18" charset="0"/>
                </a:rPr>
                <a:t>(signed)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pitchFamily="18" charset="0"/>
                </a:rPr>
                <a:t>long</a:t>
              </a:r>
              <a:endParaRPr lang="en-US" altLang="zh-CN" sz="4000" dirty="0">
                <a:latin typeface="Times New Roman" pitchFamily="18" charset="0"/>
              </a:endParaRPr>
            </a:p>
          </p:txBody>
        </p:sp>
        <p:sp>
          <p:nvSpPr>
            <p:cNvPr id="39" name="Text Box 1117"/>
            <p:cNvSpPr txBox="1">
              <a:spLocks noChangeArrowheads="1"/>
            </p:cNvSpPr>
            <p:nvPr/>
          </p:nvSpPr>
          <p:spPr bwMode="auto">
            <a:xfrm>
              <a:off x="3135" y="1422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32</a:t>
              </a:r>
              <a:endParaRPr lang="en-US" altLang="zh-CN" sz="4000">
                <a:latin typeface="Times New Roman" pitchFamily="18" charset="0"/>
              </a:endParaRPr>
            </a:p>
          </p:txBody>
        </p:sp>
        <p:sp>
          <p:nvSpPr>
            <p:cNvPr id="40" name="Text Box 1123"/>
            <p:cNvSpPr txBox="1">
              <a:spLocks noChangeArrowheads="1"/>
            </p:cNvSpPr>
            <p:nvPr/>
          </p:nvSpPr>
          <p:spPr bwMode="auto">
            <a:xfrm>
              <a:off x="3760" y="1462"/>
              <a:ext cx="113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/>
                <a:t>-2</a:t>
              </a:r>
              <a:r>
                <a:rPr lang="en-US" altLang="zh-CN" sz="2000" baseline="30000" dirty="0" smtClean="0"/>
                <a:t>31</a:t>
              </a:r>
              <a:r>
                <a:rPr lang="en-US" altLang="zh-CN" sz="2000" dirty="0" smtClean="0"/>
                <a:t> </a:t>
              </a:r>
              <a:r>
                <a:rPr lang="zh-CN" altLang="en-US" sz="2000" dirty="0" smtClean="0"/>
                <a:t>~ </a:t>
              </a:r>
              <a:r>
                <a:rPr lang="en-US" altLang="zh-CN" sz="2000" dirty="0" smtClean="0"/>
                <a:t>2</a:t>
              </a:r>
              <a:r>
                <a:rPr lang="en-US" altLang="zh-CN" sz="2000" baseline="30000" dirty="0" smtClean="0"/>
                <a:t>31</a:t>
              </a:r>
              <a:r>
                <a:rPr lang="en-US" altLang="zh-CN" sz="2000" dirty="0" smtClean="0"/>
                <a:t> -1</a:t>
              </a:r>
              <a:endParaRPr lang="en-US" altLang="zh-CN" sz="2000" dirty="0" smtClean="0">
                <a:latin typeface="宋体" pitchFamily="2" charset="-122"/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33" name="Group 1162"/>
          <p:cNvGrpSpPr>
            <a:grpSpLocks/>
          </p:cNvGrpSpPr>
          <p:nvPr/>
        </p:nvGrpSpPr>
        <p:grpSpPr bwMode="auto">
          <a:xfrm>
            <a:off x="1949450" y="4140210"/>
            <a:ext cx="5461001" cy="717550"/>
            <a:chOff x="1228" y="1507"/>
            <a:chExt cx="3440" cy="452"/>
          </a:xfrm>
        </p:grpSpPr>
        <p:sp>
          <p:nvSpPr>
            <p:cNvPr id="42" name="Text Box 1119"/>
            <p:cNvSpPr txBox="1">
              <a:spLocks noChangeArrowheads="1"/>
            </p:cNvSpPr>
            <p:nvPr/>
          </p:nvSpPr>
          <p:spPr bwMode="auto">
            <a:xfrm>
              <a:off x="3135" y="1667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dirty="0" smtClean="0">
                  <a:latin typeface="Times New Roman" pitchFamily="18" charset="0"/>
                </a:rPr>
                <a:t>32</a:t>
              </a:r>
              <a:endParaRPr lang="en-US" altLang="zh-CN" sz="4000" dirty="0">
                <a:latin typeface="Times New Roman" pitchFamily="18" charset="0"/>
              </a:endParaRPr>
            </a:p>
          </p:txBody>
        </p:sp>
        <p:sp>
          <p:nvSpPr>
            <p:cNvPr id="43" name="Text Box 1114"/>
            <p:cNvSpPr txBox="1">
              <a:spLocks noChangeArrowheads="1"/>
            </p:cNvSpPr>
            <p:nvPr/>
          </p:nvSpPr>
          <p:spPr bwMode="auto">
            <a:xfrm>
              <a:off x="1228" y="1507"/>
              <a:ext cx="941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dirty="0">
                  <a:solidFill>
                    <a:schemeClr val="folHlink"/>
                  </a:solidFill>
                  <a:latin typeface="Times New Roman" pitchFamily="18" charset="0"/>
                </a:rPr>
                <a:t>unsigned</a:t>
              </a:r>
              <a:r>
                <a:rPr lang="en-US" altLang="zh-CN" sz="4000" dirty="0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  <a:r>
                <a:rPr lang="en-US" altLang="zh-CN" sz="2000" dirty="0" err="1">
                  <a:solidFill>
                    <a:schemeClr val="folHlink"/>
                  </a:solidFill>
                  <a:latin typeface="Times New Roman" pitchFamily="18" charset="0"/>
                </a:rPr>
                <a:t>int</a:t>
              </a:r>
              <a:endParaRPr lang="en-US" altLang="zh-CN" sz="4000" dirty="0">
                <a:latin typeface="Times New Roman" pitchFamily="18" charset="0"/>
              </a:endParaRPr>
            </a:p>
          </p:txBody>
        </p:sp>
        <p:sp>
          <p:nvSpPr>
            <p:cNvPr id="44" name="Text Box 1124"/>
            <p:cNvSpPr txBox="1">
              <a:spLocks noChangeArrowheads="1"/>
            </p:cNvSpPr>
            <p:nvPr/>
          </p:nvSpPr>
          <p:spPr bwMode="auto">
            <a:xfrm>
              <a:off x="3760" y="1707"/>
              <a:ext cx="90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/>
                <a:t>0 </a:t>
              </a:r>
              <a:r>
                <a:rPr lang="zh-CN" altLang="en-US" sz="2000" dirty="0" smtClean="0"/>
                <a:t>~ </a:t>
              </a:r>
              <a:r>
                <a:rPr lang="en-US" altLang="zh-CN" sz="2000" dirty="0" smtClean="0"/>
                <a:t>2</a:t>
              </a:r>
              <a:r>
                <a:rPr lang="en-US" altLang="zh-CN" sz="2000" baseline="30000" dirty="0" smtClean="0"/>
                <a:t>32</a:t>
              </a:r>
              <a:r>
                <a:rPr lang="en-US" altLang="zh-CN" sz="2000" dirty="0" smtClean="0"/>
                <a:t> -1</a:t>
              </a:r>
              <a:endParaRPr lang="en-US" altLang="zh-CN" sz="2000" dirty="0" smtClean="0">
                <a:latin typeface="宋体" pitchFamily="2" charset="-122"/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37" name="Group 1157"/>
          <p:cNvGrpSpPr>
            <a:grpSpLocks/>
          </p:cNvGrpSpPr>
          <p:nvPr/>
        </p:nvGrpSpPr>
        <p:grpSpPr bwMode="auto">
          <a:xfrm>
            <a:off x="1949450" y="4656151"/>
            <a:ext cx="5461000" cy="701675"/>
            <a:chOff x="1228" y="2027"/>
            <a:chExt cx="3440" cy="442"/>
          </a:xfrm>
        </p:grpSpPr>
        <p:sp>
          <p:nvSpPr>
            <p:cNvPr id="46" name="Text Box 1121"/>
            <p:cNvSpPr txBox="1">
              <a:spLocks noChangeArrowheads="1"/>
            </p:cNvSpPr>
            <p:nvPr/>
          </p:nvSpPr>
          <p:spPr bwMode="auto">
            <a:xfrm>
              <a:off x="3135" y="2157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32</a:t>
              </a:r>
              <a:endParaRPr lang="en-US" altLang="zh-CN" sz="4000">
                <a:latin typeface="Times New Roman" pitchFamily="18" charset="0"/>
              </a:endParaRPr>
            </a:p>
          </p:txBody>
        </p:sp>
        <p:sp>
          <p:nvSpPr>
            <p:cNvPr id="47" name="Text Box 1125"/>
            <p:cNvSpPr txBox="1">
              <a:spLocks noChangeArrowheads="1"/>
            </p:cNvSpPr>
            <p:nvPr/>
          </p:nvSpPr>
          <p:spPr bwMode="auto">
            <a:xfrm>
              <a:off x="3760" y="2197"/>
              <a:ext cx="90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/>
                <a:t>0 </a:t>
              </a:r>
              <a:r>
                <a:rPr lang="zh-CN" altLang="en-US" sz="2000" dirty="0" smtClean="0"/>
                <a:t>~ </a:t>
              </a:r>
              <a:r>
                <a:rPr lang="en-US" altLang="zh-CN" sz="2000" dirty="0" smtClean="0"/>
                <a:t>2</a:t>
              </a:r>
              <a:r>
                <a:rPr lang="en-US" altLang="zh-CN" sz="2000" baseline="30000" dirty="0" smtClean="0"/>
                <a:t>32</a:t>
              </a:r>
              <a:r>
                <a:rPr lang="en-US" altLang="zh-CN" sz="2000" dirty="0" smtClean="0"/>
                <a:t> -1</a:t>
              </a:r>
              <a:endParaRPr lang="en-US" altLang="zh-CN" sz="2000" dirty="0" smtClean="0">
                <a:latin typeface="宋体" pitchFamily="2" charset="-122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8" name="Text Box 1116"/>
            <p:cNvSpPr txBox="1">
              <a:spLocks noChangeArrowheads="1"/>
            </p:cNvSpPr>
            <p:nvPr/>
          </p:nvSpPr>
          <p:spPr bwMode="auto">
            <a:xfrm>
              <a:off x="1228" y="2027"/>
              <a:ext cx="1057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dirty="0">
                  <a:solidFill>
                    <a:schemeClr val="folHlink"/>
                  </a:solidFill>
                  <a:latin typeface="Times New Roman" pitchFamily="18" charset="0"/>
                </a:rPr>
                <a:t>unsigned</a:t>
              </a:r>
              <a:r>
                <a:rPr lang="en-US" altLang="zh-CN" sz="4000" dirty="0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  <a:r>
                <a:rPr lang="en-US" altLang="zh-CN" sz="2000" dirty="0">
                  <a:solidFill>
                    <a:schemeClr val="folHlink"/>
                  </a:solidFill>
                  <a:latin typeface="Times New Roman" pitchFamily="18" charset="0"/>
                </a:rPr>
                <a:t>long</a:t>
              </a:r>
              <a:endParaRPr lang="en-US" altLang="zh-CN" sz="4000" dirty="0">
                <a:latin typeface="Times New Roman" pitchFamily="18" charset="0"/>
              </a:endParaRPr>
            </a:p>
          </p:txBody>
        </p:sp>
      </p:grpSp>
      <p:grpSp>
        <p:nvGrpSpPr>
          <p:cNvPr id="41" name="Group 1156"/>
          <p:cNvGrpSpPr>
            <a:grpSpLocks/>
          </p:cNvGrpSpPr>
          <p:nvPr/>
        </p:nvGrpSpPr>
        <p:grpSpPr bwMode="auto">
          <a:xfrm>
            <a:off x="1943082" y="3661004"/>
            <a:ext cx="5461001" cy="712788"/>
            <a:chOff x="1228" y="1755"/>
            <a:chExt cx="3440" cy="449"/>
          </a:xfrm>
        </p:grpSpPr>
        <p:sp>
          <p:nvSpPr>
            <p:cNvPr id="50" name="Text Box 1115"/>
            <p:cNvSpPr txBox="1">
              <a:spLocks noChangeArrowheads="1"/>
            </p:cNvSpPr>
            <p:nvPr/>
          </p:nvSpPr>
          <p:spPr bwMode="auto">
            <a:xfrm>
              <a:off x="1228" y="1755"/>
              <a:ext cx="109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dirty="0">
                  <a:solidFill>
                    <a:schemeClr val="folHlink"/>
                  </a:solidFill>
                  <a:latin typeface="Times New Roman" pitchFamily="18" charset="0"/>
                </a:rPr>
                <a:t>unsigned</a:t>
              </a:r>
              <a:r>
                <a:rPr lang="en-US" altLang="zh-CN" sz="4000" dirty="0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  <a:r>
                <a:rPr lang="en-US" altLang="zh-CN" sz="2000" dirty="0">
                  <a:solidFill>
                    <a:schemeClr val="folHlink"/>
                  </a:solidFill>
                  <a:latin typeface="Times New Roman" pitchFamily="18" charset="0"/>
                </a:rPr>
                <a:t>short</a:t>
              </a:r>
              <a:endParaRPr lang="en-US" altLang="zh-CN" sz="4000" dirty="0">
                <a:latin typeface="Times New Roman" pitchFamily="18" charset="0"/>
              </a:endParaRPr>
            </a:p>
          </p:txBody>
        </p:sp>
        <p:sp>
          <p:nvSpPr>
            <p:cNvPr id="51" name="Text Box 1120"/>
            <p:cNvSpPr txBox="1">
              <a:spLocks noChangeArrowheads="1"/>
            </p:cNvSpPr>
            <p:nvPr/>
          </p:nvSpPr>
          <p:spPr bwMode="auto">
            <a:xfrm>
              <a:off x="3135" y="1912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dirty="0">
                  <a:latin typeface="Times New Roman" pitchFamily="18" charset="0"/>
                </a:rPr>
                <a:t>16</a:t>
              </a:r>
              <a:endParaRPr lang="en-US" altLang="zh-CN" sz="4000" dirty="0">
                <a:latin typeface="Times New Roman" pitchFamily="18" charset="0"/>
              </a:endParaRPr>
            </a:p>
          </p:txBody>
        </p:sp>
        <p:sp>
          <p:nvSpPr>
            <p:cNvPr id="52" name="Text Box 1126"/>
            <p:cNvSpPr txBox="1">
              <a:spLocks noChangeArrowheads="1"/>
            </p:cNvSpPr>
            <p:nvPr/>
          </p:nvSpPr>
          <p:spPr bwMode="auto">
            <a:xfrm>
              <a:off x="3760" y="1952"/>
              <a:ext cx="90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/>
                <a:t>0 </a:t>
              </a:r>
              <a:r>
                <a:rPr lang="zh-CN" altLang="en-US" sz="2000" dirty="0" smtClean="0"/>
                <a:t>~ </a:t>
              </a:r>
              <a:r>
                <a:rPr lang="en-US" altLang="zh-CN" sz="2000" dirty="0" smtClean="0"/>
                <a:t>2</a:t>
              </a:r>
              <a:r>
                <a:rPr lang="en-US" altLang="zh-CN" sz="2000" baseline="30000" dirty="0" smtClean="0"/>
                <a:t>16</a:t>
              </a:r>
              <a:r>
                <a:rPr lang="en-US" altLang="zh-CN" sz="2000" dirty="0" smtClean="0"/>
                <a:t> -1</a:t>
              </a:r>
              <a:endParaRPr lang="en-US" altLang="zh-CN" sz="2000" dirty="0" smtClean="0">
                <a:latin typeface="宋体" pitchFamily="2" charset="-122"/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53" name="Text Box 1141"/>
          <p:cNvSpPr txBox="1">
            <a:spLocks noChangeArrowheads="1"/>
          </p:cNvSpPr>
          <p:nvPr/>
        </p:nvSpPr>
        <p:spPr bwMode="auto">
          <a:xfrm>
            <a:off x="1214414" y="5955667"/>
            <a:ext cx="7572428" cy="402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000" dirty="0" err="1" smtClean="0">
                <a:solidFill>
                  <a:srgbClr val="FF3300"/>
                </a:solidFill>
                <a:ea typeface="隶书" pitchFamily="49" charset="-122"/>
              </a:rPr>
              <a:t>sizeof</a:t>
            </a:r>
            <a:r>
              <a:rPr lang="en-US" altLang="zh-CN" sz="2000" dirty="0" smtClean="0">
                <a:solidFill>
                  <a:srgbClr val="FF3300"/>
                </a:solidFill>
                <a:ea typeface="隶书" pitchFamily="49" charset="-122"/>
              </a:rPr>
              <a:t>(</a:t>
            </a:r>
            <a:r>
              <a:rPr lang="en-US" altLang="zh-CN" sz="2000" dirty="0" smtClean="0">
                <a:solidFill>
                  <a:schemeClr val="tx1">
                    <a:lumMod val="60000"/>
                    <a:lumOff val="40000"/>
                  </a:schemeClr>
                </a:solidFill>
                <a:ea typeface="隶书" pitchFamily="49" charset="-122"/>
              </a:rPr>
              <a:t>short</a:t>
            </a:r>
            <a:r>
              <a:rPr lang="en-US" altLang="zh-CN" sz="2000" dirty="0" smtClean="0">
                <a:solidFill>
                  <a:srgbClr val="FF3300"/>
                </a:solidFill>
                <a:ea typeface="隶书" pitchFamily="49" charset="-122"/>
              </a:rPr>
              <a:t>) </a:t>
            </a:r>
            <a:r>
              <a:rPr lang="zh-CN" altLang="en-US" sz="2000" dirty="0" smtClean="0">
                <a:solidFill>
                  <a:srgbClr val="FF3300"/>
                </a:solidFill>
                <a:ea typeface="隶书" pitchFamily="49" charset="-122"/>
              </a:rPr>
              <a:t>≤</a:t>
            </a:r>
            <a:r>
              <a:rPr lang="en-US" altLang="zh-CN" sz="2000" dirty="0" err="1" smtClean="0">
                <a:solidFill>
                  <a:srgbClr val="FF3300"/>
                </a:solidFill>
                <a:ea typeface="隶书" pitchFamily="49" charset="-122"/>
              </a:rPr>
              <a:t>sizeof</a:t>
            </a:r>
            <a:r>
              <a:rPr lang="en-US" altLang="zh-CN" sz="2000" dirty="0" smtClean="0">
                <a:solidFill>
                  <a:srgbClr val="FF3300"/>
                </a:solidFill>
                <a:ea typeface="隶书" pitchFamily="49" charset="-122"/>
              </a:rPr>
              <a:t>(</a:t>
            </a:r>
            <a:r>
              <a:rPr lang="en-US" altLang="zh-CN" sz="2000" dirty="0" err="1" smtClean="0">
                <a:solidFill>
                  <a:schemeClr val="tx1">
                    <a:lumMod val="60000"/>
                    <a:lumOff val="40000"/>
                  </a:schemeClr>
                </a:solidFill>
                <a:ea typeface="隶书" pitchFamily="49" charset="-122"/>
              </a:rPr>
              <a:t>int</a:t>
            </a:r>
            <a:r>
              <a:rPr lang="en-US" altLang="zh-CN" sz="2000" dirty="0" smtClean="0">
                <a:solidFill>
                  <a:schemeClr val="tx1">
                    <a:lumMod val="60000"/>
                    <a:lumOff val="40000"/>
                  </a:schemeClr>
                </a:solidFill>
                <a:ea typeface="隶书" pitchFamily="49" charset="-122"/>
              </a:rPr>
              <a:t>)</a:t>
            </a:r>
            <a:r>
              <a:rPr lang="zh-CN" altLang="en-US" sz="2000" dirty="0" smtClean="0">
                <a:solidFill>
                  <a:schemeClr val="tx1">
                    <a:lumMod val="60000"/>
                    <a:lumOff val="40000"/>
                  </a:schemeClr>
                </a:solidFill>
                <a:ea typeface="隶书" pitchFamily="49" charset="-122"/>
              </a:rPr>
              <a:t> </a:t>
            </a:r>
            <a:r>
              <a:rPr lang="zh-CN" altLang="en-US" sz="2000" dirty="0" smtClean="0">
                <a:solidFill>
                  <a:srgbClr val="FF3300"/>
                </a:solidFill>
                <a:ea typeface="隶书" pitchFamily="49" charset="-122"/>
              </a:rPr>
              <a:t>≤</a:t>
            </a:r>
            <a:r>
              <a:rPr lang="en-US" altLang="zh-CN" sz="2000" dirty="0" err="1" smtClean="0">
                <a:solidFill>
                  <a:srgbClr val="FF3300"/>
                </a:solidFill>
                <a:ea typeface="隶书" pitchFamily="49" charset="-122"/>
              </a:rPr>
              <a:t>sizeof</a:t>
            </a:r>
            <a:r>
              <a:rPr lang="en-US" altLang="zh-CN" sz="2000" dirty="0" smtClean="0">
                <a:solidFill>
                  <a:srgbClr val="FF3300"/>
                </a:solidFill>
                <a:ea typeface="隶书" pitchFamily="49" charset="-122"/>
              </a:rPr>
              <a:t>(</a:t>
            </a:r>
            <a:r>
              <a:rPr lang="en-US" altLang="zh-CN" sz="2000" dirty="0" smtClean="0">
                <a:solidFill>
                  <a:schemeClr val="tx1">
                    <a:lumMod val="60000"/>
                    <a:lumOff val="40000"/>
                  </a:schemeClr>
                </a:solidFill>
                <a:ea typeface="隶书" pitchFamily="49" charset="-122"/>
              </a:rPr>
              <a:t>long</a:t>
            </a:r>
            <a:r>
              <a:rPr lang="en-US" altLang="zh-CN" sz="2000" dirty="0" smtClean="0">
                <a:solidFill>
                  <a:srgbClr val="FF3300"/>
                </a:solidFill>
                <a:ea typeface="隶书" pitchFamily="49" charset="-122"/>
              </a:rPr>
              <a:t>)</a:t>
            </a:r>
            <a:r>
              <a:rPr lang="zh-CN" altLang="en-US" sz="2000" dirty="0" smtClean="0">
                <a:solidFill>
                  <a:srgbClr val="FF3300"/>
                </a:solidFill>
                <a:ea typeface="隶书" pitchFamily="49" charset="-122"/>
              </a:rPr>
              <a:t> ≤</a:t>
            </a:r>
            <a:r>
              <a:rPr lang="en-US" altLang="zh-CN" sz="2000" dirty="0" err="1" smtClean="0">
                <a:solidFill>
                  <a:srgbClr val="FF3300"/>
                </a:solidFill>
                <a:ea typeface="隶书" pitchFamily="49" charset="-122"/>
              </a:rPr>
              <a:t>sizeof</a:t>
            </a:r>
            <a:r>
              <a:rPr lang="en-US" altLang="zh-CN" sz="2000" dirty="0" smtClean="0">
                <a:solidFill>
                  <a:srgbClr val="FF3300"/>
                </a:solidFill>
                <a:ea typeface="隶书" pitchFamily="49" charset="-122"/>
              </a:rPr>
              <a:t>(</a:t>
            </a:r>
            <a:r>
              <a:rPr lang="en-US" altLang="zh-CN" sz="2000" dirty="0" smtClean="0">
                <a:solidFill>
                  <a:schemeClr val="tx1">
                    <a:lumMod val="60000"/>
                    <a:lumOff val="40000"/>
                  </a:schemeClr>
                </a:solidFill>
                <a:ea typeface="隶书" pitchFamily="49" charset="-122"/>
              </a:rPr>
              <a:t>long </a:t>
            </a:r>
            <a:r>
              <a:rPr lang="en-US" altLang="zh-CN" sz="2000" dirty="0" err="1" smtClean="0">
                <a:solidFill>
                  <a:schemeClr val="tx1">
                    <a:lumMod val="60000"/>
                    <a:lumOff val="40000"/>
                  </a:schemeClr>
                </a:solidFill>
                <a:ea typeface="隶书" pitchFamily="49" charset="-122"/>
              </a:rPr>
              <a:t>long</a:t>
            </a:r>
            <a:r>
              <a:rPr lang="en-US" altLang="zh-CN" sz="2000" dirty="0" smtClean="0">
                <a:solidFill>
                  <a:srgbClr val="FF3300"/>
                </a:solidFill>
                <a:ea typeface="隶书" pitchFamily="49" charset="-122"/>
              </a:rPr>
              <a:t>)</a:t>
            </a:r>
            <a:endParaRPr lang="en-US" altLang="zh-CN" sz="2000" dirty="0">
              <a:solidFill>
                <a:srgbClr val="3333FF"/>
              </a:solidFill>
              <a:ea typeface="隶书" pitchFamily="49" charset="-122"/>
            </a:endParaRPr>
          </a:p>
        </p:txBody>
      </p:sp>
      <p:grpSp>
        <p:nvGrpSpPr>
          <p:cNvPr id="45" name="Group 1153"/>
          <p:cNvGrpSpPr>
            <a:grpSpLocks/>
          </p:cNvGrpSpPr>
          <p:nvPr/>
        </p:nvGrpSpPr>
        <p:grpSpPr bwMode="auto">
          <a:xfrm>
            <a:off x="1928794" y="3394077"/>
            <a:ext cx="5715002" cy="463551"/>
            <a:chOff x="1228" y="1422"/>
            <a:chExt cx="3600" cy="292"/>
          </a:xfrm>
        </p:grpSpPr>
        <p:sp>
          <p:nvSpPr>
            <p:cNvPr id="55" name="Text Box 1113"/>
            <p:cNvSpPr txBox="1">
              <a:spLocks noChangeArrowheads="1"/>
            </p:cNvSpPr>
            <p:nvPr/>
          </p:nvSpPr>
          <p:spPr bwMode="auto">
            <a:xfrm>
              <a:off x="1228" y="1451"/>
              <a:ext cx="129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dirty="0">
                  <a:latin typeface="Times New Roman" pitchFamily="18" charset="0"/>
                </a:rPr>
                <a:t>(</a:t>
              </a:r>
              <a:r>
                <a:rPr lang="en-US" altLang="zh-CN" sz="2000" dirty="0" smtClean="0">
                  <a:latin typeface="Times New Roman" pitchFamily="18" charset="0"/>
                </a:rPr>
                <a:t>signed)</a:t>
              </a:r>
              <a:r>
                <a:rPr lang="en-US" altLang="zh-CN" sz="2000" dirty="0" smtClean="0">
                  <a:solidFill>
                    <a:srgbClr val="FF0000"/>
                  </a:solidFill>
                  <a:latin typeface="Times New Roman" pitchFamily="18" charset="0"/>
                </a:rPr>
                <a:t>long  </a:t>
              </a:r>
              <a:r>
                <a:rPr lang="en-US" altLang="zh-CN" sz="2000" dirty="0" err="1" smtClean="0">
                  <a:solidFill>
                    <a:srgbClr val="FF0000"/>
                  </a:solidFill>
                  <a:latin typeface="Times New Roman" pitchFamily="18" charset="0"/>
                </a:rPr>
                <a:t>long</a:t>
              </a:r>
              <a:endParaRPr lang="en-US" altLang="zh-CN" sz="4000" dirty="0">
                <a:latin typeface="Times New Roman" pitchFamily="18" charset="0"/>
              </a:endParaRPr>
            </a:p>
          </p:txBody>
        </p:sp>
        <p:sp>
          <p:nvSpPr>
            <p:cNvPr id="56" name="Text Box 1117"/>
            <p:cNvSpPr txBox="1">
              <a:spLocks noChangeArrowheads="1"/>
            </p:cNvSpPr>
            <p:nvPr/>
          </p:nvSpPr>
          <p:spPr bwMode="auto">
            <a:xfrm>
              <a:off x="3135" y="1422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dirty="0" smtClean="0">
                  <a:latin typeface="Times New Roman" pitchFamily="18" charset="0"/>
                </a:rPr>
                <a:t>64</a:t>
              </a:r>
              <a:endParaRPr lang="en-US" altLang="zh-CN" sz="4000" dirty="0">
                <a:latin typeface="Times New Roman" pitchFamily="18" charset="0"/>
              </a:endParaRPr>
            </a:p>
          </p:txBody>
        </p:sp>
        <p:sp>
          <p:nvSpPr>
            <p:cNvPr id="57" name="Text Box 1123"/>
            <p:cNvSpPr txBox="1">
              <a:spLocks noChangeArrowheads="1"/>
            </p:cNvSpPr>
            <p:nvPr/>
          </p:nvSpPr>
          <p:spPr bwMode="auto">
            <a:xfrm>
              <a:off x="3870" y="1462"/>
              <a:ext cx="95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/>
                <a:t>-2</a:t>
              </a:r>
              <a:r>
                <a:rPr lang="en-US" altLang="zh-CN" sz="2000" baseline="30000" dirty="0" smtClean="0"/>
                <a:t>63</a:t>
              </a:r>
              <a:r>
                <a:rPr lang="en-US" altLang="zh-CN" sz="2000" dirty="0" smtClean="0"/>
                <a:t> </a:t>
              </a:r>
              <a:r>
                <a:rPr lang="zh-CN" altLang="en-US" sz="2000" dirty="0" smtClean="0"/>
                <a:t>~ </a:t>
              </a:r>
              <a:r>
                <a:rPr lang="en-US" altLang="zh-CN" sz="2000" dirty="0" smtClean="0"/>
                <a:t>2</a:t>
              </a:r>
              <a:r>
                <a:rPr lang="en-US" altLang="zh-CN" sz="2000" baseline="30000" dirty="0" smtClean="0"/>
                <a:t>63</a:t>
              </a:r>
              <a:r>
                <a:rPr lang="en-US" altLang="zh-CN" sz="2000" dirty="0" smtClean="0"/>
                <a:t> -1</a:t>
              </a:r>
              <a:endParaRPr lang="en-US" altLang="zh-CN" sz="2000" dirty="0" smtClean="0">
                <a:latin typeface="宋体" pitchFamily="2" charset="-122"/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49" name="Group 1153"/>
          <p:cNvGrpSpPr>
            <a:grpSpLocks/>
          </p:cNvGrpSpPr>
          <p:nvPr/>
        </p:nvGrpSpPr>
        <p:grpSpPr bwMode="auto">
          <a:xfrm>
            <a:off x="1960582" y="5322903"/>
            <a:ext cx="5326064" cy="463551"/>
            <a:chOff x="1228" y="1422"/>
            <a:chExt cx="3355" cy="292"/>
          </a:xfrm>
        </p:grpSpPr>
        <p:sp>
          <p:nvSpPr>
            <p:cNvPr id="59" name="Text Box 1113"/>
            <p:cNvSpPr txBox="1">
              <a:spLocks noChangeArrowheads="1"/>
            </p:cNvSpPr>
            <p:nvPr/>
          </p:nvSpPr>
          <p:spPr bwMode="auto">
            <a:xfrm>
              <a:off x="1228" y="1451"/>
              <a:ext cx="140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dirty="0" smtClean="0">
                  <a:solidFill>
                    <a:schemeClr val="folHlink"/>
                  </a:solidFill>
                  <a:latin typeface="Times New Roman" pitchFamily="18" charset="0"/>
                </a:rPr>
                <a:t>unsigned</a:t>
              </a:r>
              <a:r>
                <a:rPr lang="en-US" altLang="zh-CN" sz="2000" dirty="0" smtClean="0">
                  <a:latin typeface="Times New Roman" pitchFamily="18" charset="0"/>
                </a:rPr>
                <a:t> </a:t>
              </a:r>
              <a:r>
                <a:rPr lang="en-US" altLang="zh-CN" sz="2000" dirty="0" smtClean="0">
                  <a:solidFill>
                    <a:schemeClr val="folHlink"/>
                  </a:solidFill>
                  <a:latin typeface="Times New Roman" pitchFamily="18" charset="0"/>
                </a:rPr>
                <a:t>long  long</a:t>
              </a:r>
              <a:endParaRPr lang="en-US" altLang="zh-CN" sz="2000" dirty="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60" name="Text Box 1117"/>
            <p:cNvSpPr txBox="1">
              <a:spLocks noChangeArrowheads="1"/>
            </p:cNvSpPr>
            <p:nvPr/>
          </p:nvSpPr>
          <p:spPr bwMode="auto">
            <a:xfrm>
              <a:off x="3135" y="1422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dirty="0" smtClean="0">
                  <a:latin typeface="Times New Roman" pitchFamily="18" charset="0"/>
                </a:rPr>
                <a:t>64</a:t>
              </a:r>
              <a:endParaRPr lang="en-US" altLang="zh-CN" sz="4000" dirty="0">
                <a:latin typeface="Times New Roman" pitchFamily="18" charset="0"/>
              </a:endParaRPr>
            </a:p>
          </p:txBody>
        </p:sp>
        <p:sp>
          <p:nvSpPr>
            <p:cNvPr id="61" name="Text Box 1123"/>
            <p:cNvSpPr txBox="1">
              <a:spLocks noChangeArrowheads="1"/>
            </p:cNvSpPr>
            <p:nvPr/>
          </p:nvSpPr>
          <p:spPr bwMode="auto">
            <a:xfrm>
              <a:off x="3842" y="1462"/>
              <a:ext cx="74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/>
                <a:t>0</a:t>
              </a:r>
              <a:r>
                <a:rPr lang="zh-CN" altLang="en-US" sz="2000" dirty="0" smtClean="0"/>
                <a:t>~ </a:t>
              </a:r>
              <a:r>
                <a:rPr lang="en-US" altLang="zh-CN" sz="2000" dirty="0" smtClean="0"/>
                <a:t>2</a:t>
              </a:r>
              <a:r>
                <a:rPr lang="en-US" altLang="zh-CN" sz="2000" baseline="30000" dirty="0" smtClean="0"/>
                <a:t>64</a:t>
              </a:r>
              <a:r>
                <a:rPr lang="en-US" altLang="zh-CN" sz="2000" dirty="0" smtClean="0"/>
                <a:t> -1</a:t>
              </a:r>
              <a:endParaRPr lang="en-US" altLang="zh-CN" sz="2000" dirty="0" smtClean="0">
                <a:latin typeface="宋体" pitchFamily="2" charset="-122"/>
                <a:ea typeface="宋体" pitchFamily="2" charset="-122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 autoUpdateAnimBg="0"/>
      <p:bldP spid="27" grpId="0" build="p" autoUpdateAnimBg="0"/>
      <p:bldP spid="28" grpId="0" build="p" autoUpdateAnimBg="0"/>
      <p:bldP spid="53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ea typeface="宋体" pitchFamily="2" charset="-122"/>
              </a:rPr>
              <a:t>整型小结</a:t>
            </a:r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数据的范围</a:t>
            </a:r>
            <a:r>
              <a:rPr lang="en-US" altLang="zh-CN" dirty="0" smtClean="0"/>
              <a:t>--&lt;</a:t>
            </a:r>
            <a:r>
              <a:rPr lang="en-US" altLang="zh-CN" dirty="0" err="1" smtClean="0"/>
              <a:t>limits.h</a:t>
            </a:r>
            <a:r>
              <a:rPr lang="en-US" altLang="zh-CN" dirty="0" smtClean="0"/>
              <a:t>&gt;</a:t>
            </a:r>
          </a:p>
          <a:p>
            <a:endParaRPr lang="zh-CN" altLang="en-US" dirty="0" smtClean="0"/>
          </a:p>
        </p:txBody>
      </p:sp>
      <p:sp>
        <p:nvSpPr>
          <p:cNvPr id="38916" name="页脚占位符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smtClean="0"/>
              <a:t>版权所有，复制注明出处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4375" y="1571625"/>
            <a:ext cx="7632700" cy="4708525"/>
          </a:xfrm>
          <a:prstGeom prst="rect">
            <a:avLst/>
          </a:prstGeom>
          <a:noFill/>
          <a:ln>
            <a:solidFill>
              <a:schemeClr val="tx1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0066"/>
                </a:solidFill>
              </a:rPr>
              <a:t>/*</a:t>
            </a:r>
            <a:r>
              <a:rPr lang="en-US" altLang="zh-CN" sz="2000" dirty="0" err="1">
                <a:solidFill>
                  <a:srgbClr val="000066"/>
                </a:solidFill>
              </a:rPr>
              <a:t>limits.h</a:t>
            </a:r>
            <a:r>
              <a:rPr lang="zh-CN" altLang="en-US" sz="2000" dirty="0">
                <a:solidFill>
                  <a:srgbClr val="000066"/>
                </a:solidFill>
              </a:rPr>
              <a:t>中的部分内容</a:t>
            </a:r>
            <a:endParaRPr lang="en-US" altLang="zh-CN" sz="2000" dirty="0">
              <a:solidFill>
                <a:srgbClr val="000066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0066"/>
                </a:solidFill>
              </a:rPr>
              <a:t>#define SHRT_MIN                                        (-32768)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0066"/>
                </a:solidFill>
              </a:rPr>
              <a:t>#define SHRT_MAX                                       32767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0066"/>
                </a:solidFill>
              </a:rPr>
              <a:t>#define USHRT_MAX                                     0xffff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0066"/>
                </a:solidFill>
              </a:rPr>
              <a:t>#define INT_MIN                                             (-2147483647L-1)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0066"/>
                </a:solidFill>
              </a:rPr>
              <a:t>#define INT_MAX                                           2147483647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0066"/>
                </a:solidFill>
              </a:rPr>
              <a:t>#define UINT_MAX                                        0xffffffff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0066"/>
                </a:solidFill>
              </a:rPr>
              <a:t>#define LONG_MIN                                       (-2147483647L-1)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0066"/>
                </a:solidFill>
              </a:rPr>
              <a:t>#define LONG_MAX                                      2147483647L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0066"/>
                </a:solidFill>
              </a:rPr>
              <a:t>………</a:t>
            </a:r>
            <a:endParaRPr lang="zh-CN" altLang="en-US" sz="2000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整型溢出问题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版权所有，复制注明出处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00034" y="1000108"/>
            <a:ext cx="6072230" cy="52864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/>
          <a:p>
            <a:r>
              <a:rPr lang="en-US" altLang="zh-CN" sz="2000" b="1" dirty="0" smtClean="0">
                <a:latin typeface="Courier New" pitchFamily="49" charset="0"/>
                <a:ea typeface="Arial Unicode MS" pitchFamily="34" charset="-122"/>
                <a:cs typeface="Courier New" pitchFamily="49" charset="0"/>
              </a:rPr>
              <a:t>#include &lt;</a:t>
            </a:r>
            <a:r>
              <a:rPr lang="en-US" altLang="zh-CN" sz="2000" b="1" dirty="0" err="1" smtClean="0">
                <a:latin typeface="Courier New" pitchFamily="49" charset="0"/>
                <a:ea typeface="Arial Unicode MS" pitchFamily="34" charset="-122"/>
                <a:cs typeface="Courier New" pitchFamily="49" charset="0"/>
              </a:rPr>
              <a:t>stdio.h</a:t>
            </a:r>
            <a:r>
              <a:rPr lang="en-US" altLang="zh-CN" sz="2000" b="1" dirty="0" smtClean="0">
                <a:latin typeface="Courier New" pitchFamily="49" charset="0"/>
                <a:ea typeface="Arial Unicode MS" pitchFamily="34" charset="-122"/>
                <a:cs typeface="Courier New" pitchFamily="49" charset="0"/>
              </a:rPr>
              <a:t>&gt;</a:t>
            </a:r>
          </a:p>
          <a:p>
            <a:r>
              <a:rPr lang="en-US" altLang="zh-CN" sz="2000" b="1" dirty="0" smtClean="0">
                <a:latin typeface="Courier New" pitchFamily="49" charset="0"/>
                <a:ea typeface="Arial Unicode MS" pitchFamily="34" charset="-122"/>
                <a:cs typeface="Courier New" pitchFamily="49" charset="0"/>
              </a:rPr>
              <a:t>#include &lt;</a:t>
            </a:r>
            <a:r>
              <a:rPr lang="en-US" altLang="zh-CN" sz="2000" b="1" dirty="0" err="1" smtClean="0">
                <a:latin typeface="Courier New" pitchFamily="49" charset="0"/>
                <a:ea typeface="Arial Unicode MS" pitchFamily="34" charset="-122"/>
                <a:cs typeface="Courier New" pitchFamily="49" charset="0"/>
              </a:rPr>
              <a:t>stdlib.h</a:t>
            </a:r>
            <a:r>
              <a:rPr lang="en-US" altLang="zh-CN" sz="2000" b="1" dirty="0" smtClean="0">
                <a:latin typeface="Courier New" pitchFamily="49" charset="0"/>
                <a:ea typeface="Arial Unicode MS" pitchFamily="34" charset="-122"/>
                <a:cs typeface="Courier New" pitchFamily="49" charset="0"/>
              </a:rPr>
              <a:t>&gt;</a:t>
            </a:r>
          </a:p>
          <a:p>
            <a:endParaRPr lang="zh-CN" altLang="en-US" sz="2000" b="1" dirty="0" smtClean="0">
              <a:latin typeface="Courier New" pitchFamily="49" charset="0"/>
              <a:ea typeface="Arial Unicode MS" pitchFamily="34" charset="-122"/>
              <a:cs typeface="Courier New" pitchFamily="49" charset="0"/>
            </a:endParaRPr>
          </a:p>
          <a:p>
            <a:r>
              <a:rPr lang="en-US" altLang="zh-CN" sz="2000" b="1" dirty="0" err="1" smtClean="0">
                <a:latin typeface="Courier New" pitchFamily="49" charset="0"/>
                <a:ea typeface="Arial Unicode MS" pitchFamily="34" charset="-122"/>
                <a:cs typeface="Courier New" pitchFamily="49" charset="0"/>
              </a:rPr>
              <a:t>int</a:t>
            </a:r>
            <a:r>
              <a:rPr lang="en-US" altLang="zh-CN" sz="2000" b="1" dirty="0" smtClean="0">
                <a:latin typeface="Courier New" pitchFamily="49" charset="0"/>
                <a:ea typeface="Arial Unicode MS" pitchFamily="34" charset="-122"/>
                <a:cs typeface="Courier New" pitchFamily="49" charset="0"/>
              </a:rPr>
              <a:t> main(void)</a:t>
            </a:r>
          </a:p>
          <a:p>
            <a:r>
              <a:rPr lang="en-US" altLang="zh-CN" sz="2000" b="1" dirty="0" smtClean="0">
                <a:latin typeface="Courier New" pitchFamily="49" charset="0"/>
                <a:ea typeface="Arial Unicode MS" pitchFamily="34" charset="-122"/>
                <a:cs typeface="Courier New" pitchFamily="49" charset="0"/>
              </a:rPr>
              <a:t>{	</a:t>
            </a:r>
          </a:p>
          <a:p>
            <a:r>
              <a:rPr lang="en-US" altLang="zh-CN" sz="2000" b="1" dirty="0" smtClean="0">
                <a:latin typeface="Courier New" pitchFamily="49" charset="0"/>
                <a:ea typeface="Arial Unicode MS" pitchFamily="34" charset="-122"/>
                <a:cs typeface="Courier New" pitchFamily="49" charset="0"/>
              </a:rPr>
              <a:t>    short y = 0xffff;</a:t>
            </a:r>
          </a:p>
          <a:p>
            <a:r>
              <a:rPr lang="en-US" altLang="zh-CN" sz="2000" b="1" dirty="0" smtClean="0">
                <a:latin typeface="Courier New" pitchFamily="49" charset="0"/>
                <a:ea typeface="Arial Unicode MS" pitchFamily="34" charset="-122"/>
                <a:cs typeface="Courier New" pitchFamily="49" charset="0"/>
              </a:rPr>
              <a:t>    unsigned short x = 65535;</a:t>
            </a:r>
          </a:p>
          <a:p>
            <a:endParaRPr lang="zh-CN" altLang="en-US" sz="2000" b="1" dirty="0" smtClean="0">
              <a:latin typeface="Courier New" pitchFamily="49" charset="0"/>
              <a:ea typeface="Arial Unicode MS" pitchFamily="34" charset="-122"/>
              <a:cs typeface="Courier New" pitchFamily="49" charset="0"/>
            </a:endParaRPr>
          </a:p>
          <a:p>
            <a:r>
              <a:rPr lang="en-US" altLang="zh-CN" sz="2000" b="1" dirty="0" smtClean="0">
                <a:latin typeface="Courier New" pitchFamily="49" charset="0"/>
                <a:ea typeface="Arial Unicode MS" pitchFamily="34" charset="-122"/>
                <a:cs typeface="Courier New" pitchFamily="49" charset="0"/>
              </a:rPr>
              <a:t>    y = y - 1;</a:t>
            </a:r>
          </a:p>
          <a:p>
            <a:r>
              <a:rPr lang="en-US" altLang="zh-CN" sz="2000" b="1" dirty="0" smtClean="0">
                <a:latin typeface="Courier New" pitchFamily="49" charset="0"/>
                <a:ea typeface="Arial Unicode MS" pitchFamily="34" charset="-122"/>
                <a:cs typeface="Courier New" pitchFamily="49" charset="0"/>
              </a:rPr>
              <a:t>    </a:t>
            </a:r>
            <a:r>
              <a:rPr lang="en-US" altLang="zh-CN" sz="2000" b="1" dirty="0" err="1" smtClean="0">
                <a:latin typeface="Courier New" pitchFamily="49" charset="0"/>
                <a:ea typeface="Arial Unicode MS" pitchFamily="34" charset="-122"/>
                <a:cs typeface="Courier New" pitchFamily="49" charset="0"/>
              </a:rPr>
              <a:t>printf</a:t>
            </a:r>
            <a:r>
              <a:rPr lang="en-US" altLang="zh-CN" sz="2000" b="1" dirty="0" smtClean="0">
                <a:latin typeface="Courier New" pitchFamily="49" charset="0"/>
                <a:ea typeface="Arial Unicode MS" pitchFamily="34" charset="-122"/>
                <a:cs typeface="Courier New" pitchFamily="49" charset="0"/>
              </a:rPr>
              <a:t>("%d\n\</a:t>
            </a:r>
            <a:r>
              <a:rPr lang="en-US" altLang="zh-CN" sz="2000" b="1" dirty="0" err="1" smtClean="0">
                <a:latin typeface="Courier New" pitchFamily="49" charset="0"/>
                <a:ea typeface="Arial Unicode MS" pitchFamily="34" charset="-122"/>
                <a:cs typeface="Courier New" pitchFamily="49" charset="0"/>
              </a:rPr>
              <a:t>n",y</a:t>
            </a:r>
            <a:r>
              <a:rPr lang="en-US" altLang="zh-CN" sz="2000" b="1" dirty="0" smtClean="0">
                <a:latin typeface="Courier New" pitchFamily="49" charset="0"/>
                <a:ea typeface="Arial Unicode MS" pitchFamily="34" charset="-122"/>
                <a:cs typeface="Courier New" pitchFamily="49" charset="0"/>
              </a:rPr>
              <a:t>);</a:t>
            </a:r>
          </a:p>
          <a:p>
            <a:endParaRPr lang="zh-CN" altLang="en-US" sz="2000" b="1" dirty="0" smtClean="0">
              <a:latin typeface="Courier New" pitchFamily="49" charset="0"/>
              <a:ea typeface="Arial Unicode MS" pitchFamily="34" charset="-122"/>
              <a:cs typeface="Courier New" pitchFamily="49" charset="0"/>
            </a:endParaRPr>
          </a:p>
          <a:p>
            <a:r>
              <a:rPr lang="en-US" altLang="zh-CN" sz="2000" b="1" dirty="0" smtClean="0">
                <a:latin typeface="Courier New" pitchFamily="49" charset="0"/>
                <a:ea typeface="Arial Unicode MS" pitchFamily="34" charset="-122"/>
                <a:cs typeface="Courier New" pitchFamily="49" charset="0"/>
              </a:rPr>
              <a:t>    x = x + 1;</a:t>
            </a:r>
          </a:p>
          <a:p>
            <a:r>
              <a:rPr lang="en-US" altLang="zh-CN" sz="2000" b="1" dirty="0" smtClean="0">
                <a:latin typeface="Courier New" pitchFamily="49" charset="0"/>
                <a:ea typeface="Arial Unicode MS" pitchFamily="34" charset="-122"/>
                <a:cs typeface="Courier New" pitchFamily="49" charset="0"/>
              </a:rPr>
              <a:t>    </a:t>
            </a:r>
            <a:r>
              <a:rPr lang="en-US" altLang="zh-CN" sz="2000" b="1" dirty="0" err="1" smtClean="0">
                <a:latin typeface="Courier New" pitchFamily="49" charset="0"/>
                <a:ea typeface="Arial Unicode MS" pitchFamily="34" charset="-122"/>
                <a:cs typeface="Courier New" pitchFamily="49" charset="0"/>
              </a:rPr>
              <a:t>printf</a:t>
            </a:r>
            <a:r>
              <a:rPr lang="en-US" altLang="zh-CN" sz="2000" b="1" dirty="0" smtClean="0">
                <a:latin typeface="Courier New" pitchFamily="49" charset="0"/>
                <a:ea typeface="Arial Unicode MS" pitchFamily="34" charset="-122"/>
                <a:cs typeface="Courier New" pitchFamily="49" charset="0"/>
              </a:rPr>
              <a:t>("%u\</a:t>
            </a:r>
            <a:r>
              <a:rPr lang="en-US" altLang="zh-CN" sz="2000" b="1" dirty="0" err="1" smtClean="0">
                <a:latin typeface="Courier New" pitchFamily="49" charset="0"/>
                <a:ea typeface="Arial Unicode MS" pitchFamily="34" charset="-122"/>
                <a:cs typeface="Courier New" pitchFamily="49" charset="0"/>
              </a:rPr>
              <a:t>n",x</a:t>
            </a:r>
            <a:r>
              <a:rPr lang="en-US" altLang="zh-CN" sz="2000" b="1" dirty="0" smtClean="0">
                <a:latin typeface="Courier New" pitchFamily="49" charset="0"/>
                <a:ea typeface="Arial Unicode MS" pitchFamily="34" charset="-122"/>
                <a:cs typeface="Courier New" pitchFamily="49" charset="0"/>
              </a:rPr>
              <a:t>);</a:t>
            </a:r>
          </a:p>
          <a:p>
            <a:r>
              <a:rPr lang="zh-CN" altLang="en-US" sz="2000" b="1" dirty="0" smtClean="0">
                <a:latin typeface="Courier New" pitchFamily="49" charset="0"/>
                <a:ea typeface="Arial Unicode MS" pitchFamily="34" charset="-122"/>
                <a:cs typeface="Courier New" pitchFamily="49" charset="0"/>
              </a:rPr>
              <a:t>   </a:t>
            </a:r>
          </a:p>
          <a:p>
            <a:r>
              <a:rPr lang="en-US" altLang="zh-CN" sz="2000" b="1" dirty="0" smtClean="0">
                <a:latin typeface="Courier New" pitchFamily="49" charset="0"/>
                <a:ea typeface="Arial Unicode MS" pitchFamily="34" charset="-122"/>
                <a:cs typeface="Courier New" pitchFamily="49" charset="0"/>
              </a:rPr>
              <a:t>    system("pause");</a:t>
            </a:r>
          </a:p>
          <a:p>
            <a:r>
              <a:rPr lang="en-US" altLang="zh-CN" sz="2000" b="1" dirty="0" smtClean="0">
                <a:latin typeface="Courier New" pitchFamily="49" charset="0"/>
                <a:ea typeface="Arial Unicode MS" pitchFamily="34" charset="-122"/>
                <a:cs typeface="Courier New" pitchFamily="49" charset="0"/>
              </a:rPr>
              <a:t>    return 0;</a:t>
            </a:r>
          </a:p>
          <a:p>
            <a:r>
              <a:rPr lang="en-US" altLang="zh-CN" sz="2000" b="1" dirty="0" smtClean="0">
                <a:latin typeface="Courier New" pitchFamily="49" charset="0"/>
                <a:ea typeface="Arial Unicode MS" pitchFamily="34" charset="-122"/>
                <a:cs typeface="Courier New" pitchFamily="49" charset="0"/>
              </a:rPr>
              <a:t>}</a:t>
            </a:r>
            <a:endParaRPr lang="zh-CN" altLang="en-US" sz="2000" b="1" dirty="0">
              <a:latin typeface="Courier New" pitchFamily="49" charset="0"/>
              <a:ea typeface="Arial Unicode MS" pitchFamily="34" charset="-122"/>
              <a:cs typeface="Courier New" pitchFamily="49" charset="0"/>
            </a:endParaRPr>
          </a:p>
        </p:txBody>
      </p:sp>
      <p:pic>
        <p:nvPicPr>
          <p:cNvPr id="7" name="图片 6" descr="BQ2009513174034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48" y="5143522"/>
            <a:ext cx="1358900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云形标注 7"/>
          <p:cNvSpPr/>
          <p:nvPr/>
        </p:nvSpPr>
        <p:spPr>
          <a:xfrm>
            <a:off x="6072198" y="3429010"/>
            <a:ext cx="2000264" cy="1428760"/>
          </a:xfrm>
          <a:prstGeom prst="cloudCallout">
            <a:avLst>
              <a:gd name="adj1" fmla="val 57534"/>
              <a:gd name="adj2" fmla="val 9399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</a:rPr>
              <a:t>y = ?</a:t>
            </a:r>
          </a:p>
          <a:p>
            <a:pPr algn="ctr"/>
            <a:r>
              <a:rPr lang="en-US" altLang="zh-CN" sz="2000" b="1" dirty="0" smtClean="0">
                <a:solidFill>
                  <a:srgbClr val="FF0000"/>
                </a:solidFill>
              </a:rPr>
              <a:t>x = ?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ea typeface="宋体" pitchFamily="2" charset="-122"/>
              </a:rPr>
              <a:t>字符</a:t>
            </a:r>
            <a:r>
              <a:rPr lang="en-US" altLang="zh-CN" sz="3200" dirty="0" smtClean="0">
                <a:ea typeface="宋体" pitchFamily="2" charset="-122"/>
              </a:rPr>
              <a:t>(char)</a:t>
            </a:r>
            <a:r>
              <a:rPr lang="zh-CN" altLang="en-US" sz="3200" dirty="0" smtClean="0">
                <a:ea typeface="宋体" pitchFamily="2" charset="-122"/>
              </a:rPr>
              <a:t>类型</a:t>
            </a:r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zh-CN" altLang="en-US" dirty="0" smtClean="0"/>
          </a:p>
        </p:txBody>
      </p:sp>
      <p:sp>
        <p:nvSpPr>
          <p:cNvPr id="32772" name="页脚占位符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smtClean="0"/>
              <a:t>版权所有，复制注明出处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93688" y="3833813"/>
            <a:ext cx="18145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数据类型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279650" y="3910013"/>
            <a:ext cx="18161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构造类型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324100" y="5153025"/>
            <a:ext cx="18161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指针类型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339975" y="5729288"/>
            <a:ext cx="50847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空类型（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无值类型） 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void</a:t>
            </a:r>
          </a:p>
        </p:txBody>
      </p:sp>
      <p:sp>
        <p:nvSpPr>
          <p:cNvPr id="9" name="AutoShape 9"/>
          <p:cNvSpPr>
            <a:spLocks/>
          </p:cNvSpPr>
          <p:nvPr/>
        </p:nvSpPr>
        <p:spPr bwMode="auto">
          <a:xfrm>
            <a:off x="2057400" y="2414588"/>
            <a:ext cx="381000" cy="3505200"/>
          </a:xfrm>
          <a:prstGeom prst="leftBrace">
            <a:avLst>
              <a:gd name="adj1" fmla="val 766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038600" y="3252788"/>
            <a:ext cx="2863850" cy="2057400"/>
            <a:chOff x="2544" y="1861"/>
            <a:chExt cx="1804" cy="1296"/>
          </a:xfrm>
        </p:grpSpPr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2684" y="2869"/>
              <a:ext cx="14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枚举类型 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enum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2684" y="1861"/>
              <a:ext cx="8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数组类型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2684" y="2197"/>
              <a:ext cx="16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结构类型 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struct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2686" y="2533"/>
              <a:ext cx="15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联合类型</a:t>
              </a: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union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2794" name="AutoShape 15"/>
            <p:cNvSpPr>
              <a:spLocks/>
            </p:cNvSpPr>
            <p:nvPr/>
          </p:nvSpPr>
          <p:spPr bwMode="auto">
            <a:xfrm>
              <a:off x="2544" y="2016"/>
              <a:ext cx="192" cy="96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2308225" y="1652588"/>
            <a:ext cx="3830638" cy="1436687"/>
            <a:chOff x="1454" y="853"/>
            <a:chExt cx="2413" cy="905"/>
          </a:xfrm>
        </p:grpSpPr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1454" y="1123"/>
              <a:ext cx="11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en-US" sz="3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基本类型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2686" y="853"/>
              <a:ext cx="11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en-US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整型    </a:t>
              </a:r>
              <a:r>
                <a:rPr lang="en-US" altLang="zh-CN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int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2687" y="1189"/>
              <a:ext cx="9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en-US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字符型 </a:t>
              </a:r>
              <a:r>
                <a:rPr lang="zh-CN" altLang="en-US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</a:t>
              </a:r>
              <a:r>
                <a:rPr lang="en-US" altLang="zh-CN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char</a:t>
              </a:r>
              <a:endPara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endParaRP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2681" y="1525"/>
              <a:ext cx="40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en-US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实型</a:t>
              </a:r>
            </a:p>
          </p:txBody>
        </p:sp>
        <p:sp>
          <p:nvSpPr>
            <p:cNvPr id="32789" name="AutoShape 21"/>
            <p:cNvSpPr>
              <a:spLocks/>
            </p:cNvSpPr>
            <p:nvPr/>
          </p:nvSpPr>
          <p:spPr bwMode="auto">
            <a:xfrm>
              <a:off x="2544" y="960"/>
              <a:ext cx="192" cy="720"/>
            </a:xfrm>
            <a:prstGeom prst="leftBrace">
              <a:avLst>
                <a:gd name="adj1" fmla="val 31250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6000750" y="2143125"/>
            <a:ext cx="2020888" cy="1246188"/>
            <a:chOff x="4080" y="1220"/>
            <a:chExt cx="1273" cy="785"/>
          </a:xfrm>
        </p:grpSpPr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4267" y="1220"/>
              <a:ext cx="1086" cy="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en-US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单精度实型</a:t>
              </a:r>
            </a:p>
            <a:p>
              <a:pPr>
                <a:lnSpc>
                  <a:spcPct val="80000"/>
                </a:lnSpc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en-US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   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float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4267" y="1535"/>
              <a:ext cx="1081" cy="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en-US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双精度实型</a:t>
              </a:r>
            </a:p>
            <a:p>
              <a:pPr>
                <a:lnSpc>
                  <a:spcPct val="80000"/>
                </a:lnSpc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double</a:t>
              </a:r>
            </a:p>
          </p:txBody>
        </p:sp>
        <p:sp>
          <p:nvSpPr>
            <p:cNvPr id="32784" name="AutoShape 25"/>
            <p:cNvSpPr>
              <a:spLocks/>
            </p:cNvSpPr>
            <p:nvPr/>
          </p:nvSpPr>
          <p:spPr bwMode="auto">
            <a:xfrm>
              <a:off x="4080" y="1333"/>
              <a:ext cx="192" cy="672"/>
            </a:xfrm>
            <a:prstGeom prst="leftBrace">
              <a:avLst>
                <a:gd name="adj1" fmla="val 21211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6286500" y="3143250"/>
            <a:ext cx="1579563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常双精度实型</a:t>
            </a:r>
          </a:p>
          <a:p>
            <a:pPr>
              <a:lnSpc>
                <a:spcPct val="80000"/>
              </a:lnSpc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long double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pitchFamily="2" charset="-122"/>
              </a:rPr>
              <a:t>char</a:t>
            </a:r>
            <a:r>
              <a:rPr lang="zh-CN" altLang="en-US" sz="3200" dirty="0" smtClean="0">
                <a:ea typeface="宋体" pitchFamily="2" charset="-122"/>
              </a:rPr>
              <a:t>型的数据在内存中保存的是字母的</a:t>
            </a:r>
            <a:r>
              <a:rPr lang="en-US" altLang="zh-CN" sz="3200" dirty="0" smtClean="0">
                <a:solidFill>
                  <a:srgbClr val="FF0000"/>
                </a:solidFill>
                <a:ea typeface="宋体" pitchFamily="2" charset="-122"/>
              </a:rPr>
              <a:t>ASCII</a:t>
            </a:r>
            <a:r>
              <a:rPr lang="zh-CN" altLang="en-US" sz="3200" dirty="0" smtClean="0">
                <a:ea typeface="宋体" pitchFamily="2" charset="-122"/>
              </a:rPr>
              <a:t>码</a:t>
            </a:r>
            <a:endParaRPr lang="en-US" altLang="zh-CN" sz="3200" dirty="0" smtClean="0">
              <a:ea typeface="宋体" pitchFamily="2" charset="-122"/>
            </a:endParaRPr>
          </a:p>
          <a:p>
            <a:endParaRPr lang="en-US" altLang="zh-CN" dirty="0" smtClean="0">
              <a:ea typeface="宋体" pitchFamily="2" charset="-122"/>
            </a:endParaRPr>
          </a:p>
          <a:p>
            <a:endParaRPr lang="en-US" altLang="zh-CN" dirty="0" smtClean="0">
              <a:ea typeface="宋体" pitchFamily="2" charset="-122"/>
            </a:endParaRPr>
          </a:p>
          <a:p>
            <a:endParaRPr lang="en-US" altLang="zh-CN" dirty="0" smtClean="0">
              <a:ea typeface="宋体" pitchFamily="2" charset="-122"/>
            </a:endParaRPr>
          </a:p>
          <a:p>
            <a:endParaRPr lang="en-US" altLang="zh-CN" sz="3200" dirty="0" smtClean="0">
              <a:ea typeface="宋体" pitchFamily="2" charset="-122"/>
            </a:endParaRPr>
          </a:p>
          <a:p>
            <a:r>
              <a:rPr lang="zh-CN" altLang="en-US" sz="3200" dirty="0" smtClean="0">
                <a:ea typeface="宋体" pitchFamily="2" charset="-122"/>
              </a:rPr>
              <a:t>补充：</a:t>
            </a:r>
            <a:r>
              <a:rPr lang="en-US" altLang="zh-CN" sz="3200" dirty="0" smtClean="0">
                <a:ea typeface="宋体" pitchFamily="2" charset="-122"/>
              </a:rPr>
              <a:t>ASCII</a:t>
            </a:r>
            <a:r>
              <a:rPr lang="zh-CN" altLang="en-US" sz="3200" dirty="0" smtClean="0">
                <a:ea typeface="宋体" pitchFamily="2" charset="-122"/>
              </a:rPr>
              <a:t>表</a:t>
            </a:r>
            <a:r>
              <a:rPr lang="en-US" altLang="zh-CN" sz="3200" dirty="0" smtClean="0">
                <a:ea typeface="宋体" pitchFamily="2" charset="-122"/>
              </a:rPr>
              <a:t>(</a:t>
            </a:r>
            <a:r>
              <a:rPr lang="zh-CN" altLang="en-US" sz="3200" dirty="0" smtClean="0"/>
              <a:t>美国信息交换标准代码</a:t>
            </a:r>
            <a:r>
              <a:rPr lang="en-US" altLang="zh-CN" sz="3200" dirty="0" smtClean="0">
                <a:ea typeface="宋体" pitchFamily="2" charset="-122"/>
              </a:rPr>
              <a:t>)</a:t>
            </a:r>
          </a:p>
          <a:p>
            <a:r>
              <a:rPr lang="en-US" altLang="zh-CN" sz="3200" dirty="0" smtClean="0">
                <a:solidFill>
                  <a:srgbClr val="FF0000"/>
                </a:solidFill>
                <a:ea typeface="宋体" pitchFamily="2" charset="-122"/>
              </a:rPr>
              <a:t>A</a:t>
            </a:r>
            <a:r>
              <a:rPr lang="en-US" altLang="zh-CN" sz="3200" dirty="0" smtClean="0">
                <a:ea typeface="宋体" pitchFamily="2" charset="-122"/>
              </a:rPr>
              <a:t>merican </a:t>
            </a:r>
            <a:r>
              <a:rPr lang="en-US" altLang="zh-CN" sz="3200" dirty="0" smtClean="0">
                <a:solidFill>
                  <a:srgbClr val="FF0000"/>
                </a:solidFill>
                <a:ea typeface="宋体" pitchFamily="2" charset="-122"/>
              </a:rPr>
              <a:t>S</a:t>
            </a:r>
            <a:r>
              <a:rPr lang="en-US" altLang="zh-CN" sz="3200" dirty="0" smtClean="0">
                <a:ea typeface="宋体" pitchFamily="2" charset="-122"/>
              </a:rPr>
              <a:t>tandard </a:t>
            </a:r>
            <a:r>
              <a:rPr lang="en-US" altLang="zh-CN" sz="3200" dirty="0" smtClean="0">
                <a:solidFill>
                  <a:srgbClr val="FF0000"/>
                </a:solidFill>
                <a:ea typeface="宋体" pitchFamily="2" charset="-122"/>
              </a:rPr>
              <a:t>C</a:t>
            </a:r>
            <a:r>
              <a:rPr lang="en-US" altLang="zh-CN" sz="3200" dirty="0" smtClean="0">
                <a:ea typeface="宋体" pitchFamily="2" charset="-122"/>
              </a:rPr>
              <a:t>ode for </a:t>
            </a:r>
            <a:r>
              <a:rPr lang="en-US" altLang="zh-CN" sz="3200" dirty="0" smtClean="0">
                <a:solidFill>
                  <a:srgbClr val="FF0000"/>
                </a:solidFill>
                <a:ea typeface="宋体" pitchFamily="2" charset="-122"/>
              </a:rPr>
              <a:t>I</a:t>
            </a:r>
            <a:r>
              <a:rPr lang="en-US" altLang="zh-CN" sz="3200" dirty="0" smtClean="0">
                <a:ea typeface="宋体" pitchFamily="2" charset="-122"/>
              </a:rPr>
              <a:t>nformation </a:t>
            </a:r>
            <a:r>
              <a:rPr lang="en-US" altLang="zh-CN" sz="3200" dirty="0" smtClean="0">
                <a:solidFill>
                  <a:srgbClr val="FF0000"/>
                </a:solidFill>
                <a:ea typeface="宋体" pitchFamily="2" charset="-122"/>
              </a:rPr>
              <a:t>I</a:t>
            </a:r>
            <a:r>
              <a:rPr lang="en-US" altLang="zh-CN" sz="3200" dirty="0" smtClean="0">
                <a:ea typeface="宋体" pitchFamily="2" charset="-122"/>
              </a:rPr>
              <a:t>nterchange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3379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smtClean="0">
                <a:ea typeface="宋体" pitchFamily="2" charset="-122"/>
              </a:rPr>
              <a:t>char</a:t>
            </a:r>
            <a:r>
              <a:rPr lang="zh-CN" altLang="en-US" sz="3200" smtClean="0">
                <a:ea typeface="宋体" pitchFamily="2" charset="-122"/>
              </a:rPr>
              <a:t>类型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857625" y="2128838"/>
          <a:ext cx="928688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88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</a:t>
                      </a:r>
                      <a:endParaRPr lang="zh-CN" altLang="en-US" sz="1800" dirty="0"/>
                    </a:p>
                  </a:txBody>
                  <a:tcPr marL="91441" marR="91441" marT="45798" marB="45798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785938" y="3128963"/>
          <a:ext cx="6000752" cy="371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50094"/>
                <a:gridCol w="750094"/>
                <a:gridCol w="750094"/>
                <a:gridCol w="750094"/>
                <a:gridCol w="750094"/>
                <a:gridCol w="750094"/>
                <a:gridCol w="750094"/>
                <a:gridCol w="750094"/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T="45798" marB="45798"/>
                </a:tc>
              </a:tr>
            </a:tbl>
          </a:graphicData>
        </a:graphic>
      </p:graphicFrame>
      <p:cxnSp>
        <p:nvCxnSpPr>
          <p:cNvPr id="8" name="直接连接符 7"/>
          <p:cNvCxnSpPr/>
          <p:nvPr/>
        </p:nvCxnSpPr>
        <p:spPr>
          <a:xfrm rot="10800000" flipV="1">
            <a:off x="1785938" y="2500313"/>
            <a:ext cx="2071687" cy="642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786313" y="2500313"/>
            <a:ext cx="3000375" cy="642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000250" y="3467100"/>
            <a:ext cx="6000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7</a:t>
            </a:r>
            <a:r>
              <a:rPr lang="zh-CN" altLang="en-US"/>
              <a:t>        </a:t>
            </a:r>
            <a:r>
              <a:rPr lang="en-US" altLang="zh-CN"/>
              <a:t>6</a:t>
            </a:r>
            <a:r>
              <a:rPr lang="zh-CN" altLang="en-US"/>
              <a:t>        </a:t>
            </a:r>
            <a:r>
              <a:rPr lang="en-US" altLang="zh-CN"/>
              <a:t>5</a:t>
            </a:r>
            <a:r>
              <a:rPr lang="zh-CN" altLang="en-US"/>
              <a:t>          </a:t>
            </a:r>
            <a:r>
              <a:rPr lang="en-US" altLang="zh-CN"/>
              <a:t>4</a:t>
            </a:r>
            <a:r>
              <a:rPr lang="zh-CN" altLang="en-US"/>
              <a:t>          </a:t>
            </a:r>
            <a:r>
              <a:rPr lang="en-US" altLang="zh-CN"/>
              <a:t>3</a:t>
            </a:r>
            <a:r>
              <a:rPr lang="zh-CN" altLang="en-US"/>
              <a:t>           </a:t>
            </a:r>
            <a:r>
              <a:rPr lang="en-US" altLang="zh-CN"/>
              <a:t>2</a:t>
            </a:r>
            <a:r>
              <a:rPr lang="zh-CN" altLang="en-US"/>
              <a:t>         </a:t>
            </a:r>
            <a:r>
              <a:rPr lang="en-US" altLang="zh-CN"/>
              <a:t>1</a:t>
            </a:r>
            <a:r>
              <a:rPr lang="zh-CN" altLang="en-US"/>
              <a:t>          </a:t>
            </a:r>
            <a:r>
              <a:rPr lang="en-US" altLang="zh-CN"/>
              <a:t>0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z="3200" dirty="0" smtClean="0">
              <a:ea typeface="宋体" pitchFamily="2" charset="-122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71438"/>
            <a:ext cx="6786610" cy="6357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913"/>
            <a:ext cx="9144000" cy="739775"/>
          </a:xfrm>
        </p:spPr>
        <p:txBody>
          <a:bodyPr/>
          <a:lstStyle/>
          <a:p>
            <a:r>
              <a:rPr lang="en-US" altLang="zh-CN" sz="3200" smtClean="0">
                <a:ea typeface="宋体" pitchFamily="2" charset="-122"/>
              </a:rPr>
              <a:t>char</a:t>
            </a:r>
            <a:r>
              <a:rPr lang="zh-CN" altLang="en-US" sz="3200" smtClean="0">
                <a:ea typeface="宋体" pitchFamily="2" charset="-122"/>
              </a:rPr>
              <a:t>类型内存占位</a:t>
            </a:r>
          </a:p>
        </p:txBody>
      </p:sp>
      <p:sp>
        <p:nvSpPr>
          <p:cNvPr id="35843" name="TextBox 8"/>
          <p:cNvSpPr txBox="1">
            <a:spLocks noChangeArrowheads="1"/>
          </p:cNvSpPr>
          <p:nvPr/>
        </p:nvSpPr>
        <p:spPr bwMode="auto">
          <a:xfrm>
            <a:off x="928688" y="1357313"/>
            <a:ext cx="69294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/>
              <a:t>char  a1 = ‘A’;    </a:t>
            </a:r>
            <a:r>
              <a:rPr lang="en-US" altLang="zh-CN" sz="3200">
                <a:sym typeface="Wingdings" pitchFamily="2" charset="2"/>
              </a:rPr>
              <a:t>  char  a1 = 65</a:t>
            </a:r>
            <a:r>
              <a:rPr lang="en-US" altLang="zh-CN" sz="3200"/>
              <a:t>;</a:t>
            </a:r>
            <a:endParaRPr lang="zh-CN" altLang="en-US" sz="3200"/>
          </a:p>
        </p:txBody>
      </p:sp>
      <p:sp>
        <p:nvSpPr>
          <p:cNvPr id="35844" name="矩形 9"/>
          <p:cNvSpPr>
            <a:spLocks noChangeArrowheads="1"/>
          </p:cNvSpPr>
          <p:nvPr/>
        </p:nvSpPr>
        <p:spPr bwMode="auto">
          <a:xfrm>
            <a:off x="827088" y="3429000"/>
            <a:ext cx="7604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</a:rPr>
              <a:t>注：有些以</a:t>
            </a:r>
            <a:r>
              <a:rPr lang="zh-CN" altLang="en-US" sz="2800" b="1">
                <a:solidFill>
                  <a:srgbClr val="FF0000"/>
                </a:solidFill>
              </a:rPr>
              <a:t>“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</a:rPr>
              <a:t>\</a:t>
            </a:r>
            <a:r>
              <a:rPr lang="en-US" altLang="zh-CN" sz="2800" b="1">
                <a:solidFill>
                  <a:srgbClr val="FF0000"/>
                </a:solidFill>
              </a:rPr>
              <a:t>”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</a:rPr>
              <a:t>开头的特殊字符称为转义字符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214438" y="4000500"/>
            <a:ext cx="6461125" cy="2063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0" hangingPunct="0"/>
            <a:r>
              <a:rPr lang="en-US" altLang="zh-CN" sz="3200">
                <a:latin typeface="宋体" pitchFamily="2" charset="-122"/>
              </a:rPr>
              <a:t>‘\</a:t>
            </a:r>
            <a:r>
              <a:rPr lang="en-US" altLang="en-US" sz="3200">
                <a:latin typeface="宋体" pitchFamily="2" charset="-122"/>
              </a:rPr>
              <a:t>n’    </a:t>
            </a:r>
            <a:r>
              <a:rPr lang="zh-CN" altLang="en-US" sz="3200">
                <a:latin typeface="宋体" pitchFamily="2" charset="-122"/>
              </a:rPr>
              <a:t>换行</a:t>
            </a:r>
          </a:p>
          <a:p>
            <a:pPr eaLnBrk="0" hangingPunct="0"/>
            <a:r>
              <a:rPr lang="en-US" altLang="zh-CN" sz="3200">
                <a:latin typeface="宋体" pitchFamily="2" charset="-122"/>
              </a:rPr>
              <a:t>‘\</a:t>
            </a:r>
            <a:r>
              <a:rPr lang="en-US" altLang="en-US" sz="3200">
                <a:latin typeface="宋体" pitchFamily="2" charset="-122"/>
              </a:rPr>
              <a:t>t’    </a:t>
            </a:r>
            <a:r>
              <a:rPr lang="zh-CN" altLang="zh-CN" sz="3200">
                <a:latin typeface="宋体" pitchFamily="2" charset="-122"/>
              </a:rPr>
              <a:t>横</a:t>
            </a:r>
            <a:r>
              <a:rPr lang="zh-CN" altLang="en-US" sz="3200">
                <a:latin typeface="宋体" pitchFamily="2" charset="-122"/>
              </a:rPr>
              <a:t>向跳格</a:t>
            </a:r>
          </a:p>
          <a:p>
            <a:pPr eaLnBrk="0" hangingPunct="0"/>
            <a:r>
              <a:rPr lang="en-US" altLang="zh-CN" sz="3200">
                <a:latin typeface="宋体" pitchFamily="2" charset="-122"/>
              </a:rPr>
              <a:t>‘\</a:t>
            </a:r>
            <a:r>
              <a:rPr lang="en-US" altLang="en-US" sz="3200">
                <a:latin typeface="宋体" pitchFamily="2" charset="-122"/>
              </a:rPr>
              <a:t>r’    </a:t>
            </a:r>
            <a:r>
              <a:rPr lang="zh-CN" altLang="zh-CN" sz="3200">
                <a:latin typeface="宋体" pitchFamily="2" charset="-122"/>
              </a:rPr>
              <a:t>回</a:t>
            </a:r>
            <a:r>
              <a:rPr lang="zh-CN" altLang="en-US" sz="3200">
                <a:latin typeface="宋体" pitchFamily="2" charset="-122"/>
              </a:rPr>
              <a:t>车</a:t>
            </a:r>
          </a:p>
          <a:p>
            <a:pPr eaLnBrk="0" hangingPunct="0"/>
            <a:r>
              <a:rPr lang="en-US" altLang="zh-CN" sz="3200">
                <a:latin typeface="宋体" pitchFamily="2" charset="-122"/>
              </a:rPr>
              <a:t>‘\\’    </a:t>
            </a:r>
            <a:r>
              <a:rPr lang="zh-CN" altLang="zh-CN" sz="3200">
                <a:latin typeface="宋体" pitchFamily="2" charset="-122"/>
              </a:rPr>
              <a:t>反</a:t>
            </a:r>
            <a:r>
              <a:rPr lang="zh-CN" altLang="en-US" sz="3200">
                <a:latin typeface="宋体" pitchFamily="2" charset="-122"/>
              </a:rPr>
              <a:t>斜杠</a:t>
            </a:r>
          </a:p>
        </p:txBody>
      </p:sp>
      <p:sp>
        <p:nvSpPr>
          <p:cNvPr id="35846" name="TextBox 11"/>
          <p:cNvSpPr txBox="1">
            <a:spLocks noChangeArrowheads="1"/>
          </p:cNvSpPr>
          <p:nvPr/>
        </p:nvSpPr>
        <p:spPr bwMode="auto">
          <a:xfrm>
            <a:off x="1000125" y="2143125"/>
            <a:ext cx="6357938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/>
              <a:t>printf(“ a1 = %c ” , a1);</a:t>
            </a:r>
          </a:p>
          <a:p>
            <a:r>
              <a:rPr lang="en-US" altLang="zh-CN" sz="3200"/>
              <a:t>printf(“ a1 = %d ” , a1);</a:t>
            </a:r>
            <a:endParaRPr lang="zh-CN" altLang="en-US" sz="3200"/>
          </a:p>
        </p:txBody>
      </p:sp>
    </p:spTree>
  </p:cSld>
  <p:clrMapOvr>
    <a:masterClrMapping/>
  </p:clrMapOvr>
  <p:transition advClick="0">
    <p:strips dir="r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smtClean="0">
                <a:ea typeface="宋体" pitchFamily="2" charset="-122"/>
              </a:rPr>
              <a:t>本讲教学目标</a:t>
            </a:r>
          </a:p>
        </p:txBody>
      </p:sp>
      <p:sp>
        <p:nvSpPr>
          <p:cNvPr id="6147" name="内容占位符 3"/>
          <p:cNvSpPr>
            <a:spLocks noGrp="1"/>
          </p:cNvSpPr>
          <p:nvPr>
            <p:ph idx="1"/>
          </p:nvPr>
        </p:nvSpPr>
        <p:spPr>
          <a:xfrm>
            <a:off x="214313" y="1433513"/>
            <a:ext cx="8929687" cy="34242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了解算法与程序的关系</a:t>
            </a:r>
            <a:r>
              <a:rPr lang="zh-CN" altLang="zh-CN" dirty="0" smtClean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zh-CN" dirty="0" smtClean="0"/>
              <a:t>掌握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语言中的数据类型及区别。</a:t>
            </a:r>
            <a:endParaRPr lang="zh-CN" altLang="zh-CN" dirty="0" smtClean="0"/>
          </a:p>
          <a:p>
            <a:pPr>
              <a:lnSpc>
                <a:spcPct val="150000"/>
              </a:lnSpc>
            </a:pPr>
            <a:r>
              <a:rPr lang="zh-CN" altLang="zh-CN" dirty="0" smtClean="0"/>
              <a:t>掌握</a:t>
            </a:r>
            <a:r>
              <a:rPr lang="zh-CN" altLang="en-US" dirty="0" smtClean="0"/>
              <a:t>定义变量的</a:t>
            </a:r>
            <a:r>
              <a:rPr lang="zh-CN" altLang="zh-CN" dirty="0" smtClean="0"/>
              <a:t>方法。</a:t>
            </a:r>
          </a:p>
          <a:p>
            <a:pPr>
              <a:lnSpc>
                <a:spcPct val="150000"/>
              </a:lnSpc>
            </a:pPr>
            <a:r>
              <a:rPr lang="zh-CN" altLang="zh-CN" dirty="0" smtClean="0"/>
              <a:t>掌握</a:t>
            </a:r>
            <a:r>
              <a:rPr lang="zh-CN" altLang="en-US" dirty="0" smtClean="0"/>
              <a:t>命名规则</a:t>
            </a:r>
            <a:r>
              <a:rPr lang="zh-CN" altLang="zh-CN" dirty="0" smtClean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zh-CN" dirty="0" smtClean="0"/>
              <a:t>掌握</a:t>
            </a:r>
            <a:r>
              <a:rPr lang="zh-CN" altLang="en-US" dirty="0" smtClean="0"/>
              <a:t>不同类型字面值的写法</a:t>
            </a:r>
            <a:r>
              <a:rPr lang="zh-CN" altLang="zh-CN" dirty="0" smtClean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zh-CN" dirty="0" smtClean="0"/>
              <a:t>掌握</a:t>
            </a:r>
            <a:r>
              <a:rPr lang="zh-CN" altLang="en-US" dirty="0" smtClean="0"/>
              <a:t>输入与输出的方式，重点掌握“转换说明”</a:t>
            </a:r>
            <a:r>
              <a:rPr lang="zh-CN" altLang="zh-CN" dirty="0" smtClean="0"/>
              <a:t>。</a:t>
            </a:r>
          </a:p>
          <a:p>
            <a:endParaRPr lang="zh-CN" altLang="en-US" dirty="0" smtClean="0"/>
          </a:p>
        </p:txBody>
      </p:sp>
      <p:sp>
        <p:nvSpPr>
          <p:cNvPr id="6148" name="页脚占位符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zh-CN" altLang="en-US" smtClean="0">
                <a:ea typeface="楷体_GB2312" pitchFamily="49" charset="-122"/>
              </a:rPr>
              <a:t>版权所有，复制注明出处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字符型与整型的关系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6948488" y="6353174"/>
            <a:ext cx="1738312" cy="290512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版权所有，复制注明出处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1438" y="1000108"/>
            <a:ext cx="75723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chemeClr val="accent1"/>
                </a:solidFill>
                <a:latin typeface="+mn-lt"/>
                <a:ea typeface="+mn-ea"/>
              </a:rPr>
              <a:t>以字符型和整数型两种格式输出字符变量</a:t>
            </a:r>
            <a:endParaRPr lang="zh-CN" altLang="en-US" sz="2800" b="1" dirty="0">
              <a:solidFill>
                <a:schemeClr val="accent1"/>
              </a:solidFill>
              <a:latin typeface="+mn-lt"/>
              <a:ea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1913" y="3714752"/>
            <a:ext cx="8420100" cy="5762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65125" marR="0" lvl="0" indent="-255588" defTabSz="914400" eaLnBrk="1" latinLnBrk="0" hangingPunct="1">
              <a:lnSpc>
                <a:spcPct val="100000"/>
              </a:lnSpc>
              <a:buClr>
                <a:schemeClr val="tx1"/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lang="zh-CN" altLang="en-US" sz="2800" b="1" dirty="0" smtClean="0">
                <a:solidFill>
                  <a:schemeClr val="accent1"/>
                </a:solidFill>
                <a:latin typeface="+mn-lt"/>
                <a:ea typeface="+mn-ea"/>
              </a:rPr>
              <a:t>小写字母转换为大写字母</a:t>
            </a:r>
            <a:endParaRPr lang="zh-CN" altLang="en-US" sz="2800" b="1" dirty="0">
              <a:solidFill>
                <a:schemeClr val="accent1"/>
              </a:solidFill>
              <a:latin typeface="+mn-lt"/>
              <a:ea typeface="+mn-ea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14282" y="4286256"/>
            <a:ext cx="8786874" cy="2225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eaLnBrk="0" hangingPunct="0"/>
            <a:r>
              <a:rPr lang="en-US" altLang="zh-CN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 main(void)</a:t>
            </a:r>
          </a:p>
          <a:p>
            <a:pPr eaLnBrk="0" hangingPunct="0"/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hangingPunct="0"/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	char  ch = 'b'; </a:t>
            </a:r>
          </a:p>
          <a:p>
            <a:pPr eaLnBrk="0" hangingPunct="0"/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	ch = 'b' - 32;   </a:t>
            </a:r>
          </a:p>
          <a:p>
            <a:pPr eaLnBrk="0" hangingPunct="0"/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altLang="zh-CN" sz="2000" b="1" dirty="0" smtClean="0">
                <a:latin typeface="Courier New" pitchFamily="49" charset="0"/>
                <a:cs typeface="Courier New" pitchFamily="49" charset="0"/>
              </a:rPr>
              <a:t>printf("%c, %d\n", ch, ch);</a:t>
            </a:r>
          </a:p>
          <a:p>
            <a:pPr eaLnBrk="0" hangingPunct="0"/>
            <a:r>
              <a:rPr lang="fr-FR" altLang="zh-CN" sz="2000" b="1" dirty="0" smtClean="0">
                <a:latin typeface="Courier New" pitchFamily="49" charset="0"/>
                <a:cs typeface="Courier New" pitchFamily="49" charset="0"/>
              </a:rPr>
              <a:t>}  </a:t>
            </a:r>
            <a:endParaRPr lang="zh-CN" alt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42877" y="1500174"/>
            <a:ext cx="8858279" cy="20717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zh-CN" sz="2000" b="1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0" hangingPunct="0"/>
            <a:r>
              <a:rPr lang="en-US" altLang="zh-CN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 main(void)</a:t>
            </a:r>
          </a:p>
          <a:p>
            <a:pPr eaLnBrk="0" hangingPunct="0"/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hangingPunct="0"/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     char  </a:t>
            </a:r>
            <a:r>
              <a:rPr lang="en-US" altLang="zh-CN" sz="2000" b="1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 = ‘a’;    /*</a:t>
            </a:r>
            <a:r>
              <a:rPr lang="zh-CN" altLang="en-US" sz="2000" b="1" dirty="0" smtClean="0">
                <a:latin typeface="Courier New" pitchFamily="49" charset="0"/>
                <a:cs typeface="Courier New" pitchFamily="49" charset="0"/>
              </a:rPr>
              <a:t>定义 </a:t>
            </a:r>
            <a:r>
              <a:rPr lang="en-US" altLang="zh-CN" sz="2000" b="1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2000" b="1" dirty="0" smtClean="0">
                <a:latin typeface="Courier New" pitchFamily="49" charset="0"/>
                <a:cs typeface="Courier New" pitchFamily="49" charset="0"/>
              </a:rPr>
              <a:t>为字符型变量*</a:t>
            </a: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/</a:t>
            </a:r>
          </a:p>
          <a:p>
            <a:pPr eaLnBrk="0" hangingPunct="0"/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fr-FR" altLang="zh-CN" sz="2000" b="1" dirty="0" smtClean="0">
                <a:latin typeface="Courier New" pitchFamily="49" charset="0"/>
                <a:cs typeface="Courier New" pitchFamily="49" charset="0"/>
              </a:rPr>
              <a:t>printf(“%c, %d\n”, ch, ch);/*</a:t>
            </a:r>
            <a:r>
              <a:rPr lang="zh-CN" altLang="fr-FR" sz="2000" b="1" dirty="0" smtClean="0">
                <a:latin typeface="Courier New" pitchFamily="49" charset="0"/>
                <a:cs typeface="Courier New" pitchFamily="49" charset="0"/>
              </a:rPr>
              <a:t>以字符、整数形式输出</a:t>
            </a:r>
            <a:r>
              <a:rPr lang="fr-FR" altLang="zh-CN" sz="2000" b="1" dirty="0" smtClean="0">
                <a:latin typeface="Courier New" pitchFamily="49" charset="0"/>
                <a:cs typeface="Courier New" pitchFamily="49" charset="0"/>
              </a:rPr>
              <a:t>ch */</a:t>
            </a:r>
          </a:p>
          <a:p>
            <a:pPr eaLnBrk="0" hangingPunct="0"/>
            <a:r>
              <a:rPr lang="fr-FR" altLang="zh-CN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smtClean="0">
                <a:ea typeface="宋体" pitchFamily="2" charset="-122"/>
              </a:rPr>
              <a:t>算法与数据类型</a:t>
            </a: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数据类型介绍</a:t>
            </a:r>
          </a:p>
        </p:txBody>
      </p:sp>
      <p:sp>
        <p:nvSpPr>
          <p:cNvPr id="36868" name="页脚占位符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smtClean="0"/>
              <a:t>版权所有，复制注明出处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93688" y="3833813"/>
            <a:ext cx="18145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数据类型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279650" y="3910013"/>
            <a:ext cx="18161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构造类型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324100" y="5153025"/>
            <a:ext cx="18161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指针类型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339975" y="5729288"/>
            <a:ext cx="50847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空类型（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无值类型） 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void</a:t>
            </a:r>
          </a:p>
        </p:txBody>
      </p:sp>
      <p:sp>
        <p:nvSpPr>
          <p:cNvPr id="9" name="AutoShape 9"/>
          <p:cNvSpPr>
            <a:spLocks/>
          </p:cNvSpPr>
          <p:nvPr/>
        </p:nvSpPr>
        <p:spPr bwMode="auto">
          <a:xfrm>
            <a:off x="2057400" y="2414588"/>
            <a:ext cx="381000" cy="3505200"/>
          </a:xfrm>
          <a:prstGeom prst="leftBrace">
            <a:avLst>
              <a:gd name="adj1" fmla="val 766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038600" y="3252788"/>
            <a:ext cx="2863850" cy="2057400"/>
            <a:chOff x="2544" y="1861"/>
            <a:chExt cx="1804" cy="1296"/>
          </a:xfrm>
        </p:grpSpPr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2684" y="2869"/>
              <a:ext cx="14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枚举类型 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enum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2684" y="1861"/>
              <a:ext cx="8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数组类型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2684" y="2197"/>
              <a:ext cx="16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结构类型 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struct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2686" y="2533"/>
              <a:ext cx="15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联合类型</a:t>
              </a: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  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union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890" name="AutoShape 15"/>
            <p:cNvSpPr>
              <a:spLocks/>
            </p:cNvSpPr>
            <p:nvPr/>
          </p:nvSpPr>
          <p:spPr bwMode="auto">
            <a:xfrm>
              <a:off x="2544" y="2016"/>
              <a:ext cx="192" cy="96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2308225" y="1652588"/>
            <a:ext cx="3984625" cy="1436687"/>
            <a:chOff x="1454" y="853"/>
            <a:chExt cx="2510" cy="905"/>
          </a:xfrm>
        </p:grpSpPr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1454" y="1123"/>
              <a:ext cx="11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en-US" sz="3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基本类型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2686" y="853"/>
              <a:ext cx="11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en-US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整型    </a:t>
              </a:r>
              <a:r>
                <a:rPr lang="en-US" altLang="zh-CN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int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2687" y="1189"/>
              <a:ext cx="127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en-US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字符型  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char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2681" y="1525"/>
              <a:ext cx="40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en-US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实型</a:t>
              </a:r>
            </a:p>
          </p:txBody>
        </p:sp>
        <p:sp>
          <p:nvSpPr>
            <p:cNvPr id="36885" name="AutoShape 21"/>
            <p:cNvSpPr>
              <a:spLocks/>
            </p:cNvSpPr>
            <p:nvPr/>
          </p:nvSpPr>
          <p:spPr bwMode="auto">
            <a:xfrm>
              <a:off x="2544" y="960"/>
              <a:ext cx="192" cy="720"/>
            </a:xfrm>
            <a:prstGeom prst="leftBrace">
              <a:avLst>
                <a:gd name="adj1" fmla="val 31250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5643570" y="2159000"/>
            <a:ext cx="2714006" cy="1230313"/>
            <a:chOff x="4080" y="1230"/>
            <a:chExt cx="1164" cy="775"/>
          </a:xfrm>
        </p:grpSpPr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4267" y="1230"/>
              <a:ext cx="977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en-US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单精度实</a:t>
              </a:r>
              <a:r>
                <a:rPr lang="zh-CN" altLang="en-US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型 </a:t>
              </a:r>
              <a:r>
                <a:rPr lang="en-US" altLang="zh-CN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float</a:t>
              </a:r>
              <a:endPara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4267" y="1580"/>
              <a:ext cx="957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buClr>
                  <a:srgbClr val="CC99FF"/>
                </a:buClr>
                <a:buFont typeface="Monotype Sorts" pitchFamily="2" charset="2"/>
                <a:buNone/>
                <a:defRPr/>
              </a:pPr>
              <a:r>
                <a:rPr lang="zh-CN" altLang="en-US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双精度实</a:t>
              </a:r>
              <a:r>
                <a:rPr lang="zh-CN" altLang="en-US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型  </a:t>
              </a:r>
              <a:r>
                <a:rPr lang="en-US" altLang="zh-CN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double</a:t>
              </a:r>
              <a:endPara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880" name="AutoShape 25"/>
            <p:cNvSpPr>
              <a:spLocks/>
            </p:cNvSpPr>
            <p:nvPr/>
          </p:nvSpPr>
          <p:spPr bwMode="auto">
            <a:xfrm>
              <a:off x="4080" y="1333"/>
              <a:ext cx="192" cy="672"/>
            </a:xfrm>
            <a:prstGeom prst="leftBrace">
              <a:avLst>
                <a:gd name="adj1" fmla="val 21211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6072198" y="3214686"/>
            <a:ext cx="2951449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常双精度实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型 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long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double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6" grpId="0" build="p" autoUpdateAnimBg="0"/>
      <p:bldP spid="7" grpId="0" autoUpdateAnimBg="0"/>
      <p:bldP spid="8" grpId="0" build="p" autoUpdateAnimBg="0"/>
      <p:bldP spid="9" grpId="0" animBg="1"/>
      <p:bldP spid="2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实型</a:t>
            </a:r>
            <a:r>
              <a:rPr lang="en-US" altLang="zh-CN" dirty="0" smtClean="0">
                <a:ea typeface="宋体" pitchFamily="2" charset="-122"/>
              </a:rPr>
              <a:t>float</a:t>
            </a:r>
          </a:p>
          <a:p>
            <a:endParaRPr lang="en-US" altLang="zh-CN" dirty="0" smtClean="0">
              <a:ea typeface="宋体" pitchFamily="2" charset="-122"/>
            </a:endParaRPr>
          </a:p>
          <a:p>
            <a:endParaRPr lang="en-US" altLang="zh-CN" dirty="0" smtClean="0"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endParaRPr lang="en-US" altLang="zh-CN" dirty="0" smtClean="0">
              <a:ea typeface="宋体" pitchFamily="2" charset="-122"/>
            </a:endParaRPr>
          </a:p>
          <a:p>
            <a:endParaRPr lang="en-US" altLang="zh-CN" dirty="0" smtClean="0">
              <a:ea typeface="宋体" pitchFamily="2" charset="-122"/>
            </a:endParaRPr>
          </a:p>
          <a:p>
            <a:r>
              <a:rPr lang="zh-CN" altLang="en-US" dirty="0" smtClean="0">
                <a:ea typeface="宋体" pitchFamily="2" charset="-122"/>
              </a:rPr>
              <a:t>双精度型</a:t>
            </a:r>
            <a:r>
              <a:rPr lang="en-US" altLang="zh-CN" dirty="0" smtClean="0">
                <a:ea typeface="宋体" pitchFamily="2" charset="-122"/>
              </a:rPr>
              <a:t>double</a:t>
            </a:r>
            <a:r>
              <a:rPr lang="zh-CN" altLang="en-US" dirty="0" smtClean="0">
                <a:ea typeface="宋体" pitchFamily="2" charset="-122"/>
              </a:rPr>
              <a:t>、</a:t>
            </a:r>
            <a:r>
              <a:rPr lang="en-US" altLang="zh-CN" dirty="0" smtClean="0">
                <a:ea typeface="宋体" pitchFamily="2" charset="-122"/>
              </a:rPr>
              <a:t>long double</a:t>
            </a:r>
          </a:p>
        </p:txBody>
      </p:sp>
      <p:sp>
        <p:nvSpPr>
          <p:cNvPr id="37891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smtClean="0">
                <a:ea typeface="宋体" pitchFamily="2" charset="-122"/>
              </a:rPr>
              <a:t>实型内存占位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167063" y="1557338"/>
          <a:ext cx="2762252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563"/>
                <a:gridCol w="690563"/>
                <a:gridCol w="690563"/>
                <a:gridCol w="690563"/>
              </a:tblGrid>
              <a:tr h="37147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98" marB="45798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00125" y="2628900"/>
          <a:ext cx="7643808" cy="371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77738"/>
                <a:gridCol w="477738"/>
                <a:gridCol w="477738"/>
                <a:gridCol w="477738"/>
                <a:gridCol w="477738"/>
                <a:gridCol w="477738"/>
                <a:gridCol w="477738"/>
                <a:gridCol w="477738"/>
                <a:gridCol w="477738"/>
                <a:gridCol w="477738"/>
                <a:gridCol w="477738"/>
                <a:gridCol w="477738"/>
                <a:gridCol w="477738"/>
                <a:gridCol w="477738"/>
                <a:gridCol w="477738"/>
                <a:gridCol w="477738"/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…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…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…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…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…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…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98" marB="45798"/>
                </a:tc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 rot="10800000" flipV="1">
            <a:off x="1071563" y="1857375"/>
            <a:ext cx="2143125" cy="785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929313" y="1857375"/>
            <a:ext cx="2714625" cy="785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2571750" y="4200525"/>
          <a:ext cx="450056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570"/>
                <a:gridCol w="562570"/>
                <a:gridCol w="562570"/>
                <a:gridCol w="562570"/>
                <a:gridCol w="562570"/>
                <a:gridCol w="562570"/>
                <a:gridCol w="562570"/>
                <a:gridCol w="562570"/>
              </a:tblGrid>
              <a:tr h="37147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98" marB="45798"/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071563" y="5414963"/>
          <a:ext cx="7643808" cy="371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77738"/>
                <a:gridCol w="477738"/>
                <a:gridCol w="477738"/>
                <a:gridCol w="477738"/>
                <a:gridCol w="477738"/>
                <a:gridCol w="477738"/>
                <a:gridCol w="477738"/>
                <a:gridCol w="477738"/>
                <a:gridCol w="477738"/>
                <a:gridCol w="477738"/>
                <a:gridCol w="477738"/>
                <a:gridCol w="477738"/>
                <a:gridCol w="477738"/>
                <a:gridCol w="477738"/>
                <a:gridCol w="477738"/>
                <a:gridCol w="477738"/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…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…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…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…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…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…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…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</a:tr>
            </a:tbl>
          </a:graphicData>
        </a:graphic>
      </p:graphicFrame>
      <p:cxnSp>
        <p:nvCxnSpPr>
          <p:cNvPr id="16" name="直接连接符 15"/>
          <p:cNvCxnSpPr/>
          <p:nvPr/>
        </p:nvCxnSpPr>
        <p:spPr>
          <a:xfrm rot="10800000" flipV="1">
            <a:off x="1071563" y="4572000"/>
            <a:ext cx="1500187" cy="842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7072313" y="4572000"/>
            <a:ext cx="1643062" cy="842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68" name="TextBox 20"/>
          <p:cNvSpPr txBox="1">
            <a:spLocks noChangeArrowheads="1"/>
          </p:cNvSpPr>
          <p:nvPr/>
        </p:nvSpPr>
        <p:spPr bwMode="auto">
          <a:xfrm>
            <a:off x="1000125" y="3000375"/>
            <a:ext cx="76438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t"/>
            <a:r>
              <a:rPr lang="en-US" altLang="zh-CN" b="1"/>
              <a:t>31    …     ...    …   …     …   …    8      7      6     5      4      3     2     1      0</a:t>
            </a:r>
            <a:endParaRPr lang="zh-CN" altLang="en-US" b="1"/>
          </a:p>
        </p:txBody>
      </p:sp>
      <p:sp>
        <p:nvSpPr>
          <p:cNvPr id="19569" name="TextBox 24"/>
          <p:cNvSpPr txBox="1">
            <a:spLocks noChangeArrowheads="1"/>
          </p:cNvSpPr>
          <p:nvPr/>
        </p:nvSpPr>
        <p:spPr bwMode="auto">
          <a:xfrm>
            <a:off x="1071563" y="5753100"/>
            <a:ext cx="76438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t"/>
            <a:r>
              <a:rPr lang="en-US" altLang="zh-CN" b="1"/>
              <a:t>63    …    ...    …    …    …    …     8     7     6      5     4      3      2     1     0</a:t>
            </a:r>
            <a:endParaRPr lang="zh-CN" altLang="en-US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68" grpId="0"/>
      <p:bldP spid="1956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实型</a:t>
            </a:r>
            <a:endParaRPr lang="en-US" altLang="zh-CN" dirty="0" smtClean="0">
              <a:ea typeface="宋体" pitchFamily="2" charset="-122"/>
            </a:endParaRPr>
          </a:p>
          <a:p>
            <a:endParaRPr lang="en-US" altLang="zh-CN" dirty="0" smtClean="0">
              <a:ea typeface="宋体" pitchFamily="2" charset="-122"/>
            </a:endParaRPr>
          </a:p>
          <a:p>
            <a:endParaRPr lang="en-US" altLang="zh-CN" dirty="0" smtClean="0"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endParaRPr lang="en-US" altLang="zh-CN" dirty="0" smtClean="0">
              <a:ea typeface="宋体" pitchFamily="2" charset="-122"/>
            </a:endParaRPr>
          </a:p>
          <a:p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37891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smtClean="0">
                <a:ea typeface="宋体" pitchFamily="2" charset="-122"/>
              </a:rPr>
              <a:t>实型内存占位</a:t>
            </a: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2071670" y="3931332"/>
            <a:ext cx="3120231" cy="542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阶码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j</a:t>
            </a:r>
          </a:p>
          <a:p>
            <a:pPr algn="just" eaLnBrk="0" hangingPunct="0"/>
            <a:endParaRPr lang="en-US" altLang="zh-CN" sz="24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0" hangingPunct="0"/>
            <a:endParaRPr lang="en-US" altLang="zh-CN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5191901" y="3931332"/>
            <a:ext cx="3120231" cy="542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尾数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</a:p>
          <a:p>
            <a:pPr algn="just" eaLnBrk="0" hangingPunct="0"/>
            <a:endParaRPr lang="en-US" altLang="zh-CN" sz="24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0" hangingPunct="0"/>
            <a:endParaRPr lang="en-US" altLang="zh-CN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 bwMode="black">
          <a:xfrm>
            <a:off x="1714480" y="1857364"/>
            <a:ext cx="59835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 smtClean="0">
                <a:ea typeface="宋体" pitchFamily="2" charset="-122"/>
              </a:rPr>
              <a:t>22.625 = (10110.101)</a:t>
            </a:r>
            <a:r>
              <a:rPr lang="en-US" altLang="zh-CN" sz="2400" baseline="-25000" dirty="0" smtClean="0">
                <a:ea typeface="宋体" pitchFamily="2" charset="-122"/>
              </a:rPr>
              <a:t>b </a:t>
            </a:r>
            <a:r>
              <a:rPr lang="en-US" altLang="zh-CN" sz="2400" dirty="0" smtClean="0">
                <a:ea typeface="宋体" pitchFamily="2" charset="-122"/>
              </a:rPr>
              <a:t>= (1.0110101)</a:t>
            </a:r>
            <a:r>
              <a:rPr lang="en-US" altLang="zh-CN" sz="2400" baseline="-25000" dirty="0" smtClean="0">
                <a:ea typeface="宋体" pitchFamily="2" charset="-122"/>
              </a:rPr>
              <a:t>b</a:t>
            </a:r>
            <a:r>
              <a:rPr lang="en-US" altLang="zh-CN" sz="2400" dirty="0" smtClean="0">
                <a:ea typeface="宋体" pitchFamily="2" charset="-122"/>
              </a:rPr>
              <a:t> ×2</a:t>
            </a:r>
            <a:r>
              <a:rPr lang="en-US" altLang="zh-CN" sz="2400" baseline="30000" dirty="0" smtClean="0">
                <a:ea typeface="宋体" pitchFamily="2" charset="-122"/>
              </a:rPr>
              <a:t>4</a:t>
            </a:r>
            <a:endParaRPr lang="zh-CN" altLang="en-US" sz="2400" baseline="30000" dirty="0" smtClean="0">
              <a:ea typeface="宋体" pitchFamily="2" charset="-122"/>
            </a:endParaRPr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1086052" y="3931332"/>
            <a:ext cx="990608" cy="542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符号</a:t>
            </a:r>
            <a:endParaRPr lang="en-US" altLang="zh-CN" sz="24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0" hangingPunct="0"/>
            <a:endParaRPr lang="en-US" altLang="zh-CN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1928794" y="2643182"/>
            <a:ext cx="1892300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i="1" dirty="0"/>
              <a:t>N=S </a:t>
            </a:r>
            <a:r>
              <a:rPr lang="en-US" altLang="zh-CN" sz="2000" dirty="0" smtClean="0">
                <a:cs typeface="Arial" pitchFamily="34" charset="0"/>
              </a:rPr>
              <a:t>×</a:t>
            </a:r>
            <a:r>
              <a:rPr lang="en-US" altLang="zh-CN" sz="2000" i="1" dirty="0" smtClean="0"/>
              <a:t> </a:t>
            </a:r>
            <a:r>
              <a:rPr lang="en-US" altLang="zh-CN" sz="3200" i="1" dirty="0"/>
              <a:t>r </a:t>
            </a:r>
            <a:r>
              <a:rPr lang="en-US" altLang="zh-CN" sz="3200" b="1" i="1" baseline="30000" dirty="0"/>
              <a:t>j</a:t>
            </a:r>
          </a:p>
        </p:txBody>
      </p:sp>
      <p:cxnSp>
        <p:nvCxnSpPr>
          <p:cNvPr id="24" name="直接连接符 23"/>
          <p:cNvCxnSpPr/>
          <p:nvPr/>
        </p:nvCxnSpPr>
        <p:spPr>
          <a:xfrm rot="5400000">
            <a:off x="1857356" y="4688228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rot="5400000">
            <a:off x="4986908" y="4687434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2086184" y="4758078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rot="10800000">
            <a:off x="4515076" y="4759666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 bwMode="black">
          <a:xfrm>
            <a:off x="3071802" y="4559866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 smtClean="0">
                <a:ea typeface="宋体" pitchFamily="2" charset="-122"/>
              </a:rPr>
              <a:t>取值范围</a:t>
            </a:r>
          </a:p>
        </p:txBody>
      </p:sp>
      <p:cxnSp>
        <p:nvCxnSpPr>
          <p:cNvPr id="33" name="直接连接符 32"/>
          <p:cNvCxnSpPr/>
          <p:nvPr/>
        </p:nvCxnSpPr>
        <p:spPr>
          <a:xfrm rot="5400000">
            <a:off x="8101152" y="4687434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5243970" y="4758078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rot="10800000">
            <a:off x="7629320" y="4759666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 bwMode="black">
          <a:xfrm>
            <a:off x="6229588" y="4545352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 smtClean="0">
                <a:ea typeface="宋体" pitchFamily="2" charset="-122"/>
              </a:rPr>
              <a:t>有效位数</a:t>
            </a:r>
          </a:p>
        </p:txBody>
      </p:sp>
      <p:sp>
        <p:nvSpPr>
          <p:cNvPr id="37" name="TextBox 36"/>
          <p:cNvSpPr txBox="1"/>
          <p:nvPr/>
        </p:nvSpPr>
        <p:spPr bwMode="black">
          <a:xfrm>
            <a:off x="1571604" y="5324789"/>
            <a:ext cx="468000" cy="46166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 smtClean="0">
                <a:ea typeface="宋体" pitchFamily="2" charset="-122"/>
              </a:rPr>
              <a:t>0</a:t>
            </a:r>
            <a:endParaRPr lang="zh-CN" altLang="en-US" sz="2400" dirty="0" smtClean="0">
              <a:ea typeface="宋体" pitchFamily="2" charset="-122"/>
            </a:endParaRPr>
          </a:p>
        </p:txBody>
      </p:sp>
      <p:sp>
        <p:nvSpPr>
          <p:cNvPr id="38" name="TextBox 37"/>
          <p:cNvSpPr txBox="1"/>
          <p:nvPr/>
        </p:nvSpPr>
        <p:spPr bwMode="black">
          <a:xfrm>
            <a:off x="2000232" y="5324789"/>
            <a:ext cx="2071702" cy="46166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 smtClean="0">
                <a:ea typeface="宋体" pitchFamily="2" charset="-122"/>
              </a:rPr>
              <a:t>10000011</a:t>
            </a:r>
            <a:endParaRPr lang="zh-CN" altLang="en-US" sz="2400" dirty="0" smtClean="0">
              <a:ea typeface="宋体" pitchFamily="2" charset="-122"/>
            </a:endParaRPr>
          </a:p>
        </p:txBody>
      </p:sp>
      <p:sp>
        <p:nvSpPr>
          <p:cNvPr id="39" name="TextBox 38"/>
          <p:cNvSpPr txBox="1"/>
          <p:nvPr/>
        </p:nvSpPr>
        <p:spPr bwMode="black">
          <a:xfrm>
            <a:off x="4071934" y="5324789"/>
            <a:ext cx="4286280" cy="46166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 smtClean="0">
                <a:ea typeface="宋体" pitchFamily="2" charset="-122"/>
              </a:rPr>
              <a:t>0110101000000000000000</a:t>
            </a:r>
            <a:endParaRPr lang="zh-CN" altLang="en-US" sz="2400" dirty="0" smtClean="0">
              <a:ea typeface="宋体" pitchFamily="2" charset="-122"/>
            </a:endParaRPr>
          </a:p>
        </p:txBody>
      </p:sp>
      <p:sp>
        <p:nvSpPr>
          <p:cNvPr id="40" name="TextBox 39"/>
          <p:cNvSpPr txBox="1"/>
          <p:nvPr/>
        </p:nvSpPr>
        <p:spPr bwMode="black">
          <a:xfrm>
            <a:off x="571472" y="5396227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dirty="0" smtClean="0">
                <a:ea typeface="宋体" pitchFamily="2" charset="-122"/>
              </a:rPr>
              <a:t>22.625</a:t>
            </a:r>
            <a:endParaRPr lang="zh-CN" altLang="en-US" dirty="0" smtClean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 animBg="1"/>
      <p:bldP spid="31" grpId="0"/>
      <p:bldP spid="36" grpId="0"/>
      <p:bldP spid="37" grpId="0" animBg="1"/>
      <p:bldP spid="38" grpId="0" animBg="1"/>
      <p:bldP spid="39" grpId="0" animBg="1"/>
      <p:bldP spid="4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实数范围</a:t>
            </a:r>
            <a:endParaRPr lang="zh-CN" altLang="en-US" dirty="0"/>
          </a:p>
        </p:txBody>
      </p:sp>
      <p:graphicFrame>
        <p:nvGraphicFramePr>
          <p:cNvPr id="18" name="内容占位符 17"/>
          <p:cNvGraphicFramePr>
            <a:graphicFrameLocks noGrp="1"/>
          </p:cNvGraphicFramePr>
          <p:nvPr>
            <p:ph idx="1"/>
          </p:nvPr>
        </p:nvGraphicFramePr>
        <p:xfrm>
          <a:off x="428596" y="1348728"/>
          <a:ext cx="8229600" cy="2081176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928694"/>
                <a:gridCol w="1143008"/>
                <a:gridCol w="2866058"/>
                <a:gridCol w="848718"/>
                <a:gridCol w="2443122"/>
              </a:tblGrid>
              <a:tr h="709576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类型</a:t>
                      </a:r>
                      <a:endParaRPr lang="zh-CN" altLang="en-US" sz="20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符号位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关键字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位数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范围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42002">
                <a:tc rowSpan="3">
                  <a:txBody>
                    <a:bodyPr/>
                    <a:lstStyle/>
                    <a:p>
                      <a:r>
                        <a:rPr lang="zh-CN" altLang="en-US" sz="2800" dirty="0" smtClean="0"/>
                        <a:t>实数</a:t>
                      </a:r>
                      <a:endParaRPr lang="zh-CN" altLang="en-US" sz="2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有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Arial" charset="0"/>
                          <a:ea typeface="隶书" pitchFamily="49" charset="-122"/>
                          <a:cs typeface="+mn-cs"/>
                        </a:rPr>
                        <a:t>float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32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dirty="0" smtClean="0"/>
                        <a:t>-10</a:t>
                      </a:r>
                      <a:r>
                        <a:rPr kumimoji="1" lang="en-US" altLang="zh-CN" sz="2000" baseline="30000" dirty="0" smtClean="0"/>
                        <a:t>38</a:t>
                      </a:r>
                      <a:r>
                        <a:rPr kumimoji="1" lang="zh-CN" altLang="en-US" sz="2000" dirty="0" smtClean="0"/>
                        <a:t>~</a:t>
                      </a:r>
                      <a:r>
                        <a:rPr kumimoji="1" lang="en-US" altLang="zh-CN" sz="2000" dirty="0" smtClean="0"/>
                        <a:t>10</a:t>
                      </a:r>
                      <a:r>
                        <a:rPr kumimoji="1" lang="en-US" altLang="zh-CN" sz="2000" baseline="30000" dirty="0" smtClean="0"/>
                        <a:t>38</a:t>
                      </a:r>
                      <a:endParaRPr kumimoji="1" lang="en-US" altLang="zh-CN" sz="2000" b="1" dirty="0" smtClean="0">
                        <a:solidFill>
                          <a:srgbClr val="2A4F86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62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有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Arial" charset="0"/>
                          <a:ea typeface="隶书" pitchFamily="49" charset="-122"/>
                          <a:cs typeface="+mn-cs"/>
                        </a:rPr>
                        <a:t>double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64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CN" sz="2000" dirty="0" smtClean="0"/>
                        <a:t>-10</a:t>
                      </a:r>
                      <a:r>
                        <a:rPr kumimoji="1" lang="en-US" altLang="zh-CN" sz="2000" baseline="30000" dirty="0" smtClean="0"/>
                        <a:t>308</a:t>
                      </a:r>
                      <a:r>
                        <a:rPr kumimoji="1" lang="zh-CN" altLang="en-US" sz="2000" dirty="0" smtClean="0"/>
                        <a:t>~</a:t>
                      </a:r>
                      <a:r>
                        <a:rPr kumimoji="1" lang="en-US" altLang="zh-CN" sz="2000" dirty="0" smtClean="0"/>
                        <a:t>10</a:t>
                      </a:r>
                      <a:r>
                        <a:rPr kumimoji="1" lang="en-US" altLang="zh-CN" sz="2000" baseline="30000" dirty="0" smtClean="0"/>
                        <a:t>308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062">
                <a:tc vMerge="1"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有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Arial" charset="0"/>
                          <a:ea typeface="隶书" pitchFamily="49" charset="-122"/>
                          <a:cs typeface="+mn-cs"/>
                        </a:rPr>
                        <a:t>long double</a:t>
                      </a:r>
                      <a:endParaRPr lang="zh-CN" altLang="en-US" sz="2400" kern="1200" dirty="0" smtClean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Arial" charset="0"/>
                        <a:ea typeface="隶书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64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CN" sz="2000" dirty="0" smtClean="0"/>
                        <a:t>-10</a:t>
                      </a:r>
                      <a:r>
                        <a:rPr kumimoji="1" lang="en-US" altLang="zh-CN" sz="2000" baseline="30000" dirty="0" smtClean="0"/>
                        <a:t>308</a:t>
                      </a:r>
                      <a:r>
                        <a:rPr kumimoji="1" lang="zh-CN" altLang="en-US" sz="2000" dirty="0" smtClean="0"/>
                        <a:t>~</a:t>
                      </a:r>
                      <a:r>
                        <a:rPr kumimoji="1" lang="en-US" altLang="zh-CN" sz="2000" dirty="0" smtClean="0"/>
                        <a:t>10</a:t>
                      </a:r>
                      <a:r>
                        <a:rPr kumimoji="1" lang="en-US" altLang="zh-CN" sz="2000" baseline="30000" dirty="0" smtClean="0"/>
                        <a:t>308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版权所有，复制注明出处</a:t>
            </a:r>
            <a:endParaRPr lang="zh-CN" altLang="en-US"/>
          </a:p>
        </p:txBody>
      </p:sp>
      <p:sp>
        <p:nvSpPr>
          <p:cNvPr id="19" name="Text Box 1141"/>
          <p:cNvSpPr txBox="1">
            <a:spLocks noChangeArrowheads="1"/>
          </p:cNvSpPr>
          <p:nvPr/>
        </p:nvSpPr>
        <p:spPr bwMode="auto">
          <a:xfrm>
            <a:off x="1000100" y="3714752"/>
            <a:ext cx="7572428" cy="463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400" dirty="0" err="1" smtClean="0">
                <a:solidFill>
                  <a:srgbClr val="FF3300"/>
                </a:solidFill>
                <a:ea typeface="隶书" pitchFamily="49" charset="-122"/>
              </a:rPr>
              <a:t>sizeof</a:t>
            </a:r>
            <a:r>
              <a:rPr lang="en-US" altLang="zh-CN" sz="2400" dirty="0" smtClean="0">
                <a:solidFill>
                  <a:srgbClr val="FF3300"/>
                </a:solidFill>
                <a:ea typeface="隶书" pitchFamily="49" charset="-122"/>
              </a:rPr>
              <a:t>(</a:t>
            </a:r>
            <a:r>
              <a:rPr lang="en-US" altLang="zh-CN" sz="2400" dirty="0" smtClean="0">
                <a:solidFill>
                  <a:schemeClr val="tx1">
                    <a:lumMod val="60000"/>
                    <a:lumOff val="40000"/>
                  </a:schemeClr>
                </a:solidFill>
                <a:ea typeface="隶书" pitchFamily="49" charset="-122"/>
              </a:rPr>
              <a:t>float</a:t>
            </a:r>
            <a:r>
              <a:rPr lang="en-US" altLang="zh-CN" sz="2400" dirty="0" smtClean="0">
                <a:solidFill>
                  <a:srgbClr val="FF3300"/>
                </a:solidFill>
                <a:ea typeface="隶书" pitchFamily="49" charset="-122"/>
              </a:rPr>
              <a:t>) </a:t>
            </a:r>
            <a:r>
              <a:rPr lang="zh-CN" altLang="en-US" sz="2400" dirty="0" smtClean="0">
                <a:solidFill>
                  <a:srgbClr val="FF3300"/>
                </a:solidFill>
                <a:ea typeface="隶书" pitchFamily="49" charset="-122"/>
              </a:rPr>
              <a:t>≤</a:t>
            </a:r>
            <a:r>
              <a:rPr lang="en-US" altLang="zh-CN" sz="2400" dirty="0" err="1" smtClean="0">
                <a:solidFill>
                  <a:srgbClr val="FF3300"/>
                </a:solidFill>
                <a:ea typeface="隶书" pitchFamily="49" charset="-122"/>
              </a:rPr>
              <a:t>sizeof</a:t>
            </a:r>
            <a:r>
              <a:rPr lang="en-US" altLang="zh-CN" sz="2400" dirty="0" smtClean="0">
                <a:solidFill>
                  <a:srgbClr val="FF3300"/>
                </a:solidFill>
                <a:ea typeface="隶书" pitchFamily="49" charset="-122"/>
              </a:rPr>
              <a:t>(</a:t>
            </a:r>
            <a:r>
              <a:rPr lang="en-US" altLang="zh-CN" sz="2400" dirty="0" smtClean="0">
                <a:solidFill>
                  <a:schemeClr val="tx1">
                    <a:lumMod val="60000"/>
                    <a:lumOff val="40000"/>
                  </a:schemeClr>
                </a:solidFill>
                <a:ea typeface="隶书" pitchFamily="49" charset="-122"/>
              </a:rPr>
              <a:t>double)</a:t>
            </a:r>
            <a:r>
              <a:rPr lang="zh-CN" alt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  <a:ea typeface="隶书" pitchFamily="49" charset="-122"/>
              </a:rPr>
              <a:t> </a:t>
            </a:r>
            <a:r>
              <a:rPr lang="zh-CN" altLang="en-US" sz="2400" dirty="0" smtClean="0">
                <a:solidFill>
                  <a:srgbClr val="FF3300"/>
                </a:solidFill>
                <a:ea typeface="隶书" pitchFamily="49" charset="-122"/>
              </a:rPr>
              <a:t>≤</a:t>
            </a:r>
            <a:r>
              <a:rPr lang="en-US" altLang="zh-CN" sz="2400" dirty="0" err="1" smtClean="0">
                <a:solidFill>
                  <a:srgbClr val="FF3300"/>
                </a:solidFill>
                <a:ea typeface="隶书" pitchFamily="49" charset="-122"/>
              </a:rPr>
              <a:t>sizeof</a:t>
            </a:r>
            <a:r>
              <a:rPr lang="en-US" altLang="zh-CN" sz="2400" dirty="0" smtClean="0">
                <a:solidFill>
                  <a:srgbClr val="FF3300"/>
                </a:solidFill>
                <a:ea typeface="隶书" pitchFamily="49" charset="-122"/>
              </a:rPr>
              <a:t>(</a:t>
            </a:r>
            <a:r>
              <a:rPr lang="en-US" altLang="zh-CN" sz="2400" dirty="0" smtClean="0">
                <a:solidFill>
                  <a:schemeClr val="tx1">
                    <a:lumMod val="60000"/>
                    <a:lumOff val="40000"/>
                  </a:schemeClr>
                </a:solidFill>
                <a:ea typeface="隶书" pitchFamily="49" charset="-122"/>
              </a:rPr>
              <a:t>long double</a:t>
            </a:r>
            <a:r>
              <a:rPr lang="en-US" altLang="zh-CN" sz="2400" dirty="0" smtClean="0">
                <a:solidFill>
                  <a:srgbClr val="FF3300"/>
                </a:solidFill>
                <a:ea typeface="隶书" pitchFamily="49" charset="-122"/>
              </a:rPr>
              <a:t>)</a:t>
            </a:r>
            <a:endParaRPr lang="en-US" altLang="zh-CN" sz="2400" dirty="0">
              <a:solidFill>
                <a:srgbClr val="3333FF"/>
              </a:solidFill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smtClean="0">
                <a:ea typeface="宋体" pitchFamily="2" charset="-122"/>
              </a:rPr>
              <a:t>算法与数据类型</a:t>
            </a: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数据的范围</a:t>
            </a:r>
            <a:r>
              <a:rPr lang="en-US" altLang="zh-CN" smtClean="0"/>
              <a:t>--&lt;float.h&gt;</a:t>
            </a:r>
          </a:p>
          <a:p>
            <a:endParaRPr lang="zh-CN" altLang="en-US" smtClean="0"/>
          </a:p>
        </p:txBody>
      </p:sp>
      <p:sp>
        <p:nvSpPr>
          <p:cNvPr id="39940" name="页脚占位符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smtClean="0"/>
              <a:t>版权所有，复制注明出处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4375" y="1570038"/>
            <a:ext cx="7632700" cy="5172075"/>
          </a:xfrm>
          <a:prstGeom prst="rect">
            <a:avLst/>
          </a:prstGeom>
          <a:noFill/>
          <a:ln>
            <a:solidFill>
              <a:schemeClr val="tx1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dirty="0"/>
              <a:t>/*</a:t>
            </a:r>
            <a:r>
              <a:rPr lang="en-US" altLang="zh-CN" sz="2000" dirty="0" err="1"/>
              <a:t>float.h</a:t>
            </a:r>
            <a:r>
              <a:rPr lang="en-US" altLang="zh-CN" sz="2000" dirty="0"/>
              <a:t> </a:t>
            </a:r>
            <a:r>
              <a:rPr lang="zh-CN" altLang="en-US" sz="2000" dirty="0"/>
              <a:t>中的部分内容*</a:t>
            </a:r>
            <a:r>
              <a:rPr lang="en-US" altLang="zh-CN" sz="2000" dirty="0"/>
              <a:t>/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0066"/>
                </a:solidFill>
              </a:rPr>
              <a:t>#define FLT_DIG                          6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0066"/>
                </a:solidFill>
              </a:rPr>
              <a:t>#define FLT_EPSILON                1.192092896e-07F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0066"/>
                </a:solidFill>
              </a:rPr>
              <a:t>#define FLT_MANT_DIG             24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0066"/>
                </a:solidFill>
              </a:rPr>
              <a:t>#define FLT_MAX                        3.402823466e+38F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0066"/>
                </a:solidFill>
              </a:rPr>
              <a:t>#define FLT_MAX_10_EXP         38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0066"/>
                </a:solidFill>
              </a:rPr>
              <a:t>#define FLT_MAX_EXP               128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0066"/>
                </a:solidFill>
              </a:rPr>
              <a:t>#define FLT_MIN                          1.175494351e-38F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0066"/>
                </a:solidFill>
              </a:rPr>
              <a:t>#define FLT_MIN_10_EXP           (-37)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0066"/>
                </a:solidFill>
              </a:rPr>
              <a:t>#define FLT_MIN_EXP                 (-125)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0066"/>
                </a:solidFill>
              </a:rPr>
              <a:t>………</a:t>
            </a:r>
            <a:endParaRPr lang="zh-CN" altLang="en-US" sz="2000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ea typeface="宋体" pitchFamily="2" charset="-122"/>
              </a:rPr>
              <a:t>总结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28596" y="928670"/>
            <a:ext cx="8429684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1.</a:t>
            </a:r>
            <a:r>
              <a:rPr lang="zh-CN" altLang="en-US" sz="3200" b="1" dirty="0" smtClean="0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计算机中的任何信息（数据）均是以二进制存储的。</a:t>
            </a:r>
            <a:endParaRPr lang="en-US" altLang="zh-CN" sz="3200" b="1" dirty="0" smtClean="0">
              <a:solidFill>
                <a:srgbClr val="FF0000"/>
              </a:solidFill>
              <a:latin typeface="HAKUYOXingShu3500" pitchFamily="2" charset="-122"/>
              <a:ea typeface="HAKUYOXingShu3500" pitchFamily="2" charset="-122"/>
            </a:endParaRPr>
          </a:p>
          <a:p>
            <a:endParaRPr lang="en-US" altLang="zh-CN" sz="3200" b="1" dirty="0" smtClean="0">
              <a:solidFill>
                <a:srgbClr val="FF0000"/>
              </a:solidFill>
              <a:latin typeface="HAKUYOXingShu3500" pitchFamily="2" charset="-122"/>
              <a:ea typeface="HAKUYOXingShu3500" pitchFamily="2" charset="-122"/>
            </a:endParaRPr>
          </a:p>
          <a:p>
            <a:r>
              <a:rPr lang="en-US" altLang="zh-CN" sz="3200" b="1" dirty="0" smtClean="0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2.</a:t>
            </a:r>
            <a:r>
              <a:rPr lang="zh-CN" altLang="en-US" sz="3200" b="1" dirty="0" smtClean="0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不同类型的数据占据的内存空间是不同的。</a:t>
            </a:r>
            <a:endParaRPr lang="en-US" altLang="zh-CN" sz="3200" b="1" dirty="0" smtClean="0">
              <a:solidFill>
                <a:srgbClr val="FF0000"/>
              </a:solidFill>
              <a:latin typeface="HAKUYOXingShu3500" pitchFamily="2" charset="-122"/>
              <a:ea typeface="HAKUYOXingShu3500" pitchFamily="2" charset="-122"/>
            </a:endParaRPr>
          </a:p>
          <a:p>
            <a:endParaRPr lang="en-US" altLang="zh-CN" sz="3200" b="1" dirty="0">
              <a:solidFill>
                <a:srgbClr val="FF0000"/>
              </a:solidFill>
              <a:latin typeface="HAKUYOXingShu3500" pitchFamily="2" charset="-122"/>
              <a:ea typeface="HAKUYOXingShu3500" pitchFamily="2" charset="-122"/>
            </a:endParaRPr>
          </a:p>
          <a:p>
            <a:r>
              <a:rPr lang="en-US" altLang="zh-CN" sz="3200" b="1" dirty="0" smtClean="0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3.C</a:t>
            </a:r>
            <a:r>
              <a:rPr lang="zh-CN" altLang="en-US" sz="3200" b="1" dirty="0" smtClean="0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语言拥有三种基本的数据类型（整型、字符型、浮点型）。</a:t>
            </a:r>
            <a:endParaRPr lang="en-US" altLang="zh-CN" sz="3200" b="1" dirty="0" smtClean="0">
              <a:solidFill>
                <a:srgbClr val="FF0000"/>
              </a:solidFill>
              <a:latin typeface="HAKUYOXingShu3500" pitchFamily="2" charset="-122"/>
              <a:ea typeface="HAKUYOXingShu3500" pitchFamily="2" charset="-122"/>
            </a:endParaRPr>
          </a:p>
          <a:p>
            <a:endParaRPr lang="en-US" altLang="zh-CN" sz="3200" b="1" dirty="0" smtClean="0">
              <a:solidFill>
                <a:srgbClr val="FF0000"/>
              </a:solidFill>
              <a:latin typeface="HAKUYOXingShu3500" pitchFamily="2" charset="-122"/>
              <a:ea typeface="HAKUYOXingShu3500" pitchFamily="2" charset="-122"/>
            </a:endParaRPr>
          </a:p>
          <a:p>
            <a:r>
              <a:rPr lang="en-US" altLang="zh-CN" sz="3200" b="1" dirty="0" smtClean="0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4.</a:t>
            </a:r>
            <a:r>
              <a:rPr lang="zh-CN" altLang="en-US" sz="3200" b="1" dirty="0" smtClean="0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每种类型的数据集合是一定的（</a:t>
            </a:r>
            <a:r>
              <a:rPr lang="zh-CN" altLang="en-US" sz="3200" b="1" dirty="0" smtClean="0">
                <a:solidFill>
                  <a:srgbClr val="000066"/>
                </a:solidFill>
                <a:latin typeface="HAKUYOXingShu3500" pitchFamily="2" charset="-122"/>
                <a:ea typeface="HAKUYOXingShu3500" pitchFamily="2" charset="-122"/>
              </a:rPr>
              <a:t>可穷举的</a:t>
            </a:r>
            <a:r>
              <a:rPr lang="zh-CN" altLang="en-US" sz="3200" b="1" dirty="0" smtClean="0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）。</a:t>
            </a:r>
            <a:endParaRPr lang="en-US" altLang="zh-CN" sz="3200" b="1" dirty="0" smtClean="0">
              <a:solidFill>
                <a:srgbClr val="FF0000"/>
              </a:solidFill>
              <a:latin typeface="HAKUYOXingShu3500" pitchFamily="2" charset="-122"/>
              <a:ea typeface="HAKUYOXingShu3500" pitchFamily="2" charset="-122"/>
            </a:endParaRPr>
          </a:p>
          <a:p>
            <a:endParaRPr lang="en-US" altLang="zh-CN" sz="3200" b="1" dirty="0" smtClean="0">
              <a:solidFill>
                <a:srgbClr val="FF0000"/>
              </a:solidFill>
              <a:latin typeface="HAKUYOXingShu3500" pitchFamily="2" charset="-122"/>
              <a:ea typeface="HAKUYOXingShu3500" pitchFamily="2" charset="-122"/>
            </a:endParaRPr>
          </a:p>
          <a:p>
            <a:r>
              <a:rPr lang="en-US" altLang="zh-CN" sz="3200" b="1" dirty="0" smtClean="0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5.</a:t>
            </a:r>
            <a:r>
              <a:rPr lang="zh-CN" altLang="en-US" sz="3200" b="1" dirty="0" smtClean="0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有些浮点数据是不能精确表示的。</a:t>
            </a:r>
            <a:endParaRPr lang="zh-CN" altLang="en-US" sz="3200" b="1" dirty="0">
              <a:solidFill>
                <a:srgbClr val="FF0000"/>
              </a:solidFill>
              <a:latin typeface="HAKUYOXingShu3500" pitchFamily="2" charset="-122"/>
              <a:ea typeface="HAKUYOXingShu3500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页脚占位符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smtClean="0"/>
              <a:t>版权所有，复制注明出处</a:t>
            </a:r>
          </a:p>
        </p:txBody>
      </p:sp>
      <p:sp>
        <p:nvSpPr>
          <p:cNvPr id="45059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本章授课内容</a:t>
            </a:r>
            <a:endParaRPr lang="zh-CN" altLang="en-US" smtClean="0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128003" name="自选图形 3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5061" name="自选图形 4"/>
          <p:cNvSpPr>
            <a:spLocks noChangeArrowheads="1"/>
          </p:cNvSpPr>
          <p:nvPr/>
        </p:nvSpPr>
        <p:spPr bwMode="ltGray">
          <a:xfrm rot="5400000" flipH="1">
            <a:off x="-2016918" y="191055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2" name="自选图形 5"/>
          <p:cNvSpPr>
            <a:spLocks noChangeArrowheads="1"/>
          </p:cNvSpPr>
          <p:nvPr/>
        </p:nvSpPr>
        <p:spPr bwMode="gray">
          <a:xfrm>
            <a:off x="1822450" y="509905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zh-CN" altLang="en-US" b="1">
                <a:ea typeface="宋体" pitchFamily="2" charset="-122"/>
              </a:rPr>
              <a:t>数据的输出与输入</a:t>
            </a:r>
          </a:p>
        </p:txBody>
      </p:sp>
      <p:sp>
        <p:nvSpPr>
          <p:cNvPr id="45063" name="自选图形 6"/>
          <p:cNvSpPr>
            <a:spLocks noChangeArrowheads="1"/>
          </p:cNvSpPr>
          <p:nvPr/>
        </p:nvSpPr>
        <p:spPr bwMode="gray">
          <a:xfrm>
            <a:off x="2317750" y="427196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zh-CN" altLang="en-US" b="1">
                <a:ea typeface="宋体" pitchFamily="2" charset="-122"/>
              </a:rPr>
              <a:t>常量与字面值</a:t>
            </a:r>
          </a:p>
        </p:txBody>
      </p:sp>
      <p:sp>
        <p:nvSpPr>
          <p:cNvPr id="45064" name="自选图形 7"/>
          <p:cNvSpPr>
            <a:spLocks noChangeArrowheads="1"/>
          </p:cNvSpPr>
          <p:nvPr/>
        </p:nvSpPr>
        <p:spPr bwMode="gray">
          <a:xfrm>
            <a:off x="2438400" y="345916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altLang="zh-CN" b="1" dirty="0" smtClean="0">
                <a:ea typeface="宋体" pitchFamily="2" charset="-122"/>
              </a:rPr>
              <a:t>C</a:t>
            </a:r>
            <a:r>
              <a:rPr lang="zh-CN" altLang="en-US" b="1" dirty="0" smtClean="0">
                <a:ea typeface="宋体" pitchFamily="2" charset="-122"/>
              </a:rPr>
              <a:t>语言标识符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45065" name="自选图形 8"/>
          <p:cNvSpPr>
            <a:spLocks noChangeArrowheads="1"/>
          </p:cNvSpPr>
          <p:nvPr/>
        </p:nvSpPr>
        <p:spPr bwMode="gray">
          <a:xfrm>
            <a:off x="2286000" y="259080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altLang="zh-CN" b="1" dirty="0" smtClean="0">
                <a:ea typeface="宋体" pitchFamily="2" charset="-122"/>
              </a:rPr>
              <a:t>c</a:t>
            </a:r>
            <a:r>
              <a:rPr lang="zh-CN" altLang="en-US" b="1" dirty="0" smtClean="0">
                <a:ea typeface="宋体" pitchFamily="2" charset="-122"/>
              </a:rPr>
              <a:t>语言数据类型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45066" name="自选图形 9"/>
          <p:cNvSpPr>
            <a:spLocks noChangeArrowheads="1"/>
          </p:cNvSpPr>
          <p:nvPr/>
        </p:nvSpPr>
        <p:spPr bwMode="gray">
          <a:xfrm>
            <a:off x="1765300" y="182086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zh-CN" altLang="en-US" b="1">
                <a:ea typeface="宋体" pitchFamily="2" charset="-122"/>
              </a:rPr>
              <a:t>问题求解与算法</a:t>
            </a:r>
          </a:p>
        </p:txBody>
      </p:sp>
      <p:grpSp>
        <p:nvGrpSpPr>
          <p:cNvPr id="45067" name="组合 10"/>
          <p:cNvGrpSpPr>
            <a:grpSpLocks/>
          </p:cNvGrpSpPr>
          <p:nvPr/>
        </p:nvGrpSpPr>
        <p:grpSpPr bwMode="auto">
          <a:xfrm>
            <a:off x="1447800" y="1909763"/>
            <a:ext cx="381000" cy="381000"/>
            <a:chOff x="2078" y="1680"/>
            <a:chExt cx="1615" cy="1615"/>
          </a:xfrm>
        </p:grpSpPr>
        <p:sp>
          <p:nvSpPr>
            <p:cNvPr id="45099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00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13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45102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8015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45104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5068" name="组合 17"/>
          <p:cNvGrpSpPr>
            <a:grpSpLocks/>
          </p:cNvGrpSpPr>
          <p:nvPr/>
        </p:nvGrpSpPr>
        <p:grpSpPr bwMode="auto">
          <a:xfrm>
            <a:off x="1981200" y="2697163"/>
            <a:ext cx="381000" cy="381000"/>
            <a:chOff x="2078" y="1680"/>
            <a:chExt cx="1615" cy="1615"/>
          </a:xfrm>
        </p:grpSpPr>
        <p:sp>
          <p:nvSpPr>
            <p:cNvPr id="45093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94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20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45096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8022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45098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5069" name="组合 24"/>
          <p:cNvGrpSpPr>
            <a:grpSpLocks/>
          </p:cNvGrpSpPr>
          <p:nvPr/>
        </p:nvGrpSpPr>
        <p:grpSpPr bwMode="auto">
          <a:xfrm>
            <a:off x="2133600" y="3535363"/>
            <a:ext cx="381000" cy="381000"/>
            <a:chOff x="2078" y="1680"/>
            <a:chExt cx="1615" cy="1615"/>
          </a:xfrm>
        </p:grpSpPr>
        <p:sp>
          <p:nvSpPr>
            <p:cNvPr id="45087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8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27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45090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8029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45092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5070" name="组合 31"/>
          <p:cNvGrpSpPr>
            <a:grpSpLocks/>
          </p:cNvGrpSpPr>
          <p:nvPr/>
        </p:nvGrpSpPr>
        <p:grpSpPr bwMode="auto">
          <a:xfrm>
            <a:off x="1981200" y="4373563"/>
            <a:ext cx="381000" cy="381000"/>
            <a:chOff x="2078" y="1680"/>
            <a:chExt cx="1615" cy="1615"/>
          </a:xfrm>
        </p:grpSpPr>
        <p:sp>
          <p:nvSpPr>
            <p:cNvPr id="45081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2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34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45084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8036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45086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5071" name="组合 38"/>
          <p:cNvGrpSpPr>
            <a:grpSpLocks/>
          </p:cNvGrpSpPr>
          <p:nvPr/>
        </p:nvGrpSpPr>
        <p:grpSpPr bwMode="auto">
          <a:xfrm>
            <a:off x="1573213" y="5148263"/>
            <a:ext cx="355600" cy="381000"/>
            <a:chOff x="2078" y="1680"/>
            <a:chExt cx="1615" cy="1615"/>
          </a:xfrm>
        </p:grpSpPr>
        <p:sp>
          <p:nvSpPr>
            <p:cNvPr id="45075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6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41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45078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8043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45080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5072" name="自选图形 45"/>
          <p:cNvSpPr>
            <a:spLocks noChangeArrowheads="1"/>
          </p:cNvSpPr>
          <p:nvPr/>
        </p:nvSpPr>
        <p:spPr bwMode="gray">
          <a:xfrm>
            <a:off x="7143750" y="3479800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3" name="自选图形 46"/>
          <p:cNvSpPr>
            <a:spLocks noChangeArrowheads="1"/>
          </p:cNvSpPr>
          <p:nvPr/>
        </p:nvSpPr>
        <p:spPr bwMode="gray">
          <a:xfrm>
            <a:off x="7575550" y="3479800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4" name="自选图形 47"/>
          <p:cNvSpPr>
            <a:spLocks noChangeArrowheads="1"/>
          </p:cNvSpPr>
          <p:nvPr/>
        </p:nvSpPr>
        <p:spPr bwMode="gray">
          <a:xfrm>
            <a:off x="8007350" y="3479800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pitchFamily="2" charset="-122"/>
              </a:rPr>
              <a:t>C</a:t>
            </a:r>
            <a:r>
              <a:rPr lang="zh-CN" altLang="en-US" sz="3200" dirty="0" smtClean="0">
                <a:ea typeface="宋体" pitchFamily="2" charset="-122"/>
              </a:rPr>
              <a:t>语言标识符</a:t>
            </a:r>
          </a:p>
        </p:txBody>
      </p:sp>
      <p:sp>
        <p:nvSpPr>
          <p:cNvPr id="46083" name="页脚占位符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smtClean="0"/>
              <a:t>版权所有，复制注明出处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28596" y="1428736"/>
            <a:ext cx="8429684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1.</a:t>
            </a:r>
            <a:r>
              <a:rPr lang="zh-CN" altLang="en-US" sz="3200" b="1" dirty="0" smtClean="0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标号</a:t>
            </a:r>
            <a:endParaRPr lang="en-US" altLang="zh-CN" sz="3200" b="1" dirty="0" smtClean="0">
              <a:solidFill>
                <a:srgbClr val="FF0000"/>
              </a:solidFill>
              <a:latin typeface="HAKUYOXingShu3500" pitchFamily="2" charset="-122"/>
              <a:ea typeface="HAKUYOXingShu3500" pitchFamily="2" charset="-122"/>
            </a:endParaRPr>
          </a:p>
          <a:p>
            <a:endParaRPr lang="en-US" altLang="zh-CN" sz="3200" b="1" dirty="0" smtClean="0">
              <a:solidFill>
                <a:srgbClr val="FF0000"/>
              </a:solidFill>
              <a:latin typeface="HAKUYOXingShu3500" pitchFamily="2" charset="-122"/>
              <a:ea typeface="HAKUYOXingShu3500" pitchFamily="2" charset="-122"/>
            </a:endParaRPr>
          </a:p>
          <a:p>
            <a:r>
              <a:rPr lang="en-US" altLang="zh-CN" sz="3200" b="1" dirty="0" smtClean="0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2.</a:t>
            </a:r>
            <a:r>
              <a:rPr lang="zh-CN" altLang="en-US" sz="3200" b="1" dirty="0" smtClean="0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标记</a:t>
            </a:r>
            <a:endParaRPr lang="en-US" altLang="zh-CN" sz="3200" b="1" dirty="0" smtClean="0">
              <a:solidFill>
                <a:srgbClr val="FF0000"/>
              </a:solidFill>
              <a:latin typeface="HAKUYOXingShu3500" pitchFamily="2" charset="-122"/>
              <a:ea typeface="HAKUYOXingShu3500" pitchFamily="2" charset="-122"/>
            </a:endParaRPr>
          </a:p>
          <a:p>
            <a:endParaRPr lang="en-US" altLang="zh-CN" sz="3200" b="1" dirty="0">
              <a:solidFill>
                <a:srgbClr val="FF0000"/>
              </a:solidFill>
              <a:latin typeface="HAKUYOXingShu3500" pitchFamily="2" charset="-122"/>
              <a:ea typeface="HAKUYOXingShu3500" pitchFamily="2" charset="-122"/>
            </a:endParaRPr>
          </a:p>
          <a:p>
            <a:r>
              <a:rPr lang="en-US" altLang="zh-CN" sz="3200" b="1" dirty="0" smtClean="0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3.</a:t>
            </a:r>
            <a:r>
              <a:rPr lang="zh-CN" altLang="en-US" sz="3200" b="1" dirty="0" smtClean="0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结构体、联合体的成员</a:t>
            </a:r>
            <a:endParaRPr lang="en-US" altLang="zh-CN" sz="3200" b="1" dirty="0" smtClean="0">
              <a:solidFill>
                <a:srgbClr val="FF0000"/>
              </a:solidFill>
              <a:latin typeface="HAKUYOXingShu3500" pitchFamily="2" charset="-122"/>
              <a:ea typeface="HAKUYOXingShu3500" pitchFamily="2" charset="-122"/>
            </a:endParaRPr>
          </a:p>
          <a:p>
            <a:endParaRPr lang="en-US" altLang="zh-CN" sz="3200" b="1" dirty="0" smtClean="0">
              <a:solidFill>
                <a:srgbClr val="FF0000"/>
              </a:solidFill>
              <a:latin typeface="HAKUYOXingShu3500" pitchFamily="2" charset="-122"/>
              <a:ea typeface="HAKUYOXingShu3500" pitchFamily="2" charset="-122"/>
            </a:endParaRPr>
          </a:p>
          <a:p>
            <a:r>
              <a:rPr lang="en-US" altLang="zh-CN" sz="3200" b="1" dirty="0" smtClean="0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4.</a:t>
            </a:r>
            <a:r>
              <a:rPr lang="zh-CN" altLang="en-US" sz="3200" b="1" dirty="0" smtClean="0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普通标识符（变量名</a:t>
            </a:r>
            <a:r>
              <a:rPr lang="en-US" altLang="zh-CN" sz="3200" b="1" dirty="0" smtClean="0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……</a:t>
            </a:r>
            <a:r>
              <a:rPr lang="zh-CN" altLang="en-US" sz="3200" b="1" dirty="0" smtClean="0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）</a:t>
            </a:r>
            <a:endParaRPr lang="zh-CN" altLang="en-US" sz="3200" b="1" dirty="0">
              <a:solidFill>
                <a:srgbClr val="FF0000"/>
              </a:solidFill>
              <a:latin typeface="HAKUYOXingShu3500" pitchFamily="2" charset="-122"/>
              <a:ea typeface="HAKUYOXingShu35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ea typeface="宋体" pitchFamily="2" charset="-122"/>
              </a:rPr>
              <a:t>标识符识别</a:t>
            </a:r>
          </a:p>
        </p:txBody>
      </p:sp>
      <p:sp>
        <p:nvSpPr>
          <p:cNvPr id="47107" name="页脚占位符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smtClean="0"/>
              <a:t>版权所有，复制注明出处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1188" y="944563"/>
            <a:ext cx="7632700" cy="5940425"/>
          </a:xfrm>
          <a:prstGeom prst="rect">
            <a:avLst/>
          </a:prstGeom>
          <a:noFill/>
          <a:ln>
            <a:solidFill>
              <a:schemeClr val="tx1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/>
              <a:t>/*</a:t>
            </a:r>
            <a:r>
              <a:rPr lang="zh-CN" altLang="en-US" sz="2000" dirty="0"/>
              <a:t>源文件：</a:t>
            </a:r>
            <a:r>
              <a:rPr lang="en-US" altLang="zh-CN" sz="2000" dirty="0"/>
              <a:t>demo3_4.c*/</a:t>
            </a:r>
          </a:p>
          <a:p>
            <a:pPr>
              <a:defRPr/>
            </a:pPr>
            <a:r>
              <a:rPr lang="en-US" altLang="zh-CN" sz="2000" dirty="0"/>
              <a:t>#include &lt;</a:t>
            </a:r>
            <a:r>
              <a:rPr lang="en-US" altLang="zh-CN" sz="2000" dirty="0" err="1"/>
              <a:t>stdio.h</a:t>
            </a:r>
            <a:r>
              <a:rPr lang="en-US" altLang="zh-CN" sz="2000" dirty="0"/>
              <a:t>&gt;</a:t>
            </a:r>
          </a:p>
          <a:p>
            <a:pPr>
              <a:defRPr/>
            </a:pPr>
            <a:r>
              <a:rPr lang="en-US" altLang="zh-CN" sz="2000" dirty="0"/>
              <a:t>#include &lt;</a:t>
            </a:r>
            <a:r>
              <a:rPr lang="en-US" altLang="zh-CN" sz="2000" dirty="0" err="1"/>
              <a:t>stdlib.h</a:t>
            </a:r>
            <a:r>
              <a:rPr lang="en-US" altLang="zh-CN" sz="2000" dirty="0"/>
              <a:t>&gt;</a:t>
            </a:r>
          </a:p>
          <a:p>
            <a:pPr>
              <a:defRPr/>
            </a:pPr>
            <a:r>
              <a:rPr lang="en-US" altLang="zh-CN" sz="2000" dirty="0" err="1"/>
              <a:t>struct</a:t>
            </a:r>
            <a:r>
              <a:rPr lang="en-US" altLang="zh-CN" sz="2000" dirty="0"/>
              <a:t> Student /*</a:t>
            </a:r>
            <a:r>
              <a:rPr lang="zh-CN" altLang="en-US" sz="2000" dirty="0"/>
              <a:t>标记*</a:t>
            </a:r>
            <a:r>
              <a:rPr lang="en-US" altLang="zh-CN" sz="2000" dirty="0"/>
              <a:t>/</a:t>
            </a:r>
          </a:p>
          <a:p>
            <a:pPr>
              <a:defRPr/>
            </a:pPr>
            <a:r>
              <a:rPr lang="en-US" altLang="zh-CN" sz="2000" dirty="0"/>
              <a:t>{</a:t>
            </a:r>
          </a:p>
          <a:p>
            <a:pPr>
              <a:defRPr/>
            </a:pPr>
            <a:r>
              <a:rPr lang="en-US" altLang="zh-CN" sz="2000" dirty="0"/>
              <a:t>      float </a:t>
            </a:r>
            <a:r>
              <a:rPr lang="en-US" altLang="zh-CN" sz="2000" dirty="0">
                <a:solidFill>
                  <a:srgbClr val="00B050"/>
                </a:solidFill>
              </a:rPr>
              <a:t>age</a:t>
            </a:r>
            <a:r>
              <a:rPr lang="en-US" altLang="zh-CN" sz="2000" dirty="0"/>
              <a:t>; /*age </a:t>
            </a:r>
            <a:r>
              <a:rPr lang="zh-CN" altLang="en-US" sz="2000" dirty="0"/>
              <a:t>为结构体的成员名*</a:t>
            </a:r>
            <a:r>
              <a:rPr lang="en-US" altLang="zh-CN" sz="2000" dirty="0"/>
              <a:t>/</a:t>
            </a:r>
          </a:p>
          <a:p>
            <a:pPr>
              <a:defRPr/>
            </a:pPr>
            <a:r>
              <a:rPr lang="en-US" altLang="zh-CN" sz="2000" dirty="0"/>
              <a:t>};</a:t>
            </a:r>
          </a:p>
          <a:p>
            <a:pPr>
              <a:defRPr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00B050"/>
                </a:solidFill>
              </a:rPr>
              <a:t>main</a:t>
            </a:r>
            <a:r>
              <a:rPr lang="en-US" altLang="zh-CN" sz="2000" dirty="0"/>
              <a:t>(void) /*main </a:t>
            </a:r>
            <a:r>
              <a:rPr lang="zh-CN" altLang="en-US" sz="2000" dirty="0"/>
              <a:t>为普通标识符，标识函数*</a:t>
            </a:r>
            <a:r>
              <a:rPr lang="en-US" altLang="zh-CN" sz="2000" dirty="0"/>
              <a:t>/</a:t>
            </a:r>
          </a:p>
          <a:p>
            <a:pPr>
              <a:defRPr/>
            </a:pPr>
            <a:r>
              <a:rPr lang="en-US" altLang="zh-CN" sz="2000" dirty="0"/>
              <a:t>{</a:t>
            </a:r>
          </a:p>
          <a:p>
            <a:pPr>
              <a:defRPr/>
            </a:pPr>
            <a:r>
              <a:rPr lang="en-US" altLang="zh-CN" sz="2000" dirty="0"/>
              <a:t>    float </a:t>
            </a:r>
            <a:r>
              <a:rPr lang="en-US" altLang="zh-CN" sz="2000" dirty="0">
                <a:solidFill>
                  <a:srgbClr val="00B050"/>
                </a:solidFill>
              </a:rPr>
              <a:t>age</a:t>
            </a:r>
            <a:r>
              <a:rPr lang="en-US" altLang="zh-CN" sz="2000" dirty="0"/>
              <a:t> = 10; /*age </a:t>
            </a:r>
            <a:r>
              <a:rPr lang="zh-CN" altLang="en-US" sz="2000" dirty="0"/>
              <a:t>为普通标识符，或说变量名*</a:t>
            </a:r>
            <a:r>
              <a:rPr lang="en-US" altLang="zh-CN" sz="2000" dirty="0"/>
              <a:t>/</a:t>
            </a:r>
          </a:p>
          <a:p>
            <a:pPr>
              <a:defRPr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00B050"/>
                </a:solidFill>
              </a:rPr>
              <a:t>Student</a:t>
            </a:r>
            <a:r>
              <a:rPr lang="en-US" altLang="zh-CN" sz="2000" dirty="0"/>
              <a:t> s; /*Student </a:t>
            </a:r>
            <a:r>
              <a:rPr lang="zh-CN" altLang="en-US" sz="2000" dirty="0"/>
              <a:t>为标记，</a:t>
            </a:r>
            <a:r>
              <a:rPr lang="en-US" altLang="zh-CN" sz="2000" dirty="0"/>
              <a:t>s </a:t>
            </a:r>
            <a:r>
              <a:rPr lang="zh-CN" altLang="en-US" sz="2000" dirty="0"/>
              <a:t>为普通标识符*</a:t>
            </a:r>
            <a:r>
              <a:rPr lang="en-US" altLang="zh-CN" sz="2000" dirty="0"/>
              <a:t>/</a:t>
            </a:r>
          </a:p>
          <a:p>
            <a:pPr>
              <a:defRPr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goto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00B050"/>
                </a:solidFill>
              </a:rPr>
              <a:t>age</a:t>
            </a:r>
            <a:r>
              <a:rPr lang="en-US" altLang="zh-CN" sz="2000" dirty="0"/>
              <a:t>; /*age </a:t>
            </a:r>
            <a:r>
              <a:rPr lang="zh-CN" altLang="en-US" sz="2000" dirty="0"/>
              <a:t>为标号*</a:t>
            </a:r>
            <a:r>
              <a:rPr lang="en-US" altLang="zh-CN" sz="2000" dirty="0"/>
              <a:t>/</a:t>
            </a:r>
          </a:p>
          <a:p>
            <a:pPr>
              <a:defRPr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</a:t>
            </a:r>
            <a:r>
              <a:rPr lang="zh-CN" altLang="en-US" sz="2000" dirty="0"/>
              <a:t>这条语句将不被执行</a:t>
            </a:r>
            <a:r>
              <a:rPr lang="en-US" altLang="zh-CN" sz="2000" dirty="0"/>
              <a:t>.\n");</a:t>
            </a:r>
          </a:p>
          <a:p>
            <a:pPr>
              <a:defRPr/>
            </a:pPr>
            <a:r>
              <a:rPr lang="en-US" altLang="zh-CN" sz="2000" dirty="0"/>
              <a:t>    </a:t>
            </a:r>
            <a:r>
              <a:rPr lang="en-US" altLang="zh-CN" sz="2000" dirty="0">
                <a:solidFill>
                  <a:srgbClr val="00B050"/>
                </a:solidFill>
              </a:rPr>
              <a:t>age</a:t>
            </a:r>
            <a:r>
              <a:rPr lang="en-US" altLang="zh-CN" sz="2000" dirty="0"/>
              <a:t>: /*age </a:t>
            </a:r>
            <a:r>
              <a:rPr lang="zh-CN" altLang="en-US" sz="2000" dirty="0"/>
              <a:t>为标号*</a:t>
            </a:r>
            <a:r>
              <a:rPr lang="en-US" altLang="zh-CN" sz="2000" dirty="0"/>
              <a:t>/</a:t>
            </a:r>
          </a:p>
          <a:p>
            <a:pPr>
              <a:defRPr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s.age</a:t>
            </a:r>
            <a:r>
              <a:rPr lang="en-US" altLang="zh-CN" sz="2000" dirty="0"/>
              <a:t> = 10;</a:t>
            </a:r>
          </a:p>
          <a:p>
            <a:pPr>
              <a:defRPr/>
            </a:pPr>
            <a:r>
              <a:rPr lang="en-US" altLang="zh-CN" sz="2000" dirty="0"/>
              <a:t>    </a:t>
            </a:r>
            <a:r>
              <a:rPr lang="en-US" altLang="zh-CN" sz="2000" dirty="0" err="1">
                <a:solidFill>
                  <a:srgbClr val="00B050"/>
                </a:solidFill>
              </a:rPr>
              <a:t>printf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s.age</a:t>
            </a:r>
            <a:r>
              <a:rPr lang="en-US" altLang="zh-CN" sz="2000" dirty="0"/>
              <a:t>=%d.\n", </a:t>
            </a:r>
            <a:r>
              <a:rPr lang="en-US" altLang="zh-CN" sz="2000" dirty="0" err="1"/>
              <a:t>s.age</a:t>
            </a:r>
            <a:r>
              <a:rPr lang="en-US" altLang="zh-CN" sz="2000" dirty="0"/>
              <a:t>); /*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 </a:t>
            </a:r>
            <a:r>
              <a:rPr lang="zh-CN" altLang="en-US" sz="2000" dirty="0"/>
              <a:t>为普通标识符*</a:t>
            </a:r>
            <a:r>
              <a:rPr lang="en-US" altLang="zh-CN" sz="2000" dirty="0"/>
              <a:t>/</a:t>
            </a:r>
          </a:p>
          <a:p>
            <a:pPr>
              <a:defRPr/>
            </a:pPr>
            <a:r>
              <a:rPr lang="en-US" altLang="zh-CN" sz="2000" dirty="0"/>
              <a:t>    </a:t>
            </a:r>
            <a:r>
              <a:rPr lang="en-US" altLang="zh-CN" sz="2000" dirty="0">
                <a:solidFill>
                  <a:srgbClr val="00B050"/>
                </a:solidFill>
              </a:rPr>
              <a:t>system</a:t>
            </a:r>
            <a:r>
              <a:rPr lang="en-US" altLang="zh-CN" sz="2000" dirty="0"/>
              <a:t>("PAUSE"); /*system </a:t>
            </a:r>
            <a:r>
              <a:rPr lang="zh-CN" altLang="en-US" sz="2000" dirty="0"/>
              <a:t>为普通标识符*</a:t>
            </a:r>
            <a:r>
              <a:rPr lang="en-US" altLang="zh-CN" sz="2000" dirty="0"/>
              <a:t>/</a:t>
            </a:r>
          </a:p>
          <a:p>
            <a:pPr>
              <a:defRPr/>
            </a:pPr>
            <a:r>
              <a:rPr lang="en-US" altLang="zh-CN" sz="2000" dirty="0"/>
              <a:t>    return 0;</a:t>
            </a:r>
          </a:p>
          <a:p>
            <a:pPr>
              <a:defRPr/>
            </a:pPr>
            <a:r>
              <a:rPr lang="en-US" altLang="zh-CN" sz="2000" dirty="0"/>
              <a:t>}</a:t>
            </a:r>
            <a:endParaRPr lang="zh-CN" altLang="en-US" sz="2000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页脚占位符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smtClean="0"/>
              <a:t>版权所有，复制注明出处</a:t>
            </a:r>
          </a:p>
        </p:txBody>
      </p:sp>
      <p:sp>
        <p:nvSpPr>
          <p:cNvPr id="8195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本章授课内容</a:t>
            </a:r>
            <a:endParaRPr lang="zh-CN" altLang="en-US" smtClean="0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128003" name="自选图形 3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197" name="自选图形 4"/>
          <p:cNvSpPr>
            <a:spLocks noChangeArrowheads="1"/>
          </p:cNvSpPr>
          <p:nvPr/>
        </p:nvSpPr>
        <p:spPr bwMode="ltGray">
          <a:xfrm rot="5400000" flipH="1">
            <a:off x="-2016918" y="191055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8" name="自选图形 5"/>
          <p:cNvSpPr>
            <a:spLocks noChangeArrowheads="1"/>
          </p:cNvSpPr>
          <p:nvPr/>
        </p:nvSpPr>
        <p:spPr bwMode="gray">
          <a:xfrm>
            <a:off x="1822450" y="509905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zh-CN" altLang="en-US" b="1">
                <a:ea typeface="宋体" pitchFamily="2" charset="-122"/>
              </a:rPr>
              <a:t>数据的输出与输入</a:t>
            </a:r>
          </a:p>
        </p:txBody>
      </p:sp>
      <p:sp>
        <p:nvSpPr>
          <p:cNvPr id="8199" name="自选图形 6"/>
          <p:cNvSpPr>
            <a:spLocks noChangeArrowheads="1"/>
          </p:cNvSpPr>
          <p:nvPr/>
        </p:nvSpPr>
        <p:spPr bwMode="gray">
          <a:xfrm>
            <a:off x="2317750" y="427196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zh-CN" altLang="en-US" b="1">
                <a:ea typeface="宋体" pitchFamily="2" charset="-122"/>
              </a:rPr>
              <a:t>常量与字面值</a:t>
            </a:r>
          </a:p>
        </p:txBody>
      </p:sp>
      <p:sp>
        <p:nvSpPr>
          <p:cNvPr id="8200" name="自选图形 7"/>
          <p:cNvSpPr>
            <a:spLocks noChangeArrowheads="1"/>
          </p:cNvSpPr>
          <p:nvPr/>
        </p:nvSpPr>
        <p:spPr bwMode="gray">
          <a:xfrm>
            <a:off x="2438400" y="345916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altLang="zh-CN" b="1" dirty="0" smtClean="0">
                <a:ea typeface="宋体" pitchFamily="2" charset="-122"/>
              </a:rPr>
              <a:t>C</a:t>
            </a:r>
            <a:r>
              <a:rPr lang="zh-CN" altLang="en-US" b="1" dirty="0" smtClean="0">
                <a:ea typeface="宋体" pitchFamily="2" charset="-122"/>
              </a:rPr>
              <a:t>语言标识符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8201" name="自选图形 8"/>
          <p:cNvSpPr>
            <a:spLocks noChangeArrowheads="1"/>
          </p:cNvSpPr>
          <p:nvPr/>
        </p:nvSpPr>
        <p:spPr bwMode="gray">
          <a:xfrm>
            <a:off x="2286000" y="259080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altLang="zh-CN" b="1" dirty="0" smtClean="0">
                <a:ea typeface="宋体" pitchFamily="2" charset="-122"/>
              </a:rPr>
              <a:t>C </a:t>
            </a:r>
            <a:r>
              <a:rPr lang="zh-CN" altLang="en-US" b="1" dirty="0" smtClean="0">
                <a:ea typeface="宋体" pitchFamily="2" charset="-122"/>
              </a:rPr>
              <a:t>语言数据类型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8202" name="自选图形 9"/>
          <p:cNvSpPr>
            <a:spLocks noChangeArrowheads="1"/>
          </p:cNvSpPr>
          <p:nvPr/>
        </p:nvSpPr>
        <p:spPr bwMode="gray">
          <a:xfrm>
            <a:off x="1765300" y="182086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zh-CN" altLang="en-US" b="1">
                <a:ea typeface="宋体" pitchFamily="2" charset="-122"/>
              </a:rPr>
              <a:t>问题求解与算法</a:t>
            </a:r>
          </a:p>
        </p:txBody>
      </p:sp>
      <p:grpSp>
        <p:nvGrpSpPr>
          <p:cNvPr id="8203" name="组合 10"/>
          <p:cNvGrpSpPr>
            <a:grpSpLocks/>
          </p:cNvGrpSpPr>
          <p:nvPr/>
        </p:nvGrpSpPr>
        <p:grpSpPr bwMode="auto">
          <a:xfrm>
            <a:off x="1447800" y="1909763"/>
            <a:ext cx="381000" cy="381000"/>
            <a:chOff x="2078" y="1680"/>
            <a:chExt cx="1615" cy="1615"/>
          </a:xfrm>
        </p:grpSpPr>
        <p:sp>
          <p:nvSpPr>
            <p:cNvPr id="8235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6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13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8238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8015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8240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204" name="组合 17"/>
          <p:cNvGrpSpPr>
            <a:grpSpLocks/>
          </p:cNvGrpSpPr>
          <p:nvPr/>
        </p:nvGrpSpPr>
        <p:grpSpPr bwMode="auto">
          <a:xfrm>
            <a:off x="1981200" y="2697163"/>
            <a:ext cx="381000" cy="381000"/>
            <a:chOff x="2078" y="1680"/>
            <a:chExt cx="1615" cy="1615"/>
          </a:xfrm>
        </p:grpSpPr>
        <p:sp>
          <p:nvSpPr>
            <p:cNvPr id="822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20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823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8022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823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205" name="组合 24"/>
          <p:cNvGrpSpPr>
            <a:grpSpLocks/>
          </p:cNvGrpSpPr>
          <p:nvPr/>
        </p:nvGrpSpPr>
        <p:grpSpPr bwMode="auto">
          <a:xfrm>
            <a:off x="2133600" y="3535363"/>
            <a:ext cx="381000" cy="381000"/>
            <a:chOff x="2078" y="1680"/>
            <a:chExt cx="1615" cy="1615"/>
          </a:xfrm>
        </p:grpSpPr>
        <p:sp>
          <p:nvSpPr>
            <p:cNvPr id="8223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4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27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8226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8029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8228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206" name="组合 31"/>
          <p:cNvGrpSpPr>
            <a:grpSpLocks/>
          </p:cNvGrpSpPr>
          <p:nvPr/>
        </p:nvGrpSpPr>
        <p:grpSpPr bwMode="auto">
          <a:xfrm>
            <a:off x="1981200" y="4373563"/>
            <a:ext cx="381000" cy="381000"/>
            <a:chOff x="2078" y="1680"/>
            <a:chExt cx="1615" cy="1615"/>
          </a:xfrm>
        </p:grpSpPr>
        <p:sp>
          <p:nvSpPr>
            <p:cNvPr id="8217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8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34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8220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8036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8222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207" name="组合 38"/>
          <p:cNvGrpSpPr>
            <a:grpSpLocks/>
          </p:cNvGrpSpPr>
          <p:nvPr/>
        </p:nvGrpSpPr>
        <p:grpSpPr bwMode="auto">
          <a:xfrm>
            <a:off x="1524000" y="5148263"/>
            <a:ext cx="355600" cy="381000"/>
            <a:chOff x="2078" y="1680"/>
            <a:chExt cx="1615" cy="1615"/>
          </a:xfrm>
        </p:grpSpPr>
        <p:sp>
          <p:nvSpPr>
            <p:cNvPr id="8211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2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41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8214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8043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8216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8208" name="自选图形 45"/>
          <p:cNvSpPr>
            <a:spLocks noChangeArrowheads="1"/>
          </p:cNvSpPr>
          <p:nvPr/>
        </p:nvSpPr>
        <p:spPr bwMode="gray">
          <a:xfrm>
            <a:off x="6372225" y="1844675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9" name="自选图形 46"/>
          <p:cNvSpPr>
            <a:spLocks noChangeArrowheads="1"/>
          </p:cNvSpPr>
          <p:nvPr/>
        </p:nvSpPr>
        <p:spPr bwMode="gray">
          <a:xfrm>
            <a:off x="6804025" y="1844675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0" name="自选图形 47"/>
          <p:cNvSpPr>
            <a:spLocks noChangeArrowheads="1"/>
          </p:cNvSpPr>
          <p:nvPr/>
        </p:nvSpPr>
        <p:spPr bwMode="gray">
          <a:xfrm>
            <a:off x="7235825" y="1844675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ea typeface="宋体" pitchFamily="2" charset="-122"/>
              </a:rPr>
              <a:t>标识符的申明</a:t>
            </a:r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声明的基本语法：</a:t>
            </a:r>
            <a:endParaRPr lang="en-US" altLang="zh-CN" smtClean="0"/>
          </a:p>
          <a:p>
            <a:r>
              <a:rPr lang="en-US" altLang="zh-CN" smtClean="0"/>
              <a:t>Syntax: </a:t>
            </a:r>
            <a:br>
              <a:rPr lang="en-US" altLang="zh-CN" smtClean="0"/>
            </a:br>
            <a:r>
              <a:rPr lang="en-US" altLang="zh-CN" smtClean="0"/>
              <a:t>     unsigned int age = 3</a:t>
            </a:r>
          </a:p>
          <a:p>
            <a:pPr>
              <a:buFont typeface="Wingdings" pitchFamily="2" charset="2"/>
              <a:buNone/>
            </a:pPr>
            <a:endParaRPr lang="en-US" altLang="zh-CN" smtClean="0"/>
          </a:p>
          <a:p>
            <a:pPr>
              <a:buFont typeface="Wingdings" pitchFamily="2" charset="2"/>
              <a:buNone/>
            </a:pPr>
            <a:endParaRPr lang="en-US" altLang="zh-CN" smtClean="0"/>
          </a:p>
          <a:p>
            <a:pPr>
              <a:buFont typeface="Wingdings" pitchFamily="2" charset="2"/>
              <a:buNone/>
            </a:pPr>
            <a:r>
              <a:rPr lang="en-US" altLang="zh-CN" smtClean="0"/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 extern const unsigned long int x, y</a:t>
            </a:r>
          </a:p>
          <a:p>
            <a:pPr>
              <a:buFont typeface="Wingdings" pitchFamily="2" charset="2"/>
              <a:buNone/>
            </a:pPr>
            <a:endParaRPr lang="en-US" altLang="zh-CN" smtClean="0"/>
          </a:p>
          <a:p>
            <a:pPr>
              <a:buFont typeface="Wingdings" pitchFamily="2" charset="2"/>
              <a:buNone/>
            </a:pPr>
            <a:endParaRPr lang="en-US" altLang="zh-CN" smtClean="0"/>
          </a:p>
          <a:p>
            <a:pPr>
              <a:buFont typeface="Wingdings" pitchFamily="2" charset="2"/>
              <a:buNone/>
            </a:pPr>
            <a:endParaRPr lang="zh-CN" altLang="en-US" smtClean="0"/>
          </a:p>
        </p:txBody>
      </p:sp>
      <p:sp>
        <p:nvSpPr>
          <p:cNvPr id="48132" name="页脚占位符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dirty="0" smtClean="0"/>
              <a:t>版权所有，复制注明出处</a:t>
            </a:r>
          </a:p>
        </p:txBody>
      </p:sp>
      <p:sp>
        <p:nvSpPr>
          <p:cNvPr id="6" name="左大括号 5"/>
          <p:cNvSpPr/>
          <p:nvPr/>
        </p:nvSpPr>
        <p:spPr>
          <a:xfrm rot="16200000">
            <a:off x="3178969" y="1607344"/>
            <a:ext cx="357188" cy="2286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左大括号 6"/>
          <p:cNvSpPr/>
          <p:nvPr/>
        </p:nvSpPr>
        <p:spPr>
          <a:xfrm rot="16200000">
            <a:off x="5393531" y="2035969"/>
            <a:ext cx="357188" cy="14287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2357438" y="3000375"/>
            <a:ext cx="2000250" cy="5000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声明说明符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4572000" y="3000375"/>
            <a:ext cx="2000250" cy="5000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声明符列表</a:t>
            </a:r>
          </a:p>
        </p:txBody>
      </p:sp>
      <p:sp>
        <p:nvSpPr>
          <p:cNvPr id="10" name="左大括号 9"/>
          <p:cNvSpPr/>
          <p:nvPr/>
        </p:nvSpPr>
        <p:spPr>
          <a:xfrm rot="16200000">
            <a:off x="3786188" y="1714500"/>
            <a:ext cx="357187" cy="62150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左大括号 10"/>
          <p:cNvSpPr/>
          <p:nvPr/>
        </p:nvSpPr>
        <p:spPr>
          <a:xfrm rot="16200000">
            <a:off x="7679532" y="4321969"/>
            <a:ext cx="357187" cy="10001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2928938" y="5143500"/>
            <a:ext cx="2000250" cy="5000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声明说明符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6786563" y="5143500"/>
            <a:ext cx="2000250" cy="5000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声明符列表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ea typeface="宋体" pitchFamily="2" charset="-122"/>
              </a:rPr>
              <a:t>申明说明符</a:t>
            </a:r>
          </a:p>
        </p:txBody>
      </p:sp>
      <p:sp>
        <p:nvSpPr>
          <p:cNvPr id="501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声明说明符：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存储类型说明符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extern,static,typedef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</a:rPr>
              <a:t>类型说明符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en-US" altLang="zh-CN" b="1" dirty="0" err="1" smtClean="0">
                <a:solidFill>
                  <a:srgbClr val="FF0000"/>
                </a:solidFill>
              </a:rPr>
              <a:t>int,char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zh-CN" altLang="en-US" dirty="0" smtClean="0"/>
              <a:t>类型限定说明符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const,volatile,restrict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函数说明符</a:t>
            </a:r>
            <a:r>
              <a:rPr lang="en-US" altLang="zh-CN" dirty="0" smtClean="0"/>
              <a:t>(</a:t>
            </a:r>
            <a:r>
              <a:rPr lang="zh-CN" altLang="en-US" dirty="0" smtClean="0"/>
              <a:t>略</a:t>
            </a:r>
            <a:r>
              <a:rPr lang="en-US" altLang="zh-CN" dirty="0" smtClean="0"/>
              <a:t>)</a:t>
            </a:r>
          </a:p>
        </p:txBody>
      </p:sp>
      <p:sp>
        <p:nvSpPr>
          <p:cNvPr id="50180" name="页脚占位符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smtClean="0"/>
              <a:t>版权所有，复制注明出处</a:t>
            </a:r>
          </a:p>
        </p:txBody>
      </p:sp>
      <p:sp>
        <p:nvSpPr>
          <p:cNvPr id="2" name="右箭头​​ 1"/>
          <p:cNvSpPr/>
          <p:nvPr/>
        </p:nvSpPr>
        <p:spPr>
          <a:xfrm rot="10800000" flipV="1">
            <a:off x="4768867" y="1884363"/>
            <a:ext cx="2232025" cy="720725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CN" altLang="en-US" sz="2000" b="1" dirty="0">
                <a:solidFill>
                  <a:srgbClr val="FF3300"/>
                </a:solidFill>
              </a:rPr>
              <a:t>有且只有一个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ea typeface="宋体" pitchFamily="2" charset="-122"/>
              </a:rPr>
              <a:t>申明说明符的辨认</a:t>
            </a:r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>
          <a:xfrm>
            <a:off x="250825" y="1076325"/>
            <a:ext cx="8642350" cy="5248275"/>
          </a:xfrm>
        </p:spPr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3-8 </a:t>
            </a:r>
            <a:r>
              <a:rPr lang="zh-CN" altLang="en-US" dirty="0" smtClean="0"/>
              <a:t>观察下面声明的例子，并分清其中的元素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x;</a:t>
            </a:r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x, y;</a:t>
            </a:r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x = 3, y;</a:t>
            </a:r>
          </a:p>
          <a:p>
            <a:pPr lvl="1"/>
            <a:r>
              <a:rPr lang="en-US" altLang="zh-CN" dirty="0" smtClean="0"/>
              <a:t>const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 = 5;</a:t>
            </a:r>
          </a:p>
          <a:p>
            <a:pPr lvl="1"/>
            <a:r>
              <a:rPr lang="en-US" altLang="zh-CN" dirty="0" smtClean="0"/>
              <a:t>static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 = 67;</a:t>
            </a:r>
          </a:p>
          <a:p>
            <a:pPr lvl="1"/>
            <a:r>
              <a:rPr lang="en-US" altLang="zh-CN" dirty="0" smtClean="0"/>
              <a:t>extern const volatile unsigned long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x;</a:t>
            </a:r>
          </a:p>
        </p:txBody>
      </p:sp>
      <p:sp>
        <p:nvSpPr>
          <p:cNvPr id="49156" name="页脚占位符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smtClean="0"/>
              <a:t>版权所有，复制注明出处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声明</a:t>
            </a:r>
            <a:r>
              <a:rPr lang="zh-CN" altLang="en-US" dirty="0" smtClean="0"/>
              <a:t>符（变量）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76325"/>
            <a:ext cx="8401080" cy="5248275"/>
          </a:xfrm>
        </p:spPr>
        <p:txBody>
          <a:bodyPr/>
          <a:lstStyle/>
          <a:p>
            <a:r>
              <a:rPr lang="zh-CN" altLang="en-US" dirty="0" smtClean="0"/>
              <a:t>我们可以暂时认为：声明符是标识符（变量名）在特定环境下的称谓。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版权所有，复制注明出处</a:t>
            </a:r>
            <a:endParaRPr lang="zh-CN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95536" y="1628800"/>
            <a:ext cx="7632700" cy="4162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zh-CN" sz="3200" b="1" dirty="0">
              <a:solidFill>
                <a:srgbClr val="FF0000"/>
              </a:solidFill>
              <a:latin typeface="HAKUYOXingShu3500" pitchFamily="2" charset="-122"/>
              <a:ea typeface="HAKUYOXingShu3500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  1.</a:t>
            </a:r>
            <a:r>
              <a:rPr lang="zh-CN" altLang="en-US" sz="3200" b="1" dirty="0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变量名由数字，字母和下划线组成</a:t>
            </a:r>
            <a:endParaRPr lang="en-US" altLang="zh-CN" sz="3200" b="1" dirty="0">
              <a:solidFill>
                <a:srgbClr val="FF0000"/>
              </a:solidFill>
              <a:latin typeface="HAKUYOXingShu3500" pitchFamily="2" charset="-122"/>
              <a:ea typeface="HAKUYOXingShu3500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  2.</a:t>
            </a:r>
            <a:r>
              <a:rPr lang="zh-CN" altLang="en-US" sz="3200" b="1" dirty="0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数字不能打头</a:t>
            </a:r>
            <a:endParaRPr lang="en-US" altLang="zh-CN" sz="3200" b="1" dirty="0">
              <a:solidFill>
                <a:srgbClr val="FF0000"/>
              </a:solidFill>
              <a:latin typeface="HAKUYOXingShu3500" pitchFamily="2" charset="-122"/>
              <a:ea typeface="HAKUYOXingShu3500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  3.</a:t>
            </a:r>
            <a:r>
              <a:rPr lang="zh-CN" altLang="en-US" sz="3200" b="1" dirty="0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不能使用</a:t>
            </a:r>
            <a:r>
              <a:rPr lang="en-US" altLang="zh-CN" sz="3200" b="1" dirty="0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C</a:t>
            </a:r>
            <a:r>
              <a:rPr lang="zh-CN" altLang="en-US" sz="3200" b="1" dirty="0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语言中的关键字</a:t>
            </a:r>
            <a:endParaRPr lang="en-US" altLang="zh-CN" sz="3200" b="1" dirty="0">
              <a:solidFill>
                <a:srgbClr val="FF0000"/>
              </a:solidFill>
              <a:latin typeface="HAKUYOXingShu3500" pitchFamily="2" charset="-122"/>
              <a:ea typeface="HAKUYOXingShu3500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  4.C</a:t>
            </a:r>
            <a:r>
              <a:rPr lang="zh-CN" altLang="en-US" sz="3200" b="1" dirty="0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语言的变量名中的字母区</a:t>
            </a:r>
            <a:r>
              <a:rPr lang="zh-CN" altLang="en-US" sz="3200" b="1" dirty="0">
                <a:solidFill>
                  <a:srgbClr val="FF0000"/>
                </a:solidFill>
                <a:latin typeface="HAKUYOOTi3500" pitchFamily="2" charset="-122"/>
                <a:ea typeface="HAKUYOOTi3500" pitchFamily="2" charset="-122"/>
              </a:rPr>
              <a:t>分</a:t>
            </a:r>
            <a:r>
              <a:rPr lang="zh-CN" altLang="en-US" sz="3200" b="1" dirty="0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大小写</a:t>
            </a:r>
            <a:endParaRPr lang="en-US" altLang="zh-CN" sz="3200" b="1" dirty="0">
              <a:solidFill>
                <a:srgbClr val="FF0000"/>
              </a:solidFill>
              <a:latin typeface="HAKUYOXingShu3500" pitchFamily="2" charset="-122"/>
              <a:ea typeface="HAKUYOXingShu3500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  5.</a:t>
            </a:r>
            <a:r>
              <a:rPr lang="zh-CN" altLang="en-US" sz="3200" b="1" dirty="0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变量名</a:t>
            </a:r>
            <a:r>
              <a:rPr lang="zh-CN" altLang="en-US" sz="3200" b="1" dirty="0">
                <a:solidFill>
                  <a:srgbClr val="FF0000"/>
                </a:solidFill>
                <a:latin typeface="HAKUYOOTi3500" pitchFamily="2" charset="-122"/>
                <a:ea typeface="HAKUYOOTi3500" pitchFamily="2" charset="-122"/>
              </a:rPr>
              <a:t>应</a:t>
            </a:r>
            <a:r>
              <a:rPr lang="zh-CN" altLang="en-US" sz="3200" b="1" dirty="0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该尽量有意义，参考格式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标识符辨认</a:t>
            </a:r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51204" name="页脚占位符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smtClean="0"/>
              <a:t>版权所有，复制注明出处</a:t>
            </a:r>
          </a:p>
        </p:txBody>
      </p:sp>
      <p:sp>
        <p:nvSpPr>
          <p:cNvPr id="5" name="内容占位符 8"/>
          <p:cNvSpPr txBox="1">
            <a:spLocks/>
          </p:cNvSpPr>
          <p:nvPr/>
        </p:nvSpPr>
        <p:spPr>
          <a:xfrm>
            <a:off x="914400" y="2247900"/>
            <a:ext cx="3733800" cy="38862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/>
          <a:lstStyle/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lang="en-US" altLang="zh-CN" sz="3200" b="1" kern="0" dirty="0" err="1">
                <a:latin typeface="+mn-lt"/>
                <a:ea typeface="+mn-ea"/>
              </a:rPr>
              <a:t>GoodName</a:t>
            </a:r>
            <a:endParaRPr lang="en-US" altLang="zh-CN" sz="3200" b="1" kern="0" dirty="0">
              <a:latin typeface="+mn-lt"/>
              <a:ea typeface="+mn-ea"/>
            </a:endParaRPr>
          </a:p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lang="en-US" altLang="zh-CN" sz="3200" b="1" kern="0" dirty="0" err="1">
                <a:latin typeface="+mn-lt"/>
                <a:ea typeface="+mn-ea"/>
              </a:rPr>
              <a:t>goodname</a:t>
            </a:r>
            <a:endParaRPr lang="en-US" altLang="zh-CN" sz="3200" b="1" kern="0" dirty="0">
              <a:latin typeface="+mn-lt"/>
              <a:ea typeface="+mn-ea"/>
            </a:endParaRPr>
          </a:p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_</a:t>
            </a:r>
            <a:r>
              <a:rPr lang="en-US" altLang="zh-CN" sz="3200" b="1" kern="0" dirty="0" err="1">
                <a:latin typeface="+mn-lt"/>
                <a:ea typeface="+mn-ea"/>
              </a:rPr>
              <a:t>ma_ma</a:t>
            </a:r>
            <a:r>
              <a:rPr lang="en-US" altLang="zh-CN" sz="3200" b="1" kern="0" dirty="0">
                <a:latin typeface="+mn-lt"/>
                <a:ea typeface="+mn-ea"/>
              </a:rPr>
              <a:t>_</a:t>
            </a:r>
          </a:p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Cup123</a:t>
            </a:r>
          </a:p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F1f4_333</a:t>
            </a:r>
            <a:endParaRPr lang="zh-CN" altLang="en-US" sz="3200" b="1" kern="0" dirty="0">
              <a:latin typeface="+mn-lt"/>
              <a:ea typeface="+mn-ea"/>
            </a:endParaRPr>
          </a:p>
        </p:txBody>
      </p:sp>
      <p:sp>
        <p:nvSpPr>
          <p:cNvPr id="6" name="内容占位符 10"/>
          <p:cNvSpPr txBox="1">
            <a:spLocks/>
          </p:cNvSpPr>
          <p:nvPr/>
        </p:nvSpPr>
        <p:spPr>
          <a:xfrm>
            <a:off x="4953000" y="2247900"/>
            <a:ext cx="3733800" cy="38862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/>
          <a:lstStyle/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lang="en-US" altLang="zh-CN" sz="3200" b="1" kern="0" dirty="0" err="1">
                <a:latin typeface="+mn-lt"/>
                <a:ea typeface="+mn-ea"/>
              </a:rPr>
              <a:t>int</a:t>
            </a:r>
            <a:endParaRPr lang="en-US" altLang="zh-CN" sz="3200" b="1" kern="0" dirty="0">
              <a:latin typeface="+mn-lt"/>
              <a:ea typeface="+mn-ea"/>
            </a:endParaRPr>
          </a:p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123f</a:t>
            </a:r>
          </a:p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@edu2act.org</a:t>
            </a:r>
          </a:p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$php6</a:t>
            </a:r>
          </a:p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+mn-lt"/>
                <a:ea typeface="+mn-ea"/>
              </a:rPr>
              <a:t>//</a:t>
            </a:r>
            <a:r>
              <a:rPr lang="en-US" altLang="zh-CN" sz="3200" b="1" kern="0" dirty="0" err="1" smtClean="0">
                <a:solidFill>
                  <a:srgbClr val="FF0000"/>
                </a:solidFill>
                <a:latin typeface="+mn-lt"/>
                <a:ea typeface="+mn-ea"/>
              </a:rPr>
              <a:t>printf</a:t>
            </a:r>
            <a:endParaRPr lang="zh-CN" altLang="en-US" sz="3200" b="1" kern="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7" name="文本占位符 7"/>
          <p:cNvSpPr txBox="1">
            <a:spLocks/>
          </p:cNvSpPr>
          <p:nvPr/>
        </p:nvSpPr>
        <p:spPr bwMode="auto">
          <a:xfrm>
            <a:off x="857250" y="1738313"/>
            <a:ext cx="3733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lang="zh-CN" altLang="en-US" sz="2700" b="1" kern="0" dirty="0">
                <a:latin typeface="+mn-lt"/>
                <a:ea typeface="+mn-ea"/>
              </a:rPr>
              <a:t>符合规则的命名</a:t>
            </a:r>
          </a:p>
        </p:txBody>
      </p:sp>
      <p:sp>
        <p:nvSpPr>
          <p:cNvPr id="8" name="文本占位符 9"/>
          <p:cNvSpPr txBox="1">
            <a:spLocks/>
          </p:cNvSpPr>
          <p:nvPr/>
        </p:nvSpPr>
        <p:spPr>
          <a:xfrm>
            <a:off x="4600575" y="1738313"/>
            <a:ext cx="4114800" cy="762000"/>
          </a:xfrm>
          <a:prstGeom prst="rect">
            <a:avLst/>
          </a:prstGeom>
        </p:spPr>
        <p:txBody>
          <a:bodyPr/>
          <a:lstStyle/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lang="zh-CN" altLang="en-US" sz="2700" b="1" kern="0" dirty="0">
                <a:latin typeface="+mn-lt"/>
                <a:ea typeface="+mn-ea"/>
              </a:rPr>
              <a:t> 非法的名称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ea typeface="宋体" pitchFamily="2" charset="-122"/>
              </a:rPr>
              <a:t>定义变量的内存示意图</a:t>
            </a:r>
          </a:p>
        </p:txBody>
      </p:sp>
      <p:sp>
        <p:nvSpPr>
          <p:cNvPr id="19459" name="页脚占位符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smtClean="0"/>
              <a:t>版权所有，复制注明出处</a:t>
            </a:r>
          </a:p>
        </p:txBody>
      </p:sp>
      <p:grpSp>
        <p:nvGrpSpPr>
          <p:cNvPr id="2" name="Group 7"/>
          <p:cNvGrpSpPr>
            <a:grpSpLocks noGrp="1"/>
          </p:cNvGrpSpPr>
          <p:nvPr/>
        </p:nvGrpSpPr>
        <p:grpSpPr bwMode="auto">
          <a:xfrm>
            <a:off x="1557338" y="2565400"/>
            <a:ext cx="6399212" cy="3451225"/>
            <a:chOff x="3560" y="2387"/>
            <a:chExt cx="1905" cy="1315"/>
          </a:xfrm>
        </p:grpSpPr>
        <p:sp>
          <p:nvSpPr>
            <p:cNvPr id="19467" name="Rectangle 5"/>
            <p:cNvSpPr>
              <a:spLocks noChangeArrowheads="1"/>
            </p:cNvSpPr>
            <p:nvPr/>
          </p:nvSpPr>
          <p:spPr bwMode="auto">
            <a:xfrm>
              <a:off x="3560" y="2387"/>
              <a:ext cx="1905" cy="131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/>
            <a:lstStyle/>
            <a:p>
              <a:pPr marL="342900" indent="-342900" defTabSz="762000" eaLnBrk="0" hangingPunct="0">
                <a:spcBef>
                  <a:spcPct val="20000"/>
                </a:spcBef>
              </a:pPr>
              <a:endParaRPr lang="en-US" altLang="zh-CN" sz="2800">
                <a:latin typeface="宋体" pitchFamily="2" charset="-122"/>
              </a:endParaRPr>
            </a:p>
            <a:p>
              <a:pPr marL="342900" indent="-342900" defTabSz="762000" eaLnBrk="0" hangingPunct="0">
                <a:spcBef>
                  <a:spcPct val="20000"/>
                </a:spcBef>
              </a:pPr>
              <a:endParaRPr lang="en-US" altLang="zh-CN" sz="2800">
                <a:latin typeface="宋体" pitchFamily="2" charset="-122"/>
              </a:endParaRPr>
            </a:p>
            <a:p>
              <a:pPr marL="342900" indent="-342900" defTabSz="762000" eaLnBrk="0" hangingPunct="0">
                <a:spcBef>
                  <a:spcPct val="20000"/>
                </a:spcBef>
              </a:pPr>
              <a:endParaRPr lang="en-US" altLang="zh-CN" sz="2800">
                <a:latin typeface="宋体" pitchFamily="2" charset="-122"/>
              </a:endParaRPr>
            </a:p>
            <a:p>
              <a:pPr marL="342900" indent="-342900" defTabSz="762000" eaLnBrk="0" hangingPunct="0">
                <a:spcBef>
                  <a:spcPct val="20000"/>
                </a:spcBef>
              </a:pPr>
              <a:endParaRPr lang="en-US" altLang="zh-CN" sz="2800">
                <a:latin typeface="宋体" pitchFamily="2" charset="-122"/>
              </a:endParaRPr>
            </a:p>
            <a:p>
              <a:pPr marL="342900" indent="-342900" defTabSz="762000" eaLnBrk="0" hangingPunct="0">
                <a:spcBef>
                  <a:spcPct val="20000"/>
                </a:spcBef>
              </a:pPr>
              <a:endParaRPr lang="en-US" altLang="zh-CN" sz="2800">
                <a:latin typeface="宋体" pitchFamily="2" charset="-122"/>
              </a:endParaRPr>
            </a:p>
            <a:p>
              <a:pPr marL="342900" indent="-342900" defTabSz="762000" eaLnBrk="0" hangingPunct="0">
                <a:spcBef>
                  <a:spcPct val="20000"/>
                </a:spcBef>
              </a:pPr>
              <a:endParaRPr lang="en-US" altLang="zh-CN" sz="2800">
                <a:latin typeface="宋体" pitchFamily="2" charset="-122"/>
              </a:endParaRPr>
            </a:p>
            <a:p>
              <a:pPr marL="342900" indent="-342900" defTabSz="762000" eaLnBrk="0" hangingPunct="0">
                <a:spcBef>
                  <a:spcPct val="20000"/>
                </a:spcBef>
              </a:pPr>
              <a:endParaRPr lang="en-US" altLang="zh-CN" sz="2800">
                <a:latin typeface="宋体" pitchFamily="2" charset="-122"/>
              </a:endParaRPr>
            </a:p>
            <a:p>
              <a:pPr marL="342900" indent="-342900" defTabSz="762000" eaLnBrk="0" hangingPunct="0">
                <a:spcBef>
                  <a:spcPct val="20000"/>
                </a:spcBef>
              </a:pPr>
              <a:endParaRPr lang="en-US" altLang="zh-CN" sz="2800">
                <a:latin typeface="宋体" pitchFamily="2" charset="-122"/>
              </a:endParaRPr>
            </a:p>
            <a:p>
              <a:pPr marL="342900" indent="-342900" defTabSz="762000" eaLnBrk="0" hangingPunct="0">
                <a:spcBef>
                  <a:spcPct val="20000"/>
                </a:spcBef>
              </a:pPr>
              <a:endParaRPr lang="en-US" altLang="zh-CN" sz="2800">
                <a:latin typeface="宋体" pitchFamily="2" charset="-122"/>
              </a:endParaRPr>
            </a:p>
            <a:p>
              <a:pPr marL="342900" indent="-342900" defTabSz="762000" eaLnBrk="0" hangingPunct="0">
                <a:spcBef>
                  <a:spcPct val="20000"/>
                </a:spcBef>
              </a:pPr>
              <a:endParaRPr lang="en-US" altLang="zh-CN" sz="2800">
                <a:latin typeface="宋体" pitchFamily="2" charset="-122"/>
              </a:endParaRPr>
            </a:p>
          </p:txBody>
        </p:sp>
        <p:pic>
          <p:nvPicPr>
            <p:cNvPr id="19468" name="Picture 6" descr="c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87" y="2478"/>
              <a:ext cx="1452" cy="1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461" name="TextBox 7"/>
          <p:cNvSpPr txBox="1">
            <a:spLocks noChangeArrowheads="1"/>
          </p:cNvSpPr>
          <p:nvPr/>
        </p:nvSpPr>
        <p:spPr bwMode="auto">
          <a:xfrm>
            <a:off x="3435350" y="1414463"/>
            <a:ext cx="2141538" cy="64611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600"/>
              <a:t>int  a = 3</a:t>
            </a:r>
            <a:r>
              <a:rPr lang="zh-CN" altLang="en-US" sz="3600"/>
              <a:t>；</a:t>
            </a:r>
          </a:p>
        </p:txBody>
      </p:sp>
      <p:sp>
        <p:nvSpPr>
          <p:cNvPr id="3" name="椭圆形标注 2"/>
          <p:cNvSpPr/>
          <p:nvPr/>
        </p:nvSpPr>
        <p:spPr>
          <a:xfrm>
            <a:off x="346075" y="908050"/>
            <a:ext cx="2263775" cy="1296988"/>
          </a:xfrm>
          <a:prstGeom prst="wedgeEllipseCallout">
            <a:avLst>
              <a:gd name="adj1" fmla="val 86532"/>
              <a:gd name="adj2" fmla="val 1653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dirty="0">
                <a:solidFill>
                  <a:srgbClr val="FF0000"/>
                </a:solidFill>
              </a:rPr>
              <a:t>数据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zh-CN" altLang="en-US" sz="2800" dirty="0">
                <a:solidFill>
                  <a:srgbClr val="FF0000"/>
                </a:solidFill>
              </a:rPr>
              <a:t>类型</a:t>
            </a:r>
          </a:p>
        </p:txBody>
      </p:sp>
      <p:sp>
        <p:nvSpPr>
          <p:cNvPr id="17415" name="TextBox 3"/>
          <p:cNvSpPr txBox="1">
            <a:spLocks noChangeArrowheads="1"/>
          </p:cNvSpPr>
          <p:nvPr/>
        </p:nvSpPr>
        <p:spPr bwMode="black">
          <a:xfrm>
            <a:off x="6303963" y="4275138"/>
            <a:ext cx="17970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ea typeface="宋体" pitchFamily="2" charset="-122"/>
              </a:rPr>
              <a:t>（字面值）</a:t>
            </a:r>
          </a:p>
        </p:txBody>
      </p:sp>
      <p:sp>
        <p:nvSpPr>
          <p:cNvPr id="17416" name="TextBox 9"/>
          <p:cNvSpPr txBox="1">
            <a:spLocks noChangeArrowheads="1"/>
          </p:cNvSpPr>
          <p:nvPr/>
        </p:nvSpPr>
        <p:spPr bwMode="black">
          <a:xfrm>
            <a:off x="468313" y="4797425"/>
            <a:ext cx="1797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ea typeface="宋体" pitchFamily="2" charset="-122"/>
              </a:rPr>
              <a:t>变量地址</a:t>
            </a:r>
          </a:p>
        </p:txBody>
      </p:sp>
      <p:sp>
        <p:nvSpPr>
          <p:cNvPr id="11" name="TextBox 3"/>
          <p:cNvSpPr txBox="1">
            <a:spLocks noChangeArrowheads="1"/>
          </p:cNvSpPr>
          <p:nvPr/>
        </p:nvSpPr>
        <p:spPr bwMode="black">
          <a:xfrm>
            <a:off x="6300788" y="2762250"/>
            <a:ext cx="17970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ea typeface="宋体" pitchFamily="2" charset="-122"/>
              </a:rPr>
              <a:t>（标识符）</a:t>
            </a:r>
          </a:p>
        </p:txBody>
      </p:sp>
      <p:sp>
        <p:nvSpPr>
          <p:cNvPr id="12" name="TextBox 9"/>
          <p:cNvSpPr txBox="1">
            <a:spLocks noChangeArrowheads="1"/>
          </p:cNvSpPr>
          <p:nvPr/>
        </p:nvSpPr>
        <p:spPr bwMode="black">
          <a:xfrm>
            <a:off x="360363" y="4284663"/>
            <a:ext cx="20510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000000"/>
                </a:solidFill>
              </a:rPr>
              <a:t>0x0012FF1C</a:t>
            </a:r>
            <a:endParaRPr lang="zh-CN" altLang="en-US"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/>
      <p:bldP spid="17416" grpId="0"/>
      <p:bldP spid="11" grpId="0"/>
      <p:bldP spid="1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变量的内存示意图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版权所有，复制注明出处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57232"/>
            <a:ext cx="9144000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ea typeface="宋体" pitchFamily="2" charset="-122"/>
              </a:rPr>
              <a:t>变量的使用</a:t>
            </a:r>
          </a:p>
        </p:txBody>
      </p:sp>
      <p:sp>
        <p:nvSpPr>
          <p:cNvPr id="522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例</a:t>
            </a:r>
            <a:r>
              <a:rPr lang="en-US" altLang="zh-CN" smtClean="0"/>
              <a:t>3-9 </a:t>
            </a:r>
            <a:r>
              <a:rPr lang="zh-CN" altLang="en-US" smtClean="0"/>
              <a:t>编写程序，从键盘上接收两个数，并输出它们两者的和。</a:t>
            </a:r>
          </a:p>
        </p:txBody>
      </p:sp>
      <p:sp>
        <p:nvSpPr>
          <p:cNvPr id="52228" name="页脚占位符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smtClean="0"/>
              <a:t>版权所有，复制注明出处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4375" y="1960563"/>
            <a:ext cx="7632700" cy="4708525"/>
          </a:xfrm>
          <a:prstGeom prst="rect">
            <a:avLst/>
          </a:prstGeom>
          <a:noFill/>
          <a:ln>
            <a:solidFill>
              <a:schemeClr val="tx1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/>
              <a:t>/*</a:t>
            </a:r>
            <a:r>
              <a:rPr lang="zh-CN" altLang="en-US" sz="2000" dirty="0"/>
              <a:t>源文件：</a:t>
            </a:r>
            <a:r>
              <a:rPr lang="en-US" altLang="zh-CN" sz="2000" dirty="0"/>
              <a:t>demo3_5.c*/</a:t>
            </a:r>
          </a:p>
          <a:p>
            <a:pPr>
              <a:defRPr/>
            </a:pPr>
            <a:r>
              <a:rPr lang="en-US" altLang="zh-CN" sz="2000" dirty="0"/>
              <a:t>#include &lt;</a:t>
            </a:r>
            <a:r>
              <a:rPr lang="en-US" altLang="zh-CN" sz="2000" dirty="0" err="1"/>
              <a:t>stdio.h</a:t>
            </a:r>
            <a:r>
              <a:rPr lang="en-US" altLang="zh-CN" sz="2000" dirty="0"/>
              <a:t>&gt;</a:t>
            </a:r>
          </a:p>
          <a:p>
            <a:pPr>
              <a:defRPr/>
            </a:pPr>
            <a:r>
              <a:rPr lang="en-US" altLang="zh-CN" sz="2000" dirty="0"/>
              <a:t>#include &lt;</a:t>
            </a:r>
            <a:r>
              <a:rPr lang="en-US" altLang="zh-CN" sz="2000" dirty="0" err="1"/>
              <a:t>stdlib.h</a:t>
            </a:r>
            <a:r>
              <a:rPr lang="en-US" altLang="zh-CN" sz="2000" dirty="0"/>
              <a:t>&gt;</a:t>
            </a:r>
          </a:p>
          <a:p>
            <a:pPr>
              <a:defRPr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main(void)</a:t>
            </a:r>
          </a:p>
          <a:p>
            <a:pPr>
              <a:defRPr/>
            </a:pPr>
            <a:r>
              <a:rPr lang="en-US" altLang="zh-CN" sz="2000" dirty="0"/>
              <a:t>{</a:t>
            </a:r>
          </a:p>
          <a:p>
            <a:pPr>
              <a:defRPr/>
            </a:pPr>
            <a:r>
              <a:rPr lang="en-US" altLang="zh-CN" sz="2000" dirty="0"/>
              <a:t>    </a:t>
            </a:r>
            <a:r>
              <a:rPr lang="en-US" altLang="zh-CN" sz="2000" b="1" dirty="0" err="1">
                <a:solidFill>
                  <a:srgbClr val="FF0000"/>
                </a:solidFill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</a:rPr>
              <a:t> x; 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</a:rPr>
              <a:t>    </a:t>
            </a:r>
            <a:r>
              <a:rPr lang="en-US" altLang="zh-CN" sz="2000" b="1" dirty="0" err="1">
                <a:solidFill>
                  <a:srgbClr val="FF0000"/>
                </a:solidFill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</a:rPr>
              <a:t> y; 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</a:rPr>
              <a:t>    </a:t>
            </a:r>
            <a:r>
              <a:rPr lang="en-US" altLang="zh-CN" sz="2000" b="1" dirty="0" err="1">
                <a:solidFill>
                  <a:srgbClr val="FF0000"/>
                </a:solidFill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</a:rPr>
              <a:t> z; </a:t>
            </a:r>
          </a:p>
          <a:p>
            <a:pPr>
              <a:defRPr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</a:t>
            </a:r>
            <a:r>
              <a:rPr lang="zh-CN" altLang="en-US" sz="2000" dirty="0"/>
              <a:t>请输入两个整数</a:t>
            </a:r>
            <a:r>
              <a:rPr lang="en-US" altLang="zh-CN" sz="2000" dirty="0"/>
              <a:t>x, y</a:t>
            </a:r>
            <a:r>
              <a:rPr lang="zh-CN" altLang="en-US" sz="2000" dirty="0"/>
              <a:t>（数据间以空格隔开）</a:t>
            </a:r>
            <a:r>
              <a:rPr lang="en-US" altLang="zh-CN" sz="2000" dirty="0"/>
              <a:t>:");</a:t>
            </a:r>
          </a:p>
          <a:p>
            <a:pPr>
              <a:defRPr/>
            </a:pPr>
            <a:r>
              <a:rPr lang="es-ES" altLang="zh-CN" sz="2000" dirty="0"/>
              <a:t>    scanf("%d %d", &amp;x, &amp;y);</a:t>
            </a:r>
          </a:p>
          <a:p>
            <a:pPr>
              <a:defRPr/>
            </a:pPr>
            <a:r>
              <a:rPr lang="en-US" altLang="zh-CN" sz="2000" dirty="0"/>
              <a:t>    z = x + y;</a:t>
            </a:r>
          </a:p>
          <a:p>
            <a:pPr>
              <a:defRPr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("%d + %d = %d \n", x, y, z);</a:t>
            </a:r>
          </a:p>
          <a:p>
            <a:pPr>
              <a:defRPr/>
            </a:pPr>
            <a:r>
              <a:rPr lang="en-US" altLang="zh-CN" sz="2000" dirty="0"/>
              <a:t>    system("PAUSE");</a:t>
            </a:r>
          </a:p>
          <a:p>
            <a:pPr>
              <a:defRPr/>
            </a:pPr>
            <a:r>
              <a:rPr lang="en-US" altLang="zh-CN" sz="2000" dirty="0"/>
              <a:t>    return 0;</a:t>
            </a:r>
          </a:p>
          <a:p>
            <a:pPr>
              <a:defRPr/>
            </a:pPr>
            <a:r>
              <a:rPr lang="en-US" altLang="zh-CN" sz="2000" dirty="0"/>
              <a:t>}</a:t>
            </a:r>
            <a:endParaRPr lang="zh-CN" altLang="en-US" sz="2000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ea typeface="宋体" pitchFamily="2" charset="-122"/>
              </a:rPr>
              <a:t>数据类型与变量</a:t>
            </a: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根据实际需要设计相应类型的变量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char style = ‘A’;</a:t>
            </a:r>
          </a:p>
          <a:p>
            <a:pPr lvl="1"/>
            <a:r>
              <a:rPr lang="en-US" altLang="zh-CN" dirty="0" smtClean="0"/>
              <a:t>short age = 3;</a:t>
            </a:r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income = 2000;</a:t>
            </a:r>
          </a:p>
          <a:p>
            <a:pPr lvl="1"/>
            <a:r>
              <a:rPr lang="en-US" altLang="zh-CN" dirty="0" smtClean="0"/>
              <a:t>long stars = 3799900;</a:t>
            </a:r>
          </a:p>
          <a:p>
            <a:pPr lvl="1"/>
            <a:r>
              <a:rPr lang="en-US" altLang="zh-CN" dirty="0" smtClean="0"/>
              <a:t>float money = 6.32;</a:t>
            </a:r>
          </a:p>
          <a:p>
            <a:pPr lvl="1"/>
            <a:r>
              <a:rPr lang="en-US" altLang="zh-CN" dirty="0" smtClean="0"/>
              <a:t>double distance;</a:t>
            </a:r>
          </a:p>
          <a:p>
            <a:pPr lvl="1"/>
            <a:r>
              <a:rPr lang="en-US" altLang="zh-CN" dirty="0" smtClean="0"/>
              <a:t>long double root;</a:t>
            </a:r>
          </a:p>
          <a:p>
            <a:pPr lvl="1"/>
            <a:r>
              <a:rPr lang="en-US" altLang="zh-CN" dirty="0" smtClean="0"/>
              <a:t>……</a:t>
            </a:r>
            <a:endParaRPr lang="zh-CN" altLang="en-US" dirty="0" smtClean="0"/>
          </a:p>
        </p:txBody>
      </p:sp>
      <p:sp>
        <p:nvSpPr>
          <p:cNvPr id="40964" name="页脚占位符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smtClean="0"/>
              <a:t>版权所有，复制注明出处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smtClean="0">
                <a:ea typeface="宋体" pitchFamily="2" charset="-122"/>
              </a:rPr>
              <a:t>数据类型练一练</a:t>
            </a:r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例</a:t>
            </a:r>
            <a:r>
              <a:rPr lang="en-US" altLang="zh-CN" smtClean="0"/>
              <a:t>3-5 </a:t>
            </a:r>
            <a:r>
              <a:rPr lang="zh-CN" altLang="en-US" smtClean="0"/>
              <a:t>编程输出</a:t>
            </a:r>
            <a:r>
              <a:rPr lang="en-US" altLang="zh-CN" smtClean="0"/>
              <a:t>1+2+...+n </a:t>
            </a:r>
            <a:r>
              <a:rPr lang="zh-CN" altLang="en-US" smtClean="0"/>
              <a:t>的值，</a:t>
            </a:r>
            <a:r>
              <a:rPr lang="en-US" altLang="zh-CN" smtClean="0"/>
              <a:t>n </a:t>
            </a:r>
            <a:r>
              <a:rPr lang="zh-CN" altLang="en-US" smtClean="0"/>
              <a:t>由用户从键盘上输入。</a:t>
            </a:r>
          </a:p>
        </p:txBody>
      </p:sp>
      <p:sp>
        <p:nvSpPr>
          <p:cNvPr id="41988" name="页脚占位符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smtClean="0"/>
              <a:t>版权所有，复制注明出处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4375" y="1960563"/>
            <a:ext cx="7632700" cy="4708525"/>
          </a:xfrm>
          <a:prstGeom prst="rect">
            <a:avLst/>
          </a:prstGeom>
          <a:noFill/>
          <a:ln>
            <a:solidFill>
              <a:schemeClr val="tx1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/>
              <a:t>/*</a:t>
            </a:r>
            <a:r>
              <a:rPr lang="zh-CN" altLang="en-US" sz="2000" dirty="0"/>
              <a:t>源文件：</a:t>
            </a:r>
            <a:r>
              <a:rPr lang="en-US" altLang="zh-CN" sz="2000" dirty="0"/>
              <a:t>demo3_3.c*/</a:t>
            </a:r>
          </a:p>
          <a:p>
            <a:pPr>
              <a:defRPr/>
            </a:pPr>
            <a:r>
              <a:rPr lang="en-US" altLang="zh-CN" sz="2000" dirty="0"/>
              <a:t>#include &lt;</a:t>
            </a:r>
            <a:r>
              <a:rPr lang="en-US" altLang="zh-CN" sz="2000" dirty="0" err="1"/>
              <a:t>stdio.h</a:t>
            </a:r>
            <a:r>
              <a:rPr lang="en-US" altLang="zh-CN" sz="2000" dirty="0"/>
              <a:t>&gt;</a:t>
            </a:r>
          </a:p>
          <a:p>
            <a:pPr>
              <a:defRPr/>
            </a:pPr>
            <a:r>
              <a:rPr lang="en-US" altLang="zh-CN" sz="2000" dirty="0"/>
              <a:t>#include &lt;</a:t>
            </a:r>
            <a:r>
              <a:rPr lang="en-US" altLang="zh-CN" sz="2000" dirty="0" err="1"/>
              <a:t>stdlib.h</a:t>
            </a:r>
            <a:r>
              <a:rPr lang="en-US" altLang="zh-CN" sz="2000" dirty="0"/>
              <a:t>&gt;</a:t>
            </a:r>
          </a:p>
          <a:p>
            <a:pPr>
              <a:defRPr/>
            </a:pPr>
            <a:r>
              <a:rPr lang="en-US" altLang="zh-CN" sz="2000" dirty="0"/>
              <a:t>#include &lt;</a:t>
            </a:r>
            <a:r>
              <a:rPr lang="en-US" altLang="zh-CN" sz="2000" dirty="0" err="1"/>
              <a:t>limits.h</a:t>
            </a:r>
            <a:r>
              <a:rPr lang="en-US" altLang="zh-CN" sz="2000" dirty="0"/>
              <a:t>&gt;</a:t>
            </a:r>
          </a:p>
          <a:p>
            <a:pPr>
              <a:defRPr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main(void)</a:t>
            </a:r>
          </a:p>
          <a:p>
            <a:pPr>
              <a:defRPr/>
            </a:pPr>
            <a:r>
              <a:rPr lang="en-US" altLang="zh-CN" sz="2000" dirty="0"/>
              <a:t>{</a:t>
            </a:r>
          </a:p>
          <a:p>
            <a:pPr>
              <a:defRPr/>
            </a:pPr>
            <a:r>
              <a:rPr lang="pt-BR" altLang="zh-CN" sz="2000" dirty="0"/>
              <a:t>    </a:t>
            </a:r>
            <a:r>
              <a:rPr lang="pt-BR" altLang="zh-CN" sz="2000" dirty="0">
                <a:solidFill>
                  <a:srgbClr val="FF0000"/>
                </a:solidFill>
              </a:rPr>
              <a:t>unsigned int </a:t>
            </a:r>
            <a:r>
              <a:rPr lang="pt-BR" altLang="zh-CN" sz="2000" dirty="0"/>
              <a:t>n; </a:t>
            </a:r>
          </a:p>
          <a:p>
            <a:pPr>
              <a:defRPr/>
            </a:pPr>
            <a:r>
              <a:rPr lang="en-US" altLang="zh-CN" sz="2000" dirty="0"/>
              <a:t>    </a:t>
            </a:r>
            <a:r>
              <a:rPr lang="en-US" altLang="zh-CN" sz="2000" dirty="0">
                <a:solidFill>
                  <a:srgbClr val="FF0000"/>
                </a:solidFill>
              </a:rPr>
              <a:t>unsigned long </a:t>
            </a:r>
            <a:r>
              <a:rPr lang="en-US" altLang="zh-CN" sz="2000" dirty="0" err="1">
                <a:solidFill>
                  <a:srgbClr val="FF0000"/>
                </a:solidFill>
              </a:rPr>
              <a:t>long</a:t>
            </a:r>
            <a:r>
              <a:rPr lang="en-US" altLang="zh-CN" sz="2000" dirty="0"/>
              <a:t> sum; </a:t>
            </a:r>
          </a:p>
          <a:p>
            <a:pPr>
              <a:defRPr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</a:t>
            </a:r>
            <a:r>
              <a:rPr lang="zh-CN" altLang="en-US" sz="2000" dirty="0"/>
              <a:t>请输入</a:t>
            </a:r>
            <a:r>
              <a:rPr lang="en-US" altLang="zh-CN" sz="2000" dirty="0"/>
              <a:t>n(0~%u)</a:t>
            </a:r>
            <a:r>
              <a:rPr lang="zh-CN" altLang="en-US" sz="2000" dirty="0"/>
              <a:t>值</a:t>
            </a:r>
            <a:r>
              <a:rPr lang="en-US" altLang="zh-CN" sz="2000" dirty="0"/>
              <a:t>:", UINT_MAX);</a:t>
            </a:r>
          </a:p>
          <a:p>
            <a:pPr>
              <a:defRPr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scanf</a:t>
            </a:r>
            <a:r>
              <a:rPr lang="en-US" altLang="zh-CN" sz="2000" dirty="0"/>
              <a:t>("%u", &amp;n);</a:t>
            </a:r>
          </a:p>
          <a:p>
            <a:pPr>
              <a:defRPr/>
            </a:pPr>
            <a:r>
              <a:rPr lang="en-US" altLang="zh-CN" sz="2000" dirty="0"/>
              <a:t>    sum = n * (n +1) /2; </a:t>
            </a:r>
          </a:p>
          <a:p>
            <a:pPr>
              <a:defRPr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("1+2+...+n(n=%u)=%</a:t>
            </a:r>
            <a:r>
              <a:rPr lang="en-US" altLang="zh-CN" sz="2000" dirty="0" err="1"/>
              <a:t>llu</a:t>
            </a:r>
            <a:r>
              <a:rPr lang="en-US" altLang="zh-CN" sz="2000" dirty="0"/>
              <a:t>.\n", n, sum);</a:t>
            </a:r>
          </a:p>
          <a:p>
            <a:pPr>
              <a:defRPr/>
            </a:pPr>
            <a:r>
              <a:rPr lang="en-US" altLang="zh-CN" sz="2000" dirty="0"/>
              <a:t>    system("PAUSE");</a:t>
            </a:r>
          </a:p>
          <a:p>
            <a:pPr>
              <a:defRPr/>
            </a:pPr>
            <a:r>
              <a:rPr lang="en-US" altLang="zh-CN" sz="2000" dirty="0"/>
              <a:t>    return 0;</a:t>
            </a:r>
          </a:p>
          <a:p>
            <a:pPr>
              <a:defRPr/>
            </a:pPr>
            <a:r>
              <a:rPr lang="en-US" altLang="zh-CN" sz="2000" dirty="0"/>
              <a:t>}</a:t>
            </a:r>
            <a:endParaRPr lang="zh-CN" altLang="en-US" sz="2000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smtClean="0">
                <a:ea typeface="宋体" pitchFamily="2" charset="-122"/>
              </a:rPr>
              <a:t>问题求解与算法</a:t>
            </a:r>
          </a:p>
        </p:txBody>
      </p:sp>
      <p:sp>
        <p:nvSpPr>
          <p:cNvPr id="9219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任意给定一元二次方程</a:t>
            </a:r>
            <a:r>
              <a:rPr lang="en-US" altLang="zh-CN" smtClean="0"/>
              <a:t>ax</a:t>
            </a:r>
            <a:r>
              <a:rPr lang="en-US" altLang="zh-CN" baseline="30000" smtClean="0"/>
              <a:t>2</a:t>
            </a:r>
            <a:r>
              <a:rPr lang="en-US" altLang="zh-CN" smtClean="0"/>
              <a:t>+bx+c=0(a</a:t>
            </a:r>
            <a:r>
              <a:rPr lang="zh-CN" altLang="en-US" smtClean="0"/>
              <a:t>不为零</a:t>
            </a:r>
            <a:r>
              <a:rPr lang="en-US" altLang="zh-CN" smtClean="0"/>
              <a:t>)</a:t>
            </a:r>
            <a:r>
              <a:rPr lang="zh-CN" altLang="en-US" smtClean="0"/>
              <a:t>，设计一个算法，求解这个方程。</a:t>
            </a:r>
            <a:endParaRPr lang="zh-CN" altLang="en-US" baseline="30000" smtClean="0"/>
          </a:p>
        </p:txBody>
      </p:sp>
      <p:sp>
        <p:nvSpPr>
          <p:cNvPr id="9220" name="页脚占位符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zh-CN" altLang="en-US" smtClean="0">
                <a:ea typeface="楷体_GB2312" pitchFamily="49" charset="-122"/>
              </a:rPr>
              <a:t>版权所有，复制注明出处</a:t>
            </a:r>
          </a:p>
        </p:txBody>
      </p:sp>
      <p:sp>
        <p:nvSpPr>
          <p:cNvPr id="922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4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9229" name="图片 17" descr="未命名.bmp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0" y="2643188"/>
            <a:ext cx="497205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定义变量总结</a:t>
            </a:r>
            <a:endParaRPr lang="en-US" altLang="zh-CN" sz="3200" dirty="0">
              <a:solidFill>
                <a:srgbClr val="FF0000"/>
              </a:solidFill>
              <a:latin typeface="HAKUYOXingShu3500" pitchFamily="2" charset="-122"/>
              <a:ea typeface="HAKUYOXingShu3500" pitchFamily="2" charset="-122"/>
            </a:endParaRPr>
          </a:p>
        </p:txBody>
      </p:sp>
      <p:sp>
        <p:nvSpPr>
          <p:cNvPr id="53251" name="页脚占位符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smtClean="0"/>
              <a:t>版权所有，复制注明出处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23850" y="1000108"/>
            <a:ext cx="8101013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  1</a:t>
            </a:r>
            <a:r>
              <a:rPr lang="en-US" altLang="zh-CN" sz="3200" b="1" dirty="0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.</a:t>
            </a:r>
            <a:r>
              <a:rPr lang="zh-CN" altLang="en-US" sz="3200" b="1" dirty="0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变量名符合命名规范</a:t>
            </a:r>
            <a:endParaRPr lang="en-US" altLang="zh-CN" sz="3200" b="1" dirty="0">
              <a:solidFill>
                <a:srgbClr val="FF0000"/>
              </a:solidFill>
              <a:latin typeface="HAKUYOXingShu3500" pitchFamily="2" charset="-122"/>
              <a:ea typeface="HAKUYOXingShu3500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  2.</a:t>
            </a:r>
            <a:r>
              <a:rPr lang="zh-CN" altLang="en-US" sz="3200" b="1" dirty="0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可以在一条语句中定义多个类型相同的变量</a:t>
            </a:r>
            <a:r>
              <a:rPr lang="en-US" altLang="zh-CN" sz="3200" b="1" dirty="0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.</a:t>
            </a:r>
            <a:r>
              <a:rPr lang="zh-CN" altLang="en-US" sz="3200" b="1" dirty="0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例如：</a:t>
            </a:r>
            <a:r>
              <a:rPr lang="en-US" altLang="zh-CN" sz="3200" b="1" dirty="0" err="1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int</a:t>
            </a:r>
            <a:r>
              <a:rPr lang="en-US" altLang="zh-CN" sz="3200" b="1" dirty="0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 x</a:t>
            </a:r>
            <a:r>
              <a:rPr lang="zh-CN" altLang="en-US" sz="3200" b="1" dirty="0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，</a:t>
            </a:r>
            <a:r>
              <a:rPr lang="en-US" altLang="zh-CN" sz="3200" b="1" dirty="0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y</a:t>
            </a:r>
            <a:r>
              <a:rPr lang="zh-CN" altLang="en-US" sz="3200" b="1" dirty="0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；</a:t>
            </a:r>
            <a:endParaRPr lang="en-US" altLang="zh-CN" sz="3200" b="1" dirty="0">
              <a:solidFill>
                <a:srgbClr val="FF0000"/>
              </a:solidFill>
              <a:latin typeface="HAKUYOXingShu3500" pitchFamily="2" charset="-122"/>
              <a:ea typeface="HAKUYOXingShu3500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  3.</a:t>
            </a:r>
            <a:r>
              <a:rPr lang="zh-CN" altLang="en-US" sz="3200" b="1" dirty="0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对于变量一定要</a:t>
            </a:r>
            <a:r>
              <a:rPr lang="zh-CN" altLang="en-US" sz="3200" b="1" dirty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  <a:cs typeface="HAKUYOXingShu3500" pitchFamily="2" charset="-122"/>
              </a:rPr>
              <a:t>“</a:t>
            </a:r>
            <a:r>
              <a:rPr lang="zh-CN" altLang="en-US" sz="3200" b="1" dirty="0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先定义</a:t>
            </a:r>
            <a:r>
              <a:rPr lang="en-US" altLang="zh-CN" sz="3200" b="1" dirty="0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,</a:t>
            </a:r>
            <a:r>
              <a:rPr lang="zh-CN" altLang="en-US" sz="3200" b="1" dirty="0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后使用</a:t>
            </a:r>
            <a:r>
              <a:rPr lang="zh-CN" altLang="en-US" sz="3200" b="1" dirty="0" smtClean="0">
                <a:solidFill>
                  <a:srgbClr val="FF0000"/>
                </a:solidFill>
                <a:latin typeface="Batang" pitchFamily="18" charset="-127"/>
                <a:ea typeface="Batang" pitchFamily="18" charset="-127"/>
              </a:rPr>
              <a:t>”，使用之前要确定其值。</a:t>
            </a:r>
            <a:endParaRPr lang="en-US" altLang="zh-CN" sz="3200" b="1" dirty="0">
              <a:solidFill>
                <a:srgbClr val="FF0000"/>
              </a:solidFill>
              <a:latin typeface="Batang" pitchFamily="18" charset="-127"/>
              <a:ea typeface="Batang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Batang" pitchFamily="18" charset="-127"/>
                <a:ea typeface="Batang" pitchFamily="18" charset="-127"/>
              </a:rPr>
              <a:t>   4.</a:t>
            </a:r>
            <a:r>
              <a:rPr lang="zh-CN" altLang="en-US" sz="3200" b="1" dirty="0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也可以在定义变量的同时</a:t>
            </a:r>
            <a:r>
              <a:rPr lang="zh-CN" altLang="en-US" sz="3200" b="1" dirty="0" smtClean="0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进行值的确定</a:t>
            </a:r>
            <a:r>
              <a:rPr lang="en-US" altLang="zh-CN" sz="3200" b="1" dirty="0" smtClean="0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.</a:t>
            </a:r>
            <a:r>
              <a:rPr lang="zh-CN" altLang="en-US" sz="3200" b="1" dirty="0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例如：</a:t>
            </a:r>
            <a:r>
              <a:rPr lang="en-US" altLang="zh-CN" sz="3200" b="1" dirty="0" err="1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int</a:t>
            </a:r>
            <a:r>
              <a:rPr lang="en-US" altLang="zh-CN" sz="3200" b="1" dirty="0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 x = 5</a:t>
            </a:r>
            <a:r>
              <a:rPr lang="zh-CN" altLang="en-US" sz="3200" b="1" dirty="0" smtClean="0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；（初始化）</a:t>
            </a:r>
            <a:endParaRPr lang="zh-CN" altLang="en-US" sz="3200" b="1" dirty="0">
              <a:solidFill>
                <a:srgbClr val="FF0000"/>
              </a:solidFill>
              <a:latin typeface="Batang" pitchFamily="18" charset="-127"/>
              <a:ea typeface="Batang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页脚占位符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smtClean="0"/>
              <a:t>版权所有，复制注明出处</a:t>
            </a:r>
          </a:p>
        </p:txBody>
      </p:sp>
      <p:sp>
        <p:nvSpPr>
          <p:cNvPr id="54275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本章授课内容</a:t>
            </a:r>
            <a:endParaRPr lang="zh-CN" altLang="en-US" smtClean="0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128003" name="自选图形 3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4277" name="自选图形 4"/>
          <p:cNvSpPr>
            <a:spLocks noChangeArrowheads="1"/>
          </p:cNvSpPr>
          <p:nvPr/>
        </p:nvSpPr>
        <p:spPr bwMode="ltGray">
          <a:xfrm rot="5400000" flipH="1">
            <a:off x="-2016918" y="191055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8" name="自选图形 5"/>
          <p:cNvSpPr>
            <a:spLocks noChangeArrowheads="1"/>
          </p:cNvSpPr>
          <p:nvPr/>
        </p:nvSpPr>
        <p:spPr bwMode="gray">
          <a:xfrm>
            <a:off x="1822450" y="509905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zh-CN" altLang="en-US" b="1">
                <a:ea typeface="宋体" pitchFamily="2" charset="-122"/>
              </a:rPr>
              <a:t>数据的输出与输入</a:t>
            </a:r>
          </a:p>
        </p:txBody>
      </p:sp>
      <p:sp>
        <p:nvSpPr>
          <p:cNvPr id="54279" name="自选图形 6"/>
          <p:cNvSpPr>
            <a:spLocks noChangeArrowheads="1"/>
          </p:cNvSpPr>
          <p:nvPr/>
        </p:nvSpPr>
        <p:spPr bwMode="gray">
          <a:xfrm>
            <a:off x="2317750" y="427196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zh-CN" altLang="en-US" b="1">
                <a:ea typeface="宋体" pitchFamily="2" charset="-122"/>
              </a:rPr>
              <a:t>常量与字面值</a:t>
            </a:r>
          </a:p>
        </p:txBody>
      </p:sp>
      <p:sp>
        <p:nvSpPr>
          <p:cNvPr id="54280" name="自选图形 7"/>
          <p:cNvSpPr>
            <a:spLocks noChangeArrowheads="1"/>
          </p:cNvSpPr>
          <p:nvPr/>
        </p:nvSpPr>
        <p:spPr bwMode="gray">
          <a:xfrm>
            <a:off x="2438400" y="345916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zh-CN" altLang="en-US" b="1">
                <a:ea typeface="宋体" pitchFamily="2" charset="-122"/>
              </a:rPr>
              <a:t>数据类型与标识符</a:t>
            </a:r>
          </a:p>
        </p:txBody>
      </p:sp>
      <p:sp>
        <p:nvSpPr>
          <p:cNvPr id="54281" name="自选图形 8"/>
          <p:cNvSpPr>
            <a:spLocks noChangeArrowheads="1"/>
          </p:cNvSpPr>
          <p:nvPr/>
        </p:nvSpPr>
        <p:spPr bwMode="gray">
          <a:xfrm>
            <a:off x="2286000" y="259080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zh-CN" altLang="en-US" b="1">
                <a:ea typeface="宋体" pitchFamily="2" charset="-122"/>
              </a:rPr>
              <a:t>算法与数据类型</a:t>
            </a:r>
            <a:endParaRPr lang="en-US" altLang="zh-CN" b="1">
              <a:ea typeface="宋体" pitchFamily="2" charset="-122"/>
            </a:endParaRPr>
          </a:p>
        </p:txBody>
      </p:sp>
      <p:sp>
        <p:nvSpPr>
          <p:cNvPr id="54282" name="自选图形 9"/>
          <p:cNvSpPr>
            <a:spLocks noChangeArrowheads="1"/>
          </p:cNvSpPr>
          <p:nvPr/>
        </p:nvSpPr>
        <p:spPr bwMode="gray">
          <a:xfrm>
            <a:off x="1765300" y="182086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zh-CN" altLang="en-US" b="1">
                <a:ea typeface="宋体" pitchFamily="2" charset="-122"/>
              </a:rPr>
              <a:t>问题求解与算法</a:t>
            </a:r>
          </a:p>
        </p:txBody>
      </p:sp>
      <p:grpSp>
        <p:nvGrpSpPr>
          <p:cNvPr id="54283" name="组合 10"/>
          <p:cNvGrpSpPr>
            <a:grpSpLocks/>
          </p:cNvGrpSpPr>
          <p:nvPr/>
        </p:nvGrpSpPr>
        <p:grpSpPr bwMode="auto">
          <a:xfrm>
            <a:off x="1447800" y="1909763"/>
            <a:ext cx="381000" cy="381000"/>
            <a:chOff x="2078" y="1680"/>
            <a:chExt cx="1615" cy="1615"/>
          </a:xfrm>
        </p:grpSpPr>
        <p:sp>
          <p:nvSpPr>
            <p:cNvPr id="54315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6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13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318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8015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320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4284" name="组合 17"/>
          <p:cNvGrpSpPr>
            <a:grpSpLocks/>
          </p:cNvGrpSpPr>
          <p:nvPr/>
        </p:nvGrpSpPr>
        <p:grpSpPr bwMode="auto">
          <a:xfrm>
            <a:off x="1981200" y="2697163"/>
            <a:ext cx="381000" cy="381000"/>
            <a:chOff x="2078" y="1680"/>
            <a:chExt cx="1615" cy="1615"/>
          </a:xfrm>
        </p:grpSpPr>
        <p:sp>
          <p:nvSpPr>
            <p:cNvPr id="5430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20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31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8022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31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4285" name="组合 24"/>
          <p:cNvGrpSpPr>
            <a:grpSpLocks/>
          </p:cNvGrpSpPr>
          <p:nvPr/>
        </p:nvGrpSpPr>
        <p:grpSpPr bwMode="auto">
          <a:xfrm>
            <a:off x="2133600" y="3535363"/>
            <a:ext cx="381000" cy="381000"/>
            <a:chOff x="2078" y="1680"/>
            <a:chExt cx="1615" cy="1615"/>
          </a:xfrm>
        </p:grpSpPr>
        <p:sp>
          <p:nvSpPr>
            <p:cNvPr id="54303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04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27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306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8029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308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4286" name="组合 31"/>
          <p:cNvGrpSpPr>
            <a:grpSpLocks/>
          </p:cNvGrpSpPr>
          <p:nvPr/>
        </p:nvGrpSpPr>
        <p:grpSpPr bwMode="auto">
          <a:xfrm>
            <a:off x="1981200" y="4373563"/>
            <a:ext cx="381000" cy="381000"/>
            <a:chOff x="2078" y="1680"/>
            <a:chExt cx="1615" cy="1615"/>
          </a:xfrm>
        </p:grpSpPr>
        <p:sp>
          <p:nvSpPr>
            <p:cNvPr id="54297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8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34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300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8036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302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4287" name="组合 38"/>
          <p:cNvGrpSpPr>
            <a:grpSpLocks/>
          </p:cNvGrpSpPr>
          <p:nvPr/>
        </p:nvGrpSpPr>
        <p:grpSpPr bwMode="auto">
          <a:xfrm>
            <a:off x="1524000" y="5148263"/>
            <a:ext cx="355600" cy="381000"/>
            <a:chOff x="2078" y="1680"/>
            <a:chExt cx="1615" cy="1615"/>
          </a:xfrm>
        </p:grpSpPr>
        <p:sp>
          <p:nvSpPr>
            <p:cNvPr id="54291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2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41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294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8043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54296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4288" name="自选图形 45"/>
          <p:cNvSpPr>
            <a:spLocks noChangeArrowheads="1"/>
          </p:cNvSpPr>
          <p:nvPr/>
        </p:nvSpPr>
        <p:spPr bwMode="gray">
          <a:xfrm>
            <a:off x="7143750" y="4286250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9" name="自选图形 46"/>
          <p:cNvSpPr>
            <a:spLocks noChangeArrowheads="1"/>
          </p:cNvSpPr>
          <p:nvPr/>
        </p:nvSpPr>
        <p:spPr bwMode="gray">
          <a:xfrm>
            <a:off x="7575550" y="4286250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0" name="自选图形 47"/>
          <p:cNvSpPr>
            <a:spLocks noChangeArrowheads="1"/>
          </p:cNvSpPr>
          <p:nvPr/>
        </p:nvSpPr>
        <p:spPr bwMode="gray">
          <a:xfrm>
            <a:off x="8007350" y="4286250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ea typeface="宋体" pitchFamily="2" charset="-122"/>
              </a:rPr>
              <a:t>初识常量</a:t>
            </a:r>
          </a:p>
        </p:txBody>
      </p:sp>
      <p:sp>
        <p:nvSpPr>
          <p:cNvPr id="55299" name="页脚占位符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smtClean="0"/>
              <a:t>版权所有，复制注明出处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5813" y="1404938"/>
            <a:ext cx="7632700" cy="4524375"/>
          </a:xfrm>
          <a:prstGeom prst="rect">
            <a:avLst/>
          </a:prstGeom>
          <a:noFill/>
          <a:ln>
            <a:solidFill>
              <a:schemeClr val="tx1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/*</a:t>
            </a:r>
            <a:r>
              <a:rPr lang="zh-CN" altLang="en-US" dirty="0"/>
              <a:t>源文件：</a:t>
            </a:r>
            <a:r>
              <a:rPr lang="en-US" altLang="zh-CN" dirty="0"/>
              <a:t>demo3_7.c*/</a:t>
            </a:r>
          </a:p>
          <a:p>
            <a:pPr>
              <a:defRPr/>
            </a:pPr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>
              <a:defRPr/>
            </a:pPr>
            <a:r>
              <a:rPr lang="en-US" altLang="zh-CN" dirty="0"/>
              <a:t>#include &lt;</a:t>
            </a:r>
            <a:r>
              <a:rPr lang="en-US" altLang="zh-CN" dirty="0" err="1"/>
              <a:t>stdlib.h</a:t>
            </a:r>
            <a:r>
              <a:rPr lang="en-US" altLang="zh-CN" dirty="0"/>
              <a:t>&gt;</a:t>
            </a:r>
          </a:p>
          <a:p>
            <a:pPr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main(void)</a:t>
            </a:r>
          </a:p>
          <a:p>
            <a:pPr>
              <a:defRPr/>
            </a:pPr>
            <a:r>
              <a:rPr lang="en-US" altLang="zh-CN" dirty="0"/>
              <a:t>{</a:t>
            </a:r>
          </a:p>
          <a:p>
            <a:pPr>
              <a:defRPr/>
            </a:pPr>
            <a:r>
              <a:rPr lang="en-US" altLang="zh-CN" dirty="0"/>
              <a:t>    </a:t>
            </a:r>
            <a:r>
              <a:rPr lang="en-US" altLang="zh-CN" b="1" dirty="0">
                <a:solidFill>
                  <a:srgbClr val="FF0000"/>
                </a:solidFill>
              </a:rPr>
              <a:t>const </a:t>
            </a:r>
            <a:r>
              <a:rPr lang="en-US" altLang="zh-CN" dirty="0"/>
              <a:t>double PI = 3.14;</a:t>
            </a:r>
          </a:p>
          <a:p>
            <a:pPr>
              <a:defRPr/>
            </a:pPr>
            <a:r>
              <a:rPr lang="en-US" altLang="zh-CN" dirty="0"/>
              <a:t>    double area = 0.0;</a:t>
            </a:r>
          </a:p>
          <a:p>
            <a:pPr>
              <a:defRPr/>
            </a:pPr>
            <a:r>
              <a:rPr lang="en-US" altLang="zh-CN" dirty="0"/>
              <a:t>    double r = 0.0;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/>
              <a:t>    area = PI * r * r;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/>
              <a:t>    </a:t>
            </a:r>
            <a:r>
              <a:rPr lang="en-US" altLang="zh-CN" b="1" dirty="0">
                <a:solidFill>
                  <a:srgbClr val="FF0000"/>
                </a:solidFill>
              </a:rPr>
              <a:t>PI = 3.14159;</a:t>
            </a:r>
            <a:r>
              <a:rPr lang="en-US" altLang="zh-CN" dirty="0"/>
              <a:t> 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/>
              <a:t>    system("PAUSE");         </a:t>
            </a:r>
          </a:p>
          <a:p>
            <a:pPr>
              <a:defRPr/>
            </a:pPr>
            <a:r>
              <a:rPr lang="en-US" altLang="zh-CN" dirty="0"/>
              <a:t>    return 0;</a:t>
            </a:r>
          </a:p>
          <a:p>
            <a:pPr>
              <a:defRPr/>
            </a:pPr>
            <a:r>
              <a:rPr lang="en-US" altLang="zh-CN" dirty="0"/>
              <a:t>}</a:t>
            </a:r>
            <a:endParaRPr lang="zh-CN" altLang="en-US" dirty="0">
              <a:solidFill>
                <a:srgbClr val="000066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43306" y="4071942"/>
            <a:ext cx="5072098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dirty="0" smtClean="0"/>
              <a:t>常量就是被</a:t>
            </a:r>
            <a:r>
              <a:rPr lang="en-US" altLang="zh-CN" sz="4000" dirty="0" smtClean="0"/>
              <a:t>const</a:t>
            </a:r>
            <a:r>
              <a:rPr lang="zh-CN" altLang="en-US" sz="4000" dirty="0" smtClean="0"/>
              <a:t>关键字修饰的变量。</a:t>
            </a:r>
            <a:endParaRPr lang="en-US" altLang="zh-CN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ea typeface="宋体" pitchFamily="2" charset="-122"/>
              </a:rPr>
              <a:t>常量</a:t>
            </a:r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找出下列常量：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const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 = 1;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double const y = 2;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const float a = 1.0,b = 2.0,c = 3.0;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usigned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const m = 3,n = 4;</a:t>
            </a:r>
          </a:p>
        </p:txBody>
      </p:sp>
      <p:sp>
        <p:nvSpPr>
          <p:cNvPr id="56324" name="页脚占位符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smtClean="0"/>
              <a:t>版权所有，复制注明出处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ea typeface="宋体" pitchFamily="2" charset="-122"/>
              </a:rPr>
              <a:t>字面值</a:t>
            </a: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字面值类型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dirty="0" smtClean="0"/>
              <a:t>整形字面值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浮点型字面值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字符型字面值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字符串型字面值</a:t>
            </a:r>
            <a:endParaRPr lang="en-US" altLang="zh-CN" dirty="0" smtClean="0"/>
          </a:p>
          <a:p>
            <a:r>
              <a:rPr lang="zh-CN" altLang="en-US" dirty="0" smtClean="0"/>
              <a:t>字面值举例：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整型：     </a:t>
            </a:r>
            <a:r>
              <a:rPr lang="en-US" altLang="zh-CN" dirty="0" smtClean="0"/>
              <a:t>100    0x1EA0    0376  </a:t>
            </a:r>
          </a:p>
          <a:p>
            <a:pPr lvl="1"/>
            <a:r>
              <a:rPr lang="zh-CN" altLang="en-US" dirty="0" smtClean="0"/>
              <a:t>浮点型：    </a:t>
            </a:r>
            <a:r>
              <a:rPr lang="en-US" altLang="zh-CN" dirty="0" smtClean="0"/>
              <a:t>1.0    3e2      .3415</a:t>
            </a:r>
          </a:p>
          <a:p>
            <a:pPr lvl="1"/>
            <a:r>
              <a:rPr lang="zh-CN" altLang="en-US" dirty="0" smtClean="0"/>
              <a:t>字符型：    </a:t>
            </a:r>
            <a:r>
              <a:rPr lang="en-US" altLang="zh-CN" dirty="0" smtClean="0"/>
              <a:t>‘a’  ‘\’’  ‘\\’  ‘\n’</a:t>
            </a:r>
          </a:p>
          <a:p>
            <a:pPr lvl="1"/>
            <a:r>
              <a:rPr lang="zh-CN" altLang="en-US" dirty="0" smtClean="0"/>
              <a:t>字符串型： </a:t>
            </a:r>
            <a:r>
              <a:rPr lang="en-US" altLang="zh-CN" dirty="0" smtClean="0"/>
              <a:t>“hello” “a”  “0”   “”</a:t>
            </a:r>
          </a:p>
          <a:p>
            <a:pPr lvl="1"/>
            <a:endParaRPr lang="en-US" altLang="zh-CN" dirty="0" smtClean="0"/>
          </a:p>
        </p:txBody>
      </p:sp>
      <p:sp>
        <p:nvSpPr>
          <p:cNvPr id="57348" name="页脚占位符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smtClean="0"/>
              <a:t>版权所有，复制注明出处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ea typeface="宋体" pitchFamily="2" charset="-122"/>
              </a:rPr>
              <a:t>字面值表示注意</a:t>
            </a: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整型字面值表示（前缀表进制，后缀表类型）</a:t>
            </a:r>
            <a:r>
              <a:rPr lang="en-US" altLang="zh-CN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如果整型字面值以</a:t>
            </a:r>
            <a:r>
              <a:rPr lang="en-US" altLang="zh-CN" dirty="0" smtClean="0"/>
              <a:t>0x</a:t>
            </a:r>
            <a:r>
              <a:rPr lang="zh-CN" altLang="en-US" dirty="0" smtClean="0"/>
              <a:t>或</a:t>
            </a:r>
            <a:r>
              <a:rPr lang="en-US" altLang="zh-CN" dirty="0" smtClean="0"/>
              <a:t>0X</a:t>
            </a:r>
            <a:r>
              <a:rPr lang="zh-CN" altLang="en-US" dirty="0" smtClean="0"/>
              <a:t>开头，则是十六进制表示。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如果整型字面值以数字 </a:t>
            </a:r>
            <a:r>
              <a:rPr lang="en-US" altLang="zh-CN" dirty="0" smtClean="0"/>
              <a:t>0 </a:t>
            </a:r>
            <a:r>
              <a:rPr lang="zh-CN" altLang="en-US" dirty="0" smtClean="0"/>
              <a:t>开头，则是八进制表示。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否则是十进制表示。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编译器根据字面值后缀决定类型，例如：</a:t>
            </a:r>
            <a:r>
              <a:rPr lang="en-US" altLang="zh-CN" dirty="0" smtClean="0"/>
              <a:t>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ULL</a:t>
            </a:r>
            <a:endParaRPr lang="zh-CN" altLang="en-US" dirty="0" smtClean="0"/>
          </a:p>
        </p:txBody>
      </p:sp>
      <p:sp>
        <p:nvSpPr>
          <p:cNvPr id="59396" name="页脚占位符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smtClean="0"/>
              <a:t>版权所有，复制注明出处</a:t>
            </a:r>
          </a:p>
        </p:txBody>
      </p:sp>
      <p:sp>
        <p:nvSpPr>
          <p:cNvPr id="5" name="矩形 4"/>
          <p:cNvSpPr/>
          <p:nvPr/>
        </p:nvSpPr>
        <p:spPr>
          <a:xfrm>
            <a:off x="714348" y="5214950"/>
            <a:ext cx="814393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如果有赋值操作时，有时会出现提升或截断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ea typeface="宋体" pitchFamily="2" charset="-122"/>
              </a:rPr>
              <a:t>整型字面值</a:t>
            </a:r>
          </a:p>
        </p:txBody>
      </p:sp>
      <p:sp>
        <p:nvSpPr>
          <p:cNvPr id="60419" name="页脚占位符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smtClean="0"/>
              <a:t>版权所有，复制注明出处</a:t>
            </a:r>
          </a:p>
        </p:txBody>
      </p:sp>
      <p:pic>
        <p:nvPicPr>
          <p:cNvPr id="92162" name="图片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052513"/>
            <a:ext cx="83820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ea typeface="宋体" pitchFamily="2" charset="-122"/>
              </a:rPr>
              <a:t>浮点型字面值</a:t>
            </a: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浮点型字面值表示</a:t>
            </a:r>
            <a:r>
              <a:rPr lang="en-US" altLang="zh-CN" smtClean="0"/>
              <a:t>:</a:t>
            </a:r>
          </a:p>
          <a:p>
            <a:pPr lvl="1"/>
            <a:r>
              <a:rPr lang="zh-CN" altLang="en-US" smtClean="0"/>
              <a:t>科学计数法：</a:t>
            </a:r>
            <a:r>
              <a:rPr lang="en-US" altLang="zh-CN" smtClean="0"/>
              <a:t>5e3</a:t>
            </a:r>
          </a:p>
          <a:p>
            <a:pPr lvl="1"/>
            <a:r>
              <a:rPr lang="zh-CN" altLang="en-US" smtClean="0"/>
              <a:t>自然数计数：</a:t>
            </a:r>
            <a:r>
              <a:rPr lang="en-US" altLang="zh-CN" smtClean="0"/>
              <a:t>5.3</a:t>
            </a:r>
          </a:p>
          <a:p>
            <a:pPr lvl="1"/>
            <a:r>
              <a:rPr lang="zh-CN" altLang="en-US" smtClean="0"/>
              <a:t>可采用十进制或十六进制表示（限于</a:t>
            </a:r>
            <a:r>
              <a:rPr lang="en-US" altLang="zh-CN" smtClean="0"/>
              <a:t>C99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r>
              <a:rPr lang="zh-CN" altLang="en-US" smtClean="0"/>
              <a:t>使用</a:t>
            </a:r>
            <a:r>
              <a:rPr lang="en-US" altLang="zh-CN" smtClean="0"/>
              <a:t>f</a:t>
            </a:r>
            <a:r>
              <a:rPr lang="zh-CN" altLang="en-US" smtClean="0"/>
              <a:t>，</a:t>
            </a:r>
            <a:r>
              <a:rPr lang="en-US" altLang="zh-CN" smtClean="0"/>
              <a:t>F</a:t>
            </a:r>
            <a:r>
              <a:rPr lang="zh-CN" altLang="en-US" smtClean="0"/>
              <a:t>，</a:t>
            </a:r>
            <a:r>
              <a:rPr lang="en-US" altLang="zh-CN" smtClean="0"/>
              <a:t>l</a:t>
            </a:r>
            <a:r>
              <a:rPr lang="zh-CN" altLang="en-US" smtClean="0"/>
              <a:t>，</a:t>
            </a:r>
            <a:r>
              <a:rPr lang="en-US" altLang="zh-CN" smtClean="0"/>
              <a:t>L</a:t>
            </a:r>
            <a:r>
              <a:rPr lang="zh-CN" altLang="en-US" smtClean="0"/>
              <a:t>是编译器得到字面值类型，默认为</a:t>
            </a:r>
            <a:r>
              <a:rPr lang="en-US" altLang="zh-CN" smtClean="0"/>
              <a:t>double</a:t>
            </a:r>
          </a:p>
          <a:p>
            <a:pPr lvl="1"/>
            <a:endParaRPr lang="zh-CN" altLang="en-US" smtClean="0"/>
          </a:p>
        </p:txBody>
      </p:sp>
      <p:sp>
        <p:nvSpPr>
          <p:cNvPr id="61444" name="页脚占位符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smtClean="0"/>
              <a:t>版权所有，复制注明出处</a:t>
            </a:r>
          </a:p>
        </p:txBody>
      </p:sp>
      <p:pic>
        <p:nvPicPr>
          <p:cNvPr id="7" name="图片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3644900"/>
            <a:ext cx="833437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ea typeface="宋体" pitchFamily="2" charset="-122"/>
              </a:rPr>
              <a:t>字符字面值</a:t>
            </a: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字符型字面值是用单引号括起来的一个或几个特殊字符。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执行字符集：</a:t>
            </a:r>
            <a:r>
              <a:rPr lang="en-US" altLang="zh-CN" dirty="0" smtClean="0"/>
              <a:t>‘a’</a:t>
            </a:r>
            <a:r>
              <a:rPr lang="zh-CN" altLang="en-US" dirty="0" smtClean="0"/>
              <a:t>、</a:t>
            </a:r>
            <a:r>
              <a:rPr lang="en-US" altLang="zh-CN" dirty="0" smtClean="0"/>
              <a:t>‘A’</a:t>
            </a:r>
            <a:r>
              <a:rPr lang="zh-CN" altLang="en-US" dirty="0" smtClean="0"/>
              <a:t>、</a:t>
            </a:r>
            <a:r>
              <a:rPr lang="en-US" altLang="zh-CN" dirty="0" smtClean="0"/>
              <a:t>‘0’</a:t>
            </a:r>
            <a:r>
              <a:rPr lang="zh-CN" altLang="en-US" dirty="0" smtClean="0"/>
              <a:t>、</a:t>
            </a:r>
            <a:r>
              <a:rPr lang="en-US" altLang="zh-CN" dirty="0" smtClean="0"/>
              <a:t>‘9’</a:t>
            </a:r>
            <a:r>
              <a:rPr lang="zh-CN" altLang="en-US" dirty="0" smtClean="0"/>
              <a:t>、</a:t>
            </a:r>
            <a:r>
              <a:rPr lang="en-US" altLang="zh-CN" dirty="0" smtClean="0"/>
              <a:t>‘$’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宽字符集（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wchar_t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）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defRPr/>
            </a:pPr>
            <a:r>
              <a:rPr lang="zh-CN" altLang="en-US" dirty="0" smtClean="0"/>
              <a:t>转义字符：用来表示很难输入的字符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字符转义：</a:t>
            </a:r>
            <a:r>
              <a:rPr lang="en-US" altLang="zh-CN" dirty="0" smtClean="0"/>
              <a:t>’\n’</a:t>
            </a:r>
            <a:r>
              <a:rPr lang="zh-CN" altLang="en-US" dirty="0" smtClean="0"/>
              <a:t>、</a:t>
            </a:r>
            <a:r>
              <a:rPr lang="en-US" altLang="zh-CN" dirty="0" smtClean="0"/>
              <a:t>’\t’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数字转义：可用八进制或十六进制来表示字符。</a:t>
            </a:r>
            <a:endParaRPr lang="en-US" altLang="zh-CN" dirty="0" smtClean="0"/>
          </a:p>
          <a:p>
            <a:pPr lvl="3">
              <a:defRPr/>
            </a:pPr>
            <a:r>
              <a:rPr lang="zh-CN" altLang="en-US" dirty="0" smtClean="0"/>
              <a:t>十六进制表示：</a:t>
            </a:r>
            <a:r>
              <a:rPr lang="en-US" altLang="zh-CN" dirty="0" smtClean="0"/>
              <a:t>’\</a:t>
            </a:r>
            <a:r>
              <a:rPr lang="en-US" altLang="zh-CN" dirty="0" err="1" smtClean="0"/>
              <a:t>xdd</a:t>
            </a:r>
            <a:r>
              <a:rPr lang="zh-CN" altLang="en-US" dirty="0" smtClean="0"/>
              <a:t>’</a:t>
            </a:r>
            <a:r>
              <a:rPr lang="en-US" altLang="zh-CN" dirty="0" smtClean="0"/>
              <a:t>,d</a:t>
            </a:r>
            <a:r>
              <a:rPr lang="zh-CN" altLang="en-US" dirty="0" smtClean="0"/>
              <a:t>为十六进制字符</a:t>
            </a:r>
            <a:endParaRPr lang="en-US" altLang="zh-CN" dirty="0" smtClean="0"/>
          </a:p>
          <a:p>
            <a:pPr lvl="3">
              <a:defRPr/>
            </a:pPr>
            <a:r>
              <a:rPr lang="zh-CN" altLang="en-US" dirty="0" smtClean="0"/>
              <a:t>八进制表示：</a:t>
            </a:r>
            <a:r>
              <a:rPr lang="en-US" altLang="zh-CN" dirty="0" smtClean="0"/>
              <a:t>’\</a:t>
            </a:r>
            <a:r>
              <a:rPr lang="en-US" altLang="zh-CN" dirty="0" err="1" smtClean="0"/>
              <a:t>ddd</a:t>
            </a:r>
            <a:r>
              <a:rPr lang="en-US" altLang="zh-CN" dirty="0" smtClean="0"/>
              <a:t>’,d</a:t>
            </a:r>
            <a:r>
              <a:rPr lang="zh-CN" altLang="en-US" dirty="0" smtClean="0"/>
              <a:t>为八进制字符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a</a:t>
            </a:r>
            <a:r>
              <a:rPr lang="zh-CN" altLang="en-US" dirty="0" smtClean="0"/>
              <a:t>：‘</a:t>
            </a:r>
            <a:r>
              <a:rPr lang="en-US" altLang="zh-CN" dirty="0" smtClean="0"/>
              <a:t>a</a:t>
            </a:r>
            <a:r>
              <a:rPr lang="zh-CN" altLang="en-US" dirty="0" smtClean="0"/>
              <a:t>’，</a:t>
            </a:r>
            <a:r>
              <a:rPr lang="en-US" altLang="zh-CN" dirty="0" smtClean="0"/>
              <a:t>97</a:t>
            </a:r>
            <a:r>
              <a:rPr lang="zh-CN" altLang="en-US" dirty="0" smtClean="0"/>
              <a:t>，‘</a:t>
            </a:r>
            <a:r>
              <a:rPr lang="en-US" altLang="zh-CN" dirty="0" smtClean="0"/>
              <a:t>\x61</a:t>
            </a:r>
            <a:r>
              <a:rPr lang="zh-CN" altLang="en-US" dirty="0" smtClean="0"/>
              <a:t>’</a:t>
            </a:r>
            <a:r>
              <a:rPr lang="en-US" altLang="zh-CN" dirty="0" smtClean="0"/>
              <a:t>,’\141’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63492" name="页脚占位符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smtClean="0"/>
              <a:t>版权所有，复制注明出处</a:t>
            </a:r>
          </a:p>
        </p:txBody>
      </p:sp>
      <p:pic>
        <p:nvPicPr>
          <p:cNvPr id="94210" name="图片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3802063"/>
            <a:ext cx="629602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94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94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ea typeface="宋体" pitchFamily="2" charset="-122"/>
              </a:rPr>
              <a:t>字符串字面值</a:t>
            </a: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字符串字面值是由一对双引号括起来的字符序列（以</a:t>
            </a:r>
            <a:r>
              <a:rPr lang="en-US" altLang="zh-CN" smtClean="0"/>
              <a:t>’\0’</a:t>
            </a:r>
            <a:r>
              <a:rPr lang="zh-CN" altLang="en-US" smtClean="0"/>
              <a:t>结束）。</a:t>
            </a:r>
            <a:endParaRPr lang="en-US" altLang="zh-CN" smtClean="0"/>
          </a:p>
        </p:txBody>
      </p:sp>
      <p:sp>
        <p:nvSpPr>
          <p:cNvPr id="64516" name="页脚占位符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smtClean="0"/>
              <a:t>版权所有，复制注明出处</a:t>
            </a:r>
          </a:p>
        </p:txBody>
      </p:sp>
      <p:pic>
        <p:nvPicPr>
          <p:cNvPr id="94211" name="图片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1916113"/>
            <a:ext cx="805815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63563" y="3933825"/>
            <a:ext cx="8101012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总结：</a:t>
            </a:r>
            <a:endParaRPr lang="en-US" altLang="zh-CN" sz="3200" b="1">
              <a:solidFill>
                <a:srgbClr val="FF0000"/>
              </a:solidFill>
              <a:latin typeface="HAKUYOXingShu3500" pitchFamily="2" charset="-122"/>
              <a:ea typeface="HAKUYOXingShu3500" pitchFamily="2" charset="-122"/>
            </a:endParaRPr>
          </a:p>
          <a:p>
            <a:r>
              <a:rPr lang="en-US" altLang="zh-CN" sz="3200" b="1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  1.</a:t>
            </a:r>
            <a:r>
              <a:rPr lang="zh-CN" altLang="en-US" sz="3200" b="1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字符串字面值会自动在字符串最后加上</a:t>
            </a:r>
            <a:r>
              <a:rPr lang="zh-CN" altLang="en-US" sz="3200" b="1">
                <a:solidFill>
                  <a:srgbClr val="FF0000"/>
                </a:solidFill>
                <a:latin typeface="Gulim" pitchFamily="34" charset="-127"/>
                <a:ea typeface="Gulim" pitchFamily="34" charset="-127"/>
                <a:cs typeface="HAKUYOXingShu3500" pitchFamily="2" charset="-122"/>
              </a:rPr>
              <a:t>‘</a:t>
            </a:r>
            <a:r>
              <a:rPr lang="en-US" altLang="zh-CN" sz="3200" b="1">
                <a:solidFill>
                  <a:srgbClr val="FF0000"/>
                </a:solidFill>
                <a:latin typeface="hakuyocaoshu7000" pitchFamily="2" charset="-122"/>
                <a:ea typeface="hakuyocaoshu7000" pitchFamily="2" charset="-122"/>
              </a:rPr>
              <a:t>\</a:t>
            </a:r>
            <a:r>
              <a:rPr lang="en-US" altLang="zh-CN" sz="3200" b="1">
                <a:solidFill>
                  <a:srgbClr val="FF0000"/>
                </a:solidFill>
                <a:latin typeface="Gulim" pitchFamily="34" charset="-127"/>
                <a:ea typeface="Gulim" pitchFamily="34" charset="-127"/>
              </a:rPr>
              <a:t>0</a:t>
            </a:r>
            <a:r>
              <a:rPr lang="zh-CN" altLang="en-US" sz="3200" b="1">
                <a:solidFill>
                  <a:srgbClr val="FF0000"/>
                </a:solidFill>
                <a:latin typeface="Gulim" pitchFamily="34" charset="-127"/>
                <a:ea typeface="Gulim" pitchFamily="34" charset="-127"/>
              </a:rPr>
              <a:t>’</a:t>
            </a:r>
            <a:r>
              <a:rPr lang="zh-CN" altLang="en-US" sz="3200" b="1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，占据一个字节的内存</a:t>
            </a:r>
            <a:endParaRPr lang="en-US" altLang="zh-CN" sz="3200" b="1">
              <a:solidFill>
                <a:srgbClr val="FF0000"/>
              </a:solidFill>
              <a:latin typeface="HAKUYOXingShu3500" pitchFamily="2" charset="-122"/>
              <a:ea typeface="HAKUYOXingShu3500" pitchFamily="2" charset="-122"/>
            </a:endParaRPr>
          </a:p>
          <a:p>
            <a:r>
              <a:rPr lang="zh-CN" altLang="en-US" sz="3200" b="1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  </a:t>
            </a:r>
            <a:r>
              <a:rPr lang="en-US" altLang="zh-CN" sz="3200" b="1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2.</a:t>
            </a:r>
            <a:r>
              <a:rPr lang="zh-CN" altLang="en-US" sz="3200" b="1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求字符串长度的时候注意转义字符占据一个字节，例如：</a:t>
            </a:r>
            <a:r>
              <a:rPr lang="en-US" altLang="zh-CN" sz="3200" b="1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’</a:t>
            </a:r>
            <a:r>
              <a:rPr lang="en-US" altLang="zh-CN" sz="3200" b="1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\xdd</a:t>
            </a:r>
            <a:r>
              <a:rPr lang="en-US" altLang="zh-CN" sz="3200" b="1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’, ’</a:t>
            </a:r>
            <a:r>
              <a:rPr lang="en-US" altLang="zh-CN" sz="3200" b="1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\ddd</a:t>
            </a:r>
            <a:r>
              <a:rPr lang="en-US" altLang="zh-CN" sz="3200" b="1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’</a:t>
            </a:r>
            <a:r>
              <a:rPr lang="zh-CN" altLang="en-US" sz="3200" b="1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smtClean="0">
                <a:ea typeface="宋体" pitchFamily="2" charset="-122"/>
              </a:rPr>
              <a:t>问题求解与算法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求解上述的算法如下：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Font typeface="Wingdings" pitchFamily="2" charset="2"/>
              <a:buNone/>
            </a:pPr>
            <a:r>
              <a:rPr lang="en-US" altLang="zh-CN" dirty="0" smtClean="0"/>
              <a:t>	step1:</a:t>
            </a:r>
            <a:r>
              <a:rPr lang="zh-CN" altLang="en-US" dirty="0" smtClean="0"/>
              <a:t>输入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</a:p>
          <a:p>
            <a:pPr>
              <a:buFont typeface="Wingdings" pitchFamily="2" charset="2"/>
              <a:buNone/>
            </a:pPr>
            <a:endParaRPr lang="en-US" altLang="zh-CN" dirty="0" smtClean="0"/>
          </a:p>
          <a:p>
            <a:pPr>
              <a:buFont typeface="Wingdings" pitchFamily="2" charset="2"/>
              <a:buNone/>
            </a:pPr>
            <a:r>
              <a:rPr lang="en-US" altLang="zh-CN" dirty="0" smtClean="0"/>
              <a:t>	step2:</a:t>
            </a:r>
            <a:r>
              <a:rPr lang="zh-CN" altLang="en-US" dirty="0" smtClean="0"/>
              <a:t>计算△ </a:t>
            </a:r>
            <a:r>
              <a:rPr lang="en-US" altLang="zh-CN" dirty="0" smtClean="0"/>
              <a:t>= b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 – 4ac</a:t>
            </a:r>
          </a:p>
          <a:p>
            <a:pPr>
              <a:buFont typeface="Wingdings" pitchFamily="2" charset="2"/>
              <a:buNone/>
            </a:pPr>
            <a:endParaRPr lang="en-US" altLang="zh-CN" dirty="0" smtClean="0"/>
          </a:p>
          <a:p>
            <a:pPr>
              <a:buFont typeface="Wingdings" pitchFamily="2" charset="2"/>
              <a:buNone/>
            </a:pPr>
            <a:r>
              <a:rPr lang="en-US" altLang="zh-CN" dirty="0" smtClean="0"/>
              <a:t>	step3:</a:t>
            </a:r>
            <a:r>
              <a:rPr lang="zh-CN" altLang="en-US" dirty="0" smtClean="0"/>
              <a:t>若△≥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，则</a:t>
            </a:r>
            <a:endParaRPr lang="en-US" altLang="zh-CN" dirty="0" smtClean="0"/>
          </a:p>
          <a:p>
            <a:pPr>
              <a:buFont typeface="Wingdings" pitchFamily="2" charset="2"/>
              <a:buNone/>
            </a:pPr>
            <a:r>
              <a:rPr lang="en-US" altLang="zh-CN" dirty="0" smtClean="0"/>
              <a:t>       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并输出结果，否则无实根。</a:t>
            </a:r>
            <a:endParaRPr lang="en-US" altLang="zh-CN" dirty="0" smtClean="0"/>
          </a:p>
        </p:txBody>
      </p:sp>
      <p:sp>
        <p:nvSpPr>
          <p:cNvPr id="10244" name="页脚占位符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smtClean="0"/>
              <a:t>版权所有，复制注明出处</a:t>
            </a:r>
          </a:p>
        </p:txBody>
      </p:sp>
      <p:pic>
        <p:nvPicPr>
          <p:cNvPr id="10245" name="图片 4" descr="未命名.bmp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3375" y="3773488"/>
            <a:ext cx="3143250" cy="108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页脚占位符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smtClean="0"/>
              <a:t>版权所有，复制注明出处</a:t>
            </a:r>
          </a:p>
        </p:txBody>
      </p:sp>
      <p:sp>
        <p:nvSpPr>
          <p:cNvPr id="65539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本章授课内容</a:t>
            </a:r>
            <a:endParaRPr lang="zh-CN" altLang="en-US" smtClean="0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128003" name="自选图形 3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5541" name="自选图形 4"/>
          <p:cNvSpPr>
            <a:spLocks noChangeArrowheads="1"/>
          </p:cNvSpPr>
          <p:nvPr/>
        </p:nvSpPr>
        <p:spPr bwMode="ltGray">
          <a:xfrm rot="5400000" flipH="1">
            <a:off x="-2016918" y="191055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2" name="自选图形 5"/>
          <p:cNvSpPr>
            <a:spLocks noChangeArrowheads="1"/>
          </p:cNvSpPr>
          <p:nvPr/>
        </p:nvSpPr>
        <p:spPr bwMode="gray">
          <a:xfrm>
            <a:off x="1822450" y="509905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zh-CN" altLang="en-US" b="1">
                <a:ea typeface="宋体" pitchFamily="2" charset="-122"/>
              </a:rPr>
              <a:t>数据的输出与输入</a:t>
            </a:r>
          </a:p>
        </p:txBody>
      </p:sp>
      <p:sp>
        <p:nvSpPr>
          <p:cNvPr id="65543" name="自选图形 6"/>
          <p:cNvSpPr>
            <a:spLocks noChangeArrowheads="1"/>
          </p:cNvSpPr>
          <p:nvPr/>
        </p:nvSpPr>
        <p:spPr bwMode="gray">
          <a:xfrm>
            <a:off x="2317750" y="427196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zh-CN" altLang="en-US" b="1">
                <a:ea typeface="宋体" pitchFamily="2" charset="-122"/>
              </a:rPr>
              <a:t>常量与字面值</a:t>
            </a:r>
          </a:p>
        </p:txBody>
      </p:sp>
      <p:sp>
        <p:nvSpPr>
          <p:cNvPr id="65544" name="自选图形 7"/>
          <p:cNvSpPr>
            <a:spLocks noChangeArrowheads="1"/>
          </p:cNvSpPr>
          <p:nvPr/>
        </p:nvSpPr>
        <p:spPr bwMode="gray">
          <a:xfrm>
            <a:off x="2438400" y="345916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zh-CN" altLang="en-US" b="1">
                <a:ea typeface="宋体" pitchFamily="2" charset="-122"/>
              </a:rPr>
              <a:t>数据类型与标识符</a:t>
            </a:r>
          </a:p>
        </p:txBody>
      </p:sp>
      <p:sp>
        <p:nvSpPr>
          <p:cNvPr id="65545" name="自选图形 8"/>
          <p:cNvSpPr>
            <a:spLocks noChangeArrowheads="1"/>
          </p:cNvSpPr>
          <p:nvPr/>
        </p:nvSpPr>
        <p:spPr bwMode="gray">
          <a:xfrm>
            <a:off x="2286000" y="259080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zh-CN" altLang="en-US" b="1">
                <a:ea typeface="宋体" pitchFamily="2" charset="-122"/>
              </a:rPr>
              <a:t>算法与数据类型</a:t>
            </a:r>
            <a:endParaRPr lang="en-US" altLang="zh-CN" b="1">
              <a:ea typeface="宋体" pitchFamily="2" charset="-122"/>
            </a:endParaRPr>
          </a:p>
        </p:txBody>
      </p:sp>
      <p:sp>
        <p:nvSpPr>
          <p:cNvPr id="65546" name="自选图形 9"/>
          <p:cNvSpPr>
            <a:spLocks noChangeArrowheads="1"/>
          </p:cNvSpPr>
          <p:nvPr/>
        </p:nvSpPr>
        <p:spPr bwMode="gray">
          <a:xfrm>
            <a:off x="1765300" y="182086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zh-CN" altLang="en-US" b="1">
                <a:ea typeface="宋体" pitchFamily="2" charset="-122"/>
              </a:rPr>
              <a:t>问题求解与算法</a:t>
            </a:r>
          </a:p>
        </p:txBody>
      </p:sp>
      <p:grpSp>
        <p:nvGrpSpPr>
          <p:cNvPr id="65547" name="组合 10"/>
          <p:cNvGrpSpPr>
            <a:grpSpLocks/>
          </p:cNvGrpSpPr>
          <p:nvPr/>
        </p:nvGrpSpPr>
        <p:grpSpPr bwMode="auto">
          <a:xfrm>
            <a:off x="1447800" y="1909763"/>
            <a:ext cx="381000" cy="381000"/>
            <a:chOff x="2078" y="1680"/>
            <a:chExt cx="1615" cy="1615"/>
          </a:xfrm>
        </p:grpSpPr>
        <p:sp>
          <p:nvSpPr>
            <p:cNvPr id="65579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80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13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582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8015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584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5548" name="组合 17"/>
          <p:cNvGrpSpPr>
            <a:grpSpLocks/>
          </p:cNvGrpSpPr>
          <p:nvPr/>
        </p:nvGrpSpPr>
        <p:grpSpPr bwMode="auto">
          <a:xfrm>
            <a:off x="1981200" y="2697163"/>
            <a:ext cx="381000" cy="381000"/>
            <a:chOff x="2078" y="1680"/>
            <a:chExt cx="1615" cy="1615"/>
          </a:xfrm>
        </p:grpSpPr>
        <p:sp>
          <p:nvSpPr>
            <p:cNvPr id="65573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74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20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576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8022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578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5549" name="组合 24"/>
          <p:cNvGrpSpPr>
            <a:grpSpLocks/>
          </p:cNvGrpSpPr>
          <p:nvPr/>
        </p:nvGrpSpPr>
        <p:grpSpPr bwMode="auto">
          <a:xfrm>
            <a:off x="2133600" y="3535363"/>
            <a:ext cx="381000" cy="381000"/>
            <a:chOff x="2078" y="1680"/>
            <a:chExt cx="1615" cy="1615"/>
          </a:xfrm>
        </p:grpSpPr>
        <p:sp>
          <p:nvSpPr>
            <p:cNvPr id="65567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8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27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570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8029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572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5550" name="组合 31"/>
          <p:cNvGrpSpPr>
            <a:grpSpLocks/>
          </p:cNvGrpSpPr>
          <p:nvPr/>
        </p:nvGrpSpPr>
        <p:grpSpPr bwMode="auto">
          <a:xfrm>
            <a:off x="1981200" y="4373563"/>
            <a:ext cx="381000" cy="381000"/>
            <a:chOff x="2078" y="1680"/>
            <a:chExt cx="1615" cy="1615"/>
          </a:xfrm>
        </p:grpSpPr>
        <p:sp>
          <p:nvSpPr>
            <p:cNvPr id="65561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2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34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564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8036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566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5551" name="组合 38"/>
          <p:cNvGrpSpPr>
            <a:grpSpLocks/>
          </p:cNvGrpSpPr>
          <p:nvPr/>
        </p:nvGrpSpPr>
        <p:grpSpPr bwMode="auto">
          <a:xfrm>
            <a:off x="1524000" y="5148263"/>
            <a:ext cx="355600" cy="381000"/>
            <a:chOff x="2078" y="1680"/>
            <a:chExt cx="1615" cy="1615"/>
          </a:xfrm>
        </p:grpSpPr>
        <p:sp>
          <p:nvSpPr>
            <p:cNvPr id="65555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6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41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558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8043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5560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5552" name="自选图形 45"/>
          <p:cNvSpPr>
            <a:spLocks noChangeArrowheads="1"/>
          </p:cNvSpPr>
          <p:nvPr/>
        </p:nvSpPr>
        <p:spPr bwMode="gray">
          <a:xfrm>
            <a:off x="6451600" y="5122863"/>
            <a:ext cx="400050" cy="449262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53" name="自选图形 46"/>
          <p:cNvSpPr>
            <a:spLocks noChangeArrowheads="1"/>
          </p:cNvSpPr>
          <p:nvPr/>
        </p:nvSpPr>
        <p:spPr bwMode="gray">
          <a:xfrm>
            <a:off x="6883400" y="5122863"/>
            <a:ext cx="400050" cy="449262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54" name="自选图形 47"/>
          <p:cNvSpPr>
            <a:spLocks noChangeArrowheads="1"/>
          </p:cNvSpPr>
          <p:nvPr/>
        </p:nvSpPr>
        <p:spPr bwMode="gray">
          <a:xfrm>
            <a:off x="7315200" y="5122863"/>
            <a:ext cx="400050" cy="449262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smtClean="0">
                <a:ea typeface="宋体" pitchFamily="2" charset="-122"/>
              </a:rPr>
              <a:t>数据的输出与输入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所谓输入输出是相对于计算机主机而言的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输出</a:t>
            </a:r>
            <a:r>
              <a:rPr lang="en-US" altLang="zh-CN" dirty="0" smtClean="0"/>
              <a:t>:</a:t>
            </a:r>
            <a:r>
              <a:rPr lang="zh-CN" altLang="en-US" dirty="0" smtClean="0"/>
              <a:t>从计算机向外部输出设备</a:t>
            </a:r>
            <a:r>
              <a:rPr lang="en-US" altLang="zh-CN" dirty="0" smtClean="0"/>
              <a:t>(</a:t>
            </a:r>
            <a:r>
              <a:rPr lang="zh-CN" altLang="en-US" dirty="0" smtClean="0"/>
              <a:t>显示器</a:t>
            </a:r>
            <a:r>
              <a:rPr lang="en-US" altLang="zh-CN" dirty="0" smtClean="0"/>
              <a:t>,</a:t>
            </a:r>
            <a:r>
              <a:rPr lang="zh-CN" altLang="en-US" dirty="0" smtClean="0"/>
              <a:t>打印机</a:t>
            </a:r>
            <a:r>
              <a:rPr lang="en-US" altLang="zh-CN" dirty="0" smtClean="0"/>
              <a:t>)</a:t>
            </a:r>
            <a:r>
              <a:rPr lang="zh-CN" altLang="en-US" dirty="0" smtClean="0"/>
              <a:t>输出数据。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输入</a:t>
            </a:r>
            <a:r>
              <a:rPr lang="en-US" altLang="zh-CN" dirty="0" smtClean="0"/>
              <a:t>:</a:t>
            </a:r>
            <a:r>
              <a:rPr lang="zh-CN" altLang="en-US" dirty="0" smtClean="0"/>
              <a:t>从输入设备</a:t>
            </a:r>
            <a:r>
              <a:rPr lang="en-US" altLang="zh-CN" dirty="0" smtClean="0"/>
              <a:t>(</a:t>
            </a:r>
            <a:r>
              <a:rPr lang="zh-CN" altLang="en-US" dirty="0" smtClean="0"/>
              <a:t>键盘</a:t>
            </a:r>
            <a:r>
              <a:rPr lang="en-US" altLang="zh-CN" dirty="0" smtClean="0"/>
              <a:t>,</a:t>
            </a:r>
            <a:r>
              <a:rPr lang="zh-CN" altLang="en-US" dirty="0" smtClean="0"/>
              <a:t>鼠标</a:t>
            </a:r>
            <a:r>
              <a:rPr lang="en-US" altLang="zh-CN" dirty="0" smtClean="0"/>
              <a:t>,</a:t>
            </a:r>
            <a:r>
              <a:rPr lang="zh-CN" altLang="en-US" dirty="0" smtClean="0"/>
              <a:t>扫描仪</a:t>
            </a:r>
            <a:r>
              <a:rPr lang="en-US" altLang="zh-CN" dirty="0" smtClean="0"/>
              <a:t>)</a:t>
            </a:r>
            <a:r>
              <a:rPr lang="zh-CN" altLang="en-US" dirty="0" smtClean="0"/>
              <a:t>向计算机输入数据。</a:t>
            </a:r>
            <a:endParaRPr lang="en-US" altLang="zh-CN" dirty="0" smtClean="0"/>
          </a:p>
        </p:txBody>
      </p:sp>
      <p:grpSp>
        <p:nvGrpSpPr>
          <p:cNvPr id="2" name="组合 3"/>
          <p:cNvGrpSpPr/>
          <p:nvPr/>
        </p:nvGrpSpPr>
        <p:grpSpPr>
          <a:xfrm>
            <a:off x="6715140" y="3786190"/>
            <a:ext cx="1749425" cy="1749425"/>
            <a:chOff x="6715140" y="3786190"/>
            <a:chExt cx="1749425" cy="1749425"/>
          </a:xfrm>
        </p:grpSpPr>
        <p:pic>
          <p:nvPicPr>
            <p:cNvPr id="5" name="Picture 6" descr="C:\Documents and Settings\Administrator\Local Settings\Temporary Internet Files\Content.IE5\I39QK569\MCj04242360000[1].wm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715140" y="3786190"/>
              <a:ext cx="1749425" cy="1749425"/>
            </a:xfrm>
            <a:prstGeom prst="rect">
              <a:avLst/>
            </a:prstGeom>
            <a:noFill/>
          </p:spPr>
        </p:pic>
        <p:sp>
          <p:nvSpPr>
            <p:cNvPr id="6" name="TextBox 5"/>
            <p:cNvSpPr txBox="1"/>
            <p:nvPr/>
          </p:nvSpPr>
          <p:spPr>
            <a:xfrm>
              <a:off x="6841687" y="4171898"/>
              <a:ext cx="15007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Hello world!</a:t>
              </a:r>
              <a:endParaRPr lang="zh-CN" altLang="en-US" sz="2000" dirty="0"/>
            </a:p>
          </p:txBody>
        </p:sp>
      </p:grpSp>
      <p:pic>
        <p:nvPicPr>
          <p:cNvPr id="7" name="Picture 3" descr="C:\Documents and Settings\Administrator\Local Settings\Temporary Internet Files\Content.IE5\CKAB02M9\MCj0223358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88" y="5643578"/>
            <a:ext cx="2158185" cy="63395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 </a:t>
            </a:r>
            <a:r>
              <a:rPr lang="en-US" altLang="zh-CN" sz="3200" smtClean="0">
                <a:ea typeface="宋体" pitchFamily="2" charset="-122"/>
              </a:rPr>
              <a:t>C</a:t>
            </a:r>
            <a:r>
              <a:rPr lang="zh-CN" altLang="en-US" sz="3200" smtClean="0">
                <a:ea typeface="宋体" pitchFamily="2" charset="-122"/>
              </a:rPr>
              <a:t>语言的输出与输入</a:t>
            </a:r>
          </a:p>
        </p:txBody>
      </p:sp>
      <p:sp>
        <p:nvSpPr>
          <p:cNvPr id="675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语言本身不提供输入输出语句</a:t>
            </a:r>
            <a:r>
              <a:rPr lang="en-US" altLang="zh-CN" smtClean="0"/>
              <a:t>,</a:t>
            </a:r>
            <a:r>
              <a:rPr lang="zh-CN" altLang="en-US" smtClean="0"/>
              <a:t>输入和输出操作是由</a:t>
            </a:r>
            <a:r>
              <a:rPr lang="en-US" altLang="zh-CN" smtClean="0"/>
              <a:t>C</a:t>
            </a:r>
            <a:r>
              <a:rPr lang="zh-CN" altLang="en-US" smtClean="0"/>
              <a:t>函数库中的函数来实现的</a:t>
            </a:r>
            <a:endParaRPr lang="en-US" altLang="zh-CN" smtClean="0"/>
          </a:p>
          <a:p>
            <a:r>
              <a:rPr lang="zh-CN" altLang="en-US" smtClean="0"/>
              <a:t>例如</a:t>
            </a:r>
            <a:r>
              <a:rPr lang="en-US" altLang="zh-CN" smtClean="0"/>
              <a:t>:</a:t>
            </a:r>
          </a:p>
          <a:p>
            <a:pPr lvl="1"/>
            <a:r>
              <a:rPr lang="zh-CN" altLang="en-US" smtClean="0"/>
              <a:t>格式输入函数</a:t>
            </a:r>
            <a:r>
              <a:rPr lang="en-US" altLang="zh-CN" smtClean="0"/>
              <a:t>:scanf   </a:t>
            </a:r>
            <a:r>
              <a:rPr lang="zh-CN" altLang="en-US" smtClean="0"/>
              <a:t>格式输出函数</a:t>
            </a:r>
            <a:r>
              <a:rPr lang="en-US" altLang="zh-CN" smtClean="0"/>
              <a:t>:printf</a:t>
            </a:r>
          </a:p>
          <a:p>
            <a:pPr lvl="1"/>
            <a:r>
              <a:rPr lang="zh-CN" altLang="en-US" smtClean="0"/>
              <a:t>字符输入函数</a:t>
            </a:r>
            <a:r>
              <a:rPr lang="en-US" altLang="zh-CN" smtClean="0"/>
              <a:t>:getchar </a:t>
            </a:r>
            <a:r>
              <a:rPr lang="zh-CN" altLang="en-US" smtClean="0"/>
              <a:t>字符输出函数</a:t>
            </a:r>
            <a:r>
              <a:rPr lang="en-US" altLang="zh-CN" smtClean="0"/>
              <a:t>:putchar</a:t>
            </a:r>
          </a:p>
          <a:p>
            <a:pPr lvl="1"/>
            <a:r>
              <a:rPr lang="zh-CN" altLang="en-US" smtClean="0"/>
              <a:t>字符串输入函数</a:t>
            </a:r>
            <a:r>
              <a:rPr lang="en-US" altLang="zh-CN" smtClean="0"/>
              <a:t>:gets  </a:t>
            </a:r>
            <a:r>
              <a:rPr lang="zh-CN" altLang="en-US" smtClean="0"/>
              <a:t>字数串输出函数</a:t>
            </a:r>
            <a:r>
              <a:rPr lang="en-US" altLang="zh-CN" smtClean="0"/>
              <a:t>:puts</a:t>
            </a:r>
          </a:p>
          <a:p>
            <a:r>
              <a:rPr lang="zh-CN" altLang="en-US" smtClean="0"/>
              <a:t>使用这些函数需要包含“</a:t>
            </a:r>
            <a:r>
              <a:rPr lang="en-US" altLang="zh-CN" smtClean="0"/>
              <a:t>stdio.h</a:t>
            </a:r>
            <a:r>
              <a:rPr lang="zh-CN" altLang="en-US" smtClean="0"/>
              <a:t>”头文件</a:t>
            </a:r>
            <a:endParaRPr lang="en-US" altLang="zh-CN" smtClean="0"/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printf </a:t>
            </a:r>
            <a:r>
              <a:rPr lang="en-US" altLang="zh-CN" smtClean="0">
                <a:solidFill>
                  <a:srgbClr val="FF0000"/>
                </a:solidFill>
                <a:sym typeface="Wingdings" pitchFamily="2" charset="2"/>
              </a:rPr>
              <a:t> scanf</a:t>
            </a:r>
          </a:p>
          <a:p>
            <a:pPr lvl="1"/>
            <a:r>
              <a:rPr lang="en-US" altLang="zh-CN" smtClean="0"/>
              <a:t>putchar </a:t>
            </a:r>
            <a:r>
              <a:rPr lang="en-US" altLang="zh-CN" smtClean="0">
                <a:sym typeface="Wingdings" pitchFamily="2" charset="2"/>
              </a:rPr>
              <a:t> getchar</a:t>
            </a:r>
          </a:p>
          <a:p>
            <a:pPr lvl="1"/>
            <a:r>
              <a:rPr lang="en-US" altLang="zh-CN" smtClean="0">
                <a:sym typeface="Wingdings" pitchFamily="2" charset="2"/>
              </a:rPr>
              <a:t>puts  gets</a:t>
            </a:r>
            <a:r>
              <a:rPr lang="en-US" altLang="zh-CN" smtClean="0"/>
              <a:t> </a:t>
            </a:r>
            <a:endParaRPr lang="zh-CN" altLang="en-US" smtClean="0"/>
          </a:p>
          <a:p>
            <a:endParaRPr lang="en-US" altLang="zh-CN" smtClean="0"/>
          </a:p>
          <a:p>
            <a:endParaRPr lang="zh-CN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格式输出函数</a:t>
            </a:r>
          </a:p>
          <a:p>
            <a:pPr lvl="1">
              <a:defRPr/>
            </a:pPr>
            <a:r>
              <a:rPr lang="zh-CN" altLang="en-US" dirty="0" smtClean="0"/>
              <a:t>函数作用：</a:t>
            </a:r>
            <a:r>
              <a:rPr lang="zh-CN" altLang="en-US" kern="1200" dirty="0"/>
              <a:t>将结果按要求输出到标准设备上（通常是屏幕</a:t>
            </a:r>
            <a:r>
              <a:rPr lang="zh-CN" altLang="en-US" kern="1200" dirty="0" smtClean="0"/>
              <a:t>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一般形式：</a:t>
            </a:r>
            <a:endParaRPr lang="en-US" altLang="zh-CN" dirty="0" smtClean="0"/>
          </a:p>
          <a:p>
            <a:pPr lvl="2">
              <a:defRPr/>
            </a:pPr>
            <a:r>
              <a:rPr lang="en-US" altLang="zh-CN" dirty="0" err="1"/>
              <a:t>printf</a:t>
            </a:r>
            <a:r>
              <a:rPr lang="en-US" altLang="zh-CN" dirty="0"/>
              <a:t>(</a:t>
            </a:r>
            <a:r>
              <a:rPr lang="zh-CN" altLang="en-US" dirty="0"/>
              <a:t>字符串字面值</a:t>
            </a:r>
            <a:r>
              <a:rPr lang="en-US" altLang="zh-CN" dirty="0"/>
              <a:t>, </a:t>
            </a:r>
            <a:r>
              <a:rPr lang="zh-CN" altLang="en-US" dirty="0"/>
              <a:t>参数</a:t>
            </a:r>
            <a:r>
              <a:rPr lang="en-US" altLang="zh-CN" dirty="0"/>
              <a:t>1, </a:t>
            </a:r>
            <a:r>
              <a:rPr lang="zh-CN" altLang="en-US" dirty="0"/>
              <a:t>参数</a:t>
            </a:r>
            <a:r>
              <a:rPr lang="en-US" altLang="zh-CN" dirty="0"/>
              <a:t>2, ….,</a:t>
            </a:r>
            <a:r>
              <a:rPr lang="zh-CN" altLang="en-US" dirty="0"/>
              <a:t>参数</a:t>
            </a:r>
            <a:r>
              <a:rPr lang="en-US" altLang="zh-CN" dirty="0"/>
              <a:t>n</a:t>
            </a:r>
            <a:r>
              <a:rPr lang="en-US" altLang="zh-CN" dirty="0" smtClean="0"/>
              <a:t>);</a:t>
            </a:r>
          </a:p>
          <a:p>
            <a:pPr lvl="2">
              <a:defRPr/>
            </a:pPr>
            <a:r>
              <a:rPr lang="zh-CN" altLang="en-US" dirty="0"/>
              <a:t>参数可能为变量、常量、字面</a:t>
            </a:r>
            <a:r>
              <a:rPr lang="zh-CN" altLang="en-US" dirty="0" smtClean="0"/>
              <a:t>值、表达式</a:t>
            </a:r>
            <a:endParaRPr lang="zh-CN" altLang="en-US" dirty="0"/>
          </a:p>
          <a:p>
            <a:pPr lvl="1">
              <a:defRPr/>
            </a:pPr>
            <a:r>
              <a:rPr lang="en-US" altLang="zh-CN" dirty="0" err="1" smtClean="0"/>
              <a:t>printf</a:t>
            </a:r>
            <a:r>
              <a:rPr lang="zh-CN" altLang="en-US" dirty="0" smtClean="0"/>
              <a:t>函数支持</a:t>
            </a:r>
            <a:r>
              <a:rPr lang="en-US" altLang="zh-CN" dirty="0" smtClean="0"/>
              <a:t>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个参数的输出：</a:t>
            </a:r>
            <a:endParaRPr lang="en-US" altLang="zh-CN" dirty="0" smtClean="0"/>
          </a:p>
          <a:p>
            <a:pPr lvl="2">
              <a:defRPr/>
            </a:pPr>
            <a:r>
              <a:rPr lang="en-US" altLang="zh-CN" dirty="0" err="1" smtClean="0"/>
              <a:t>printf</a:t>
            </a:r>
            <a:r>
              <a:rPr lang="en-US" altLang="zh-CN" dirty="0" smtClean="0"/>
              <a:t>(“hello”); //0</a:t>
            </a:r>
            <a:r>
              <a:rPr lang="zh-CN" altLang="en-US" dirty="0" smtClean="0"/>
              <a:t>个参数</a:t>
            </a:r>
            <a:endParaRPr lang="en-US" altLang="zh-CN" dirty="0" smtClean="0"/>
          </a:p>
          <a:p>
            <a:pPr lvl="2">
              <a:defRPr/>
            </a:pPr>
            <a:r>
              <a:rPr lang="en-US" altLang="zh-CN" dirty="0" err="1" smtClean="0"/>
              <a:t>printf</a:t>
            </a:r>
            <a:r>
              <a:rPr lang="en-US" altLang="zh-CN" dirty="0" smtClean="0"/>
              <a:t>(“</a:t>
            </a:r>
            <a:r>
              <a:rPr lang="en-US" altLang="zh-CN" dirty="0" err="1" smtClean="0"/>
              <a:t>sdsd</a:t>
            </a:r>
            <a:r>
              <a:rPr lang="en-US" altLang="zh-CN" b="1" dirty="0" err="1" smtClean="0">
                <a:solidFill>
                  <a:srgbClr val="FF0000"/>
                </a:solidFill>
              </a:rPr>
              <a:t>%d</a:t>
            </a:r>
            <a:r>
              <a:rPr lang="en-US" altLang="zh-CN" dirty="0" smtClean="0"/>
              <a:t>”, 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); //1</a:t>
            </a:r>
            <a:r>
              <a:rPr lang="zh-CN" altLang="en-US" dirty="0" smtClean="0"/>
              <a:t>个变量</a:t>
            </a:r>
            <a:endParaRPr lang="en-US" altLang="zh-CN" dirty="0" smtClean="0"/>
          </a:p>
          <a:p>
            <a:pPr lvl="2">
              <a:defRPr/>
            </a:pPr>
            <a:r>
              <a:rPr lang="en-US" altLang="zh-CN" dirty="0" err="1" smtClean="0"/>
              <a:t>printf</a:t>
            </a:r>
            <a:r>
              <a:rPr lang="en-US" altLang="zh-CN" dirty="0" smtClean="0"/>
              <a:t>(“</a:t>
            </a:r>
            <a:r>
              <a:rPr lang="en-US" altLang="zh-CN" b="1" dirty="0" smtClean="0">
                <a:solidFill>
                  <a:srgbClr val="FF0000"/>
                </a:solidFill>
              </a:rPr>
              <a:t>%f</a:t>
            </a:r>
            <a:r>
              <a:rPr lang="en-US" altLang="zh-CN" dirty="0" smtClean="0"/>
              <a:t>”, 8.8); //1</a:t>
            </a:r>
            <a:r>
              <a:rPr lang="zh-CN" altLang="en-US" dirty="0" smtClean="0"/>
              <a:t>个字面值</a:t>
            </a:r>
            <a:endParaRPr lang="en-US" altLang="zh-CN" dirty="0" smtClean="0"/>
          </a:p>
          <a:p>
            <a:pPr lvl="2">
              <a:defRPr/>
            </a:pPr>
            <a:r>
              <a:rPr lang="en-US" altLang="zh-CN" dirty="0" err="1" smtClean="0"/>
              <a:t>printf</a:t>
            </a:r>
            <a:r>
              <a:rPr lang="en-US" altLang="zh-CN" dirty="0" smtClean="0"/>
              <a:t>(“</a:t>
            </a:r>
            <a:r>
              <a:rPr lang="en-US" altLang="zh-CN" b="1" dirty="0" smtClean="0">
                <a:solidFill>
                  <a:srgbClr val="FF0000"/>
                </a:solidFill>
              </a:rPr>
              <a:t>%g</a:t>
            </a:r>
            <a:r>
              <a:rPr lang="en-US" altLang="zh-CN" dirty="0" smtClean="0"/>
              <a:t>”, x+8.8); //</a:t>
            </a:r>
            <a:r>
              <a:rPr lang="zh-CN" altLang="en-US" dirty="0" smtClean="0"/>
              <a:t>表达式</a:t>
            </a:r>
            <a:endParaRPr lang="en-US" altLang="zh-CN" dirty="0" smtClean="0"/>
          </a:p>
          <a:p>
            <a:pPr lvl="2">
              <a:defRPr/>
            </a:pPr>
            <a:r>
              <a:rPr lang="en-US" altLang="zh-CN" dirty="0" err="1" smtClean="0"/>
              <a:t>printf</a:t>
            </a:r>
            <a:r>
              <a:rPr lang="en-US" altLang="zh-CN" dirty="0" smtClean="0"/>
              <a:t>(“x=</a:t>
            </a:r>
            <a:r>
              <a:rPr lang="en-US" altLang="zh-CN" b="1" dirty="0" smtClean="0">
                <a:solidFill>
                  <a:srgbClr val="FF0000"/>
                </a:solidFill>
              </a:rPr>
              <a:t>%</a:t>
            </a:r>
            <a:r>
              <a:rPr lang="en-US" altLang="zh-CN" b="1" dirty="0" err="1" smtClean="0">
                <a:solidFill>
                  <a:srgbClr val="FF0000"/>
                </a:solidFill>
              </a:rPr>
              <a:t>d</a:t>
            </a:r>
            <a:r>
              <a:rPr lang="en-US" altLang="zh-CN" dirty="0" err="1" smtClean="0"/>
              <a:t>,y</a:t>
            </a:r>
            <a:r>
              <a:rPr lang="en-US" altLang="zh-CN" dirty="0" smtClean="0"/>
              <a:t>=</a:t>
            </a:r>
            <a:r>
              <a:rPr lang="en-US" altLang="zh-CN" b="1" dirty="0" smtClean="0">
                <a:solidFill>
                  <a:srgbClr val="FF0000"/>
                </a:solidFill>
              </a:rPr>
              <a:t>%s</a:t>
            </a:r>
            <a:r>
              <a:rPr lang="en-US" altLang="zh-CN" dirty="0" smtClean="0"/>
              <a:t>”, x, “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”); //2</a:t>
            </a:r>
            <a:r>
              <a:rPr lang="zh-CN" altLang="en-US" dirty="0" smtClean="0"/>
              <a:t>个参数</a:t>
            </a: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</p:txBody>
      </p:sp>
      <p:sp>
        <p:nvSpPr>
          <p:cNvPr id="68611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 smtClean="0">
                <a:ea typeface="宋体" pitchFamily="2" charset="-122"/>
              </a:rPr>
              <a:t>printf</a:t>
            </a:r>
            <a:r>
              <a:rPr lang="zh-CN" altLang="en-US" sz="3200" dirty="0" smtClean="0">
                <a:ea typeface="宋体" pitchFamily="2" charset="-122"/>
              </a:rPr>
              <a:t>输出</a:t>
            </a:r>
          </a:p>
        </p:txBody>
      </p:sp>
      <p:sp>
        <p:nvSpPr>
          <p:cNvPr id="3" name="椭圆形标注 2"/>
          <p:cNvSpPr/>
          <p:nvPr/>
        </p:nvSpPr>
        <p:spPr>
          <a:xfrm>
            <a:off x="3714744" y="6211910"/>
            <a:ext cx="1728787" cy="503238"/>
          </a:xfrm>
          <a:prstGeom prst="wedgeEllipseCallout">
            <a:avLst>
              <a:gd name="adj1" fmla="val -65432"/>
              <a:gd name="adj2" fmla="val -154806"/>
            </a:avLst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rgbClr val="FF0000"/>
                </a:solidFill>
              </a:rPr>
              <a:t>转换说明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3-25 </a:t>
            </a:r>
            <a:r>
              <a:rPr lang="zh-CN" altLang="en-US" dirty="0" smtClean="0"/>
              <a:t>假设整型变量</a:t>
            </a:r>
            <a:r>
              <a:rPr lang="en-US" altLang="zh-CN" dirty="0" smtClean="0"/>
              <a:t>x </a:t>
            </a:r>
            <a:r>
              <a:rPr lang="zh-CN" altLang="en-US" dirty="0" smtClean="0"/>
              <a:t>中存储的值为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，浮点型变量</a:t>
            </a:r>
            <a:r>
              <a:rPr lang="en-US" altLang="zh-CN" dirty="0" smtClean="0"/>
              <a:t>y </a:t>
            </a:r>
            <a:r>
              <a:rPr lang="zh-CN" altLang="en-US" dirty="0" smtClean="0"/>
              <a:t>中存储的值为</a:t>
            </a:r>
            <a:r>
              <a:rPr lang="en-US" altLang="zh-CN" dirty="0" smtClean="0"/>
              <a:t>5.4</a:t>
            </a:r>
            <a:r>
              <a:rPr lang="zh-CN" altLang="en-US" dirty="0" smtClean="0"/>
              <a:t>，请分析下面语句中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 </a:t>
            </a:r>
            <a:r>
              <a:rPr lang="zh-CN" altLang="en-US" dirty="0" smtClean="0"/>
              <a:t>函数的作用。</a:t>
            </a:r>
            <a:endParaRPr lang="en-US" altLang="zh-CN" dirty="0" smtClean="0"/>
          </a:p>
        </p:txBody>
      </p:sp>
      <p:sp>
        <p:nvSpPr>
          <p:cNvPr id="6963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 smtClean="0">
                <a:ea typeface="宋体" pitchFamily="2" charset="-122"/>
              </a:rPr>
              <a:t>printf</a:t>
            </a:r>
            <a:r>
              <a:rPr lang="zh-CN" altLang="en-US" sz="3200" dirty="0" smtClean="0">
                <a:ea typeface="宋体" pitchFamily="2" charset="-122"/>
              </a:rPr>
              <a:t>输出</a:t>
            </a:r>
          </a:p>
        </p:txBody>
      </p:sp>
      <p:pic>
        <p:nvPicPr>
          <p:cNvPr id="113666" name="图片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213" y="2781300"/>
            <a:ext cx="3624262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3667" name="图片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363" y="2852738"/>
            <a:ext cx="2735262" cy="216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66738" y="5157788"/>
            <a:ext cx="8101012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总结：字符串字面值中，非转换</a:t>
            </a:r>
            <a:r>
              <a:rPr lang="zh-CN" altLang="en-US" sz="3200" b="1">
                <a:solidFill>
                  <a:srgbClr val="FF0000"/>
                </a:solidFill>
                <a:latin typeface="HAKUYOOTi3500" pitchFamily="2" charset="-122"/>
                <a:ea typeface="HAKUYOOTi3500" pitchFamily="2" charset="-122"/>
              </a:rPr>
              <a:t>说</a:t>
            </a:r>
            <a:r>
              <a:rPr lang="zh-CN" altLang="en-US" sz="3200" b="1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明且非转义字符的部</a:t>
            </a:r>
            <a:r>
              <a:rPr lang="zh-CN" altLang="en-US" sz="3200" b="1">
                <a:solidFill>
                  <a:srgbClr val="FF0000"/>
                </a:solidFill>
                <a:latin typeface="HAKUYOOTi3500" pitchFamily="2" charset="-122"/>
                <a:ea typeface="HAKUYOOTi3500" pitchFamily="2" charset="-122"/>
              </a:rPr>
              <a:t>分</a:t>
            </a:r>
            <a:r>
              <a:rPr lang="zh-CN" altLang="en-US" sz="3200" b="1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将原样输出</a:t>
            </a:r>
            <a:r>
              <a:rPr lang="en-US" altLang="zh-CN" sz="3200" b="1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  </a:t>
            </a:r>
            <a:endParaRPr lang="zh-CN" altLang="en-US" sz="3200" b="1">
              <a:solidFill>
                <a:srgbClr val="FF0000"/>
              </a:solidFill>
              <a:latin typeface="HAKUYOXingShu3500" pitchFamily="2" charset="-122"/>
              <a:ea typeface="HAKUYOXingShu3500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11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8472518" cy="524827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对</a:t>
            </a:r>
            <a:r>
              <a:rPr lang="en-US" altLang="zh-CN" dirty="0" err="1" smtClean="0"/>
              <a:t>printf</a:t>
            </a:r>
            <a:r>
              <a:rPr lang="zh-CN" altLang="en-US" dirty="0" smtClean="0"/>
              <a:t>而言，转换说明的一般形式：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kern="1200" dirty="0"/>
              <a:t>%[</a:t>
            </a:r>
            <a:r>
              <a:rPr lang="zh-CN" altLang="en-US" kern="1200" dirty="0"/>
              <a:t>标志字符</a:t>
            </a:r>
            <a:r>
              <a:rPr lang="en-US" altLang="zh-CN" kern="1200" dirty="0"/>
              <a:t>][</a:t>
            </a:r>
            <a:r>
              <a:rPr lang="zh-CN" altLang="en-US" kern="1200" dirty="0"/>
              <a:t>最小宽度说明</a:t>
            </a:r>
            <a:r>
              <a:rPr lang="en-US" altLang="zh-CN" kern="1200" dirty="0"/>
              <a:t>][</a:t>
            </a:r>
            <a:r>
              <a:rPr lang="zh-CN" altLang="en-US" kern="1200" dirty="0"/>
              <a:t>精度说明</a:t>
            </a:r>
            <a:r>
              <a:rPr lang="en-US" altLang="zh-CN" kern="1200" dirty="0"/>
              <a:t>][</a:t>
            </a:r>
            <a:r>
              <a:rPr lang="zh-CN" altLang="en-US" kern="1200" dirty="0"/>
              <a:t>长度修正说明符</a:t>
            </a:r>
            <a:r>
              <a:rPr lang="en-US" altLang="zh-CN" kern="1200" dirty="0"/>
              <a:t>]&lt;</a:t>
            </a:r>
            <a:r>
              <a:rPr lang="zh-CN" altLang="en-US" kern="1200" dirty="0"/>
              <a:t>转换操作符</a:t>
            </a:r>
            <a:r>
              <a:rPr lang="en-US" altLang="zh-CN" kern="1200" dirty="0" smtClean="0"/>
              <a:t>&gt;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转换</a:t>
            </a:r>
            <a:r>
              <a:rPr lang="zh-CN" altLang="en-US" dirty="0"/>
              <a:t>说明以</a:t>
            </a:r>
            <a:r>
              <a:rPr lang="en-US" altLang="zh-CN" sz="3200" b="1" dirty="0">
                <a:solidFill>
                  <a:srgbClr val="FF0000"/>
                </a:solidFill>
              </a:rPr>
              <a:t>%</a:t>
            </a:r>
            <a:r>
              <a:rPr lang="zh-CN" altLang="en-US" dirty="0"/>
              <a:t>开始，依次出现下列元素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>
              <a:defRPr/>
            </a:pPr>
            <a:r>
              <a:rPr lang="en-US" altLang="zh-CN" dirty="0" smtClean="0"/>
              <a:t>0</a:t>
            </a:r>
            <a:r>
              <a:rPr lang="zh-CN" altLang="en-US" dirty="0" smtClean="0"/>
              <a:t>个</a:t>
            </a:r>
            <a:r>
              <a:rPr lang="zh-CN" altLang="en-US" dirty="0"/>
              <a:t>或多个</a:t>
            </a:r>
            <a:r>
              <a:rPr lang="zh-CN" altLang="en-US" dirty="0">
                <a:solidFill>
                  <a:srgbClr val="FF0000"/>
                </a:solidFill>
              </a:rPr>
              <a:t>标志字符</a:t>
            </a:r>
            <a:r>
              <a:rPr lang="zh-CN" altLang="en-US" dirty="0"/>
              <a:t>（可选）</a:t>
            </a:r>
            <a:r>
              <a:rPr lang="zh-CN" altLang="en-US" dirty="0" smtClean="0"/>
              <a:t>。包括：</a:t>
            </a:r>
            <a:r>
              <a:rPr lang="en-US" altLang="zh-CN" dirty="0" smtClean="0"/>
              <a:t>-</a:t>
            </a:r>
            <a:r>
              <a:rPr lang="zh-CN" altLang="en-US" dirty="0"/>
              <a:t>、</a:t>
            </a:r>
            <a:r>
              <a:rPr lang="en-US" altLang="zh-CN" dirty="0"/>
              <a:t>+</a:t>
            </a:r>
            <a:r>
              <a:rPr lang="zh-CN" altLang="en-US" dirty="0"/>
              <a:t>、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#</a:t>
            </a:r>
            <a:r>
              <a:rPr lang="zh-CN" altLang="en-US" dirty="0"/>
              <a:t>或空格。</a:t>
            </a:r>
          </a:p>
          <a:p>
            <a:pPr lvl="2"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最小</a:t>
            </a:r>
            <a:r>
              <a:rPr lang="zh-CN" altLang="en-US" dirty="0">
                <a:solidFill>
                  <a:srgbClr val="FF0000"/>
                </a:solidFill>
              </a:rPr>
              <a:t>宽度说明</a:t>
            </a:r>
            <a:r>
              <a:rPr lang="zh-CN" altLang="en-US" dirty="0"/>
              <a:t>（可选）。用十进制整型字面值或星号表示。</a:t>
            </a:r>
          </a:p>
          <a:p>
            <a:pPr lvl="2"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精度</a:t>
            </a:r>
            <a:r>
              <a:rPr lang="zh-CN" altLang="en-US" dirty="0">
                <a:solidFill>
                  <a:srgbClr val="FF0000"/>
                </a:solidFill>
              </a:rPr>
              <a:t>说明</a:t>
            </a:r>
            <a:r>
              <a:rPr lang="zh-CN" altLang="en-US" dirty="0"/>
              <a:t>（可选）。小数点后加一个十进制整型字面值表示。</a:t>
            </a:r>
          </a:p>
          <a:p>
            <a:pPr lvl="2"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长度</a:t>
            </a:r>
            <a:r>
              <a:rPr lang="zh-CN" altLang="en-US" dirty="0">
                <a:solidFill>
                  <a:srgbClr val="FF0000"/>
                </a:solidFill>
              </a:rPr>
              <a:t>修正</a:t>
            </a:r>
            <a:r>
              <a:rPr lang="zh-CN" altLang="en-US" dirty="0" smtClean="0">
                <a:solidFill>
                  <a:srgbClr val="FF0000"/>
                </a:solidFill>
              </a:rPr>
              <a:t>说明符</a:t>
            </a:r>
            <a:r>
              <a:rPr lang="en-US" altLang="zh-CN" dirty="0" smtClean="0"/>
              <a:t>(</a:t>
            </a:r>
            <a:r>
              <a:rPr lang="zh-CN" altLang="en-US" dirty="0" smtClean="0"/>
              <a:t>可选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。包括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ll</a:t>
            </a:r>
            <a:r>
              <a:rPr lang="zh-CN" altLang="en-US" dirty="0"/>
              <a:t>、</a:t>
            </a:r>
            <a:r>
              <a:rPr lang="en-US" altLang="zh-CN" dirty="0"/>
              <a:t>l</a:t>
            </a:r>
            <a:r>
              <a:rPr lang="zh-CN" altLang="en-US" dirty="0"/>
              <a:t>、</a:t>
            </a:r>
            <a:r>
              <a:rPr lang="en-US" altLang="zh-CN" dirty="0"/>
              <a:t>L</a:t>
            </a:r>
            <a:r>
              <a:rPr lang="zh-CN" altLang="en-US" dirty="0"/>
              <a:t>、</a:t>
            </a:r>
            <a:r>
              <a:rPr lang="en-US" altLang="zh-CN" dirty="0"/>
              <a:t>h</a:t>
            </a:r>
            <a:r>
              <a:rPr lang="zh-CN" altLang="en-US" dirty="0"/>
              <a:t>、</a:t>
            </a:r>
            <a:r>
              <a:rPr lang="en-US" altLang="zh-CN" dirty="0" err="1"/>
              <a:t>hh</a:t>
            </a:r>
            <a:r>
              <a:rPr lang="zh-CN" altLang="en-US" dirty="0"/>
              <a:t>、</a:t>
            </a:r>
            <a:r>
              <a:rPr lang="en-US" altLang="zh-CN" dirty="0"/>
              <a:t>j</a:t>
            </a:r>
            <a:r>
              <a:rPr lang="zh-CN" altLang="en-US" dirty="0"/>
              <a:t>、</a:t>
            </a:r>
            <a:r>
              <a:rPr lang="en-US" altLang="zh-CN" dirty="0"/>
              <a:t>x</a:t>
            </a:r>
            <a:r>
              <a:rPr lang="zh-CN" altLang="en-US" dirty="0"/>
              <a:t>、</a:t>
            </a:r>
            <a:r>
              <a:rPr lang="en-US" altLang="zh-CN" dirty="0" smtClean="0"/>
              <a:t>t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2"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转换</a:t>
            </a:r>
            <a:r>
              <a:rPr lang="zh-CN" altLang="en-US" dirty="0">
                <a:solidFill>
                  <a:srgbClr val="FF0000"/>
                </a:solidFill>
              </a:rPr>
              <a:t>操作符</a:t>
            </a:r>
            <a:r>
              <a:rPr lang="zh-CN" altLang="en-US" dirty="0"/>
              <a:t>（</a:t>
            </a:r>
            <a:r>
              <a:rPr lang="zh-CN" altLang="en-US" b="1" dirty="0">
                <a:solidFill>
                  <a:srgbClr val="FF0000"/>
                </a:solidFill>
              </a:rPr>
              <a:t>必选</a:t>
            </a:r>
            <a:r>
              <a:rPr lang="zh-CN" altLang="en-US" dirty="0" smtClean="0"/>
              <a:t>）。包括</a:t>
            </a:r>
            <a:r>
              <a:rPr lang="zh-CN" altLang="en-US" dirty="0"/>
              <a:t>：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d</a:t>
            </a:r>
            <a:r>
              <a:rPr lang="zh-CN" altLang="en-US" dirty="0"/>
              <a:t>、</a:t>
            </a:r>
            <a:r>
              <a:rPr lang="en-US" altLang="zh-CN" dirty="0"/>
              <a:t>e</a:t>
            </a:r>
            <a:r>
              <a:rPr lang="zh-CN" altLang="en-US" dirty="0"/>
              <a:t>、</a:t>
            </a:r>
            <a:r>
              <a:rPr lang="en-US" altLang="zh-CN" dirty="0"/>
              <a:t>E</a:t>
            </a:r>
            <a:r>
              <a:rPr lang="zh-CN" altLang="en-US" dirty="0"/>
              <a:t>、</a:t>
            </a:r>
            <a:r>
              <a:rPr lang="en-US" altLang="zh-CN" dirty="0"/>
              <a:t>f</a:t>
            </a:r>
            <a:r>
              <a:rPr lang="zh-CN" altLang="en-US" dirty="0"/>
              <a:t>、</a:t>
            </a:r>
            <a:r>
              <a:rPr lang="en-US" altLang="zh-CN" dirty="0"/>
              <a:t>g</a:t>
            </a:r>
            <a:r>
              <a:rPr lang="zh-CN" altLang="en-US" dirty="0"/>
              <a:t>、</a:t>
            </a:r>
            <a:r>
              <a:rPr lang="en-US" altLang="zh-CN" dirty="0"/>
              <a:t>G</a:t>
            </a:r>
            <a:r>
              <a:rPr lang="zh-CN" altLang="en-US" dirty="0"/>
              <a:t>、</a:t>
            </a:r>
            <a:r>
              <a:rPr lang="en-US" altLang="zh-CN" dirty="0"/>
              <a:t>i</a:t>
            </a:r>
            <a:r>
              <a:rPr lang="zh-CN" altLang="en-US" dirty="0"/>
              <a:t>、</a:t>
            </a:r>
            <a:r>
              <a:rPr lang="en-US" altLang="zh-CN" dirty="0"/>
              <a:t>n</a:t>
            </a:r>
            <a:r>
              <a:rPr lang="zh-CN" altLang="en-US" dirty="0"/>
              <a:t>、</a:t>
            </a:r>
            <a:r>
              <a:rPr lang="en-US" altLang="zh-CN" dirty="0"/>
              <a:t>o</a:t>
            </a:r>
            <a:r>
              <a:rPr lang="zh-CN" altLang="en-US" dirty="0"/>
              <a:t>、</a:t>
            </a:r>
            <a:r>
              <a:rPr lang="en-US" altLang="zh-CN" dirty="0"/>
              <a:t>p</a:t>
            </a:r>
            <a:r>
              <a:rPr lang="zh-CN" altLang="en-US" dirty="0"/>
              <a:t>、</a:t>
            </a:r>
            <a:r>
              <a:rPr lang="en-US" altLang="zh-CN" dirty="0"/>
              <a:t>s</a:t>
            </a:r>
            <a:r>
              <a:rPr lang="zh-CN" altLang="en-US" dirty="0"/>
              <a:t>、</a:t>
            </a:r>
            <a:r>
              <a:rPr lang="en-US" altLang="zh-CN" dirty="0"/>
              <a:t>u</a:t>
            </a:r>
            <a:r>
              <a:rPr lang="zh-CN" altLang="en-US" dirty="0"/>
              <a:t>、</a:t>
            </a:r>
            <a:r>
              <a:rPr lang="en-US" altLang="zh-CN" dirty="0"/>
              <a:t>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X</a:t>
            </a:r>
            <a:r>
              <a:rPr lang="zh-CN" altLang="en-US" dirty="0"/>
              <a:t>、</a:t>
            </a:r>
            <a:r>
              <a:rPr lang="en-US" altLang="zh-CN" dirty="0"/>
              <a:t>%</a:t>
            </a:r>
            <a:r>
              <a:rPr lang="zh-CN" altLang="en-US" dirty="0"/>
              <a:t>。</a:t>
            </a:r>
          </a:p>
          <a:p>
            <a:pPr lvl="1">
              <a:defRPr/>
            </a:pPr>
            <a:endParaRPr lang="zh-CN" altLang="en-US" dirty="0"/>
          </a:p>
        </p:txBody>
      </p:sp>
      <p:sp>
        <p:nvSpPr>
          <p:cNvPr id="70659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 smtClean="0">
                <a:ea typeface="宋体" pitchFamily="2" charset="-122"/>
              </a:rPr>
              <a:t>printf</a:t>
            </a:r>
            <a:r>
              <a:rPr lang="zh-CN" altLang="en-US" sz="3200" dirty="0" smtClean="0">
                <a:ea typeface="宋体" pitchFamily="2" charset="-122"/>
              </a:rPr>
              <a:t>输出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常用的格式操作符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714348" y="1285860"/>
          <a:ext cx="7929618" cy="4993542"/>
        </p:xfrm>
        <a:graphic>
          <a:graphicData uri="http://schemas.openxmlformats.org/drawingml/2006/table">
            <a:tbl>
              <a:tblPr>
                <a:tableStyleId>{EB344D84-9AFB-497E-A393-DC336BA19D2E}</a:tableStyleId>
              </a:tblPr>
              <a:tblGrid>
                <a:gridCol w="2278624"/>
                <a:gridCol w="1640611"/>
                <a:gridCol w="4010383"/>
              </a:tblGrid>
              <a:tr h="36687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/>
                        <a:t>数据类型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/>
                        <a:t>转换操作符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/>
                        <a:t>含义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8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solidFill>
                            <a:schemeClr val="accent4">
                              <a:lumMod val="50000"/>
                              <a:lumOff val="50000"/>
                            </a:schemeClr>
                          </a:solidFill>
                        </a:rPr>
                        <a:t>signed </a:t>
                      </a:r>
                      <a:r>
                        <a:rPr lang="en-US" sz="1800" b="1" u="none" strike="noStrike" dirty="0" err="1">
                          <a:solidFill>
                            <a:schemeClr val="accent4">
                              <a:lumMod val="50000"/>
                              <a:lumOff val="50000"/>
                            </a:schemeClr>
                          </a:solidFill>
                        </a:rPr>
                        <a:t>int</a:t>
                      </a:r>
                      <a:endParaRPr lang="en-US" sz="1800" b="1" i="0" u="none" strike="noStrike" dirty="0">
                        <a:solidFill>
                          <a:schemeClr val="accent4">
                            <a:lumMod val="50000"/>
                            <a:lumOff val="50000"/>
                          </a:schemeClr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 err="1" smtClean="0">
                          <a:solidFill>
                            <a:srgbClr val="FF0000"/>
                          </a:solidFill>
                        </a:rPr>
                        <a:t>d、i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u="none" strike="noStrike" dirty="0" smtClean="0">
                          <a:solidFill>
                            <a:srgbClr val="000000"/>
                          </a:solidFill>
                        </a:rPr>
                        <a:t> 对</a:t>
                      </a:r>
                      <a:r>
                        <a:rPr lang="zh-CN" altLang="en-US" sz="1600" b="0" u="none" strike="noStrike" dirty="0">
                          <a:solidFill>
                            <a:srgbClr val="000000"/>
                          </a:solidFill>
                        </a:rPr>
                        <a:t>有符号整数进行格式转换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801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solidFill>
                            <a:schemeClr val="accent4">
                              <a:lumMod val="50000"/>
                              <a:lumOff val="50000"/>
                            </a:schemeClr>
                          </a:solidFill>
                        </a:rPr>
                        <a:t>unsigned </a:t>
                      </a:r>
                      <a:r>
                        <a:rPr lang="en-US" sz="1800" b="1" u="none" strike="noStrike" dirty="0" err="1" smtClean="0">
                          <a:solidFill>
                            <a:schemeClr val="accent4">
                              <a:lumMod val="50000"/>
                              <a:lumOff val="50000"/>
                            </a:schemeClr>
                          </a:solidFill>
                        </a:rPr>
                        <a:t>int</a:t>
                      </a:r>
                      <a:r>
                        <a:rPr lang="zh-CN" altLang="en-US" sz="1800" b="1" u="none" strike="noStrike" dirty="0">
                          <a:solidFill>
                            <a:schemeClr val="accent4">
                              <a:lumMod val="50000"/>
                              <a:lumOff val="50000"/>
                            </a:schemeClr>
                          </a:solidFill>
                        </a:rPr>
                        <a:t>　</a:t>
                      </a:r>
                      <a:endParaRPr lang="zh-CN" altLang="en-US" sz="1800" b="1" i="0" u="none" strike="noStrike" dirty="0">
                        <a:solidFill>
                          <a:schemeClr val="accent4">
                            <a:lumMod val="50000"/>
                            <a:lumOff val="50000"/>
                          </a:schemeClr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</a:rPr>
                        <a:t>u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u="none" strike="noStrike" dirty="0" smtClean="0">
                          <a:solidFill>
                            <a:srgbClr val="000000"/>
                          </a:solidFill>
                        </a:rPr>
                        <a:t> 对</a:t>
                      </a:r>
                      <a:r>
                        <a:rPr lang="zh-CN" altLang="en-US" sz="1600" b="0" u="none" strike="noStrike" dirty="0">
                          <a:solidFill>
                            <a:srgbClr val="000000"/>
                          </a:solidFill>
                        </a:rPr>
                        <a:t>无符号整数进行格式转换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801"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u="none" strike="noStrike" dirty="0" smtClean="0">
                          <a:solidFill>
                            <a:srgbClr val="000000"/>
                          </a:solidFill>
                        </a:rPr>
                        <a:t> 对</a:t>
                      </a:r>
                      <a:r>
                        <a:rPr lang="zh-CN" altLang="en-US" sz="1600" b="0" u="none" strike="noStrike" dirty="0">
                          <a:solidFill>
                            <a:srgbClr val="000000"/>
                          </a:solidFill>
                        </a:rPr>
                        <a:t>无符号整数按八进制输出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801"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 err="1">
                          <a:solidFill>
                            <a:srgbClr val="FF0000"/>
                          </a:solidFill>
                        </a:rPr>
                        <a:t>x、X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u="none" strike="noStrike" dirty="0" smtClean="0">
                          <a:solidFill>
                            <a:srgbClr val="000000"/>
                          </a:solidFill>
                        </a:rPr>
                        <a:t> 对</a:t>
                      </a:r>
                      <a:r>
                        <a:rPr lang="zh-CN" altLang="en-US" sz="1600" b="0" u="none" strike="noStrike" dirty="0">
                          <a:solidFill>
                            <a:srgbClr val="000000"/>
                          </a:solidFill>
                        </a:rPr>
                        <a:t>无符号整数按十六进制输出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801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solidFill>
                            <a:schemeClr val="accent4">
                              <a:lumMod val="50000"/>
                              <a:lumOff val="50000"/>
                            </a:schemeClr>
                          </a:solidFill>
                        </a:rPr>
                        <a:t>float/double</a:t>
                      </a:r>
                      <a:endParaRPr lang="en-US" sz="1800" b="1" i="0" u="none" strike="noStrike" dirty="0">
                        <a:solidFill>
                          <a:schemeClr val="accent4">
                            <a:lumMod val="50000"/>
                            <a:lumOff val="50000"/>
                          </a:schemeClr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 err="1">
                          <a:solidFill>
                            <a:srgbClr val="FF0000"/>
                          </a:solidFill>
                        </a:rPr>
                        <a:t>f、F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u="none" strike="noStrike" dirty="0" smtClean="0">
                          <a:solidFill>
                            <a:srgbClr val="000000"/>
                          </a:solidFill>
                        </a:rPr>
                        <a:t> 对</a:t>
                      </a:r>
                      <a:r>
                        <a:rPr lang="zh-CN" altLang="en-US" sz="1600" b="0" u="none" strike="noStrike" dirty="0">
                          <a:solidFill>
                            <a:srgbClr val="000000"/>
                          </a:solidFill>
                        </a:rPr>
                        <a:t>浮点数</a:t>
                      </a:r>
                      <a:r>
                        <a:rPr lang="zh-CN" altLang="en-US" sz="1600" b="0" u="none" strike="noStrike" dirty="0" smtClean="0">
                          <a:solidFill>
                            <a:srgbClr val="000000"/>
                          </a:solidFill>
                        </a:rPr>
                        <a:t>按十进制计数</a:t>
                      </a:r>
                      <a:r>
                        <a:rPr lang="zh-CN" altLang="en-US" sz="1600" b="0" u="none" strike="noStrike" dirty="0">
                          <a:solidFill>
                            <a:srgbClr val="000000"/>
                          </a:solidFill>
                        </a:rPr>
                        <a:t>法输出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8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 err="1">
                          <a:solidFill>
                            <a:srgbClr val="FF0000"/>
                          </a:solidFill>
                        </a:rPr>
                        <a:t>e、E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u="none" strike="noStrike" dirty="0" smtClean="0">
                          <a:solidFill>
                            <a:srgbClr val="000000"/>
                          </a:solidFill>
                        </a:rPr>
                        <a:t> 对</a:t>
                      </a:r>
                      <a:r>
                        <a:rPr lang="zh-CN" altLang="en-US" sz="1600" b="0" u="none" strike="noStrike" dirty="0">
                          <a:solidFill>
                            <a:srgbClr val="000000"/>
                          </a:solidFill>
                        </a:rPr>
                        <a:t>浮点数按科学计数法输出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7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 err="1">
                          <a:solidFill>
                            <a:srgbClr val="FF0000"/>
                          </a:solidFill>
                        </a:rPr>
                        <a:t>g、G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u="none" strike="noStrike" dirty="0" smtClean="0">
                          <a:solidFill>
                            <a:srgbClr val="000000"/>
                          </a:solidFill>
                        </a:rPr>
                        <a:t> 对</a:t>
                      </a:r>
                      <a:r>
                        <a:rPr lang="zh-CN" altLang="en-US" sz="1600" b="0" u="none" strike="noStrike" dirty="0">
                          <a:solidFill>
                            <a:srgbClr val="000000"/>
                          </a:solidFill>
                        </a:rPr>
                        <a:t>浮点数</a:t>
                      </a:r>
                      <a:r>
                        <a:rPr lang="zh-CN" altLang="en-US" sz="1600" b="0" u="none" strike="noStrike" dirty="0" smtClean="0">
                          <a:solidFill>
                            <a:srgbClr val="000000"/>
                          </a:solidFill>
                        </a:rPr>
                        <a:t>按十进制计数</a:t>
                      </a:r>
                      <a:r>
                        <a:rPr lang="zh-CN" altLang="en-US" sz="1600" b="0" u="none" strike="noStrike" dirty="0">
                          <a:solidFill>
                            <a:srgbClr val="000000"/>
                          </a:solidFill>
                        </a:rPr>
                        <a:t>法或科学计数</a:t>
                      </a:r>
                      <a:r>
                        <a:rPr lang="zh-CN" altLang="en-US" sz="1600" b="0" u="none" strike="noStrike" dirty="0" smtClean="0">
                          <a:solidFill>
                            <a:srgbClr val="000000"/>
                          </a:solidFill>
                        </a:rPr>
                        <a:t>法输出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801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 err="1">
                          <a:solidFill>
                            <a:srgbClr val="000000"/>
                          </a:solidFill>
                        </a:rPr>
                        <a:t>a、A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浮点数、十六进制数字和</a:t>
                      </a:r>
                      <a:r>
                        <a:rPr lang="en-US" altLang="zh-CN" sz="1600" b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p-</a:t>
                      </a:r>
                      <a:r>
                        <a:rPr lang="zh-CN" altLang="en-US" sz="1600" b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记数法（</a:t>
                      </a:r>
                      <a:r>
                        <a:rPr lang="en-US" altLang="zh-CN" sz="1600" b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c99</a:t>
                      </a:r>
                      <a:r>
                        <a:rPr lang="zh-CN" altLang="en-US" sz="1600" b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marL="6262" marR="6262" marT="62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8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solidFill>
                            <a:schemeClr val="accent4">
                              <a:lumMod val="50000"/>
                              <a:lumOff val="50000"/>
                            </a:schemeClr>
                          </a:solidFill>
                        </a:rPr>
                        <a:t>char</a:t>
                      </a:r>
                      <a:endParaRPr lang="en-US" sz="1800" b="1" i="0" u="none" strike="noStrike" dirty="0">
                        <a:solidFill>
                          <a:schemeClr val="accent4">
                            <a:lumMod val="50000"/>
                            <a:lumOff val="50000"/>
                          </a:schemeClr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u="none" strike="noStrike" dirty="0" smtClean="0">
                          <a:solidFill>
                            <a:srgbClr val="000000"/>
                          </a:solidFill>
                        </a:rPr>
                        <a:t> 输出</a:t>
                      </a:r>
                      <a:r>
                        <a:rPr lang="zh-CN" altLang="en-US" sz="1600" b="0" u="none" strike="noStrike" dirty="0">
                          <a:solidFill>
                            <a:srgbClr val="000000"/>
                          </a:solidFill>
                        </a:rPr>
                        <a:t>一个字符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8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1" u="none" strike="noStrike" dirty="0">
                          <a:solidFill>
                            <a:schemeClr val="accent4">
                              <a:lumMod val="50000"/>
                              <a:lumOff val="50000"/>
                            </a:schemeClr>
                          </a:solidFill>
                        </a:rPr>
                        <a:t>字符串</a:t>
                      </a:r>
                      <a:endParaRPr lang="zh-CN" altLang="en-US" sz="1800" b="1" i="0" u="none" strike="noStrike" dirty="0">
                        <a:solidFill>
                          <a:schemeClr val="accent4">
                            <a:lumMod val="50000"/>
                            <a:lumOff val="50000"/>
                          </a:schemeClr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u="none" strike="noStrike" dirty="0" smtClean="0">
                          <a:solidFill>
                            <a:srgbClr val="000000"/>
                          </a:solidFill>
                        </a:rPr>
                        <a:t> 输出</a:t>
                      </a:r>
                      <a:r>
                        <a:rPr lang="zh-CN" altLang="en-US" sz="1600" b="0" u="none" strike="noStrike" dirty="0">
                          <a:solidFill>
                            <a:srgbClr val="000000"/>
                          </a:solidFill>
                        </a:rPr>
                        <a:t>一个字符串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801"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800" b="1" i="0" u="none" strike="noStrike" dirty="0" smtClean="0">
                          <a:solidFill>
                            <a:schemeClr val="accent4">
                              <a:lumMod val="50000"/>
                              <a:lumOff val="50000"/>
                            </a:schemeClr>
                          </a:solidFill>
                          <a:latin typeface="宋体"/>
                        </a:rPr>
                        <a:t>其它</a:t>
                      </a:r>
                      <a:endParaRPr lang="zh-CN" altLang="en-US" sz="1800" b="1" i="0" u="none" strike="noStrike" dirty="0">
                        <a:solidFill>
                          <a:schemeClr val="accent4">
                            <a:lumMod val="50000"/>
                            <a:lumOff val="50000"/>
                          </a:schemeClr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FF0000"/>
                          </a:solidFill>
                          <a:latin typeface="宋体"/>
                        </a:rPr>
                        <a:t>%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 输出一个百分号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801"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800" b="1" i="0" u="none" strike="noStrike" dirty="0">
                        <a:solidFill>
                          <a:schemeClr val="accent4">
                            <a:lumMod val="50000"/>
                            <a:lumOff val="50000"/>
                          </a:schemeClr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FF0000"/>
                          </a:solidFill>
                          <a:latin typeface="宋体"/>
                        </a:rPr>
                        <a:t>n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将输出流里当前的字符个数输出到一个整数里，要求操作数为</a:t>
                      </a:r>
                      <a:r>
                        <a:rPr lang="zh-CN" altLang="en-US" sz="1600" b="1" i="0" u="none" strike="noStrike" dirty="0" smtClean="0">
                          <a:solidFill>
                            <a:srgbClr val="FF0000"/>
                          </a:solidFill>
                          <a:latin typeface="宋体"/>
                        </a:rPr>
                        <a:t>有符号数的地址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(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了解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)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版权所有，复制注明出处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 bwMode="black">
          <a:xfrm>
            <a:off x="7643834" y="928670"/>
            <a:ext cx="10182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dirty="0" err="1" smtClean="0">
                <a:ea typeface="宋体" pitchFamily="2" charset="-122"/>
              </a:rPr>
              <a:t>format.c</a:t>
            </a:r>
            <a:endParaRPr lang="zh-CN" altLang="en-US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长度修正说明符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长度修正说明符有</a:t>
            </a:r>
            <a:r>
              <a:rPr lang="en-US" altLang="zh-CN" dirty="0" smtClean="0"/>
              <a:t>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ll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</a:t>
            </a:r>
            <a:r>
              <a:rPr lang="zh-CN" altLang="en-US" dirty="0" smtClean="0"/>
              <a:t>等。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版权所有，复制注明出处</a:t>
            </a:r>
            <a:endParaRPr lang="zh-CN" altLang="en-US"/>
          </a:p>
        </p:txBody>
      </p:sp>
      <p:graphicFrame>
        <p:nvGraphicFramePr>
          <p:cNvPr id="5" name="内容占位符 4"/>
          <p:cNvGraphicFramePr>
            <a:graphicFrameLocks/>
          </p:cNvGraphicFramePr>
          <p:nvPr/>
        </p:nvGraphicFramePr>
        <p:xfrm>
          <a:off x="1000100" y="1714488"/>
          <a:ext cx="7572427" cy="4190875"/>
        </p:xfrm>
        <a:graphic>
          <a:graphicData uri="http://schemas.openxmlformats.org/drawingml/2006/table">
            <a:tbl>
              <a:tblPr>
                <a:tableStyleId>{EB344D84-9AFB-497E-A393-DC336BA19D2E}</a:tableStyleId>
              </a:tblPr>
              <a:tblGrid>
                <a:gridCol w="2319482"/>
                <a:gridCol w="1910162"/>
                <a:gridCol w="3342783"/>
              </a:tblGrid>
              <a:tr h="42676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/>
                        <a:t>数据类型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/>
                        <a:t>转换操作符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/>
                        <a:t>含义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9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solidFill>
                            <a:schemeClr val="accent4">
                              <a:lumMod val="50000"/>
                              <a:lumOff val="50000"/>
                            </a:schemeClr>
                          </a:solidFill>
                        </a:rPr>
                        <a:t>signed </a:t>
                      </a:r>
                      <a:r>
                        <a:rPr lang="en-US" sz="1800" b="1" u="none" strike="noStrike" dirty="0" smtClean="0">
                          <a:solidFill>
                            <a:schemeClr val="accent4">
                              <a:lumMod val="50000"/>
                              <a:lumOff val="50000"/>
                            </a:schemeClr>
                          </a:solidFill>
                        </a:rPr>
                        <a:t>short</a:t>
                      </a:r>
                      <a:endParaRPr lang="en-US" sz="1800" b="1" i="0" u="none" strike="noStrike" dirty="0">
                        <a:solidFill>
                          <a:schemeClr val="accent4">
                            <a:lumMod val="50000"/>
                            <a:lumOff val="50000"/>
                          </a:schemeClr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 err="1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sz="1800" b="1" u="none" strike="noStrike" dirty="0" err="1" smtClean="0">
                          <a:solidFill>
                            <a:srgbClr val="FF0000"/>
                          </a:solidFill>
                        </a:rPr>
                        <a:t>d、hi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u="none" strike="noStrike" dirty="0" smtClean="0">
                          <a:solidFill>
                            <a:srgbClr val="000000"/>
                          </a:solidFill>
                        </a:rPr>
                        <a:t> 对</a:t>
                      </a:r>
                      <a:r>
                        <a:rPr lang="zh-CN" altLang="en-US" sz="1600" b="0" u="none" strike="noStrike" dirty="0">
                          <a:solidFill>
                            <a:srgbClr val="000000"/>
                          </a:solidFill>
                        </a:rPr>
                        <a:t>有</a:t>
                      </a:r>
                      <a:r>
                        <a:rPr lang="zh-CN" altLang="en-US" sz="1600" b="0" u="none" strike="noStrike" dirty="0" smtClean="0">
                          <a:solidFill>
                            <a:srgbClr val="000000"/>
                          </a:solidFill>
                        </a:rPr>
                        <a:t>符号</a:t>
                      </a:r>
                      <a:r>
                        <a:rPr lang="en-US" altLang="zh-CN" sz="1600" b="0" u="none" strike="noStrike" dirty="0" smtClean="0">
                          <a:solidFill>
                            <a:srgbClr val="000000"/>
                          </a:solidFill>
                        </a:rPr>
                        <a:t>short</a:t>
                      </a:r>
                      <a:r>
                        <a:rPr lang="zh-CN" altLang="en-US" sz="1600" b="0" u="none" strike="noStrike" dirty="0" smtClean="0">
                          <a:solidFill>
                            <a:srgbClr val="000000"/>
                          </a:solidFill>
                        </a:rPr>
                        <a:t>进行</a:t>
                      </a:r>
                      <a:r>
                        <a:rPr lang="zh-CN" altLang="en-US" sz="1600" b="0" u="none" strike="noStrike" dirty="0">
                          <a:solidFill>
                            <a:srgbClr val="000000"/>
                          </a:solidFill>
                        </a:rPr>
                        <a:t>格式转换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9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 smtClean="0">
                          <a:solidFill>
                            <a:schemeClr val="accent4">
                              <a:lumMod val="50000"/>
                              <a:lumOff val="50000"/>
                            </a:schemeClr>
                          </a:solidFill>
                        </a:rPr>
                        <a:t>signed  long</a:t>
                      </a:r>
                      <a:r>
                        <a:rPr lang="zh-CN" altLang="en-US" sz="1800" b="1" u="none" strike="noStrike" dirty="0">
                          <a:solidFill>
                            <a:schemeClr val="accent4">
                              <a:lumMod val="50000"/>
                              <a:lumOff val="50000"/>
                            </a:schemeClr>
                          </a:solidFill>
                        </a:rPr>
                        <a:t>　</a:t>
                      </a:r>
                      <a:endParaRPr lang="zh-CN" altLang="en-US" sz="1800" b="1" i="0" u="none" strike="noStrike" dirty="0">
                        <a:solidFill>
                          <a:schemeClr val="accent4">
                            <a:lumMod val="50000"/>
                            <a:lumOff val="50000"/>
                          </a:schemeClr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err="1" smtClean="0">
                          <a:solidFill>
                            <a:srgbClr val="FF0000"/>
                          </a:solidFill>
                          <a:latin typeface="宋体"/>
                        </a:rPr>
                        <a:t>ld</a:t>
                      </a:r>
                      <a:r>
                        <a:rPr lang="en-US" sz="1800" b="1" u="none" strike="noStrike" dirty="0" err="1" smtClean="0">
                          <a:solidFill>
                            <a:srgbClr val="FF0000"/>
                          </a:solidFill>
                        </a:rPr>
                        <a:t>、li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u="none" strike="noStrike" dirty="0" smtClean="0">
                          <a:solidFill>
                            <a:srgbClr val="000000"/>
                          </a:solidFill>
                        </a:rPr>
                        <a:t> 对有符号</a:t>
                      </a:r>
                      <a:r>
                        <a:rPr lang="en-US" altLang="zh-CN" sz="1600" b="0" u="none" strike="noStrike" dirty="0" smtClean="0">
                          <a:solidFill>
                            <a:srgbClr val="000000"/>
                          </a:solidFill>
                        </a:rPr>
                        <a:t>long</a:t>
                      </a:r>
                      <a:r>
                        <a:rPr lang="zh-CN" altLang="en-US" sz="1600" b="0" u="none" strike="noStrike" dirty="0" smtClean="0">
                          <a:solidFill>
                            <a:srgbClr val="000000"/>
                          </a:solidFill>
                        </a:rPr>
                        <a:t>进行</a:t>
                      </a:r>
                      <a:r>
                        <a:rPr lang="zh-CN" altLang="en-US" sz="1600" b="0" u="none" strike="noStrike" dirty="0">
                          <a:solidFill>
                            <a:srgbClr val="000000"/>
                          </a:solidFill>
                        </a:rPr>
                        <a:t>格式转换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9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 smtClean="0">
                          <a:solidFill>
                            <a:schemeClr val="accent4">
                              <a:lumMod val="50000"/>
                              <a:lumOff val="50000"/>
                            </a:schemeClr>
                          </a:solidFill>
                        </a:rPr>
                        <a:t>signed  long </a:t>
                      </a:r>
                      <a:r>
                        <a:rPr lang="en-US" sz="1800" b="1" u="none" strike="noStrike" dirty="0" err="1" smtClean="0">
                          <a:solidFill>
                            <a:schemeClr val="accent4">
                              <a:lumMod val="50000"/>
                              <a:lumOff val="50000"/>
                            </a:schemeClr>
                          </a:solidFill>
                        </a:rPr>
                        <a:t>long</a:t>
                      </a:r>
                      <a:endParaRPr lang="zh-CN" altLang="en-US" sz="1800" b="1" i="0" u="none" strike="noStrike" dirty="0">
                        <a:solidFill>
                          <a:schemeClr val="accent4">
                            <a:lumMod val="50000"/>
                            <a:lumOff val="50000"/>
                          </a:schemeClr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 err="1" smtClean="0">
                          <a:solidFill>
                            <a:srgbClr val="FF0000"/>
                          </a:solidFill>
                          <a:latin typeface="宋体"/>
                        </a:rPr>
                        <a:t>lld</a:t>
                      </a:r>
                      <a:r>
                        <a:rPr lang="zh-CN" altLang="en-US" sz="1800" b="1" i="0" u="none" strike="noStrike" dirty="0" smtClean="0">
                          <a:solidFill>
                            <a:srgbClr val="FF0000"/>
                          </a:solidFill>
                          <a:latin typeface="宋体"/>
                        </a:rPr>
                        <a:t>、</a:t>
                      </a:r>
                      <a:r>
                        <a:rPr lang="en-US" altLang="zh-CN" sz="1800" b="1" i="0" u="none" strike="noStrike" dirty="0" err="1" smtClean="0">
                          <a:solidFill>
                            <a:srgbClr val="FF0000"/>
                          </a:solidFill>
                          <a:latin typeface="宋体"/>
                        </a:rPr>
                        <a:t>lli</a:t>
                      </a:r>
                      <a:endParaRPr lang="en-US" sz="1800" b="1" i="0" u="none" strike="noStrike" dirty="0" smtClean="0">
                        <a:solidFill>
                          <a:srgbClr val="FF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u="none" strike="noStrike" dirty="0" smtClean="0">
                          <a:solidFill>
                            <a:srgbClr val="000000"/>
                          </a:solidFill>
                        </a:rPr>
                        <a:t>对有符号</a:t>
                      </a:r>
                      <a:r>
                        <a:rPr lang="en-US" altLang="zh-CN" sz="1600" b="0" u="none" strike="noStrike" dirty="0" smtClean="0">
                          <a:solidFill>
                            <a:srgbClr val="000000"/>
                          </a:solidFill>
                        </a:rPr>
                        <a:t>long </a:t>
                      </a:r>
                      <a:r>
                        <a:rPr lang="en-US" altLang="zh-CN" sz="1600" b="0" u="none" strike="noStrike" dirty="0" err="1" smtClean="0">
                          <a:solidFill>
                            <a:srgbClr val="000000"/>
                          </a:solidFill>
                        </a:rPr>
                        <a:t>long</a:t>
                      </a:r>
                      <a:r>
                        <a:rPr lang="zh-CN" altLang="en-US" sz="1600" b="0" u="none" strike="noStrike" dirty="0" smtClean="0">
                          <a:solidFill>
                            <a:srgbClr val="000000"/>
                          </a:solidFill>
                        </a:rPr>
                        <a:t>进行格式转换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99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 i="0" u="none" strike="noStrike" dirty="0" smtClean="0">
                          <a:solidFill>
                            <a:schemeClr val="accent4">
                              <a:lumMod val="50000"/>
                              <a:lumOff val="50000"/>
                            </a:schemeClr>
                          </a:solidFill>
                          <a:latin typeface="宋体"/>
                        </a:rPr>
                        <a:t>unsigned short</a:t>
                      </a:r>
                      <a:endParaRPr lang="zh-CN" altLang="en-US" sz="1800" b="1" i="0" u="none" strike="noStrike" dirty="0">
                        <a:solidFill>
                          <a:schemeClr val="accent4">
                            <a:lumMod val="50000"/>
                            <a:lumOff val="50000"/>
                          </a:schemeClr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dirty="0" err="1" smtClean="0">
                          <a:solidFill>
                            <a:srgbClr val="FF0000"/>
                          </a:solidFill>
                        </a:rPr>
                        <a:t>hu</a:t>
                      </a:r>
                      <a:r>
                        <a:rPr lang="zh-CN" altLang="en-US" sz="1800" b="1" u="none" strike="noStrike" dirty="0" smtClean="0">
                          <a:solidFill>
                            <a:srgbClr val="FF0000"/>
                          </a:solidFill>
                        </a:rPr>
                        <a:t>、</a:t>
                      </a:r>
                      <a:r>
                        <a:rPr lang="en-US" altLang="zh-CN" sz="1800" b="1" u="none" strike="noStrike" dirty="0" smtClean="0">
                          <a:solidFill>
                            <a:srgbClr val="FF0000"/>
                          </a:solidFill>
                        </a:rPr>
                        <a:t>ho</a:t>
                      </a:r>
                      <a:r>
                        <a:rPr lang="zh-CN" altLang="en-US" sz="1800" b="1" u="none" strike="noStrike" dirty="0" smtClean="0">
                          <a:solidFill>
                            <a:srgbClr val="FF0000"/>
                          </a:solidFill>
                        </a:rPr>
                        <a:t>、</a:t>
                      </a:r>
                      <a:r>
                        <a:rPr lang="en-US" altLang="zh-CN" sz="1800" b="1" u="none" strike="noStrike" dirty="0" err="1" smtClean="0">
                          <a:solidFill>
                            <a:srgbClr val="FF0000"/>
                          </a:solidFill>
                        </a:rPr>
                        <a:t>hx</a:t>
                      </a:r>
                      <a:r>
                        <a:rPr lang="zh-CN" altLang="en-US" sz="1800" b="1" u="none" strike="noStrike" dirty="0" smtClean="0">
                          <a:solidFill>
                            <a:srgbClr val="FF0000"/>
                          </a:solidFill>
                        </a:rPr>
                        <a:t>、</a:t>
                      </a:r>
                      <a:r>
                        <a:rPr lang="en-US" altLang="zh-CN" sz="1800" b="1" u="none" strike="noStrike" dirty="0" err="1" smtClean="0">
                          <a:solidFill>
                            <a:srgbClr val="FF0000"/>
                          </a:solidFill>
                        </a:rPr>
                        <a:t>hX</a:t>
                      </a:r>
                      <a:endParaRPr lang="en-US" sz="1800" b="1" i="0" u="none" strike="noStrike" dirty="0" smtClean="0">
                        <a:solidFill>
                          <a:srgbClr val="FF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u="none" strike="noStrike" dirty="0" smtClean="0">
                          <a:solidFill>
                            <a:srgbClr val="000000"/>
                          </a:solidFill>
                        </a:rPr>
                        <a:t> 对无符号</a:t>
                      </a:r>
                      <a:r>
                        <a:rPr lang="en-US" altLang="zh-CN" sz="1600" b="0" u="none" strike="noStrike" dirty="0" smtClean="0">
                          <a:solidFill>
                            <a:srgbClr val="000000"/>
                          </a:solidFill>
                        </a:rPr>
                        <a:t>short</a:t>
                      </a:r>
                      <a:r>
                        <a:rPr lang="zh-CN" altLang="en-US" sz="1600" b="0" u="none" strike="noStrike" dirty="0" smtClean="0">
                          <a:solidFill>
                            <a:srgbClr val="000000"/>
                          </a:solidFill>
                        </a:rPr>
                        <a:t>进行</a:t>
                      </a:r>
                      <a:r>
                        <a:rPr lang="zh-CN" altLang="en-US" sz="1600" b="0" u="none" strike="noStrike" dirty="0">
                          <a:solidFill>
                            <a:srgbClr val="000000"/>
                          </a:solidFill>
                        </a:rPr>
                        <a:t>格式转换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99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 i="0" u="none" strike="noStrike" dirty="0" smtClean="0">
                          <a:solidFill>
                            <a:schemeClr val="accent4">
                              <a:lumMod val="50000"/>
                              <a:lumOff val="50000"/>
                            </a:schemeClr>
                          </a:solidFill>
                          <a:latin typeface="宋体"/>
                        </a:rPr>
                        <a:t>unsigned long</a:t>
                      </a:r>
                      <a:endParaRPr lang="zh-CN" altLang="en-US" sz="1800" b="1" i="0" u="none" strike="noStrike" dirty="0">
                        <a:solidFill>
                          <a:schemeClr val="accent4">
                            <a:lumMod val="50000"/>
                            <a:lumOff val="50000"/>
                          </a:schemeClr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dirty="0" err="1" smtClean="0">
                          <a:solidFill>
                            <a:srgbClr val="FF0000"/>
                          </a:solidFill>
                        </a:rPr>
                        <a:t>lu</a:t>
                      </a:r>
                      <a:r>
                        <a:rPr lang="zh-CN" altLang="en-US" sz="1800" b="1" u="none" strike="noStrike" dirty="0" smtClean="0">
                          <a:solidFill>
                            <a:srgbClr val="FF0000"/>
                          </a:solidFill>
                        </a:rPr>
                        <a:t>、</a:t>
                      </a:r>
                      <a:r>
                        <a:rPr lang="en-US" altLang="zh-CN" sz="1800" b="1" u="none" strike="noStrike" dirty="0" smtClean="0">
                          <a:solidFill>
                            <a:srgbClr val="FF0000"/>
                          </a:solidFill>
                        </a:rPr>
                        <a:t>lo</a:t>
                      </a:r>
                      <a:r>
                        <a:rPr lang="zh-CN" altLang="en-US" sz="1800" b="1" u="none" strike="noStrike" dirty="0" smtClean="0">
                          <a:solidFill>
                            <a:srgbClr val="FF0000"/>
                          </a:solidFill>
                        </a:rPr>
                        <a:t>、</a:t>
                      </a:r>
                      <a:r>
                        <a:rPr lang="en-US" altLang="zh-CN" sz="1800" b="1" u="none" strike="noStrike" dirty="0" smtClean="0">
                          <a:solidFill>
                            <a:srgbClr val="FF0000"/>
                          </a:solidFill>
                        </a:rPr>
                        <a:t>lx</a:t>
                      </a:r>
                      <a:r>
                        <a:rPr lang="zh-CN" altLang="en-US" sz="1800" b="1" u="none" strike="noStrike" dirty="0" smtClean="0">
                          <a:solidFill>
                            <a:srgbClr val="FF0000"/>
                          </a:solidFill>
                        </a:rPr>
                        <a:t>、</a:t>
                      </a:r>
                      <a:r>
                        <a:rPr lang="en-US" altLang="zh-CN" sz="1800" b="1" u="none" strike="noStrike" dirty="0" err="1" smtClean="0">
                          <a:solidFill>
                            <a:srgbClr val="FF0000"/>
                          </a:solidFill>
                        </a:rPr>
                        <a:t>lX</a:t>
                      </a:r>
                      <a:endParaRPr lang="en-US" sz="1800" b="1" i="0" u="none" strike="noStrike" dirty="0" smtClean="0">
                        <a:solidFill>
                          <a:srgbClr val="FF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u="none" strike="noStrike" dirty="0" smtClean="0">
                          <a:solidFill>
                            <a:srgbClr val="000000"/>
                          </a:solidFill>
                        </a:rPr>
                        <a:t> 对无符号</a:t>
                      </a:r>
                      <a:r>
                        <a:rPr lang="en-US" altLang="zh-CN" sz="1600" b="0" u="none" strike="noStrike" dirty="0" smtClean="0">
                          <a:solidFill>
                            <a:srgbClr val="000000"/>
                          </a:solidFill>
                        </a:rPr>
                        <a:t>long</a:t>
                      </a:r>
                      <a:r>
                        <a:rPr lang="zh-CN" altLang="en-US" sz="1600" b="0" u="none" strike="noStrike" dirty="0" smtClean="0">
                          <a:solidFill>
                            <a:srgbClr val="000000"/>
                          </a:solidFill>
                        </a:rPr>
                        <a:t>进行</a:t>
                      </a:r>
                      <a:r>
                        <a:rPr lang="zh-CN" altLang="en-US" sz="1600" b="0" u="none" strike="noStrike" dirty="0">
                          <a:solidFill>
                            <a:srgbClr val="000000"/>
                          </a:solidFill>
                        </a:rPr>
                        <a:t>格式转换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49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 i="0" u="none" strike="noStrike" dirty="0" smtClean="0">
                          <a:solidFill>
                            <a:schemeClr val="accent4">
                              <a:lumMod val="50000"/>
                              <a:lumOff val="50000"/>
                            </a:schemeClr>
                          </a:solidFill>
                          <a:latin typeface="宋体"/>
                        </a:rPr>
                        <a:t>unsigned long </a:t>
                      </a:r>
                      <a:r>
                        <a:rPr lang="en-US" altLang="zh-CN" sz="1800" b="1" i="0" u="none" strike="noStrike" dirty="0" err="1" smtClean="0">
                          <a:solidFill>
                            <a:schemeClr val="accent4">
                              <a:lumMod val="50000"/>
                              <a:lumOff val="50000"/>
                            </a:schemeClr>
                          </a:solidFill>
                          <a:latin typeface="宋体"/>
                        </a:rPr>
                        <a:t>long</a:t>
                      </a:r>
                      <a:endParaRPr lang="zh-CN" altLang="en-US" sz="1800" b="1" i="0" u="none" strike="noStrike" dirty="0">
                        <a:solidFill>
                          <a:schemeClr val="accent4">
                            <a:lumMod val="50000"/>
                            <a:lumOff val="50000"/>
                          </a:schemeClr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dirty="0" err="1" smtClean="0">
                          <a:solidFill>
                            <a:srgbClr val="FF0000"/>
                          </a:solidFill>
                        </a:rPr>
                        <a:t>llu</a:t>
                      </a:r>
                      <a:r>
                        <a:rPr lang="zh-CN" altLang="en-US" sz="1800" b="1" u="none" strike="noStrike" dirty="0" smtClean="0">
                          <a:solidFill>
                            <a:srgbClr val="FF0000"/>
                          </a:solidFill>
                        </a:rPr>
                        <a:t>、</a:t>
                      </a:r>
                      <a:r>
                        <a:rPr lang="en-US" altLang="zh-CN" sz="1800" b="1" u="none" strike="noStrike" dirty="0" err="1" smtClean="0">
                          <a:solidFill>
                            <a:srgbClr val="FF0000"/>
                          </a:solidFill>
                        </a:rPr>
                        <a:t>llo</a:t>
                      </a:r>
                      <a:endParaRPr lang="en-US" altLang="zh-CN" sz="1800" b="1" u="none" strike="noStrike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u="none" strike="noStrike" dirty="0" err="1" smtClean="0">
                          <a:solidFill>
                            <a:srgbClr val="FF0000"/>
                          </a:solidFill>
                        </a:rPr>
                        <a:t>llx</a:t>
                      </a:r>
                      <a:r>
                        <a:rPr lang="zh-CN" altLang="en-US" sz="1800" b="1" u="none" strike="noStrike" dirty="0" smtClean="0">
                          <a:solidFill>
                            <a:srgbClr val="FF0000"/>
                          </a:solidFill>
                        </a:rPr>
                        <a:t>、</a:t>
                      </a:r>
                      <a:r>
                        <a:rPr lang="en-US" altLang="zh-CN" sz="1800" b="1" u="none" strike="noStrike" dirty="0" err="1" smtClean="0">
                          <a:solidFill>
                            <a:srgbClr val="FF0000"/>
                          </a:solidFill>
                        </a:rPr>
                        <a:t>lX</a:t>
                      </a:r>
                      <a:endParaRPr lang="en-US" sz="1800" b="1" i="0" u="none" strike="noStrike" dirty="0" smtClean="0">
                        <a:solidFill>
                          <a:srgbClr val="FF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u="none" strike="noStrike" dirty="0" smtClean="0">
                          <a:solidFill>
                            <a:srgbClr val="000000"/>
                          </a:solidFill>
                        </a:rPr>
                        <a:t> 对无符号</a:t>
                      </a:r>
                      <a:r>
                        <a:rPr lang="en-US" altLang="zh-CN" sz="1600" b="0" u="none" strike="noStrike" dirty="0" smtClean="0">
                          <a:solidFill>
                            <a:srgbClr val="000000"/>
                          </a:solidFill>
                        </a:rPr>
                        <a:t>long </a:t>
                      </a:r>
                      <a:r>
                        <a:rPr lang="en-US" altLang="zh-CN" sz="1600" b="0" u="none" strike="noStrike" dirty="0" err="1" smtClean="0">
                          <a:solidFill>
                            <a:srgbClr val="000000"/>
                          </a:solidFill>
                        </a:rPr>
                        <a:t>long</a:t>
                      </a:r>
                      <a:r>
                        <a:rPr lang="zh-CN" altLang="en-US" sz="1600" b="0" u="none" strike="noStrike" dirty="0" smtClean="0">
                          <a:solidFill>
                            <a:srgbClr val="000000"/>
                          </a:solidFill>
                        </a:rPr>
                        <a:t>进行格式转换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baseline="0" dirty="0" smtClean="0">
                          <a:solidFill>
                            <a:schemeClr val="accent4">
                              <a:lumMod val="50000"/>
                              <a:lumOff val="50000"/>
                            </a:schemeClr>
                          </a:solidFill>
                        </a:rPr>
                        <a:t>long </a:t>
                      </a:r>
                      <a:r>
                        <a:rPr lang="en-US" sz="1800" b="1" u="none" strike="noStrike" dirty="0" smtClean="0">
                          <a:solidFill>
                            <a:schemeClr val="accent4">
                              <a:lumMod val="50000"/>
                              <a:lumOff val="50000"/>
                            </a:schemeClr>
                          </a:solidFill>
                        </a:rPr>
                        <a:t>double</a:t>
                      </a:r>
                      <a:endParaRPr lang="en-US" sz="1800" b="1" i="0" u="none" strike="noStrike" dirty="0">
                        <a:solidFill>
                          <a:schemeClr val="accent4">
                            <a:lumMod val="50000"/>
                            <a:lumOff val="50000"/>
                          </a:schemeClr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 err="1" smtClean="0">
                          <a:solidFill>
                            <a:srgbClr val="FF0000"/>
                          </a:solidFill>
                        </a:rPr>
                        <a:t>Lf、LF、Le、LE</a:t>
                      </a:r>
                      <a:endParaRPr lang="en-US" sz="1800" b="1" u="none" strike="noStrike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dirty="0" err="1" smtClean="0">
                          <a:solidFill>
                            <a:srgbClr val="FF0000"/>
                          </a:solidFill>
                        </a:rPr>
                        <a:t>Lg、LG</a:t>
                      </a:r>
                      <a:r>
                        <a:rPr lang="zh-CN" altLang="en-US" sz="1800" b="1" u="none" strike="noStrike" dirty="0" smtClean="0">
                          <a:solidFill>
                            <a:srgbClr val="FF0000"/>
                          </a:solidFill>
                        </a:rPr>
                        <a:t>、</a:t>
                      </a:r>
                      <a:r>
                        <a:rPr lang="en-US" altLang="zh-CN" sz="1800" b="1" u="none" strike="noStrike" dirty="0" err="1" smtClean="0">
                          <a:solidFill>
                            <a:srgbClr val="FF0000"/>
                          </a:solidFill>
                        </a:rPr>
                        <a:t>L</a:t>
                      </a:r>
                      <a:r>
                        <a:rPr lang="en-US" sz="1800" b="1" u="none" strike="noStrike" dirty="0" err="1" smtClean="0">
                          <a:solidFill>
                            <a:srgbClr val="FF0000"/>
                          </a:solidFill>
                        </a:rPr>
                        <a:t>a、LA</a:t>
                      </a:r>
                      <a:endParaRPr lang="en-US" sz="1800" b="1" i="0" u="none" strike="noStrike" dirty="0" smtClean="0">
                        <a:solidFill>
                          <a:srgbClr val="FF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u="none" strike="noStrike" dirty="0" smtClean="0">
                          <a:solidFill>
                            <a:srgbClr val="000000"/>
                          </a:solidFill>
                        </a:rPr>
                        <a:t> 对</a:t>
                      </a:r>
                      <a:r>
                        <a:rPr lang="en-US" altLang="zh-CN" sz="1600" b="0" u="none" strike="noStrike" dirty="0" smtClean="0">
                          <a:solidFill>
                            <a:srgbClr val="000000"/>
                          </a:solidFill>
                        </a:rPr>
                        <a:t>long double</a:t>
                      </a:r>
                      <a:r>
                        <a:rPr lang="zh-CN" altLang="en-US" sz="1600" b="0" u="none" strike="noStrike" dirty="0" smtClean="0">
                          <a:solidFill>
                            <a:srgbClr val="000000"/>
                          </a:solidFill>
                        </a:rPr>
                        <a:t>输出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标志字符的作用</a:t>
            </a:r>
          </a:p>
        </p:txBody>
      </p:sp>
      <p:sp>
        <p:nvSpPr>
          <p:cNvPr id="72707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 smtClean="0">
                <a:ea typeface="宋体" pitchFamily="2" charset="-122"/>
              </a:rPr>
              <a:t>printf</a:t>
            </a:r>
            <a:r>
              <a:rPr lang="zh-CN" altLang="en-US" sz="3200" dirty="0" smtClean="0">
                <a:ea typeface="宋体" pitchFamily="2" charset="-122"/>
              </a:rPr>
              <a:t>输出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00338" y="4025900"/>
            <a:ext cx="3816350" cy="369888"/>
          </a:xfrm>
          <a:prstGeom prst="rect">
            <a:avLst/>
          </a:prstGeom>
          <a:noFill/>
          <a:ln>
            <a:solidFill>
              <a:schemeClr val="tx1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ES" altLang="zh-CN" dirty="0"/>
              <a:t>printf("x = </a:t>
            </a:r>
            <a:r>
              <a:rPr lang="es-ES" altLang="zh-CN" b="1" dirty="0">
                <a:solidFill>
                  <a:srgbClr val="FF0000"/>
                </a:solidFill>
              </a:rPr>
              <a:t>%-8d</a:t>
            </a:r>
            <a:r>
              <a:rPr lang="es-ES" altLang="zh-CN" dirty="0"/>
              <a:t>, y = </a:t>
            </a:r>
            <a:r>
              <a:rPr lang="es-ES" altLang="zh-CN" b="1" dirty="0">
                <a:solidFill>
                  <a:srgbClr val="FF0000"/>
                </a:solidFill>
              </a:rPr>
              <a:t>%08d</a:t>
            </a:r>
            <a:r>
              <a:rPr lang="es-ES" altLang="zh-CN" dirty="0"/>
              <a:t>\n", x, y);</a:t>
            </a:r>
            <a:endParaRPr lang="en-US" altLang="zh-CN" dirty="0"/>
          </a:p>
        </p:txBody>
      </p:sp>
      <p:pic>
        <p:nvPicPr>
          <p:cNvPr id="72709" name="图片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650" y="1557338"/>
            <a:ext cx="7532688" cy="241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2710" name="图片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263" y="4581525"/>
            <a:ext cx="318135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2711" name="图片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76375" y="4508500"/>
            <a:ext cx="312420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3-26 </a:t>
            </a:r>
            <a:r>
              <a:rPr lang="zh-CN" altLang="en-US" dirty="0" smtClean="0"/>
              <a:t>转换说明使用举例，如程序</a:t>
            </a:r>
            <a:r>
              <a:rPr lang="en-US" altLang="zh-CN" dirty="0" smtClean="0"/>
              <a:t>demo3_8.c</a:t>
            </a:r>
            <a:endParaRPr lang="zh-CN" altLang="en-US" dirty="0" smtClean="0"/>
          </a:p>
        </p:txBody>
      </p:sp>
      <p:sp>
        <p:nvSpPr>
          <p:cNvPr id="7168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 smtClean="0">
                <a:ea typeface="宋体" pitchFamily="2" charset="-122"/>
              </a:rPr>
              <a:t>printf</a:t>
            </a:r>
            <a:r>
              <a:rPr lang="zh-CN" altLang="en-US" sz="3200" dirty="0" smtClean="0">
                <a:ea typeface="宋体" pitchFamily="2" charset="-122"/>
              </a:rPr>
              <a:t>输出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813" y="1568450"/>
            <a:ext cx="7632700" cy="4802188"/>
          </a:xfrm>
          <a:prstGeom prst="rect">
            <a:avLst/>
          </a:prstGeom>
          <a:noFill/>
          <a:ln>
            <a:solidFill>
              <a:schemeClr val="tx1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/*</a:t>
            </a:r>
            <a:r>
              <a:rPr lang="zh-CN" altLang="en-US" dirty="0"/>
              <a:t>源文件：</a:t>
            </a:r>
            <a:r>
              <a:rPr lang="en-US" altLang="zh-CN" dirty="0"/>
              <a:t>demo3_8.c*/</a:t>
            </a:r>
          </a:p>
          <a:p>
            <a:pPr>
              <a:defRPr/>
            </a:pPr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>
              <a:defRPr/>
            </a:pPr>
            <a:r>
              <a:rPr lang="en-US" altLang="zh-CN" dirty="0"/>
              <a:t>#include &lt;</a:t>
            </a:r>
            <a:r>
              <a:rPr lang="en-US" altLang="zh-CN" dirty="0" err="1"/>
              <a:t>stdlib.h</a:t>
            </a:r>
            <a:r>
              <a:rPr lang="en-US" altLang="zh-CN" dirty="0"/>
              <a:t>&gt;</a:t>
            </a:r>
            <a:endParaRPr lang="zh-CN" altLang="en-US" dirty="0"/>
          </a:p>
          <a:p>
            <a:pPr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main(void)</a:t>
            </a:r>
          </a:p>
          <a:p>
            <a:pPr>
              <a:defRPr/>
            </a:pPr>
            <a:r>
              <a:rPr lang="en-US" altLang="zh-CN" dirty="0"/>
              <a:t>{</a:t>
            </a:r>
          </a:p>
          <a:p>
            <a:pPr>
              <a:defRPr/>
            </a:pPr>
            <a:r>
              <a:rPr lang="es-ES" altLang="zh-CN" dirty="0"/>
              <a:t>    int x = 34, y = -34;</a:t>
            </a:r>
          </a:p>
          <a:p>
            <a:pPr>
              <a:defRPr/>
            </a:pPr>
            <a:r>
              <a:rPr lang="es-ES" altLang="zh-CN" dirty="0"/>
              <a:t>    printf("x = </a:t>
            </a:r>
            <a:r>
              <a:rPr lang="es-ES" altLang="zh-CN" b="1" dirty="0">
                <a:solidFill>
                  <a:srgbClr val="FF0000"/>
                </a:solidFill>
              </a:rPr>
              <a:t>%8d</a:t>
            </a:r>
            <a:r>
              <a:rPr lang="es-ES" altLang="zh-CN" dirty="0"/>
              <a:t>, y = </a:t>
            </a:r>
            <a:r>
              <a:rPr lang="es-ES" altLang="zh-CN" b="1" dirty="0">
                <a:solidFill>
                  <a:srgbClr val="FF0000"/>
                </a:solidFill>
              </a:rPr>
              <a:t>%8d</a:t>
            </a:r>
            <a:r>
              <a:rPr lang="es-ES" altLang="zh-CN" dirty="0"/>
              <a:t>\n", x, y);</a:t>
            </a:r>
            <a:endParaRPr lang="en-US" altLang="zh-CN" dirty="0"/>
          </a:p>
          <a:p>
            <a:pPr>
              <a:defRPr/>
            </a:pPr>
            <a:r>
              <a:rPr lang="es-ES" altLang="zh-CN" dirty="0"/>
              <a:t>    printf("x = </a:t>
            </a:r>
            <a:r>
              <a:rPr lang="es-ES" altLang="zh-CN" b="1" dirty="0">
                <a:solidFill>
                  <a:srgbClr val="FF0000"/>
                </a:solidFill>
              </a:rPr>
              <a:t>%08d</a:t>
            </a:r>
            <a:r>
              <a:rPr lang="es-ES" altLang="zh-CN" dirty="0"/>
              <a:t>, y = </a:t>
            </a:r>
            <a:r>
              <a:rPr lang="es-ES" altLang="zh-CN" b="1" dirty="0">
                <a:solidFill>
                  <a:srgbClr val="FF0000"/>
                </a:solidFill>
              </a:rPr>
              <a:t>%08d</a:t>
            </a:r>
            <a:r>
              <a:rPr lang="es-ES" altLang="zh-CN" dirty="0"/>
              <a:t>\n", x, y);</a:t>
            </a:r>
            <a:endParaRPr lang="en-US" altLang="zh-CN" dirty="0"/>
          </a:p>
          <a:p>
            <a:pPr>
              <a:defRPr/>
            </a:pPr>
            <a:r>
              <a:rPr lang="es-ES" altLang="zh-CN" dirty="0"/>
              <a:t>    printf("x = </a:t>
            </a:r>
            <a:r>
              <a:rPr lang="es-ES" altLang="zh-CN" b="1" dirty="0">
                <a:solidFill>
                  <a:srgbClr val="FF0000"/>
                </a:solidFill>
              </a:rPr>
              <a:t>% 08d</a:t>
            </a:r>
            <a:r>
              <a:rPr lang="es-ES" altLang="zh-CN" dirty="0"/>
              <a:t>, y = </a:t>
            </a:r>
            <a:r>
              <a:rPr lang="es-ES" altLang="zh-CN" b="1" dirty="0">
                <a:solidFill>
                  <a:srgbClr val="FF0000"/>
                </a:solidFill>
              </a:rPr>
              <a:t>% 08d</a:t>
            </a:r>
            <a:r>
              <a:rPr lang="es-ES" altLang="zh-CN" dirty="0"/>
              <a:t>\n", x, y);</a:t>
            </a:r>
            <a:endParaRPr lang="en-US" altLang="zh-CN" dirty="0"/>
          </a:p>
          <a:p>
            <a:pPr>
              <a:defRPr/>
            </a:pPr>
            <a:r>
              <a:rPr lang="es-ES" altLang="zh-CN" dirty="0"/>
              <a:t>    printf("x = </a:t>
            </a:r>
            <a:r>
              <a:rPr lang="es-ES" altLang="zh-CN" b="1" dirty="0">
                <a:solidFill>
                  <a:srgbClr val="FF0000"/>
                </a:solidFill>
              </a:rPr>
              <a:t>%-8d</a:t>
            </a:r>
            <a:r>
              <a:rPr lang="es-ES" altLang="zh-CN" dirty="0"/>
              <a:t>, y = </a:t>
            </a:r>
            <a:r>
              <a:rPr lang="es-ES" altLang="zh-CN" b="1" dirty="0">
                <a:solidFill>
                  <a:srgbClr val="FF0000"/>
                </a:solidFill>
              </a:rPr>
              <a:t>%-8d</a:t>
            </a:r>
            <a:r>
              <a:rPr lang="es-ES" altLang="zh-CN" dirty="0"/>
              <a:t>\n", x, y);</a:t>
            </a:r>
            <a:endParaRPr lang="en-US" altLang="zh-CN" dirty="0"/>
          </a:p>
          <a:p>
            <a:pPr>
              <a:defRPr/>
            </a:pPr>
            <a:r>
              <a:rPr lang="es-ES" altLang="zh-CN" dirty="0"/>
              <a:t>    printf("x = </a:t>
            </a:r>
            <a:r>
              <a:rPr lang="es-ES" altLang="zh-CN" b="1" dirty="0">
                <a:solidFill>
                  <a:srgbClr val="FF0000"/>
                </a:solidFill>
              </a:rPr>
              <a:t>%- 8d</a:t>
            </a:r>
            <a:r>
              <a:rPr lang="es-ES" altLang="zh-CN" dirty="0"/>
              <a:t>, y = </a:t>
            </a:r>
            <a:r>
              <a:rPr lang="es-ES" altLang="zh-CN" b="1" dirty="0">
                <a:solidFill>
                  <a:srgbClr val="FF0000"/>
                </a:solidFill>
              </a:rPr>
              <a:t>%- 8d</a:t>
            </a:r>
            <a:r>
              <a:rPr lang="es-ES" altLang="zh-CN" dirty="0"/>
              <a:t>\n", x, y);</a:t>
            </a:r>
            <a:endParaRPr lang="en-US" altLang="zh-CN" dirty="0"/>
          </a:p>
          <a:p>
            <a:pPr>
              <a:defRPr/>
            </a:pPr>
            <a:r>
              <a:rPr lang="es-ES" altLang="zh-CN" dirty="0"/>
              <a:t>    printf("x = </a:t>
            </a:r>
            <a:r>
              <a:rPr lang="es-ES" altLang="zh-CN" b="1" dirty="0">
                <a:solidFill>
                  <a:srgbClr val="FF0000"/>
                </a:solidFill>
              </a:rPr>
              <a:t>%-+8d</a:t>
            </a:r>
            <a:r>
              <a:rPr lang="es-ES" altLang="zh-CN" dirty="0"/>
              <a:t>, y = </a:t>
            </a:r>
            <a:r>
              <a:rPr lang="es-ES" altLang="zh-CN" b="1" dirty="0">
                <a:solidFill>
                  <a:srgbClr val="FF0000"/>
                </a:solidFill>
              </a:rPr>
              <a:t>%-+8d</a:t>
            </a:r>
            <a:r>
              <a:rPr lang="es-ES" altLang="zh-CN" dirty="0"/>
              <a:t>\n", x, y);</a:t>
            </a:r>
            <a:endParaRPr lang="en-US" altLang="zh-CN" dirty="0"/>
          </a:p>
          <a:p>
            <a:pPr>
              <a:defRPr/>
            </a:pPr>
            <a:r>
              <a:rPr lang="es-ES" altLang="zh-CN" dirty="0"/>
              <a:t>    printf("x = </a:t>
            </a:r>
            <a:r>
              <a:rPr lang="es-ES" altLang="zh-CN" b="1" dirty="0">
                <a:solidFill>
                  <a:srgbClr val="FF0000"/>
                </a:solidFill>
              </a:rPr>
              <a:t>%8.4d</a:t>
            </a:r>
            <a:r>
              <a:rPr lang="es-ES" altLang="zh-CN" dirty="0"/>
              <a:t>, y = </a:t>
            </a:r>
            <a:r>
              <a:rPr lang="es-ES" altLang="zh-CN" b="1" dirty="0">
                <a:solidFill>
                  <a:srgbClr val="FF0000"/>
                </a:solidFill>
              </a:rPr>
              <a:t>%8.4d</a:t>
            </a:r>
            <a:r>
              <a:rPr lang="es-ES" altLang="zh-CN" dirty="0"/>
              <a:t>\n", x, y);</a:t>
            </a:r>
            <a:endParaRPr lang="en-US" altLang="zh-CN" dirty="0"/>
          </a:p>
          <a:p>
            <a:pPr>
              <a:defRPr/>
            </a:pPr>
            <a:r>
              <a:rPr lang="es-ES" altLang="zh-CN" dirty="0"/>
              <a:t>    printf("x = </a:t>
            </a:r>
            <a:r>
              <a:rPr lang="es-ES" altLang="zh-CN" b="1" dirty="0">
                <a:solidFill>
                  <a:srgbClr val="FF0000"/>
                </a:solidFill>
              </a:rPr>
              <a:t>%-8.4d</a:t>
            </a:r>
            <a:r>
              <a:rPr lang="es-ES" altLang="zh-CN" dirty="0"/>
              <a:t>, y = </a:t>
            </a:r>
            <a:r>
              <a:rPr lang="es-ES" altLang="zh-CN" b="1" dirty="0">
                <a:solidFill>
                  <a:srgbClr val="FF0000"/>
                </a:solidFill>
              </a:rPr>
              <a:t>%-8.4d</a:t>
            </a:r>
            <a:r>
              <a:rPr lang="es-ES" altLang="zh-CN" dirty="0"/>
              <a:t>\n", x, y);</a:t>
            </a:r>
            <a:endParaRPr lang="zh-CN" altLang="en-US" dirty="0"/>
          </a:p>
          <a:p>
            <a:pPr>
              <a:defRPr/>
            </a:pPr>
            <a:r>
              <a:rPr lang="en-US" altLang="zh-CN" dirty="0"/>
              <a:t>    system("PAUSE");</a:t>
            </a:r>
          </a:p>
          <a:p>
            <a:pPr>
              <a:defRPr/>
            </a:pPr>
            <a:r>
              <a:rPr lang="en-US" altLang="zh-CN" dirty="0"/>
              <a:t>    return 0;</a:t>
            </a:r>
          </a:p>
          <a:p>
            <a:pPr>
              <a:defRPr/>
            </a:pPr>
            <a:r>
              <a:rPr lang="en-US" altLang="zh-CN" dirty="0"/>
              <a:t>}</a:t>
            </a:r>
            <a:endParaRPr lang="zh-CN" altLang="en-US" dirty="0">
              <a:solidFill>
                <a:srgbClr val="000066"/>
              </a:solidFill>
            </a:endParaRPr>
          </a:p>
        </p:txBody>
      </p:sp>
      <p:pic>
        <p:nvPicPr>
          <p:cNvPr id="114690" name="图片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26038" y="3284538"/>
            <a:ext cx="331470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smtClean="0">
                <a:ea typeface="宋体" pitchFamily="2" charset="-122"/>
              </a:rPr>
              <a:t>问题求解与算法</a:t>
            </a:r>
          </a:p>
        </p:txBody>
      </p:sp>
      <p:sp>
        <p:nvSpPr>
          <p:cNvPr id="11267" name="页脚占位符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smtClean="0">
                <a:solidFill>
                  <a:srgbClr val="000066"/>
                </a:solidFill>
              </a:rPr>
              <a:t>版权所有，复制注明出处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20" y="1000108"/>
            <a:ext cx="8643998" cy="54292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/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r>
              <a:rPr lang="en-US" altLang="zh-CN" b="1" dirty="0" smtClean="0">
                <a:latin typeface="Courier New" pitchFamily="49" charset="0"/>
              </a:rPr>
              <a:t>#</a:t>
            </a:r>
            <a:r>
              <a:rPr lang="en-US" altLang="zh-CN" b="1" dirty="0">
                <a:latin typeface="Courier New" pitchFamily="49" charset="0"/>
              </a:rPr>
              <a:t>include &lt;</a:t>
            </a:r>
            <a:r>
              <a:rPr lang="en-US" altLang="zh-CN" b="1" dirty="0" err="1">
                <a:latin typeface="Courier New" pitchFamily="49" charset="0"/>
              </a:rPr>
              <a:t>stdio.h</a:t>
            </a:r>
            <a:r>
              <a:rPr lang="en-US" altLang="zh-CN" b="1" dirty="0">
                <a:latin typeface="Courier New" pitchFamily="49" charset="0"/>
              </a:rPr>
              <a:t>&gt;</a:t>
            </a:r>
          </a:p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r>
              <a:rPr lang="en-US" altLang="zh-CN" b="1" dirty="0">
                <a:latin typeface="Courier New" pitchFamily="49" charset="0"/>
              </a:rPr>
              <a:t>#include &lt;</a:t>
            </a:r>
            <a:r>
              <a:rPr lang="en-US" altLang="zh-CN" b="1" dirty="0" err="1">
                <a:latin typeface="Courier New" pitchFamily="49" charset="0"/>
              </a:rPr>
              <a:t>stdlib.h</a:t>
            </a:r>
            <a:r>
              <a:rPr lang="en-US" altLang="zh-CN" b="1" dirty="0">
                <a:latin typeface="Courier New" pitchFamily="49" charset="0"/>
              </a:rPr>
              <a:t>&gt;</a:t>
            </a:r>
          </a:p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r>
              <a:rPr lang="en-US" altLang="zh-CN" b="1" dirty="0">
                <a:latin typeface="Courier New" pitchFamily="49" charset="0"/>
              </a:rPr>
              <a:t>#include &lt;</a:t>
            </a:r>
            <a:r>
              <a:rPr lang="en-US" altLang="zh-CN" b="1" dirty="0" err="1">
                <a:latin typeface="Courier New" pitchFamily="49" charset="0"/>
              </a:rPr>
              <a:t>math.h</a:t>
            </a:r>
            <a:r>
              <a:rPr lang="en-US" altLang="zh-CN" b="1" dirty="0">
                <a:latin typeface="Courier New" pitchFamily="49" charset="0"/>
              </a:rPr>
              <a:t>&gt;     </a:t>
            </a:r>
            <a:r>
              <a:rPr lang="en-US" altLang="zh-CN" b="1" dirty="0" smtClean="0">
                <a:latin typeface="Courier New" pitchFamily="49" charset="0"/>
              </a:rPr>
              <a:t>/* </a:t>
            </a:r>
            <a:r>
              <a:rPr lang="en-US" altLang="zh-CN" b="1" dirty="0" err="1">
                <a:latin typeface="Courier New" pitchFamily="49" charset="0"/>
              </a:rPr>
              <a:t>sqrt</a:t>
            </a:r>
            <a:r>
              <a:rPr lang="en-US" altLang="zh-CN" b="1" dirty="0">
                <a:latin typeface="Courier New" pitchFamily="49" charset="0"/>
              </a:rPr>
              <a:t> </a:t>
            </a:r>
            <a:r>
              <a:rPr lang="zh-CN" altLang="en-US" b="1" dirty="0">
                <a:latin typeface="Courier New" pitchFamily="49" charset="0"/>
              </a:rPr>
              <a:t>函数在此文件头中定义*</a:t>
            </a:r>
            <a:r>
              <a:rPr lang="en-US" altLang="zh-CN" b="1" dirty="0">
                <a:latin typeface="Courier New" pitchFamily="49" charset="0"/>
              </a:rPr>
              <a:t>/</a:t>
            </a:r>
          </a:p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r>
              <a:rPr lang="en-US" altLang="zh-CN" b="1" dirty="0" err="1">
                <a:latin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</a:rPr>
              <a:t> main(void)</a:t>
            </a:r>
          </a:p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r>
              <a:rPr lang="en-US" altLang="zh-CN" b="1" dirty="0">
                <a:latin typeface="Courier New" pitchFamily="49" charset="0"/>
              </a:rPr>
              <a:t>{</a:t>
            </a:r>
          </a:p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r>
              <a:rPr lang="en-US" altLang="zh-CN" b="1" dirty="0">
                <a:latin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</a:rPr>
              <a:t> a, b, c;</a:t>
            </a:r>
          </a:p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r>
              <a:rPr lang="en-US" altLang="zh-CN" b="1" dirty="0">
                <a:latin typeface="Courier New" pitchFamily="49" charset="0"/>
              </a:rPr>
              <a:t>	double </a:t>
            </a:r>
            <a:r>
              <a:rPr lang="en-US" altLang="zh-CN" b="1" dirty="0" smtClean="0">
                <a:latin typeface="Courier New" pitchFamily="49" charset="0"/>
              </a:rPr>
              <a:t>delta, </a:t>
            </a:r>
            <a:r>
              <a:rPr lang="en-US" altLang="zh-CN" b="1" dirty="0">
                <a:latin typeface="Courier New" pitchFamily="49" charset="0"/>
              </a:rPr>
              <a:t>x1, x2;</a:t>
            </a:r>
          </a:p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r>
              <a:rPr lang="en-US" altLang="zh-CN" b="1" dirty="0">
                <a:latin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</a:rPr>
              <a:t>printf</a:t>
            </a:r>
            <a:r>
              <a:rPr lang="en-US" altLang="zh-CN" b="1" dirty="0">
                <a:latin typeface="Courier New" pitchFamily="49" charset="0"/>
              </a:rPr>
              <a:t>("</a:t>
            </a:r>
            <a:r>
              <a:rPr lang="zh-CN" altLang="en-US" b="1" dirty="0">
                <a:latin typeface="Courier New" pitchFamily="49" charset="0"/>
              </a:rPr>
              <a:t>输入</a:t>
            </a:r>
            <a:r>
              <a:rPr lang="en-US" altLang="zh-CN" b="1" dirty="0">
                <a:latin typeface="Courier New" pitchFamily="49" charset="0"/>
              </a:rPr>
              <a:t>a, b, c(a</a:t>
            </a:r>
            <a:r>
              <a:rPr lang="zh-CN" altLang="en-US" b="1" dirty="0">
                <a:latin typeface="Courier New" pitchFamily="49" charset="0"/>
              </a:rPr>
              <a:t>不</a:t>
            </a:r>
            <a:r>
              <a:rPr lang="zh-CN" altLang="en-US" b="1" dirty="0" smtClean="0">
                <a:latin typeface="Courier New" pitchFamily="49" charset="0"/>
              </a:rPr>
              <a:t>为</a:t>
            </a:r>
            <a:r>
              <a:rPr lang="en-US" altLang="zh-CN" b="1" dirty="0" smtClean="0">
                <a:latin typeface="Courier New" pitchFamily="49" charset="0"/>
              </a:rPr>
              <a:t>0</a:t>
            </a:r>
            <a:r>
              <a:rPr lang="zh-CN" altLang="en-US" b="1" dirty="0" smtClean="0">
                <a:latin typeface="Courier New" pitchFamily="49" charset="0"/>
              </a:rPr>
              <a:t>，</a:t>
            </a:r>
            <a:r>
              <a:rPr lang="zh-CN" altLang="en-US" b="1" dirty="0">
                <a:latin typeface="Courier New" pitchFamily="49" charset="0"/>
              </a:rPr>
              <a:t>数据间以空格隔开</a:t>
            </a:r>
            <a:r>
              <a:rPr lang="en-US" altLang="zh-CN" b="1" dirty="0">
                <a:latin typeface="Courier New" pitchFamily="49" charset="0"/>
              </a:rPr>
              <a:t>)</a:t>
            </a:r>
            <a:r>
              <a:rPr lang="zh-CN" altLang="en-US" b="1" dirty="0">
                <a:latin typeface="Courier New" pitchFamily="49" charset="0"/>
              </a:rPr>
              <a:t>：</a:t>
            </a:r>
            <a:r>
              <a:rPr lang="en-US" altLang="zh-CN" b="1" dirty="0">
                <a:latin typeface="Courier New" pitchFamily="49" charset="0"/>
              </a:rPr>
              <a:t>");</a:t>
            </a:r>
          </a:p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r>
              <a:rPr lang="it-IT" altLang="zh-CN" b="1" dirty="0">
                <a:latin typeface="Courier New" pitchFamily="49" charset="0"/>
              </a:rPr>
              <a:t>	scanf("%d %d %d", &amp;a, &amp;b, &amp;c);</a:t>
            </a:r>
          </a:p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r>
              <a:rPr lang="en-US" altLang="zh-CN" b="1" dirty="0">
                <a:latin typeface="Courier New" pitchFamily="49" charset="0"/>
              </a:rPr>
              <a:t>	delta = b * b - 4 * a * c;</a:t>
            </a:r>
          </a:p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r>
              <a:rPr lang="en-US" altLang="zh-CN" b="1" dirty="0">
                <a:latin typeface="Courier New" pitchFamily="49" charset="0"/>
              </a:rPr>
              <a:t>	if(delta &gt;= 0)</a:t>
            </a:r>
          </a:p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r>
              <a:rPr lang="zh-CN" altLang="en-US" b="1" dirty="0">
                <a:latin typeface="Courier New" pitchFamily="49" charset="0"/>
              </a:rPr>
              <a:t> 	</a:t>
            </a:r>
            <a:r>
              <a:rPr lang="en-US" altLang="zh-CN" b="1" dirty="0">
                <a:latin typeface="Courier New" pitchFamily="49" charset="0"/>
              </a:rPr>
              <a:t>{</a:t>
            </a:r>
          </a:p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r>
              <a:rPr lang="sv-SE" altLang="zh-CN" b="1" dirty="0">
                <a:latin typeface="Courier New" pitchFamily="49" charset="0"/>
              </a:rPr>
              <a:t>		x1 = (-b + sqrt( delta </a:t>
            </a:r>
            <a:r>
              <a:rPr lang="sv-SE" altLang="zh-CN" b="1" dirty="0" smtClean="0">
                <a:latin typeface="Courier New" pitchFamily="49" charset="0"/>
              </a:rPr>
              <a:t>))/(</a:t>
            </a:r>
            <a:r>
              <a:rPr lang="sv-SE" altLang="zh-CN" b="1" dirty="0">
                <a:latin typeface="Courier New" pitchFamily="49" charset="0"/>
              </a:rPr>
              <a:t>2.0 * a</a:t>
            </a:r>
            <a:r>
              <a:rPr lang="sv-SE" altLang="zh-CN" b="1" dirty="0" smtClean="0">
                <a:latin typeface="Courier New" pitchFamily="49" charset="0"/>
              </a:rPr>
              <a:t>);</a:t>
            </a:r>
            <a:endParaRPr lang="sv-SE" altLang="zh-CN" b="1" dirty="0">
              <a:latin typeface="Courier New" pitchFamily="49" charset="0"/>
            </a:endParaRPr>
          </a:p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r>
              <a:rPr lang="sv-SE" altLang="zh-CN" b="1" dirty="0">
                <a:latin typeface="Courier New" pitchFamily="49" charset="0"/>
              </a:rPr>
              <a:t>		x2 = (-b - sqrt( delta </a:t>
            </a:r>
            <a:r>
              <a:rPr lang="sv-SE" altLang="zh-CN" b="1" dirty="0" smtClean="0">
                <a:latin typeface="Courier New" pitchFamily="49" charset="0"/>
              </a:rPr>
              <a:t>))/(</a:t>
            </a:r>
            <a:r>
              <a:rPr lang="sv-SE" altLang="zh-CN" b="1" dirty="0">
                <a:latin typeface="Courier New" pitchFamily="49" charset="0"/>
              </a:rPr>
              <a:t>2.0 * a</a:t>
            </a:r>
            <a:r>
              <a:rPr lang="sv-SE" altLang="zh-CN" b="1" dirty="0" smtClean="0">
                <a:latin typeface="Courier New" pitchFamily="49" charset="0"/>
              </a:rPr>
              <a:t>);</a:t>
            </a:r>
          </a:p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r>
              <a:rPr lang="sv-SE" altLang="zh-CN" b="1" dirty="0" smtClean="0">
                <a:latin typeface="Courier New" pitchFamily="49" charset="0"/>
              </a:rPr>
              <a:t>      </a:t>
            </a:r>
            <a:r>
              <a:rPr lang="en-US" altLang="zh-CN" b="1" dirty="0" err="1" smtClean="0">
                <a:latin typeface="Courier New" pitchFamily="49" charset="0"/>
              </a:rPr>
              <a:t>printf</a:t>
            </a:r>
            <a:r>
              <a:rPr lang="en-US" altLang="zh-CN" b="1" dirty="0" smtClean="0">
                <a:latin typeface="Courier New" pitchFamily="49" charset="0"/>
              </a:rPr>
              <a:t>(“</a:t>
            </a:r>
            <a:r>
              <a:rPr lang="zh-CN" altLang="en-US" b="1" dirty="0" smtClean="0">
                <a:latin typeface="Courier New" pitchFamily="49" charset="0"/>
              </a:rPr>
              <a:t>方程的两根分别为：</a:t>
            </a:r>
            <a:r>
              <a:rPr lang="en-US" altLang="zh-CN" b="1" dirty="0" smtClean="0">
                <a:latin typeface="Courier New" pitchFamily="49" charset="0"/>
              </a:rPr>
              <a:t>%f,%f”,x1,x2);</a:t>
            </a:r>
            <a:endParaRPr lang="sv-SE" altLang="zh-CN" b="1" dirty="0">
              <a:latin typeface="Courier New" pitchFamily="49" charset="0"/>
            </a:endParaRPr>
          </a:p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r>
              <a:rPr lang="zh-CN" altLang="en-US" b="1" dirty="0">
                <a:latin typeface="Courier New" pitchFamily="49" charset="0"/>
              </a:rPr>
              <a:t> 	</a:t>
            </a:r>
            <a:r>
              <a:rPr lang="en-US" altLang="zh-CN" b="1" dirty="0">
                <a:latin typeface="Courier New" pitchFamily="49" charset="0"/>
              </a:rPr>
              <a:t>}</a:t>
            </a:r>
          </a:p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r>
              <a:rPr lang="en-US" altLang="zh-CN" b="1" dirty="0">
                <a:latin typeface="Courier New" pitchFamily="49" charset="0"/>
              </a:rPr>
              <a:t> 	else</a:t>
            </a:r>
          </a:p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r>
              <a:rPr lang="en-US" altLang="zh-CN" b="1" dirty="0">
                <a:latin typeface="Courier New" pitchFamily="49" charset="0"/>
              </a:rPr>
              <a:t> 	{  </a:t>
            </a:r>
            <a:r>
              <a:rPr lang="en-US" altLang="zh-CN" b="1" dirty="0" err="1" smtClean="0">
                <a:latin typeface="Courier New" pitchFamily="49" charset="0"/>
              </a:rPr>
              <a:t>printf</a:t>
            </a:r>
            <a:r>
              <a:rPr lang="en-US" altLang="zh-CN" b="1" dirty="0">
                <a:latin typeface="Courier New" pitchFamily="49" charset="0"/>
              </a:rPr>
              <a:t>("</a:t>
            </a:r>
            <a:r>
              <a:rPr lang="zh-CN" altLang="en-US" b="1" dirty="0">
                <a:latin typeface="Courier New" pitchFamily="49" charset="0"/>
              </a:rPr>
              <a:t>方程无实根。</a:t>
            </a:r>
            <a:r>
              <a:rPr lang="en-US" altLang="zh-CN" b="1" dirty="0">
                <a:latin typeface="Courier New" pitchFamily="49" charset="0"/>
              </a:rPr>
              <a:t>\n");    }</a:t>
            </a:r>
          </a:p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r>
              <a:rPr lang="en-US" altLang="zh-CN" b="1" dirty="0">
                <a:latin typeface="Courier New" pitchFamily="49" charset="0"/>
              </a:rPr>
              <a:t>	system("PAUSE");         </a:t>
            </a:r>
            <a:endParaRPr lang="en-US" altLang="zh-CN" b="1" dirty="0" smtClean="0">
              <a:latin typeface="Courier New" pitchFamily="49" charset="0"/>
            </a:endParaRPr>
          </a:p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r>
              <a:rPr lang="en-US" altLang="zh-CN" b="1" dirty="0" smtClean="0">
                <a:latin typeface="Courier New" pitchFamily="49" charset="0"/>
              </a:rPr>
              <a:t>  return </a:t>
            </a:r>
            <a:r>
              <a:rPr lang="en-US" altLang="zh-CN" b="1" dirty="0">
                <a:latin typeface="Courier New" pitchFamily="49" charset="0"/>
              </a:rPr>
              <a:t>0;</a:t>
            </a:r>
          </a:p>
          <a:p>
            <a:pPr marL="365760" indent="-256032" eaLnBrk="0" hangingPunct="0">
              <a:buClr>
                <a:schemeClr val="accent1"/>
              </a:buClr>
              <a:buSzPct val="68000"/>
              <a:defRPr/>
            </a:pPr>
            <a:r>
              <a:rPr lang="en-US" altLang="zh-CN" b="1" dirty="0">
                <a:latin typeface="Courier New" pitchFamily="49" charset="0"/>
              </a:rPr>
              <a:t>}</a:t>
            </a:r>
          </a:p>
        </p:txBody>
      </p:sp>
      <p:sp>
        <p:nvSpPr>
          <p:cNvPr id="2" name="矩形​​ 1"/>
          <p:cNvSpPr/>
          <p:nvPr/>
        </p:nvSpPr>
        <p:spPr>
          <a:xfrm>
            <a:off x="627993" y="3000372"/>
            <a:ext cx="6104595" cy="2889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矩形​​ 6"/>
          <p:cNvSpPr/>
          <p:nvPr/>
        </p:nvSpPr>
        <p:spPr>
          <a:xfrm>
            <a:off x="642911" y="3286124"/>
            <a:ext cx="6089678" cy="2809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矩形​​ 7"/>
          <p:cNvSpPr/>
          <p:nvPr/>
        </p:nvSpPr>
        <p:spPr>
          <a:xfrm>
            <a:off x="642911" y="3571876"/>
            <a:ext cx="6089678" cy="22145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下箭头​​ 3"/>
          <p:cNvSpPr/>
          <p:nvPr/>
        </p:nvSpPr>
        <p:spPr>
          <a:xfrm rot="5400000">
            <a:off x="7214323" y="2533460"/>
            <a:ext cx="432048" cy="1080120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altLang="zh-CN" dirty="0">
                <a:solidFill>
                  <a:srgbClr val="FF0000"/>
                </a:solidFill>
              </a:rPr>
              <a:t>step1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下箭头​​ 10"/>
          <p:cNvSpPr/>
          <p:nvPr/>
        </p:nvSpPr>
        <p:spPr>
          <a:xfrm rot="5400000">
            <a:off x="7200292" y="2890650"/>
            <a:ext cx="432048" cy="1080120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altLang="zh-CN" dirty="0">
                <a:solidFill>
                  <a:srgbClr val="FF0000"/>
                </a:solidFill>
              </a:rPr>
              <a:t>step2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下箭头​​ 11"/>
          <p:cNvSpPr/>
          <p:nvPr/>
        </p:nvSpPr>
        <p:spPr>
          <a:xfrm rot="5400000">
            <a:off x="7214322" y="4033658"/>
            <a:ext cx="432048" cy="1080120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altLang="zh-CN" dirty="0">
                <a:solidFill>
                  <a:srgbClr val="FF0000"/>
                </a:solidFill>
              </a:rPr>
              <a:t>step3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429520" y="1071546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 smtClean="0"/>
              <a:t>demo3_1.c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最小宽度说明用于指定</a:t>
            </a:r>
            <a:r>
              <a:rPr lang="zh-CN" altLang="en-US" dirty="0" smtClean="0">
                <a:solidFill>
                  <a:srgbClr val="FF0000"/>
                </a:solidFill>
              </a:rPr>
              <a:t>显示的最小宽度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当</a:t>
            </a:r>
            <a:r>
              <a:rPr lang="zh-CN" altLang="en-US" i="1" u="sng" dirty="0" smtClean="0"/>
              <a:t>转换值的字符数</a:t>
            </a:r>
            <a:r>
              <a:rPr lang="zh-CN" altLang="en-US" dirty="0" smtClean="0"/>
              <a:t>（含前缀）</a:t>
            </a:r>
            <a:r>
              <a:rPr lang="zh-CN" altLang="en-US" b="1" dirty="0" smtClean="0">
                <a:solidFill>
                  <a:srgbClr val="FF0000"/>
                </a:solidFill>
              </a:rPr>
              <a:t>小于</a:t>
            </a:r>
            <a:r>
              <a:rPr lang="zh-CN" altLang="en-US" dirty="0" smtClean="0"/>
              <a:t>最小宽度说明时，则使用填充符将数值填充到最小宽度。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</a:t>
            </a:r>
            <a:r>
              <a:rPr lang="zh-CN" altLang="en-US" i="1" u="sng" dirty="0" smtClean="0"/>
              <a:t>转换值的字符数</a:t>
            </a:r>
            <a:r>
              <a:rPr lang="zh-CN" altLang="en-US" dirty="0" smtClean="0"/>
              <a:t>（含前缀）</a:t>
            </a:r>
            <a:r>
              <a:rPr lang="zh-CN" altLang="en-US" b="1" dirty="0" smtClean="0">
                <a:solidFill>
                  <a:srgbClr val="FF0000"/>
                </a:solidFill>
              </a:rPr>
              <a:t>大于</a:t>
            </a:r>
            <a:r>
              <a:rPr lang="zh-CN" altLang="en-US" dirty="0" smtClean="0"/>
              <a:t>最小宽度说明时，最小宽度说明失效。</a:t>
            </a:r>
            <a:endParaRPr lang="en-US" altLang="zh-CN" dirty="0" smtClean="0"/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3-28 </a:t>
            </a:r>
            <a:r>
              <a:rPr lang="zh-CN" altLang="en-US" dirty="0" smtClean="0"/>
              <a:t>设</a:t>
            </a:r>
            <a:r>
              <a:rPr lang="en-US" altLang="zh-CN" dirty="0" smtClean="0"/>
              <a:t>x = 45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y = -4567</a:t>
            </a:r>
            <a:r>
              <a:rPr lang="zh-CN" altLang="en-US" dirty="0" smtClean="0"/>
              <a:t>，请分析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("%9d,%4d",x,y);</a:t>
            </a:r>
            <a:r>
              <a:rPr lang="zh-CN" altLang="en-US" dirty="0" smtClean="0"/>
              <a:t>语句的输出结果。</a:t>
            </a:r>
            <a:endParaRPr lang="en-US" altLang="zh-CN" dirty="0" smtClean="0"/>
          </a:p>
          <a:p>
            <a:r>
              <a:rPr lang="zh-CN" altLang="en-US" dirty="0" smtClean="0"/>
              <a:t>补充：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最小宽度还可以使用</a:t>
            </a:r>
            <a:r>
              <a:rPr lang="en-US" altLang="zh-CN" dirty="0" smtClean="0"/>
              <a:t>*</a:t>
            </a:r>
            <a:r>
              <a:rPr lang="zh-CN" altLang="en-US" dirty="0" smtClean="0"/>
              <a:t>号，然后给出参数值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printf</a:t>
            </a:r>
            <a:r>
              <a:rPr lang="en-US" altLang="zh-CN" dirty="0" smtClean="0"/>
              <a:t>("%*9d", 5, x);</a:t>
            </a:r>
            <a:endParaRPr lang="zh-CN" altLang="en-US" dirty="0" smtClean="0"/>
          </a:p>
        </p:txBody>
      </p:sp>
      <p:sp>
        <p:nvSpPr>
          <p:cNvPr id="7475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 smtClean="0">
                <a:ea typeface="宋体" pitchFamily="2" charset="-122"/>
              </a:rPr>
              <a:t>printf</a:t>
            </a:r>
            <a:r>
              <a:rPr lang="zh-CN" altLang="en-US" sz="3200" dirty="0" smtClean="0">
                <a:ea typeface="宋体" pitchFamily="2" charset="-122"/>
              </a:rPr>
              <a:t>输出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“精度说明”表示为用点号加上一个十进制整数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当转换操作符为</a:t>
            </a:r>
            <a:r>
              <a:rPr lang="en-US" altLang="zh-CN" dirty="0" smtClean="0"/>
              <a:t>d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</a:t>
            </a:r>
            <a:r>
              <a:rPr lang="zh-CN" altLang="en-US" dirty="0" smtClean="0"/>
              <a:t>、</a:t>
            </a:r>
            <a:r>
              <a:rPr lang="en-US" altLang="zh-CN" dirty="0" smtClean="0"/>
              <a:t>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X 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精度说明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指出要输出的</a:t>
            </a:r>
            <a:r>
              <a:rPr lang="zh-CN" altLang="en-US" dirty="0" smtClean="0">
                <a:solidFill>
                  <a:srgbClr val="FF0000"/>
                </a:solidFill>
              </a:rPr>
              <a:t>最少位数</a:t>
            </a:r>
            <a:r>
              <a:rPr lang="zh-CN" altLang="en-US" dirty="0" smtClean="0"/>
              <a:t>。</a:t>
            </a:r>
          </a:p>
          <a:p>
            <a:pPr lvl="1"/>
            <a:r>
              <a:rPr lang="zh-CN" altLang="en-US" dirty="0" smtClean="0"/>
              <a:t>当转换操作符为</a:t>
            </a:r>
            <a:r>
              <a:rPr lang="en-US" altLang="zh-CN" dirty="0" smtClean="0"/>
              <a:t>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 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精度说明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指出</a:t>
            </a:r>
            <a:r>
              <a:rPr lang="zh-CN" altLang="en-US" dirty="0" smtClean="0">
                <a:solidFill>
                  <a:srgbClr val="FF0000"/>
                </a:solidFill>
              </a:rPr>
              <a:t>小数点</a:t>
            </a:r>
            <a:r>
              <a:rPr lang="zh-CN" altLang="en-US" dirty="0" smtClean="0"/>
              <a:t>后面的数字位数。</a:t>
            </a:r>
          </a:p>
          <a:p>
            <a:pPr lvl="1"/>
            <a:r>
              <a:rPr lang="zh-CN" altLang="en-US" dirty="0" smtClean="0"/>
              <a:t>当转换操作符为</a:t>
            </a:r>
            <a:r>
              <a:rPr lang="en-US" altLang="zh-CN" dirty="0" smtClean="0"/>
              <a:t>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</a:t>
            </a:r>
            <a:r>
              <a:rPr lang="zh-CN" altLang="en-US" dirty="0" smtClean="0"/>
              <a:t>时</a:t>
            </a:r>
            <a:r>
              <a:rPr lang="en-US" altLang="zh-CN" dirty="0" smtClean="0"/>
              <a:t>,”</a:t>
            </a:r>
            <a:r>
              <a:rPr lang="zh-CN" altLang="en-US" dirty="0" smtClean="0"/>
              <a:t>精度说明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指出</a:t>
            </a:r>
            <a:r>
              <a:rPr lang="zh-CN" altLang="en-US" dirty="0" smtClean="0">
                <a:solidFill>
                  <a:srgbClr val="FF0000"/>
                </a:solidFill>
              </a:rPr>
              <a:t>有效位数</a:t>
            </a:r>
            <a:r>
              <a:rPr lang="zh-CN" altLang="en-US" dirty="0" smtClean="0"/>
              <a:t>。</a:t>
            </a:r>
          </a:p>
          <a:p>
            <a:pPr lvl="1"/>
            <a:r>
              <a:rPr lang="zh-CN" altLang="en-US" dirty="0" smtClean="0"/>
              <a:t>当转换操作符为 </a:t>
            </a:r>
            <a:r>
              <a:rPr lang="en-US" altLang="zh-CN" dirty="0" smtClean="0"/>
              <a:t>s 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精度说明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指出要从字符串</a:t>
            </a:r>
            <a:r>
              <a:rPr lang="en-US" altLang="zh-CN" dirty="0" smtClean="0"/>
              <a:t>z</a:t>
            </a:r>
            <a:r>
              <a:rPr lang="zh-CN" altLang="en-US" dirty="0" smtClean="0"/>
              <a:t>中取出的</a:t>
            </a:r>
            <a:r>
              <a:rPr lang="zh-CN" altLang="en-US" dirty="0" smtClean="0">
                <a:solidFill>
                  <a:srgbClr val="FF0000"/>
                </a:solidFill>
              </a:rPr>
              <a:t>最大字符数</a:t>
            </a:r>
            <a:r>
              <a:rPr lang="zh-CN" altLang="en-US" dirty="0" smtClean="0"/>
              <a:t>。</a:t>
            </a:r>
          </a:p>
        </p:txBody>
      </p:sp>
      <p:sp>
        <p:nvSpPr>
          <p:cNvPr id="75779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 smtClean="0">
                <a:ea typeface="宋体" pitchFamily="2" charset="-122"/>
              </a:rPr>
              <a:t>printf</a:t>
            </a:r>
            <a:r>
              <a:rPr lang="zh-CN" altLang="en-US" sz="3200" dirty="0" smtClean="0">
                <a:ea typeface="宋体" pitchFamily="2" charset="-122"/>
              </a:rPr>
              <a:t>输出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 smtClean="0">
                <a:ea typeface="宋体" pitchFamily="2" charset="-122"/>
              </a:rPr>
              <a:t>printf</a:t>
            </a:r>
            <a:r>
              <a:rPr lang="zh-CN" altLang="en-US" sz="3200" dirty="0" smtClean="0">
                <a:ea typeface="宋体" pitchFamily="2" charset="-122"/>
              </a:rPr>
              <a:t>输出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8313" y="1052513"/>
            <a:ext cx="7632700" cy="5356225"/>
          </a:xfrm>
          <a:prstGeom prst="rect">
            <a:avLst/>
          </a:prstGeom>
          <a:noFill/>
          <a:ln>
            <a:solidFill>
              <a:schemeClr val="tx1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/*</a:t>
            </a:r>
            <a:r>
              <a:rPr lang="zh-CN" altLang="en-US" dirty="0"/>
              <a:t>源文件：</a:t>
            </a:r>
            <a:r>
              <a:rPr lang="en-US" altLang="zh-CN" dirty="0"/>
              <a:t>demo3_9.c*/</a:t>
            </a:r>
          </a:p>
          <a:p>
            <a:pPr>
              <a:defRPr/>
            </a:pPr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>
              <a:defRPr/>
            </a:pPr>
            <a:r>
              <a:rPr lang="en-US" altLang="zh-CN" dirty="0"/>
              <a:t>#include &lt;</a:t>
            </a:r>
            <a:r>
              <a:rPr lang="en-US" altLang="zh-CN" dirty="0" err="1"/>
              <a:t>stdlib.h</a:t>
            </a:r>
            <a:r>
              <a:rPr lang="en-US" altLang="zh-CN" dirty="0"/>
              <a:t>&gt;</a:t>
            </a:r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main(void)</a:t>
            </a:r>
          </a:p>
          <a:p>
            <a:pPr>
              <a:defRPr/>
            </a:pPr>
            <a:r>
              <a:rPr lang="en-US" altLang="zh-CN" dirty="0"/>
              <a:t>{</a:t>
            </a:r>
          </a:p>
          <a:p>
            <a:pPr>
              <a:defRPr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x = 31;</a:t>
            </a:r>
          </a:p>
          <a:p>
            <a:pPr>
              <a:defRPr/>
            </a:pPr>
            <a:r>
              <a:rPr lang="en-US" altLang="zh-CN" dirty="0"/>
              <a:t>    float f = 30.45;</a:t>
            </a:r>
          </a:p>
          <a:p>
            <a:pPr>
              <a:defRPr/>
            </a:pPr>
            <a:r>
              <a:rPr lang="en-US" altLang="zh-CN" dirty="0"/>
              <a:t>    char a[10] = "</a:t>
            </a:r>
            <a:r>
              <a:rPr lang="en-US" altLang="zh-CN" dirty="0" err="1"/>
              <a:t>abcd</a:t>
            </a:r>
            <a:r>
              <a:rPr lang="en-US" altLang="zh-CN" dirty="0"/>
              <a:t>\0"; </a:t>
            </a:r>
          </a:p>
          <a:p>
            <a:pPr>
              <a:defRPr/>
            </a:pPr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</a:t>
            </a:r>
            <a:r>
              <a:rPr lang="en-US" altLang="zh-CN" b="1" dirty="0">
                <a:solidFill>
                  <a:srgbClr val="FF0000"/>
                </a:solidFill>
              </a:rPr>
              <a:t>%7.3d</a:t>
            </a:r>
            <a:r>
              <a:rPr lang="en-US" altLang="zh-CN" dirty="0"/>
              <a:t>\n", x); </a:t>
            </a:r>
          </a:p>
          <a:p>
            <a:pPr>
              <a:defRPr/>
            </a:pPr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</a:t>
            </a:r>
            <a:r>
              <a:rPr lang="en-US" altLang="zh-CN" b="1" dirty="0">
                <a:solidFill>
                  <a:srgbClr val="FF0000"/>
                </a:solidFill>
              </a:rPr>
              <a:t>%7.3x</a:t>
            </a:r>
            <a:r>
              <a:rPr lang="en-US" altLang="zh-CN" dirty="0"/>
              <a:t>\n", x); </a:t>
            </a:r>
          </a:p>
          <a:p>
            <a:pPr>
              <a:defRPr/>
            </a:pPr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</a:t>
            </a:r>
            <a:r>
              <a:rPr lang="en-US" altLang="zh-CN" b="1" dirty="0">
                <a:solidFill>
                  <a:srgbClr val="FF0000"/>
                </a:solidFill>
              </a:rPr>
              <a:t>%7.3o</a:t>
            </a:r>
            <a:r>
              <a:rPr lang="en-US" altLang="zh-CN" dirty="0"/>
              <a:t>\n", x); </a:t>
            </a:r>
          </a:p>
          <a:p>
            <a:pPr>
              <a:defRPr/>
            </a:pPr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</a:t>
            </a:r>
            <a:r>
              <a:rPr lang="en-US" altLang="zh-CN" b="1" dirty="0">
                <a:solidFill>
                  <a:srgbClr val="FF0000"/>
                </a:solidFill>
              </a:rPr>
              <a:t>%7.3e</a:t>
            </a:r>
            <a:r>
              <a:rPr lang="en-US" altLang="zh-CN" dirty="0"/>
              <a:t>\n", f); </a:t>
            </a:r>
          </a:p>
          <a:p>
            <a:pPr>
              <a:defRPr/>
            </a:pPr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</a:t>
            </a:r>
            <a:r>
              <a:rPr lang="en-US" altLang="zh-CN" b="1" dirty="0">
                <a:solidFill>
                  <a:srgbClr val="FF0000"/>
                </a:solidFill>
              </a:rPr>
              <a:t>%7.3f</a:t>
            </a:r>
            <a:r>
              <a:rPr lang="en-US" altLang="zh-CN" dirty="0"/>
              <a:t>\n", f); </a:t>
            </a:r>
          </a:p>
          <a:p>
            <a:pPr>
              <a:defRPr/>
            </a:pPr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</a:t>
            </a:r>
            <a:r>
              <a:rPr lang="en-US" altLang="zh-CN" b="1" dirty="0">
                <a:solidFill>
                  <a:srgbClr val="FF0000"/>
                </a:solidFill>
              </a:rPr>
              <a:t>%7.3s</a:t>
            </a:r>
            <a:r>
              <a:rPr lang="en-US" altLang="zh-CN" dirty="0"/>
              <a:t>\n", a);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/>
              <a:t>    system("PAUSE");</a:t>
            </a:r>
          </a:p>
          <a:p>
            <a:pPr>
              <a:defRPr/>
            </a:pPr>
            <a:r>
              <a:rPr lang="en-US" altLang="zh-CN" dirty="0"/>
              <a:t>    return 0;</a:t>
            </a:r>
          </a:p>
          <a:p>
            <a:pPr>
              <a:defRPr/>
            </a:pPr>
            <a:r>
              <a:rPr lang="en-US" altLang="zh-CN" dirty="0"/>
              <a:t>}</a:t>
            </a:r>
            <a:endParaRPr lang="zh-CN" altLang="en-US" dirty="0">
              <a:solidFill>
                <a:srgbClr val="000066"/>
              </a:solidFill>
            </a:endParaRPr>
          </a:p>
        </p:txBody>
      </p:sp>
      <p:pic>
        <p:nvPicPr>
          <p:cNvPr id="121858" name="图片 2"/>
          <p:cNvPicPr>
            <a:picLocks noChangeAspect="1" noChangeArrowheads="1"/>
          </p:cNvPicPr>
          <p:nvPr/>
        </p:nvPicPr>
        <p:blipFill>
          <a:blip r:embed="rId3" cstate="print"/>
          <a:srcRect l="7568" t="6326"/>
          <a:stretch>
            <a:fillRect/>
          </a:stretch>
        </p:blipFill>
        <p:spPr bwMode="auto">
          <a:xfrm>
            <a:off x="4519613" y="3629025"/>
            <a:ext cx="2500312" cy="1887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2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3-27 </a:t>
            </a:r>
            <a:r>
              <a:rPr lang="zh-CN" altLang="en-US" dirty="0" smtClean="0"/>
              <a:t>若</a:t>
            </a:r>
            <a:r>
              <a:rPr lang="en-US" altLang="zh-CN" dirty="0" smtClean="0"/>
              <a:t>y=17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(“%#</a:t>
            </a:r>
            <a:r>
              <a:rPr lang="en-US" altLang="zh-CN" dirty="0" err="1" smtClean="0"/>
              <a:t>x”,y</a:t>
            </a:r>
            <a:r>
              <a:rPr lang="en-US" altLang="zh-CN" dirty="0" smtClean="0"/>
              <a:t>);</a:t>
            </a:r>
            <a:r>
              <a:rPr lang="zh-CN" altLang="en-US" dirty="0" smtClean="0"/>
              <a:t>将输出</a:t>
            </a:r>
            <a:r>
              <a:rPr lang="en-US" altLang="zh-CN" dirty="0" smtClean="0"/>
              <a:t>0x11</a:t>
            </a:r>
            <a:r>
              <a:rPr lang="zh-CN" altLang="en-US" dirty="0" smtClean="0"/>
              <a:t>，为什么？</a:t>
            </a:r>
          </a:p>
        </p:txBody>
      </p:sp>
      <p:sp>
        <p:nvSpPr>
          <p:cNvPr id="73731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 smtClean="0">
                <a:ea typeface="宋体" pitchFamily="2" charset="-122"/>
              </a:rPr>
              <a:t>printf</a:t>
            </a:r>
            <a:r>
              <a:rPr lang="zh-CN" altLang="en-US" sz="3200" dirty="0" smtClean="0">
                <a:ea typeface="宋体" pitchFamily="2" charset="-122"/>
              </a:rPr>
              <a:t>输出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49275" y="3222625"/>
            <a:ext cx="83439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3200" b="1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总结：</a:t>
            </a:r>
            <a:r>
              <a:rPr lang="en-US" altLang="zh-CN" sz="3200" b="1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#</a:t>
            </a:r>
            <a:r>
              <a:rPr lang="zh-CN" altLang="en-US" sz="3200" b="1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标志的作用：</a:t>
            </a:r>
            <a:endParaRPr lang="en-US" altLang="zh-CN" sz="3200" b="1">
              <a:solidFill>
                <a:srgbClr val="FF0000"/>
              </a:solidFill>
              <a:latin typeface="HAKUYOXingShu3500" pitchFamily="2" charset="-122"/>
              <a:ea typeface="HAKUYOXingShu3500" pitchFamily="2" charset="-122"/>
            </a:endParaRPr>
          </a:p>
          <a:p>
            <a:pPr eaLnBrk="0" hangingPunct="0"/>
            <a:r>
              <a:rPr lang="en-US" altLang="zh-CN" sz="3200" b="1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   </a:t>
            </a:r>
            <a:r>
              <a:rPr lang="zh-CN" altLang="en-US" sz="3200" b="1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１</a:t>
            </a:r>
            <a:r>
              <a:rPr lang="en-US" altLang="zh-CN" sz="3200" b="1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.</a:t>
            </a:r>
            <a:r>
              <a:rPr lang="zh-CN" altLang="en-US" sz="3200" b="1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当转换操作符为</a:t>
            </a:r>
            <a:r>
              <a:rPr lang="en-US" altLang="zh-CN" sz="3200" b="1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x</a:t>
            </a:r>
            <a:r>
              <a:rPr lang="zh-CN" altLang="en-US" sz="3200" b="1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时，则将输出前缀</a:t>
            </a:r>
            <a:r>
              <a:rPr lang="en-US" altLang="zh-CN" sz="3200" b="1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0x </a:t>
            </a:r>
          </a:p>
          <a:p>
            <a:pPr eaLnBrk="0" hangingPunct="0"/>
            <a:r>
              <a:rPr lang="zh-CN" altLang="en-US" sz="3200" b="1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   ２</a:t>
            </a:r>
            <a:r>
              <a:rPr lang="en-US" altLang="zh-CN" sz="3200" b="1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.</a:t>
            </a:r>
            <a:r>
              <a:rPr lang="zh-CN" altLang="en-US" sz="3200" b="1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当转换操作符为</a:t>
            </a:r>
            <a:r>
              <a:rPr lang="en-US" altLang="zh-CN" sz="3200" b="1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X</a:t>
            </a:r>
            <a:r>
              <a:rPr lang="zh-CN" altLang="en-US" sz="3200" b="1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时，则将输出前缀</a:t>
            </a:r>
            <a:r>
              <a:rPr lang="en-US" altLang="zh-CN" sz="3200" b="1">
                <a:solidFill>
                  <a:srgbClr val="FF0000"/>
                </a:solidFill>
                <a:latin typeface="HAKUYOXingShu3500" pitchFamily="2" charset="-122"/>
                <a:ea typeface="HAKUYOXingShu3500" pitchFamily="2" charset="-122"/>
              </a:rPr>
              <a:t>0X</a:t>
            </a:r>
            <a:endParaRPr lang="zh-CN" altLang="en-US" sz="3200" b="1">
              <a:solidFill>
                <a:srgbClr val="FF0000"/>
              </a:solidFill>
              <a:latin typeface="HAKUYOXingShu3500" pitchFamily="2" charset="-122"/>
              <a:ea typeface="HAKUYOXingShu3500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以下语句的打印结果是？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=79;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</a:t>
            </a:r>
            <a:r>
              <a:rPr lang="en-US" altLang="zh-CN" dirty="0" err="1" smtClean="0"/>
              <a:t>o",i</a:t>
            </a:r>
            <a:r>
              <a:rPr lang="en-US" altLang="zh-CN" dirty="0" smtClean="0"/>
              <a:t>);</a:t>
            </a:r>
          </a:p>
          <a:p>
            <a:pPr lvl="1"/>
            <a:r>
              <a:rPr lang="en-US" altLang="zh-CN" dirty="0" smtClean="0"/>
              <a:t>float x=333.1234567890;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("%.2f",x);</a:t>
            </a:r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=79;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</a:t>
            </a:r>
            <a:r>
              <a:rPr lang="en-US" altLang="zh-CN" dirty="0" err="1" smtClean="0"/>
              <a:t>x",i</a:t>
            </a:r>
            <a:r>
              <a:rPr lang="en-US" altLang="zh-CN" dirty="0" smtClean="0"/>
              <a:t>);</a:t>
            </a:r>
          </a:p>
          <a:p>
            <a:pPr lvl="1"/>
            <a:r>
              <a:rPr lang="en-US" altLang="zh-CN" dirty="0" smtClean="0"/>
              <a:t>double y=333.1234567890;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("%2.5f",y);</a:t>
            </a:r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=7900;        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("%2d",i);</a:t>
            </a:r>
          </a:p>
          <a:p>
            <a:pPr lvl="1"/>
            <a:r>
              <a:rPr lang="en-US" altLang="zh-CN" dirty="0" smtClean="0"/>
              <a:t>float x=1.23456789;  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("%.5f",x);</a:t>
            </a:r>
          </a:p>
        </p:txBody>
      </p:sp>
      <p:sp>
        <p:nvSpPr>
          <p:cNvPr id="82947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ea typeface="宋体" pitchFamily="2" charset="-122"/>
              </a:rPr>
              <a:t>小结：</a:t>
            </a:r>
            <a:r>
              <a:rPr lang="en-US" altLang="zh-CN" sz="3200" dirty="0" err="1" smtClean="0">
                <a:ea typeface="宋体" pitchFamily="2" charset="-122"/>
              </a:rPr>
              <a:t>printf</a:t>
            </a:r>
            <a:r>
              <a:rPr lang="zh-CN" altLang="en-US" sz="3200" dirty="0" smtClean="0">
                <a:ea typeface="宋体" pitchFamily="2" charset="-122"/>
              </a:rPr>
              <a:t>练习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格式输入函数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函数作用：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kern="1200" dirty="0" smtClean="0"/>
              <a:t>键盘上</a:t>
            </a:r>
            <a:r>
              <a:rPr lang="zh-CN" altLang="en-US" kern="1200" dirty="0"/>
              <a:t>输入的数据“送到”内存中进行</a:t>
            </a:r>
            <a:r>
              <a:rPr lang="zh-CN" altLang="en-US" kern="1200" dirty="0" smtClean="0"/>
              <a:t>存储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一般格式：</a:t>
            </a:r>
            <a:endParaRPr lang="en-US" altLang="zh-CN" dirty="0" smtClean="0"/>
          </a:p>
          <a:p>
            <a:pPr lvl="2">
              <a:defRPr/>
            </a:pPr>
            <a:r>
              <a:rPr lang="en-US" altLang="zh-CN" dirty="0" err="1" smtClean="0"/>
              <a:t>scanf</a:t>
            </a:r>
            <a:r>
              <a:rPr lang="en-US" altLang="zh-CN" dirty="0"/>
              <a:t>(</a:t>
            </a:r>
            <a:r>
              <a:rPr lang="zh-CN" altLang="en-US" dirty="0"/>
              <a:t>字符串字面值</a:t>
            </a:r>
            <a:r>
              <a:rPr lang="en-US" altLang="zh-CN" dirty="0"/>
              <a:t>, </a:t>
            </a:r>
            <a:r>
              <a:rPr lang="zh-CN" altLang="en-US" dirty="0"/>
              <a:t>参数</a:t>
            </a:r>
            <a:r>
              <a:rPr lang="en-US" altLang="zh-CN" dirty="0"/>
              <a:t>1, </a:t>
            </a:r>
            <a:r>
              <a:rPr lang="zh-CN" altLang="en-US" dirty="0"/>
              <a:t>参数</a:t>
            </a:r>
            <a:r>
              <a:rPr lang="en-US" altLang="zh-CN" dirty="0"/>
              <a:t>2, ….,</a:t>
            </a:r>
            <a:r>
              <a:rPr lang="zh-CN" altLang="en-US" dirty="0"/>
              <a:t>参数</a:t>
            </a:r>
            <a:r>
              <a:rPr lang="en-US" altLang="zh-CN" dirty="0"/>
              <a:t>n</a:t>
            </a:r>
            <a:r>
              <a:rPr lang="en-US" altLang="zh-CN" dirty="0" smtClean="0"/>
              <a:t>);</a:t>
            </a:r>
          </a:p>
          <a:p>
            <a:pPr lvl="2"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参数是必须是变量的地址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US" altLang="zh-CN" dirty="0" err="1" smtClean="0"/>
              <a:t>scanf</a:t>
            </a:r>
            <a:r>
              <a:rPr lang="zh-CN" altLang="en-US" dirty="0" smtClean="0"/>
              <a:t>函数支持</a:t>
            </a:r>
            <a:r>
              <a:rPr lang="en-US" altLang="zh-CN" dirty="0" smtClean="0"/>
              <a:t>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个变量的输入：</a:t>
            </a:r>
            <a:endParaRPr lang="en-US" altLang="zh-CN" dirty="0" smtClean="0"/>
          </a:p>
          <a:p>
            <a:pPr lvl="2">
              <a:defRPr/>
            </a:pPr>
            <a:r>
              <a:rPr lang="en-US" altLang="zh-CN" dirty="0" err="1" smtClean="0"/>
              <a:t>scanf</a:t>
            </a:r>
            <a:r>
              <a:rPr lang="en-US" altLang="zh-CN" dirty="0" smtClean="0"/>
              <a:t>(“</a:t>
            </a:r>
            <a:r>
              <a:rPr lang="en-US" altLang="zh-CN" b="1" dirty="0" smtClean="0">
                <a:solidFill>
                  <a:srgbClr val="FF0000"/>
                </a:solidFill>
              </a:rPr>
              <a:t>%d</a:t>
            </a:r>
            <a:r>
              <a:rPr lang="en-US" altLang="zh-CN" dirty="0" smtClean="0"/>
              <a:t>”, &amp;x); //1</a:t>
            </a:r>
            <a:r>
              <a:rPr lang="zh-CN" altLang="en-US" dirty="0" smtClean="0"/>
              <a:t>个变量</a:t>
            </a:r>
            <a:endParaRPr lang="en-US" altLang="zh-CN" dirty="0" smtClean="0"/>
          </a:p>
          <a:p>
            <a:pPr lvl="2">
              <a:defRPr/>
            </a:pPr>
            <a:r>
              <a:rPr lang="en-US" altLang="zh-CN" dirty="0" err="1" smtClean="0"/>
              <a:t>scanf</a:t>
            </a:r>
            <a:r>
              <a:rPr lang="en-US" altLang="zh-CN" dirty="0" smtClean="0"/>
              <a:t>(“x=</a:t>
            </a:r>
            <a:r>
              <a:rPr lang="en-US" altLang="zh-CN" b="1" dirty="0" smtClean="0">
                <a:solidFill>
                  <a:srgbClr val="FF0000"/>
                </a:solidFill>
              </a:rPr>
              <a:t>%</a:t>
            </a:r>
            <a:r>
              <a:rPr lang="en-US" altLang="zh-CN" b="1" dirty="0" err="1" smtClean="0">
                <a:solidFill>
                  <a:srgbClr val="FF0000"/>
                </a:solidFill>
              </a:rPr>
              <a:t>d</a:t>
            </a:r>
            <a:r>
              <a:rPr lang="en-US" altLang="zh-CN" dirty="0" err="1" smtClean="0"/>
              <a:t>,y</a:t>
            </a:r>
            <a:r>
              <a:rPr lang="en-US" altLang="zh-CN" dirty="0" smtClean="0"/>
              <a:t>=</a:t>
            </a:r>
            <a:r>
              <a:rPr lang="en-US" altLang="zh-CN" b="1" dirty="0" smtClean="0">
                <a:solidFill>
                  <a:srgbClr val="FF0000"/>
                </a:solidFill>
              </a:rPr>
              <a:t>%f</a:t>
            </a:r>
            <a:r>
              <a:rPr lang="en-US" altLang="zh-CN" dirty="0" smtClean="0"/>
              <a:t>”, &amp;x, &amp;y); //2</a:t>
            </a:r>
            <a:r>
              <a:rPr lang="zh-CN" altLang="en-US" dirty="0" smtClean="0"/>
              <a:t>个参数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</p:txBody>
      </p:sp>
      <p:sp>
        <p:nvSpPr>
          <p:cNvPr id="83971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 smtClean="0">
                <a:ea typeface="宋体" pitchFamily="2" charset="-122"/>
              </a:rPr>
              <a:t>scanf</a:t>
            </a:r>
            <a:r>
              <a:rPr lang="zh-CN" altLang="en-US" sz="3200" dirty="0" smtClean="0">
                <a:ea typeface="宋体" pitchFamily="2" charset="-122"/>
              </a:rPr>
              <a:t>输入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例：从键盘上接收两个整数、一个浮点数，分别存于</a:t>
            </a:r>
            <a:r>
              <a:rPr lang="en-US" altLang="zh-CN" smtClean="0"/>
              <a:t>x</a:t>
            </a:r>
            <a:r>
              <a:rPr lang="zh-CN" altLang="en-US" smtClean="0"/>
              <a:t>、</a:t>
            </a:r>
            <a:r>
              <a:rPr lang="en-US" altLang="zh-CN" smtClean="0"/>
              <a:t>y</a:t>
            </a:r>
            <a:r>
              <a:rPr lang="zh-CN" altLang="en-US" smtClean="0"/>
              <a:t>和</a:t>
            </a:r>
            <a:r>
              <a:rPr lang="en-US" altLang="zh-CN" smtClean="0"/>
              <a:t>z</a:t>
            </a:r>
            <a:r>
              <a:rPr lang="zh-CN" altLang="en-US" smtClean="0"/>
              <a:t>中。</a:t>
            </a:r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8499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 smtClean="0">
                <a:ea typeface="宋体" pitchFamily="2" charset="-122"/>
              </a:rPr>
              <a:t>scanf</a:t>
            </a:r>
            <a:r>
              <a:rPr lang="zh-CN" altLang="en-US" sz="3200" dirty="0" smtClean="0">
                <a:ea typeface="宋体" pitchFamily="2" charset="-122"/>
              </a:rPr>
              <a:t>输入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0113" y="2060575"/>
            <a:ext cx="7632700" cy="3970338"/>
          </a:xfrm>
          <a:prstGeom prst="rect">
            <a:avLst/>
          </a:prstGeom>
          <a:noFill/>
          <a:ln>
            <a:solidFill>
              <a:schemeClr val="tx1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/*</a:t>
            </a:r>
            <a:r>
              <a:rPr lang="zh-CN" altLang="en-US" dirty="0"/>
              <a:t>源文件：</a:t>
            </a:r>
            <a:r>
              <a:rPr lang="en-US" altLang="zh-CN" dirty="0"/>
              <a:t>demo3_11.c*/</a:t>
            </a:r>
          </a:p>
          <a:p>
            <a:pPr>
              <a:defRPr/>
            </a:pPr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>
              <a:defRPr/>
            </a:pPr>
            <a:r>
              <a:rPr lang="en-US" altLang="zh-CN" dirty="0"/>
              <a:t>#include &lt;</a:t>
            </a:r>
            <a:r>
              <a:rPr lang="en-US" altLang="zh-CN" dirty="0" err="1"/>
              <a:t>stdlib.h</a:t>
            </a:r>
            <a:r>
              <a:rPr lang="en-US" altLang="zh-CN" dirty="0"/>
              <a:t>&gt;</a:t>
            </a:r>
          </a:p>
          <a:p>
            <a:pPr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main(void)</a:t>
            </a:r>
          </a:p>
          <a:p>
            <a:pPr>
              <a:defRPr/>
            </a:pPr>
            <a:r>
              <a:rPr lang="en-US" altLang="zh-CN" dirty="0"/>
              <a:t>{</a:t>
            </a:r>
          </a:p>
          <a:p>
            <a:pPr>
              <a:defRPr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x, y;</a:t>
            </a:r>
          </a:p>
          <a:p>
            <a:pPr>
              <a:defRPr/>
            </a:pPr>
            <a:r>
              <a:rPr lang="en-US" altLang="zh-CN" dirty="0"/>
              <a:t>    float z;</a:t>
            </a:r>
          </a:p>
          <a:p>
            <a:pPr>
              <a:defRPr/>
            </a:pPr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</a:t>
            </a:r>
            <a:r>
              <a:rPr lang="zh-CN" altLang="en-US" dirty="0"/>
              <a:t>请输入</a:t>
            </a:r>
            <a:r>
              <a:rPr lang="en-US" altLang="zh-CN" dirty="0" err="1"/>
              <a:t>x,y,z</a:t>
            </a:r>
            <a:r>
              <a:rPr lang="en-US" altLang="zh-CN" dirty="0"/>
              <a:t> </a:t>
            </a:r>
            <a:r>
              <a:rPr lang="zh-CN" altLang="en-US" dirty="0"/>
              <a:t>的值（以逗号隔开）</a:t>
            </a:r>
            <a:r>
              <a:rPr lang="en-US" altLang="zh-CN" dirty="0"/>
              <a:t>:");</a:t>
            </a:r>
          </a:p>
          <a:p>
            <a:pPr>
              <a:defRPr/>
            </a:pPr>
            <a:r>
              <a:rPr lang="pl-PL" altLang="zh-CN" b="1" dirty="0">
                <a:solidFill>
                  <a:srgbClr val="FF0000"/>
                </a:solidFill>
              </a:rPr>
              <a:t>    scanf("%d,%d,%f", &amp;x, &amp;y, &amp;z); </a:t>
            </a:r>
          </a:p>
          <a:p>
            <a:pPr>
              <a:defRPr/>
            </a:pPr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</a:t>
            </a:r>
            <a:r>
              <a:rPr lang="zh-CN" altLang="en-US" dirty="0"/>
              <a:t>你输入的数是：</a:t>
            </a:r>
            <a:r>
              <a:rPr lang="pl-PL" altLang="zh-CN" dirty="0"/>
              <a:t>x=%d,y=%d,z=%f\n", x, y, z);</a:t>
            </a:r>
          </a:p>
          <a:p>
            <a:pPr>
              <a:defRPr/>
            </a:pPr>
            <a:r>
              <a:rPr lang="zh-CN" altLang="en-US" dirty="0"/>
              <a:t>    </a:t>
            </a:r>
          </a:p>
          <a:p>
            <a:pPr>
              <a:defRPr/>
            </a:pPr>
            <a:r>
              <a:rPr lang="en-US" altLang="zh-CN" dirty="0"/>
              <a:t>    system("PAUSE");</a:t>
            </a:r>
          </a:p>
          <a:p>
            <a:pPr>
              <a:defRPr/>
            </a:pPr>
            <a:r>
              <a:rPr lang="en-US" altLang="zh-CN" dirty="0"/>
              <a:t>    return 0;</a:t>
            </a:r>
          </a:p>
          <a:p>
            <a:pPr>
              <a:defRPr/>
            </a:pPr>
            <a:r>
              <a:rPr lang="en-US" altLang="zh-CN" dirty="0"/>
              <a:t>}</a:t>
            </a:r>
            <a:endParaRPr lang="zh-CN" altLang="en-US" dirty="0">
              <a:solidFill>
                <a:srgbClr val="000066"/>
              </a:solidFill>
            </a:endParaRPr>
          </a:p>
        </p:txBody>
      </p:sp>
      <p:pic>
        <p:nvPicPr>
          <p:cNvPr id="124930" name="图片 2"/>
          <p:cNvPicPr>
            <a:picLocks noChangeAspect="1" noChangeArrowheads="1"/>
          </p:cNvPicPr>
          <p:nvPr/>
        </p:nvPicPr>
        <p:blipFill>
          <a:blip r:embed="rId3" cstate="print"/>
          <a:srcRect l="1627" t="3052" r="1518" b="21196"/>
          <a:stretch>
            <a:fillRect/>
          </a:stretch>
        </p:blipFill>
        <p:spPr bwMode="auto">
          <a:xfrm>
            <a:off x="3348038" y="5084763"/>
            <a:ext cx="518477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矩形​​ 1"/>
          <p:cNvSpPr/>
          <p:nvPr/>
        </p:nvSpPr>
        <p:spPr>
          <a:xfrm>
            <a:off x="6875463" y="5013325"/>
            <a:ext cx="1584325" cy="287338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椭圆形标注 2"/>
          <p:cNvSpPr/>
          <p:nvPr/>
        </p:nvSpPr>
        <p:spPr>
          <a:xfrm>
            <a:off x="6877050" y="4046538"/>
            <a:ext cx="1392238" cy="354012"/>
          </a:xfrm>
          <a:prstGeom prst="wedgeEllipseCallout">
            <a:avLst>
              <a:gd name="adj1" fmla="val -44232"/>
              <a:gd name="adj2" fmla="val 218649"/>
            </a:avLst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rgbClr val="FF0000"/>
                </a:solidFill>
              </a:rPr>
              <a:t>输入流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3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 smtClean="0">
                <a:ea typeface="宋体" pitchFamily="2" charset="-122"/>
              </a:rPr>
              <a:t>scanf</a:t>
            </a:r>
            <a:r>
              <a:rPr lang="zh-CN" altLang="en-US" sz="3200" dirty="0" smtClean="0">
                <a:ea typeface="宋体" pitchFamily="2" charset="-122"/>
              </a:rPr>
              <a:t>输入 </a:t>
            </a:r>
          </a:p>
        </p:txBody>
      </p:sp>
      <p:pic>
        <p:nvPicPr>
          <p:cNvPr id="86019" name="图片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1484313"/>
            <a:ext cx="8067675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8435975" cy="5248275"/>
          </a:xfrm>
        </p:spPr>
        <p:txBody>
          <a:bodyPr/>
          <a:lstStyle/>
          <a:p>
            <a:r>
              <a:rPr lang="zh-CN" altLang="en-US" dirty="0" smtClean="0"/>
              <a:t>一般格式：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scanf</a:t>
            </a:r>
            <a:r>
              <a:rPr lang="en-US" altLang="zh-CN" dirty="0" smtClean="0"/>
              <a:t>(</a:t>
            </a:r>
            <a:r>
              <a:rPr lang="zh-CN" altLang="en-US" dirty="0" smtClean="0"/>
              <a:t>字符串字面值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1, 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2, ….,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n);</a:t>
            </a:r>
          </a:p>
          <a:p>
            <a:pPr lvl="1"/>
            <a:r>
              <a:rPr lang="zh-CN" altLang="en-US" dirty="0" smtClean="0"/>
              <a:t>允许出现在控制字符串中的内容包括：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以</a:t>
            </a:r>
            <a:r>
              <a:rPr lang="en-US" altLang="zh-CN" dirty="0" smtClean="0"/>
              <a:t>%</a:t>
            </a:r>
            <a:r>
              <a:rPr lang="zh-CN" altLang="en-US" dirty="0" smtClean="0"/>
              <a:t>开始的转换说明、其他单个字符（如：空格、逗号等）。</a:t>
            </a:r>
            <a:endParaRPr lang="en-US" altLang="zh-CN" dirty="0" smtClean="0"/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3-30 </a:t>
            </a:r>
            <a:r>
              <a:rPr lang="zh-CN" altLang="en-US" dirty="0" smtClean="0"/>
              <a:t>假设有：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x, y; float z; </a:t>
            </a:r>
            <a:r>
              <a:rPr lang="zh-CN" altLang="en-US" dirty="0" smtClean="0"/>
              <a:t>请分析下面语句中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 </a:t>
            </a:r>
            <a:r>
              <a:rPr lang="zh-CN" altLang="en-US" dirty="0" smtClean="0"/>
              <a:t>函数的作用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8704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 smtClean="0">
                <a:ea typeface="宋体" pitchFamily="2" charset="-122"/>
              </a:rPr>
              <a:t>scanf</a:t>
            </a:r>
            <a:r>
              <a:rPr lang="zh-CN" altLang="en-US" sz="3200" dirty="0" smtClean="0">
                <a:ea typeface="宋体" pitchFamily="2" charset="-122"/>
              </a:rPr>
              <a:t>输入 </a:t>
            </a:r>
          </a:p>
        </p:txBody>
      </p:sp>
      <p:sp>
        <p:nvSpPr>
          <p:cNvPr id="5" name="矩形标注 4"/>
          <p:cNvSpPr/>
          <p:nvPr/>
        </p:nvSpPr>
        <p:spPr>
          <a:xfrm>
            <a:off x="5651500" y="908050"/>
            <a:ext cx="914400" cy="612775"/>
          </a:xfrm>
          <a:prstGeom prst="wedgeRectCallout">
            <a:avLst>
              <a:gd name="adj1" fmla="val -284325"/>
              <a:gd name="adj2" fmla="val 5776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rgbClr val="FF0000"/>
                </a:solidFill>
              </a:rPr>
              <a:t>控制字符串</a:t>
            </a:r>
          </a:p>
        </p:txBody>
      </p:sp>
      <p:grpSp>
        <p:nvGrpSpPr>
          <p:cNvPr id="87045" name="组合 5"/>
          <p:cNvGrpSpPr>
            <a:grpSpLocks/>
          </p:cNvGrpSpPr>
          <p:nvPr/>
        </p:nvGrpSpPr>
        <p:grpSpPr bwMode="auto">
          <a:xfrm>
            <a:off x="755650" y="3716338"/>
            <a:ext cx="7720013" cy="2106612"/>
            <a:chOff x="755576" y="3717032"/>
            <a:chExt cx="7720767" cy="2105125"/>
          </a:xfrm>
        </p:grpSpPr>
        <p:pic>
          <p:nvPicPr>
            <p:cNvPr id="87046" name="图片 2"/>
            <p:cNvPicPr>
              <a:picLocks noChangeAspect="1" noChangeArrowheads="1"/>
            </p:cNvPicPr>
            <p:nvPr/>
          </p:nvPicPr>
          <p:blipFill>
            <a:blip r:embed="rId3" cstate="print"/>
            <a:srcRect r="175" b="4834"/>
            <a:stretch>
              <a:fillRect/>
            </a:stretch>
          </p:blipFill>
          <p:spPr bwMode="auto">
            <a:xfrm>
              <a:off x="755576" y="3717032"/>
              <a:ext cx="7720767" cy="18129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7047" name="图片 3"/>
            <p:cNvPicPr>
              <a:picLocks noChangeAspect="1" noChangeArrowheads="1"/>
            </p:cNvPicPr>
            <p:nvPr/>
          </p:nvPicPr>
          <p:blipFill>
            <a:blip r:embed="rId4" cstate="print"/>
            <a:srcRect l="1491" t="12888"/>
            <a:stretch>
              <a:fillRect/>
            </a:stretch>
          </p:blipFill>
          <p:spPr bwMode="auto">
            <a:xfrm>
              <a:off x="899592" y="5544865"/>
              <a:ext cx="7488832" cy="277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8435975" cy="5248275"/>
          </a:xfrm>
        </p:spPr>
        <p:txBody>
          <a:bodyPr/>
          <a:lstStyle/>
          <a:p>
            <a:r>
              <a:rPr lang="zh-CN" altLang="en-US" dirty="0" smtClean="0"/>
              <a:t>对于</a:t>
            </a:r>
            <a:r>
              <a:rPr lang="en-US" altLang="zh-CN" dirty="0" err="1" smtClean="0"/>
              <a:t>scanf</a:t>
            </a:r>
            <a:r>
              <a:rPr lang="zh-CN" altLang="en-US" dirty="0" smtClean="0"/>
              <a:t>而言，转换说明以</a:t>
            </a:r>
            <a:r>
              <a:rPr lang="en-US" altLang="zh-CN" dirty="0" smtClean="0"/>
              <a:t>%</a:t>
            </a:r>
            <a:r>
              <a:rPr lang="zh-CN" altLang="en-US" dirty="0" smtClean="0"/>
              <a:t>开始，依次出现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赋值取消标志（可选）：*。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最大宽度说明</a:t>
            </a:r>
            <a:r>
              <a:rPr lang="zh-CN" altLang="en-US" dirty="0" smtClean="0"/>
              <a:t>（可选）。用十进制整型字面值表示。</a:t>
            </a:r>
          </a:p>
          <a:p>
            <a:pPr lvl="1"/>
            <a:r>
              <a:rPr lang="zh-CN" altLang="en-US" dirty="0" smtClean="0"/>
              <a:t>长度修正说明符（可选）。包括：</a:t>
            </a:r>
            <a:r>
              <a:rPr lang="en-US" altLang="zh-CN" dirty="0" err="1" smtClean="0"/>
              <a:t>ll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hh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</a:t>
            </a:r>
            <a:r>
              <a:rPr lang="zh-CN" altLang="en-US" dirty="0" smtClean="0"/>
              <a:t>、</a:t>
            </a:r>
            <a:r>
              <a:rPr lang="en-US" altLang="zh-CN" dirty="0" smtClean="0"/>
              <a:t>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</a:t>
            </a:r>
            <a:r>
              <a:rPr lang="zh-CN" altLang="en-US" dirty="0" smtClean="0"/>
              <a:t>。</a:t>
            </a:r>
          </a:p>
          <a:p>
            <a:pPr lvl="1"/>
            <a:r>
              <a:rPr lang="zh-CN" altLang="en-US" dirty="0" smtClean="0"/>
              <a:t>转换操作符（必选）。包括：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</a:t>
            </a:r>
            <a:r>
              <a:rPr lang="zh-CN" altLang="en-US" dirty="0" smtClean="0"/>
              <a:t>、</a:t>
            </a:r>
            <a:r>
              <a:rPr lang="en-US" altLang="zh-CN" dirty="0" smtClean="0"/>
              <a:t>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%</a:t>
            </a:r>
            <a:r>
              <a:rPr lang="zh-CN" altLang="en-US" dirty="0" smtClean="0"/>
              <a:t>、</a:t>
            </a:r>
            <a:r>
              <a:rPr lang="en-US" altLang="zh-CN" dirty="0" smtClean="0"/>
              <a:t>[]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转换说明的一般形式：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%[*][</a:t>
            </a:r>
            <a:r>
              <a:rPr lang="zh-CN" altLang="en-US" dirty="0" smtClean="0"/>
              <a:t>最大宽度说明</a:t>
            </a:r>
            <a:r>
              <a:rPr lang="en-US" altLang="zh-CN" dirty="0" smtClean="0"/>
              <a:t>][</a:t>
            </a:r>
            <a:r>
              <a:rPr lang="zh-CN" altLang="en-US" dirty="0" smtClean="0"/>
              <a:t>长度修正说明符</a:t>
            </a:r>
            <a:r>
              <a:rPr lang="en-US" altLang="zh-CN" dirty="0" smtClean="0"/>
              <a:t>]&lt;</a:t>
            </a:r>
            <a:r>
              <a:rPr lang="zh-CN" altLang="en-US" dirty="0" smtClean="0"/>
              <a:t>转换操作符</a:t>
            </a:r>
            <a:r>
              <a:rPr lang="en-US" altLang="zh-CN" dirty="0" smtClean="0"/>
              <a:t>&gt;</a:t>
            </a:r>
          </a:p>
        </p:txBody>
      </p:sp>
      <p:sp>
        <p:nvSpPr>
          <p:cNvPr id="9011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 smtClean="0">
                <a:ea typeface="宋体" pitchFamily="2" charset="-122"/>
              </a:rPr>
              <a:t>scanf</a:t>
            </a:r>
            <a:r>
              <a:rPr lang="zh-CN" altLang="en-US" sz="3200" dirty="0" smtClean="0">
                <a:ea typeface="宋体" pitchFamily="2" charset="-122"/>
              </a:rPr>
              <a:t>输入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smtClean="0">
                <a:ea typeface="宋体" pitchFamily="2" charset="-122"/>
              </a:rPr>
              <a:t>问题求解与算法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从问题到求解的大致过程</a:t>
            </a:r>
            <a:endParaRPr lang="en-US" altLang="zh-CN" dirty="0" smtClean="0"/>
          </a:p>
          <a:p>
            <a:pPr>
              <a:buFont typeface="Wingdings" pitchFamily="2" charset="2"/>
              <a:buNone/>
            </a:pPr>
            <a:endParaRPr lang="en-US" altLang="zh-CN" dirty="0" smtClean="0"/>
          </a:p>
          <a:p>
            <a:pPr>
              <a:buFont typeface="Wingdings" pitchFamily="2" charset="2"/>
              <a:buNone/>
            </a:pPr>
            <a:endParaRPr lang="en-US" altLang="zh-CN" dirty="0" smtClean="0"/>
          </a:p>
          <a:p>
            <a:pPr>
              <a:buFont typeface="Wingdings" pitchFamily="2" charset="2"/>
              <a:buNone/>
            </a:pPr>
            <a:endParaRPr lang="en-US" altLang="zh-CN" dirty="0" smtClean="0"/>
          </a:p>
        </p:txBody>
      </p:sp>
      <p:sp>
        <p:nvSpPr>
          <p:cNvPr id="12292" name="页脚占位符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smtClean="0"/>
              <a:t>版权所有，复制注明出处</a:t>
            </a:r>
          </a:p>
        </p:txBody>
      </p:sp>
      <p:sp>
        <p:nvSpPr>
          <p:cNvPr id="5" name="矩形 4"/>
          <p:cNvSpPr/>
          <p:nvPr/>
        </p:nvSpPr>
        <p:spPr>
          <a:xfrm>
            <a:off x="1214438" y="2286000"/>
            <a:ext cx="2214562" cy="857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tx1"/>
                </a:solidFill>
              </a:rPr>
              <a:t>问题</a:t>
            </a:r>
          </a:p>
        </p:txBody>
      </p:sp>
      <p:sp>
        <p:nvSpPr>
          <p:cNvPr id="6" name="右箭头 5"/>
          <p:cNvSpPr/>
          <p:nvPr/>
        </p:nvSpPr>
        <p:spPr>
          <a:xfrm>
            <a:off x="3714750" y="2357438"/>
            <a:ext cx="1500188" cy="785812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抽象</a:t>
            </a:r>
          </a:p>
        </p:txBody>
      </p:sp>
      <p:sp>
        <p:nvSpPr>
          <p:cNvPr id="7" name="矩形 6"/>
          <p:cNvSpPr/>
          <p:nvPr/>
        </p:nvSpPr>
        <p:spPr>
          <a:xfrm>
            <a:off x="5572125" y="2214563"/>
            <a:ext cx="1785938" cy="8572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tx1"/>
                </a:solidFill>
              </a:rPr>
              <a:t>算法</a:t>
            </a:r>
          </a:p>
        </p:txBody>
      </p:sp>
      <p:sp>
        <p:nvSpPr>
          <p:cNvPr id="8" name="右箭头 7"/>
          <p:cNvSpPr/>
          <p:nvPr/>
        </p:nvSpPr>
        <p:spPr>
          <a:xfrm rot="5400000">
            <a:off x="5461007" y="3486150"/>
            <a:ext cx="1054100" cy="83185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映射</a:t>
            </a:r>
          </a:p>
        </p:txBody>
      </p:sp>
      <p:sp>
        <p:nvSpPr>
          <p:cNvPr id="9" name="矩形 8"/>
          <p:cNvSpPr/>
          <p:nvPr/>
        </p:nvSpPr>
        <p:spPr>
          <a:xfrm>
            <a:off x="5572125" y="4643438"/>
            <a:ext cx="1785938" cy="857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tx1"/>
                </a:solidFill>
              </a:rPr>
              <a:t>程序</a:t>
            </a:r>
          </a:p>
        </p:txBody>
      </p:sp>
      <p:sp>
        <p:nvSpPr>
          <p:cNvPr id="11" name="矩形 10"/>
          <p:cNvSpPr/>
          <p:nvPr/>
        </p:nvSpPr>
        <p:spPr>
          <a:xfrm>
            <a:off x="1214438" y="4643438"/>
            <a:ext cx="2214562" cy="857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tx1"/>
                </a:solidFill>
              </a:rPr>
              <a:t>可执行文件</a:t>
            </a:r>
          </a:p>
        </p:txBody>
      </p:sp>
      <p:sp>
        <p:nvSpPr>
          <p:cNvPr id="12" name="左箭头 11"/>
          <p:cNvSpPr/>
          <p:nvPr/>
        </p:nvSpPr>
        <p:spPr>
          <a:xfrm>
            <a:off x="3643313" y="4714875"/>
            <a:ext cx="1643062" cy="714375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编译、连接</a:t>
            </a:r>
          </a:p>
        </p:txBody>
      </p:sp>
      <p:sp>
        <p:nvSpPr>
          <p:cNvPr id="13" name="右箭头 7"/>
          <p:cNvSpPr/>
          <p:nvPr/>
        </p:nvSpPr>
        <p:spPr>
          <a:xfrm rot="16200000">
            <a:off x="1757363" y="3395663"/>
            <a:ext cx="1054100" cy="831850"/>
          </a:xfrm>
          <a:prstGeom prst="rightArrow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解决</a:t>
            </a:r>
          </a:p>
        </p:txBody>
      </p:sp>
      <p:sp>
        <p:nvSpPr>
          <p:cNvPr id="14" name="右箭头 7"/>
          <p:cNvSpPr/>
          <p:nvPr/>
        </p:nvSpPr>
        <p:spPr>
          <a:xfrm rot="16200000">
            <a:off x="6343669" y="3397249"/>
            <a:ext cx="1054100" cy="831850"/>
          </a:xfrm>
          <a:prstGeom prst="rightArrow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algn="ctr">
              <a:defRPr/>
            </a:pPr>
            <a:r>
              <a:rPr lang="zh-CN" altLang="en-US" sz="2000" b="1" dirty="0" smtClean="0">
                <a:solidFill>
                  <a:schemeClr val="tx1"/>
                </a:solidFill>
              </a:rPr>
              <a:t>提取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1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10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10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6" grpId="0" build="allAtOnce" animBg="1"/>
      <p:bldP spid="7" grpId="0" build="allAtOnce" animBg="1"/>
      <p:bldP spid="9" grpId="0" build="allAtOnce" animBg="1"/>
      <p:bldP spid="11" grpId="0" build="allAtOnce" animBg="1"/>
      <p:bldP spid="12" grpId="0" build="allAtOnce" animBg="1"/>
      <p:bldP spid="13" grpId="0" animBg="1"/>
      <p:bldP spid="1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scanf</a:t>
            </a:r>
            <a:r>
              <a:rPr lang="zh-CN" altLang="en-US" dirty="0" smtClean="0"/>
              <a:t>转换操作符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版权所有，复制注明出处</a:t>
            </a:r>
            <a:endParaRPr lang="zh-CN" altLang="en-US"/>
          </a:p>
        </p:txBody>
      </p:sp>
      <p:graphicFrame>
        <p:nvGraphicFramePr>
          <p:cNvPr id="6" name="内容占位符 4"/>
          <p:cNvGraphicFramePr>
            <a:graphicFrameLocks/>
          </p:cNvGraphicFramePr>
          <p:nvPr/>
        </p:nvGraphicFramePr>
        <p:xfrm>
          <a:off x="714348" y="1285860"/>
          <a:ext cx="7929618" cy="4993542"/>
        </p:xfrm>
        <a:graphic>
          <a:graphicData uri="http://schemas.openxmlformats.org/drawingml/2006/table">
            <a:tbl>
              <a:tblPr>
                <a:tableStyleId>{EB344D84-9AFB-497E-A393-DC336BA19D2E}</a:tableStyleId>
              </a:tblPr>
              <a:tblGrid>
                <a:gridCol w="2278624"/>
                <a:gridCol w="1640611"/>
                <a:gridCol w="4010383"/>
              </a:tblGrid>
              <a:tr h="36687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/>
                        <a:t>数据类型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/>
                        <a:t>转换操作符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/>
                        <a:t>含义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801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 err="1" smtClean="0">
                          <a:solidFill>
                            <a:schemeClr val="accent4">
                              <a:lumMod val="50000"/>
                              <a:lumOff val="50000"/>
                            </a:schemeClr>
                          </a:solidFill>
                        </a:rPr>
                        <a:t>int</a:t>
                      </a:r>
                      <a:endParaRPr lang="en-US" sz="1800" b="1" i="0" u="none" strike="noStrike" dirty="0">
                        <a:solidFill>
                          <a:schemeClr val="accent4">
                            <a:lumMod val="50000"/>
                            <a:lumOff val="50000"/>
                          </a:schemeClr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 err="1" smtClean="0">
                          <a:solidFill>
                            <a:srgbClr val="FF0000"/>
                          </a:solidFill>
                        </a:rPr>
                        <a:t>d、i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u="none" strike="noStrike" dirty="0" smtClean="0">
                          <a:solidFill>
                            <a:srgbClr val="000000"/>
                          </a:solidFill>
                        </a:rPr>
                        <a:t> 输入整数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801"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800" b="1" i="0" u="none" strike="noStrike" dirty="0">
                        <a:solidFill>
                          <a:schemeClr val="accent4">
                            <a:lumMod val="50000"/>
                            <a:lumOff val="50000"/>
                          </a:schemeClr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</a:rPr>
                        <a:t>u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u="none" strike="noStrike" dirty="0" smtClean="0">
                          <a:solidFill>
                            <a:srgbClr val="000000"/>
                          </a:solidFill>
                        </a:rPr>
                        <a:t> 输入整数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801"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u="none" strike="noStrike" dirty="0" smtClean="0">
                          <a:solidFill>
                            <a:srgbClr val="000000"/>
                          </a:solidFill>
                        </a:rPr>
                        <a:t> 按</a:t>
                      </a:r>
                      <a:r>
                        <a:rPr lang="zh-CN" altLang="en-US" sz="1600" b="0" u="none" strike="noStrike" dirty="0">
                          <a:solidFill>
                            <a:srgbClr val="000000"/>
                          </a:solidFill>
                        </a:rPr>
                        <a:t>八进制</a:t>
                      </a:r>
                      <a:r>
                        <a:rPr lang="zh-CN" altLang="en-US" sz="1600" b="0" u="none" strike="noStrike" dirty="0" smtClean="0">
                          <a:solidFill>
                            <a:srgbClr val="000000"/>
                          </a:solidFill>
                        </a:rPr>
                        <a:t>输入整数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801"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 err="1">
                          <a:solidFill>
                            <a:srgbClr val="FF0000"/>
                          </a:solidFill>
                        </a:rPr>
                        <a:t>x、X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u="none" strike="noStrike" dirty="0" smtClean="0">
                          <a:solidFill>
                            <a:srgbClr val="000000"/>
                          </a:solidFill>
                        </a:rPr>
                        <a:t> 按</a:t>
                      </a:r>
                      <a:r>
                        <a:rPr lang="zh-CN" altLang="en-US" sz="1600" b="0" u="none" strike="noStrike" dirty="0">
                          <a:solidFill>
                            <a:srgbClr val="000000"/>
                          </a:solidFill>
                        </a:rPr>
                        <a:t>十六进制</a:t>
                      </a:r>
                      <a:r>
                        <a:rPr lang="zh-CN" altLang="en-US" sz="1600" b="0" u="none" strike="noStrike" dirty="0" smtClean="0">
                          <a:solidFill>
                            <a:srgbClr val="000000"/>
                          </a:solidFill>
                        </a:rPr>
                        <a:t>输入整数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801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 smtClean="0">
                          <a:solidFill>
                            <a:schemeClr val="accent4">
                              <a:lumMod val="50000"/>
                              <a:lumOff val="50000"/>
                            </a:schemeClr>
                          </a:solidFill>
                        </a:rPr>
                        <a:t>float</a:t>
                      </a:r>
                      <a:endParaRPr lang="en-US" sz="1800" b="1" i="0" u="none" strike="noStrike" dirty="0">
                        <a:solidFill>
                          <a:schemeClr val="accent4">
                            <a:lumMod val="50000"/>
                            <a:lumOff val="50000"/>
                          </a:schemeClr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 err="1">
                          <a:solidFill>
                            <a:srgbClr val="FF0000"/>
                          </a:solidFill>
                        </a:rPr>
                        <a:t>f、F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u="none" strike="noStrike" dirty="0" smtClean="0">
                          <a:solidFill>
                            <a:srgbClr val="000000"/>
                          </a:solidFill>
                        </a:rPr>
                        <a:t> 对</a:t>
                      </a:r>
                      <a:r>
                        <a:rPr lang="zh-CN" altLang="en-US" sz="1600" b="0" u="none" strike="noStrike" dirty="0">
                          <a:solidFill>
                            <a:srgbClr val="000000"/>
                          </a:solidFill>
                        </a:rPr>
                        <a:t>浮点数</a:t>
                      </a:r>
                      <a:r>
                        <a:rPr lang="zh-CN" altLang="en-US" sz="1600" b="0" u="none" strike="noStrike" dirty="0" smtClean="0">
                          <a:solidFill>
                            <a:srgbClr val="000000"/>
                          </a:solidFill>
                        </a:rPr>
                        <a:t>按十进制计数</a:t>
                      </a:r>
                      <a:r>
                        <a:rPr lang="zh-CN" altLang="en-US" sz="1600" b="0" u="none" strike="noStrike" dirty="0">
                          <a:solidFill>
                            <a:srgbClr val="000000"/>
                          </a:solidFill>
                        </a:rPr>
                        <a:t>法</a:t>
                      </a:r>
                      <a:r>
                        <a:rPr lang="zh-CN" altLang="en-US" sz="1600" b="0" u="none" strike="noStrike" dirty="0" smtClean="0">
                          <a:solidFill>
                            <a:srgbClr val="000000"/>
                          </a:solidFill>
                        </a:rPr>
                        <a:t>输入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8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 err="1">
                          <a:solidFill>
                            <a:srgbClr val="FF0000"/>
                          </a:solidFill>
                        </a:rPr>
                        <a:t>e、E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u="none" strike="noStrike" dirty="0" smtClean="0">
                          <a:solidFill>
                            <a:srgbClr val="000000"/>
                          </a:solidFill>
                        </a:rPr>
                        <a:t> 对</a:t>
                      </a:r>
                      <a:r>
                        <a:rPr lang="zh-CN" altLang="en-US" sz="1600" b="0" u="none" strike="noStrike" dirty="0">
                          <a:solidFill>
                            <a:srgbClr val="000000"/>
                          </a:solidFill>
                        </a:rPr>
                        <a:t>浮点数按科学计数法</a:t>
                      </a:r>
                      <a:r>
                        <a:rPr lang="zh-CN" altLang="en-US" sz="1600" b="0" u="none" strike="noStrike" dirty="0" smtClean="0">
                          <a:solidFill>
                            <a:srgbClr val="000000"/>
                          </a:solidFill>
                        </a:rPr>
                        <a:t>输入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7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 err="1">
                          <a:solidFill>
                            <a:srgbClr val="FF0000"/>
                          </a:solidFill>
                        </a:rPr>
                        <a:t>g、G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u="none" strike="noStrike" dirty="0" smtClean="0">
                          <a:solidFill>
                            <a:srgbClr val="000000"/>
                          </a:solidFill>
                        </a:rPr>
                        <a:t> 对</a:t>
                      </a:r>
                      <a:r>
                        <a:rPr lang="zh-CN" altLang="en-US" sz="1600" b="0" u="none" strike="noStrike" dirty="0">
                          <a:solidFill>
                            <a:srgbClr val="000000"/>
                          </a:solidFill>
                        </a:rPr>
                        <a:t>浮点数</a:t>
                      </a:r>
                      <a:r>
                        <a:rPr lang="zh-CN" altLang="en-US" sz="1600" b="0" u="none" strike="noStrike" dirty="0" smtClean="0">
                          <a:solidFill>
                            <a:srgbClr val="000000"/>
                          </a:solidFill>
                        </a:rPr>
                        <a:t>按十进制计数</a:t>
                      </a:r>
                      <a:r>
                        <a:rPr lang="zh-CN" altLang="en-US" sz="1600" b="0" u="none" strike="noStrike" dirty="0">
                          <a:solidFill>
                            <a:srgbClr val="000000"/>
                          </a:solidFill>
                        </a:rPr>
                        <a:t>法或科学计数</a:t>
                      </a:r>
                      <a:r>
                        <a:rPr lang="zh-CN" altLang="en-US" sz="1600" b="0" u="none" strike="noStrike" dirty="0" smtClean="0">
                          <a:solidFill>
                            <a:srgbClr val="000000"/>
                          </a:solidFill>
                        </a:rPr>
                        <a:t>法输入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801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 err="1">
                          <a:solidFill>
                            <a:srgbClr val="000000"/>
                          </a:solidFill>
                        </a:rPr>
                        <a:t>a、A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浮点数、十六进制数字和</a:t>
                      </a:r>
                      <a:r>
                        <a:rPr lang="en-US" altLang="zh-CN" sz="1600" b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p-</a:t>
                      </a:r>
                      <a:r>
                        <a:rPr lang="zh-CN" altLang="en-US" sz="1600" b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记数法（</a:t>
                      </a:r>
                      <a:r>
                        <a:rPr lang="en-US" altLang="zh-CN" sz="1600" b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c99</a:t>
                      </a:r>
                      <a:r>
                        <a:rPr lang="zh-CN" altLang="en-US" sz="1600" b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marL="6262" marR="6262" marT="62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8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solidFill>
                            <a:schemeClr val="accent4">
                              <a:lumMod val="50000"/>
                              <a:lumOff val="50000"/>
                            </a:schemeClr>
                          </a:solidFill>
                        </a:rPr>
                        <a:t>char</a:t>
                      </a:r>
                      <a:endParaRPr lang="en-US" sz="1800" b="1" i="0" u="none" strike="noStrike" dirty="0">
                        <a:solidFill>
                          <a:schemeClr val="accent4">
                            <a:lumMod val="50000"/>
                            <a:lumOff val="50000"/>
                          </a:schemeClr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u="none" strike="noStrike" dirty="0" smtClean="0">
                          <a:solidFill>
                            <a:srgbClr val="000000"/>
                          </a:solidFill>
                        </a:rPr>
                        <a:t> 输入一</a:t>
                      </a:r>
                      <a:r>
                        <a:rPr lang="zh-CN" altLang="en-US" sz="1600" b="0" u="none" strike="noStrike" dirty="0">
                          <a:solidFill>
                            <a:srgbClr val="000000"/>
                          </a:solidFill>
                        </a:rPr>
                        <a:t>个字符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8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1" u="none" strike="noStrike" dirty="0">
                          <a:solidFill>
                            <a:schemeClr val="accent4">
                              <a:lumMod val="50000"/>
                              <a:lumOff val="50000"/>
                            </a:schemeClr>
                          </a:solidFill>
                        </a:rPr>
                        <a:t>字符串</a:t>
                      </a:r>
                      <a:endParaRPr lang="zh-CN" altLang="en-US" sz="1800" b="1" i="0" u="none" strike="noStrike" dirty="0">
                        <a:solidFill>
                          <a:schemeClr val="accent4">
                            <a:lumMod val="50000"/>
                            <a:lumOff val="50000"/>
                          </a:schemeClr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u="none" strike="noStrike" dirty="0" smtClean="0">
                          <a:solidFill>
                            <a:srgbClr val="000000"/>
                          </a:solidFill>
                        </a:rPr>
                        <a:t> 输入一</a:t>
                      </a:r>
                      <a:r>
                        <a:rPr lang="zh-CN" altLang="en-US" sz="1600" b="0" u="none" strike="noStrike" dirty="0">
                          <a:solidFill>
                            <a:srgbClr val="000000"/>
                          </a:solidFill>
                        </a:rPr>
                        <a:t>个字符串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801"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800" b="1" i="0" u="none" strike="noStrike" dirty="0" smtClean="0">
                          <a:solidFill>
                            <a:schemeClr val="accent4">
                              <a:lumMod val="50000"/>
                              <a:lumOff val="50000"/>
                            </a:schemeClr>
                          </a:solidFill>
                          <a:latin typeface="宋体"/>
                        </a:rPr>
                        <a:t>其它</a:t>
                      </a:r>
                      <a:endParaRPr lang="zh-CN" altLang="en-US" sz="1800" b="1" i="0" u="none" strike="noStrike" dirty="0">
                        <a:solidFill>
                          <a:schemeClr val="accent4">
                            <a:lumMod val="50000"/>
                            <a:lumOff val="50000"/>
                          </a:schemeClr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FF0000"/>
                          </a:solidFill>
                          <a:latin typeface="宋体"/>
                        </a:rPr>
                        <a:t>%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 输入一个百分号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801"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800" b="1" i="0" u="none" strike="noStrike" dirty="0">
                        <a:solidFill>
                          <a:schemeClr val="accent4">
                            <a:lumMod val="50000"/>
                            <a:lumOff val="50000"/>
                          </a:schemeClr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FF0000"/>
                          </a:solidFill>
                          <a:latin typeface="宋体"/>
                        </a:rPr>
                        <a:t>n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将输入流里当前的字符个数输</a:t>
                      </a:r>
                      <a:r>
                        <a:rPr lang="zh-CN" altLang="en-US" sz="1600" b="0" u="none" strike="noStrike" dirty="0" smtClean="0">
                          <a:solidFill>
                            <a:srgbClr val="000000"/>
                          </a:solidFill>
                        </a:rPr>
                        <a:t>入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到一个整数里，要求操作数为</a:t>
                      </a:r>
                      <a:r>
                        <a:rPr lang="zh-CN" altLang="en-US" sz="1600" b="1" i="0" u="none" strike="noStrike" dirty="0" smtClean="0">
                          <a:solidFill>
                            <a:srgbClr val="FF0000"/>
                          </a:solidFill>
                          <a:latin typeface="宋体"/>
                        </a:rPr>
                        <a:t>有符号数的地址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(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了解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)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scanf</a:t>
            </a:r>
            <a:r>
              <a:rPr lang="zh-CN" altLang="en-US" dirty="0" smtClean="0"/>
              <a:t>长度修正符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版权所有，复制注明出处</a:t>
            </a:r>
            <a:endParaRPr lang="zh-CN" altLang="en-US"/>
          </a:p>
        </p:txBody>
      </p:sp>
      <p:graphicFrame>
        <p:nvGraphicFramePr>
          <p:cNvPr id="4" name="内容占位符 4"/>
          <p:cNvGraphicFramePr>
            <a:graphicFrameLocks/>
          </p:cNvGraphicFramePr>
          <p:nvPr/>
        </p:nvGraphicFramePr>
        <p:xfrm>
          <a:off x="928662" y="1357298"/>
          <a:ext cx="7858180" cy="4312863"/>
        </p:xfrm>
        <a:graphic>
          <a:graphicData uri="http://schemas.openxmlformats.org/drawingml/2006/table">
            <a:tbl>
              <a:tblPr>
                <a:tableStyleId>{EB344D84-9AFB-497E-A393-DC336BA19D2E}</a:tableStyleId>
              </a:tblPr>
              <a:tblGrid>
                <a:gridCol w="1643074"/>
                <a:gridCol w="2953221"/>
                <a:gridCol w="3261885"/>
              </a:tblGrid>
              <a:tr h="42676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/>
                        <a:t>数据类型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/>
                        <a:t>转换操作符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/>
                        <a:t>含义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9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 smtClean="0">
                          <a:solidFill>
                            <a:schemeClr val="accent4">
                              <a:lumMod val="50000"/>
                              <a:lumOff val="50000"/>
                            </a:schemeClr>
                          </a:solidFill>
                        </a:rPr>
                        <a:t> short</a:t>
                      </a:r>
                      <a:endParaRPr lang="en-US" sz="1800" b="1" i="0" u="none" strike="noStrike" dirty="0">
                        <a:solidFill>
                          <a:schemeClr val="accent4">
                            <a:lumMod val="50000"/>
                            <a:lumOff val="50000"/>
                          </a:schemeClr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u="none" strike="noStrike" dirty="0" err="1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sz="1800" b="1" u="none" strike="noStrike" dirty="0" err="1" smtClean="0">
                          <a:solidFill>
                            <a:srgbClr val="FF0000"/>
                          </a:solidFill>
                        </a:rPr>
                        <a:t>d、hi</a:t>
                      </a:r>
                      <a:r>
                        <a:rPr lang="zh-CN" altLang="en-US" sz="1800" b="1" u="none" strike="noStrike" dirty="0" smtClean="0">
                          <a:solidFill>
                            <a:srgbClr val="FF0000"/>
                          </a:solidFill>
                        </a:rPr>
                        <a:t>、</a:t>
                      </a:r>
                      <a:r>
                        <a:rPr lang="en-US" sz="1800" b="1" u="none" strike="noStrike" dirty="0" err="1" smtClean="0">
                          <a:solidFill>
                            <a:srgbClr val="FF0000"/>
                          </a:solidFill>
                        </a:rPr>
                        <a:t>hu</a:t>
                      </a:r>
                      <a:r>
                        <a:rPr lang="zh-CN" altLang="en-US" sz="1800" b="1" u="none" strike="noStrike" dirty="0" smtClean="0">
                          <a:solidFill>
                            <a:srgbClr val="FF0000"/>
                          </a:solidFill>
                        </a:rPr>
                        <a:t>、</a:t>
                      </a:r>
                      <a:r>
                        <a:rPr lang="en-US" altLang="zh-CN" sz="1800" b="1" u="none" strike="noStrike" dirty="0" smtClean="0">
                          <a:solidFill>
                            <a:srgbClr val="FF0000"/>
                          </a:solidFill>
                        </a:rPr>
                        <a:t>ho</a:t>
                      </a:r>
                      <a:r>
                        <a:rPr lang="zh-CN" altLang="en-US" sz="1800" b="1" u="none" strike="noStrike" dirty="0" smtClean="0">
                          <a:solidFill>
                            <a:srgbClr val="FF0000"/>
                          </a:solidFill>
                        </a:rPr>
                        <a:t>、</a:t>
                      </a:r>
                      <a:r>
                        <a:rPr lang="en-US" altLang="zh-CN" sz="1800" b="1" u="none" strike="noStrike" dirty="0" err="1" smtClean="0">
                          <a:solidFill>
                            <a:srgbClr val="FF0000"/>
                          </a:solidFill>
                        </a:rPr>
                        <a:t>hx</a:t>
                      </a:r>
                      <a:r>
                        <a:rPr lang="zh-CN" altLang="en-US" sz="1800" b="1" u="none" strike="noStrike" dirty="0" smtClean="0">
                          <a:solidFill>
                            <a:srgbClr val="FF0000"/>
                          </a:solidFill>
                        </a:rPr>
                        <a:t>、</a:t>
                      </a:r>
                      <a:r>
                        <a:rPr lang="en-US" altLang="zh-CN" sz="1800" b="1" u="none" strike="noStrike" dirty="0" err="1" smtClean="0">
                          <a:solidFill>
                            <a:srgbClr val="FF0000"/>
                          </a:solidFill>
                        </a:rPr>
                        <a:t>hX</a:t>
                      </a:r>
                      <a:endParaRPr lang="en-US" sz="1800" b="1" i="0" u="none" strike="noStrike" dirty="0" smtClean="0">
                        <a:solidFill>
                          <a:srgbClr val="FF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u="none" strike="noStrike" dirty="0" smtClean="0">
                          <a:solidFill>
                            <a:srgbClr val="000000"/>
                          </a:solidFill>
                        </a:rPr>
                        <a:t> 对</a:t>
                      </a:r>
                      <a:r>
                        <a:rPr lang="en-US" altLang="zh-CN" sz="1600" b="0" u="none" strike="noStrike" dirty="0" smtClean="0">
                          <a:solidFill>
                            <a:srgbClr val="000000"/>
                          </a:solidFill>
                        </a:rPr>
                        <a:t>short</a:t>
                      </a:r>
                      <a:r>
                        <a:rPr lang="zh-CN" altLang="en-US" sz="1600" b="0" u="none" strike="noStrike" dirty="0" smtClean="0">
                          <a:solidFill>
                            <a:srgbClr val="000000"/>
                          </a:solidFill>
                        </a:rPr>
                        <a:t>进行</a:t>
                      </a:r>
                      <a:r>
                        <a:rPr lang="zh-CN" altLang="en-US" sz="1600" b="0" u="none" strike="noStrike" dirty="0">
                          <a:solidFill>
                            <a:srgbClr val="000000"/>
                          </a:solidFill>
                        </a:rPr>
                        <a:t>格式转换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9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 smtClean="0">
                          <a:solidFill>
                            <a:schemeClr val="accent4">
                              <a:lumMod val="50000"/>
                              <a:lumOff val="50000"/>
                            </a:schemeClr>
                          </a:solidFill>
                        </a:rPr>
                        <a:t> long</a:t>
                      </a:r>
                      <a:r>
                        <a:rPr lang="zh-CN" altLang="en-US" sz="1800" b="1" u="none" strike="noStrike" dirty="0">
                          <a:solidFill>
                            <a:schemeClr val="accent4">
                              <a:lumMod val="50000"/>
                              <a:lumOff val="50000"/>
                            </a:schemeClr>
                          </a:solidFill>
                        </a:rPr>
                        <a:t>　</a:t>
                      </a:r>
                      <a:endParaRPr lang="zh-CN" altLang="en-US" sz="1800" b="1" i="0" u="none" strike="noStrike" dirty="0">
                        <a:solidFill>
                          <a:schemeClr val="accent4">
                            <a:lumMod val="50000"/>
                            <a:lumOff val="50000"/>
                          </a:schemeClr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 err="1" smtClean="0">
                          <a:solidFill>
                            <a:srgbClr val="FF0000"/>
                          </a:solidFill>
                          <a:latin typeface="宋体"/>
                        </a:rPr>
                        <a:t>ld</a:t>
                      </a:r>
                      <a:r>
                        <a:rPr lang="en-US" sz="1800" b="1" u="none" strike="noStrike" dirty="0" err="1" smtClean="0">
                          <a:solidFill>
                            <a:srgbClr val="FF0000"/>
                          </a:solidFill>
                        </a:rPr>
                        <a:t>、li</a:t>
                      </a:r>
                      <a:r>
                        <a:rPr lang="zh-CN" altLang="en-US" sz="1800" b="1" u="none" strike="noStrike" dirty="0" smtClean="0">
                          <a:solidFill>
                            <a:srgbClr val="FF0000"/>
                          </a:solidFill>
                        </a:rPr>
                        <a:t>、</a:t>
                      </a:r>
                      <a:r>
                        <a:rPr lang="en-US" sz="1800" b="1" u="none" strike="noStrike" dirty="0" err="1" smtClean="0">
                          <a:solidFill>
                            <a:srgbClr val="FF0000"/>
                          </a:solidFill>
                        </a:rPr>
                        <a:t>lu</a:t>
                      </a:r>
                      <a:r>
                        <a:rPr lang="zh-CN" altLang="en-US" sz="1800" b="1" u="none" strike="noStrike" dirty="0" smtClean="0">
                          <a:solidFill>
                            <a:srgbClr val="FF0000"/>
                          </a:solidFill>
                        </a:rPr>
                        <a:t>、</a:t>
                      </a:r>
                      <a:r>
                        <a:rPr lang="en-US" altLang="zh-CN" sz="1800" b="1" u="none" strike="noStrike" dirty="0" smtClean="0">
                          <a:solidFill>
                            <a:srgbClr val="FF0000"/>
                          </a:solidFill>
                        </a:rPr>
                        <a:t>lo</a:t>
                      </a:r>
                      <a:r>
                        <a:rPr lang="zh-CN" altLang="en-US" sz="1800" b="1" u="none" strike="noStrike" dirty="0" smtClean="0">
                          <a:solidFill>
                            <a:srgbClr val="FF0000"/>
                          </a:solidFill>
                        </a:rPr>
                        <a:t>、</a:t>
                      </a:r>
                      <a:r>
                        <a:rPr lang="en-US" altLang="zh-CN" sz="1800" b="1" u="none" strike="noStrike" dirty="0" smtClean="0">
                          <a:solidFill>
                            <a:srgbClr val="FF0000"/>
                          </a:solidFill>
                        </a:rPr>
                        <a:t>lx</a:t>
                      </a:r>
                      <a:r>
                        <a:rPr lang="zh-CN" altLang="en-US" sz="1800" b="1" u="none" strike="noStrike" dirty="0" smtClean="0">
                          <a:solidFill>
                            <a:srgbClr val="FF0000"/>
                          </a:solidFill>
                        </a:rPr>
                        <a:t>、</a:t>
                      </a:r>
                      <a:r>
                        <a:rPr lang="en-US" altLang="zh-CN" sz="1800" b="1" u="none" strike="noStrike" dirty="0" err="1" smtClean="0">
                          <a:solidFill>
                            <a:srgbClr val="FF0000"/>
                          </a:solidFill>
                        </a:rPr>
                        <a:t>lX</a:t>
                      </a:r>
                      <a:endParaRPr lang="en-US" sz="1800" b="1" i="0" u="none" strike="noStrike" dirty="0" smtClean="0">
                        <a:solidFill>
                          <a:srgbClr val="FF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u="none" strike="noStrike" dirty="0" smtClean="0">
                          <a:solidFill>
                            <a:srgbClr val="000000"/>
                          </a:solidFill>
                        </a:rPr>
                        <a:t> 对</a:t>
                      </a:r>
                      <a:r>
                        <a:rPr lang="en-US" altLang="zh-CN" sz="1600" b="0" u="none" strike="noStrike" dirty="0" smtClean="0">
                          <a:solidFill>
                            <a:srgbClr val="000000"/>
                          </a:solidFill>
                        </a:rPr>
                        <a:t>long</a:t>
                      </a:r>
                      <a:r>
                        <a:rPr lang="zh-CN" altLang="en-US" sz="1600" b="0" u="none" strike="noStrike" dirty="0" smtClean="0">
                          <a:solidFill>
                            <a:srgbClr val="000000"/>
                          </a:solidFill>
                        </a:rPr>
                        <a:t>进行</a:t>
                      </a:r>
                      <a:r>
                        <a:rPr lang="zh-CN" altLang="en-US" sz="1600" b="0" u="none" strike="noStrike" dirty="0">
                          <a:solidFill>
                            <a:srgbClr val="000000"/>
                          </a:solidFill>
                        </a:rPr>
                        <a:t>格式转换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9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 smtClean="0">
                          <a:solidFill>
                            <a:schemeClr val="accent4">
                              <a:lumMod val="50000"/>
                              <a:lumOff val="50000"/>
                            </a:schemeClr>
                          </a:solidFill>
                        </a:rPr>
                        <a:t>long </a:t>
                      </a:r>
                      <a:r>
                        <a:rPr lang="en-US" sz="1800" b="1" u="none" strike="noStrike" dirty="0" err="1" smtClean="0">
                          <a:solidFill>
                            <a:schemeClr val="accent4">
                              <a:lumMod val="50000"/>
                              <a:lumOff val="50000"/>
                            </a:schemeClr>
                          </a:solidFill>
                        </a:rPr>
                        <a:t>long</a:t>
                      </a:r>
                      <a:endParaRPr lang="zh-CN" altLang="en-US" sz="1800" b="1" i="0" u="none" strike="noStrike" dirty="0">
                        <a:solidFill>
                          <a:schemeClr val="accent4">
                            <a:lumMod val="50000"/>
                            <a:lumOff val="50000"/>
                          </a:schemeClr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 err="1" smtClean="0">
                          <a:solidFill>
                            <a:srgbClr val="FF0000"/>
                          </a:solidFill>
                          <a:latin typeface="宋体"/>
                        </a:rPr>
                        <a:t>lld</a:t>
                      </a:r>
                      <a:r>
                        <a:rPr lang="zh-CN" altLang="en-US" sz="1800" b="1" i="0" u="none" strike="noStrike" dirty="0" smtClean="0">
                          <a:solidFill>
                            <a:srgbClr val="FF0000"/>
                          </a:solidFill>
                          <a:latin typeface="宋体"/>
                        </a:rPr>
                        <a:t>、</a:t>
                      </a:r>
                      <a:r>
                        <a:rPr lang="en-US" altLang="zh-CN" sz="1800" b="1" i="0" u="none" strike="noStrike" dirty="0" err="1" smtClean="0">
                          <a:solidFill>
                            <a:srgbClr val="FF0000"/>
                          </a:solidFill>
                          <a:latin typeface="宋体"/>
                        </a:rPr>
                        <a:t>lli</a:t>
                      </a:r>
                      <a:r>
                        <a:rPr lang="zh-CN" altLang="en-US" sz="1800" b="1" i="0" u="none" strike="noStrike" dirty="0" smtClean="0">
                          <a:solidFill>
                            <a:srgbClr val="FF0000"/>
                          </a:solidFill>
                          <a:latin typeface="宋体"/>
                        </a:rPr>
                        <a:t>、</a:t>
                      </a:r>
                      <a:r>
                        <a:rPr lang="en-US" sz="1800" b="1" u="none" strike="noStrike" dirty="0" err="1" smtClean="0">
                          <a:solidFill>
                            <a:srgbClr val="FF0000"/>
                          </a:solidFill>
                        </a:rPr>
                        <a:t>llu</a:t>
                      </a:r>
                      <a:r>
                        <a:rPr lang="zh-CN" altLang="en-US" sz="1800" b="1" u="none" strike="noStrike" dirty="0" smtClean="0">
                          <a:solidFill>
                            <a:srgbClr val="FF0000"/>
                          </a:solidFill>
                        </a:rPr>
                        <a:t>、</a:t>
                      </a:r>
                      <a:r>
                        <a:rPr lang="en-US" altLang="zh-CN" sz="1800" b="1" u="none" strike="noStrike" dirty="0" err="1" smtClean="0">
                          <a:solidFill>
                            <a:srgbClr val="FF0000"/>
                          </a:solidFill>
                        </a:rPr>
                        <a:t>llo</a:t>
                      </a:r>
                      <a:endParaRPr lang="en-US" altLang="zh-CN" sz="1800" b="1" u="none" strike="noStrike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u="none" strike="noStrike" dirty="0" err="1" smtClean="0">
                          <a:solidFill>
                            <a:srgbClr val="FF0000"/>
                          </a:solidFill>
                        </a:rPr>
                        <a:t>llx</a:t>
                      </a:r>
                      <a:r>
                        <a:rPr lang="zh-CN" altLang="en-US" sz="1800" b="1" u="none" strike="noStrike" dirty="0" smtClean="0">
                          <a:solidFill>
                            <a:srgbClr val="FF0000"/>
                          </a:solidFill>
                        </a:rPr>
                        <a:t>、</a:t>
                      </a:r>
                      <a:r>
                        <a:rPr lang="en-US" altLang="zh-CN" sz="1800" b="1" u="none" strike="noStrike" dirty="0" err="1" smtClean="0">
                          <a:solidFill>
                            <a:srgbClr val="FF0000"/>
                          </a:solidFill>
                        </a:rPr>
                        <a:t>lX</a:t>
                      </a:r>
                      <a:endParaRPr lang="en-US" sz="1800" b="1" i="0" u="none" strike="noStrike" dirty="0" smtClean="0">
                        <a:solidFill>
                          <a:srgbClr val="FF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u="none" strike="noStrike" dirty="0" smtClean="0">
                          <a:solidFill>
                            <a:srgbClr val="000000"/>
                          </a:solidFill>
                        </a:rPr>
                        <a:t>对</a:t>
                      </a:r>
                      <a:r>
                        <a:rPr lang="en-US" altLang="zh-CN" sz="1600" b="0" u="none" strike="noStrike" dirty="0" smtClean="0">
                          <a:solidFill>
                            <a:srgbClr val="000000"/>
                          </a:solidFill>
                        </a:rPr>
                        <a:t>long </a:t>
                      </a:r>
                      <a:r>
                        <a:rPr lang="en-US" altLang="zh-CN" sz="1600" b="0" u="none" strike="noStrike" dirty="0" err="1" smtClean="0">
                          <a:solidFill>
                            <a:srgbClr val="000000"/>
                          </a:solidFill>
                        </a:rPr>
                        <a:t>long</a:t>
                      </a:r>
                      <a:r>
                        <a:rPr lang="zh-CN" altLang="en-US" sz="1600" b="0" u="none" strike="noStrike" dirty="0" smtClean="0">
                          <a:solidFill>
                            <a:srgbClr val="000000"/>
                          </a:solidFill>
                        </a:rPr>
                        <a:t>进行格式转换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 smtClean="0">
                          <a:solidFill>
                            <a:schemeClr val="accent4">
                              <a:lumMod val="50000"/>
                              <a:lumOff val="50000"/>
                            </a:schemeClr>
                          </a:solidFill>
                          <a:latin typeface="宋体"/>
                        </a:rPr>
                        <a:t>double</a:t>
                      </a:r>
                      <a:endParaRPr lang="en-US" sz="1800" b="1" i="0" u="none" strike="noStrike" dirty="0">
                        <a:solidFill>
                          <a:schemeClr val="accent4">
                            <a:lumMod val="50000"/>
                            <a:lumOff val="50000"/>
                          </a:schemeClr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 err="1" smtClean="0">
                          <a:solidFill>
                            <a:srgbClr val="000000"/>
                          </a:solidFill>
                        </a:rPr>
                        <a:t>l</a:t>
                      </a:r>
                      <a:r>
                        <a:rPr lang="en-US" sz="1800" b="1" u="none" strike="noStrike" dirty="0" err="1" smtClean="0">
                          <a:solidFill>
                            <a:srgbClr val="000000"/>
                          </a:solidFill>
                        </a:rPr>
                        <a:t>f、lF、</a:t>
                      </a:r>
                      <a:r>
                        <a:rPr lang="en-US" altLang="zh-CN" sz="1800" b="1" u="none" strike="noStrike" dirty="0" err="1" smtClean="0">
                          <a:solidFill>
                            <a:srgbClr val="000000"/>
                          </a:solidFill>
                        </a:rPr>
                        <a:t>l</a:t>
                      </a:r>
                      <a:r>
                        <a:rPr lang="en-US" sz="1800" b="1" u="none" strike="noStrike" dirty="0" err="1" smtClean="0">
                          <a:solidFill>
                            <a:srgbClr val="000000"/>
                          </a:solidFill>
                        </a:rPr>
                        <a:t>e、lE</a:t>
                      </a:r>
                      <a:endParaRPr lang="en-US" sz="1800" b="1" u="none" strike="noStrike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dirty="0" err="1" smtClean="0">
                          <a:solidFill>
                            <a:srgbClr val="000000"/>
                          </a:solidFill>
                        </a:rPr>
                        <a:t>lg、lG</a:t>
                      </a:r>
                      <a:r>
                        <a:rPr lang="zh-CN" altLang="en-US" sz="1800" b="1" u="none" strike="noStrike" dirty="0" smtClean="0">
                          <a:solidFill>
                            <a:srgbClr val="000000"/>
                          </a:solidFill>
                        </a:rPr>
                        <a:t>、</a:t>
                      </a:r>
                      <a:r>
                        <a:rPr lang="en-US" altLang="zh-CN" sz="1800" b="1" u="none" strike="noStrike" dirty="0" err="1" smtClean="0">
                          <a:solidFill>
                            <a:srgbClr val="000000"/>
                          </a:solidFill>
                        </a:rPr>
                        <a:t>l</a:t>
                      </a:r>
                      <a:r>
                        <a:rPr lang="en-US" sz="1800" b="1" u="none" strike="noStrike" dirty="0" err="1" smtClean="0">
                          <a:solidFill>
                            <a:srgbClr val="000000"/>
                          </a:solidFill>
                        </a:rPr>
                        <a:t>a、lA</a:t>
                      </a:r>
                      <a:endParaRPr lang="en-US" sz="1800" b="1" i="0" u="none" strike="noStrike" dirty="0" smtClean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把输入的字符解释成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double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类型的数据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baseline="0" dirty="0" smtClean="0">
                          <a:solidFill>
                            <a:schemeClr val="accent4">
                              <a:lumMod val="50000"/>
                              <a:lumOff val="50000"/>
                            </a:schemeClr>
                          </a:solidFill>
                        </a:rPr>
                        <a:t>long </a:t>
                      </a:r>
                      <a:r>
                        <a:rPr lang="en-US" sz="1800" b="1" u="none" strike="noStrike" dirty="0" smtClean="0">
                          <a:solidFill>
                            <a:schemeClr val="accent4">
                              <a:lumMod val="50000"/>
                              <a:lumOff val="50000"/>
                            </a:schemeClr>
                          </a:solidFill>
                        </a:rPr>
                        <a:t>double</a:t>
                      </a:r>
                      <a:endParaRPr lang="en-US" sz="1800" b="1" i="0" u="none" strike="noStrike" dirty="0">
                        <a:solidFill>
                          <a:schemeClr val="accent4">
                            <a:lumMod val="50000"/>
                            <a:lumOff val="50000"/>
                          </a:schemeClr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 err="1" smtClean="0">
                          <a:solidFill>
                            <a:srgbClr val="FF0000"/>
                          </a:solidFill>
                        </a:rPr>
                        <a:t>Lf、LF、Le、LE</a:t>
                      </a:r>
                      <a:endParaRPr lang="en-US" sz="1800" b="1" u="none" strike="noStrike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dirty="0" err="1" smtClean="0">
                          <a:solidFill>
                            <a:srgbClr val="FF0000"/>
                          </a:solidFill>
                        </a:rPr>
                        <a:t>Lg、LG</a:t>
                      </a:r>
                      <a:r>
                        <a:rPr lang="zh-CN" altLang="en-US" sz="1800" b="1" u="none" strike="noStrike" dirty="0" smtClean="0">
                          <a:solidFill>
                            <a:srgbClr val="FF0000"/>
                          </a:solidFill>
                        </a:rPr>
                        <a:t>、</a:t>
                      </a:r>
                      <a:r>
                        <a:rPr lang="en-US" altLang="zh-CN" sz="1800" b="1" u="none" strike="noStrike" dirty="0" err="1" smtClean="0">
                          <a:solidFill>
                            <a:srgbClr val="FF0000"/>
                          </a:solidFill>
                        </a:rPr>
                        <a:t>L</a:t>
                      </a:r>
                      <a:r>
                        <a:rPr lang="en-US" sz="1800" b="1" u="none" strike="noStrike" dirty="0" err="1" smtClean="0">
                          <a:solidFill>
                            <a:srgbClr val="FF0000"/>
                          </a:solidFill>
                        </a:rPr>
                        <a:t>a、LA</a:t>
                      </a:r>
                      <a:endParaRPr lang="en-US" sz="1800" b="1" i="0" u="none" strike="noStrike" dirty="0" smtClean="0">
                        <a:solidFill>
                          <a:srgbClr val="FF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u="none" strike="noStrike" dirty="0" smtClean="0">
                          <a:solidFill>
                            <a:srgbClr val="000000"/>
                          </a:solidFill>
                        </a:rPr>
                        <a:t> 对</a:t>
                      </a:r>
                      <a:r>
                        <a:rPr lang="en-US" altLang="zh-CN" sz="1600" b="0" u="none" strike="noStrike" dirty="0" smtClean="0">
                          <a:solidFill>
                            <a:srgbClr val="000000"/>
                          </a:solidFill>
                        </a:rPr>
                        <a:t>long double</a:t>
                      </a:r>
                      <a:r>
                        <a:rPr lang="zh-CN" altLang="en-US" sz="1600" b="0" u="none" strike="noStrike" dirty="0" smtClean="0">
                          <a:solidFill>
                            <a:srgbClr val="000000"/>
                          </a:solidFill>
                        </a:rPr>
                        <a:t>输入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9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 smtClean="0">
                          <a:solidFill>
                            <a:schemeClr val="accent4">
                              <a:lumMod val="50000"/>
                              <a:lumOff val="50000"/>
                            </a:schemeClr>
                          </a:solidFill>
                          <a:latin typeface="宋体"/>
                        </a:rPr>
                        <a:t> </a:t>
                      </a:r>
                      <a:r>
                        <a:rPr lang="en-US" altLang="zh-CN" sz="1800" b="1" i="0" u="none" strike="noStrike" dirty="0" smtClean="0">
                          <a:solidFill>
                            <a:schemeClr val="accent4">
                              <a:lumMod val="50000"/>
                              <a:lumOff val="50000"/>
                            </a:schemeClr>
                          </a:solidFill>
                          <a:latin typeface="宋体"/>
                        </a:rPr>
                        <a:t>char</a:t>
                      </a:r>
                      <a:endParaRPr lang="en-US" sz="1800" b="1" i="0" u="none" strike="noStrike" dirty="0">
                        <a:solidFill>
                          <a:schemeClr val="accent4">
                            <a:lumMod val="50000"/>
                            <a:lumOff val="50000"/>
                          </a:schemeClr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 err="1" smtClean="0">
                          <a:solidFill>
                            <a:srgbClr val="FF0000"/>
                          </a:solidFill>
                          <a:latin typeface="宋体"/>
                        </a:rPr>
                        <a:t>hhd,hhi,hhu,hho,hhx,hhX</a:t>
                      </a:r>
                      <a:endParaRPr lang="en-US" sz="1800" b="1" i="0" u="none" strike="noStrike" dirty="0" smtClean="0">
                        <a:solidFill>
                          <a:srgbClr val="FF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将输入整数格式转换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262" marR="6262" marT="62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 smtClean="0">
                <a:ea typeface="宋体" pitchFamily="2" charset="-122"/>
              </a:rPr>
              <a:t>scanf</a:t>
            </a:r>
            <a:r>
              <a:rPr lang="zh-CN" altLang="en-US" sz="3200" dirty="0" smtClean="0">
                <a:ea typeface="宋体" pitchFamily="2" charset="-122"/>
              </a:rPr>
              <a:t>输入 </a:t>
            </a:r>
          </a:p>
        </p:txBody>
      </p:sp>
      <p:sp>
        <p:nvSpPr>
          <p:cNvPr id="3" name="矩形​​ 2"/>
          <p:cNvSpPr/>
          <p:nvPr/>
        </p:nvSpPr>
        <p:spPr>
          <a:xfrm>
            <a:off x="1457744" y="1952896"/>
            <a:ext cx="540000" cy="5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</a:rPr>
              <a:t>3</a:t>
            </a:r>
            <a:endParaRPr lang="zh-CN" altLang="en-US" dirty="0">
              <a:ln w="19050">
                <a:solidFill>
                  <a:schemeClr val="tx1"/>
                </a:solidFill>
              </a:ln>
              <a:solidFill>
                <a:srgbClr val="000066"/>
              </a:solidFill>
            </a:endParaRPr>
          </a:p>
        </p:txBody>
      </p:sp>
      <p:sp>
        <p:nvSpPr>
          <p:cNvPr id="10" name="矩形​​ 9"/>
          <p:cNvSpPr/>
          <p:nvPr/>
        </p:nvSpPr>
        <p:spPr>
          <a:xfrm>
            <a:off x="3869952" y="1952896"/>
            <a:ext cx="540000" cy="5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</a:rPr>
              <a:t>%d</a:t>
            </a:r>
          </a:p>
        </p:txBody>
      </p:sp>
      <p:sp>
        <p:nvSpPr>
          <p:cNvPr id="11" name="矩形​​ 10"/>
          <p:cNvSpPr/>
          <p:nvPr/>
        </p:nvSpPr>
        <p:spPr>
          <a:xfrm>
            <a:off x="6822280" y="1952896"/>
            <a:ext cx="540000" cy="5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</a:rPr>
              <a:t>&amp;x</a:t>
            </a:r>
          </a:p>
        </p:txBody>
      </p:sp>
      <p:sp>
        <p:nvSpPr>
          <p:cNvPr id="12" name="矩形​​ 11"/>
          <p:cNvSpPr/>
          <p:nvPr/>
        </p:nvSpPr>
        <p:spPr>
          <a:xfrm>
            <a:off x="1277664" y="980728"/>
            <a:ext cx="972168" cy="5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n w="9525">
                  <a:solidFill>
                    <a:schemeClr val="tx1"/>
                  </a:solidFill>
                </a:ln>
                <a:solidFill>
                  <a:srgbClr val="000066"/>
                </a:solidFill>
              </a:rPr>
              <a:t>输入流</a:t>
            </a:r>
          </a:p>
        </p:txBody>
      </p:sp>
      <p:sp>
        <p:nvSpPr>
          <p:cNvPr id="13" name="矩形​​ 12"/>
          <p:cNvSpPr/>
          <p:nvPr/>
        </p:nvSpPr>
        <p:spPr>
          <a:xfrm>
            <a:off x="3689872" y="980728"/>
            <a:ext cx="972168" cy="5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n w="9525">
                  <a:solidFill>
                    <a:schemeClr val="tx1"/>
                  </a:solidFill>
                </a:ln>
                <a:solidFill>
                  <a:srgbClr val="000066"/>
                </a:solidFill>
              </a:rPr>
              <a:t>控制字符串</a:t>
            </a:r>
            <a:endParaRPr lang="en-US" altLang="zh-CN" dirty="0">
              <a:ln w="9525">
                <a:solidFill>
                  <a:schemeClr val="tx1"/>
                </a:solidFill>
              </a:ln>
              <a:solidFill>
                <a:srgbClr val="000066"/>
              </a:solidFill>
            </a:endParaRPr>
          </a:p>
        </p:txBody>
      </p:sp>
      <p:sp>
        <p:nvSpPr>
          <p:cNvPr id="14" name="矩形​​ 13"/>
          <p:cNvSpPr/>
          <p:nvPr/>
        </p:nvSpPr>
        <p:spPr>
          <a:xfrm>
            <a:off x="6642200" y="980728"/>
            <a:ext cx="972168" cy="5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n w="9525">
                  <a:solidFill>
                    <a:schemeClr val="tx1"/>
                  </a:solidFill>
                </a:ln>
                <a:solidFill>
                  <a:srgbClr val="000066"/>
                </a:solidFill>
              </a:rPr>
              <a:t>参数</a:t>
            </a:r>
            <a:endParaRPr lang="en-US" altLang="zh-CN" dirty="0">
              <a:ln w="9525">
                <a:solidFill>
                  <a:schemeClr val="tx1"/>
                </a:solidFill>
              </a:ln>
              <a:solidFill>
                <a:srgbClr val="000066"/>
              </a:solidFill>
            </a:endParaRPr>
          </a:p>
        </p:txBody>
      </p:sp>
      <p:sp>
        <p:nvSpPr>
          <p:cNvPr id="15" name="矩形​​ 14"/>
          <p:cNvSpPr/>
          <p:nvPr/>
        </p:nvSpPr>
        <p:spPr>
          <a:xfrm>
            <a:off x="1493808" y="2708920"/>
            <a:ext cx="540000" cy="5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</a:rPr>
              <a:t>，</a:t>
            </a:r>
          </a:p>
        </p:txBody>
      </p:sp>
      <p:sp>
        <p:nvSpPr>
          <p:cNvPr id="16" name="矩形​​ 15"/>
          <p:cNvSpPr/>
          <p:nvPr/>
        </p:nvSpPr>
        <p:spPr>
          <a:xfrm>
            <a:off x="3906016" y="2708920"/>
            <a:ext cx="540000" cy="5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</a:rPr>
              <a:t>，</a:t>
            </a:r>
            <a:endParaRPr lang="en-US" altLang="zh-CN" dirty="0">
              <a:ln w="19050">
                <a:solidFill>
                  <a:schemeClr val="tx1"/>
                </a:solidFill>
              </a:ln>
              <a:solidFill>
                <a:srgbClr val="000066"/>
              </a:solidFill>
            </a:endParaRPr>
          </a:p>
        </p:txBody>
      </p:sp>
      <p:sp>
        <p:nvSpPr>
          <p:cNvPr id="17" name="矩形​​ 16"/>
          <p:cNvSpPr/>
          <p:nvPr/>
        </p:nvSpPr>
        <p:spPr>
          <a:xfrm>
            <a:off x="7146376" y="2708920"/>
            <a:ext cx="540000" cy="5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</a:rPr>
              <a:t>&amp;y</a:t>
            </a:r>
          </a:p>
        </p:txBody>
      </p:sp>
      <p:sp>
        <p:nvSpPr>
          <p:cNvPr id="18" name="矩形​​ 17"/>
          <p:cNvSpPr/>
          <p:nvPr/>
        </p:nvSpPr>
        <p:spPr>
          <a:xfrm>
            <a:off x="953688" y="2708920"/>
            <a:ext cx="540000" cy="5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</a:rPr>
              <a:t>3</a:t>
            </a:r>
            <a:endParaRPr lang="zh-CN" altLang="en-US" dirty="0">
              <a:ln w="19050">
                <a:solidFill>
                  <a:schemeClr val="tx1"/>
                </a:solidFill>
              </a:ln>
              <a:solidFill>
                <a:srgbClr val="000066"/>
              </a:solidFill>
            </a:endParaRPr>
          </a:p>
        </p:txBody>
      </p:sp>
      <p:sp>
        <p:nvSpPr>
          <p:cNvPr id="19" name="矩形​​ 18"/>
          <p:cNvSpPr/>
          <p:nvPr/>
        </p:nvSpPr>
        <p:spPr>
          <a:xfrm>
            <a:off x="3365896" y="2708920"/>
            <a:ext cx="540000" cy="5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</a:rPr>
              <a:t>%d</a:t>
            </a:r>
          </a:p>
        </p:txBody>
      </p:sp>
      <p:sp>
        <p:nvSpPr>
          <p:cNvPr id="20" name="矩形​​ 19"/>
          <p:cNvSpPr/>
          <p:nvPr/>
        </p:nvSpPr>
        <p:spPr>
          <a:xfrm>
            <a:off x="6606256" y="2708920"/>
            <a:ext cx="540000" cy="5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</a:rPr>
              <a:t>&amp;x</a:t>
            </a:r>
          </a:p>
        </p:txBody>
      </p:sp>
      <p:sp>
        <p:nvSpPr>
          <p:cNvPr id="21" name="矩形​​ 20"/>
          <p:cNvSpPr/>
          <p:nvPr/>
        </p:nvSpPr>
        <p:spPr>
          <a:xfrm>
            <a:off x="2033808" y="2708920"/>
            <a:ext cx="540000" cy="5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</a:rPr>
              <a:t>4</a:t>
            </a:r>
            <a:endParaRPr lang="zh-CN" altLang="en-US" dirty="0">
              <a:ln w="19050">
                <a:solidFill>
                  <a:schemeClr val="tx1"/>
                </a:solidFill>
              </a:ln>
              <a:solidFill>
                <a:srgbClr val="000066"/>
              </a:solidFill>
            </a:endParaRPr>
          </a:p>
        </p:txBody>
      </p:sp>
      <p:sp>
        <p:nvSpPr>
          <p:cNvPr id="22" name="矩形​​ 21"/>
          <p:cNvSpPr/>
          <p:nvPr/>
        </p:nvSpPr>
        <p:spPr>
          <a:xfrm>
            <a:off x="4446016" y="2708920"/>
            <a:ext cx="540000" cy="5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</a:rPr>
              <a:t>%d</a:t>
            </a:r>
          </a:p>
        </p:txBody>
      </p:sp>
      <p:sp>
        <p:nvSpPr>
          <p:cNvPr id="24" name="矩形​​ 23"/>
          <p:cNvSpPr/>
          <p:nvPr/>
        </p:nvSpPr>
        <p:spPr>
          <a:xfrm>
            <a:off x="1457325" y="3573463"/>
            <a:ext cx="539750" cy="539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ln w="19050">
                <a:solidFill>
                  <a:schemeClr val="tx1"/>
                </a:solidFill>
              </a:ln>
              <a:solidFill>
                <a:srgbClr val="000066"/>
              </a:solidFill>
            </a:endParaRPr>
          </a:p>
        </p:txBody>
      </p:sp>
      <p:sp>
        <p:nvSpPr>
          <p:cNvPr id="25" name="矩形​​ 24"/>
          <p:cNvSpPr/>
          <p:nvPr/>
        </p:nvSpPr>
        <p:spPr>
          <a:xfrm>
            <a:off x="3870325" y="3573463"/>
            <a:ext cx="539750" cy="539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 dirty="0">
              <a:ln w="19050">
                <a:solidFill>
                  <a:schemeClr val="tx1"/>
                </a:solidFill>
              </a:ln>
              <a:solidFill>
                <a:srgbClr val="000066"/>
              </a:solidFill>
            </a:endParaRPr>
          </a:p>
        </p:txBody>
      </p:sp>
      <p:sp>
        <p:nvSpPr>
          <p:cNvPr id="26" name="矩形​​ 25"/>
          <p:cNvSpPr/>
          <p:nvPr/>
        </p:nvSpPr>
        <p:spPr>
          <a:xfrm>
            <a:off x="7110312" y="3573136"/>
            <a:ext cx="540000" cy="5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</a:rPr>
              <a:t>&amp;y</a:t>
            </a:r>
          </a:p>
        </p:txBody>
      </p:sp>
      <p:sp>
        <p:nvSpPr>
          <p:cNvPr id="27" name="矩形​​ 26"/>
          <p:cNvSpPr/>
          <p:nvPr/>
        </p:nvSpPr>
        <p:spPr>
          <a:xfrm>
            <a:off x="917624" y="3573136"/>
            <a:ext cx="540000" cy="5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</a:rPr>
              <a:t>3</a:t>
            </a:r>
            <a:endParaRPr lang="zh-CN" altLang="en-US" dirty="0">
              <a:ln w="19050">
                <a:solidFill>
                  <a:schemeClr val="tx1"/>
                </a:solidFill>
              </a:ln>
              <a:solidFill>
                <a:srgbClr val="000066"/>
              </a:solidFill>
            </a:endParaRPr>
          </a:p>
        </p:txBody>
      </p:sp>
      <p:sp>
        <p:nvSpPr>
          <p:cNvPr id="28" name="矩形​​ 27"/>
          <p:cNvSpPr/>
          <p:nvPr/>
        </p:nvSpPr>
        <p:spPr>
          <a:xfrm>
            <a:off x="3329832" y="3573136"/>
            <a:ext cx="540000" cy="5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</a:rPr>
              <a:t>%d</a:t>
            </a:r>
          </a:p>
        </p:txBody>
      </p:sp>
      <p:sp>
        <p:nvSpPr>
          <p:cNvPr id="29" name="矩形​​ 28"/>
          <p:cNvSpPr/>
          <p:nvPr/>
        </p:nvSpPr>
        <p:spPr>
          <a:xfrm>
            <a:off x="6570192" y="3573136"/>
            <a:ext cx="540000" cy="5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</a:rPr>
              <a:t>&amp;x</a:t>
            </a:r>
          </a:p>
        </p:txBody>
      </p:sp>
      <p:sp>
        <p:nvSpPr>
          <p:cNvPr id="30" name="矩形​​ 29"/>
          <p:cNvSpPr/>
          <p:nvPr/>
        </p:nvSpPr>
        <p:spPr>
          <a:xfrm>
            <a:off x="1997744" y="3573136"/>
            <a:ext cx="540000" cy="5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</a:rPr>
              <a:t>4</a:t>
            </a:r>
            <a:endParaRPr lang="zh-CN" altLang="en-US" dirty="0">
              <a:ln w="19050">
                <a:solidFill>
                  <a:schemeClr val="tx1"/>
                </a:solidFill>
              </a:ln>
              <a:solidFill>
                <a:srgbClr val="000066"/>
              </a:solidFill>
            </a:endParaRPr>
          </a:p>
        </p:txBody>
      </p:sp>
      <p:sp>
        <p:nvSpPr>
          <p:cNvPr id="31" name="矩形​​ 30"/>
          <p:cNvSpPr/>
          <p:nvPr/>
        </p:nvSpPr>
        <p:spPr>
          <a:xfrm>
            <a:off x="4409952" y="3573136"/>
            <a:ext cx="540000" cy="5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</a:rPr>
              <a:t>%d</a:t>
            </a:r>
          </a:p>
        </p:txBody>
      </p:sp>
      <p:sp>
        <p:nvSpPr>
          <p:cNvPr id="32" name="矩形​​ 31"/>
          <p:cNvSpPr/>
          <p:nvPr/>
        </p:nvSpPr>
        <p:spPr>
          <a:xfrm>
            <a:off x="773608" y="4473176"/>
            <a:ext cx="432048" cy="5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</a:rPr>
              <a:t>#</a:t>
            </a:r>
            <a:endParaRPr lang="zh-CN" altLang="en-US" dirty="0">
              <a:ln w="19050">
                <a:solidFill>
                  <a:schemeClr val="tx1"/>
                </a:solidFill>
              </a:ln>
              <a:solidFill>
                <a:srgbClr val="000066"/>
              </a:solidFill>
            </a:endParaRPr>
          </a:p>
        </p:txBody>
      </p:sp>
      <p:sp>
        <p:nvSpPr>
          <p:cNvPr id="35" name="矩形​​ 34"/>
          <p:cNvSpPr/>
          <p:nvPr/>
        </p:nvSpPr>
        <p:spPr>
          <a:xfrm>
            <a:off x="341560" y="4473176"/>
            <a:ext cx="432048" cy="5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</a:rPr>
              <a:t>3</a:t>
            </a:r>
            <a:endParaRPr lang="zh-CN" altLang="en-US" dirty="0">
              <a:ln w="19050">
                <a:solidFill>
                  <a:schemeClr val="tx1"/>
                </a:solidFill>
              </a:ln>
              <a:solidFill>
                <a:srgbClr val="000066"/>
              </a:solidFill>
            </a:endParaRPr>
          </a:p>
        </p:txBody>
      </p:sp>
      <p:sp>
        <p:nvSpPr>
          <p:cNvPr id="38" name="矩形​​ 37"/>
          <p:cNvSpPr/>
          <p:nvPr/>
        </p:nvSpPr>
        <p:spPr>
          <a:xfrm>
            <a:off x="1205656" y="4473176"/>
            <a:ext cx="432048" cy="5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</a:rPr>
              <a:t>5</a:t>
            </a:r>
            <a:endParaRPr lang="zh-CN" altLang="en-US" dirty="0">
              <a:ln w="19050">
                <a:solidFill>
                  <a:schemeClr val="tx1"/>
                </a:solidFill>
              </a:ln>
              <a:solidFill>
                <a:srgbClr val="000066"/>
              </a:solidFill>
            </a:endParaRPr>
          </a:p>
        </p:txBody>
      </p:sp>
      <p:sp>
        <p:nvSpPr>
          <p:cNvPr id="40" name="矩形​​ 39"/>
          <p:cNvSpPr/>
          <p:nvPr/>
        </p:nvSpPr>
        <p:spPr>
          <a:xfrm>
            <a:off x="1637704" y="4473176"/>
            <a:ext cx="432048" cy="5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</a:rPr>
              <a:t>$</a:t>
            </a:r>
            <a:endParaRPr lang="zh-CN" altLang="en-US" dirty="0">
              <a:ln w="19050">
                <a:solidFill>
                  <a:schemeClr val="tx1"/>
                </a:solidFill>
              </a:ln>
              <a:solidFill>
                <a:srgbClr val="000066"/>
              </a:solidFill>
            </a:endParaRPr>
          </a:p>
        </p:txBody>
      </p:sp>
      <p:sp>
        <p:nvSpPr>
          <p:cNvPr id="43" name="矩形​​ 42"/>
          <p:cNvSpPr/>
          <p:nvPr/>
        </p:nvSpPr>
        <p:spPr>
          <a:xfrm>
            <a:off x="2069752" y="4473176"/>
            <a:ext cx="792088" cy="5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</a:rPr>
              <a:t>3.45</a:t>
            </a:r>
            <a:endParaRPr lang="zh-CN" altLang="en-US" dirty="0">
              <a:ln w="19050">
                <a:solidFill>
                  <a:schemeClr val="tx1"/>
                </a:solidFill>
              </a:ln>
              <a:solidFill>
                <a:srgbClr val="000066"/>
              </a:solidFill>
            </a:endParaRPr>
          </a:p>
        </p:txBody>
      </p:sp>
      <p:sp>
        <p:nvSpPr>
          <p:cNvPr id="44" name="矩形​​ 43"/>
          <p:cNvSpPr/>
          <p:nvPr/>
        </p:nvSpPr>
        <p:spPr>
          <a:xfrm>
            <a:off x="3572838" y="4473176"/>
            <a:ext cx="505648" cy="5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</a:rPr>
              <a:t>#</a:t>
            </a:r>
            <a:endParaRPr lang="zh-CN" altLang="en-US" dirty="0">
              <a:ln w="19050">
                <a:solidFill>
                  <a:schemeClr val="tx1"/>
                </a:solidFill>
              </a:ln>
              <a:solidFill>
                <a:srgbClr val="000066"/>
              </a:solidFill>
            </a:endParaRPr>
          </a:p>
        </p:txBody>
      </p:sp>
      <p:sp>
        <p:nvSpPr>
          <p:cNvPr id="45" name="矩形​​ 44"/>
          <p:cNvSpPr/>
          <p:nvPr/>
        </p:nvSpPr>
        <p:spPr>
          <a:xfrm>
            <a:off x="3077864" y="4473176"/>
            <a:ext cx="505648" cy="5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</a:rPr>
              <a:t>%d</a:t>
            </a:r>
            <a:endParaRPr lang="zh-CN" altLang="en-US" dirty="0">
              <a:ln w="19050">
                <a:solidFill>
                  <a:schemeClr val="tx1"/>
                </a:solidFill>
              </a:ln>
              <a:solidFill>
                <a:srgbClr val="000066"/>
              </a:solidFill>
            </a:endParaRPr>
          </a:p>
        </p:txBody>
      </p:sp>
      <p:sp>
        <p:nvSpPr>
          <p:cNvPr id="46" name="矩形​​ 45"/>
          <p:cNvSpPr/>
          <p:nvPr/>
        </p:nvSpPr>
        <p:spPr>
          <a:xfrm>
            <a:off x="4075302" y="4473176"/>
            <a:ext cx="505648" cy="5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</a:rPr>
              <a:t>%d</a:t>
            </a:r>
            <a:endParaRPr lang="zh-CN" altLang="en-US" dirty="0">
              <a:ln w="19050">
                <a:solidFill>
                  <a:schemeClr val="tx1"/>
                </a:solidFill>
              </a:ln>
              <a:solidFill>
                <a:srgbClr val="000066"/>
              </a:solidFill>
            </a:endParaRPr>
          </a:p>
        </p:txBody>
      </p:sp>
      <p:sp>
        <p:nvSpPr>
          <p:cNvPr id="47" name="矩形​​ 46"/>
          <p:cNvSpPr/>
          <p:nvPr/>
        </p:nvSpPr>
        <p:spPr>
          <a:xfrm>
            <a:off x="4579358" y="4473176"/>
            <a:ext cx="505648" cy="5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</a:rPr>
              <a:t>$</a:t>
            </a:r>
            <a:endParaRPr lang="zh-CN" altLang="en-US" dirty="0">
              <a:ln w="19050">
                <a:solidFill>
                  <a:schemeClr val="tx1"/>
                </a:solidFill>
              </a:ln>
              <a:solidFill>
                <a:srgbClr val="000066"/>
              </a:solidFill>
            </a:endParaRPr>
          </a:p>
        </p:txBody>
      </p:sp>
      <p:sp>
        <p:nvSpPr>
          <p:cNvPr id="48" name="矩形​​ 47"/>
          <p:cNvSpPr/>
          <p:nvPr/>
        </p:nvSpPr>
        <p:spPr>
          <a:xfrm>
            <a:off x="5094088" y="4473176"/>
            <a:ext cx="463511" cy="5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</a:rPr>
              <a:t>%f</a:t>
            </a:r>
            <a:endParaRPr lang="zh-CN" altLang="en-US" dirty="0">
              <a:ln w="19050">
                <a:solidFill>
                  <a:schemeClr val="tx1"/>
                </a:solidFill>
              </a:ln>
              <a:solidFill>
                <a:srgbClr val="000066"/>
              </a:solidFill>
            </a:endParaRPr>
          </a:p>
        </p:txBody>
      </p:sp>
      <p:sp>
        <p:nvSpPr>
          <p:cNvPr id="49" name="矩形​​ 48"/>
          <p:cNvSpPr/>
          <p:nvPr/>
        </p:nvSpPr>
        <p:spPr>
          <a:xfrm>
            <a:off x="6804368" y="4469822"/>
            <a:ext cx="540000" cy="5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</a:rPr>
              <a:t>&amp;y</a:t>
            </a:r>
          </a:p>
        </p:txBody>
      </p:sp>
      <p:sp>
        <p:nvSpPr>
          <p:cNvPr id="50" name="矩形​​ 49"/>
          <p:cNvSpPr/>
          <p:nvPr/>
        </p:nvSpPr>
        <p:spPr>
          <a:xfrm>
            <a:off x="6264248" y="4469822"/>
            <a:ext cx="540000" cy="5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</a:rPr>
              <a:t>&amp;x</a:t>
            </a:r>
          </a:p>
        </p:txBody>
      </p:sp>
      <p:sp>
        <p:nvSpPr>
          <p:cNvPr id="51" name="矩形​​ 50"/>
          <p:cNvSpPr/>
          <p:nvPr/>
        </p:nvSpPr>
        <p:spPr>
          <a:xfrm>
            <a:off x="7344368" y="4469822"/>
            <a:ext cx="540000" cy="5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</a:rPr>
              <a:t>&amp;z</a:t>
            </a:r>
          </a:p>
        </p:txBody>
      </p:sp>
      <p:sp>
        <p:nvSpPr>
          <p:cNvPr id="52" name="矩形​​ 51"/>
          <p:cNvSpPr/>
          <p:nvPr/>
        </p:nvSpPr>
        <p:spPr>
          <a:xfrm>
            <a:off x="1718096" y="5157192"/>
            <a:ext cx="540000" cy="5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</a:rPr>
              <a:t>3</a:t>
            </a:r>
            <a:endParaRPr lang="zh-CN" altLang="en-US" dirty="0">
              <a:ln w="19050">
                <a:solidFill>
                  <a:schemeClr val="tx1"/>
                </a:solidFill>
              </a:ln>
              <a:solidFill>
                <a:srgbClr val="000066"/>
              </a:solidFill>
            </a:endParaRPr>
          </a:p>
        </p:txBody>
      </p:sp>
      <p:sp>
        <p:nvSpPr>
          <p:cNvPr id="53" name="矩形​​ 52"/>
          <p:cNvSpPr/>
          <p:nvPr/>
        </p:nvSpPr>
        <p:spPr>
          <a:xfrm>
            <a:off x="3923928" y="5157192"/>
            <a:ext cx="540000" cy="5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</a:rPr>
              <a:t>%d</a:t>
            </a:r>
          </a:p>
        </p:txBody>
      </p:sp>
      <p:sp>
        <p:nvSpPr>
          <p:cNvPr id="54" name="矩形​​ 53"/>
          <p:cNvSpPr/>
          <p:nvPr/>
        </p:nvSpPr>
        <p:spPr>
          <a:xfrm>
            <a:off x="6876256" y="5157192"/>
            <a:ext cx="540000" cy="5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</a:rPr>
              <a:t>&amp;x</a:t>
            </a:r>
          </a:p>
        </p:txBody>
      </p:sp>
      <p:sp>
        <p:nvSpPr>
          <p:cNvPr id="55" name="矩形​​ 54"/>
          <p:cNvSpPr/>
          <p:nvPr/>
        </p:nvSpPr>
        <p:spPr>
          <a:xfrm>
            <a:off x="1187450" y="5157788"/>
            <a:ext cx="539750" cy="539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ln w="19050">
                <a:solidFill>
                  <a:schemeClr val="tx1"/>
                </a:solidFill>
              </a:ln>
              <a:solidFill>
                <a:srgbClr val="000066"/>
              </a:solidFill>
            </a:endParaRPr>
          </a:p>
        </p:txBody>
      </p:sp>
      <p:sp>
        <p:nvSpPr>
          <p:cNvPr id="56" name="矩形​​ 55"/>
          <p:cNvSpPr/>
          <p:nvPr/>
        </p:nvSpPr>
        <p:spPr>
          <a:xfrm>
            <a:off x="1727744" y="5841328"/>
            <a:ext cx="540000" cy="5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</a:rPr>
              <a:t>3</a:t>
            </a:r>
            <a:endParaRPr lang="zh-CN" altLang="en-US" dirty="0">
              <a:ln w="19050">
                <a:solidFill>
                  <a:schemeClr val="tx1"/>
                </a:solidFill>
              </a:ln>
              <a:solidFill>
                <a:srgbClr val="000066"/>
              </a:solidFill>
            </a:endParaRPr>
          </a:p>
        </p:txBody>
      </p:sp>
      <p:sp>
        <p:nvSpPr>
          <p:cNvPr id="58" name="矩形​​ 57"/>
          <p:cNvSpPr/>
          <p:nvPr/>
        </p:nvSpPr>
        <p:spPr>
          <a:xfrm>
            <a:off x="6885904" y="5841328"/>
            <a:ext cx="540000" cy="5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</a:rPr>
              <a:t>&amp;x</a:t>
            </a:r>
          </a:p>
        </p:txBody>
      </p:sp>
      <p:sp>
        <p:nvSpPr>
          <p:cNvPr id="59" name="矩形​​ 58"/>
          <p:cNvSpPr/>
          <p:nvPr/>
        </p:nvSpPr>
        <p:spPr>
          <a:xfrm>
            <a:off x="1196330" y="5841328"/>
            <a:ext cx="540000" cy="5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</a:rPr>
              <a:t>$</a:t>
            </a:r>
            <a:endParaRPr lang="zh-CN" altLang="en-US" dirty="0">
              <a:ln w="19050">
                <a:solidFill>
                  <a:schemeClr val="tx1"/>
                </a:solidFill>
              </a:ln>
              <a:solidFill>
                <a:srgbClr val="000066"/>
              </a:solidFill>
            </a:endParaRPr>
          </a:p>
        </p:txBody>
      </p:sp>
      <p:cxnSp>
        <p:nvCxnSpPr>
          <p:cNvPr id="9" name="肘形连接符​​ 8"/>
          <p:cNvCxnSpPr>
            <a:stCxn id="3" idx="0"/>
            <a:endCxn id="10" idx="0"/>
          </p:cNvCxnSpPr>
          <p:nvPr/>
        </p:nvCxnSpPr>
        <p:spPr>
          <a:xfrm rot="5400000" flipH="1" flipV="1">
            <a:off x="2933700" y="747713"/>
            <a:ext cx="1588" cy="2411412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​​ 60"/>
          <p:cNvCxnSpPr>
            <a:stCxn id="10" idx="0"/>
            <a:endCxn id="11" idx="0"/>
          </p:cNvCxnSpPr>
          <p:nvPr/>
        </p:nvCxnSpPr>
        <p:spPr>
          <a:xfrm rot="5400000" flipH="1" flipV="1">
            <a:off x="5615781" y="477044"/>
            <a:ext cx="1588" cy="2952750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​​ 16"/>
          <p:cNvSpPr/>
          <p:nvPr/>
        </p:nvSpPr>
        <p:spPr>
          <a:xfrm>
            <a:off x="4183426" y="5817958"/>
            <a:ext cx="540000" cy="5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smtClean="0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</a:rPr>
              <a:t>%d</a:t>
            </a:r>
            <a:endParaRPr lang="en-US" altLang="zh-CN" dirty="0">
              <a:ln w="19050">
                <a:solidFill>
                  <a:schemeClr val="tx1"/>
                </a:solidFill>
              </a:ln>
              <a:solidFill>
                <a:srgbClr val="000066"/>
              </a:solidFill>
            </a:endParaRPr>
          </a:p>
        </p:txBody>
      </p:sp>
      <p:sp>
        <p:nvSpPr>
          <p:cNvPr id="63" name="矩形​​ 19"/>
          <p:cNvSpPr/>
          <p:nvPr/>
        </p:nvSpPr>
        <p:spPr>
          <a:xfrm>
            <a:off x="3643306" y="5817958"/>
            <a:ext cx="540000" cy="5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smtClean="0">
                <a:ln w="19050">
                  <a:solidFill>
                    <a:schemeClr val="tx1"/>
                  </a:solidFill>
                </a:ln>
                <a:solidFill>
                  <a:srgbClr val="000066"/>
                </a:solidFill>
              </a:rPr>
              <a:t>$</a:t>
            </a:r>
            <a:endParaRPr lang="en-US" altLang="zh-CN" dirty="0">
              <a:ln w="19050">
                <a:solidFill>
                  <a:schemeClr val="tx1"/>
                </a:solidFill>
              </a:ln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8435975" cy="5248275"/>
          </a:xfrm>
        </p:spPr>
        <p:txBody>
          <a:bodyPr/>
          <a:lstStyle/>
          <a:p>
            <a:r>
              <a:rPr lang="en-US" altLang="zh-CN" dirty="0" err="1" smtClean="0"/>
              <a:t>scanf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printf</a:t>
            </a:r>
            <a:r>
              <a:rPr lang="zh-CN" altLang="en-US" dirty="0" smtClean="0"/>
              <a:t>差异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转换操作符</a:t>
            </a:r>
            <a:r>
              <a:rPr lang="en-US" altLang="zh-CN" dirty="0" smtClean="0"/>
              <a:t>”[]“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scanf</a:t>
            </a:r>
            <a:r>
              <a:rPr lang="zh-CN" altLang="en-US" dirty="0" smtClean="0"/>
              <a:t>特有的。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scanf</a:t>
            </a:r>
            <a:r>
              <a:rPr lang="zh-CN" altLang="en-US" dirty="0" smtClean="0"/>
              <a:t>不接受精度说明。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</a:t>
            </a:r>
            <a:r>
              <a:rPr lang="en-US" altLang="zh-CN" dirty="0" err="1" smtClean="0"/>
              <a:t>printf</a:t>
            </a:r>
            <a:r>
              <a:rPr lang="zh-CN" altLang="en-US" dirty="0" smtClean="0"/>
              <a:t>而言宽度说明可用</a:t>
            </a:r>
            <a:r>
              <a:rPr lang="en-US" altLang="zh-CN" dirty="0" smtClean="0"/>
              <a:t>”*”</a:t>
            </a:r>
            <a:r>
              <a:rPr lang="zh-CN" altLang="en-US" dirty="0" smtClean="0"/>
              <a:t>表示，</a:t>
            </a:r>
            <a:r>
              <a:rPr lang="en-US" altLang="zh-CN" dirty="0" err="1" smtClean="0"/>
              <a:t>scanf</a:t>
            </a:r>
            <a:r>
              <a:rPr lang="zh-CN" altLang="en-US" dirty="0" smtClean="0"/>
              <a:t>不可。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scanf</a:t>
            </a:r>
            <a:r>
              <a:rPr lang="zh-CN" altLang="en-US" dirty="0" smtClean="0"/>
              <a:t>是最大宽度说明，而</a:t>
            </a:r>
            <a:r>
              <a:rPr lang="en-US" altLang="zh-CN" dirty="0" err="1" smtClean="0"/>
              <a:t>printf</a:t>
            </a:r>
            <a:r>
              <a:rPr lang="zh-CN" altLang="en-US" dirty="0" smtClean="0"/>
              <a:t>是最小宽度说明。</a:t>
            </a:r>
            <a:endParaRPr lang="en-US" altLang="zh-CN" dirty="0" smtClean="0"/>
          </a:p>
        </p:txBody>
      </p:sp>
      <p:sp>
        <p:nvSpPr>
          <p:cNvPr id="91139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 smtClean="0">
                <a:ea typeface="宋体" pitchFamily="2" charset="-122"/>
              </a:rPr>
              <a:t>scanf</a:t>
            </a:r>
            <a:r>
              <a:rPr lang="zh-CN" altLang="en-US" sz="3200" dirty="0" smtClean="0">
                <a:ea typeface="宋体" pitchFamily="2" charset="-122"/>
              </a:rPr>
              <a:t>输入 </a:t>
            </a:r>
          </a:p>
        </p:txBody>
      </p:sp>
      <p:sp>
        <p:nvSpPr>
          <p:cNvPr id="4" name="TextBox 3"/>
          <p:cNvSpPr txBox="1"/>
          <p:nvPr/>
        </p:nvSpPr>
        <p:spPr bwMode="black">
          <a:xfrm>
            <a:off x="928662" y="3357562"/>
            <a:ext cx="7500990" cy="304698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 smtClean="0">
                <a:ea typeface="宋体" pitchFamily="2" charset="-122"/>
              </a:rPr>
              <a:t>#include &lt;</a:t>
            </a:r>
            <a:r>
              <a:rPr lang="en-US" altLang="zh-CN" sz="2400" dirty="0" err="1" smtClean="0">
                <a:ea typeface="宋体" pitchFamily="2" charset="-122"/>
              </a:rPr>
              <a:t>stdio.h</a:t>
            </a:r>
            <a:r>
              <a:rPr lang="en-US" altLang="zh-CN" sz="2400" dirty="0" smtClean="0">
                <a:ea typeface="宋体" pitchFamily="2" charset="-122"/>
              </a:rPr>
              <a:t>&gt;</a:t>
            </a:r>
          </a:p>
          <a:p>
            <a:r>
              <a:rPr lang="en-US" altLang="zh-CN" sz="2400" dirty="0" err="1" smtClean="0">
                <a:ea typeface="宋体" pitchFamily="2" charset="-122"/>
              </a:rPr>
              <a:t>int</a:t>
            </a:r>
            <a:r>
              <a:rPr lang="en-US" altLang="zh-CN" sz="2400" dirty="0" smtClean="0">
                <a:ea typeface="宋体" pitchFamily="2" charset="-122"/>
              </a:rPr>
              <a:t> main(void)</a:t>
            </a:r>
          </a:p>
          <a:p>
            <a:r>
              <a:rPr lang="en-US" altLang="zh-CN" sz="2400" dirty="0" smtClean="0">
                <a:ea typeface="宋体" pitchFamily="2" charset="-122"/>
              </a:rPr>
              <a:t>{</a:t>
            </a:r>
          </a:p>
          <a:p>
            <a:r>
              <a:rPr lang="en-US" altLang="zh-CN" sz="2400" dirty="0" smtClean="0">
                <a:ea typeface="宋体" pitchFamily="2" charset="-122"/>
              </a:rPr>
              <a:t>     char  </a:t>
            </a:r>
            <a:r>
              <a:rPr lang="en-US" altLang="zh-CN" sz="2400" dirty="0" err="1" smtClean="0">
                <a:ea typeface="宋体" pitchFamily="2" charset="-122"/>
              </a:rPr>
              <a:t>str</a:t>
            </a:r>
            <a:r>
              <a:rPr lang="en-US" altLang="zh-CN" sz="2400" dirty="0" smtClean="0">
                <a:ea typeface="宋体" pitchFamily="2" charset="-122"/>
              </a:rPr>
              <a:t>[20];</a:t>
            </a:r>
          </a:p>
          <a:p>
            <a:r>
              <a:rPr lang="en-US" altLang="zh-CN" sz="2400" dirty="0" smtClean="0">
                <a:ea typeface="宋体" pitchFamily="2" charset="-122"/>
              </a:rPr>
              <a:t>     </a:t>
            </a:r>
            <a:r>
              <a:rPr lang="en-US" altLang="zh-CN" sz="2400" dirty="0" err="1" smtClean="0">
                <a:ea typeface="宋体" pitchFamily="2" charset="-122"/>
              </a:rPr>
              <a:t>scanf</a:t>
            </a:r>
            <a:r>
              <a:rPr lang="en-US" altLang="zh-CN" sz="2400" dirty="0" smtClean="0">
                <a:ea typeface="宋体" pitchFamily="2" charset="-122"/>
              </a:rPr>
              <a:t>(“%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</a:rPr>
              <a:t>[a-z]</a:t>
            </a:r>
            <a:r>
              <a:rPr lang="en-US" altLang="zh-CN" sz="2400" dirty="0" smtClean="0">
                <a:ea typeface="宋体" pitchFamily="2" charset="-122"/>
              </a:rPr>
              <a:t>” , </a:t>
            </a:r>
            <a:r>
              <a:rPr lang="en-US" altLang="zh-CN" sz="2400" dirty="0" err="1" smtClean="0">
                <a:ea typeface="宋体" pitchFamily="2" charset="-122"/>
              </a:rPr>
              <a:t>str</a:t>
            </a:r>
            <a:r>
              <a:rPr lang="en-US" altLang="zh-CN" sz="2400" dirty="0" smtClean="0">
                <a:ea typeface="宋体" pitchFamily="2" charset="-122"/>
              </a:rPr>
              <a:t>);</a:t>
            </a:r>
          </a:p>
          <a:p>
            <a:r>
              <a:rPr lang="en-US" altLang="zh-CN" sz="2400" dirty="0" smtClean="0">
                <a:ea typeface="宋体" pitchFamily="2" charset="-122"/>
              </a:rPr>
              <a:t>     </a:t>
            </a:r>
            <a:r>
              <a:rPr lang="en-US" altLang="zh-CN" sz="2400" dirty="0" err="1" smtClean="0">
                <a:ea typeface="宋体" pitchFamily="2" charset="-122"/>
              </a:rPr>
              <a:t>printf</a:t>
            </a:r>
            <a:r>
              <a:rPr lang="en-US" altLang="zh-CN" sz="2400" dirty="0" smtClean="0">
                <a:ea typeface="宋体" pitchFamily="2" charset="-122"/>
              </a:rPr>
              <a:t>(“%</a:t>
            </a:r>
            <a:r>
              <a:rPr lang="en-US" altLang="zh-CN" sz="2400" dirty="0" err="1" smtClean="0">
                <a:ea typeface="宋体" pitchFamily="2" charset="-122"/>
              </a:rPr>
              <a:t>s”,str</a:t>
            </a:r>
            <a:r>
              <a:rPr lang="en-US" altLang="zh-CN" sz="2400" dirty="0" smtClean="0">
                <a:ea typeface="宋体" pitchFamily="2" charset="-122"/>
              </a:rPr>
              <a:t>); </a:t>
            </a:r>
          </a:p>
          <a:p>
            <a:r>
              <a:rPr lang="en-US" altLang="zh-CN" sz="2400" dirty="0" smtClean="0">
                <a:ea typeface="宋体" pitchFamily="2" charset="-122"/>
              </a:rPr>
              <a:t>     return 0;</a:t>
            </a:r>
          </a:p>
          <a:p>
            <a:r>
              <a:rPr lang="en-US" altLang="zh-CN" sz="2400" dirty="0" smtClean="0">
                <a:ea typeface="宋体" pitchFamily="2" charset="-122"/>
              </a:rPr>
              <a:t>}</a:t>
            </a:r>
            <a:endParaRPr lang="zh-CN" altLang="en-US" sz="2400" dirty="0" smtClean="0">
              <a:ea typeface="宋体" pitchFamily="2" charset="-122"/>
            </a:endParaRPr>
          </a:p>
        </p:txBody>
      </p:sp>
      <p:sp>
        <p:nvSpPr>
          <p:cNvPr id="6" name="线形标注 2 5"/>
          <p:cNvSpPr/>
          <p:nvPr/>
        </p:nvSpPr>
        <p:spPr>
          <a:xfrm>
            <a:off x="5357818" y="3643314"/>
            <a:ext cx="2714644" cy="142876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0151"/>
              <a:gd name="adj6" fmla="val -771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中括号内的内容为正则表达式，可以更灵活的接受用户的输入。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8435975" cy="5248275"/>
          </a:xfrm>
        </p:spPr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3-30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x, y; 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(“%d %*d %d”, &amp;x, &amp;y);  </a:t>
            </a:r>
            <a:r>
              <a:rPr lang="zh-CN" altLang="en-US" dirty="0" smtClean="0"/>
              <a:t>输入</a:t>
            </a:r>
            <a:r>
              <a:rPr lang="en-US" altLang="zh-CN" dirty="0" smtClean="0"/>
              <a:t>1 2 3</a:t>
            </a:r>
            <a:r>
              <a:rPr lang="zh-CN" altLang="en-US" dirty="0" smtClean="0"/>
              <a:t>时。</a:t>
            </a:r>
            <a:endParaRPr lang="en-US" altLang="zh-CN" dirty="0" smtClean="0"/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3-31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x; 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(“%5d”,&amp;x);</a:t>
            </a:r>
            <a:br>
              <a:rPr lang="en-US" altLang="zh-CN" dirty="0" smtClean="0"/>
            </a:br>
            <a:r>
              <a:rPr lang="en-US" altLang="zh-CN" dirty="0" smtClean="0"/>
              <a:t>  </a:t>
            </a:r>
            <a:r>
              <a:rPr lang="zh-CN" altLang="en-US" dirty="0" smtClean="0"/>
              <a:t>输入</a:t>
            </a:r>
            <a:r>
              <a:rPr lang="en-US" altLang="zh-CN" dirty="0" smtClean="0"/>
              <a:t>12345678</a:t>
            </a:r>
            <a:r>
              <a:rPr lang="zh-CN" altLang="en-US" dirty="0" smtClean="0"/>
              <a:t>时？  </a:t>
            </a:r>
            <a:r>
              <a:rPr lang="en-US" altLang="zh-CN" dirty="0" smtClean="0"/>
              <a:t> </a:t>
            </a:r>
            <a:r>
              <a:rPr lang="zh-CN" altLang="en-US" dirty="0" smtClean="0"/>
              <a:t>输入</a:t>
            </a:r>
            <a:r>
              <a:rPr lang="en-US" altLang="zh-CN" dirty="0" smtClean="0"/>
              <a:t>123 456</a:t>
            </a:r>
            <a:r>
              <a:rPr lang="zh-CN" altLang="en-US" dirty="0" smtClean="0"/>
              <a:t>时？</a:t>
            </a:r>
            <a:endParaRPr lang="en-US" altLang="zh-CN" dirty="0" smtClean="0"/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3-32 short x;</a:t>
            </a:r>
            <a:r>
              <a:rPr lang="zh-CN" altLang="en-US" dirty="0" smtClean="0"/>
              <a:t>，从键盘上输入数据的相应语句应该为？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unsigned long x;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3-33 char c;</a:t>
            </a:r>
            <a:r>
              <a:rPr lang="zh-CN" altLang="en-US" dirty="0" smtClean="0"/>
              <a:t>，则从键盘上输入数据的相应语句应该为？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unsigned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x;</a:t>
            </a:r>
            <a:r>
              <a:rPr lang="zh-CN" altLang="en-US" dirty="0" smtClean="0"/>
              <a:t>？</a:t>
            </a:r>
            <a:endParaRPr lang="en-US" altLang="zh-CN" dirty="0" smtClean="0"/>
          </a:p>
        </p:txBody>
      </p:sp>
      <p:sp>
        <p:nvSpPr>
          <p:cNvPr id="9216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 smtClean="0">
                <a:ea typeface="宋体" pitchFamily="2" charset="-122"/>
              </a:rPr>
              <a:t>scanf</a:t>
            </a:r>
            <a:r>
              <a:rPr lang="zh-CN" altLang="en-US" sz="3200" dirty="0" smtClean="0">
                <a:ea typeface="宋体" pitchFamily="2" charset="-122"/>
              </a:rPr>
              <a:t>输入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smtClean="0">
                <a:solidFill>
                  <a:srgbClr val="FFFFFF"/>
                </a:solidFill>
                <a:ea typeface="宋体" pitchFamily="2" charset="-122"/>
              </a:rPr>
              <a:t>printf</a:t>
            </a:r>
            <a:r>
              <a:rPr lang="zh-CN" altLang="en-US" sz="3200" smtClean="0">
                <a:solidFill>
                  <a:srgbClr val="FFFFFF"/>
                </a:solidFill>
                <a:ea typeface="宋体" pitchFamily="2" charset="-122"/>
              </a:rPr>
              <a:t>和</a:t>
            </a:r>
            <a:r>
              <a:rPr lang="en-US" altLang="zh-CN" sz="3200" smtClean="0">
                <a:solidFill>
                  <a:srgbClr val="FFFFFF"/>
                </a:solidFill>
                <a:ea typeface="宋体" pitchFamily="2" charset="-122"/>
              </a:rPr>
              <a:t>scanf</a:t>
            </a:r>
            <a:r>
              <a:rPr lang="zh-CN" altLang="en-US" sz="3200" smtClean="0">
                <a:solidFill>
                  <a:srgbClr val="FFFFFF"/>
                </a:solidFill>
                <a:ea typeface="宋体" pitchFamily="2" charset="-122"/>
              </a:rPr>
              <a:t>练一练</a:t>
            </a:r>
            <a:endParaRPr lang="zh-CN" altLang="en-US" sz="3200" smtClean="0">
              <a:ea typeface="宋体" pitchFamily="2" charset="-122"/>
            </a:endParaRPr>
          </a:p>
        </p:txBody>
      </p:sp>
      <p:sp>
        <p:nvSpPr>
          <p:cNvPr id="788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例</a:t>
            </a:r>
            <a:r>
              <a:rPr lang="en-US" altLang="zh-CN" smtClean="0"/>
              <a:t>3-34 </a:t>
            </a:r>
            <a:r>
              <a:rPr lang="zh-CN" altLang="en-US" smtClean="0"/>
              <a:t>编写程序，将从键盘上输入的</a:t>
            </a:r>
            <a:r>
              <a:rPr lang="en-US" altLang="zh-CN" smtClean="0"/>
              <a:t>5 </a:t>
            </a:r>
            <a:r>
              <a:rPr lang="zh-CN" altLang="en-US" smtClean="0"/>
              <a:t>个学生的学号、成绩分别存入到</a:t>
            </a:r>
            <a:r>
              <a:rPr lang="en-US" altLang="zh-CN" smtClean="0"/>
              <a:t>10 </a:t>
            </a:r>
            <a:r>
              <a:rPr lang="zh-CN" altLang="en-US" smtClean="0"/>
              <a:t>个变量中，之后打印出来。</a:t>
            </a:r>
            <a:endParaRPr lang="en-US" altLang="zh-CN" smtClean="0"/>
          </a:p>
          <a:p>
            <a:r>
              <a:rPr lang="zh-CN" altLang="en-US" b="0" smtClean="0"/>
              <a:t>解：根据题意，设计如下的算法：</a:t>
            </a:r>
          </a:p>
          <a:p>
            <a:pPr lvl="1"/>
            <a:r>
              <a:rPr lang="zh-CN" altLang="en-US" smtClean="0"/>
              <a:t>步骤</a:t>
            </a:r>
            <a:r>
              <a:rPr lang="en-US" altLang="zh-CN" smtClean="0"/>
              <a:t>1</a:t>
            </a:r>
            <a:r>
              <a:rPr lang="zh-CN" altLang="en-US" smtClean="0"/>
              <a:t>：在屏幕上显示输入学号的提示信息。</a:t>
            </a:r>
          </a:p>
          <a:p>
            <a:pPr lvl="1"/>
            <a:r>
              <a:rPr lang="zh-CN" altLang="en-US" smtClean="0"/>
              <a:t>步骤</a:t>
            </a:r>
            <a:r>
              <a:rPr lang="en-US" altLang="zh-CN" smtClean="0"/>
              <a:t>2</a:t>
            </a:r>
            <a:r>
              <a:rPr lang="zh-CN" altLang="en-US" smtClean="0"/>
              <a:t>：同时接受五个学生的学号输入。</a:t>
            </a:r>
          </a:p>
          <a:p>
            <a:pPr lvl="1"/>
            <a:r>
              <a:rPr lang="zh-CN" altLang="en-US" smtClean="0"/>
              <a:t>步骤</a:t>
            </a:r>
            <a:r>
              <a:rPr lang="en-US" altLang="zh-CN" smtClean="0"/>
              <a:t>3</a:t>
            </a:r>
            <a:r>
              <a:rPr lang="zh-CN" altLang="en-US" smtClean="0"/>
              <a:t>：在屏幕上显示输入成绩的提示信息。</a:t>
            </a:r>
          </a:p>
          <a:p>
            <a:pPr lvl="1"/>
            <a:r>
              <a:rPr lang="zh-CN" altLang="en-US" smtClean="0"/>
              <a:t>步骤</a:t>
            </a:r>
            <a:r>
              <a:rPr lang="en-US" altLang="zh-CN" smtClean="0"/>
              <a:t>4</a:t>
            </a:r>
            <a:r>
              <a:rPr lang="zh-CN" altLang="en-US" smtClean="0"/>
              <a:t>：同时接受五个学生的成绩输入。</a:t>
            </a:r>
          </a:p>
          <a:p>
            <a:pPr lvl="1"/>
            <a:r>
              <a:rPr lang="zh-CN" altLang="en-US" smtClean="0"/>
              <a:t>步骤</a:t>
            </a:r>
            <a:r>
              <a:rPr lang="en-US" altLang="zh-CN" smtClean="0"/>
              <a:t>5</a:t>
            </a:r>
            <a:r>
              <a:rPr lang="zh-CN" altLang="en-US" smtClean="0"/>
              <a:t>：分别显示学号与成绩。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smtClean="0">
                <a:ea typeface="宋体" pitchFamily="2" charset="-122"/>
              </a:rPr>
              <a:t>printf</a:t>
            </a:r>
            <a:r>
              <a:rPr lang="zh-CN" altLang="en-US" sz="3200" smtClean="0">
                <a:ea typeface="宋体" pitchFamily="2" charset="-122"/>
              </a:rPr>
              <a:t>和</a:t>
            </a:r>
            <a:r>
              <a:rPr lang="en-US" altLang="zh-CN" sz="3200" smtClean="0">
                <a:ea typeface="宋体" pitchFamily="2" charset="-122"/>
              </a:rPr>
              <a:t>scanf</a:t>
            </a:r>
            <a:r>
              <a:rPr lang="zh-CN" altLang="en-US" sz="3200" smtClean="0">
                <a:ea typeface="宋体" pitchFamily="2" charset="-122"/>
              </a:rPr>
              <a:t>练一练</a:t>
            </a:r>
          </a:p>
        </p:txBody>
      </p:sp>
      <p:sp>
        <p:nvSpPr>
          <p:cNvPr id="9523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demo3-34</a:t>
            </a:r>
          </a:p>
          <a:p>
            <a:r>
              <a:rPr lang="zh-CN" altLang="en-US" smtClean="0"/>
              <a:t>结果如图：</a:t>
            </a:r>
          </a:p>
        </p:txBody>
      </p:sp>
      <p:pic>
        <p:nvPicPr>
          <p:cNvPr id="95236" name="图片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2852738"/>
            <a:ext cx="74295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    </a:t>
            </a:r>
            <a:r>
              <a:rPr lang="zh-CN" altLang="en-US" sz="3200" smtClean="0">
                <a:ea typeface="宋体" pitchFamily="2" charset="-122"/>
              </a:rPr>
              <a:t>字符数据的输入输出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字符输出函数</a:t>
            </a:r>
          </a:p>
          <a:p>
            <a:pPr lvl="1"/>
            <a:r>
              <a:rPr lang="zh-CN" altLang="en-US" smtClean="0"/>
              <a:t>一般形式：</a:t>
            </a:r>
            <a:r>
              <a:rPr lang="en-US" altLang="zh-CN" smtClean="0"/>
              <a:t>putchar</a:t>
            </a:r>
            <a:r>
              <a:rPr lang="zh-CN" altLang="en-US" smtClean="0"/>
              <a:t>（</a:t>
            </a:r>
            <a:r>
              <a:rPr lang="en-US" altLang="zh-CN" smtClean="0"/>
              <a:t>c</a:t>
            </a:r>
            <a:r>
              <a:rPr lang="zh-CN" altLang="en-US" smtClean="0"/>
              <a:t>）</a:t>
            </a:r>
          </a:p>
          <a:p>
            <a:pPr lvl="1"/>
            <a:r>
              <a:rPr lang="zh-CN" altLang="en-US" smtClean="0"/>
              <a:t>函数作用：向终端输出一个字符</a:t>
            </a:r>
          </a:p>
          <a:p>
            <a:r>
              <a:rPr lang="zh-CN" altLang="en-US" smtClean="0"/>
              <a:t>字符输入函数</a:t>
            </a:r>
          </a:p>
          <a:p>
            <a:pPr lvl="1"/>
            <a:r>
              <a:rPr lang="zh-CN" altLang="en-US" smtClean="0"/>
              <a:t>一般形式：</a:t>
            </a:r>
            <a:r>
              <a:rPr lang="en-US" altLang="zh-CN" smtClean="0"/>
              <a:t>getchar</a:t>
            </a:r>
            <a:r>
              <a:rPr lang="zh-CN" altLang="en-US" smtClean="0"/>
              <a:t>（）</a:t>
            </a:r>
          </a:p>
          <a:p>
            <a:pPr lvl="1"/>
            <a:r>
              <a:rPr lang="zh-CN" altLang="en-US" smtClean="0"/>
              <a:t>函数作用：从终端</a:t>
            </a:r>
            <a:r>
              <a:rPr lang="en-US" altLang="zh-CN" smtClean="0"/>
              <a:t>(</a:t>
            </a:r>
            <a:r>
              <a:rPr lang="zh-CN" altLang="en-US" smtClean="0"/>
              <a:t>或系统隐含指定的输入设备</a:t>
            </a:r>
            <a:r>
              <a:rPr lang="en-US" altLang="zh-CN" smtClean="0"/>
              <a:t>)</a:t>
            </a:r>
            <a:r>
              <a:rPr lang="zh-CN" altLang="en-US" smtClean="0"/>
              <a:t>输入一个字符。</a:t>
            </a:r>
            <a:endParaRPr lang="en-US" altLang="zh-CN" smtClean="0"/>
          </a:p>
          <a:p>
            <a:pPr lvl="1"/>
            <a:r>
              <a:rPr lang="zh-CN" altLang="en-US" smtClean="0"/>
              <a:t>函数值：从输入设备得到的字符。</a:t>
            </a:r>
          </a:p>
        </p:txBody>
      </p:sp>
      <p:sp>
        <p:nvSpPr>
          <p:cNvPr id="645124" name="AutoShape 4"/>
          <p:cNvSpPr>
            <a:spLocks noChangeArrowheads="1"/>
          </p:cNvSpPr>
          <p:nvPr/>
        </p:nvSpPr>
        <p:spPr bwMode="auto">
          <a:xfrm>
            <a:off x="5724525" y="1724025"/>
            <a:ext cx="2736850" cy="1150938"/>
          </a:xfrm>
          <a:prstGeom prst="wedgeEllipseCallout">
            <a:avLst>
              <a:gd name="adj1" fmla="val -88398"/>
              <a:gd name="adj2" fmla="val -43241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dirty="0"/>
              <a:t>字符型变量或整型变量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24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ea typeface="宋体" pitchFamily="2" charset="-122"/>
              </a:rPr>
              <a:t>课堂练习</a:t>
            </a:r>
          </a:p>
        </p:txBody>
      </p:sp>
      <p:sp>
        <p:nvSpPr>
          <p:cNvPr id="6" name="内容占位符 1"/>
          <p:cNvSpPr txBox="1">
            <a:spLocks/>
          </p:cNvSpPr>
          <p:nvPr/>
        </p:nvSpPr>
        <p:spPr bwMode="auto">
          <a:xfrm>
            <a:off x="428625" y="3143250"/>
            <a:ext cx="82296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buFont typeface="Wingdings" pitchFamily="2" charset="2"/>
              <a:buChar char="Ø"/>
              <a:defRPr/>
            </a:pPr>
            <a:endParaRPr lang="zh-CN" altLang="en-US" sz="2700" b="1" kern="0" dirty="0">
              <a:latin typeface="+mn-lt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509588" y="1484313"/>
            <a:ext cx="8229600" cy="142875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lang="zh-CN" altLang="en-US" sz="2700" b="1" kern="0" dirty="0">
                <a:solidFill>
                  <a:srgbClr val="FF0000"/>
                </a:solidFill>
                <a:latin typeface="+mn-lt"/>
              </a:rPr>
              <a:t>要求</a:t>
            </a:r>
            <a:endParaRPr lang="en-US" altLang="zh-CN" sz="2700" b="1" kern="0" dirty="0">
              <a:solidFill>
                <a:srgbClr val="FF0000"/>
              </a:solidFill>
              <a:latin typeface="+mn-lt"/>
            </a:endParaRPr>
          </a:p>
          <a:p>
            <a:pPr>
              <a:defRPr/>
            </a:pPr>
            <a:r>
              <a:rPr lang="en-US" altLang="zh-CN" sz="2800" dirty="0"/>
              <a:t>         </a:t>
            </a:r>
            <a:r>
              <a:rPr lang="zh-CN" altLang="en-US" sz="2700" b="1" kern="0" dirty="0"/>
              <a:t>输入三个字母，然后输出这三个字母</a:t>
            </a:r>
          </a:p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endParaRPr lang="en-US" altLang="zh-CN" sz="2700" b="1" kern="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509588" y="3716338"/>
            <a:ext cx="8229600" cy="142875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109537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lang="zh-CN" altLang="en-US" sz="2700" b="1" kern="0" dirty="0">
                <a:solidFill>
                  <a:srgbClr val="FF0000"/>
                </a:solidFill>
              </a:rPr>
              <a:t>目的</a:t>
            </a:r>
            <a:endParaRPr lang="en-US" altLang="zh-CN" sz="2700" b="1" kern="0" dirty="0">
              <a:solidFill>
                <a:srgbClr val="FF0000"/>
              </a:solidFill>
            </a:endParaRPr>
          </a:p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lang="en-US" altLang="zh-CN" sz="2700" b="1" kern="0" dirty="0"/>
              <a:t>	     </a:t>
            </a:r>
            <a:r>
              <a:rPr lang="zh-CN" altLang="en-US" sz="2700" b="1" kern="0" dirty="0"/>
              <a:t>学习</a:t>
            </a:r>
            <a:r>
              <a:rPr lang="en-US" altLang="zh-CN" sz="2700" b="1" kern="0" dirty="0" err="1"/>
              <a:t>getchar</a:t>
            </a:r>
            <a:r>
              <a:rPr lang="zh-CN" altLang="en-US" sz="2700" b="1" kern="0" dirty="0"/>
              <a:t>函数和</a:t>
            </a:r>
            <a:r>
              <a:rPr lang="en-US" altLang="zh-CN" sz="2700" b="1" kern="0" dirty="0" err="1"/>
              <a:t>putchar</a:t>
            </a:r>
            <a:r>
              <a:rPr lang="zh-CN" altLang="en-US" sz="2700" b="1" kern="0" dirty="0"/>
              <a:t>函数的使用方法</a:t>
            </a:r>
          </a:p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endParaRPr lang="en-US" altLang="zh-CN" sz="2700" b="1" kern="0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00125" y="1071563"/>
            <a:ext cx="7215188" cy="5143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/>
          <a:p>
            <a:pPr defTabSz="762000" eaLnBrk="0" hangingPunct="0">
              <a:lnSpc>
                <a:spcPct val="95000"/>
              </a:lnSpc>
              <a:defRPr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</a:rPr>
              <a:t/>
            </a:r>
            <a:b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</a:rPr>
            </a:br>
            <a:r>
              <a:rPr lang="en-US" altLang="zh-CN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</a:rPr>
              <a:t>#include&lt;</a:t>
            </a:r>
            <a:r>
              <a:rPr lang="en-US" altLang="zh-CN" sz="2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</a:rPr>
              <a:t>stdio.h</a:t>
            </a:r>
            <a:r>
              <a:rPr lang="en-US" altLang="zh-CN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</a:rPr>
              <a:t>&gt;</a:t>
            </a:r>
            <a:br>
              <a:rPr lang="en-US" altLang="zh-CN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</a:rPr>
            </a:br>
            <a:r>
              <a:rPr lang="en-US" altLang="zh-CN" sz="2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</a:rPr>
              <a:t>int</a:t>
            </a:r>
            <a:r>
              <a:rPr lang="en-US" altLang="zh-CN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</a:rPr>
              <a:t> main()</a:t>
            </a:r>
            <a:br>
              <a:rPr lang="en-US" altLang="zh-CN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</a:rPr>
            </a:br>
            <a:r>
              <a:rPr lang="en-US" altLang="zh-CN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</a:rPr>
              <a:t>{</a:t>
            </a:r>
            <a:br>
              <a:rPr lang="en-US" altLang="zh-CN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</a:rPr>
            </a:br>
            <a:r>
              <a:rPr lang="en-US" altLang="zh-CN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</a:rPr>
              <a:t>	char </a:t>
            </a:r>
            <a:r>
              <a:rPr lang="en-US" altLang="zh-CN" sz="2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</a:rPr>
              <a:t>a,b,c</a:t>
            </a:r>
            <a:r>
              <a:rPr lang="en-US" altLang="zh-CN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</a:rPr>
              <a:t>;</a:t>
            </a:r>
            <a:br>
              <a:rPr lang="en-US" altLang="zh-CN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</a:rPr>
            </a:br>
            <a:r>
              <a:rPr lang="en-US" altLang="zh-CN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</a:rPr>
              <a:t>	a = </a:t>
            </a:r>
            <a:r>
              <a:rPr lang="en-US" altLang="zh-CN" sz="2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</a:rPr>
              <a:t>getchar</a:t>
            </a:r>
            <a:r>
              <a:rPr lang="en-US" altLang="zh-CN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</a:rPr>
              <a:t>();</a:t>
            </a:r>
          </a:p>
          <a:p>
            <a:pPr defTabSz="762000" eaLnBrk="0" hangingPunct="0">
              <a:lnSpc>
                <a:spcPct val="95000"/>
              </a:lnSpc>
              <a:defRPr/>
            </a:pPr>
            <a:r>
              <a:rPr lang="en-US" altLang="zh-CN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</a:rPr>
              <a:t>	b = </a:t>
            </a:r>
            <a:r>
              <a:rPr lang="en-US" altLang="zh-CN" sz="2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</a:rPr>
              <a:t>getchar</a:t>
            </a:r>
            <a:r>
              <a:rPr lang="en-US" altLang="zh-CN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</a:rPr>
              <a:t>();</a:t>
            </a:r>
          </a:p>
          <a:p>
            <a:pPr defTabSz="762000" eaLnBrk="0" hangingPunct="0">
              <a:lnSpc>
                <a:spcPct val="95000"/>
              </a:lnSpc>
              <a:defRPr/>
            </a:pPr>
            <a:r>
              <a:rPr lang="en-US" altLang="zh-CN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</a:rPr>
              <a:t>	c = </a:t>
            </a:r>
            <a:r>
              <a:rPr lang="en-US" altLang="zh-CN" sz="27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</a:rPr>
              <a:t>getchar</a:t>
            </a:r>
            <a:r>
              <a:rPr lang="en-US" altLang="zh-CN" sz="2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</a:rPr>
              <a:t>();</a:t>
            </a:r>
            <a:r>
              <a:rPr lang="en-US" altLang="zh-CN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</a:rPr>
              <a:t/>
            </a:r>
            <a:br>
              <a:rPr lang="en-US" altLang="zh-CN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</a:rPr>
            </a:br>
            <a:r>
              <a:rPr lang="en-US" altLang="zh-CN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</a:rPr>
              <a:t>	</a:t>
            </a:r>
            <a:r>
              <a:rPr lang="en-US" altLang="zh-CN" sz="2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</a:rPr>
              <a:t>putchar</a:t>
            </a:r>
            <a:r>
              <a:rPr lang="en-US" altLang="zh-CN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</a:rPr>
              <a:t>(a);</a:t>
            </a:r>
          </a:p>
          <a:p>
            <a:pPr defTabSz="762000" eaLnBrk="0" hangingPunct="0">
              <a:lnSpc>
                <a:spcPct val="95000"/>
              </a:lnSpc>
              <a:defRPr/>
            </a:pPr>
            <a:r>
              <a:rPr lang="en-US" altLang="zh-CN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</a:rPr>
              <a:t>	</a:t>
            </a:r>
            <a:r>
              <a:rPr lang="en-US" altLang="zh-CN" sz="2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</a:rPr>
              <a:t>putchar</a:t>
            </a:r>
            <a:r>
              <a:rPr lang="en-US" altLang="zh-CN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</a:rPr>
              <a:t>(b);</a:t>
            </a:r>
          </a:p>
          <a:p>
            <a:pPr defTabSz="762000" eaLnBrk="0" hangingPunct="0">
              <a:lnSpc>
                <a:spcPct val="95000"/>
              </a:lnSpc>
              <a:defRPr/>
            </a:pPr>
            <a:r>
              <a:rPr lang="en-US" altLang="zh-CN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</a:rPr>
              <a:t>	</a:t>
            </a:r>
            <a:r>
              <a:rPr lang="en-US" altLang="zh-CN" sz="2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</a:rPr>
              <a:t>putchar</a:t>
            </a:r>
            <a:r>
              <a:rPr lang="en-US" altLang="zh-CN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</a:rPr>
              <a:t>(c);</a:t>
            </a:r>
          </a:p>
          <a:p>
            <a:pPr defTabSz="762000" eaLnBrk="0" hangingPunct="0">
              <a:lnSpc>
                <a:spcPct val="95000"/>
              </a:lnSpc>
              <a:defRPr/>
            </a:pPr>
            <a:r>
              <a:rPr lang="en-US" altLang="zh-CN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</a:rPr>
              <a:t>	</a:t>
            </a:r>
            <a:r>
              <a:rPr lang="en-US" altLang="zh-CN" sz="2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</a:rPr>
              <a:t>putchar</a:t>
            </a:r>
            <a:r>
              <a:rPr lang="en-US" altLang="zh-CN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</a:rPr>
              <a:t>(‘\n’);</a:t>
            </a:r>
          </a:p>
          <a:p>
            <a:pPr defTabSz="762000" eaLnBrk="0" hangingPunct="0">
              <a:lnSpc>
                <a:spcPct val="95000"/>
              </a:lnSpc>
              <a:defRPr/>
            </a:pPr>
            <a:r>
              <a:rPr lang="en-US" altLang="zh-CN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</a:rPr>
              <a:t>	return 0;</a:t>
            </a:r>
            <a:br>
              <a:rPr lang="en-US" altLang="zh-CN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</a:rPr>
            </a:br>
            <a:r>
              <a:rPr lang="en-US" altLang="zh-CN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</a:rPr>
              <a:t>}</a:t>
            </a:r>
            <a:br>
              <a:rPr lang="en-US" altLang="zh-CN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</a:rPr>
            </a:br>
            <a:endParaRPr lang="en-US" altLang="zh-CN" sz="2700" dirty="0">
              <a:solidFill>
                <a:schemeClr val="tx1">
                  <a:lumMod val="95000"/>
                  <a:lumOff val="5000"/>
                </a:schemeClr>
              </a:solidFill>
              <a:latin typeface="宋体" pitchFamily="2" charset="-122"/>
            </a:endParaRPr>
          </a:p>
        </p:txBody>
      </p:sp>
      <p:sp>
        <p:nvSpPr>
          <p:cNvPr id="98307" name="TextBox 5"/>
          <p:cNvSpPr txBox="1">
            <a:spLocks noChangeArrowheads="1"/>
          </p:cNvSpPr>
          <p:nvPr/>
        </p:nvSpPr>
        <p:spPr bwMode="auto">
          <a:xfrm>
            <a:off x="6786563" y="428625"/>
            <a:ext cx="17859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io.cpp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4929190" y="1500174"/>
            <a:ext cx="2786082" cy="428628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>
              <a:defRPr/>
            </a:pPr>
            <a:r>
              <a:rPr lang="en-US" altLang="zh-CN" sz="2800" dirty="0" err="1"/>
              <a:t>abc</a:t>
            </a:r>
            <a:r>
              <a:rPr lang="en-US" altLang="zh-CN" sz="2800" dirty="0"/>
              <a:t> </a:t>
            </a:r>
            <a:r>
              <a:rPr lang="zh-CN" altLang="en-US" sz="2800" dirty="0"/>
              <a:t>回车</a:t>
            </a:r>
            <a:endParaRPr lang="en-US" altLang="zh-CN" sz="2800" dirty="0"/>
          </a:p>
          <a:p>
            <a:pPr>
              <a:defRPr/>
            </a:pPr>
            <a:r>
              <a:rPr lang="en-US" altLang="zh-CN" sz="2800" dirty="0" err="1"/>
              <a:t>abc</a:t>
            </a:r>
            <a:endParaRPr lang="en-US" altLang="zh-CN" sz="2800" dirty="0"/>
          </a:p>
          <a:p>
            <a:pPr>
              <a:defRPr/>
            </a:pPr>
            <a:endParaRPr lang="en-US" altLang="zh-CN" sz="2800" dirty="0"/>
          </a:p>
          <a:p>
            <a:pPr>
              <a:defRPr/>
            </a:pPr>
            <a:endParaRPr lang="en-US" altLang="zh-CN" sz="2800" dirty="0"/>
          </a:p>
          <a:p>
            <a:pPr>
              <a:defRPr/>
            </a:pPr>
            <a:r>
              <a:rPr lang="en-US" altLang="zh-CN" sz="2800" dirty="0"/>
              <a:t>A </a:t>
            </a:r>
            <a:r>
              <a:rPr lang="zh-CN" altLang="en-US" sz="2800" dirty="0"/>
              <a:t>回车</a:t>
            </a:r>
            <a:endParaRPr lang="en-US" altLang="zh-CN" sz="2800" dirty="0"/>
          </a:p>
          <a:p>
            <a:pPr>
              <a:defRPr/>
            </a:pPr>
            <a:r>
              <a:rPr lang="en-US" altLang="zh-CN" sz="2800" dirty="0"/>
              <a:t>B </a:t>
            </a:r>
            <a:r>
              <a:rPr lang="zh-CN" altLang="en-US" sz="2800" dirty="0"/>
              <a:t>回车</a:t>
            </a:r>
            <a:endParaRPr lang="en-US" altLang="zh-CN" sz="2800" dirty="0"/>
          </a:p>
          <a:p>
            <a:pPr>
              <a:defRPr/>
            </a:pPr>
            <a:r>
              <a:rPr lang="en-US" altLang="zh-CN" sz="2800" dirty="0"/>
              <a:t>A</a:t>
            </a:r>
          </a:p>
          <a:p>
            <a:pPr>
              <a:defRPr/>
            </a:pPr>
            <a:r>
              <a:rPr lang="en-US" altLang="zh-CN" sz="2800" dirty="0"/>
              <a:t>B</a:t>
            </a:r>
          </a:p>
          <a:p>
            <a:pPr>
              <a:defRPr/>
            </a:pPr>
            <a:endParaRPr lang="zh-CN" altLang="en-US" sz="2800" dirty="0"/>
          </a:p>
        </p:txBody>
      </p:sp>
      <p:sp>
        <p:nvSpPr>
          <p:cNvPr id="98311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ea typeface="宋体" pitchFamily="2" charset="-122"/>
              </a:rPr>
              <a:t>课堂练习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db2004c007l">
  <a:themeElements>
    <a:clrScheme name="cdb2004c007l 3">
      <a:dk1>
        <a:srgbClr val="000066"/>
      </a:dk1>
      <a:lt1>
        <a:srgbClr val="FFFFFF"/>
      </a:lt1>
      <a:dk2>
        <a:srgbClr val="50A834"/>
      </a:dk2>
      <a:lt2>
        <a:srgbClr val="B2B2B2"/>
      </a:lt2>
      <a:accent1>
        <a:srgbClr val="2045AE"/>
      </a:accent1>
      <a:accent2>
        <a:srgbClr val="FF9933"/>
      </a:accent2>
      <a:accent3>
        <a:srgbClr val="FFFFFF"/>
      </a:accent3>
      <a:accent4>
        <a:srgbClr val="000056"/>
      </a:accent4>
      <a:accent5>
        <a:srgbClr val="ABB0D3"/>
      </a:accent5>
      <a:accent6>
        <a:srgbClr val="E78A2D"/>
      </a:accent6>
      <a:hlink>
        <a:srgbClr val="3DC5C5"/>
      </a:hlink>
      <a:folHlink>
        <a:srgbClr val="6B41BF"/>
      </a:folHlink>
    </a:clrScheme>
    <a:fontScheme name="cdb2004c007l">
      <a:majorFont>
        <a:latin typeface="Arial"/>
        <a:ea typeface=""/>
        <a:cs typeface=""/>
      </a:majorFont>
      <a:minorFont>
        <a:latin typeface="Courier New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black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>
          <a:defRPr dirty="0" smtClean="0">
            <a:ea typeface="宋体" pitchFamily="2" charset="-122"/>
          </a:defRPr>
        </a:defPPr>
      </a:lstStyle>
    </a:txDef>
  </a:objectDefaults>
  <a:extraClrSchemeLst>
    <a:extraClrScheme>
      <a:clrScheme name="cdb2004c007l 1">
        <a:dk1>
          <a:srgbClr val="4C1A37"/>
        </a:dk1>
        <a:lt1>
          <a:srgbClr val="FFFFFF"/>
        </a:lt1>
        <a:dk2>
          <a:srgbClr val="FFFFE7"/>
        </a:dk2>
        <a:lt2>
          <a:srgbClr val="B2B2B2"/>
        </a:lt2>
        <a:accent1>
          <a:srgbClr val="C06C98"/>
        </a:accent1>
        <a:accent2>
          <a:srgbClr val="FF9966"/>
        </a:accent2>
        <a:accent3>
          <a:srgbClr val="FFFFFF"/>
        </a:accent3>
        <a:accent4>
          <a:srgbClr val="40142D"/>
        </a:accent4>
        <a:accent5>
          <a:srgbClr val="DCBACA"/>
        </a:accent5>
        <a:accent6>
          <a:srgbClr val="E78A5C"/>
        </a:accent6>
        <a:hlink>
          <a:srgbClr val="BD6D45"/>
        </a:hlink>
        <a:folHlink>
          <a:srgbClr val="3AABC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c007l 2">
        <a:dk1>
          <a:srgbClr val="003366"/>
        </a:dk1>
        <a:lt1>
          <a:srgbClr val="FFFFFF"/>
        </a:lt1>
        <a:dk2>
          <a:srgbClr val="FFFFFF"/>
        </a:dk2>
        <a:lt2>
          <a:srgbClr val="B2B2B2"/>
        </a:lt2>
        <a:accent1>
          <a:srgbClr val="2879B0"/>
        </a:accent1>
        <a:accent2>
          <a:srgbClr val="0099CC"/>
        </a:accent2>
        <a:accent3>
          <a:srgbClr val="FFFFFF"/>
        </a:accent3>
        <a:accent4>
          <a:srgbClr val="002A56"/>
        </a:accent4>
        <a:accent5>
          <a:srgbClr val="ACBED4"/>
        </a:accent5>
        <a:accent6>
          <a:srgbClr val="008AB9"/>
        </a:accent6>
        <a:hlink>
          <a:srgbClr val="A9683B"/>
        </a:hlink>
        <a:folHlink>
          <a:srgbClr val="166A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c007l 3">
        <a:dk1>
          <a:srgbClr val="000066"/>
        </a:dk1>
        <a:lt1>
          <a:srgbClr val="FFFFFF"/>
        </a:lt1>
        <a:dk2>
          <a:srgbClr val="50A834"/>
        </a:dk2>
        <a:lt2>
          <a:srgbClr val="B2B2B2"/>
        </a:lt2>
        <a:accent1>
          <a:srgbClr val="2045AE"/>
        </a:accent1>
        <a:accent2>
          <a:srgbClr val="FF9933"/>
        </a:accent2>
        <a:accent3>
          <a:srgbClr val="FFFFFF"/>
        </a:accent3>
        <a:accent4>
          <a:srgbClr val="000056"/>
        </a:accent4>
        <a:accent5>
          <a:srgbClr val="ABB0D3"/>
        </a:accent5>
        <a:accent6>
          <a:srgbClr val="E78A2D"/>
        </a:accent6>
        <a:hlink>
          <a:srgbClr val="3DC5C5"/>
        </a:hlink>
        <a:folHlink>
          <a:srgbClr val="6B41B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cdb2004c007l</Template>
  <TotalTime>9849</TotalTime>
  <Words>6601</Words>
  <Application>Microsoft Office PowerPoint</Application>
  <PresentationFormat>全屏显示(4:3)</PresentationFormat>
  <Paragraphs>1625</Paragraphs>
  <Slides>105</Slides>
  <Notes>32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105</vt:i4>
      </vt:variant>
    </vt:vector>
  </HeadingPairs>
  <TitlesOfParts>
    <vt:vector size="106" baseType="lpstr">
      <vt:lpstr>cdb2004c007l</vt:lpstr>
      <vt:lpstr>《程序设计基础》</vt:lpstr>
      <vt:lpstr>头文件及c程序结构</vt:lpstr>
      <vt:lpstr>上一章知识复习</vt:lpstr>
      <vt:lpstr>本讲教学目标</vt:lpstr>
      <vt:lpstr>本章授课内容</vt:lpstr>
      <vt:lpstr>问题求解与算法</vt:lpstr>
      <vt:lpstr>问题求解与算法</vt:lpstr>
      <vt:lpstr>问题求解与算法</vt:lpstr>
      <vt:lpstr>问题求解与算法</vt:lpstr>
      <vt:lpstr>算法的特征</vt:lpstr>
      <vt:lpstr>PowerPoint 演示文稿</vt:lpstr>
      <vt:lpstr>本章授课内容</vt:lpstr>
      <vt:lpstr>准备知识--进制的转换</vt:lpstr>
      <vt:lpstr>准备知识--进制的转换</vt:lpstr>
      <vt:lpstr>准备知识--进制的转换</vt:lpstr>
      <vt:lpstr>准备知识--进制的转换</vt:lpstr>
      <vt:lpstr>PowerPoint 演示文稿</vt:lpstr>
      <vt:lpstr>准备知识--进制的转换</vt:lpstr>
      <vt:lpstr>准备知识--进制的转换</vt:lpstr>
      <vt:lpstr>课堂练习</vt:lpstr>
      <vt:lpstr>常识：计算机内存结构</vt:lpstr>
      <vt:lpstr>C 语言数据类型</vt:lpstr>
      <vt:lpstr>C 语言数据类型</vt:lpstr>
      <vt:lpstr>C 语言数据类型</vt:lpstr>
      <vt:lpstr>数据在内存中的表示</vt:lpstr>
      <vt:lpstr>数据在内存中的表示</vt:lpstr>
      <vt:lpstr>补充：sizeof</vt:lpstr>
      <vt:lpstr>数据在内存中的表示</vt:lpstr>
      <vt:lpstr>Short类型数据举例</vt:lpstr>
      <vt:lpstr>分析short类型数据</vt:lpstr>
      <vt:lpstr>数据在内存中的表示</vt:lpstr>
      <vt:lpstr>数据在内存中的表示</vt:lpstr>
      <vt:lpstr>整型小结</vt:lpstr>
      <vt:lpstr>整型小结</vt:lpstr>
      <vt:lpstr>整型溢出问题</vt:lpstr>
      <vt:lpstr>字符(char)类型</vt:lpstr>
      <vt:lpstr>char类型</vt:lpstr>
      <vt:lpstr>PowerPoint 演示文稿</vt:lpstr>
      <vt:lpstr>char类型内存占位</vt:lpstr>
      <vt:lpstr>字符型与整型的关系</vt:lpstr>
      <vt:lpstr>算法与数据类型</vt:lpstr>
      <vt:lpstr>实型内存占位</vt:lpstr>
      <vt:lpstr>实型内存占位</vt:lpstr>
      <vt:lpstr>实数范围</vt:lpstr>
      <vt:lpstr>算法与数据类型</vt:lpstr>
      <vt:lpstr>总结</vt:lpstr>
      <vt:lpstr>本章授课内容</vt:lpstr>
      <vt:lpstr>C语言标识符</vt:lpstr>
      <vt:lpstr>标识符识别</vt:lpstr>
      <vt:lpstr>标识符的申明</vt:lpstr>
      <vt:lpstr>申明说明符</vt:lpstr>
      <vt:lpstr>申明说明符的辨认</vt:lpstr>
      <vt:lpstr>声明符（变量）</vt:lpstr>
      <vt:lpstr>标识符辨认</vt:lpstr>
      <vt:lpstr>定义变量的内存示意图</vt:lpstr>
      <vt:lpstr>变量的内存示意图</vt:lpstr>
      <vt:lpstr>变量的使用</vt:lpstr>
      <vt:lpstr>数据类型与变量</vt:lpstr>
      <vt:lpstr>数据类型练一练</vt:lpstr>
      <vt:lpstr>定义变量总结</vt:lpstr>
      <vt:lpstr>本章授课内容</vt:lpstr>
      <vt:lpstr>初识常量</vt:lpstr>
      <vt:lpstr>常量</vt:lpstr>
      <vt:lpstr>字面值</vt:lpstr>
      <vt:lpstr>字面值表示注意</vt:lpstr>
      <vt:lpstr>整型字面值</vt:lpstr>
      <vt:lpstr>浮点型字面值</vt:lpstr>
      <vt:lpstr>字符字面值</vt:lpstr>
      <vt:lpstr>字符串字面值</vt:lpstr>
      <vt:lpstr>本章授课内容</vt:lpstr>
      <vt:lpstr>数据的输出与输入</vt:lpstr>
      <vt:lpstr> C语言的输出与输入</vt:lpstr>
      <vt:lpstr>printf输出</vt:lpstr>
      <vt:lpstr>printf输出</vt:lpstr>
      <vt:lpstr>printf输出</vt:lpstr>
      <vt:lpstr>常用的格式操作符</vt:lpstr>
      <vt:lpstr>长度修正说明符</vt:lpstr>
      <vt:lpstr>printf输出</vt:lpstr>
      <vt:lpstr>printf输出</vt:lpstr>
      <vt:lpstr>printf输出</vt:lpstr>
      <vt:lpstr>printf输出</vt:lpstr>
      <vt:lpstr>printf输出</vt:lpstr>
      <vt:lpstr>printf输出</vt:lpstr>
      <vt:lpstr>小结：printf练习</vt:lpstr>
      <vt:lpstr>scanf输入 </vt:lpstr>
      <vt:lpstr>scanf输入 </vt:lpstr>
      <vt:lpstr>scanf输入 </vt:lpstr>
      <vt:lpstr>scanf输入 </vt:lpstr>
      <vt:lpstr>scanf输入 </vt:lpstr>
      <vt:lpstr>scanf转换操作符</vt:lpstr>
      <vt:lpstr>scanf长度修正符</vt:lpstr>
      <vt:lpstr>scanf输入 </vt:lpstr>
      <vt:lpstr>scanf输入 </vt:lpstr>
      <vt:lpstr>scanf输入 </vt:lpstr>
      <vt:lpstr>printf和scanf练一练</vt:lpstr>
      <vt:lpstr>printf和scanf练一练</vt:lpstr>
      <vt:lpstr>    字符数据的输入输出</vt:lpstr>
      <vt:lpstr>课堂练习</vt:lpstr>
      <vt:lpstr>课堂练习</vt:lpstr>
      <vt:lpstr>    字符串数据的输入输出</vt:lpstr>
      <vt:lpstr>课堂练习</vt:lpstr>
      <vt:lpstr>课堂练习</vt:lpstr>
      <vt:lpstr>本章小结</vt:lpstr>
      <vt:lpstr>作业及实验布置</vt:lpstr>
      <vt:lpstr>PowerPoint 演示文稿</vt:lpstr>
    </vt:vector>
  </TitlesOfParts>
  <Company>番茄花园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推荐书</dc:creator>
  <cp:lastModifiedBy>chen</cp:lastModifiedBy>
  <cp:revision>688</cp:revision>
  <dcterms:created xsi:type="dcterms:W3CDTF">2009-11-11T08:14:51Z</dcterms:created>
  <dcterms:modified xsi:type="dcterms:W3CDTF">2017-03-07T01:34:17Z</dcterms:modified>
</cp:coreProperties>
</file>