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64" r:id="rId4"/>
    <p:sldId id="265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14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第一章复习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2400" dirty="0"/>
              <a:t>网络的功能：连通性，共享</a:t>
            </a:r>
            <a:endParaRPr lang="en-US" altLang="zh-CN" sz="2400" dirty="0"/>
          </a:p>
          <a:p>
            <a:r>
              <a:rPr lang="zh-CN" altLang="en-US" sz="2400" dirty="0"/>
              <a:t>计算机网络，互联网，因特网</a:t>
            </a:r>
            <a:endParaRPr lang="en-US" altLang="zh-CN" sz="2400" dirty="0"/>
          </a:p>
          <a:p>
            <a:r>
              <a:rPr lang="zh-CN" altLang="en-US" sz="2400" dirty="0"/>
              <a:t>因特网的组成：边缘，核心（三种交换）</a:t>
            </a:r>
            <a:endParaRPr lang="en-US" altLang="zh-CN" sz="2400" dirty="0"/>
          </a:p>
          <a:p>
            <a:r>
              <a:rPr lang="zh-CN" altLang="en-US" sz="2400" dirty="0"/>
              <a:t>计算机网络分类</a:t>
            </a:r>
            <a:endParaRPr lang="en-US" altLang="zh-CN" sz="2400" dirty="0"/>
          </a:p>
          <a:p>
            <a:r>
              <a:rPr lang="zh-CN" altLang="en-US" sz="2400" dirty="0"/>
              <a:t>计算机网络体系结构</a:t>
            </a:r>
            <a:endParaRPr lang="en-US" altLang="zh-CN" sz="2400" dirty="0"/>
          </a:p>
          <a:p>
            <a:pPr lvl="1"/>
            <a:r>
              <a:rPr lang="zh-CN" altLang="en-US" sz="2000" dirty="0"/>
              <a:t>分层的思想，好处</a:t>
            </a:r>
            <a:endParaRPr lang="en-US" altLang="zh-CN" sz="2000" dirty="0"/>
          </a:p>
          <a:p>
            <a:pPr lvl="1"/>
            <a:r>
              <a:rPr lang="zh-CN" altLang="en-US" sz="2000" dirty="0"/>
              <a:t>层次模型：</a:t>
            </a:r>
            <a:r>
              <a:rPr lang="en-US" altLang="zh-CN" sz="2000" dirty="0"/>
              <a:t>OSI</a:t>
            </a:r>
            <a:r>
              <a:rPr lang="zh-CN" altLang="en-US" sz="2000" dirty="0"/>
              <a:t>，</a:t>
            </a:r>
            <a:r>
              <a:rPr lang="en-US" altLang="zh-CN" sz="2000" dirty="0"/>
              <a:t>TCP/IP</a:t>
            </a:r>
            <a:r>
              <a:rPr lang="zh-CN" altLang="en-US" sz="2000" dirty="0"/>
              <a:t>，五层（名称、功能、协议、设备）</a:t>
            </a:r>
            <a:endParaRPr lang="en-US" altLang="zh-CN" sz="2000" dirty="0"/>
          </a:p>
          <a:p>
            <a:pPr lvl="1"/>
            <a:r>
              <a:rPr lang="zh-CN" altLang="en-US" sz="2000" dirty="0"/>
              <a:t>相关概念：协议，服务，实体，体系结构，透明等</a:t>
            </a:r>
            <a:endParaRPr lang="en-US" altLang="zh-CN" sz="2000" dirty="0"/>
          </a:p>
          <a:p>
            <a:r>
              <a:rPr lang="zh-CN" altLang="en-US" sz="2400" dirty="0"/>
              <a:t>网络性能：速率、带宽，时延（发送</a:t>
            </a:r>
            <a:r>
              <a:rPr lang="en-US" altLang="zh-CN" sz="2400" dirty="0"/>
              <a:t>\</a:t>
            </a:r>
            <a:r>
              <a:rPr lang="zh-CN" altLang="en-US" sz="2400" dirty="0"/>
              <a:t>传输，传播，排队，处理等），</a:t>
            </a:r>
            <a:r>
              <a:rPr lang="en-US" altLang="zh-CN" sz="2400" dirty="0"/>
              <a:t>RTT</a:t>
            </a:r>
            <a:r>
              <a:rPr lang="zh-CN" altLang="en-US" sz="2400" dirty="0"/>
              <a:t>，利用率</a:t>
            </a:r>
            <a:endParaRPr lang="en-US" altLang="zh-CN" sz="2400" dirty="0"/>
          </a:p>
          <a:p>
            <a:r>
              <a:rPr lang="zh-CN" altLang="en-US" sz="2400" dirty="0"/>
              <a:t>综合：三种交换技术以及时延计算的结合</a:t>
            </a:r>
          </a:p>
        </p:txBody>
      </p:sp>
    </p:spTree>
    <p:extLst>
      <p:ext uri="{BB962C8B-B14F-4D97-AF65-F5344CB8AC3E}">
        <p14:creationId xmlns:p14="http://schemas.microsoft.com/office/powerpoint/2010/main" val="1349288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zh-CN" altLang="en-US" sz="2400" dirty="0"/>
              <a:t>在下图所示的采用“存储</a:t>
            </a:r>
            <a:r>
              <a:rPr lang="en-US" altLang="zh-CN" sz="2400" dirty="0"/>
              <a:t>-</a:t>
            </a:r>
            <a:r>
              <a:rPr lang="zh-CN" altLang="en-US" sz="2400" dirty="0"/>
              <a:t>转发”方式的分组交换网中，所有链路的数据传输速率为</a:t>
            </a:r>
            <a:r>
              <a:rPr lang="en-US" altLang="zh-CN" sz="2400" dirty="0"/>
              <a:t>100Mbps</a:t>
            </a:r>
            <a:r>
              <a:rPr lang="zh-CN" altLang="en-US" sz="2400" dirty="0"/>
              <a:t>，分组大小为</a:t>
            </a:r>
            <a:r>
              <a:rPr lang="en-US" altLang="zh-CN" sz="2400" dirty="0"/>
              <a:t>1000B</a:t>
            </a:r>
            <a:r>
              <a:rPr lang="zh-CN" altLang="en-US" sz="2400" dirty="0"/>
              <a:t>，其中分组头大小</a:t>
            </a:r>
            <a:r>
              <a:rPr lang="en-US" altLang="zh-CN" sz="2400" dirty="0"/>
              <a:t>20B</a:t>
            </a:r>
            <a:r>
              <a:rPr lang="zh-CN" altLang="en-US" sz="2400" dirty="0"/>
              <a:t>。若主机</a:t>
            </a:r>
            <a:r>
              <a:rPr lang="en-US" altLang="zh-CN" sz="2400" dirty="0"/>
              <a:t>H1</a:t>
            </a:r>
            <a:r>
              <a:rPr lang="zh-CN" altLang="en-US" sz="2400" dirty="0"/>
              <a:t>向主机</a:t>
            </a:r>
            <a:r>
              <a:rPr lang="en-US" altLang="zh-CN" sz="2400" dirty="0"/>
              <a:t>H2</a:t>
            </a:r>
            <a:r>
              <a:rPr lang="zh-CN" altLang="en-US" sz="2400" dirty="0"/>
              <a:t>发送一个大小为</a:t>
            </a:r>
            <a:r>
              <a:rPr lang="en-US" altLang="zh-CN" sz="2400" dirty="0"/>
              <a:t>980000B</a:t>
            </a:r>
            <a:r>
              <a:rPr lang="zh-CN" altLang="en-US" sz="2400" dirty="0"/>
              <a:t>的文件，则在不考虑分组拆装时间和传播延迟的情况下，从</a:t>
            </a:r>
            <a:r>
              <a:rPr lang="en-US" altLang="zh-CN" sz="2400" dirty="0"/>
              <a:t>H1</a:t>
            </a:r>
            <a:r>
              <a:rPr lang="zh-CN" altLang="en-US" sz="2400" dirty="0"/>
              <a:t>发送开始到</a:t>
            </a:r>
            <a:r>
              <a:rPr lang="en-US" altLang="zh-CN" sz="2400" dirty="0"/>
              <a:t>H2</a:t>
            </a:r>
            <a:r>
              <a:rPr lang="zh-CN" altLang="en-US" sz="2400" dirty="0"/>
              <a:t>接收完为止，需要的时间至少是（  </a:t>
            </a:r>
            <a:r>
              <a:rPr lang="en-US" altLang="zh-CN" sz="1800" dirty="0"/>
              <a:t>80.16ms</a:t>
            </a:r>
            <a:r>
              <a:rPr lang="zh-CN" altLang="en-US" sz="2400" dirty="0"/>
              <a:t> ）</a:t>
            </a:r>
          </a:p>
          <a:p>
            <a:endParaRPr lang="zh-CN" altLang="en-US" sz="20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47864" y="4005064"/>
            <a:ext cx="5411604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4225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第二章复习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472608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物理层主要功能，主要任务（</a:t>
            </a:r>
            <a:r>
              <a:rPr lang="en-US" altLang="zh-CN" sz="2400" dirty="0"/>
              <a:t>4</a:t>
            </a:r>
            <a:r>
              <a:rPr lang="zh-CN" altLang="en-US" sz="2400" dirty="0"/>
              <a:t>个特性）</a:t>
            </a:r>
            <a:endParaRPr lang="en-US" altLang="zh-CN" sz="2400" dirty="0"/>
          </a:p>
          <a:p>
            <a:r>
              <a:rPr lang="zh-CN" altLang="en-US" sz="2400" dirty="0"/>
              <a:t>底层信号转换</a:t>
            </a:r>
            <a:endParaRPr lang="en-US" altLang="zh-CN" sz="2400" dirty="0"/>
          </a:p>
          <a:p>
            <a:pPr lvl="1"/>
            <a:r>
              <a:rPr lang="zh-CN" altLang="en-US" sz="2000" dirty="0"/>
              <a:t>数</a:t>
            </a:r>
            <a:r>
              <a:rPr lang="en-US" altLang="zh-CN" sz="2000" dirty="0"/>
              <a:t>——</a:t>
            </a:r>
            <a:r>
              <a:rPr lang="zh-CN" altLang="en-US" sz="2000" dirty="0"/>
              <a:t>模：调制（调幅、调频、调相）</a:t>
            </a:r>
            <a:endParaRPr lang="en-US" altLang="zh-CN" sz="2000" dirty="0"/>
          </a:p>
          <a:p>
            <a:pPr lvl="1"/>
            <a:r>
              <a:rPr lang="zh-CN" altLang="en-US" sz="2000" dirty="0"/>
              <a:t>数</a:t>
            </a:r>
            <a:r>
              <a:rPr lang="en-US" altLang="zh-CN" sz="2000" dirty="0"/>
              <a:t>——</a:t>
            </a:r>
            <a:r>
              <a:rPr lang="zh-CN" altLang="en-US" sz="2000" dirty="0"/>
              <a:t>数：编码（曼彻斯特、差分曼彻斯特）</a:t>
            </a:r>
            <a:endParaRPr lang="en-US" altLang="zh-CN" sz="2000" dirty="0"/>
          </a:p>
          <a:p>
            <a:pPr lvl="1"/>
            <a:r>
              <a:rPr lang="zh-CN" altLang="en-US" sz="2000" dirty="0"/>
              <a:t>模</a:t>
            </a:r>
            <a:r>
              <a:rPr lang="en-US" altLang="zh-CN" sz="2000" dirty="0"/>
              <a:t>——</a:t>
            </a:r>
            <a:r>
              <a:rPr lang="zh-CN" altLang="en-US" sz="2000" dirty="0"/>
              <a:t>数：</a:t>
            </a:r>
            <a:r>
              <a:rPr lang="zh-CN" altLang="en-US" sz="2000" dirty="0">
                <a:sym typeface="Wingdings" pitchFamily="2" charset="2"/>
              </a:rPr>
              <a:t>（</a:t>
            </a:r>
            <a:r>
              <a:rPr lang="en-US" altLang="zh-CN" sz="2000" dirty="0">
                <a:sym typeface="Wingdings" pitchFamily="2" charset="2"/>
              </a:rPr>
              <a:t>PCM</a:t>
            </a:r>
            <a:r>
              <a:rPr lang="zh-CN" altLang="en-US" sz="2000" dirty="0">
                <a:sym typeface="Wingdings" pitchFamily="2" charset="2"/>
              </a:rPr>
              <a:t>体制：采样</a:t>
            </a:r>
            <a:r>
              <a:rPr lang="en-US" altLang="zh-CN" sz="2000" dirty="0">
                <a:sym typeface="Wingdings" pitchFamily="2" charset="2"/>
              </a:rPr>
              <a:t>——</a:t>
            </a:r>
            <a:r>
              <a:rPr lang="zh-CN" altLang="en-US" sz="2000" dirty="0">
                <a:sym typeface="Wingdings" pitchFamily="2" charset="2"/>
              </a:rPr>
              <a:t>量化</a:t>
            </a:r>
            <a:r>
              <a:rPr lang="en-US" altLang="zh-CN" sz="2000" dirty="0">
                <a:sym typeface="Wingdings" pitchFamily="2" charset="2"/>
              </a:rPr>
              <a:t>——</a:t>
            </a:r>
            <a:r>
              <a:rPr lang="zh-CN" altLang="en-US" sz="2000" dirty="0">
                <a:sym typeface="Wingdings" pitchFamily="2" charset="2"/>
              </a:rPr>
              <a:t>编码）</a:t>
            </a:r>
            <a:endParaRPr lang="en-US" altLang="zh-CN" sz="2000" dirty="0"/>
          </a:p>
          <a:p>
            <a:r>
              <a:rPr lang="zh-CN" altLang="en-US" sz="2400" dirty="0"/>
              <a:t>信道极限容量</a:t>
            </a:r>
            <a:endParaRPr lang="en-US" altLang="zh-CN" sz="2000" dirty="0"/>
          </a:p>
          <a:p>
            <a:pPr lvl="1"/>
            <a:r>
              <a:rPr lang="zh-CN" altLang="en-US" sz="2000" dirty="0"/>
              <a:t>奈氏准则（无噪声）：注意波特率和比特率的关系（码元）</a:t>
            </a:r>
            <a:endParaRPr lang="en-US" altLang="zh-CN" sz="2000" dirty="0"/>
          </a:p>
          <a:p>
            <a:pPr lvl="1"/>
            <a:r>
              <a:rPr lang="zh-CN" altLang="en-US" sz="2000" dirty="0"/>
              <a:t>香农公式（有噪声）：注意信噪比的表现形式（比值、</a:t>
            </a:r>
            <a:r>
              <a:rPr lang="en-US" altLang="zh-CN" sz="2000" dirty="0"/>
              <a:t>dB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r>
              <a:rPr lang="zh-CN" altLang="en-US" sz="2400" dirty="0"/>
              <a:t>传输媒体</a:t>
            </a:r>
            <a:endParaRPr lang="en-US" altLang="zh-CN" sz="2400" dirty="0"/>
          </a:p>
          <a:p>
            <a:pPr lvl="1"/>
            <a:r>
              <a:rPr lang="zh-CN" altLang="en-US" sz="2000" dirty="0"/>
              <a:t>导向：双绞线（绞合的意义、线的类型、使用场合</a:t>
            </a:r>
            <a:r>
              <a:rPr lang="en-US" altLang="zh-CN" sz="2000" dirty="0"/>
              <a:t>… …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 lvl="1"/>
            <a:r>
              <a:rPr lang="zh-CN" altLang="en-US" sz="2000" dirty="0"/>
              <a:t>非导向</a:t>
            </a:r>
            <a:endParaRPr lang="en-US" altLang="zh-CN" sz="2000" dirty="0"/>
          </a:p>
          <a:p>
            <a:r>
              <a:rPr lang="zh-CN" altLang="en-US" sz="2400" dirty="0"/>
              <a:t>信道复用技术：</a:t>
            </a:r>
            <a:r>
              <a:rPr lang="en-US" altLang="zh-CN" sz="2400" dirty="0"/>
              <a:t>FDM</a:t>
            </a:r>
            <a:r>
              <a:rPr lang="zh-CN" altLang="en-US" sz="2400" dirty="0"/>
              <a:t>，</a:t>
            </a:r>
            <a:r>
              <a:rPr lang="en-US" altLang="zh-CN" sz="2400" dirty="0"/>
              <a:t>TDM/STDM</a:t>
            </a:r>
            <a:r>
              <a:rPr lang="zh-CN" altLang="en-US" sz="2400" dirty="0"/>
              <a:t>，</a:t>
            </a:r>
            <a:r>
              <a:rPr lang="en-US" altLang="zh-CN" sz="2400" dirty="0"/>
              <a:t>WDM</a:t>
            </a:r>
            <a:r>
              <a:rPr lang="zh-CN" altLang="en-US" sz="2400" dirty="0"/>
              <a:t>，</a:t>
            </a:r>
            <a:r>
              <a:rPr lang="en-US" altLang="zh-CN" sz="2400" dirty="0"/>
              <a:t> CDM</a:t>
            </a:r>
            <a:r>
              <a:rPr lang="zh-CN" altLang="en-US" sz="2400" dirty="0"/>
              <a:t>（计算）</a:t>
            </a:r>
            <a:endParaRPr lang="en-US" altLang="zh-CN" sz="2400" dirty="0"/>
          </a:p>
          <a:p>
            <a:r>
              <a:rPr lang="zh-CN" altLang="en-US" sz="2400" dirty="0"/>
              <a:t>物理层设备：集线器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611296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第三章复习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2400" dirty="0"/>
              <a:t>数据链路层功能和三个基本问题</a:t>
            </a:r>
            <a:r>
              <a:rPr lang="zh-CN" altLang="en-US" sz="2000" dirty="0"/>
              <a:t>（</a:t>
            </a:r>
            <a:r>
              <a:rPr lang="en-US" altLang="zh-CN" sz="2000" dirty="0"/>
              <a:t>CRC</a:t>
            </a:r>
            <a:r>
              <a:rPr lang="zh-CN" altLang="en-US" sz="2000" dirty="0"/>
              <a:t>计算）</a:t>
            </a:r>
            <a:endParaRPr lang="en-US" altLang="zh-CN" sz="2000" dirty="0"/>
          </a:p>
          <a:p>
            <a:r>
              <a:rPr lang="zh-CN" altLang="en-US" sz="2400" dirty="0"/>
              <a:t>协议</a:t>
            </a:r>
            <a:endParaRPr lang="en-US" altLang="zh-CN" sz="2400" dirty="0"/>
          </a:p>
          <a:p>
            <a:pPr lvl="1"/>
            <a:r>
              <a:rPr lang="en-US" altLang="zh-CN" sz="2000" dirty="0"/>
              <a:t>PPP</a:t>
            </a:r>
            <a:r>
              <a:rPr lang="zh-CN" altLang="en-US" sz="2000" dirty="0"/>
              <a:t>：场合、帧格式、透明传输（字节填充、零比特填充）</a:t>
            </a:r>
            <a:endParaRPr lang="en-US" altLang="zh-CN" sz="2000" dirty="0"/>
          </a:p>
          <a:p>
            <a:pPr lvl="1"/>
            <a:r>
              <a:rPr lang="en-US" altLang="zh-CN" sz="2000" dirty="0"/>
              <a:t>CSMA/CD</a:t>
            </a:r>
            <a:r>
              <a:rPr lang="zh-CN" altLang="en-US" sz="2000" dirty="0"/>
              <a:t>：</a:t>
            </a:r>
            <a:endParaRPr lang="en-US" altLang="zh-CN" sz="2000" dirty="0"/>
          </a:p>
          <a:p>
            <a:pPr lvl="2"/>
            <a:r>
              <a:rPr lang="zh-CN" altLang="en-US" sz="1600" dirty="0"/>
              <a:t>场合（总线型、集线器连的星型）</a:t>
            </a:r>
            <a:endParaRPr lang="en-US" altLang="zh-CN" sz="1600" dirty="0"/>
          </a:p>
          <a:p>
            <a:pPr lvl="2"/>
            <a:r>
              <a:rPr lang="zh-CN" altLang="en-US" sz="1600" dirty="0"/>
              <a:t>原理（冲突分析、争用期、最短有效帧长、信道利用率）</a:t>
            </a:r>
            <a:endParaRPr lang="en-US" altLang="zh-CN" sz="1600" dirty="0"/>
          </a:p>
          <a:p>
            <a:pPr lvl="2"/>
            <a:r>
              <a:rPr lang="zh-CN" altLang="en-US" sz="1600" dirty="0"/>
              <a:t>帧格式（</a:t>
            </a:r>
            <a:r>
              <a:rPr lang="en-US" altLang="zh-CN" sz="1600" dirty="0"/>
              <a:t>MAC</a:t>
            </a:r>
            <a:r>
              <a:rPr lang="zh-CN" altLang="en-US" sz="1600" dirty="0"/>
              <a:t>地址）</a:t>
            </a:r>
            <a:endParaRPr lang="en-US" altLang="zh-CN" sz="1600" dirty="0"/>
          </a:p>
          <a:p>
            <a:r>
              <a:rPr lang="zh-CN" altLang="en-US" sz="2400" dirty="0"/>
              <a:t>设备</a:t>
            </a:r>
            <a:endParaRPr lang="en-US" altLang="zh-CN" sz="2400" dirty="0"/>
          </a:p>
          <a:p>
            <a:pPr lvl="1"/>
            <a:r>
              <a:rPr lang="zh-CN" altLang="en-US" sz="2000" dirty="0"/>
              <a:t>交换机、网桥（地址表的学习和转发）</a:t>
            </a:r>
            <a:endParaRPr lang="en-US" altLang="zh-CN" sz="2000" dirty="0"/>
          </a:p>
          <a:p>
            <a:r>
              <a:rPr lang="zh-CN" altLang="en-US" sz="2400" dirty="0"/>
              <a:t>相关概念</a:t>
            </a:r>
            <a:endParaRPr lang="en-US" altLang="zh-CN" sz="2400" dirty="0"/>
          </a:p>
          <a:p>
            <a:pPr lvl="1"/>
            <a:r>
              <a:rPr lang="en-US" altLang="zh-CN" sz="2000" dirty="0"/>
              <a:t>VLAN</a:t>
            </a:r>
            <a:r>
              <a:rPr lang="zh-CN" altLang="en-US" sz="2000" dirty="0"/>
              <a:t>、</a:t>
            </a:r>
            <a:r>
              <a:rPr lang="en-US" altLang="zh-CN" sz="2000" dirty="0"/>
              <a:t>10base—T</a:t>
            </a:r>
            <a:r>
              <a:rPr lang="zh-CN" altLang="en-US" sz="2000" dirty="0"/>
              <a:t>等。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438264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408</Words>
  <Application>Microsoft Office PowerPoint</Application>
  <PresentationFormat>全屏显示(4:3)</PresentationFormat>
  <Paragraphs>39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宋体</vt:lpstr>
      <vt:lpstr>Arial</vt:lpstr>
      <vt:lpstr>Calibri</vt:lpstr>
      <vt:lpstr>Wingdings</vt:lpstr>
      <vt:lpstr>Office 主题</vt:lpstr>
      <vt:lpstr>第一章复习</vt:lpstr>
      <vt:lpstr>任务1</vt:lpstr>
      <vt:lpstr>第二章复习</vt:lpstr>
      <vt:lpstr>第三章复习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第一章复习</dc:title>
  <dc:creator>sunny</dc:creator>
  <cp:lastModifiedBy>sunny</cp:lastModifiedBy>
  <cp:revision>22</cp:revision>
  <dcterms:created xsi:type="dcterms:W3CDTF">2016-03-07T01:28:05Z</dcterms:created>
  <dcterms:modified xsi:type="dcterms:W3CDTF">2017-03-30T07:56:16Z</dcterms:modified>
</cp:coreProperties>
</file>