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302" r:id="rId3"/>
    <p:sldId id="3303" r:id="rId5"/>
    <p:sldId id="3304" r:id="rId6"/>
    <p:sldId id="3325" r:id="rId7"/>
    <p:sldId id="3333" r:id="rId8"/>
    <p:sldId id="3334" r:id="rId9"/>
    <p:sldId id="3335" r:id="rId10"/>
    <p:sldId id="3336" r:id="rId11"/>
    <p:sldId id="3337" r:id="rId12"/>
    <p:sldId id="3338" r:id="rId13"/>
    <p:sldId id="3339" r:id="rId14"/>
    <p:sldId id="3340" r:id="rId15"/>
    <p:sldId id="3341" r:id="rId16"/>
    <p:sldId id="3342" r:id="rId17"/>
    <p:sldId id="3343" r:id="rId18"/>
    <p:sldId id="3345" r:id="rId19"/>
    <p:sldId id="3346" r:id="rId20"/>
    <p:sldId id="3347" r:id="rId21"/>
    <p:sldId id="3348" r:id="rId22"/>
    <p:sldId id="3349" r:id="rId23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526"/>
    <a:srgbClr val="900000"/>
    <a:srgbClr val="0FC7D3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2" autoAdjust="0"/>
    <p:restoredTop sz="92986" autoAdjust="0"/>
  </p:normalViewPr>
  <p:slideViewPr>
    <p:cSldViewPr>
      <p:cViewPr varScale="1">
        <p:scale>
          <a:sx n="59" d="100"/>
          <a:sy n="59" d="100"/>
        </p:scale>
        <p:origin x="-84" y="-1488"/>
      </p:cViewPr>
      <p:guideLst>
        <p:guide orient="horz" pos="408"/>
        <p:guide orient="horz" pos="4183"/>
        <p:guide pos="4056"/>
        <p:guide pos="7572"/>
        <p:guide pos="376"/>
        <p:guide pos="13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944023" y="59925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3039" y="-12277"/>
            <a:ext cx="12871438" cy="72438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7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6614" y="206488"/>
            <a:ext cx="12532129" cy="685762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70"/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637287" y="2968253"/>
            <a:ext cx="6587911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000" cap="all" dirty="0">
                <a:solidFill>
                  <a:schemeClr val="accent3"/>
                </a:solidFill>
                <a:cs typeface="Arial" panose="020B0604020202020204" pitchFamily="34" charset="0"/>
              </a:rPr>
              <a:t>混合溶剂</a:t>
            </a:r>
            <a:r>
              <a:rPr lang="en-US" altLang="zh-CN" sz="4000" cap="all" dirty="0">
                <a:solidFill>
                  <a:schemeClr val="accent3"/>
                </a:solidFill>
                <a:cs typeface="Arial" panose="020B0604020202020204" pitchFamily="34" charset="0"/>
              </a:rPr>
              <a:t>3D</a:t>
            </a:r>
            <a:r>
              <a:rPr lang="zh-CN" altLang="en-US" sz="4000" cap="all" dirty="0">
                <a:solidFill>
                  <a:schemeClr val="accent3"/>
                </a:solidFill>
                <a:cs typeface="Arial" panose="020B0604020202020204" pitchFamily="34" charset="0"/>
              </a:rPr>
              <a:t>打印</a:t>
            </a:r>
            <a:endParaRPr lang="zh-CN" altLang="en-US" sz="4000" cap="all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637288" y="3833080"/>
            <a:ext cx="6156268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spc="600" dirty="0">
                <a:solidFill>
                  <a:schemeClr val="accent3"/>
                </a:solidFill>
                <a:cs typeface="Arial" panose="020B0604020202020204" pitchFamily="34" charset="0"/>
              </a:rPr>
              <a:t>溶剂切换机构实施方案</a:t>
            </a:r>
            <a:endParaRPr lang="zh-CN" altLang="en-US" sz="2400" spc="60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49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nimBg="1"/>
      <p:bldP spid="15" grpId="0" bldLvl="0" animBg="1"/>
      <p:bldP spid="15" grpId="1" bldLvl="0" animBg="1"/>
      <p:bldP spid="19" grpId="0" bldLvl="0" animBg="1"/>
      <p:bldP spid="19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排水2.png排水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468" y="1000125"/>
            <a:ext cx="10055225" cy="486918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切换阀切换至②号通道。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注射泵向上运动。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清洗注射泵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63395" y="2623820"/>
            <a:ext cx="0" cy="668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970645" y="26638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686550" y="2667635"/>
            <a:ext cx="5676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抽溶剂2.png抽溶剂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0103" y="1000443"/>
            <a:ext cx="10053955" cy="486854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切换阀切换至④号通道。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注射泵向下运动。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2</a:t>
            </a:r>
            <a:endParaRPr lang="en-US" altLang="zh-CN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727450" y="3401060"/>
            <a:ext cx="0" cy="598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850255" y="2663825"/>
            <a:ext cx="88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980170" y="2663825"/>
            <a:ext cx="0" cy="248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排溶剂2.png排溶剂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0738" y="1000443"/>
            <a:ext cx="10052685" cy="486854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切换阀切换至①号通道。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注射泵向上运动。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2</a:t>
            </a:r>
            <a:endParaRPr lang="en-US" altLang="zh-CN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990330" y="2643505"/>
            <a:ext cx="0" cy="34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89650" y="2663825"/>
            <a:ext cx="1136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49165" y="1348105"/>
            <a:ext cx="0" cy="51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2720" y="3368509"/>
            <a:ext cx="2762008" cy="2496581"/>
            <a:chOff x="3471863" y="2343150"/>
            <a:chExt cx="2197101" cy="1985963"/>
          </a:xfrm>
        </p:grpSpPr>
        <p:sp>
          <p:nvSpPr>
            <p:cNvPr id="6" name="Freeform 5"/>
            <p:cNvSpPr/>
            <p:nvPr/>
          </p:nvSpPr>
          <p:spPr bwMode="auto">
            <a:xfrm>
              <a:off x="3476626" y="2381250"/>
              <a:ext cx="2192338" cy="1495425"/>
            </a:xfrm>
            <a:custGeom>
              <a:avLst/>
              <a:gdLst/>
              <a:ahLst/>
              <a:cxnLst>
                <a:cxn ang="0">
                  <a:pos x="1202" y="800"/>
                </a:cxn>
                <a:cxn ang="0">
                  <a:pos x="1182" y="820"/>
                </a:cxn>
                <a:cxn ang="0">
                  <a:pos x="20" y="820"/>
                </a:cxn>
                <a:cxn ang="0">
                  <a:pos x="0" y="80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182" y="0"/>
                </a:cxn>
                <a:cxn ang="0">
                  <a:pos x="1202" y="20"/>
                </a:cxn>
                <a:cxn ang="0">
                  <a:pos x="1202" y="800"/>
                </a:cxn>
              </a:cxnLst>
              <a:rect l="0" t="0" r="r" b="b"/>
              <a:pathLst>
                <a:path w="1202" h="820">
                  <a:moveTo>
                    <a:pt x="1202" y="800"/>
                  </a:moveTo>
                  <a:cubicBezTo>
                    <a:pt x="1202" y="811"/>
                    <a:pt x="1193" y="820"/>
                    <a:pt x="1182" y="820"/>
                  </a:cubicBezTo>
                  <a:cubicBezTo>
                    <a:pt x="20" y="820"/>
                    <a:pt x="20" y="820"/>
                    <a:pt x="20" y="820"/>
                  </a:cubicBezTo>
                  <a:cubicBezTo>
                    <a:pt x="9" y="820"/>
                    <a:pt x="0" y="811"/>
                    <a:pt x="0" y="80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82" y="0"/>
                    <a:pt x="1182" y="0"/>
                    <a:pt x="1182" y="0"/>
                  </a:cubicBezTo>
                  <a:cubicBezTo>
                    <a:pt x="1193" y="0"/>
                    <a:pt x="1202" y="9"/>
                    <a:pt x="1202" y="20"/>
                  </a:cubicBezTo>
                  <a:lnTo>
                    <a:pt x="1202" y="80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3938" y="3713163"/>
              <a:ext cx="2019300" cy="90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73587" y="2343150"/>
              <a:ext cx="1009650" cy="1460500"/>
            </a:xfrm>
            <a:custGeom>
              <a:avLst/>
              <a:gdLst/>
              <a:ahLst/>
              <a:cxnLst>
                <a:cxn ang="0">
                  <a:pos x="0" y="801"/>
                </a:cxn>
                <a:cxn ang="0">
                  <a:pos x="0" y="73"/>
                </a:cxn>
                <a:cxn ang="0">
                  <a:pos x="1" y="71"/>
                </a:cxn>
                <a:cxn ang="0">
                  <a:pos x="1" y="65"/>
                </a:cxn>
                <a:cxn ang="0">
                  <a:pos x="70" y="0"/>
                </a:cxn>
                <a:cxn ang="0">
                  <a:pos x="554" y="0"/>
                </a:cxn>
                <a:cxn ang="0">
                  <a:pos x="554" y="758"/>
                </a:cxn>
                <a:cxn ang="0">
                  <a:pos x="70" y="758"/>
                </a:cxn>
                <a:cxn ang="0">
                  <a:pos x="0" y="801"/>
                </a:cxn>
              </a:cxnLst>
              <a:rect l="0" t="0" r="r" b="b"/>
              <a:pathLst>
                <a:path w="554" h="801">
                  <a:moveTo>
                    <a:pt x="0" y="80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" y="69"/>
                    <a:pt x="1" y="67"/>
                    <a:pt x="1" y="65"/>
                  </a:cubicBezTo>
                  <a:cubicBezTo>
                    <a:pt x="4" y="29"/>
                    <a:pt x="34" y="0"/>
                    <a:pt x="7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4" y="758"/>
                    <a:pt x="554" y="758"/>
                    <a:pt x="554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40" y="758"/>
                    <a:pt x="13" y="775"/>
                    <a:pt x="0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563938" y="2343150"/>
              <a:ext cx="1011238" cy="1460500"/>
            </a:xfrm>
            <a:custGeom>
              <a:avLst/>
              <a:gdLst/>
              <a:ahLst/>
              <a:cxnLst>
                <a:cxn ang="0">
                  <a:pos x="554" y="801"/>
                </a:cxn>
                <a:cxn ang="0">
                  <a:pos x="554" y="73"/>
                </a:cxn>
                <a:cxn ang="0">
                  <a:pos x="553" y="71"/>
                </a:cxn>
                <a:cxn ang="0">
                  <a:pos x="553" y="65"/>
                </a:cxn>
                <a:cxn ang="0">
                  <a:pos x="483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483" y="758"/>
                </a:cxn>
                <a:cxn ang="0">
                  <a:pos x="554" y="801"/>
                </a:cxn>
              </a:cxnLst>
              <a:rect l="0" t="0" r="r" b="b"/>
              <a:pathLst>
                <a:path w="554" h="801">
                  <a:moveTo>
                    <a:pt x="554" y="801"/>
                  </a:moveTo>
                  <a:cubicBezTo>
                    <a:pt x="554" y="73"/>
                    <a:pt x="554" y="73"/>
                    <a:pt x="554" y="73"/>
                  </a:cubicBezTo>
                  <a:cubicBezTo>
                    <a:pt x="553" y="72"/>
                    <a:pt x="553" y="71"/>
                    <a:pt x="553" y="71"/>
                  </a:cubicBezTo>
                  <a:cubicBezTo>
                    <a:pt x="553" y="69"/>
                    <a:pt x="553" y="67"/>
                    <a:pt x="553" y="65"/>
                  </a:cubicBezTo>
                  <a:cubicBezTo>
                    <a:pt x="550" y="29"/>
                    <a:pt x="520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483" y="758"/>
                    <a:pt x="483" y="758"/>
                    <a:pt x="483" y="758"/>
                  </a:cubicBezTo>
                  <a:cubicBezTo>
                    <a:pt x="514" y="758"/>
                    <a:pt x="540" y="775"/>
                    <a:pt x="554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502151" y="2357438"/>
              <a:ext cx="73025" cy="1446213"/>
            </a:xfrm>
            <a:custGeom>
              <a:avLst/>
              <a:gdLst/>
              <a:ahLst/>
              <a:cxnLst>
                <a:cxn ang="0">
                  <a:pos x="39" y="57"/>
                </a:cxn>
                <a:cxn ang="0">
                  <a:pos x="0" y="0"/>
                </a:cxn>
                <a:cxn ang="0">
                  <a:pos x="0" y="756"/>
                </a:cxn>
                <a:cxn ang="0">
                  <a:pos x="40" y="793"/>
                </a:cxn>
                <a:cxn ang="0">
                  <a:pos x="40" y="65"/>
                </a:cxn>
                <a:cxn ang="0">
                  <a:pos x="39" y="63"/>
                </a:cxn>
                <a:cxn ang="0">
                  <a:pos x="39" y="57"/>
                </a:cxn>
              </a:cxnLst>
              <a:rect l="0" t="0" r="r" b="b"/>
              <a:pathLst>
                <a:path w="40" h="793">
                  <a:moveTo>
                    <a:pt x="39" y="57"/>
                  </a:moveTo>
                  <a:cubicBezTo>
                    <a:pt x="37" y="32"/>
                    <a:pt x="22" y="10"/>
                    <a:pt x="0" y="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17" y="764"/>
                    <a:pt x="31" y="776"/>
                    <a:pt x="40" y="79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1"/>
                    <a:pt x="39" y="59"/>
                    <a:pt x="39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0588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0588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0588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00588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00588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0588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92526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2526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92526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92526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2526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2526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548063" y="3338513"/>
              <a:ext cx="928688" cy="917575"/>
            </a:xfrm>
            <a:custGeom>
              <a:avLst/>
              <a:gdLst/>
              <a:ahLst/>
              <a:cxnLst>
                <a:cxn ang="0">
                  <a:pos x="32" y="500"/>
                </a:cxn>
                <a:cxn ang="0">
                  <a:pos x="14" y="489"/>
                </a:cxn>
                <a:cxn ang="0">
                  <a:pos x="15" y="436"/>
                </a:cxn>
                <a:cxn ang="0">
                  <a:pos x="441" y="15"/>
                </a:cxn>
                <a:cxn ang="0">
                  <a:pos x="495" y="15"/>
                </a:cxn>
                <a:cxn ang="0">
                  <a:pos x="494" y="69"/>
                </a:cxn>
                <a:cxn ang="0">
                  <a:pos x="68" y="490"/>
                </a:cxn>
                <a:cxn ang="0">
                  <a:pos x="32" y="500"/>
                </a:cxn>
              </a:cxnLst>
              <a:rect l="0" t="0" r="r" b="b"/>
              <a:pathLst>
                <a:path w="509" h="503">
                  <a:moveTo>
                    <a:pt x="32" y="500"/>
                  </a:moveTo>
                  <a:cubicBezTo>
                    <a:pt x="26" y="498"/>
                    <a:pt x="19" y="495"/>
                    <a:pt x="14" y="489"/>
                  </a:cubicBezTo>
                  <a:cubicBezTo>
                    <a:pt x="0" y="475"/>
                    <a:pt x="0" y="450"/>
                    <a:pt x="15" y="436"/>
                  </a:cubicBezTo>
                  <a:cubicBezTo>
                    <a:pt x="441" y="15"/>
                    <a:pt x="441" y="15"/>
                    <a:pt x="441" y="15"/>
                  </a:cubicBezTo>
                  <a:cubicBezTo>
                    <a:pt x="456" y="0"/>
                    <a:pt x="480" y="0"/>
                    <a:pt x="495" y="15"/>
                  </a:cubicBezTo>
                  <a:cubicBezTo>
                    <a:pt x="509" y="30"/>
                    <a:pt x="509" y="54"/>
                    <a:pt x="494" y="69"/>
                  </a:cubicBezTo>
                  <a:cubicBezTo>
                    <a:pt x="68" y="490"/>
                    <a:pt x="68" y="490"/>
                    <a:pt x="68" y="490"/>
                  </a:cubicBezTo>
                  <a:cubicBezTo>
                    <a:pt x="58" y="499"/>
                    <a:pt x="44" y="503"/>
                    <a:pt x="32" y="5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71863" y="3467100"/>
              <a:ext cx="874713" cy="862013"/>
            </a:xfrm>
            <a:custGeom>
              <a:avLst/>
              <a:gdLst/>
              <a:ahLst/>
              <a:cxnLst>
                <a:cxn ang="0">
                  <a:pos x="65" y="466"/>
                </a:cxn>
                <a:cxn ang="0">
                  <a:pos x="29" y="446"/>
                </a:cxn>
                <a:cxn ang="0">
                  <a:pos x="30" y="339"/>
                </a:cxn>
                <a:cxn ang="0">
                  <a:pos x="343" y="29"/>
                </a:cxn>
                <a:cxn ang="0">
                  <a:pos x="451" y="30"/>
                </a:cxn>
                <a:cxn ang="0">
                  <a:pos x="450" y="137"/>
                </a:cxn>
                <a:cxn ang="0">
                  <a:pos x="137" y="447"/>
                </a:cxn>
                <a:cxn ang="0">
                  <a:pos x="65" y="466"/>
                </a:cxn>
              </a:cxnLst>
              <a:rect l="0" t="0" r="r" b="b"/>
              <a:pathLst>
                <a:path w="480" h="473">
                  <a:moveTo>
                    <a:pt x="65" y="466"/>
                  </a:moveTo>
                  <a:cubicBezTo>
                    <a:pt x="52" y="463"/>
                    <a:pt x="39" y="456"/>
                    <a:pt x="29" y="446"/>
                  </a:cubicBezTo>
                  <a:cubicBezTo>
                    <a:pt x="0" y="416"/>
                    <a:pt x="0" y="368"/>
                    <a:pt x="30" y="33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73" y="0"/>
                    <a:pt x="421" y="0"/>
                    <a:pt x="451" y="30"/>
                  </a:cubicBezTo>
                  <a:cubicBezTo>
                    <a:pt x="480" y="60"/>
                    <a:pt x="480" y="108"/>
                    <a:pt x="450" y="13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17" y="466"/>
                    <a:pt x="90" y="473"/>
                    <a:pt x="65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195763" y="2540000"/>
              <a:ext cx="1084263" cy="1084263"/>
            </a:xfrm>
            <a:custGeom>
              <a:avLst/>
              <a:gdLst/>
              <a:ahLst/>
              <a:cxnLst>
                <a:cxn ang="0">
                  <a:pos x="595" y="299"/>
                </a:cxn>
                <a:cxn ang="0">
                  <a:pos x="370" y="9"/>
                </a:cxn>
                <a:cxn ang="0">
                  <a:pos x="300" y="0"/>
                </a:cxn>
                <a:cxn ang="0">
                  <a:pos x="89" y="86"/>
                </a:cxn>
                <a:cxn ang="0">
                  <a:pos x="1" y="295"/>
                </a:cxn>
                <a:cxn ang="0">
                  <a:pos x="225" y="585"/>
                </a:cxn>
                <a:cxn ang="0">
                  <a:pos x="296" y="594"/>
                </a:cxn>
                <a:cxn ang="0">
                  <a:pos x="506" y="508"/>
                </a:cxn>
                <a:cxn ang="0">
                  <a:pos x="595" y="299"/>
                </a:cxn>
                <a:cxn ang="0">
                  <a:pos x="453" y="454"/>
                </a:cxn>
                <a:cxn ang="0">
                  <a:pos x="296" y="518"/>
                </a:cxn>
                <a:cxn ang="0">
                  <a:pos x="244" y="511"/>
                </a:cxn>
                <a:cxn ang="0">
                  <a:pos x="77" y="296"/>
                </a:cxn>
                <a:cxn ang="0">
                  <a:pos x="143" y="140"/>
                </a:cxn>
                <a:cxn ang="0">
                  <a:pos x="299" y="76"/>
                </a:cxn>
                <a:cxn ang="0">
                  <a:pos x="352" y="83"/>
                </a:cxn>
                <a:cxn ang="0">
                  <a:pos x="519" y="298"/>
                </a:cxn>
                <a:cxn ang="0">
                  <a:pos x="453" y="454"/>
                </a:cxn>
              </a:cxnLst>
              <a:rect l="0" t="0" r="r" b="b"/>
              <a:pathLst>
                <a:path w="595" h="594">
                  <a:moveTo>
                    <a:pt x="595" y="299"/>
                  </a:moveTo>
                  <a:cubicBezTo>
                    <a:pt x="595" y="162"/>
                    <a:pt x="503" y="43"/>
                    <a:pt x="370" y="9"/>
                  </a:cubicBezTo>
                  <a:cubicBezTo>
                    <a:pt x="347" y="3"/>
                    <a:pt x="323" y="0"/>
                    <a:pt x="300" y="0"/>
                  </a:cubicBezTo>
                  <a:cubicBezTo>
                    <a:pt x="220" y="0"/>
                    <a:pt x="146" y="30"/>
                    <a:pt x="89" y="86"/>
                  </a:cubicBezTo>
                  <a:cubicBezTo>
                    <a:pt x="33" y="142"/>
                    <a:pt x="1" y="216"/>
                    <a:pt x="1" y="295"/>
                  </a:cubicBezTo>
                  <a:cubicBezTo>
                    <a:pt x="0" y="432"/>
                    <a:pt x="92" y="552"/>
                    <a:pt x="225" y="585"/>
                  </a:cubicBezTo>
                  <a:cubicBezTo>
                    <a:pt x="248" y="591"/>
                    <a:pt x="272" y="594"/>
                    <a:pt x="296" y="594"/>
                  </a:cubicBezTo>
                  <a:cubicBezTo>
                    <a:pt x="375" y="594"/>
                    <a:pt x="450" y="564"/>
                    <a:pt x="506" y="508"/>
                  </a:cubicBezTo>
                  <a:cubicBezTo>
                    <a:pt x="563" y="452"/>
                    <a:pt x="594" y="378"/>
                    <a:pt x="595" y="299"/>
                  </a:cubicBezTo>
                  <a:close/>
                  <a:moveTo>
                    <a:pt x="453" y="454"/>
                  </a:moveTo>
                  <a:cubicBezTo>
                    <a:pt x="411" y="496"/>
                    <a:pt x="355" y="518"/>
                    <a:pt x="296" y="518"/>
                  </a:cubicBezTo>
                  <a:cubicBezTo>
                    <a:pt x="279" y="518"/>
                    <a:pt x="261" y="516"/>
                    <a:pt x="244" y="511"/>
                  </a:cubicBezTo>
                  <a:cubicBezTo>
                    <a:pt x="145" y="486"/>
                    <a:pt x="76" y="398"/>
                    <a:pt x="77" y="296"/>
                  </a:cubicBezTo>
                  <a:cubicBezTo>
                    <a:pt x="77" y="237"/>
                    <a:pt x="101" y="181"/>
                    <a:pt x="143" y="140"/>
                  </a:cubicBezTo>
                  <a:cubicBezTo>
                    <a:pt x="185" y="98"/>
                    <a:pt x="240" y="76"/>
                    <a:pt x="299" y="76"/>
                  </a:cubicBezTo>
                  <a:cubicBezTo>
                    <a:pt x="317" y="76"/>
                    <a:pt x="335" y="79"/>
                    <a:pt x="352" y="83"/>
                  </a:cubicBezTo>
                  <a:cubicBezTo>
                    <a:pt x="451" y="108"/>
                    <a:pt x="519" y="196"/>
                    <a:pt x="519" y="298"/>
                  </a:cubicBezTo>
                  <a:cubicBezTo>
                    <a:pt x="518" y="357"/>
                    <a:pt x="495" y="413"/>
                    <a:pt x="453" y="45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89085" y="2383155"/>
            <a:ext cx="2169160" cy="5162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缺点</a:t>
            </a:r>
            <a:endParaRPr lang="zh-CN" altLang="en-US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131"/>
          <p:cNvGrpSpPr/>
          <p:nvPr/>
        </p:nvGrpSpPr>
        <p:grpSpPr>
          <a:xfrm>
            <a:off x="9189262" y="3471950"/>
            <a:ext cx="2169031" cy="794860"/>
            <a:chOff x="1762139" y="2072489"/>
            <a:chExt cx="1542507" cy="565265"/>
          </a:xfrm>
        </p:grpSpPr>
        <p:sp>
          <p:nvSpPr>
            <p:cNvPr id="30" name="TextBox 29"/>
            <p:cNvSpPr txBox="1"/>
            <p:nvPr/>
          </p:nvSpPr>
          <p:spPr>
            <a:xfrm>
              <a:off x="1762140" y="2072489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停顿时间长</a:t>
              </a:r>
              <a:endParaRPr lang="zh-CN" altLang="en-US" sz="16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39" y="2283715"/>
              <a:ext cx="1542507" cy="3540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一次注射完溶剂或是需要更换溶剂时，需要注射泵重新抽取液体，再次进行注射，此时需要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打印机等待注射泵准备完毕。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144"/>
          <p:cNvGrpSpPr/>
          <p:nvPr/>
        </p:nvGrpSpPr>
        <p:grpSpPr>
          <a:xfrm>
            <a:off x="9189262" y="4327488"/>
            <a:ext cx="2169031" cy="934230"/>
            <a:chOff x="1762139" y="2840582"/>
            <a:chExt cx="1542507" cy="664377"/>
          </a:xfrm>
        </p:grpSpPr>
        <p:sp>
          <p:nvSpPr>
            <p:cNvPr id="33" name="TextBox 32"/>
            <p:cNvSpPr txBox="1"/>
            <p:nvPr/>
          </p:nvSpPr>
          <p:spPr>
            <a:xfrm>
              <a:off x="1762140" y="2840582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研发周期长</a:t>
              </a:r>
              <a:endPara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2139" y="3032606"/>
              <a:ext cx="1542507" cy="47235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由于注射泵需要等待时间，所以需要主设备和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打印机之间有信号通讯。此操作需要更改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打印机控制逻辑，需要更长的研发周期。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145"/>
          <p:cNvGrpSpPr/>
          <p:nvPr/>
        </p:nvGrpSpPr>
        <p:grpSpPr>
          <a:xfrm>
            <a:off x="9189262" y="5299530"/>
            <a:ext cx="2169031" cy="408751"/>
            <a:chOff x="1762139" y="3608676"/>
            <a:chExt cx="1542507" cy="290683"/>
          </a:xfrm>
        </p:grpSpPr>
        <p:sp>
          <p:nvSpPr>
            <p:cNvPr id="36" name="TextBox 35"/>
            <p:cNvSpPr txBox="1"/>
            <p:nvPr/>
          </p:nvSpPr>
          <p:spPr>
            <a:xfrm>
              <a:off x="1762140" y="3608676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可用通道较少</a:t>
              </a:r>
              <a:endParaRPr lang="zh-CN" alt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2139" y="3781497"/>
              <a:ext cx="1542507" cy="1178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可实际使用的通道为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个。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00505" y="2365375"/>
            <a:ext cx="2169160" cy="5162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优点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1" name="Group 117"/>
          <p:cNvGrpSpPr/>
          <p:nvPr/>
        </p:nvGrpSpPr>
        <p:grpSpPr>
          <a:xfrm>
            <a:off x="1534265" y="3467504"/>
            <a:ext cx="2169031" cy="619817"/>
            <a:chOff x="5863395" y="2079109"/>
            <a:chExt cx="1542507" cy="440783"/>
          </a:xfrm>
        </p:grpSpPr>
        <p:sp>
          <p:nvSpPr>
            <p:cNvPr id="42" name="TextBox 41"/>
            <p:cNvSpPr txBox="1"/>
            <p:nvPr/>
          </p:nvSpPr>
          <p:spPr>
            <a:xfrm>
              <a:off x="5863396" y="2079109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溶剂剂量精准</a:t>
              </a:r>
              <a:endPara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3395" y="2283715"/>
              <a:ext cx="1542507" cy="2361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注射泵注射剂量可控，其运动依靠步进电机控制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118"/>
          <p:cNvGrpSpPr/>
          <p:nvPr/>
        </p:nvGrpSpPr>
        <p:grpSpPr>
          <a:xfrm>
            <a:off x="1534265" y="4291491"/>
            <a:ext cx="2169031" cy="794649"/>
            <a:chOff x="5863395" y="2821530"/>
            <a:chExt cx="1542507" cy="565115"/>
          </a:xfrm>
        </p:grpSpPr>
        <p:sp>
          <p:nvSpPr>
            <p:cNvPr id="45" name="TextBox 44"/>
            <p:cNvSpPr txBox="1"/>
            <p:nvPr/>
          </p:nvSpPr>
          <p:spPr>
            <a:xfrm>
              <a:off x="5863396" y="2821530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溶剂无污染</a:t>
              </a:r>
              <a:endPara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3395" y="3032606"/>
              <a:ext cx="1542507" cy="3540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加工过程中需要切换溶剂时，都可以对注射泵进行清洗，达到溶剂彼此之间不发生混合的目的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Group 119"/>
          <p:cNvGrpSpPr/>
          <p:nvPr/>
        </p:nvGrpSpPr>
        <p:grpSpPr>
          <a:xfrm>
            <a:off x="1534265" y="5268086"/>
            <a:ext cx="2169031" cy="638015"/>
            <a:chOff x="5863395" y="3563950"/>
            <a:chExt cx="1542507" cy="453724"/>
          </a:xfrm>
        </p:grpSpPr>
        <p:sp>
          <p:nvSpPr>
            <p:cNvPr id="48" name="TextBox 47"/>
            <p:cNvSpPr txBox="1"/>
            <p:nvPr/>
          </p:nvSpPr>
          <p:spPr>
            <a:xfrm>
              <a:off x="5863396" y="3563950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自动化程度高</a:t>
              </a:r>
              <a:endParaRPr lang="zh-CN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63395" y="3781498"/>
              <a:ext cx="1542507" cy="2361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以上逻辑均可写入软件，减少人为操作，实现自动化控制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4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优缺点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3039" y="-12277"/>
            <a:ext cx="12871438" cy="72438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70"/>
          </a:p>
        </p:txBody>
      </p:sp>
      <p:sp>
        <p:nvSpPr>
          <p:cNvPr id="14" name="文本框 3080"/>
          <p:cNvSpPr txBox="1">
            <a:spLocks noChangeArrowheads="1"/>
          </p:cNvSpPr>
          <p:nvPr/>
        </p:nvSpPr>
        <p:spPr bwMode="auto">
          <a:xfrm>
            <a:off x="5045710" y="3063875"/>
            <a:ext cx="3165475" cy="13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435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PlanB</a:t>
            </a:r>
            <a:endParaRPr lang="en-US" altLang="zh-CN" sz="843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直接连接符 3084"/>
          <p:cNvSpPr>
            <a:spLocks noChangeShapeType="1"/>
          </p:cNvSpPr>
          <p:nvPr/>
        </p:nvSpPr>
        <p:spPr bwMode="auto">
          <a:xfrm>
            <a:off x="6919753" y="340412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7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53013" y="3256285"/>
            <a:ext cx="2855021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切换阀</a:t>
            </a: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”+“</a:t>
            </a:r>
            <a:r>
              <a:rPr lang="zh-CN" altLang="en-US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空压机</a:t>
            </a: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sz="28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3012" y="3807651"/>
            <a:ext cx="3978695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高速、非精准注射溶液</a:t>
            </a:r>
            <a:endParaRPr lang="zh-CN" altLang="en-US" sz="1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/>
      <p:bldP spid="14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空压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0070" y="5574030"/>
            <a:ext cx="1934845" cy="1358265"/>
          </a:xfrm>
          <a:prstGeom prst="rect">
            <a:avLst/>
          </a:prstGeom>
        </p:spPr>
      </p:pic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2\初始.png初始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880" y="1124903"/>
            <a:ext cx="10058400" cy="4619625"/>
          </a:xfrm>
          <a:prstGeom prst="rect">
            <a:avLst/>
          </a:prstGeom>
        </p:spPr>
      </p:pic>
      <p:pic>
        <p:nvPicPr>
          <p:cNvPr id="3" name="图片 2" descr="转向阀"/>
          <p:cNvPicPr>
            <a:picLocks noChangeAspect="1"/>
          </p:cNvPicPr>
          <p:nvPr/>
        </p:nvPicPr>
        <p:blipFill>
          <a:blip r:embed="rId3"/>
          <a:srcRect l="6846" t="18203" r="9866" b="19966"/>
          <a:stretch>
            <a:fillRect/>
          </a:stretch>
        </p:blipFill>
        <p:spPr>
          <a:xfrm>
            <a:off x="1859915" y="200025"/>
            <a:ext cx="1188085" cy="117538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3117215" y="952500"/>
            <a:ext cx="1656080" cy="7918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066020" y="4900930"/>
            <a:ext cx="1188085" cy="8756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8361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86626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795270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73824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63867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51624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351770" y="405701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压力表</a:t>
            </a:r>
            <a:r>
              <a:rPr lang="en-US" altLang="zh-CN"/>
              <a:t>+</a:t>
            </a:r>
            <a:r>
              <a:rPr lang="zh-CN" altLang="en-US"/>
              <a:t>电磁阀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48100" y="23406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1860" y="27089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57190" y="22688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8769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801610" y="1860550"/>
            <a:ext cx="4411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①</a:t>
            </a:r>
            <a:r>
              <a:rPr lang="en-US" altLang="zh-CN"/>
              <a:t>~</a:t>
            </a:r>
            <a:r>
              <a:rPr lang="zh-CN" altLang="en-US"/>
              <a:t>⑧为切换阀的</a:t>
            </a:r>
            <a:r>
              <a:rPr lang="en-US" altLang="zh-CN"/>
              <a:t>8</a:t>
            </a:r>
            <a:r>
              <a:rPr lang="zh-CN" altLang="en-US"/>
              <a:t>个通道。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⑨为公共通道，与</a:t>
            </a:r>
            <a:r>
              <a:rPr lang="zh-CN" altLang="en-US">
                <a:sym typeface="+mn-ea"/>
              </a:rPr>
              <a:t>①</a:t>
            </a:r>
            <a:r>
              <a:rPr lang="en-US" altLang="zh-CN">
                <a:sym typeface="+mn-ea"/>
              </a:rPr>
              <a:t>~</a:t>
            </a:r>
            <a:r>
              <a:rPr lang="zh-CN" altLang="en-US">
                <a:sym typeface="+mn-ea"/>
              </a:rPr>
              <a:t>⑧任意一个相连。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572625" y="57448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空压机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93895" y="2094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9742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42790" y="13582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10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62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0755" y="17265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2\通气.png通气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8515" y="1125220"/>
            <a:ext cx="10057130" cy="461899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98361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86626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795270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73824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63867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51624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351770" y="405701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压力表</a:t>
            </a:r>
            <a:r>
              <a:rPr lang="en-US" altLang="zh-CN"/>
              <a:t>+</a:t>
            </a:r>
            <a:r>
              <a:rPr lang="zh-CN" altLang="en-US"/>
              <a:t>电磁阀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48100" y="23406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1860" y="27089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57190" y="22688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8769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642225" y="1878330"/>
            <a:ext cx="5461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打开空压机，通过压力表调节气体压力。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切换阀切换至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复位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状态，⑨不与任何通道相连。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572625" y="57448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空压机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93895" y="2094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9742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42790" y="13582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10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62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0755" y="17265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662035" y="3759835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87400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74205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5409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3461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6085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629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3967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2273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955540" y="375920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439670" y="376047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28905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002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083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0163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928235" y="280035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2930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3608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422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2\通道1.png通道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150" y="1125538"/>
            <a:ext cx="10055860" cy="46183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98361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86626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795270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73824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63867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51624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351770" y="405701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压力表</a:t>
            </a:r>
            <a:r>
              <a:rPr lang="en-US" altLang="zh-CN"/>
              <a:t>+</a:t>
            </a:r>
            <a:r>
              <a:rPr lang="zh-CN" altLang="en-US"/>
              <a:t>电磁阀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48100" y="23406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1860" y="27089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57190" y="22688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8769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642225" y="1878330"/>
            <a:ext cx="2526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切换阀切换至①通道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⑨出溶液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572625" y="57448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空压机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93895" y="2094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9742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42790" y="13582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10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62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0755" y="17265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662035" y="3759835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87400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74205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5409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3461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6085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629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3967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2273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955540" y="375920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439670" y="376047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28905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002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083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0163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928235" y="280035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2930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3608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422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4855" y="89789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20945" y="1285240"/>
            <a:ext cx="227965" cy="55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2\通道2.png通道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150" y="1125538"/>
            <a:ext cx="10055860" cy="46183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98361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86626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795270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73824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63867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51624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351770" y="405701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压力表</a:t>
            </a:r>
            <a:r>
              <a:rPr lang="en-US" altLang="zh-CN"/>
              <a:t>+</a:t>
            </a:r>
            <a:r>
              <a:rPr lang="zh-CN" altLang="en-US"/>
              <a:t>电磁阀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48100" y="23406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1860" y="27089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57190" y="22688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8769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642225" y="1878330"/>
            <a:ext cx="2526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切换阀切换至②通道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⑨出溶液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572625" y="57448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空压机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93895" y="2094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9742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42790" y="13582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10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62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0755" y="17265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662035" y="3759835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87400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74205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5409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3461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6085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629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3967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2273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955540" y="375920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439670" y="376047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28905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002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083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0163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928235" y="280035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2930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3608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422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4855" y="89789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2</a:t>
            </a:r>
            <a:endParaRPr lang="en-US" altLang="zh-CN" sz="24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20945" y="1285240"/>
            <a:ext cx="227965" cy="55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2\通道3.png通道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150" y="1125538"/>
            <a:ext cx="10055860" cy="46183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98361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86626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795270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738245" y="574484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63867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51624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0351770" y="405701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压力表</a:t>
            </a:r>
            <a:r>
              <a:rPr lang="en-US" altLang="zh-CN"/>
              <a:t>+</a:t>
            </a:r>
            <a:r>
              <a:rPr lang="zh-CN" altLang="en-US"/>
              <a:t>电磁阀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48100" y="23406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1860" y="270891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57190" y="22688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8769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642225" y="1878330"/>
            <a:ext cx="2526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切换阀切换至③通道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⑨出溶液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572625" y="57448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空压机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493895" y="2094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9742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42790" y="13582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100" y="151003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625" y="190055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0755" y="172656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662035" y="3759835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87400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74205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5409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3461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6085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629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39670" y="376047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22730" y="3750310"/>
            <a:ext cx="0" cy="299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955540" y="375920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439670" y="3760470"/>
            <a:ext cx="9461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28905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002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083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01637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928235" y="280035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2930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36080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42225" y="2527300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4855" y="89789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3</a:t>
            </a:r>
            <a:endParaRPr lang="en-US" altLang="zh-CN" sz="24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20945" y="1285240"/>
            <a:ext cx="227965" cy="55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3039" y="-12277"/>
            <a:ext cx="12871438" cy="72438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70"/>
          </a:p>
        </p:txBody>
      </p:sp>
      <p:sp>
        <p:nvSpPr>
          <p:cNvPr id="15" name="MH_Others_1"/>
          <p:cNvSpPr txBox="1"/>
          <p:nvPr>
            <p:custDataLst>
              <p:tags r:id="rId2"/>
            </p:custDataLst>
          </p:nvPr>
        </p:nvSpPr>
        <p:spPr>
          <a:xfrm>
            <a:off x="3526726" y="880021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72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>
            <a:off x="3675037" y="2057730"/>
            <a:ext cx="2329889" cy="49257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6932159" y="3355889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7549638" y="3274799"/>
            <a:ext cx="2622887" cy="615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PlanA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6932159" y="4249228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7549638" y="4168139"/>
            <a:ext cx="2622887" cy="615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PlanB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空压机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15" grpId="0"/>
      <p:bldP spid="19" grpId="0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2720" y="3368509"/>
            <a:ext cx="2762008" cy="2496581"/>
            <a:chOff x="3471863" y="2343150"/>
            <a:chExt cx="2197101" cy="1985963"/>
          </a:xfrm>
        </p:grpSpPr>
        <p:sp>
          <p:nvSpPr>
            <p:cNvPr id="6" name="Freeform 5"/>
            <p:cNvSpPr/>
            <p:nvPr/>
          </p:nvSpPr>
          <p:spPr bwMode="auto">
            <a:xfrm>
              <a:off x="3476626" y="2381250"/>
              <a:ext cx="2192338" cy="1495425"/>
            </a:xfrm>
            <a:custGeom>
              <a:avLst/>
              <a:gdLst/>
              <a:ahLst/>
              <a:cxnLst>
                <a:cxn ang="0">
                  <a:pos x="1202" y="800"/>
                </a:cxn>
                <a:cxn ang="0">
                  <a:pos x="1182" y="820"/>
                </a:cxn>
                <a:cxn ang="0">
                  <a:pos x="20" y="820"/>
                </a:cxn>
                <a:cxn ang="0">
                  <a:pos x="0" y="80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182" y="0"/>
                </a:cxn>
                <a:cxn ang="0">
                  <a:pos x="1202" y="20"/>
                </a:cxn>
                <a:cxn ang="0">
                  <a:pos x="1202" y="800"/>
                </a:cxn>
              </a:cxnLst>
              <a:rect l="0" t="0" r="r" b="b"/>
              <a:pathLst>
                <a:path w="1202" h="820">
                  <a:moveTo>
                    <a:pt x="1202" y="800"/>
                  </a:moveTo>
                  <a:cubicBezTo>
                    <a:pt x="1202" y="811"/>
                    <a:pt x="1193" y="820"/>
                    <a:pt x="1182" y="820"/>
                  </a:cubicBezTo>
                  <a:cubicBezTo>
                    <a:pt x="20" y="820"/>
                    <a:pt x="20" y="820"/>
                    <a:pt x="20" y="820"/>
                  </a:cubicBezTo>
                  <a:cubicBezTo>
                    <a:pt x="9" y="820"/>
                    <a:pt x="0" y="811"/>
                    <a:pt x="0" y="80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82" y="0"/>
                    <a:pt x="1182" y="0"/>
                    <a:pt x="1182" y="0"/>
                  </a:cubicBezTo>
                  <a:cubicBezTo>
                    <a:pt x="1193" y="0"/>
                    <a:pt x="1202" y="9"/>
                    <a:pt x="1202" y="20"/>
                  </a:cubicBezTo>
                  <a:lnTo>
                    <a:pt x="1202" y="80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3938" y="3713163"/>
              <a:ext cx="2019300" cy="90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73587" y="2343150"/>
              <a:ext cx="1009650" cy="1460500"/>
            </a:xfrm>
            <a:custGeom>
              <a:avLst/>
              <a:gdLst/>
              <a:ahLst/>
              <a:cxnLst>
                <a:cxn ang="0">
                  <a:pos x="0" y="801"/>
                </a:cxn>
                <a:cxn ang="0">
                  <a:pos x="0" y="73"/>
                </a:cxn>
                <a:cxn ang="0">
                  <a:pos x="1" y="71"/>
                </a:cxn>
                <a:cxn ang="0">
                  <a:pos x="1" y="65"/>
                </a:cxn>
                <a:cxn ang="0">
                  <a:pos x="70" y="0"/>
                </a:cxn>
                <a:cxn ang="0">
                  <a:pos x="554" y="0"/>
                </a:cxn>
                <a:cxn ang="0">
                  <a:pos x="554" y="758"/>
                </a:cxn>
                <a:cxn ang="0">
                  <a:pos x="70" y="758"/>
                </a:cxn>
                <a:cxn ang="0">
                  <a:pos x="0" y="801"/>
                </a:cxn>
              </a:cxnLst>
              <a:rect l="0" t="0" r="r" b="b"/>
              <a:pathLst>
                <a:path w="554" h="801">
                  <a:moveTo>
                    <a:pt x="0" y="80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" y="69"/>
                    <a:pt x="1" y="67"/>
                    <a:pt x="1" y="65"/>
                  </a:cubicBezTo>
                  <a:cubicBezTo>
                    <a:pt x="4" y="29"/>
                    <a:pt x="34" y="0"/>
                    <a:pt x="7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4" y="758"/>
                    <a:pt x="554" y="758"/>
                    <a:pt x="554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40" y="758"/>
                    <a:pt x="13" y="775"/>
                    <a:pt x="0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563938" y="2343150"/>
              <a:ext cx="1011238" cy="1460500"/>
            </a:xfrm>
            <a:custGeom>
              <a:avLst/>
              <a:gdLst/>
              <a:ahLst/>
              <a:cxnLst>
                <a:cxn ang="0">
                  <a:pos x="554" y="801"/>
                </a:cxn>
                <a:cxn ang="0">
                  <a:pos x="554" y="73"/>
                </a:cxn>
                <a:cxn ang="0">
                  <a:pos x="553" y="71"/>
                </a:cxn>
                <a:cxn ang="0">
                  <a:pos x="553" y="65"/>
                </a:cxn>
                <a:cxn ang="0">
                  <a:pos x="483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483" y="758"/>
                </a:cxn>
                <a:cxn ang="0">
                  <a:pos x="554" y="801"/>
                </a:cxn>
              </a:cxnLst>
              <a:rect l="0" t="0" r="r" b="b"/>
              <a:pathLst>
                <a:path w="554" h="801">
                  <a:moveTo>
                    <a:pt x="554" y="801"/>
                  </a:moveTo>
                  <a:cubicBezTo>
                    <a:pt x="554" y="73"/>
                    <a:pt x="554" y="73"/>
                    <a:pt x="554" y="73"/>
                  </a:cubicBezTo>
                  <a:cubicBezTo>
                    <a:pt x="553" y="72"/>
                    <a:pt x="553" y="71"/>
                    <a:pt x="553" y="71"/>
                  </a:cubicBezTo>
                  <a:cubicBezTo>
                    <a:pt x="553" y="69"/>
                    <a:pt x="553" y="67"/>
                    <a:pt x="553" y="65"/>
                  </a:cubicBezTo>
                  <a:cubicBezTo>
                    <a:pt x="550" y="29"/>
                    <a:pt x="520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483" y="758"/>
                    <a:pt x="483" y="758"/>
                    <a:pt x="483" y="758"/>
                  </a:cubicBezTo>
                  <a:cubicBezTo>
                    <a:pt x="514" y="758"/>
                    <a:pt x="540" y="775"/>
                    <a:pt x="554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502151" y="2357438"/>
              <a:ext cx="73025" cy="1446213"/>
            </a:xfrm>
            <a:custGeom>
              <a:avLst/>
              <a:gdLst/>
              <a:ahLst/>
              <a:cxnLst>
                <a:cxn ang="0">
                  <a:pos x="39" y="57"/>
                </a:cxn>
                <a:cxn ang="0">
                  <a:pos x="0" y="0"/>
                </a:cxn>
                <a:cxn ang="0">
                  <a:pos x="0" y="756"/>
                </a:cxn>
                <a:cxn ang="0">
                  <a:pos x="40" y="793"/>
                </a:cxn>
                <a:cxn ang="0">
                  <a:pos x="40" y="65"/>
                </a:cxn>
                <a:cxn ang="0">
                  <a:pos x="39" y="63"/>
                </a:cxn>
                <a:cxn ang="0">
                  <a:pos x="39" y="57"/>
                </a:cxn>
              </a:cxnLst>
              <a:rect l="0" t="0" r="r" b="b"/>
              <a:pathLst>
                <a:path w="40" h="793">
                  <a:moveTo>
                    <a:pt x="39" y="57"/>
                  </a:moveTo>
                  <a:cubicBezTo>
                    <a:pt x="37" y="32"/>
                    <a:pt x="22" y="10"/>
                    <a:pt x="0" y="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17" y="764"/>
                    <a:pt x="31" y="776"/>
                    <a:pt x="40" y="79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1"/>
                    <a:pt x="39" y="59"/>
                    <a:pt x="39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0588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0588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0588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00588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00588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0588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92526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2526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92526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92526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2526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2526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548063" y="3338513"/>
              <a:ext cx="928688" cy="917575"/>
            </a:xfrm>
            <a:custGeom>
              <a:avLst/>
              <a:gdLst/>
              <a:ahLst/>
              <a:cxnLst>
                <a:cxn ang="0">
                  <a:pos x="32" y="500"/>
                </a:cxn>
                <a:cxn ang="0">
                  <a:pos x="14" y="489"/>
                </a:cxn>
                <a:cxn ang="0">
                  <a:pos x="15" y="436"/>
                </a:cxn>
                <a:cxn ang="0">
                  <a:pos x="441" y="15"/>
                </a:cxn>
                <a:cxn ang="0">
                  <a:pos x="495" y="15"/>
                </a:cxn>
                <a:cxn ang="0">
                  <a:pos x="494" y="69"/>
                </a:cxn>
                <a:cxn ang="0">
                  <a:pos x="68" y="490"/>
                </a:cxn>
                <a:cxn ang="0">
                  <a:pos x="32" y="500"/>
                </a:cxn>
              </a:cxnLst>
              <a:rect l="0" t="0" r="r" b="b"/>
              <a:pathLst>
                <a:path w="509" h="503">
                  <a:moveTo>
                    <a:pt x="32" y="500"/>
                  </a:moveTo>
                  <a:cubicBezTo>
                    <a:pt x="26" y="498"/>
                    <a:pt x="19" y="495"/>
                    <a:pt x="14" y="489"/>
                  </a:cubicBezTo>
                  <a:cubicBezTo>
                    <a:pt x="0" y="475"/>
                    <a:pt x="0" y="450"/>
                    <a:pt x="15" y="436"/>
                  </a:cubicBezTo>
                  <a:cubicBezTo>
                    <a:pt x="441" y="15"/>
                    <a:pt x="441" y="15"/>
                    <a:pt x="441" y="15"/>
                  </a:cubicBezTo>
                  <a:cubicBezTo>
                    <a:pt x="456" y="0"/>
                    <a:pt x="480" y="0"/>
                    <a:pt x="495" y="15"/>
                  </a:cubicBezTo>
                  <a:cubicBezTo>
                    <a:pt x="509" y="30"/>
                    <a:pt x="509" y="54"/>
                    <a:pt x="494" y="69"/>
                  </a:cubicBezTo>
                  <a:cubicBezTo>
                    <a:pt x="68" y="490"/>
                    <a:pt x="68" y="490"/>
                    <a:pt x="68" y="490"/>
                  </a:cubicBezTo>
                  <a:cubicBezTo>
                    <a:pt x="58" y="499"/>
                    <a:pt x="44" y="503"/>
                    <a:pt x="32" y="5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71863" y="3467100"/>
              <a:ext cx="874713" cy="862013"/>
            </a:xfrm>
            <a:custGeom>
              <a:avLst/>
              <a:gdLst/>
              <a:ahLst/>
              <a:cxnLst>
                <a:cxn ang="0">
                  <a:pos x="65" y="466"/>
                </a:cxn>
                <a:cxn ang="0">
                  <a:pos x="29" y="446"/>
                </a:cxn>
                <a:cxn ang="0">
                  <a:pos x="30" y="339"/>
                </a:cxn>
                <a:cxn ang="0">
                  <a:pos x="343" y="29"/>
                </a:cxn>
                <a:cxn ang="0">
                  <a:pos x="451" y="30"/>
                </a:cxn>
                <a:cxn ang="0">
                  <a:pos x="450" y="137"/>
                </a:cxn>
                <a:cxn ang="0">
                  <a:pos x="137" y="447"/>
                </a:cxn>
                <a:cxn ang="0">
                  <a:pos x="65" y="466"/>
                </a:cxn>
              </a:cxnLst>
              <a:rect l="0" t="0" r="r" b="b"/>
              <a:pathLst>
                <a:path w="480" h="473">
                  <a:moveTo>
                    <a:pt x="65" y="466"/>
                  </a:moveTo>
                  <a:cubicBezTo>
                    <a:pt x="52" y="463"/>
                    <a:pt x="39" y="456"/>
                    <a:pt x="29" y="446"/>
                  </a:cubicBezTo>
                  <a:cubicBezTo>
                    <a:pt x="0" y="416"/>
                    <a:pt x="0" y="368"/>
                    <a:pt x="30" y="33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73" y="0"/>
                    <a:pt x="421" y="0"/>
                    <a:pt x="451" y="30"/>
                  </a:cubicBezTo>
                  <a:cubicBezTo>
                    <a:pt x="480" y="60"/>
                    <a:pt x="480" y="108"/>
                    <a:pt x="450" y="13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17" y="466"/>
                    <a:pt x="90" y="473"/>
                    <a:pt x="65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195763" y="2540000"/>
              <a:ext cx="1084263" cy="1084263"/>
            </a:xfrm>
            <a:custGeom>
              <a:avLst/>
              <a:gdLst/>
              <a:ahLst/>
              <a:cxnLst>
                <a:cxn ang="0">
                  <a:pos x="595" y="299"/>
                </a:cxn>
                <a:cxn ang="0">
                  <a:pos x="370" y="9"/>
                </a:cxn>
                <a:cxn ang="0">
                  <a:pos x="300" y="0"/>
                </a:cxn>
                <a:cxn ang="0">
                  <a:pos x="89" y="86"/>
                </a:cxn>
                <a:cxn ang="0">
                  <a:pos x="1" y="295"/>
                </a:cxn>
                <a:cxn ang="0">
                  <a:pos x="225" y="585"/>
                </a:cxn>
                <a:cxn ang="0">
                  <a:pos x="296" y="594"/>
                </a:cxn>
                <a:cxn ang="0">
                  <a:pos x="506" y="508"/>
                </a:cxn>
                <a:cxn ang="0">
                  <a:pos x="595" y="299"/>
                </a:cxn>
                <a:cxn ang="0">
                  <a:pos x="453" y="454"/>
                </a:cxn>
                <a:cxn ang="0">
                  <a:pos x="296" y="518"/>
                </a:cxn>
                <a:cxn ang="0">
                  <a:pos x="244" y="511"/>
                </a:cxn>
                <a:cxn ang="0">
                  <a:pos x="77" y="296"/>
                </a:cxn>
                <a:cxn ang="0">
                  <a:pos x="143" y="140"/>
                </a:cxn>
                <a:cxn ang="0">
                  <a:pos x="299" y="76"/>
                </a:cxn>
                <a:cxn ang="0">
                  <a:pos x="352" y="83"/>
                </a:cxn>
                <a:cxn ang="0">
                  <a:pos x="519" y="298"/>
                </a:cxn>
                <a:cxn ang="0">
                  <a:pos x="453" y="454"/>
                </a:cxn>
              </a:cxnLst>
              <a:rect l="0" t="0" r="r" b="b"/>
              <a:pathLst>
                <a:path w="595" h="594">
                  <a:moveTo>
                    <a:pt x="595" y="299"/>
                  </a:moveTo>
                  <a:cubicBezTo>
                    <a:pt x="595" y="162"/>
                    <a:pt x="503" y="43"/>
                    <a:pt x="370" y="9"/>
                  </a:cubicBezTo>
                  <a:cubicBezTo>
                    <a:pt x="347" y="3"/>
                    <a:pt x="323" y="0"/>
                    <a:pt x="300" y="0"/>
                  </a:cubicBezTo>
                  <a:cubicBezTo>
                    <a:pt x="220" y="0"/>
                    <a:pt x="146" y="30"/>
                    <a:pt x="89" y="86"/>
                  </a:cubicBezTo>
                  <a:cubicBezTo>
                    <a:pt x="33" y="142"/>
                    <a:pt x="1" y="216"/>
                    <a:pt x="1" y="295"/>
                  </a:cubicBezTo>
                  <a:cubicBezTo>
                    <a:pt x="0" y="432"/>
                    <a:pt x="92" y="552"/>
                    <a:pt x="225" y="585"/>
                  </a:cubicBezTo>
                  <a:cubicBezTo>
                    <a:pt x="248" y="591"/>
                    <a:pt x="272" y="594"/>
                    <a:pt x="296" y="594"/>
                  </a:cubicBezTo>
                  <a:cubicBezTo>
                    <a:pt x="375" y="594"/>
                    <a:pt x="450" y="564"/>
                    <a:pt x="506" y="508"/>
                  </a:cubicBezTo>
                  <a:cubicBezTo>
                    <a:pt x="563" y="452"/>
                    <a:pt x="594" y="378"/>
                    <a:pt x="595" y="299"/>
                  </a:cubicBezTo>
                  <a:close/>
                  <a:moveTo>
                    <a:pt x="453" y="454"/>
                  </a:moveTo>
                  <a:cubicBezTo>
                    <a:pt x="411" y="496"/>
                    <a:pt x="355" y="518"/>
                    <a:pt x="296" y="518"/>
                  </a:cubicBezTo>
                  <a:cubicBezTo>
                    <a:pt x="279" y="518"/>
                    <a:pt x="261" y="516"/>
                    <a:pt x="244" y="511"/>
                  </a:cubicBezTo>
                  <a:cubicBezTo>
                    <a:pt x="145" y="486"/>
                    <a:pt x="76" y="398"/>
                    <a:pt x="77" y="296"/>
                  </a:cubicBezTo>
                  <a:cubicBezTo>
                    <a:pt x="77" y="237"/>
                    <a:pt x="101" y="181"/>
                    <a:pt x="143" y="140"/>
                  </a:cubicBezTo>
                  <a:cubicBezTo>
                    <a:pt x="185" y="98"/>
                    <a:pt x="240" y="76"/>
                    <a:pt x="299" y="76"/>
                  </a:cubicBezTo>
                  <a:cubicBezTo>
                    <a:pt x="317" y="76"/>
                    <a:pt x="335" y="79"/>
                    <a:pt x="352" y="83"/>
                  </a:cubicBezTo>
                  <a:cubicBezTo>
                    <a:pt x="451" y="108"/>
                    <a:pt x="519" y="196"/>
                    <a:pt x="519" y="298"/>
                  </a:cubicBezTo>
                  <a:cubicBezTo>
                    <a:pt x="518" y="357"/>
                    <a:pt x="495" y="413"/>
                    <a:pt x="453" y="45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89085" y="2383155"/>
            <a:ext cx="2169160" cy="5162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缺点</a:t>
            </a:r>
            <a:endParaRPr lang="zh-CN" altLang="en-US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131"/>
          <p:cNvGrpSpPr/>
          <p:nvPr/>
        </p:nvGrpSpPr>
        <p:grpSpPr>
          <a:xfrm>
            <a:off x="9189262" y="3471950"/>
            <a:ext cx="2169031" cy="629125"/>
            <a:chOff x="1762139" y="2072489"/>
            <a:chExt cx="1542507" cy="447402"/>
          </a:xfrm>
        </p:grpSpPr>
        <p:sp>
          <p:nvSpPr>
            <p:cNvPr id="30" name="TextBox 29"/>
            <p:cNvSpPr txBox="1"/>
            <p:nvPr/>
          </p:nvSpPr>
          <p:spPr>
            <a:xfrm>
              <a:off x="1762140" y="2072489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溶剂剂量半精准控制</a:t>
              </a:r>
              <a:endParaRPr lang="zh-CN" altLang="en-US" sz="16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39" y="2283715"/>
              <a:ext cx="1542507" cy="2361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由于通过气压控制液体流速，只能通过液体流量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x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时间估算溶剂剂量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144"/>
          <p:cNvGrpSpPr/>
          <p:nvPr/>
        </p:nvGrpSpPr>
        <p:grpSpPr>
          <a:xfrm>
            <a:off x="9189262" y="4183978"/>
            <a:ext cx="2169031" cy="934229"/>
            <a:chOff x="1762139" y="2840582"/>
            <a:chExt cx="1542507" cy="664376"/>
          </a:xfrm>
        </p:grpSpPr>
        <p:sp>
          <p:nvSpPr>
            <p:cNvPr id="33" name="TextBox 32"/>
            <p:cNvSpPr txBox="1"/>
            <p:nvPr/>
          </p:nvSpPr>
          <p:spPr>
            <a:xfrm>
              <a:off x="1762140" y="2840582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溶剂可能污染</a:t>
              </a:r>
              <a:endParaRPr lang="zh-CN" altLang="en-US" sz="1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2139" y="3032606"/>
              <a:ext cx="1542507" cy="47235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在切换阀切换通道过程中，例如由①通道切换至⑥通道，期间需要经过⑦和⑧通道，可能造成少量⑦⑧通道内溶剂进入通道⑨，造成溶剂污染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00505" y="2365375"/>
            <a:ext cx="2169160" cy="5162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优点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1" name="Group 117"/>
          <p:cNvGrpSpPr/>
          <p:nvPr/>
        </p:nvGrpSpPr>
        <p:grpSpPr>
          <a:xfrm>
            <a:off x="1534265" y="3467504"/>
            <a:ext cx="2169031" cy="619817"/>
            <a:chOff x="5863395" y="2079109"/>
            <a:chExt cx="1542507" cy="440783"/>
          </a:xfrm>
        </p:grpSpPr>
        <p:sp>
          <p:nvSpPr>
            <p:cNvPr id="42" name="TextBox 41"/>
            <p:cNvSpPr txBox="1"/>
            <p:nvPr/>
          </p:nvSpPr>
          <p:spPr>
            <a:xfrm>
              <a:off x="5863396" y="2079109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溶剂切换速度快</a:t>
              </a:r>
              <a:endPara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3395" y="2283715"/>
              <a:ext cx="1542507" cy="2361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通过切换阀切换通道，可实现溶剂无缝切换。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118"/>
          <p:cNvGrpSpPr/>
          <p:nvPr/>
        </p:nvGrpSpPr>
        <p:grpSpPr>
          <a:xfrm>
            <a:off x="1534265" y="4291491"/>
            <a:ext cx="2169031" cy="628915"/>
            <a:chOff x="5863395" y="2821530"/>
            <a:chExt cx="1542507" cy="447253"/>
          </a:xfrm>
        </p:grpSpPr>
        <p:sp>
          <p:nvSpPr>
            <p:cNvPr id="45" name="TextBox 44"/>
            <p:cNvSpPr txBox="1"/>
            <p:nvPr/>
          </p:nvSpPr>
          <p:spPr>
            <a:xfrm>
              <a:off x="5863396" y="2821530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控制逻辑实现容易</a:t>
              </a:r>
              <a:endPara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3395" y="3032606"/>
              <a:ext cx="1542507" cy="2361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液体流速可由气体压力控制，无需与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打印控制机进行通讯，两者彼此独立。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Group 119"/>
          <p:cNvGrpSpPr/>
          <p:nvPr/>
        </p:nvGrpSpPr>
        <p:grpSpPr>
          <a:xfrm>
            <a:off x="1534265" y="5124576"/>
            <a:ext cx="2169031" cy="471645"/>
            <a:chOff x="5863395" y="3563950"/>
            <a:chExt cx="1542507" cy="335410"/>
          </a:xfrm>
        </p:grpSpPr>
        <p:sp>
          <p:nvSpPr>
            <p:cNvPr id="48" name="TextBox 47"/>
            <p:cNvSpPr txBox="1"/>
            <p:nvPr/>
          </p:nvSpPr>
          <p:spPr>
            <a:xfrm>
              <a:off x="5863396" y="3563950"/>
              <a:ext cx="1542506" cy="2095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可用通道多</a:t>
              </a:r>
              <a:endParaRPr lang="zh-CN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63395" y="3781498"/>
              <a:ext cx="1542507" cy="1178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一次可实现</a:t>
              </a:r>
              <a:r>
                <a:rPr lang="en-US" altLang="zh-CN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</a:t>
              </a:r>
              <a:r>
                <a:rPr lang="zh-CN" altLang="en-US" sz="9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种溶剂共同使用。</a:t>
              </a:r>
              <a:endPara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4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优缺点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3039" y="-12277"/>
            <a:ext cx="12871438" cy="72438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70"/>
          </a:p>
        </p:txBody>
      </p:sp>
      <p:sp>
        <p:nvSpPr>
          <p:cNvPr id="14" name="文本框 3080"/>
          <p:cNvSpPr txBox="1">
            <a:spLocks noChangeArrowheads="1"/>
          </p:cNvSpPr>
          <p:nvPr/>
        </p:nvSpPr>
        <p:spPr bwMode="auto">
          <a:xfrm>
            <a:off x="5045710" y="3063875"/>
            <a:ext cx="3165475" cy="13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435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PlanA</a:t>
            </a:r>
            <a:endParaRPr lang="en-US" altLang="zh-CN" sz="843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直接连接符 3084"/>
          <p:cNvSpPr>
            <a:spLocks noChangeShapeType="1"/>
          </p:cNvSpPr>
          <p:nvPr/>
        </p:nvSpPr>
        <p:spPr bwMode="auto">
          <a:xfrm>
            <a:off x="6919753" y="340412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7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53013" y="3256285"/>
            <a:ext cx="2855021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切换阀</a:t>
            </a: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”+“</a:t>
            </a:r>
            <a:r>
              <a:rPr lang="zh-CN" altLang="en-US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注射泵</a:t>
            </a:r>
            <a:r>
              <a:rPr lang="en-US" altLang="zh-CN" sz="2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sz="28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3012" y="3807651"/>
            <a:ext cx="3978695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低速、精准注射溶液</a:t>
            </a:r>
            <a:endParaRPr lang="zh-CN" altLang="en-US" sz="1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14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初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999490"/>
            <a:ext cx="10058400" cy="4870450"/>
          </a:xfrm>
          <a:prstGeom prst="rect">
            <a:avLst/>
          </a:prstGeom>
        </p:spPr>
      </p:pic>
      <p:pic>
        <p:nvPicPr>
          <p:cNvPr id="3" name="图片 2" descr="转向阀"/>
          <p:cNvPicPr>
            <a:picLocks noChangeAspect="1"/>
          </p:cNvPicPr>
          <p:nvPr/>
        </p:nvPicPr>
        <p:blipFill>
          <a:blip r:embed="rId2"/>
          <a:srcRect l="6846" t="18203" r="9866" b="19966"/>
          <a:stretch>
            <a:fillRect/>
          </a:stretch>
        </p:blipFill>
        <p:spPr>
          <a:xfrm>
            <a:off x="1908175" y="462280"/>
            <a:ext cx="1537335" cy="15208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3477260" y="1744345"/>
            <a:ext cx="967740" cy="6007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 descr="注射泵"/>
          <p:cNvPicPr>
            <a:picLocks noChangeAspect="1"/>
          </p:cNvPicPr>
          <p:nvPr/>
        </p:nvPicPr>
        <p:blipFill>
          <a:blip r:embed="rId3"/>
          <a:srcRect l="22273" r="28893"/>
          <a:stretch>
            <a:fillRect/>
          </a:stretch>
        </p:blipFill>
        <p:spPr>
          <a:xfrm>
            <a:off x="11342370" y="4384040"/>
            <a:ext cx="1005840" cy="2745105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>
            <a:off x="9139555" y="5345430"/>
            <a:ext cx="2042160" cy="863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4411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①</a:t>
            </a:r>
            <a:r>
              <a:rPr lang="en-US" altLang="zh-CN"/>
              <a:t>~</a:t>
            </a:r>
            <a:r>
              <a:rPr lang="zh-CN" altLang="en-US"/>
              <a:t>⑧为切换阀的</a:t>
            </a:r>
            <a:r>
              <a:rPr lang="en-US" altLang="zh-CN"/>
              <a:t>8</a:t>
            </a:r>
            <a:r>
              <a:rPr lang="zh-CN" altLang="en-US"/>
              <a:t>个通道。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⑨为公共通道，与</a:t>
            </a:r>
            <a:r>
              <a:rPr lang="zh-CN" altLang="en-US">
                <a:sym typeface="+mn-ea"/>
              </a:rPr>
              <a:t>①</a:t>
            </a:r>
            <a:r>
              <a:rPr lang="en-US" altLang="zh-CN">
                <a:sym typeface="+mn-ea"/>
              </a:rPr>
              <a:t>~</a:t>
            </a:r>
            <a:r>
              <a:rPr lang="zh-CN" altLang="en-US">
                <a:sym typeface="+mn-ea"/>
              </a:rPr>
              <a:t>⑧任意一个相连。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抽水.png抽水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8515" y="999490"/>
            <a:ext cx="10057130" cy="48704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开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5461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电磁阀打开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</a:t>
            </a:r>
            <a:r>
              <a:rPr lang="en-US" altLang="zh-CN"/>
              <a:t>“</a:t>
            </a:r>
            <a:r>
              <a:rPr lang="zh-CN" altLang="en-US"/>
              <a:t>复位</a:t>
            </a:r>
            <a:r>
              <a:rPr lang="en-US" altLang="zh-CN"/>
              <a:t>”</a:t>
            </a:r>
            <a:r>
              <a:rPr lang="zh-CN" altLang="en-US"/>
              <a:t>状态，⑨不与任何通道相连。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注射泵向下运动。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清洗注射泵</a:t>
            </a:r>
            <a:endParaRPr lang="zh-CN" altLang="en-US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216515" y="3590925"/>
            <a:ext cx="0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9558655" y="2663825"/>
            <a:ext cx="4781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189720" y="2633980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排水.png排水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8515" y="999808"/>
            <a:ext cx="10057130" cy="486981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切换阀切换至②号通道。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注射泵向上运动。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清洗注射泵</a:t>
            </a:r>
            <a:endParaRPr lang="zh-CN" altLang="en-US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970645" y="26638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686550" y="2667635"/>
            <a:ext cx="5676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763395" y="2623820"/>
            <a:ext cx="0" cy="668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970645" y="26638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686550" y="2667635"/>
            <a:ext cx="5676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抽溶剂1.png抽溶剂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468" y="1000125"/>
            <a:ext cx="10055225" cy="486918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切换阀切换至③号通道。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注射泵向下运动。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740660" y="3112135"/>
            <a:ext cx="0" cy="678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980055" y="2884170"/>
            <a:ext cx="62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940425" y="2667635"/>
            <a:ext cx="8274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980170" y="2713355"/>
            <a:ext cx="0" cy="249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排溶剂1.png排溶剂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0103" y="1000125"/>
            <a:ext cx="10053955" cy="486918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关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298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电磁阀关闭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切换阀切换至①号通道。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注射泵向上运动。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556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注射溶剂</a:t>
            </a:r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980805" y="2689860"/>
            <a:ext cx="0" cy="328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209030" y="2673985"/>
            <a:ext cx="1047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749165" y="1337945"/>
            <a:ext cx="0" cy="522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/>
          <p:cNvSpPr txBox="1"/>
          <p:nvPr/>
        </p:nvSpPr>
        <p:spPr>
          <a:xfrm>
            <a:off x="4895850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”+“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注射泵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F:\多溶液\Plan1\抽水2.png抽水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9468" y="999808"/>
            <a:ext cx="10055225" cy="486981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3590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32359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356225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31317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332980" y="576453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溶剂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840595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纯水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5260" y="5764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废液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401935" y="312991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电磁阀</a:t>
            </a:r>
            <a:r>
              <a:rPr lang="en-US" altLang="zh-CN"/>
              <a:t>“</a:t>
            </a:r>
            <a:r>
              <a:rPr lang="zh-CN" altLang="en-US"/>
              <a:t>开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501515" y="186055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572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38245" y="268986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5572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58030" y="3498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81930" y="31299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527675" y="27616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7190" y="229933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8030" y="2515870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1875" y="1099185"/>
            <a:ext cx="5461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电磁阀打开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切换阀切换至</a:t>
            </a:r>
            <a:r>
              <a:rPr lang="en-US" altLang="zh-CN"/>
              <a:t>“</a:t>
            </a:r>
            <a:r>
              <a:rPr lang="zh-CN" altLang="en-US"/>
              <a:t>复位</a:t>
            </a:r>
            <a:r>
              <a:rPr lang="en-US" altLang="zh-CN"/>
              <a:t>”</a:t>
            </a:r>
            <a:r>
              <a:rPr lang="zh-CN" altLang="en-US"/>
              <a:t>状态，⑨不与任何通道相连。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注射泵向下运动。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685530" y="5764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注射泵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4825" y="29349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切换阀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050" y="11188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清洗注射泵</a:t>
            </a:r>
            <a:endParaRPr lang="zh-CN" altLang="en-US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216515" y="3590925"/>
            <a:ext cx="0" cy="488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9558655" y="2663825"/>
            <a:ext cx="4781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189720" y="2633980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ISPRING_ULTRA_SCORM_COURSE_ID" val="7CCC58F0-F3C0-43FF-BD2D-45C6E6CD57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845.pptx"/>
</p:tagLst>
</file>

<file path=ppt/theme/theme1.xml><?xml version="1.0" encoding="utf-8"?>
<a:theme xmlns:a="http://schemas.openxmlformats.org/drawingml/2006/main" name="第一PPT，www.1ppt.com">
  <a:themeElements>
    <a:clrScheme name="自定义 4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8B2F0"/>
      </a:accent2>
      <a:accent3>
        <a:srgbClr val="0070C0"/>
      </a:accent3>
      <a:accent4>
        <a:srgbClr val="08B2F0"/>
      </a:accent4>
      <a:accent5>
        <a:srgbClr val="0070C0"/>
      </a:accent5>
      <a:accent6>
        <a:srgbClr val="08B2F0"/>
      </a:accent6>
      <a:hlink>
        <a:srgbClr val="0070C0"/>
      </a:hlink>
      <a:folHlink>
        <a:srgbClr val="08B2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WPS 演示</Application>
  <PresentationFormat>自定义</PresentationFormat>
  <Paragraphs>748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</vt:lpstr>
      <vt:lpstr>微软雅黑</vt:lpstr>
      <vt:lpstr>Times New Roman</vt:lpstr>
      <vt:lpstr>Arial</vt:lpstr>
      <vt:lpstr>Wingdings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抽象科技</dc:title>
  <dc:creator/>
  <cp:keywords>www.1ppt.com</cp:keywords>
  <cp:lastModifiedBy>马英杰</cp:lastModifiedBy>
  <cp:revision>18</cp:revision>
  <dcterms:created xsi:type="dcterms:W3CDTF">2016-10-17T14:00:00Z</dcterms:created>
  <dcterms:modified xsi:type="dcterms:W3CDTF">2019-06-03T05:47:16Z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