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9"/>
  </p:notesMasterIdLst>
  <p:sldIdLst>
    <p:sldId id="270" r:id="rId2"/>
    <p:sldId id="258" r:id="rId3"/>
    <p:sldId id="271" r:id="rId4"/>
    <p:sldId id="267" r:id="rId5"/>
    <p:sldId id="28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  <p:sldId id="283" r:id="rId18"/>
    <p:sldId id="285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7778" autoAdjust="0"/>
  </p:normalViewPr>
  <p:slideViewPr>
    <p:cSldViewPr snapToGrid="0" snapToObjects="1">
      <p:cViewPr varScale="1">
        <p:scale>
          <a:sx n="67" d="100"/>
          <a:sy n="67" d="100"/>
        </p:scale>
        <p:origin x="1925" y="53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0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48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3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25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35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38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36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r>
              <a:rPr lang="zh-CN" altLang="en-US" dirty="0"/>
              <a:t>：寄存器</a:t>
            </a:r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：立即数生成器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：指令译码器</a:t>
            </a:r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：数据前传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：控制器，内含分支预测</a:t>
            </a:r>
            <a:endParaRPr lang="en-US" altLang="zh-CN" dirty="0"/>
          </a:p>
          <a:p>
            <a:r>
              <a:rPr lang="en-US" altLang="zh-CN" dirty="0"/>
              <a:t>ALU</a:t>
            </a:r>
            <a:r>
              <a:rPr lang="zh-CN" altLang="en-US" dirty="0"/>
              <a:t>：算术逻辑运算</a:t>
            </a:r>
            <a:endParaRPr lang="en-US" altLang="zh-CN" dirty="0"/>
          </a:p>
          <a:p>
            <a:r>
              <a:rPr lang="en-US" altLang="zh-CN" dirty="0"/>
              <a:t>CSR</a:t>
            </a:r>
            <a:r>
              <a:rPr lang="zh-CN" altLang="en-US" dirty="0"/>
              <a:t>：异常处理模块，内含异常相关寄存器</a:t>
            </a:r>
            <a:endParaRPr lang="en-US" altLang="zh-CN" dirty="0"/>
          </a:p>
          <a:p>
            <a:r>
              <a:rPr lang="en-US" altLang="zh-CN" dirty="0"/>
              <a:t>SRAM DECODER</a:t>
            </a:r>
            <a:r>
              <a:rPr lang="zh-CN" altLang="en-US" dirty="0"/>
              <a:t>：在 </a:t>
            </a:r>
            <a:r>
              <a:rPr lang="en-US" altLang="zh-CN" dirty="0"/>
              <a:t>EXE </a:t>
            </a:r>
            <a:r>
              <a:rPr lang="zh-CN" altLang="en-US" dirty="0"/>
              <a:t>阶段生成 </a:t>
            </a:r>
            <a:r>
              <a:rPr lang="en-US" altLang="zh-CN" dirty="0"/>
              <a:t>SRAM </a:t>
            </a:r>
            <a:r>
              <a:rPr lang="zh-CN" altLang="en-US" dirty="0"/>
              <a:t>相关控制信号</a:t>
            </a:r>
            <a:endParaRPr lang="en-US" altLang="zh-CN" dirty="0"/>
          </a:p>
          <a:p>
            <a:r>
              <a:rPr lang="en-US" altLang="zh-CN" dirty="0"/>
              <a:t>SRAM CONTROLLER</a:t>
            </a:r>
            <a:r>
              <a:rPr lang="zh-CN" altLang="en-US" dirty="0"/>
              <a:t>：将控制信号翻译为使能</a:t>
            </a:r>
            <a:r>
              <a:rPr lang="en-US" altLang="zh-CN" dirty="0"/>
              <a:t>/</a:t>
            </a:r>
            <a:r>
              <a:rPr lang="zh-CN" altLang="en-US" dirty="0"/>
              <a:t>片选等信号，直接与 </a:t>
            </a:r>
            <a:r>
              <a:rPr lang="en-US" altLang="zh-CN" dirty="0"/>
              <a:t>SRAM/</a:t>
            </a:r>
            <a:r>
              <a:rPr lang="zh-CN" altLang="en-US" dirty="0"/>
              <a:t>串口</a:t>
            </a:r>
            <a:r>
              <a:rPr lang="en-US" altLang="zh-CN" dirty="0"/>
              <a:t>/VGA </a:t>
            </a:r>
            <a:r>
              <a:rPr lang="zh-CN" altLang="en-US" dirty="0"/>
              <a:t>交互，可通过时钟的上下边沿完成 </a:t>
            </a:r>
            <a:r>
              <a:rPr lang="en-US" altLang="zh-CN" dirty="0"/>
              <a:t>1 </a:t>
            </a:r>
            <a:r>
              <a:rPr lang="zh-CN" altLang="en-US" dirty="0"/>
              <a:t>周期读写 </a:t>
            </a:r>
            <a:r>
              <a:rPr lang="en-US" altLang="zh-CN" dirty="0"/>
              <a:t>SRAM</a:t>
            </a:r>
          </a:p>
          <a:p>
            <a:r>
              <a:rPr lang="en-US" altLang="zh-CN" dirty="0"/>
              <a:t>WB Selector</a:t>
            </a:r>
            <a:r>
              <a:rPr lang="zh-CN" altLang="en-US" dirty="0"/>
              <a:t>：综合 </a:t>
            </a:r>
            <a:r>
              <a:rPr lang="en-US" altLang="zh-CN" dirty="0"/>
              <a:t>ALU </a:t>
            </a:r>
            <a:r>
              <a:rPr lang="zh-CN" altLang="en-US" dirty="0"/>
              <a:t>的结果和 </a:t>
            </a:r>
            <a:r>
              <a:rPr lang="en-US" altLang="zh-CN" dirty="0"/>
              <a:t>SRAM </a:t>
            </a:r>
            <a:r>
              <a:rPr lang="zh-CN" altLang="en-US" dirty="0"/>
              <a:t>的输出，决定写回的内容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12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2020/12/18 Friday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2020/12/18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RISC-V </a:t>
            </a:r>
            <a:r>
              <a:rPr lang="zh-CN" altLang="en-US" dirty="0">
                <a:latin typeface="+mj-ea"/>
              </a:rPr>
              <a:t>处理器设计实验</a:t>
            </a:r>
            <a:br>
              <a:rPr lang="en-US" altLang="zh-CN" dirty="0">
                <a:latin typeface="+mj-ea"/>
              </a:rPr>
            </a:br>
            <a:r>
              <a:rPr lang="zh-CN" altLang="en-US" dirty="0">
                <a:latin typeface="+mj-ea"/>
              </a:rPr>
              <a:t>答辩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>
              <a:lnSpc>
                <a:spcPct val="200000"/>
              </a:lnSpc>
            </a:pPr>
            <a:r>
              <a:rPr kumimoji="1" lang="zh-CN" altLang="en-US" dirty="0"/>
              <a:t>第十七组</a:t>
            </a:r>
            <a:endParaRPr kumimoji="1" lang="en-US" altLang="zh-CN" dirty="0"/>
          </a:p>
          <a:p>
            <a:pPr algn="r">
              <a:lnSpc>
                <a:spcPct val="200000"/>
              </a:lnSpc>
            </a:pPr>
            <a:r>
              <a:rPr kumimoji="1" lang="zh-CN" altLang="en-US" dirty="0"/>
              <a:t>蔡思捷 张廷基 郑凯文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/>
          </a:bodyPr>
          <a:lstStyle/>
          <a:p>
            <a:r>
              <a:rPr lang="en-US" altLang="zh-CN" dirty="0"/>
              <a:t>EXE </a:t>
            </a:r>
            <a:r>
              <a:rPr lang="zh-CN" altLang="en-US" dirty="0"/>
              <a:t>阶段。</a:t>
            </a:r>
            <a:r>
              <a:rPr lang="en-US" altLang="zh-CN" dirty="0"/>
              <a:t>SRAM DECODER </a:t>
            </a:r>
            <a:r>
              <a:rPr lang="zh-CN" altLang="en-US" dirty="0"/>
              <a:t>对指令进行解析，若存在访存行为，则 </a:t>
            </a:r>
            <a:r>
              <a:rPr lang="en-US" altLang="zh-CN" dirty="0"/>
              <a:t>ALU </a:t>
            </a:r>
            <a:r>
              <a:rPr lang="zh-CN" altLang="en-US" dirty="0"/>
              <a:t>运算结果为目标地址，输出访存的控制信号并转换内部状态；否则，输出取指的控制信号。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6283491" y="1421630"/>
            <a:ext cx="349445" cy="2332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4854875" y="346242"/>
            <a:ext cx="1372670" cy="1001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77E3AC-00C1-4063-9840-02CA4E2876C2}"/>
              </a:ext>
            </a:extLst>
          </p:cNvPr>
          <p:cNvSpPr txBox="1"/>
          <p:nvPr/>
        </p:nvSpPr>
        <p:spPr>
          <a:xfrm>
            <a:off x="0" y="485330"/>
            <a:ext cx="153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EXE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32197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SRAM CONTROLLER </a:t>
            </a:r>
            <a:r>
              <a:rPr lang="zh-CN" altLang="en-US" dirty="0"/>
              <a:t>接受 </a:t>
            </a:r>
            <a:r>
              <a:rPr lang="en-US" altLang="zh-CN" dirty="0"/>
              <a:t>r3 </a:t>
            </a:r>
            <a:r>
              <a:rPr lang="zh-CN" altLang="en-US" dirty="0"/>
              <a:t>中的控制信号，进行访存或取指的操作。若进行取指，则 </a:t>
            </a:r>
            <a:r>
              <a:rPr lang="en-US" altLang="zh-CN" dirty="0"/>
              <a:t>SRAM </a:t>
            </a:r>
            <a:r>
              <a:rPr lang="zh-CN" altLang="en-US" dirty="0"/>
              <a:t>的输出被传回 </a:t>
            </a:r>
            <a:r>
              <a:rPr lang="en-US" altLang="zh-CN" dirty="0"/>
              <a:t>r1</a:t>
            </a:r>
            <a:r>
              <a:rPr lang="zh-CN" altLang="en-US" dirty="0"/>
              <a:t>；若进行访存，则流水线被暂停 </a:t>
            </a:r>
            <a:r>
              <a:rPr lang="en-US" altLang="zh-CN" dirty="0"/>
              <a:t>1 </a:t>
            </a:r>
            <a:r>
              <a:rPr lang="zh-CN" altLang="en-US" dirty="0"/>
              <a:t>周期（为了高主频下串口的稳定， 读</a:t>
            </a:r>
            <a:r>
              <a:rPr lang="en-US" altLang="zh-CN" dirty="0"/>
              <a:t>/</a:t>
            </a:r>
            <a:r>
              <a:rPr lang="zh-CN" altLang="en-US" dirty="0"/>
              <a:t>写串口将暂停 </a:t>
            </a:r>
            <a:r>
              <a:rPr lang="en-US" altLang="zh-CN" dirty="0"/>
              <a:t>6 </a:t>
            </a:r>
            <a:r>
              <a:rPr lang="zh-CN" altLang="en-US" dirty="0"/>
              <a:t>个周期）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1543050" y="1190624"/>
            <a:ext cx="457200" cy="275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6290169" y="1440024"/>
            <a:ext cx="342767" cy="233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05102-D2CB-4EC1-99E7-9F7651D6228F}"/>
              </a:ext>
            </a:extLst>
          </p:cNvPr>
          <p:cNvSpPr/>
          <p:nvPr/>
        </p:nvSpPr>
        <p:spPr>
          <a:xfrm>
            <a:off x="6632936" y="649416"/>
            <a:ext cx="1577613" cy="49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0DE7F0-6FBB-41C6-B0BD-A7B240CCBA4B}"/>
              </a:ext>
            </a:extLst>
          </p:cNvPr>
          <p:cNvSpPr txBox="1"/>
          <p:nvPr/>
        </p:nvSpPr>
        <p:spPr>
          <a:xfrm>
            <a:off x="-1" y="485330"/>
            <a:ext cx="157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MEM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4E62D1-2869-4BCB-B97A-358D78851491}"/>
              </a:ext>
            </a:extLst>
          </p:cNvPr>
          <p:cNvSpPr/>
          <p:nvPr/>
        </p:nvSpPr>
        <p:spPr>
          <a:xfrm>
            <a:off x="6814272" y="3502838"/>
            <a:ext cx="342767" cy="270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1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/>
          </a:bodyPr>
          <a:lstStyle/>
          <a:p>
            <a:r>
              <a:rPr lang="zh-CN" altLang="zh-CN" dirty="0"/>
              <a:t>等 </a:t>
            </a:r>
            <a:r>
              <a:rPr lang="en-US" altLang="zh-CN" dirty="0"/>
              <a:t>SRAM </a:t>
            </a:r>
            <a:r>
              <a:rPr lang="zh-CN" altLang="zh-CN" dirty="0"/>
              <a:t>读取或写入完毕后，</a:t>
            </a:r>
            <a:r>
              <a:rPr lang="en-US" altLang="zh-CN" dirty="0"/>
              <a:t>SRAM </a:t>
            </a:r>
            <a:r>
              <a:rPr lang="zh-CN" altLang="zh-CN" dirty="0"/>
              <a:t>的结果被写回 </a:t>
            </a:r>
            <a:r>
              <a:rPr lang="en-US" altLang="zh-CN" dirty="0"/>
              <a:t>r3</a:t>
            </a:r>
            <a:r>
              <a:rPr lang="zh-CN" altLang="zh-CN" dirty="0"/>
              <a:t>。</a:t>
            </a:r>
            <a:r>
              <a:rPr lang="en-US" altLang="zh-CN" dirty="0"/>
              <a:t>r3 </a:t>
            </a:r>
            <a:r>
              <a:rPr lang="zh-CN" altLang="zh-CN" dirty="0"/>
              <a:t>中准备好的结果（</a:t>
            </a:r>
            <a:r>
              <a:rPr lang="en-US" altLang="zh-CN" dirty="0"/>
              <a:t>ALU </a:t>
            </a:r>
            <a:r>
              <a:rPr lang="zh-CN" altLang="zh-CN" dirty="0"/>
              <a:t>或 </a:t>
            </a:r>
            <a:r>
              <a:rPr lang="en-US" altLang="zh-CN" dirty="0"/>
              <a:t>SRAM </a:t>
            </a:r>
            <a:r>
              <a:rPr lang="zh-CN" altLang="zh-CN" dirty="0"/>
              <a:t>输出）经过 </a:t>
            </a:r>
            <a:r>
              <a:rPr lang="en-US" altLang="zh-CN" dirty="0"/>
              <a:t>WB Selector </a:t>
            </a:r>
            <a:r>
              <a:rPr lang="zh-CN" altLang="zh-CN" dirty="0"/>
              <a:t>进行选择，并特殊处理 </a:t>
            </a:r>
            <a:r>
              <a:rPr lang="en-US" altLang="zh-CN" dirty="0" err="1"/>
              <a:t>lb</a:t>
            </a:r>
            <a:r>
              <a:rPr lang="en-US" altLang="zh-CN" dirty="0"/>
              <a:t> </a:t>
            </a:r>
            <a:r>
              <a:rPr lang="zh-CN" altLang="zh-CN" dirty="0"/>
              <a:t>的字节偏移后写入 </a:t>
            </a:r>
            <a:r>
              <a:rPr lang="en-US" altLang="zh-CN" dirty="0"/>
              <a:t>r4</a:t>
            </a:r>
            <a:r>
              <a:rPr lang="zh-CN" altLang="zh-CN" dirty="0"/>
              <a:t>。 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8143515" y="1449517"/>
            <a:ext cx="209550" cy="230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6873516" y="1587499"/>
            <a:ext cx="1216384" cy="48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05102-D2CB-4EC1-99E7-9F7651D6228F}"/>
              </a:ext>
            </a:extLst>
          </p:cNvPr>
          <p:cNvSpPr/>
          <p:nvPr/>
        </p:nvSpPr>
        <p:spPr>
          <a:xfrm>
            <a:off x="6283687" y="1443166"/>
            <a:ext cx="333014" cy="2316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E8C73-1230-4620-8CB8-7ED2134465E2}"/>
              </a:ext>
            </a:extLst>
          </p:cNvPr>
          <p:cNvSpPr txBox="1"/>
          <p:nvPr/>
        </p:nvSpPr>
        <p:spPr>
          <a:xfrm>
            <a:off x="-1" y="485330"/>
            <a:ext cx="157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MEM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223203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/>
          </a:bodyPr>
          <a:lstStyle/>
          <a:p>
            <a:r>
              <a:rPr lang="en-US" altLang="zh-CN" dirty="0"/>
              <a:t>WB </a:t>
            </a:r>
            <a:r>
              <a:rPr lang="zh-CN" altLang="en-US" dirty="0"/>
              <a:t>阶段进行寄存器的写回。指令及其执行的结果被回传入 </a:t>
            </a:r>
            <a:r>
              <a:rPr lang="en-US" altLang="zh-CN" dirty="0"/>
              <a:t>REG </a:t>
            </a:r>
            <a:r>
              <a:rPr lang="zh-CN" altLang="en-US" dirty="0"/>
              <a:t>模块，</a:t>
            </a:r>
            <a:r>
              <a:rPr lang="en-US" altLang="zh-CN" dirty="0"/>
              <a:t>REG </a:t>
            </a:r>
            <a:r>
              <a:rPr lang="zh-CN" altLang="en-US" dirty="0"/>
              <a:t>模块在判断需要写回后，将结果写入对应寄存器。 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2071338" y="1985731"/>
            <a:ext cx="694164" cy="52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8135074" y="1433274"/>
            <a:ext cx="240576" cy="231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8A4BE1-7524-44F3-BEE9-8490DC264461}"/>
              </a:ext>
            </a:extLst>
          </p:cNvPr>
          <p:cNvSpPr txBox="1"/>
          <p:nvPr/>
        </p:nvSpPr>
        <p:spPr>
          <a:xfrm>
            <a:off x="0" y="485330"/>
            <a:ext cx="13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WB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38306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三、技术细节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877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冲突控制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异常</a:t>
            </a:r>
            <a:endParaRPr kumimoji="1" lang="en-US" altLang="zh-CN" dirty="0"/>
          </a:p>
          <a:p>
            <a:r>
              <a:rPr kumimoji="1" lang="en-US" altLang="zh-CN" dirty="0"/>
              <a:t>3. </a:t>
            </a:r>
            <a:r>
              <a:rPr kumimoji="1" lang="zh-CN" altLang="en-US" dirty="0"/>
              <a:t>内存管理</a:t>
            </a:r>
            <a:endParaRPr kumimoji="1" lang="en-US" altLang="zh-CN" dirty="0"/>
          </a:p>
          <a:p>
            <a:r>
              <a:rPr kumimoji="1" lang="en-US" altLang="zh-CN" dirty="0"/>
              <a:t>4.  VGA</a:t>
            </a:r>
          </a:p>
        </p:txBody>
      </p:sp>
    </p:spTree>
    <p:extLst>
      <p:ext uri="{BB962C8B-B14F-4D97-AF65-F5344CB8AC3E}">
        <p14:creationId xmlns:p14="http://schemas.microsoft.com/office/powerpoint/2010/main" val="183484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6" y="1999337"/>
            <a:ext cx="3815306" cy="536005"/>
          </a:xfrm>
        </p:spPr>
        <p:txBody>
          <a:bodyPr/>
          <a:lstStyle/>
          <a:p>
            <a:r>
              <a:rPr kumimoji="1" lang="zh-CN" altLang="en-US" dirty="0"/>
              <a:t>数据冲突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673753"/>
            <a:ext cx="4044825" cy="11186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数据旁路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r3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r4</a:t>
            </a:r>
            <a:r>
              <a:rPr kumimoji="1" lang="zh-CN" altLang="en-US" dirty="0"/>
              <a:t>阶段寄存器中的数据前传到</a:t>
            </a:r>
            <a:r>
              <a:rPr kumimoji="1" lang="en-US" altLang="zh-CN" dirty="0"/>
              <a:t>forward</a:t>
            </a:r>
            <a:r>
              <a:rPr kumimoji="1" lang="zh-CN" altLang="en-US" dirty="0"/>
              <a:t>模块，并仲裁是否使用。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3" y="1999337"/>
            <a:ext cx="3815305" cy="553373"/>
          </a:xfrm>
        </p:spPr>
        <p:txBody>
          <a:bodyPr/>
          <a:lstStyle/>
          <a:p>
            <a:r>
              <a:rPr kumimoji="1" lang="zh-CN" altLang="en-US" dirty="0"/>
              <a:t>结构冲突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3" y="2673753"/>
            <a:ext cx="4044825" cy="31873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对于寄存器结构冲突，采用写优先结构，若要对同一寄存器同时进行读写，则直接输出写的内容</a:t>
            </a:r>
            <a:endParaRPr kumimoji="1" lang="en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SRAM</a:t>
            </a:r>
            <a:r>
              <a:rPr kumimoji="1" lang="zh-CN" altLang="en-US" dirty="0"/>
              <a:t>相关的冲突，由</a:t>
            </a:r>
            <a:r>
              <a:rPr kumimoji="1" lang="en-US" altLang="zh-CN" dirty="0" err="1"/>
              <a:t>SRAM_decoder</a:t>
            </a:r>
            <a:r>
              <a:rPr kumimoji="1" lang="zh-CN" altLang="en-US" dirty="0"/>
              <a:t>模块仲裁并输出</a:t>
            </a:r>
            <a:r>
              <a:rPr kumimoji="1" lang="en-US" altLang="zh-CN" dirty="0"/>
              <a:t>stall</a:t>
            </a:r>
            <a:r>
              <a:rPr kumimoji="1" lang="zh-CN" altLang="en-US" dirty="0"/>
              <a:t>信号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冲突控制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41F8B29-8ED5-431E-BC23-C36456A203BB}"/>
              </a:ext>
            </a:extLst>
          </p:cNvPr>
          <p:cNvSpPr txBox="1">
            <a:spLocks/>
          </p:cNvSpPr>
          <p:nvPr/>
        </p:nvSpPr>
        <p:spPr>
          <a:xfrm>
            <a:off x="665416" y="3792354"/>
            <a:ext cx="3815306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控制冲突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91EE921-42D7-470E-B6E5-109D8884EF07}"/>
              </a:ext>
            </a:extLst>
          </p:cNvPr>
          <p:cNvSpPr txBox="1">
            <a:spLocks/>
          </p:cNvSpPr>
          <p:nvPr/>
        </p:nvSpPr>
        <p:spPr>
          <a:xfrm>
            <a:off x="435892" y="4466770"/>
            <a:ext cx="4044825" cy="2039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对于跳转指令，不主动产生气泡，而是由分支预测模块给出</a:t>
            </a:r>
            <a:r>
              <a:rPr kumimoji="1" lang="en-US" altLang="zh-CN" dirty="0" err="1"/>
              <a:t>next_pc</a:t>
            </a:r>
            <a:endParaRPr kumimoji="1" lang="en-US" altLang="zh-CN" dirty="0"/>
          </a:p>
          <a:p>
            <a:r>
              <a:rPr kumimoji="1" lang="zh-CN" altLang="en-US" dirty="0"/>
              <a:t>若在</a:t>
            </a:r>
            <a:r>
              <a:rPr kumimoji="1" lang="en-US" altLang="zh-CN" dirty="0"/>
              <a:t>EXE</a:t>
            </a:r>
            <a:r>
              <a:rPr kumimoji="1" lang="zh-CN" altLang="en-US" dirty="0"/>
              <a:t>阶段发现预测失败，将</a:t>
            </a:r>
            <a:r>
              <a:rPr kumimoji="1" lang="en-US" altLang="zh-CN" dirty="0"/>
              <a:t>r1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r2</a:t>
            </a:r>
            <a:r>
              <a:rPr kumimoji="1" lang="zh-CN" altLang="en-US" dirty="0"/>
              <a:t>中的指令重置为</a:t>
            </a:r>
            <a:r>
              <a:rPr kumimoji="1" lang="en-US" altLang="zh-CN" dirty="0" err="1"/>
              <a:t>nop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nop</a:t>
            </a:r>
            <a:r>
              <a:rPr kumimoji="1" lang="zh-CN" altLang="en-US" dirty="0"/>
              <a:t>默认为</a:t>
            </a:r>
            <a:r>
              <a:rPr kumimoji="1" lang="en-US" altLang="zh-CN" dirty="0" err="1"/>
              <a:t>addi</a:t>
            </a:r>
            <a:r>
              <a:rPr kumimoji="1" lang="en-US" altLang="zh-CN" dirty="0"/>
              <a:t> x0, x0, 0</a:t>
            </a:r>
          </a:p>
        </p:txBody>
      </p:sp>
    </p:spTree>
    <p:extLst>
      <p:ext uri="{BB962C8B-B14F-4D97-AF65-F5344CB8AC3E}">
        <p14:creationId xmlns:p14="http://schemas.microsoft.com/office/powerpoint/2010/main" val="3800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支持异常版本的监控程序。对于 </a:t>
            </a:r>
            <a:r>
              <a:rPr lang="en-US" altLang="zh-CN" dirty="0" err="1"/>
              <a:t>ecall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ebreak</a:t>
            </a:r>
            <a:r>
              <a:rPr lang="en-US" altLang="zh-CN" dirty="0"/>
              <a:t> </a:t>
            </a:r>
            <a:r>
              <a:rPr lang="zh-CN" altLang="en-US" dirty="0"/>
              <a:t>指令，简单地作为跳转指令来执行， 将 </a:t>
            </a:r>
            <a:r>
              <a:rPr lang="en-US" altLang="zh-CN" dirty="0" err="1"/>
              <a:t>mepc</a:t>
            </a:r>
            <a:r>
              <a:rPr lang="en-US" altLang="zh-CN" dirty="0"/>
              <a:t> </a:t>
            </a:r>
            <a:r>
              <a:rPr lang="zh-CN" altLang="en-US" dirty="0"/>
              <a:t>置为当前 </a:t>
            </a:r>
            <a:r>
              <a:rPr lang="en-US" altLang="zh-CN" dirty="0"/>
              <a:t>pc</a:t>
            </a:r>
            <a:r>
              <a:rPr lang="zh-CN" altLang="en-US" dirty="0"/>
              <a:t>，将 </a:t>
            </a:r>
            <a:r>
              <a:rPr lang="en-US" altLang="zh-CN" dirty="0" err="1"/>
              <a:t>mcause</a:t>
            </a:r>
            <a:r>
              <a:rPr lang="en-US" altLang="zh-CN" dirty="0"/>
              <a:t> </a:t>
            </a:r>
            <a:r>
              <a:rPr lang="zh-CN" altLang="en-US" dirty="0"/>
              <a:t>置为异常原因。</a:t>
            </a:r>
            <a:r>
              <a:rPr lang="en-US" altLang="zh-CN" dirty="0" err="1"/>
              <a:t>mret</a:t>
            </a:r>
            <a:r>
              <a:rPr lang="en-US" altLang="zh-CN" dirty="0"/>
              <a:t> </a:t>
            </a:r>
            <a:r>
              <a:rPr lang="zh-CN" altLang="en-US" dirty="0"/>
              <a:t>指令同样作为跳转指令，</a:t>
            </a:r>
            <a:r>
              <a:rPr lang="en-US" altLang="zh-CN" dirty="0" err="1"/>
              <a:t>csrr</a:t>
            </a:r>
            <a:r>
              <a:rPr lang="en-US" altLang="zh-CN" dirty="0"/>
              <a:t> </a:t>
            </a:r>
            <a:r>
              <a:rPr lang="zh-CN" altLang="en-US" dirty="0"/>
              <a:t>系列指令则放在 </a:t>
            </a:r>
            <a:r>
              <a:rPr lang="en-US" altLang="zh-CN" dirty="0"/>
              <a:t>CSR </a:t>
            </a:r>
            <a:r>
              <a:rPr lang="zh-CN" altLang="en-US" dirty="0"/>
              <a:t>模块内部进行运算。在 </a:t>
            </a:r>
            <a:r>
              <a:rPr lang="en-US" altLang="zh-CN" dirty="0"/>
              <a:t>CSR </a:t>
            </a:r>
            <a:r>
              <a:rPr lang="zh-CN" altLang="en-US" dirty="0"/>
              <a:t>模块内部维护一个状态代表当前是 </a:t>
            </a:r>
            <a:r>
              <a:rPr lang="en-US" altLang="zh-CN" dirty="0"/>
              <a:t>U </a:t>
            </a:r>
            <a:r>
              <a:rPr lang="zh-CN" altLang="en-US" dirty="0"/>
              <a:t>态还是 </a:t>
            </a:r>
            <a:r>
              <a:rPr lang="en-US" altLang="zh-CN" dirty="0"/>
              <a:t>M </a:t>
            </a:r>
            <a:r>
              <a:rPr lang="zh-CN" altLang="en-US" dirty="0"/>
              <a:t>态，并暴露给 </a:t>
            </a:r>
            <a:r>
              <a:rPr lang="en-US" altLang="zh-CN" dirty="0"/>
              <a:t>SRAM DECODER </a:t>
            </a:r>
            <a:r>
              <a:rPr lang="zh-CN" altLang="en-US" dirty="0"/>
              <a:t>以支持 </a:t>
            </a:r>
            <a:r>
              <a:rPr lang="en-US" altLang="zh-CN" dirty="0"/>
              <a:t>U </a:t>
            </a:r>
            <a:r>
              <a:rPr lang="zh-CN" altLang="en-US" dirty="0"/>
              <a:t>态地址映射。</a:t>
            </a:r>
            <a:endParaRPr lang="en-US" altLang="zh-CN" dirty="0"/>
          </a:p>
          <a:p>
            <a:r>
              <a:rPr lang="zh-CN" altLang="en-US" dirty="0"/>
              <a:t>异常模块只涉及了 </a:t>
            </a:r>
            <a:r>
              <a:rPr lang="en-US" altLang="zh-CN" dirty="0"/>
              <a:t>ID </a:t>
            </a:r>
            <a:r>
              <a:rPr lang="zh-CN" altLang="en-US" dirty="0"/>
              <a:t>和 </a:t>
            </a:r>
            <a:r>
              <a:rPr lang="en-US" altLang="zh-CN" dirty="0"/>
              <a:t>EXE </a:t>
            </a:r>
            <a:r>
              <a:rPr lang="zh-CN" altLang="en-US" dirty="0"/>
              <a:t>两个阶段，这并非标准的异常处理流程。实际上这是对 </a:t>
            </a:r>
            <a:r>
              <a:rPr lang="en-US" altLang="zh-CN" dirty="0"/>
              <a:t>60M </a:t>
            </a:r>
            <a:r>
              <a:rPr lang="zh-CN" altLang="en-US" dirty="0"/>
              <a:t>频率的妥协，这样可以使用尽量少的硬件资源跑通监控程序。我们也尝试了在流水线的各个阶段收集共 </a:t>
            </a:r>
            <a:r>
              <a:rPr lang="en-US" altLang="zh-CN" dirty="0"/>
              <a:t>8 </a:t>
            </a:r>
            <a:r>
              <a:rPr lang="zh-CN" altLang="en-US" dirty="0"/>
              <a:t>种异常，在 </a:t>
            </a:r>
            <a:r>
              <a:rPr lang="en-US" altLang="zh-CN" dirty="0"/>
              <a:t>MEM </a:t>
            </a:r>
            <a:r>
              <a:rPr lang="zh-CN" altLang="en-US" dirty="0"/>
              <a:t>阶段统一处理，但会导致 </a:t>
            </a:r>
            <a:r>
              <a:rPr lang="en-US" altLang="zh-CN" dirty="0"/>
              <a:t>60M </a:t>
            </a:r>
            <a:r>
              <a:rPr lang="zh-CN" altLang="en-US" dirty="0"/>
              <a:t>下时序异常。 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3B5F6-E68C-4EFE-B801-A9F81E5D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9" y="593424"/>
            <a:ext cx="493463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我们采用 </a:t>
            </a:r>
            <a:r>
              <a:rPr lang="en-US" altLang="zh-CN" dirty="0"/>
              <a:t>8 </a:t>
            </a:r>
            <a:r>
              <a:rPr lang="zh-CN" altLang="en-US" dirty="0"/>
              <a:t>项全相连 </a:t>
            </a:r>
            <a:r>
              <a:rPr lang="en-US" altLang="zh-CN" dirty="0"/>
              <a:t>BTB </a:t>
            </a:r>
            <a:r>
              <a:rPr lang="zh-CN" altLang="en-US" dirty="0"/>
              <a:t>存储 </a:t>
            </a:r>
            <a:r>
              <a:rPr lang="en-US" altLang="zh-CN" dirty="0"/>
              <a:t>(pc, </a:t>
            </a:r>
            <a:r>
              <a:rPr lang="en-US" altLang="zh-CN" dirty="0" err="1"/>
              <a:t>next_pc</a:t>
            </a:r>
            <a:r>
              <a:rPr lang="en-US" altLang="zh-CN" dirty="0"/>
              <a:t>) </a:t>
            </a:r>
            <a:r>
              <a:rPr lang="zh-CN" altLang="en-US" dirty="0"/>
              <a:t>的二元组，使用 </a:t>
            </a:r>
            <a:r>
              <a:rPr lang="en-US" altLang="zh-CN" dirty="0"/>
              <a:t>1 </a:t>
            </a:r>
            <a:r>
              <a:rPr lang="zh-CN" altLang="en-US" dirty="0"/>
              <a:t>位的分支预测与 </a:t>
            </a:r>
            <a:r>
              <a:rPr lang="en-US" altLang="zh-CN" dirty="0"/>
              <a:t>LRU </a:t>
            </a:r>
            <a:r>
              <a:rPr lang="zh-CN" altLang="en-US" dirty="0"/>
              <a:t>缓存替换策略。</a:t>
            </a:r>
            <a:endParaRPr lang="en-US" altLang="zh-CN" dirty="0"/>
          </a:p>
          <a:p>
            <a:r>
              <a:rPr lang="zh-CN" altLang="en-US" dirty="0"/>
              <a:t>对于某个 </a:t>
            </a:r>
            <a:r>
              <a:rPr lang="en-US" altLang="zh-CN" dirty="0"/>
              <a:t>pc</a:t>
            </a:r>
            <a:r>
              <a:rPr lang="zh-CN" altLang="en-US" dirty="0"/>
              <a:t>，若不在表内，则下个 </a:t>
            </a:r>
            <a:r>
              <a:rPr lang="en-US" altLang="zh-CN" dirty="0"/>
              <a:t>pc </a:t>
            </a:r>
            <a:r>
              <a:rPr lang="zh-CN" altLang="en-US" dirty="0"/>
              <a:t>为 </a:t>
            </a:r>
            <a:r>
              <a:rPr lang="en-US" altLang="zh-CN" dirty="0"/>
              <a:t>pc+4</a:t>
            </a:r>
            <a:r>
              <a:rPr lang="zh-CN" altLang="en-US" dirty="0"/>
              <a:t>，否则查表获取下一跳地址。若查表命中， 则置 </a:t>
            </a:r>
            <a:r>
              <a:rPr lang="en-US" altLang="zh-CN" dirty="0" err="1"/>
              <a:t>jmped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，否则为 </a:t>
            </a:r>
            <a:r>
              <a:rPr lang="en-US" altLang="zh-CN" dirty="0"/>
              <a:t>0</a:t>
            </a:r>
            <a:r>
              <a:rPr lang="zh-CN" altLang="en-US" dirty="0"/>
              <a:t>，其随着流水线寄存器行至 </a:t>
            </a:r>
            <a:r>
              <a:rPr lang="en-US" altLang="zh-CN" dirty="0"/>
              <a:t>r2</a:t>
            </a:r>
            <a:r>
              <a:rPr lang="zh-CN" altLang="en-US" dirty="0"/>
              <a:t>。在 </a:t>
            </a:r>
            <a:r>
              <a:rPr lang="en-US" altLang="zh-CN" dirty="0"/>
              <a:t>ALU </a:t>
            </a:r>
            <a:r>
              <a:rPr lang="zh-CN" altLang="en-US" dirty="0"/>
              <a:t>阶段，根据 </a:t>
            </a:r>
            <a:r>
              <a:rPr lang="en-US" altLang="zh-CN" dirty="0"/>
              <a:t>r2_jmped </a:t>
            </a:r>
            <a:r>
              <a:rPr lang="zh-CN" altLang="en-US" dirty="0"/>
              <a:t>与 </a:t>
            </a:r>
            <a:r>
              <a:rPr lang="en-US" altLang="zh-CN" dirty="0"/>
              <a:t>ALU </a:t>
            </a:r>
            <a:r>
              <a:rPr lang="zh-CN" altLang="en-US" dirty="0"/>
              <a:t>得到的真实跳转判断是否发生分支预测错误，若错误则重置前两级流水线。</a:t>
            </a:r>
            <a:endParaRPr lang="en-US" altLang="zh-CN" dirty="0"/>
          </a:p>
          <a:p>
            <a:r>
              <a:rPr lang="zh-CN" altLang="en-US" dirty="0"/>
              <a:t>若查表命中且确实发生跳转，则将表项更新并移至第一位；若查表命中但未跳转，则从表中删除表项；若查表未命中且发生跳转，则将表项添加至第一位。</a:t>
            </a:r>
            <a:endParaRPr lang="en-US" altLang="zh-CN" dirty="0"/>
          </a:p>
          <a:p>
            <a:pPr lvl="1"/>
            <a:r>
              <a:rPr kumimoji="1" lang="zh-CN" altLang="en-US" dirty="0"/>
              <a:t>这实际上是一个最近最常使用队列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分支预测</a:t>
            </a:r>
          </a:p>
        </p:txBody>
      </p:sp>
    </p:spTree>
    <p:extLst>
      <p:ext uri="{BB962C8B-B14F-4D97-AF65-F5344CB8AC3E}">
        <p14:creationId xmlns:p14="http://schemas.microsoft.com/office/powerpoint/2010/main" val="104299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由于 </a:t>
            </a:r>
            <a:r>
              <a:rPr lang="en-US" altLang="zh-CN" dirty="0"/>
              <a:t>FPGA </a:t>
            </a:r>
            <a:r>
              <a:rPr lang="zh-CN" altLang="en-US" dirty="0"/>
              <a:t>内部无法实现总线，因此我们的 </a:t>
            </a:r>
            <a:r>
              <a:rPr lang="en-US" altLang="zh-CN" dirty="0"/>
              <a:t>CPU </a:t>
            </a:r>
            <a:r>
              <a:rPr lang="zh-CN" altLang="en-US" dirty="0"/>
              <a:t>无法真正实现总线使用权的仲裁和转移，而是在 </a:t>
            </a:r>
            <a:r>
              <a:rPr lang="en-US" altLang="zh-CN" dirty="0"/>
              <a:t>EXE </a:t>
            </a:r>
            <a:r>
              <a:rPr lang="zh-CN" altLang="en-US" dirty="0"/>
              <a:t>阶段将所有的相关数据传入仲裁模块 </a:t>
            </a:r>
            <a:r>
              <a:rPr lang="en-US" altLang="zh-CN" dirty="0"/>
              <a:t>SRAM DECODER</a:t>
            </a:r>
            <a:r>
              <a:rPr lang="zh-CN" altLang="en-US" dirty="0"/>
              <a:t>，按一定的优先级顺序判断即将使用总线的数据流，将控制信号写入 </a:t>
            </a:r>
            <a:r>
              <a:rPr lang="en-US" altLang="zh-CN" dirty="0"/>
              <a:t>r3 </a:t>
            </a:r>
            <a:r>
              <a:rPr lang="zh-CN" altLang="en-US" dirty="0"/>
              <a:t>寄存器中。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将仲裁放在 </a:t>
            </a:r>
            <a:r>
              <a:rPr lang="en-US" altLang="zh-CN" dirty="0"/>
              <a:t>EXE </a:t>
            </a:r>
            <a:r>
              <a:rPr lang="zh-CN" altLang="en-US" dirty="0"/>
              <a:t>阶段的理由是我们采取了单周期读写 </a:t>
            </a:r>
            <a:r>
              <a:rPr lang="en-US" altLang="zh-CN" dirty="0"/>
              <a:t>SRAM</a:t>
            </a:r>
            <a:r>
              <a:rPr lang="zh-CN" altLang="en-US" dirty="0"/>
              <a:t>，时序要求非常紧张，将控制信号提前解析可以大大改善这个问题，代价则是牺牲 </a:t>
            </a:r>
            <a:r>
              <a:rPr lang="en-US" altLang="zh-CN" dirty="0"/>
              <a:t>EXE </a:t>
            </a:r>
            <a:r>
              <a:rPr lang="zh-CN" altLang="en-US" dirty="0"/>
              <a:t>阶段的时序裕量。正因为采取这样的策略，最终我们的 </a:t>
            </a:r>
            <a:r>
              <a:rPr lang="en-US" altLang="zh-CN" dirty="0"/>
              <a:t>CPU </a:t>
            </a:r>
            <a:r>
              <a:rPr lang="zh-CN" altLang="en-US" dirty="0"/>
              <a:t>可以达到 </a:t>
            </a:r>
            <a:r>
              <a:rPr lang="en-US" altLang="zh-CN" dirty="0"/>
              <a:t>60M </a:t>
            </a:r>
            <a:r>
              <a:rPr lang="zh-CN" altLang="en-US" dirty="0"/>
              <a:t>频率。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内存管理与串口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3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6" y="1999337"/>
            <a:ext cx="3815306" cy="536005"/>
          </a:xfrm>
        </p:spPr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取指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673753"/>
            <a:ext cx="4044825" cy="2514264"/>
          </a:xfrm>
        </p:spPr>
        <p:txBody>
          <a:bodyPr>
            <a:normAutofit/>
          </a:bodyPr>
          <a:lstStyle/>
          <a:p>
            <a:r>
              <a:rPr lang="zh-CN" altLang="en-US" dirty="0"/>
              <a:t>不需要进行访存，那么会获取下一指令的 </a:t>
            </a:r>
            <a:r>
              <a:rPr lang="en-US" altLang="zh-CN" dirty="0"/>
              <a:t>pc </a:t>
            </a:r>
            <a:r>
              <a:rPr lang="zh-CN" altLang="en-US" dirty="0"/>
              <a:t>值，根据地址映射关系使能相应的 </a:t>
            </a:r>
            <a:r>
              <a:rPr lang="en-US" altLang="zh-CN" dirty="0"/>
              <a:t>SRAM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在下一时钟来临时把所有信号交给 </a:t>
            </a:r>
            <a:r>
              <a:rPr lang="en-US" altLang="zh-CN" dirty="0"/>
              <a:t>SRAM CONTROLLER </a:t>
            </a:r>
            <a:r>
              <a:rPr lang="zh-CN" altLang="en-US" dirty="0"/>
              <a:t>模块，真正进行取指。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3" y="1999337"/>
            <a:ext cx="3815305" cy="553373"/>
          </a:xfrm>
        </p:spPr>
        <p:txBody>
          <a:bodyPr/>
          <a:lstStyle/>
          <a:p>
            <a:r>
              <a:rPr kumimoji="1" lang="en-US" altLang="zh-CN" dirty="0"/>
              <a:t>MEM</a:t>
            </a:r>
            <a:r>
              <a:rPr kumimoji="1" lang="zh-CN" altLang="en-US" dirty="0"/>
              <a:t>访存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3" y="2673753"/>
            <a:ext cx="4044825" cy="3187301"/>
          </a:xfrm>
        </p:spPr>
        <p:txBody>
          <a:bodyPr>
            <a:normAutofit/>
          </a:bodyPr>
          <a:lstStyle/>
          <a:p>
            <a:r>
              <a:rPr lang="zh-CN" altLang="en-US" dirty="0"/>
              <a:t>会优先进行访存操作，使用来自 </a:t>
            </a:r>
            <a:r>
              <a:rPr lang="en-US" altLang="zh-CN" dirty="0"/>
              <a:t>EXE </a:t>
            </a:r>
            <a:r>
              <a:rPr lang="zh-CN" altLang="en-US" dirty="0"/>
              <a:t>阶段的地址和数据来判断总线信号的赋值；</a:t>
            </a:r>
            <a:r>
              <a:rPr lang="en-US" altLang="zh-CN" dirty="0"/>
              <a:t>stall </a:t>
            </a:r>
            <a:r>
              <a:rPr lang="zh-CN" altLang="en-US" dirty="0"/>
              <a:t>信号，表示当前正在进行访存，暂停流水线。</a:t>
            </a:r>
            <a:endParaRPr lang="en-US" altLang="zh-CN" dirty="0"/>
          </a:p>
          <a:p>
            <a:r>
              <a:rPr lang="zh-CN" altLang="en-US" dirty="0"/>
              <a:t>控制器内部会对是否已处理访存进行标记， 如果已经处理过一次访存，那么接下来的 </a:t>
            </a:r>
            <a:r>
              <a:rPr lang="en-US" altLang="zh-CN" dirty="0"/>
              <a:t>SRAM </a:t>
            </a:r>
            <a:r>
              <a:rPr lang="zh-CN" altLang="en-US" dirty="0"/>
              <a:t>指令应当为取指。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内存管理与串口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1841890"/>
            <a:ext cx="7634195" cy="36024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一、实验概述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二、数据通路与模块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三、技术细节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四、成果展示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6" y="1999337"/>
            <a:ext cx="3815306" cy="536005"/>
          </a:xfrm>
        </p:spPr>
        <p:txBody>
          <a:bodyPr/>
          <a:lstStyle/>
          <a:p>
            <a:r>
              <a:rPr kumimoji="1" lang="en-US" altLang="zh-CN" dirty="0"/>
              <a:t>MMU+TLB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673753"/>
            <a:ext cx="4044825" cy="2514264"/>
          </a:xfrm>
        </p:spPr>
        <p:txBody>
          <a:bodyPr>
            <a:normAutofit/>
          </a:bodyPr>
          <a:lstStyle/>
          <a:p>
            <a:r>
              <a:rPr lang="zh-CN" altLang="en-US" dirty="0"/>
              <a:t>我们实现的 </a:t>
            </a:r>
            <a:r>
              <a:rPr lang="en-US" altLang="zh-CN" dirty="0"/>
              <a:t>TLB </a:t>
            </a:r>
            <a:r>
              <a:rPr lang="zh-CN" altLang="en-US" dirty="0"/>
              <a:t>为一行 </a:t>
            </a:r>
            <a:r>
              <a:rPr lang="en-US" altLang="zh-CN" dirty="0"/>
              <a:t>TLB</a:t>
            </a:r>
            <a:r>
              <a:rPr lang="zh-CN" altLang="en-US" dirty="0"/>
              <a:t>，只缓存一个一级页表基地址和一个二级页表基地址。当开启页表并且状态为用户态时，会在上述两个过程前自行安排地址翻译，操作步骤为：</a:t>
            </a: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0722" y="1783465"/>
            <a:ext cx="4044825" cy="3953191"/>
          </a:xfrm>
        </p:spPr>
        <p:txBody>
          <a:bodyPr>
            <a:normAutofit/>
          </a:bodyPr>
          <a:lstStyle/>
          <a:p>
            <a:r>
              <a:rPr lang="zh-CN" altLang="en-US" dirty="0"/>
              <a:t>先比对虚地址的高位与已保存的页表索引是否相同。</a:t>
            </a:r>
            <a:endParaRPr lang="en-US" altLang="zh-CN" dirty="0"/>
          </a:p>
          <a:p>
            <a:r>
              <a:rPr lang="zh-CN" altLang="en-US" dirty="0"/>
              <a:t>一级索引不同，将地址设为 </a:t>
            </a:r>
            <a:r>
              <a:rPr lang="en-US" altLang="zh-CN" dirty="0"/>
              <a:t>satp+VPN0 </a:t>
            </a:r>
            <a:r>
              <a:rPr lang="zh-CN" altLang="en-US" dirty="0"/>
              <a:t>获取二级页表基地址；</a:t>
            </a:r>
            <a:endParaRPr lang="en-US" altLang="zh-CN" dirty="0"/>
          </a:p>
          <a:p>
            <a:r>
              <a:rPr lang="zh-CN" altLang="en-US" dirty="0"/>
              <a:t>一、二级索引均相同，不需要额外访存，直接使用缓存的实地址； 否则将地址设为二级页表基地址 </a:t>
            </a:r>
            <a:r>
              <a:rPr lang="en-US" altLang="zh-CN" dirty="0"/>
              <a:t>+VPN1 </a:t>
            </a:r>
            <a:r>
              <a:rPr lang="zh-CN" altLang="en-US" dirty="0"/>
              <a:t>获取实地址页的基地址；</a:t>
            </a:r>
            <a:endParaRPr lang="en-US" altLang="zh-CN" dirty="0"/>
          </a:p>
          <a:p>
            <a:r>
              <a:rPr lang="zh-CN" altLang="en-US" dirty="0"/>
              <a:t>若已获取一级页表基地址，也将地址设为二级页表基地址 </a:t>
            </a:r>
            <a:r>
              <a:rPr lang="en-US" altLang="zh-CN" dirty="0"/>
              <a:t>+VPN1 </a:t>
            </a:r>
            <a:r>
              <a:rPr lang="zh-CN" altLang="en-US" dirty="0"/>
              <a:t>获取实地址页的基地址。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内存管理与串口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3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内存管理与串口 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9C5965-B969-488F-8784-98864CE4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06" y="1459890"/>
            <a:ext cx="666843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VGA </a:t>
            </a:r>
            <a:r>
              <a:rPr lang="zh-CN" altLang="en-US" dirty="0"/>
              <a:t>视频输出拥有专属的 </a:t>
            </a:r>
            <a:r>
              <a:rPr lang="en-US" altLang="zh-CN" dirty="0"/>
              <a:t>BRAM </a:t>
            </a:r>
            <a:r>
              <a:rPr lang="zh-CN" altLang="en-US" dirty="0"/>
              <a:t>作为显存，其地址和控制信号来自 </a:t>
            </a:r>
            <a:r>
              <a:rPr lang="en-US" altLang="zh-CN" dirty="0"/>
              <a:t>VGA </a:t>
            </a:r>
            <a:r>
              <a:rPr lang="zh-CN" altLang="en-US" dirty="0"/>
              <a:t>模块，</a:t>
            </a:r>
            <a:r>
              <a:rPr lang="en-US" altLang="zh-CN" dirty="0"/>
              <a:t>THINPAD </a:t>
            </a:r>
            <a:r>
              <a:rPr lang="zh-CN" altLang="en-US" dirty="0"/>
              <a:t>将对应行列和 </a:t>
            </a:r>
            <a:r>
              <a:rPr lang="en-US" altLang="zh-CN" dirty="0" err="1"/>
              <a:t>rgb</a:t>
            </a:r>
            <a:r>
              <a:rPr lang="en-US" altLang="zh-CN" dirty="0"/>
              <a:t> </a:t>
            </a:r>
            <a:r>
              <a:rPr lang="zh-CN" altLang="en-US" dirty="0"/>
              <a:t>数据输出到 </a:t>
            </a:r>
            <a:r>
              <a:rPr lang="en-US" altLang="zh-CN" dirty="0"/>
              <a:t>VGA </a:t>
            </a:r>
            <a:r>
              <a:rPr lang="zh-CN" altLang="en-US" dirty="0"/>
              <a:t>外设。图片需要缩放至 </a:t>
            </a:r>
            <a:r>
              <a:rPr lang="en-US" altLang="zh-CN" dirty="0"/>
              <a:t>800x600 </a:t>
            </a:r>
            <a:r>
              <a:rPr lang="zh-CN" altLang="en-US" dirty="0"/>
              <a:t>大小并按照 </a:t>
            </a:r>
            <a:r>
              <a:rPr lang="en-US" altLang="zh-CN" dirty="0"/>
              <a:t>R:G:B=3:3:2 </a:t>
            </a:r>
            <a:r>
              <a:rPr lang="zh-CN" altLang="en-US" dirty="0"/>
              <a:t>的位数压缩。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为了优化 </a:t>
            </a:r>
            <a:r>
              <a:rPr lang="en-US" altLang="zh-CN" dirty="0"/>
              <a:t>FPGA </a:t>
            </a:r>
            <a:r>
              <a:rPr lang="zh-CN" altLang="en-US" dirty="0"/>
              <a:t>内部布线，我们将获取 </a:t>
            </a:r>
            <a:r>
              <a:rPr lang="en-US" altLang="zh-CN" dirty="0"/>
              <a:t>8 </a:t>
            </a:r>
            <a:r>
              <a:rPr lang="zh-CN" altLang="en-US" dirty="0"/>
              <a:t>位 </a:t>
            </a:r>
            <a:r>
              <a:rPr lang="en-US" altLang="zh-CN" dirty="0" err="1"/>
              <a:t>rbg</a:t>
            </a:r>
            <a:r>
              <a:rPr lang="en-US" altLang="zh-CN" dirty="0"/>
              <a:t> </a:t>
            </a:r>
            <a:r>
              <a:rPr lang="zh-CN" altLang="en-US" dirty="0"/>
              <a:t>数据改为一次性从 </a:t>
            </a:r>
            <a:r>
              <a:rPr lang="en-US" altLang="zh-CN" dirty="0"/>
              <a:t>BRAM </a:t>
            </a:r>
            <a:r>
              <a:rPr lang="zh-CN" altLang="en-US" dirty="0"/>
              <a:t>中读取 </a:t>
            </a:r>
            <a:r>
              <a:rPr lang="en-US" altLang="zh-CN" dirty="0"/>
              <a:t>32 </a:t>
            </a:r>
            <a:r>
              <a:rPr lang="zh-CN" altLang="en-US" dirty="0"/>
              <a:t>位数据，即 </a:t>
            </a:r>
            <a:r>
              <a:rPr lang="en-US" altLang="zh-CN" dirty="0"/>
              <a:t>4 </a:t>
            </a:r>
            <a:r>
              <a:rPr lang="zh-CN" altLang="en-US" dirty="0"/>
              <a:t>个像素点的信息，再根据最后两位偏移量决定输出值。这样一来，</a:t>
            </a:r>
            <a:r>
              <a:rPr lang="en-US" altLang="zh-CN" dirty="0"/>
              <a:t>VGA </a:t>
            </a:r>
            <a:r>
              <a:rPr lang="zh-CN" altLang="en-US" dirty="0"/>
              <a:t>便可以独立于流水线进行工作。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 </a:t>
            </a:r>
            <a:r>
              <a:rPr lang="en-US" altLang="zh-CN" dirty="0"/>
              <a:t>BRAM </a:t>
            </a:r>
            <a:r>
              <a:rPr lang="zh-CN" altLang="en-US" dirty="0"/>
              <a:t>挂载到了从 </a:t>
            </a:r>
            <a:r>
              <a:rPr lang="en-US" altLang="zh-CN" dirty="0"/>
              <a:t>0x0 </a:t>
            </a:r>
            <a:r>
              <a:rPr lang="zh-CN" altLang="en-US" dirty="0"/>
              <a:t>开始、共 </a:t>
            </a:r>
            <a:r>
              <a:rPr lang="en-US" altLang="zh-CN" dirty="0"/>
              <a:t>19 </a:t>
            </a:r>
            <a:r>
              <a:rPr lang="zh-CN" altLang="en-US" dirty="0"/>
              <a:t>位的地址空间上， 这样就可以利用普通的访存指令来修改希望显示的像素数据。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18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四、成果展示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877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功能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性能</a:t>
            </a:r>
            <a:endParaRPr kumimoji="1" lang="en-US" altLang="zh-CN" dirty="0"/>
          </a:p>
          <a:p>
            <a:r>
              <a:rPr kumimoji="1" lang="en-US" altLang="zh-CN" dirty="0"/>
              <a:t>3.  VGA</a:t>
            </a:r>
          </a:p>
        </p:txBody>
      </p:sp>
    </p:spTree>
    <p:extLst>
      <p:ext uri="{BB962C8B-B14F-4D97-AF65-F5344CB8AC3E}">
        <p14:creationId xmlns:p14="http://schemas.microsoft.com/office/powerpoint/2010/main" val="178925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589848"/>
            <a:ext cx="7891040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 err="1"/>
              <a:t>ThinPAD</a:t>
            </a:r>
            <a:r>
              <a:rPr lang="en-US" altLang="zh-CN" dirty="0"/>
              <a:t>-Cloud </a:t>
            </a:r>
            <a:r>
              <a:rPr lang="zh-CN" altLang="en-US" dirty="0"/>
              <a:t>在线实验环境上，我们通过了 </a:t>
            </a:r>
            <a:r>
              <a:rPr lang="en-US" altLang="zh-CN" dirty="0"/>
              <a:t>19+3 </a:t>
            </a:r>
            <a:r>
              <a:rPr lang="zh-CN" altLang="en-US" dirty="0"/>
              <a:t>的指令测试。图片展示了页表版本的监控程序中运行用户程序输出 </a:t>
            </a:r>
            <a:r>
              <a:rPr lang="en-US" altLang="zh-CN" dirty="0"/>
              <a:t>ASCII </a:t>
            </a:r>
            <a:r>
              <a:rPr lang="zh-CN" altLang="en-US" dirty="0"/>
              <a:t>字符的过程，这表明异常及 </a:t>
            </a:r>
            <a:r>
              <a:rPr lang="en-US" altLang="zh-CN" dirty="0"/>
              <a:t>TLB </a:t>
            </a:r>
            <a:r>
              <a:rPr lang="zh-CN" altLang="en-US" dirty="0"/>
              <a:t>实现无误。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58D4B3-478E-4C5A-A19C-81B48218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18"/>
          <a:stretch/>
        </p:blipFill>
        <p:spPr>
          <a:xfrm>
            <a:off x="507573" y="3205213"/>
            <a:ext cx="8125959" cy="34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589848"/>
            <a:ext cx="7891040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可以看到，除访存冲突必须暂停 </a:t>
            </a:r>
            <a:r>
              <a:rPr lang="en-US" altLang="zh-CN" dirty="0"/>
              <a:t>1 </a:t>
            </a:r>
            <a:r>
              <a:rPr lang="zh-CN" altLang="en-US" dirty="0"/>
              <a:t>周期外，其余测试基本跑满 </a:t>
            </a:r>
            <a:r>
              <a:rPr lang="en-US" altLang="zh-CN" dirty="0"/>
              <a:t>60M</a:t>
            </a:r>
            <a:r>
              <a:rPr lang="zh-CN" altLang="en-US" dirty="0"/>
              <a:t>，这表明数据旁路、分支预测等很好地处理了相关冲突，几乎不牺牲流水线性能。 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188C5-ECB5-4200-931F-C413B2F6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0" y="2605048"/>
            <a:ext cx="79068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589848"/>
            <a:ext cx="7891040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我们使用 </a:t>
            </a:r>
            <a:r>
              <a:rPr lang="en-US" altLang="zh-CN" dirty="0"/>
              <a:t>VGA </a:t>
            </a:r>
            <a:r>
              <a:rPr lang="zh-CN" altLang="en-US" dirty="0"/>
              <a:t>进行动态图片的展示。展示的对象是图形学课上渲染出的 </a:t>
            </a:r>
            <a:r>
              <a:rPr lang="en-US" altLang="zh-CN" dirty="0"/>
              <a:t>1920x1080 </a:t>
            </a:r>
            <a:r>
              <a:rPr lang="zh-CN" altLang="en-US" dirty="0"/>
              <a:t>高分辨率图像，将其缩小到 </a:t>
            </a:r>
            <a:r>
              <a:rPr lang="en-US" altLang="zh-CN" dirty="0"/>
              <a:t>1064x600 </a:t>
            </a:r>
            <a:r>
              <a:rPr lang="zh-CN" altLang="en-US" dirty="0"/>
              <a:t>大小并进行 </a:t>
            </a:r>
            <a:r>
              <a:rPr lang="en-US" altLang="zh-CN" dirty="0"/>
              <a:t>R:G:B=3:3:2 </a:t>
            </a:r>
            <a:r>
              <a:rPr lang="zh-CN" altLang="en-US" dirty="0"/>
              <a:t>位的压缩。将得到的</a:t>
            </a:r>
            <a:r>
              <a:rPr lang="en-US" altLang="zh-CN" dirty="0"/>
              <a:t>.bin </a:t>
            </a:r>
            <a:r>
              <a:rPr lang="zh-CN" altLang="en-US" dirty="0"/>
              <a:t>文件写入 </a:t>
            </a:r>
            <a:r>
              <a:rPr lang="en-US" altLang="zh-CN" dirty="0" err="1"/>
              <a:t>ExtRAM</a:t>
            </a:r>
            <a:r>
              <a:rPr lang="zh-CN" altLang="en-US" dirty="0"/>
              <a:t>，并运行预先编写的汇编代码。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VGA</a:t>
            </a:r>
            <a:endParaRPr kumimoji="1" lang="zh-CN" altLang="en-US" dirty="0"/>
          </a:p>
        </p:txBody>
      </p:sp>
      <p:pic>
        <p:nvPicPr>
          <p:cNvPr id="4" name="WeChat_20201217214249">
            <a:hlinkClick r:id="" action="ppaction://media"/>
            <a:extLst>
              <a:ext uri="{FF2B5EF4-FFF2-40B4-BE49-F238E27FC236}">
                <a16:creationId xmlns:a16="http://schemas.microsoft.com/office/drawing/2014/main" id="{56CC0A29-A19A-4F6C-907E-167126E7F7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9146" y="3037924"/>
            <a:ext cx="4925708" cy="28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>
              <a:lnSpc>
                <a:spcPct val="200000"/>
              </a:lnSpc>
            </a:pPr>
            <a:r>
              <a:rPr kumimoji="1" lang="zh-CN" altLang="en-US" dirty="0"/>
              <a:t>第十七组</a:t>
            </a:r>
            <a:endParaRPr kumimoji="1" lang="en-US" altLang="zh-CN" dirty="0"/>
          </a:p>
          <a:p>
            <a:pPr algn="r">
              <a:lnSpc>
                <a:spcPct val="200000"/>
              </a:lnSpc>
            </a:pPr>
            <a:r>
              <a:rPr kumimoji="1" lang="zh-CN" altLang="en-US" dirty="0"/>
              <a:t>蔡思捷 张廷基 郑凯文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>
                <a:latin typeface="+mn-ea"/>
              </a:rPr>
              <a:t>一、实验概述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实验目标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实验结果</a:t>
            </a:r>
            <a:endParaRPr kumimoji="1" lang="en-US" altLang="zh-CN" dirty="0"/>
          </a:p>
          <a:p>
            <a:r>
              <a:rPr kumimoji="1" lang="en-US" altLang="zh-CN" dirty="0"/>
              <a:t>3. </a:t>
            </a:r>
            <a:r>
              <a:rPr kumimoji="1" lang="zh-CN" altLang="en-US" dirty="0"/>
              <a:t>组内分工</a:t>
            </a: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6" y="1999337"/>
            <a:ext cx="3815306" cy="536005"/>
          </a:xfrm>
        </p:spPr>
        <p:txBody>
          <a:bodyPr/>
          <a:lstStyle/>
          <a:p>
            <a:r>
              <a:rPr kumimoji="1" lang="zh-CN" altLang="en-US" dirty="0"/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673753"/>
            <a:ext cx="4044825" cy="3187302"/>
          </a:xfrm>
        </p:spPr>
        <p:txBody>
          <a:bodyPr>
            <a:normAutofit/>
          </a:bodyPr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en-US" altLang="zh-CN" dirty="0"/>
              <a:t>32 </a:t>
            </a:r>
            <a:r>
              <a:rPr lang="zh-CN" altLang="en-US" dirty="0"/>
              <a:t>位 </a:t>
            </a:r>
            <a:r>
              <a:rPr lang="en-US" altLang="zh-CN" dirty="0"/>
              <a:t>RISC-V </a:t>
            </a:r>
            <a:r>
              <a:rPr lang="zh-CN" altLang="en-US" dirty="0"/>
              <a:t>指令的 </a:t>
            </a:r>
            <a:r>
              <a:rPr lang="en-US" altLang="zh-CN" dirty="0"/>
              <a:t>CPU</a:t>
            </a:r>
            <a:endParaRPr kumimoji="1" lang="en-US" altLang="zh-CN" dirty="0"/>
          </a:p>
          <a:p>
            <a:pPr lvl="1"/>
            <a:r>
              <a:rPr lang="en-US" altLang="zh-CN" dirty="0"/>
              <a:t>19+3 </a:t>
            </a:r>
            <a:r>
              <a:rPr lang="zh-CN" altLang="en-US" dirty="0"/>
              <a:t>条指令并运行基础版本的监控程序</a:t>
            </a:r>
            <a:endParaRPr lang="en-US" altLang="zh-CN" dirty="0"/>
          </a:p>
          <a:p>
            <a:r>
              <a:rPr kumimoji="1" lang="zh-CN" altLang="en-US" dirty="0"/>
              <a:t>扩展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·……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3" y="1999337"/>
            <a:ext cx="3815305" cy="553373"/>
          </a:xfrm>
        </p:spPr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3" y="2673753"/>
            <a:ext cx="4044825" cy="31873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</a:t>
            </a:r>
            <a:r>
              <a:rPr kumimoji="1" lang="zh-CN" altLang="en-US" dirty="0"/>
              <a:t>级流水线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60M</a:t>
            </a:r>
            <a:r>
              <a:rPr kumimoji="1" lang="zh-CN" altLang="en-US" dirty="0"/>
              <a:t>主频</a:t>
            </a:r>
            <a:endParaRPr kumimoji="1" lang="en-US" altLang="zh-CN" dirty="0"/>
          </a:p>
          <a:p>
            <a:r>
              <a:rPr kumimoji="1" lang="zh-CN" altLang="en-US" dirty="0"/>
              <a:t>扩展</a:t>
            </a:r>
            <a:endParaRPr kumimoji="1" lang="en-US" altLang="zh-CN" dirty="0"/>
          </a:p>
          <a:p>
            <a:pPr lvl="1"/>
            <a:r>
              <a:rPr lang="zh-CN" altLang="en-US" dirty="0"/>
              <a:t>简易中断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endParaRPr kumimoji="1" lang="zh-CN" altLang="en-US" dirty="0"/>
          </a:p>
          <a:p>
            <a:pPr lvl="1"/>
            <a:r>
              <a:rPr lang="en-US" altLang="zh-CN" dirty="0"/>
              <a:t>U </a:t>
            </a:r>
            <a:r>
              <a:rPr lang="zh-CN" altLang="en-US" dirty="0"/>
              <a:t>态地址映射</a:t>
            </a:r>
            <a:r>
              <a:rPr lang="en-US" altLang="zh-CN" dirty="0"/>
              <a:t>/</a:t>
            </a:r>
            <a:r>
              <a:rPr lang="zh-CN" altLang="en-US" dirty="0"/>
              <a:t>页表</a:t>
            </a:r>
            <a:r>
              <a:rPr lang="en-US" altLang="zh-CN" dirty="0"/>
              <a:t>/TLB</a:t>
            </a:r>
          </a:p>
          <a:p>
            <a:pPr lvl="1"/>
            <a:r>
              <a:rPr lang="zh-CN" altLang="en-US" dirty="0"/>
              <a:t>分支预测</a:t>
            </a:r>
            <a:endParaRPr lang="en-US" altLang="zh-CN" dirty="0"/>
          </a:p>
          <a:p>
            <a:pPr lvl="1"/>
            <a:r>
              <a:rPr kumimoji="1" lang="en-US" altLang="zh-CN" dirty="0"/>
              <a:t>VGA</a:t>
            </a:r>
            <a:r>
              <a:rPr kumimoji="1" lang="zh-CN" altLang="en-US" dirty="0"/>
              <a:t>外设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实验概述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蔡思捷：</a:t>
            </a:r>
            <a:r>
              <a:rPr lang="en-US" altLang="zh-CN" dirty="0"/>
              <a:t>IF/MEM </a:t>
            </a:r>
            <a:r>
              <a:rPr lang="zh-CN" altLang="en-US" dirty="0"/>
              <a:t>阶段与 </a:t>
            </a:r>
            <a:r>
              <a:rPr lang="en-US" altLang="zh-CN" dirty="0"/>
              <a:t>SRAM/</a:t>
            </a:r>
            <a:r>
              <a:rPr lang="zh-CN" altLang="en-US" dirty="0"/>
              <a:t>串口的交互，页表</a:t>
            </a:r>
            <a:r>
              <a:rPr lang="en-US" altLang="zh-CN" dirty="0"/>
              <a:t>/TLB</a:t>
            </a:r>
            <a:r>
              <a:rPr lang="zh-CN" altLang="en-US" dirty="0"/>
              <a:t>，</a:t>
            </a:r>
            <a:r>
              <a:rPr lang="en-US" altLang="zh-CN" dirty="0"/>
              <a:t>VGA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郑凯文：数据前传，控制器，寄存器，分支预测，异常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张廷基：指令译码，</a:t>
            </a:r>
            <a:r>
              <a:rPr lang="en-US" altLang="zh-CN" dirty="0"/>
              <a:t>ALU</a:t>
            </a:r>
            <a:r>
              <a:rPr lang="zh-CN" altLang="en-US" dirty="0"/>
              <a:t>，</a:t>
            </a:r>
            <a:r>
              <a:rPr lang="en-US" altLang="zh-CN" dirty="0"/>
              <a:t>VGA </a:t>
            </a:r>
            <a:r>
              <a:rPr lang="zh-CN" altLang="en-US" dirty="0"/>
              <a:t>动画的汇编代码编写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组内分工</a:t>
            </a:r>
          </a:p>
        </p:txBody>
      </p:sp>
    </p:spTree>
    <p:extLst>
      <p:ext uri="{BB962C8B-B14F-4D97-AF65-F5344CB8AC3E}">
        <p14:creationId xmlns:p14="http://schemas.microsoft.com/office/powerpoint/2010/main" val="23176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奋斗三星期，造台计算机！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626674"/>
          </a:xfrm>
        </p:spPr>
        <p:txBody>
          <a:bodyPr>
            <a:normAutofit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取指操作。</a:t>
            </a:r>
            <a:r>
              <a:rPr lang="en-US" altLang="zh-CN" dirty="0"/>
              <a:t>SRAM DECODER </a:t>
            </a:r>
            <a:r>
              <a:rPr lang="zh-CN" altLang="en-US" dirty="0"/>
              <a:t>接收 </a:t>
            </a:r>
            <a:r>
              <a:rPr lang="en-US" altLang="zh-CN" dirty="0" err="1"/>
              <a:t>next_pc</a:t>
            </a:r>
            <a:r>
              <a:rPr lang="en-US" altLang="zh-CN" dirty="0"/>
              <a:t> </a:t>
            </a:r>
            <a:r>
              <a:rPr lang="zh-CN" altLang="en-US" dirty="0"/>
              <a:t>，没有遇到访存指令时，将产生取指的控制信号，控制 </a:t>
            </a:r>
            <a:r>
              <a:rPr lang="en-US" altLang="zh-CN" dirty="0"/>
              <a:t>SRAM CONTROLLER </a:t>
            </a:r>
            <a:r>
              <a:rPr lang="zh-CN" altLang="en-US" dirty="0"/>
              <a:t>完成取指。取得的指令被存 入 </a:t>
            </a:r>
            <a:r>
              <a:rPr lang="en-US" altLang="zh-CN" dirty="0"/>
              <a:t>r1 </a:t>
            </a:r>
            <a:r>
              <a:rPr lang="zh-CN" altLang="en-US" dirty="0"/>
              <a:t>寄存器中。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1543050" y="1190624"/>
            <a:ext cx="457200" cy="275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4826000" y="634999"/>
            <a:ext cx="400050" cy="27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05102-D2CB-4EC1-99E7-9F7651D6228F}"/>
              </a:ext>
            </a:extLst>
          </p:cNvPr>
          <p:cNvSpPr/>
          <p:nvPr/>
        </p:nvSpPr>
        <p:spPr>
          <a:xfrm>
            <a:off x="6632936" y="649416"/>
            <a:ext cx="1577613" cy="49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722EB9-9F66-4E4F-A333-D657B78EBEAF}"/>
              </a:ext>
            </a:extLst>
          </p:cNvPr>
          <p:cNvSpPr txBox="1"/>
          <p:nvPr/>
        </p:nvSpPr>
        <p:spPr>
          <a:xfrm>
            <a:off x="0" y="485330"/>
            <a:ext cx="13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IF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18240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ID </a:t>
            </a:r>
            <a:r>
              <a:rPr lang="zh-CN" altLang="en-US" dirty="0"/>
              <a:t>译码。指令被 </a:t>
            </a:r>
            <a:r>
              <a:rPr lang="en-US" altLang="zh-CN" dirty="0"/>
              <a:t>DECODER </a:t>
            </a:r>
            <a:r>
              <a:rPr lang="zh-CN" altLang="en-US" dirty="0"/>
              <a:t>模块解析为 </a:t>
            </a:r>
            <a:r>
              <a:rPr lang="en-US" altLang="zh-CN" dirty="0"/>
              <a:t>opcode</a:t>
            </a:r>
            <a:r>
              <a:rPr lang="zh-CN" altLang="en-US" dirty="0"/>
              <a:t>，被 </a:t>
            </a:r>
            <a:r>
              <a:rPr lang="en-US" altLang="zh-CN" dirty="0"/>
              <a:t>IMM </a:t>
            </a:r>
            <a:r>
              <a:rPr lang="zh-CN" altLang="en-US" dirty="0"/>
              <a:t>模块解析为立即数，并通过 </a:t>
            </a:r>
            <a:r>
              <a:rPr lang="en-US" altLang="zh-CN" dirty="0"/>
              <a:t>REG </a:t>
            </a:r>
            <a:r>
              <a:rPr lang="zh-CN" altLang="en-US" dirty="0"/>
              <a:t>模块得到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寄存器的值，通过 </a:t>
            </a:r>
            <a:r>
              <a:rPr lang="en-US" altLang="zh-CN" dirty="0"/>
              <a:t>CSR </a:t>
            </a:r>
            <a:r>
              <a:rPr lang="zh-CN" altLang="en-US" dirty="0"/>
              <a:t>模块得到 </a:t>
            </a:r>
            <a:r>
              <a:rPr lang="en-US" altLang="zh-CN" dirty="0" err="1"/>
              <a:t>csr</a:t>
            </a:r>
            <a:r>
              <a:rPr lang="en-US" altLang="zh-CN" dirty="0"/>
              <a:t> </a:t>
            </a:r>
            <a:r>
              <a:rPr lang="zh-CN" altLang="en-US" dirty="0"/>
              <a:t>寄存器的值。 这些数据都被存入 </a:t>
            </a:r>
            <a:r>
              <a:rPr lang="en-US" altLang="zh-CN" dirty="0"/>
              <a:t>r2 </a:t>
            </a:r>
            <a:r>
              <a:rPr lang="zh-CN" altLang="en-US" dirty="0"/>
              <a:t>寄存器中。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2021304" y="2859216"/>
            <a:ext cx="1001027" cy="27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2021304" y="2539534"/>
            <a:ext cx="837398" cy="27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05102-D2CB-4EC1-99E7-9F7651D6228F}"/>
              </a:ext>
            </a:extLst>
          </p:cNvPr>
          <p:cNvSpPr/>
          <p:nvPr/>
        </p:nvSpPr>
        <p:spPr>
          <a:xfrm>
            <a:off x="2021304" y="1982983"/>
            <a:ext cx="760397" cy="49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2D7257-9075-4F0E-AD28-9FD229CD5DC8}"/>
              </a:ext>
            </a:extLst>
          </p:cNvPr>
          <p:cNvSpPr txBox="1"/>
          <p:nvPr/>
        </p:nvSpPr>
        <p:spPr>
          <a:xfrm>
            <a:off x="0" y="485330"/>
            <a:ext cx="13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3BA9AE-7D7C-4B59-A02F-55457E5FF251}"/>
              </a:ext>
            </a:extLst>
          </p:cNvPr>
          <p:cNvSpPr/>
          <p:nvPr/>
        </p:nvSpPr>
        <p:spPr>
          <a:xfrm>
            <a:off x="3761874" y="537588"/>
            <a:ext cx="877503" cy="819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D097CC-D17E-4453-B062-1BCB6E47D566}"/>
              </a:ext>
            </a:extLst>
          </p:cNvPr>
          <p:cNvSpPr/>
          <p:nvPr/>
        </p:nvSpPr>
        <p:spPr>
          <a:xfrm>
            <a:off x="3319110" y="1423706"/>
            <a:ext cx="340836" cy="2368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二、数据通路与模块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35AAC-18F6-4B9C-9E63-CD3361D3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864" y="-1"/>
            <a:ext cx="7859210" cy="492660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463251"/>
            <a:ext cx="7749976" cy="745333"/>
          </a:xfrm>
        </p:spPr>
        <p:txBody>
          <a:bodyPr>
            <a:normAutofit/>
          </a:bodyPr>
          <a:lstStyle/>
          <a:p>
            <a:r>
              <a:rPr lang="en-US" altLang="zh-CN" dirty="0"/>
              <a:t>EXE </a:t>
            </a:r>
            <a:r>
              <a:rPr lang="zh-CN" altLang="en-US" dirty="0"/>
              <a:t>阶段进行 </a:t>
            </a:r>
            <a:r>
              <a:rPr lang="en-US" altLang="zh-CN" dirty="0"/>
              <a:t>ALU </a:t>
            </a:r>
            <a:r>
              <a:rPr lang="zh-CN" altLang="en-US" dirty="0"/>
              <a:t>运算和 </a:t>
            </a:r>
            <a:r>
              <a:rPr lang="en-US" altLang="zh-CN" dirty="0"/>
              <a:t>SRAM </a:t>
            </a:r>
            <a:r>
              <a:rPr lang="zh-CN" altLang="en-US" dirty="0"/>
              <a:t>的译码。</a:t>
            </a:r>
            <a:r>
              <a:rPr lang="en-US" altLang="zh-CN" dirty="0"/>
              <a:t>ALU </a:t>
            </a:r>
            <a:r>
              <a:rPr lang="zh-CN" altLang="en-US" dirty="0"/>
              <a:t>接收前传后的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，以及 </a:t>
            </a:r>
            <a:r>
              <a:rPr lang="en-US" altLang="zh-CN" dirty="0" err="1"/>
              <a:t>csr</a:t>
            </a:r>
            <a:r>
              <a:rPr lang="zh-CN" altLang="en-US" dirty="0"/>
              <a:t>、立即 数、</a:t>
            </a:r>
            <a:r>
              <a:rPr lang="en-US" altLang="zh-CN" dirty="0"/>
              <a:t>opcode</a:t>
            </a:r>
            <a:r>
              <a:rPr lang="zh-CN" altLang="en-US" dirty="0"/>
              <a:t>，输出运算后的结果，并产生是否跳转、跳转目标地址的信号。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72356-9034-4D69-B27B-407712ED06D3}"/>
              </a:ext>
            </a:extLst>
          </p:cNvPr>
          <p:cNvSpPr/>
          <p:nvPr/>
        </p:nvSpPr>
        <p:spPr>
          <a:xfrm>
            <a:off x="5233870" y="1681513"/>
            <a:ext cx="830045" cy="849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2FCEB-15A6-48D9-AD25-6B3A9459A82B}"/>
              </a:ext>
            </a:extLst>
          </p:cNvPr>
          <p:cNvSpPr/>
          <p:nvPr/>
        </p:nvSpPr>
        <p:spPr>
          <a:xfrm>
            <a:off x="4346910" y="2781432"/>
            <a:ext cx="1274243" cy="93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05102-D2CB-4EC1-99E7-9F7651D6228F}"/>
              </a:ext>
            </a:extLst>
          </p:cNvPr>
          <p:cNvSpPr/>
          <p:nvPr/>
        </p:nvSpPr>
        <p:spPr>
          <a:xfrm>
            <a:off x="4006381" y="1684792"/>
            <a:ext cx="989131" cy="84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9EF36-61FC-4EC8-A582-08590C6D4419}"/>
              </a:ext>
            </a:extLst>
          </p:cNvPr>
          <p:cNvSpPr txBox="1"/>
          <p:nvPr/>
        </p:nvSpPr>
        <p:spPr>
          <a:xfrm>
            <a:off x="0" y="48533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EXE</a:t>
            </a:r>
            <a:r>
              <a:rPr lang="zh-CN" altLang="en-US" sz="2400" dirty="0">
                <a:latin typeface="+mn-ea"/>
              </a:rPr>
              <a:t>阶段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1AD1BF-D320-40B1-8289-D7CB5D0D0F36}"/>
              </a:ext>
            </a:extLst>
          </p:cNvPr>
          <p:cNvSpPr/>
          <p:nvPr/>
        </p:nvSpPr>
        <p:spPr>
          <a:xfrm>
            <a:off x="3756424" y="553485"/>
            <a:ext cx="879076" cy="799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271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2478</Words>
  <Application>Microsoft Office PowerPoint</Application>
  <PresentationFormat>全屏显示(4:3)</PresentationFormat>
  <Paragraphs>205</Paragraphs>
  <Slides>27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华文中宋</vt:lpstr>
      <vt:lpstr>Gill Sans MT</vt:lpstr>
      <vt:lpstr>Wingdings 2</vt:lpstr>
      <vt:lpstr>清华简约主题-扁平-4:3</vt:lpstr>
      <vt:lpstr>RISC-V 处理器设计实验 答辩</vt:lpstr>
      <vt:lpstr>目录</vt:lpstr>
      <vt:lpstr>一、实验概述</vt:lpstr>
      <vt:lpstr>实验概述</vt:lpstr>
      <vt:lpstr>组内分工</vt:lpstr>
      <vt:lpstr>二、数据通路与模块</vt:lpstr>
      <vt:lpstr>二、数据通路与模块</vt:lpstr>
      <vt:lpstr>二、数据通路与模块</vt:lpstr>
      <vt:lpstr>二、数据通路与模块</vt:lpstr>
      <vt:lpstr>二、数据通路与模块</vt:lpstr>
      <vt:lpstr>二、数据通路与模块</vt:lpstr>
      <vt:lpstr>二、数据通路与模块</vt:lpstr>
      <vt:lpstr>二、数据通路与模块</vt:lpstr>
      <vt:lpstr>三、技术细节</vt:lpstr>
      <vt:lpstr>冲突控制</vt:lpstr>
      <vt:lpstr>异常</vt:lpstr>
      <vt:lpstr>分支预测</vt:lpstr>
      <vt:lpstr>内存管理与串口 </vt:lpstr>
      <vt:lpstr>内存管理与串口 </vt:lpstr>
      <vt:lpstr>内存管理与串口 </vt:lpstr>
      <vt:lpstr>内存管理与串口 </vt:lpstr>
      <vt:lpstr>VGA</vt:lpstr>
      <vt:lpstr>四、成果展示</vt:lpstr>
      <vt:lpstr>功能</vt:lpstr>
      <vt:lpstr>性能</vt:lpstr>
      <vt:lpstr>VGA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郑 凯文</cp:lastModifiedBy>
  <cp:revision>1337</cp:revision>
  <cp:lastPrinted>2020-04-04T02:50:47Z</cp:lastPrinted>
  <dcterms:created xsi:type="dcterms:W3CDTF">2020-01-04T07:43:38Z</dcterms:created>
  <dcterms:modified xsi:type="dcterms:W3CDTF">2020-12-18T04:34:30Z</dcterms:modified>
</cp:coreProperties>
</file>