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56" r:id="rId2"/>
    <p:sldId id="448" r:id="rId3"/>
    <p:sldId id="519" r:id="rId4"/>
    <p:sldId id="544" r:id="rId5"/>
    <p:sldId id="565" r:id="rId6"/>
    <p:sldId id="566" r:id="rId7"/>
    <p:sldId id="567" r:id="rId8"/>
    <p:sldId id="568" r:id="rId9"/>
    <p:sldId id="569" r:id="rId10"/>
    <p:sldId id="599" r:id="rId11"/>
    <p:sldId id="572" r:id="rId12"/>
    <p:sldId id="553" r:id="rId13"/>
    <p:sldId id="545" r:id="rId14"/>
    <p:sldId id="549" r:id="rId15"/>
    <p:sldId id="573" r:id="rId16"/>
    <p:sldId id="587" r:id="rId17"/>
    <p:sldId id="499" r:id="rId18"/>
    <p:sldId id="503" r:id="rId19"/>
    <p:sldId id="574" r:id="rId20"/>
    <p:sldId id="546" r:id="rId21"/>
    <p:sldId id="598" r:id="rId22"/>
    <p:sldId id="516" r:id="rId23"/>
    <p:sldId id="517" r:id="rId24"/>
    <p:sldId id="542" r:id="rId25"/>
    <p:sldId id="591" r:id="rId26"/>
    <p:sldId id="592" r:id="rId27"/>
    <p:sldId id="551" r:id="rId28"/>
    <p:sldId id="590" r:id="rId29"/>
    <p:sldId id="554" r:id="rId30"/>
    <p:sldId id="578" r:id="rId31"/>
    <p:sldId id="575" r:id="rId32"/>
    <p:sldId id="576" r:id="rId33"/>
    <p:sldId id="597" r:id="rId34"/>
    <p:sldId id="593" r:id="rId35"/>
    <p:sldId id="594" r:id="rId36"/>
    <p:sldId id="595" r:id="rId37"/>
    <p:sldId id="596" r:id="rId38"/>
    <p:sldId id="3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folHlink"/>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C81A08"/>
    <a:srgbClr val="22304B"/>
    <a:srgbClr val="0E224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91" autoAdjust="0"/>
    <p:restoredTop sz="88700" autoAdjust="0"/>
  </p:normalViewPr>
  <p:slideViewPr>
    <p:cSldViewPr snapToObjects="1">
      <p:cViewPr varScale="1">
        <p:scale>
          <a:sx n="62" d="100"/>
          <a:sy n="62" d="100"/>
        </p:scale>
        <p:origin x="-1548" y="-84"/>
      </p:cViewPr>
      <p:guideLst>
        <p:guide orient="horz" pos="2160"/>
        <p:guide pos="2880"/>
      </p:guideLst>
    </p:cSldViewPr>
  </p:slideViewPr>
  <p:outlineViewPr>
    <p:cViewPr>
      <p:scale>
        <a:sx n="33" d="100"/>
        <a:sy n="33" d="100"/>
      </p:scale>
      <p:origin x="0" y="20256"/>
    </p:cViewPr>
    <p:sldLst>
      <p:sld r:id="rId1" collapse="1"/>
      <p:sld r:id="rId2" collapse="1"/>
      <p:sld r:id="rId3" collapse="1"/>
      <p:sld r:id="rId4" collapse="1"/>
    </p:sldLst>
  </p:outlineViewPr>
  <p:notesTextViewPr>
    <p:cViewPr>
      <p:scale>
        <a:sx n="1" d="1"/>
        <a:sy n="1" d="1"/>
      </p:scale>
      <p:origin x="0" y="0"/>
    </p:cViewPr>
  </p:notesTextViewPr>
  <p:sorterViewPr>
    <p:cViewPr>
      <p:scale>
        <a:sx n="200" d="100"/>
        <a:sy n="200" d="100"/>
      </p:scale>
      <p:origin x="0" y="24858"/>
    </p:cViewPr>
  </p:sorterViewPr>
  <p:notesViewPr>
    <p:cSldViewPr snapToObjects="1">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22.xml"/><Relationship Id="rId1" Type="http://schemas.openxmlformats.org/officeDocument/2006/relationships/slide" Target="slides/slide3.xml"/><Relationship Id="rId4"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4E8D7F-A68F-427B-BCB9-CAD1919CC2D1}" type="datetimeFigureOut">
              <a:rPr lang="zh-CN" altLang="en-US" smtClean="0"/>
              <a:pPr/>
              <a:t>2015/4/28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smtClean="0"/>
              <a:t>3/23/2015</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A93336-D05C-4F21-8A0D-754D64843750}" type="slidenum">
              <a:rPr lang="zh-CN" altLang="en-US" smtClean="0"/>
              <a:pPr/>
              <a:t>‹#›</a:t>
            </a:fld>
            <a:endParaRPr lang="zh-CN" altLang="en-US"/>
          </a:p>
        </p:txBody>
      </p:sp>
    </p:spTree>
    <p:extLst>
      <p:ext uri="{BB962C8B-B14F-4D97-AF65-F5344CB8AC3E}">
        <p14:creationId xmlns="" xmlns:p14="http://schemas.microsoft.com/office/powerpoint/2010/main" val="281100853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EE64E-9A2D-4D02-BD46-DFCFC74B5EE4}" type="datetimeFigureOut">
              <a:rPr lang="en-US" smtClean="0"/>
              <a:pPr/>
              <a:t>4/28/2015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3/23/2015</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3604F-F5C7-412C-AE28-FF961BD94C8A}" type="slidenum">
              <a:rPr lang="en-US" smtClean="0"/>
              <a:pPr/>
              <a:t>‹#›</a:t>
            </a:fld>
            <a:endParaRPr lang="en-US"/>
          </a:p>
        </p:txBody>
      </p:sp>
    </p:spTree>
    <p:extLst>
      <p:ext uri="{BB962C8B-B14F-4D97-AF65-F5344CB8AC3E}">
        <p14:creationId xmlns="" xmlns:p14="http://schemas.microsoft.com/office/powerpoint/2010/main" val="199819183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ED3604F-F5C7-412C-AE28-FF961BD94C8A}" type="slidenum">
              <a:rPr lang="en-US" smtClean="0"/>
              <a:pPr/>
              <a:t>1</a:t>
            </a:fld>
            <a:endParaRPr lang="en-US"/>
          </a:p>
        </p:txBody>
      </p:sp>
      <p:sp>
        <p:nvSpPr>
          <p:cNvPr id="5" name="日期占位符 4"/>
          <p:cNvSpPr>
            <a:spLocks noGrp="1"/>
          </p:cNvSpPr>
          <p:nvPr>
            <p:ph type="dt" idx="11"/>
          </p:nvPr>
        </p:nvSpPr>
        <p:spPr/>
        <p:txBody>
          <a:bodyPr/>
          <a:lstStyle/>
          <a:p>
            <a:fld id="{0AEEE64E-9A2D-4D02-BD46-DFCFC74B5EE4}" type="datetimeFigureOut">
              <a:rPr lang="en-US" smtClean="0"/>
              <a:pPr/>
              <a:t>4/28/2015</a:t>
            </a:fld>
            <a:endParaRPr lang="en-US"/>
          </a:p>
        </p:txBody>
      </p:sp>
      <p:sp>
        <p:nvSpPr>
          <p:cNvPr id="6" name="页脚占位符 5"/>
          <p:cNvSpPr>
            <a:spLocks noGrp="1"/>
          </p:cNvSpPr>
          <p:nvPr>
            <p:ph type="ftr" sz="quarter" idx="12"/>
          </p:nvPr>
        </p:nvSpPr>
        <p:spPr/>
        <p:txBody>
          <a:bodyPr/>
          <a:lstStyle/>
          <a:p>
            <a:r>
              <a:rPr lang="en-US" smtClean="0"/>
              <a:t>3/23/2015</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阈值分割的优点：直观、实现简单且计算速度快，在图像分割应用中处于核心地位。在重视运算效率的应用场合</a:t>
            </a:r>
            <a:r>
              <a:rPr lang="en-US" altLang="en-US" dirty="0" smtClean="0"/>
              <a:t>(</a:t>
            </a:r>
            <a:r>
              <a:rPr lang="zh-CN" altLang="en-US" dirty="0" smtClean="0"/>
              <a:t>如用于硬件实现</a:t>
            </a:r>
            <a:r>
              <a:rPr lang="en-US" altLang="en-US" dirty="0" smtClean="0"/>
              <a:t>)</a:t>
            </a:r>
            <a:r>
              <a:rPr lang="zh-CN" altLang="en-US" dirty="0" smtClean="0"/>
              <a:t>，它得到了广泛应用。如果能确定一个合适的阈值就可以准确地将图像分割开来。</a:t>
            </a:r>
            <a:endParaRPr lang="en-US" altLang="en-US" dirty="0" smtClean="0"/>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多阈值处理：要求两个以上阈值的分割问题很难解决，较好的结果通常可用其他方法得到，如可变阈值处理方法或区域生长方法。</a:t>
            </a:r>
            <a:endParaRPr lang="en-US" altLang="zh-CN" dirty="0" smtClean="0"/>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多阈值处理：要求两个以上阈值的分割问题很难解决，较好的结果通常可用其他方法得到，如可变阈值处理方法或区域生长方法。</a:t>
            </a:r>
            <a:endParaRPr lang="en-US" altLang="zh-CN" dirty="0" smtClean="0"/>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D3604F-F5C7-412C-AE28-FF961BD94C8A}" type="slidenum">
              <a:rPr lang="en-US" smtClean="0"/>
              <a:pPr/>
              <a:t>16</a:t>
            </a:fld>
            <a:endParaRPr lang="en-US"/>
          </a:p>
        </p:txBody>
      </p:sp>
      <p:sp>
        <p:nvSpPr>
          <p:cNvPr id="5" name="日期占位符 4"/>
          <p:cNvSpPr>
            <a:spLocks noGrp="1"/>
          </p:cNvSpPr>
          <p:nvPr>
            <p:ph type="dt" idx="11"/>
          </p:nvPr>
        </p:nvSpPr>
        <p:spPr/>
        <p:txBody>
          <a:bodyPr/>
          <a:lstStyle/>
          <a:p>
            <a:fld id="{0AEEE64E-9A2D-4D02-BD46-DFCFC74B5EE4}" type="datetimeFigureOut">
              <a:rPr lang="en-US" smtClean="0"/>
              <a:pPr/>
              <a:t>4/28/2015</a:t>
            </a:fld>
            <a:endParaRPr lang="en-US"/>
          </a:p>
        </p:txBody>
      </p:sp>
      <p:sp>
        <p:nvSpPr>
          <p:cNvPr id="6" name="页脚占位符 5"/>
          <p:cNvSpPr>
            <a:spLocks noGrp="1"/>
          </p:cNvSpPr>
          <p:nvPr>
            <p:ph type="ftr" sz="quarter" idx="12"/>
          </p:nvPr>
        </p:nvSpPr>
        <p:spPr/>
        <p:txBody>
          <a:bodyPr/>
          <a:lstStyle/>
          <a:p>
            <a:r>
              <a:rPr lang="en-US" smtClean="0"/>
              <a:t>3/23/2015</a:t>
            </a:r>
            <a:endParaRPr lang="en-US"/>
          </a:p>
        </p:txBody>
      </p:sp>
    </p:spTree>
    <p:extLst>
      <p:ext uri="{BB962C8B-B14F-4D97-AF65-F5344CB8AC3E}">
        <p14:creationId xmlns="" xmlns:p14="http://schemas.microsoft.com/office/powerpoint/2010/main" val="2521636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它是根据整幅图像确定的：</a:t>
            </a:r>
            <a:r>
              <a:rPr lang="en-US" altLang="en-US" dirty="0" smtClean="0"/>
              <a:t>T=T(f)</a:t>
            </a:r>
            <a:r>
              <a:rPr lang="zh-CN" altLang="en-US" dirty="0" smtClean="0"/>
              <a:t>。</a:t>
            </a:r>
            <a:r>
              <a:rPr lang="en-US" altLang="zh-CN" dirty="0" smtClean="0"/>
              <a:t> </a:t>
            </a:r>
            <a:r>
              <a:rPr lang="zh-CN" altLang="en-US" dirty="0" smtClean="0"/>
              <a:t>全局阈值是指整幅图像使用同一个阈值做分割处理，适用于背景和前景有明显对比的图像。</a:t>
            </a: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阈值的选择：阈值的选择需要根据具体问题来确定，一般通过实验来确定。对于给定的图像，可以通过分析直方图的方法确定最佳的阈值，例如当直方图明显呈现双峰情况时，可以选择两个峰值的中点作为最佳阈值。</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阈值的选择：阈值的选择需要根据具体问题来确定，一般通过实验来确定。对于给定的图像，可以通过分析直方图的方法确定最佳的阈值，例如当直方图明显呈现双峰情况时，可以选择两个峰值的中点作为最佳阈值。</a:t>
            </a:r>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阈值的选择：阈值的选择需要根据具体问题来确定，一般通过实验来确定。对于给定的图像，可以通过分析直方图的方法确定最佳的阈值，例如当直方图明显呈现双峰情况时，可以选择两个峰值的中点作为最佳阈值。</a:t>
            </a:r>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D3604F-F5C7-412C-AE28-FF961BD94C8A}" type="slidenum">
              <a:rPr lang="en-US" smtClean="0"/>
              <a:pPr/>
              <a:t>2</a:t>
            </a:fld>
            <a:endParaRPr lang="en-US"/>
          </a:p>
        </p:txBody>
      </p:sp>
      <p:sp>
        <p:nvSpPr>
          <p:cNvPr id="5" name="日期占位符 4"/>
          <p:cNvSpPr>
            <a:spLocks noGrp="1"/>
          </p:cNvSpPr>
          <p:nvPr>
            <p:ph type="dt" idx="11"/>
          </p:nvPr>
        </p:nvSpPr>
        <p:spPr/>
        <p:txBody>
          <a:bodyPr/>
          <a:lstStyle/>
          <a:p>
            <a:fld id="{0AEEE64E-9A2D-4D02-BD46-DFCFC74B5EE4}" type="datetimeFigureOut">
              <a:rPr lang="en-US" smtClean="0"/>
              <a:pPr/>
              <a:t>4/28/2015</a:t>
            </a:fld>
            <a:endParaRPr lang="en-US"/>
          </a:p>
        </p:txBody>
      </p:sp>
      <p:sp>
        <p:nvSpPr>
          <p:cNvPr id="6" name="页脚占位符 5"/>
          <p:cNvSpPr>
            <a:spLocks noGrp="1"/>
          </p:cNvSpPr>
          <p:nvPr>
            <p:ph type="ftr" sz="quarter" idx="12"/>
          </p:nvPr>
        </p:nvSpPr>
        <p:spPr/>
        <p:txBody>
          <a:bodyPr/>
          <a:lstStyle/>
          <a:p>
            <a:r>
              <a:rPr lang="en-US" smtClean="0"/>
              <a:t>3/23/2015</a:t>
            </a:r>
            <a:endParaRPr lang="en-US"/>
          </a:p>
        </p:txBody>
      </p:sp>
    </p:spTree>
    <p:extLst>
      <p:ext uri="{BB962C8B-B14F-4D97-AF65-F5344CB8AC3E}">
        <p14:creationId xmlns="" xmlns:p14="http://schemas.microsoft.com/office/powerpoint/2010/main" val="2521636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它是根据整幅图像确定的：</a:t>
            </a:r>
            <a:r>
              <a:rPr lang="en-US" altLang="en-US" dirty="0" smtClean="0"/>
              <a:t>T=T(f)</a:t>
            </a:r>
            <a:r>
              <a:rPr lang="zh-CN" altLang="en-US" dirty="0" smtClean="0"/>
              <a:t>。</a:t>
            </a:r>
            <a:r>
              <a:rPr lang="en-US" altLang="zh-CN" dirty="0" smtClean="0"/>
              <a:t> </a:t>
            </a:r>
            <a:r>
              <a:rPr lang="zh-CN" altLang="en-US" dirty="0" smtClean="0"/>
              <a:t>全局阈值是指整幅图像使用同一个阈值做分割处理，适用于背景和前景有明显对比的图像。</a:t>
            </a: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阈值的选择：阈值的选择需要根据具体问题来确定，一般通过实验来确定。对于给定的图像，可以通过分析直方图的方法确定最佳的阈值，例如当直方图明显呈现双峰情况时，可以选择两个峰值的中点作为最佳阈值。</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阈值的选择：阈值的选择需要根据具体问题来确定，一般通过实验来确定。对于给定的图像，可以通过分析直方图的方法确定最佳的阈值，例如当直方图明显呈现双峰情况时，可以选择两个峰值的中点作为最佳阈值。</a:t>
            </a:r>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许多情况下，物体和背景的对比度在图像中的各处不是一样的，这时很难用一个统一的阈值将物体与背景分开。这时可以根据图像的局部特征分别采用不同的阈值进行分割。实际处理时，需要按照具体问题将图像分成若干子区域分别选择阈值，或者动态地根据一定的邻域范围选择每点处的阈值，进行图像分割。这时的阈值为自适应阈值。</a:t>
            </a:r>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D3604F-F5C7-412C-AE28-FF961BD94C8A}" type="slidenum">
              <a:rPr lang="en-US" smtClean="0"/>
              <a:pPr/>
              <a:t>28</a:t>
            </a:fld>
            <a:endParaRPr lang="en-US"/>
          </a:p>
        </p:txBody>
      </p:sp>
      <p:sp>
        <p:nvSpPr>
          <p:cNvPr id="5" name="日期占位符 4"/>
          <p:cNvSpPr>
            <a:spLocks noGrp="1"/>
          </p:cNvSpPr>
          <p:nvPr>
            <p:ph type="dt" idx="11"/>
          </p:nvPr>
        </p:nvSpPr>
        <p:spPr/>
        <p:txBody>
          <a:bodyPr/>
          <a:lstStyle/>
          <a:p>
            <a:fld id="{0AEEE64E-9A2D-4D02-BD46-DFCFC74B5EE4}" type="datetimeFigureOut">
              <a:rPr lang="en-US" smtClean="0"/>
              <a:pPr/>
              <a:t>4/28/2015</a:t>
            </a:fld>
            <a:endParaRPr lang="en-US"/>
          </a:p>
        </p:txBody>
      </p:sp>
      <p:sp>
        <p:nvSpPr>
          <p:cNvPr id="6" name="页脚占位符 5"/>
          <p:cNvSpPr>
            <a:spLocks noGrp="1"/>
          </p:cNvSpPr>
          <p:nvPr>
            <p:ph type="ftr" sz="quarter" idx="12"/>
          </p:nvPr>
        </p:nvSpPr>
        <p:spPr/>
        <p:txBody>
          <a:bodyPr/>
          <a:lstStyle/>
          <a:p>
            <a:r>
              <a:rPr lang="en-US" smtClean="0"/>
              <a:t>3/23/2015</a:t>
            </a:r>
            <a:endParaRPr lang="en-US"/>
          </a:p>
        </p:txBody>
      </p:sp>
    </p:spTree>
    <p:extLst>
      <p:ext uri="{BB962C8B-B14F-4D97-AF65-F5344CB8AC3E}">
        <p14:creationId xmlns="" xmlns:p14="http://schemas.microsoft.com/office/powerpoint/2010/main" val="2521636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533400" indent="-533400">
              <a:buNone/>
            </a:pPr>
            <a:r>
              <a:rPr lang="zh-CN" altLang="en-US" dirty="0" smtClean="0"/>
              <a:t>可变阈值处理最简单的方法之一是把一幅图像分成不重叠的矩形。这种方法用于补偿光照和反射的不均匀性。选择的矩形要足够小，以便每个矩形的光照都近似是均匀的。</a:t>
            </a:r>
            <a:endParaRPr lang="en-US" altLang="zh-CN" dirty="0" smtClean="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用这种方法分割后的图像在不同子图像的边界处有灰度的不连续分布</a:t>
            </a:r>
            <a:r>
              <a:rPr lang="en-US" dirty="0" smtClean="0"/>
              <a:t>, </a:t>
            </a:r>
            <a:r>
              <a:rPr lang="zh-CN" altLang="en-US" dirty="0" smtClean="0"/>
              <a:t>因此必须采用平滑技术来消除灰度的不连续性。</a:t>
            </a:r>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阈值的选择：阈值的选择需要根据具体问题来确定，一般通过实验来确定。对于给定的图像，可以通过分析直方图的方法确定最佳的阈值，例如当直方图明显呈现双峰情况时，可以选择两个峰值的中点作为最佳阈值。</a:t>
            </a:r>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灰度阈值分割法是一种最常用的并行区域技术，它是图像分割中应用数量最多的一类。对于目标与背景的灰度级有明显差别的图像</a:t>
            </a:r>
            <a:r>
              <a:rPr lang="en-US" dirty="0" smtClean="0"/>
              <a:t>, </a:t>
            </a:r>
            <a:r>
              <a:rPr lang="zh-CN" altLang="en-US" dirty="0" smtClean="0"/>
              <a:t>其灰度直方图的分布呈双峰状</a:t>
            </a:r>
            <a:r>
              <a:rPr lang="en-US" dirty="0" smtClean="0"/>
              <a:t>, </a:t>
            </a:r>
            <a:r>
              <a:rPr lang="zh-CN" altLang="en-US" dirty="0" smtClean="0"/>
              <a:t>两个波峰分别与图像中的目标和背景相对应</a:t>
            </a:r>
            <a:r>
              <a:rPr lang="en-US" dirty="0" smtClean="0"/>
              <a:t>, </a:t>
            </a:r>
            <a:r>
              <a:rPr lang="zh-CN" altLang="en-US" dirty="0" smtClean="0"/>
              <a:t>波谷与图像边缘相对应。当分割阈值位于谷底时</a:t>
            </a:r>
            <a:r>
              <a:rPr lang="en-US" dirty="0" smtClean="0"/>
              <a:t>,</a:t>
            </a:r>
            <a:r>
              <a:rPr lang="zh-CN" altLang="en-US" dirty="0" smtClean="0"/>
              <a:t>图像分割可取得最好的效果。</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D3604F-F5C7-412C-AE28-FF961BD94C8A}" type="slidenum">
              <a:rPr lang="en-US" smtClean="0"/>
              <a:pPr/>
              <a:t>33</a:t>
            </a:fld>
            <a:endParaRPr lang="en-US"/>
          </a:p>
        </p:txBody>
      </p:sp>
      <p:sp>
        <p:nvSpPr>
          <p:cNvPr id="5" name="日期占位符 4"/>
          <p:cNvSpPr>
            <a:spLocks noGrp="1"/>
          </p:cNvSpPr>
          <p:nvPr>
            <p:ph type="dt" idx="11"/>
          </p:nvPr>
        </p:nvSpPr>
        <p:spPr/>
        <p:txBody>
          <a:bodyPr/>
          <a:lstStyle/>
          <a:p>
            <a:fld id="{0AEEE64E-9A2D-4D02-BD46-DFCFC74B5EE4}" type="datetimeFigureOut">
              <a:rPr lang="en-US" smtClean="0"/>
              <a:pPr/>
              <a:t>4/28/2015</a:t>
            </a:fld>
            <a:endParaRPr lang="en-US"/>
          </a:p>
        </p:txBody>
      </p:sp>
      <p:sp>
        <p:nvSpPr>
          <p:cNvPr id="6" name="页脚占位符 5"/>
          <p:cNvSpPr>
            <a:spLocks noGrp="1"/>
          </p:cNvSpPr>
          <p:nvPr>
            <p:ph type="ftr" sz="quarter" idx="12"/>
          </p:nvPr>
        </p:nvSpPr>
        <p:spPr/>
        <p:txBody>
          <a:bodyPr/>
          <a:lstStyle/>
          <a:p>
            <a:r>
              <a:rPr lang="en-US" smtClean="0"/>
              <a:t>3/23/2015</a:t>
            </a:r>
            <a:endParaRPr lang="en-US"/>
          </a:p>
        </p:txBody>
      </p:sp>
    </p:spTree>
    <p:extLst>
      <p:ext uri="{BB962C8B-B14F-4D97-AF65-F5344CB8AC3E}">
        <p14:creationId xmlns="" xmlns:p14="http://schemas.microsoft.com/office/powerpoint/2010/main" val="2521636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利用边缘改进全局阈值处理</a:t>
            </a:r>
            <a:r>
              <a:rPr lang="en-US" dirty="0" smtClean="0"/>
              <a:t>:</a:t>
            </a:r>
            <a:r>
              <a:rPr lang="zh-CN" altLang="en-US" dirty="0" smtClean="0"/>
              <a:t>该方法不是直接选取阈值</a:t>
            </a:r>
            <a:r>
              <a:rPr lang="en-US" dirty="0" smtClean="0"/>
              <a:t>, </a:t>
            </a:r>
            <a:r>
              <a:rPr lang="zh-CN" altLang="en-US" dirty="0" smtClean="0"/>
              <a:t>而是对灰度直方图进行变换</a:t>
            </a:r>
            <a:r>
              <a:rPr lang="en-US" dirty="0" smtClean="0"/>
              <a:t>, </a:t>
            </a:r>
            <a:r>
              <a:rPr lang="zh-CN" altLang="en-US" dirty="0" smtClean="0"/>
              <a:t>使其具有更深的波谷和更尖的波峰</a:t>
            </a:r>
            <a:r>
              <a:rPr lang="en-US" dirty="0" smtClean="0"/>
              <a:t>, </a:t>
            </a:r>
            <a:r>
              <a:rPr lang="zh-CN" altLang="en-US" dirty="0" smtClean="0"/>
              <a:t>然后再利用双峰法得到最优阈值。这种方法的一个共同特征是根据像素点的局部特性</a:t>
            </a:r>
            <a:r>
              <a:rPr lang="en-US" dirty="0" smtClean="0"/>
              <a:t>, </a:t>
            </a:r>
            <a:r>
              <a:rPr lang="zh-CN" altLang="en-US" dirty="0" smtClean="0"/>
              <a:t>对其进行灰度级的增强或减弱的变换。</a:t>
            </a:r>
            <a:r>
              <a:rPr lang="zh-CN" altLang="en-US" sz="1200" dirty="0" smtClean="0"/>
              <a:t>为了改善直方图的波峰形状，我们只把区域边缘的像素绘入直方图，而不考虑区域中间的像素</a:t>
            </a:r>
            <a:endParaRPr lang="en-US" altLang="zh-CN" sz="12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对于在灰度均匀分布的区域内的像素点</a:t>
            </a:r>
            <a:r>
              <a:rPr lang="en-US" dirty="0" smtClean="0"/>
              <a:t>, </a:t>
            </a:r>
            <a:r>
              <a:rPr lang="zh-CN" altLang="en-US" dirty="0" smtClean="0"/>
              <a:t>这些算子对其进行灰度减弱</a:t>
            </a:r>
            <a:r>
              <a:rPr lang="en-US" dirty="0" smtClean="0"/>
              <a:t>;</a:t>
            </a:r>
            <a:r>
              <a:rPr lang="zh-CN" altLang="en-US" dirty="0" smtClean="0"/>
              <a:t>对于在边缘附近的像素点</a:t>
            </a:r>
            <a:r>
              <a:rPr lang="en-US" dirty="0" smtClean="0"/>
              <a:t>, </a:t>
            </a:r>
            <a:r>
              <a:rPr lang="zh-CN" altLang="en-US" dirty="0" smtClean="0"/>
              <a:t>这些算子对其进行灰度增强。</a:t>
            </a:r>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阈值的选择：阈值的选择需要根据具体问题来确定，一般通过实验来确定。对于给定的图像，可以通过分析直方图的方法确定最佳的阈值，例如当直方图明显呈现双峰情况时，可以选择两个峰值的中点作为最佳阈值。</a:t>
            </a:r>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标记为</a:t>
            </a:r>
            <a:r>
              <a:rPr lang="en-US" altLang="zh-CN" dirty="0" smtClean="0"/>
              <a:t>Le</a:t>
            </a:r>
            <a:r>
              <a:rPr lang="zh-CN" altLang="en-US" dirty="0" smtClean="0"/>
              <a:t>的像素对应于前景，标记为</a:t>
            </a:r>
            <a:r>
              <a:rPr lang="en-US" altLang="zh-CN" dirty="0" smtClean="0"/>
              <a:t>Lb</a:t>
            </a:r>
            <a:r>
              <a:rPr lang="zh-CN" altLang="en-US" dirty="0" smtClean="0"/>
              <a:t>的像素对应于背景。</a:t>
            </a:r>
            <a:endParaRPr lang="en-US" altLang="zh-CN" dirty="0" smtClean="0"/>
          </a:p>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0AEEE64E-9A2D-4D02-BD46-DFCFC74B5EE4}" type="datetimeFigureOut">
              <a:rPr lang="en-US" smtClean="0"/>
              <a:pPr/>
              <a:t>4/28/2015</a:t>
            </a:fld>
            <a:endParaRPr lang="en-US"/>
          </a:p>
        </p:txBody>
      </p:sp>
      <p:sp>
        <p:nvSpPr>
          <p:cNvPr id="5" name="页脚占位符 4"/>
          <p:cNvSpPr>
            <a:spLocks noGrp="1"/>
          </p:cNvSpPr>
          <p:nvPr>
            <p:ph type="ftr" sz="quarter" idx="11"/>
          </p:nvPr>
        </p:nvSpPr>
        <p:spPr/>
        <p:txBody>
          <a:bodyPr/>
          <a:lstStyle/>
          <a:p>
            <a:r>
              <a:rPr lang="en-US" smtClean="0"/>
              <a:t>3/23/2015</a:t>
            </a:r>
            <a:endParaRPr lang="en-US"/>
          </a:p>
        </p:txBody>
      </p:sp>
      <p:sp>
        <p:nvSpPr>
          <p:cNvPr id="6" name="灯片编号占位符 5"/>
          <p:cNvSpPr>
            <a:spLocks noGrp="1"/>
          </p:cNvSpPr>
          <p:nvPr>
            <p:ph type="sldNum" sz="quarter" idx="12"/>
          </p:nvPr>
        </p:nvSpPr>
        <p:spPr/>
        <p:txBody>
          <a:bodyPr/>
          <a:lstStyle/>
          <a:p>
            <a:fld id="{8ED3604F-F5C7-412C-AE28-FF961BD94C8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852551"/>
          </a:xfrm>
          <a:solidFill>
            <a:schemeClr val="accent1">
              <a:lumMod val="75000"/>
            </a:schemeClr>
          </a:solidFill>
        </p:spPr>
        <p:txBody>
          <a:bodyPr anchor="ctr"/>
          <a:lstStyle>
            <a:lvl1pPr algn="ctr">
              <a:defRPr sz="600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 xmlns:p14="http://schemas.microsoft.com/office/powerpoint/2010/main" val="4268937994"/>
      </p:ext>
    </p:extLst>
  </p:cSld>
  <p:clrMapOvr>
    <a:masterClrMapping/>
  </p:clrMapOvr>
  <p:transition>
    <p:push dir="r"/>
  </p:transition>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图片 6" descr="untitled.png"/>
          <p:cNvPicPr>
            <a:picLocks noChangeAspect="1"/>
          </p:cNvPicPr>
          <p:nvPr userDrawn="1"/>
        </p:nvPicPr>
        <p:blipFill>
          <a:blip r:embed="rId2" cstate="print"/>
          <a:stretch>
            <a:fillRect/>
          </a:stretch>
        </p:blipFill>
        <p:spPr>
          <a:xfrm>
            <a:off x="8458199" y="8084"/>
            <a:ext cx="685801" cy="683079"/>
          </a:xfrm>
          <a:prstGeom prst="rect">
            <a:avLst/>
          </a:prstGeom>
        </p:spPr>
      </p:pic>
      <p:sp>
        <p:nvSpPr>
          <p:cNvPr id="2" name="Title 1"/>
          <p:cNvSpPr>
            <a:spLocks noGrp="1"/>
          </p:cNvSpPr>
          <p:nvPr>
            <p:ph type="title"/>
          </p:nvPr>
        </p:nvSpPr>
        <p:spPr>
          <a:xfrm>
            <a:off x="0" y="1"/>
            <a:ext cx="8377518" cy="669129"/>
          </a:xfrm>
          <a:solidFill>
            <a:schemeClr val="bg1"/>
          </a:solidFill>
        </p:spPr>
        <p:txBody>
          <a:bodyPr/>
          <a:lstStyle>
            <a:lvl1pPr>
              <a:defRPr b="0">
                <a:solidFill>
                  <a:schemeClr val="tx1"/>
                </a:solidFill>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95835" y="789710"/>
            <a:ext cx="8516471" cy="53872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Line 1"/>
          <p:cNvSpPr>
            <a:spLocks noChangeShapeType="1"/>
          </p:cNvSpPr>
          <p:nvPr userDrawn="1"/>
        </p:nvSpPr>
        <p:spPr bwMode="auto">
          <a:xfrm>
            <a:off x="0" y="716367"/>
            <a:ext cx="9144000" cy="0"/>
          </a:xfrm>
          <a:prstGeom prst="line">
            <a:avLst/>
          </a:prstGeom>
          <a:ln w="57150">
            <a:headEnd/>
            <a:tailEnd/>
          </a:ln>
        </p:spPr>
        <p:style>
          <a:lnRef idx="3">
            <a:schemeClr val="accent1"/>
          </a:lnRef>
          <a:fillRef idx="0">
            <a:schemeClr val="accent1"/>
          </a:fillRef>
          <a:effectRef idx="2">
            <a:schemeClr val="accent1"/>
          </a:effectRef>
          <a:fontRef idx="minor">
            <a:schemeClr val="tx1"/>
          </a:fontRef>
        </p:style>
        <p:txBody>
          <a:bodyPr/>
          <a:lstStyle/>
          <a:p>
            <a:pPr>
              <a:buFont typeface="Times New Roman" pitchFamily="16" charset="0"/>
              <a:buNone/>
              <a:defRPr/>
            </a:pPr>
            <a:endParaRPr lang="en-GB">
              <a:latin typeface="Arial" charset="0"/>
              <a:ea typeface="SimSun" charset="-122"/>
            </a:endParaRPr>
          </a:p>
        </p:txBody>
      </p:sp>
    </p:spTree>
    <p:extLst>
      <p:ext uri="{BB962C8B-B14F-4D97-AF65-F5344CB8AC3E}">
        <p14:creationId xmlns="" xmlns:p14="http://schemas.microsoft.com/office/powerpoint/2010/main" val="3807766555"/>
      </p:ext>
    </p:extLst>
  </p:cSld>
  <p:clrMapOvr>
    <a:masterClrMapping/>
  </p:clrMapOvr>
  <p:transition>
    <p:push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p:cNvSpPr txBox="1"/>
          <p:nvPr userDrawn="1"/>
        </p:nvSpPr>
        <p:spPr>
          <a:xfrm>
            <a:off x="8270709" y="6581001"/>
            <a:ext cx="873291" cy="276999"/>
          </a:xfrm>
          <a:prstGeom prst="rect">
            <a:avLst/>
          </a:prstGeom>
          <a:solidFill>
            <a:srgbClr val="22304B"/>
          </a:solid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n>
                <a:noFill/>
              </a:ln>
              <a:solidFill>
                <a:schemeClr val="bg1"/>
              </a:solidFill>
            </a:endParaRPr>
          </a:p>
        </p:txBody>
      </p:sp>
      <p:sp>
        <p:nvSpPr>
          <p:cNvPr id="2" name="Title Placeholder 1"/>
          <p:cNvSpPr>
            <a:spLocks noGrp="1"/>
          </p:cNvSpPr>
          <p:nvPr>
            <p:ph type="title"/>
          </p:nvPr>
        </p:nvSpPr>
        <p:spPr>
          <a:xfrm>
            <a:off x="0" y="1"/>
            <a:ext cx="8383977" cy="890648"/>
          </a:xfrm>
          <a:prstGeom prst="rect">
            <a:avLst/>
          </a:prstGeom>
          <a:solidFill>
            <a:srgbClr val="22304B"/>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5835" y="991590"/>
            <a:ext cx="8516471" cy="51853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1" name="Picture 10"/>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l="12125" t="5872" r="18878" b="12174"/>
          <a:stretch/>
        </p:blipFill>
        <p:spPr>
          <a:xfrm>
            <a:off x="9316351" y="1"/>
            <a:ext cx="239865" cy="276999"/>
          </a:xfrm>
          <a:prstGeom prst="rect">
            <a:avLst/>
          </a:prstGeom>
        </p:spPr>
      </p:pic>
      <p:sp>
        <p:nvSpPr>
          <p:cNvPr id="13" name="TextBox 12"/>
          <p:cNvSpPr txBox="1"/>
          <p:nvPr userDrawn="1"/>
        </p:nvSpPr>
        <p:spPr>
          <a:xfrm>
            <a:off x="935657" y="6577482"/>
            <a:ext cx="7334284" cy="338554"/>
          </a:xfrm>
          <a:prstGeom prst="rect">
            <a:avLst/>
          </a:prstGeom>
          <a:solidFill>
            <a:schemeClr val="accent1">
              <a:lumMod val="50000"/>
            </a:schemeClr>
          </a:solid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bg1"/>
                </a:solidFill>
                <a:latin typeface="Times New Roman" pitchFamily="18" charset="0"/>
                <a:ea typeface="黑体" pitchFamily="49" charset="-122"/>
                <a:cs typeface="Times New Roman" pitchFamily="18" charset="0"/>
              </a:rPr>
              <a:t>Haiwei</a:t>
            </a:r>
            <a:r>
              <a:rPr lang="en-US" sz="1600" baseline="0" dirty="0" smtClean="0">
                <a:solidFill>
                  <a:schemeClr val="bg1"/>
                </a:solidFill>
                <a:latin typeface="Times New Roman" pitchFamily="18" charset="0"/>
                <a:ea typeface="黑体" pitchFamily="49" charset="-122"/>
                <a:cs typeface="Times New Roman" pitchFamily="18" charset="0"/>
              </a:rPr>
              <a:t> </a:t>
            </a:r>
            <a:r>
              <a:rPr lang="en-US" sz="1600" baseline="0" dirty="0" err="1" smtClean="0">
                <a:solidFill>
                  <a:schemeClr val="bg1"/>
                </a:solidFill>
                <a:latin typeface="Times New Roman" pitchFamily="18" charset="0"/>
                <a:ea typeface="黑体" pitchFamily="49" charset="-122"/>
                <a:cs typeface="Times New Roman" pitchFamily="18" charset="0"/>
              </a:rPr>
              <a:t>Zhao|CVBIOUC</a:t>
            </a:r>
            <a:endParaRPr lang="en-US" sz="1450" dirty="0">
              <a:solidFill>
                <a:schemeClr val="bg1"/>
              </a:solidFill>
              <a:latin typeface="黑体" pitchFamily="49" charset="-122"/>
              <a:ea typeface="黑体" pitchFamily="49" charset="-122"/>
            </a:endParaRPr>
          </a:p>
        </p:txBody>
      </p:sp>
      <p:sp>
        <p:nvSpPr>
          <p:cNvPr id="14" name="TextBox 13"/>
          <p:cNvSpPr txBox="1"/>
          <p:nvPr userDrawn="1"/>
        </p:nvSpPr>
        <p:spPr>
          <a:xfrm>
            <a:off x="-1" y="6581002"/>
            <a:ext cx="935655" cy="276999"/>
          </a:xfrm>
          <a:prstGeom prst="rect">
            <a:avLst/>
          </a:prstGeom>
          <a:solidFill>
            <a:schemeClr val="accent1">
              <a:lumMod val="75000"/>
            </a:schemeClr>
          </a:solid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28/04/2015</a:t>
            </a:r>
            <a:endParaRPr lang="en-US" dirty="0">
              <a:solidFill>
                <a:schemeClr val="bg1"/>
              </a:solidFill>
            </a:endParaRPr>
          </a:p>
        </p:txBody>
      </p:sp>
      <p:sp>
        <p:nvSpPr>
          <p:cNvPr id="12" name="TextBox 11"/>
          <p:cNvSpPr txBox="1"/>
          <p:nvPr userDrawn="1"/>
        </p:nvSpPr>
        <p:spPr>
          <a:xfrm>
            <a:off x="8138766" y="6580996"/>
            <a:ext cx="673539" cy="646331"/>
          </a:xfrm>
          <a:prstGeom prst="rect">
            <a:avLst/>
          </a:prstGeom>
          <a:noFill/>
        </p:spPr>
        <p:txBody>
          <a:bodyPr wrap="square" rtlCol="0">
            <a:spAutoFit/>
          </a:bodyPr>
          <a:lstStyle/>
          <a:p>
            <a:pPr algn="r"/>
            <a:fld id="{C603BFBC-EF15-48A5-8249-0FEAC4BE5DBB}" type="slidenum">
              <a:rPr lang="en-US" sz="1200" smtClean="0">
                <a:solidFill>
                  <a:schemeClr val="bg1"/>
                </a:solidFill>
              </a:rPr>
              <a:pPr algn="r"/>
              <a:t>‹#›</a:t>
            </a:fld>
            <a:r>
              <a:rPr lang="en-US" sz="1200" dirty="0" smtClean="0">
                <a:solidFill>
                  <a:schemeClr val="bg1"/>
                </a:solidFill>
              </a:rPr>
              <a:t>/38</a:t>
            </a:r>
          </a:p>
          <a:p>
            <a:pPr algn="r"/>
            <a:endParaRPr lang="en-US" sz="1200" dirty="0" smtClean="0">
              <a:solidFill>
                <a:schemeClr val="bg1"/>
              </a:solidFill>
            </a:endParaRPr>
          </a:p>
          <a:p>
            <a:pPr algn="r"/>
            <a:endParaRPr lang="en-US" sz="1200" dirty="0">
              <a:solidFill>
                <a:schemeClr val="bg1"/>
              </a:solidFill>
            </a:endParaRPr>
          </a:p>
        </p:txBody>
      </p:sp>
    </p:spTree>
    <p:extLst>
      <p:ext uri="{BB962C8B-B14F-4D97-AF65-F5344CB8AC3E}">
        <p14:creationId xmlns="" xmlns:p14="http://schemas.microsoft.com/office/powerpoint/2010/main" val="231502014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push dir="r"/>
  </p:transition>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8.png"/><Relationship Id="rId7"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2142565"/>
          </a:xfrm>
          <a:ln>
            <a:solidFill>
              <a:srgbClr val="0E2245"/>
            </a:solidFill>
          </a:ln>
        </p:spPr>
        <p:txBody>
          <a:bodyPr anchor="ctr">
            <a:noAutofit/>
          </a:bodyPr>
          <a:lstStyle/>
          <a:p>
            <a:r>
              <a:rPr lang="en-US" altLang="zh-CN" sz="4400" dirty="0" smtClean="0">
                <a:latin typeface="Times New Roman" pitchFamily="18" charset="0"/>
                <a:cs typeface="Times New Roman" pitchFamily="18" charset="0"/>
              </a:rPr>
              <a:t>Segmentation——</a:t>
            </a:r>
            <a:r>
              <a:rPr lang="en-US" altLang="zh-CN" sz="4400" dirty="0" err="1" smtClean="0">
                <a:latin typeface="Times New Roman" pitchFamily="18" charset="0"/>
                <a:cs typeface="Times New Roman" pitchFamily="18" charset="0"/>
              </a:rPr>
              <a:t>Thresholding</a:t>
            </a:r>
            <a:endParaRPr lang="en-US" altLang="zh-CN" sz="4400" dirty="0">
              <a:latin typeface="Times New Roman" pitchFamily="18" charset="0"/>
              <a:cs typeface="Times New Roman" pitchFamily="18" charset="0"/>
            </a:endParaRPr>
          </a:p>
        </p:txBody>
      </p:sp>
      <p:sp>
        <p:nvSpPr>
          <p:cNvPr id="3" name="Subtitle 2"/>
          <p:cNvSpPr>
            <a:spLocks noGrp="1"/>
          </p:cNvSpPr>
          <p:nvPr>
            <p:ph type="subTitle" idx="1"/>
          </p:nvPr>
        </p:nvSpPr>
        <p:spPr>
          <a:xfrm>
            <a:off x="251460" y="2663744"/>
            <a:ext cx="8602980" cy="948136"/>
          </a:xfrm>
        </p:spPr>
        <p:txBody>
          <a:bodyPr>
            <a:noAutofit/>
          </a:bodyPr>
          <a:lstStyle/>
          <a:p>
            <a:pPr>
              <a:spcBef>
                <a:spcPts val="1350"/>
              </a:spcBef>
            </a:pPr>
            <a:r>
              <a:rPr lang="zh-CN" altLang="en-US" dirty="0" smtClean="0">
                <a:ln w="0"/>
                <a:effectLst>
                  <a:outerShdw blurRad="38100" dist="19050" dir="2700000" algn="tl" rotWithShape="0">
                    <a:schemeClr val="dk1">
                      <a:alpha val="40000"/>
                    </a:schemeClr>
                  </a:outerShdw>
                </a:effectLst>
                <a:ea typeface="华文楷体" pitchFamily="2" charset="-122"/>
              </a:rPr>
              <a:t>赵海伟 戴嘉伦 王如晨</a:t>
            </a:r>
            <a:endParaRPr lang="en-US" altLang="zh-CN" dirty="0" smtClean="0">
              <a:ln w="0"/>
              <a:effectLst>
                <a:outerShdw blurRad="38100" dist="19050" dir="2700000" algn="tl" rotWithShape="0">
                  <a:schemeClr val="dk1">
                    <a:alpha val="40000"/>
                  </a:schemeClr>
                </a:outerShdw>
              </a:effectLst>
              <a:ea typeface="华文楷体" pitchFamily="2" charset="-122"/>
            </a:endParaRPr>
          </a:p>
          <a:p>
            <a:pPr>
              <a:spcBef>
                <a:spcPts val="1350"/>
              </a:spcBef>
            </a:pPr>
            <a:r>
              <a:rPr lang="en-US" altLang="zh-CN" sz="2400" dirty="0" err="1" smtClean="0">
                <a:ln w="0"/>
                <a:effectLst>
                  <a:outerShdw blurRad="38100" dist="19050" dir="2700000" algn="tl" rotWithShape="0">
                    <a:schemeClr val="dk1">
                      <a:alpha val="40000"/>
                    </a:schemeClr>
                  </a:outerShdw>
                </a:effectLst>
                <a:ea typeface="华文楷体" pitchFamily="2" charset="-122"/>
              </a:rPr>
              <a:t>CVBIOUC,Ocean</a:t>
            </a:r>
            <a:r>
              <a:rPr lang="en-US" altLang="zh-CN" sz="2400" dirty="0" smtClean="0">
                <a:ln w="0"/>
                <a:effectLst>
                  <a:outerShdw blurRad="38100" dist="19050" dir="2700000" algn="tl" rotWithShape="0">
                    <a:schemeClr val="dk1">
                      <a:alpha val="40000"/>
                    </a:schemeClr>
                  </a:outerShdw>
                </a:effectLst>
                <a:ea typeface="华文楷体" pitchFamily="2" charset="-122"/>
              </a:rPr>
              <a:t>  University  of  China</a:t>
            </a:r>
            <a:endParaRPr lang="en-US" altLang="zh-CN" dirty="0">
              <a:ln w="0"/>
              <a:effectLst>
                <a:outerShdw blurRad="38100" dist="19050" dir="2700000" algn="tl" rotWithShape="0">
                  <a:schemeClr val="dk1">
                    <a:alpha val="40000"/>
                  </a:schemeClr>
                </a:outerShdw>
              </a:effectLst>
              <a:ea typeface="华文楷体" pitchFamily="2" charset="-122"/>
            </a:endParaRPr>
          </a:p>
        </p:txBody>
      </p:sp>
      <p:pic>
        <p:nvPicPr>
          <p:cNvPr id="6" name="图片 5" descr="untitled.png"/>
          <p:cNvPicPr>
            <a:picLocks noChangeAspect="1"/>
          </p:cNvPicPr>
          <p:nvPr/>
        </p:nvPicPr>
        <p:blipFill>
          <a:blip r:embed="rId3"/>
          <a:stretch>
            <a:fillRect/>
          </a:stretch>
        </p:blipFill>
        <p:spPr>
          <a:xfrm>
            <a:off x="3208149" y="4342268"/>
            <a:ext cx="2779887" cy="1872813"/>
          </a:xfrm>
          <a:prstGeom prst="rect">
            <a:avLst/>
          </a:prstGeom>
        </p:spPr>
      </p:pic>
      <p:sp>
        <p:nvSpPr>
          <p:cNvPr id="5" name="TextBox 4"/>
          <p:cNvSpPr txBox="1"/>
          <p:nvPr/>
        </p:nvSpPr>
        <p:spPr>
          <a:xfrm>
            <a:off x="3347633" y="3611105"/>
            <a:ext cx="3735091" cy="369332"/>
          </a:xfrm>
          <a:prstGeom prst="rect">
            <a:avLst/>
          </a:prstGeom>
          <a:noFill/>
        </p:spPr>
        <p:txBody>
          <a:bodyPr wrap="square" rtlCol="0">
            <a:spAutoFit/>
          </a:bodyPr>
          <a:lstStyle/>
          <a:p>
            <a:pPr algn="just"/>
            <a:r>
              <a:rPr lang="zh-CN" altLang="en-US" dirty="0" smtClean="0">
                <a:latin typeface="幼圆" pitchFamily="49" charset="-122"/>
                <a:ea typeface="幼圆" pitchFamily="49" charset="-122"/>
              </a:rPr>
              <a:t>指导教师：郑海永</a:t>
            </a:r>
            <a:endParaRPr lang="zh-CN" altLang="en-US" dirty="0">
              <a:latin typeface="幼圆" pitchFamily="49" charset="-122"/>
              <a:ea typeface="幼圆" pitchFamily="49" charset="-122"/>
            </a:endParaRPr>
          </a:p>
        </p:txBody>
      </p:sp>
    </p:spTree>
    <p:extLst>
      <p:ext uri="{BB962C8B-B14F-4D97-AF65-F5344CB8AC3E}">
        <p14:creationId xmlns="" xmlns:p14="http://schemas.microsoft.com/office/powerpoint/2010/main" val="4105041501"/>
      </p:ext>
    </p:extLst>
  </p:cSld>
  <p:clrMapOvr>
    <a:masterClrMapping/>
  </p:clrMapOvr>
  <p:transition>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zh-CN" altLang="en-US" sz="4000" dirty="0" smtClean="0"/>
              <a:t>灰度阈值处理</a:t>
            </a:r>
            <a:r>
              <a:rPr lang="zh-CN" altLang="en-US" sz="4000" dirty="0"/>
              <a:t>基础</a:t>
            </a:r>
            <a:r>
              <a:rPr lang="en-US" altLang="zh-CN" sz="4000" dirty="0"/>
              <a:t>——</a:t>
            </a:r>
            <a:r>
              <a:rPr lang="zh-CN" altLang="en-US" sz="4000" dirty="0"/>
              <a:t>多阈值处理</a:t>
            </a:r>
            <a:endParaRPr lang="en-US" altLang="zh-CN" sz="4000" dirty="0"/>
          </a:p>
        </p:txBody>
      </p:sp>
      <p:sp>
        <p:nvSpPr>
          <p:cNvPr id="3" name="Content Placeholder 2"/>
          <p:cNvSpPr>
            <a:spLocks noGrp="1"/>
          </p:cNvSpPr>
          <p:nvPr>
            <p:ph idx="1"/>
          </p:nvPr>
        </p:nvSpPr>
        <p:spPr>
          <a:xfrm>
            <a:off x="295835" y="839702"/>
            <a:ext cx="8516471" cy="5337261"/>
          </a:xfrm>
        </p:spPr>
        <p:txBody>
          <a:bodyPr/>
          <a:lstStyle/>
          <a:p>
            <a:pPr lvl="2">
              <a:buNone/>
            </a:pPr>
            <a:endParaRPr lang="en-US" dirty="0"/>
          </a:p>
          <a:p>
            <a:pPr lvl="2"/>
            <a:endParaRPr lang="en-US" dirty="0"/>
          </a:p>
        </p:txBody>
      </p:sp>
      <p:sp>
        <p:nvSpPr>
          <p:cNvPr id="4" name="Text Box 3"/>
          <p:cNvSpPr txBox="1">
            <a:spLocks noChangeArrowheads="1"/>
          </p:cNvSpPr>
          <p:nvPr/>
        </p:nvSpPr>
        <p:spPr bwMode="auto">
          <a:xfrm>
            <a:off x="179388" y="692150"/>
            <a:ext cx="8543925" cy="822325"/>
          </a:xfrm>
          <a:prstGeom prst="rect">
            <a:avLst/>
          </a:prstGeom>
          <a:noFill/>
          <a:ln w="9525">
            <a:noFill/>
            <a:miter lim="800000"/>
            <a:headEnd/>
            <a:tailEnd/>
          </a:ln>
          <a:effectLst/>
        </p:spPr>
        <p:txBody>
          <a:bodyPr wrap="none">
            <a:spAutoFit/>
          </a:bodyPr>
          <a:lstStyle/>
          <a:p>
            <a:r>
              <a:rPr lang="zh-CN" altLang="zh-CN" dirty="0">
                <a:ea typeface="宋体" pitchFamily="2" charset="-122"/>
              </a:rPr>
              <a:t>In some cases the intensity of different objects may require multiple </a:t>
            </a:r>
          </a:p>
          <a:p>
            <a:r>
              <a:rPr lang="zh-CN" altLang="zh-CN" dirty="0">
                <a:ea typeface="宋体" pitchFamily="2" charset="-122"/>
              </a:rPr>
              <a:t>Threshold Level.</a:t>
            </a:r>
            <a:endParaRPr lang="th-TH" altLang="zh-CN" dirty="0"/>
          </a:p>
        </p:txBody>
      </p:sp>
      <p:pic>
        <p:nvPicPr>
          <p:cNvPr id="5" name="Picture 4"/>
          <p:cNvPicPr>
            <a:picLocks noChangeAspect="1" noChangeArrowheads="1"/>
          </p:cNvPicPr>
          <p:nvPr/>
        </p:nvPicPr>
        <p:blipFill>
          <a:blip r:embed="rId3"/>
          <a:srcRect/>
          <a:stretch>
            <a:fillRect/>
          </a:stretch>
        </p:blipFill>
        <p:spPr bwMode="auto">
          <a:xfrm>
            <a:off x="609600" y="1536700"/>
            <a:ext cx="1892300" cy="1892300"/>
          </a:xfrm>
          <a:prstGeom prst="rect">
            <a:avLst/>
          </a:prstGeom>
          <a:noFill/>
          <a:ln w="9525">
            <a:noFill/>
            <a:miter lim="800000"/>
            <a:headEnd/>
            <a:tailEnd/>
          </a:ln>
        </p:spPr>
      </p:pic>
      <p:pic>
        <p:nvPicPr>
          <p:cNvPr id="6" name="Picture 5" descr="multhst"/>
          <p:cNvPicPr>
            <a:picLocks noChangeAspect="1" noChangeArrowheads="1"/>
          </p:cNvPicPr>
          <p:nvPr/>
        </p:nvPicPr>
        <p:blipFill>
          <a:blip r:embed="rId4"/>
          <a:srcRect/>
          <a:stretch>
            <a:fillRect/>
          </a:stretch>
        </p:blipFill>
        <p:spPr bwMode="auto">
          <a:xfrm>
            <a:off x="3395663" y="1600200"/>
            <a:ext cx="5410200" cy="2809875"/>
          </a:xfrm>
          <a:prstGeom prst="rect">
            <a:avLst/>
          </a:prstGeom>
          <a:noFill/>
        </p:spPr>
      </p:pic>
      <p:sp>
        <p:nvSpPr>
          <p:cNvPr id="7" name="Line 6"/>
          <p:cNvSpPr>
            <a:spLocks noChangeShapeType="1"/>
          </p:cNvSpPr>
          <p:nvPr/>
        </p:nvSpPr>
        <p:spPr bwMode="auto">
          <a:xfrm>
            <a:off x="6672263" y="1828800"/>
            <a:ext cx="0" cy="2133600"/>
          </a:xfrm>
          <a:prstGeom prst="line">
            <a:avLst/>
          </a:prstGeom>
          <a:noFill/>
          <a:ln w="25400">
            <a:solidFill>
              <a:srgbClr val="FF0000"/>
            </a:solidFill>
            <a:prstDash val="dash"/>
            <a:round/>
            <a:headEnd/>
            <a:tailEnd/>
          </a:ln>
          <a:effectLst/>
        </p:spPr>
        <p:txBody>
          <a:bodyPr/>
          <a:lstStyle/>
          <a:p>
            <a:endParaRPr lang="zh-CN" altLang="en-US"/>
          </a:p>
        </p:txBody>
      </p:sp>
      <p:sp>
        <p:nvSpPr>
          <p:cNvPr id="8" name="Line 7"/>
          <p:cNvSpPr>
            <a:spLocks noChangeShapeType="1"/>
          </p:cNvSpPr>
          <p:nvPr/>
        </p:nvSpPr>
        <p:spPr bwMode="auto">
          <a:xfrm>
            <a:off x="7358063" y="1828800"/>
            <a:ext cx="33337" cy="2133600"/>
          </a:xfrm>
          <a:prstGeom prst="line">
            <a:avLst/>
          </a:prstGeom>
          <a:noFill/>
          <a:ln w="25400">
            <a:solidFill>
              <a:srgbClr val="FF0000"/>
            </a:solidFill>
            <a:prstDash val="dash"/>
            <a:round/>
            <a:headEnd/>
            <a:tailEnd/>
          </a:ln>
          <a:effectLst/>
        </p:spPr>
        <p:txBody>
          <a:bodyPr/>
          <a:lstStyle/>
          <a:p>
            <a:endParaRPr lang="zh-CN" altLang="en-US"/>
          </a:p>
        </p:txBody>
      </p:sp>
      <p:sp>
        <p:nvSpPr>
          <p:cNvPr id="9" name="Line 8"/>
          <p:cNvSpPr>
            <a:spLocks noChangeShapeType="1"/>
          </p:cNvSpPr>
          <p:nvPr/>
        </p:nvSpPr>
        <p:spPr bwMode="auto">
          <a:xfrm>
            <a:off x="7891463" y="1828800"/>
            <a:ext cx="0" cy="2133600"/>
          </a:xfrm>
          <a:prstGeom prst="line">
            <a:avLst/>
          </a:prstGeom>
          <a:noFill/>
          <a:ln w="25400">
            <a:solidFill>
              <a:srgbClr val="FF0000"/>
            </a:solidFill>
            <a:prstDash val="dash"/>
            <a:round/>
            <a:headEnd/>
            <a:tailEnd/>
          </a:ln>
          <a:effectLst/>
        </p:spPr>
        <p:txBody>
          <a:bodyPr/>
          <a:lstStyle/>
          <a:p>
            <a:endParaRPr lang="zh-CN" altLang="en-US"/>
          </a:p>
        </p:txBody>
      </p:sp>
      <p:sp>
        <p:nvSpPr>
          <p:cNvPr id="10" name="Text Box 9"/>
          <p:cNvSpPr txBox="1">
            <a:spLocks noChangeArrowheads="1"/>
          </p:cNvSpPr>
          <p:nvPr/>
        </p:nvSpPr>
        <p:spPr bwMode="auto">
          <a:xfrm>
            <a:off x="4648200" y="1981200"/>
            <a:ext cx="1252538" cy="457200"/>
          </a:xfrm>
          <a:prstGeom prst="rect">
            <a:avLst/>
          </a:prstGeom>
          <a:noFill/>
          <a:ln w="9525">
            <a:noFill/>
            <a:miter lim="800000"/>
            <a:headEnd/>
            <a:tailEnd/>
          </a:ln>
          <a:effectLst/>
        </p:spPr>
        <p:txBody>
          <a:bodyPr wrap="none">
            <a:spAutoFit/>
          </a:bodyPr>
          <a:lstStyle/>
          <a:p>
            <a:r>
              <a:rPr lang="en-US" dirty="0"/>
              <a:t>T</a:t>
            </a:r>
            <a:r>
              <a:rPr lang="en-US" baseline="-25000" dirty="0"/>
              <a:t>1</a:t>
            </a:r>
            <a:r>
              <a:rPr lang="en-US" dirty="0"/>
              <a:t> = 158</a:t>
            </a:r>
          </a:p>
        </p:txBody>
      </p:sp>
      <p:sp>
        <p:nvSpPr>
          <p:cNvPr id="11" name="Text Box 10"/>
          <p:cNvSpPr txBox="1">
            <a:spLocks noChangeArrowheads="1"/>
          </p:cNvSpPr>
          <p:nvPr/>
        </p:nvSpPr>
        <p:spPr bwMode="auto">
          <a:xfrm>
            <a:off x="4648200" y="2590800"/>
            <a:ext cx="1252538" cy="457200"/>
          </a:xfrm>
          <a:prstGeom prst="rect">
            <a:avLst/>
          </a:prstGeom>
          <a:noFill/>
          <a:ln w="9525">
            <a:noFill/>
            <a:miter lim="800000"/>
            <a:headEnd/>
            <a:tailEnd/>
          </a:ln>
          <a:effectLst/>
        </p:spPr>
        <p:txBody>
          <a:bodyPr wrap="none">
            <a:spAutoFit/>
          </a:bodyPr>
          <a:lstStyle/>
          <a:p>
            <a:r>
              <a:rPr lang="en-US" dirty="0"/>
              <a:t>T</a:t>
            </a:r>
            <a:r>
              <a:rPr lang="en-US" baseline="-25000" dirty="0"/>
              <a:t>2</a:t>
            </a:r>
            <a:r>
              <a:rPr lang="en-US" dirty="0"/>
              <a:t> = 196</a:t>
            </a:r>
          </a:p>
        </p:txBody>
      </p:sp>
      <p:sp>
        <p:nvSpPr>
          <p:cNvPr id="12" name="Text Box 11"/>
          <p:cNvSpPr txBox="1">
            <a:spLocks noChangeArrowheads="1"/>
          </p:cNvSpPr>
          <p:nvPr/>
        </p:nvSpPr>
        <p:spPr bwMode="auto">
          <a:xfrm>
            <a:off x="4648200" y="3200400"/>
            <a:ext cx="1252538" cy="457200"/>
          </a:xfrm>
          <a:prstGeom prst="rect">
            <a:avLst/>
          </a:prstGeom>
          <a:noFill/>
          <a:ln w="9525">
            <a:noFill/>
            <a:miter lim="800000"/>
            <a:headEnd/>
            <a:tailEnd/>
          </a:ln>
          <a:effectLst/>
        </p:spPr>
        <p:txBody>
          <a:bodyPr wrap="none">
            <a:spAutoFit/>
          </a:bodyPr>
          <a:lstStyle/>
          <a:p>
            <a:r>
              <a:rPr lang="en-US" dirty="0"/>
              <a:t>T</a:t>
            </a:r>
            <a:r>
              <a:rPr lang="en-US" baseline="-25000" dirty="0"/>
              <a:t>3</a:t>
            </a:r>
            <a:r>
              <a:rPr lang="en-US" dirty="0"/>
              <a:t> = 228</a:t>
            </a:r>
          </a:p>
        </p:txBody>
      </p:sp>
      <p:sp>
        <p:nvSpPr>
          <p:cNvPr id="13" name="Text Box 12"/>
          <p:cNvSpPr txBox="1">
            <a:spLocks noChangeArrowheads="1"/>
          </p:cNvSpPr>
          <p:nvPr/>
        </p:nvSpPr>
        <p:spPr bwMode="auto">
          <a:xfrm>
            <a:off x="5583238" y="1371600"/>
            <a:ext cx="1470025" cy="457200"/>
          </a:xfrm>
          <a:prstGeom prst="rect">
            <a:avLst/>
          </a:prstGeom>
          <a:noFill/>
          <a:ln w="9525">
            <a:noFill/>
            <a:miter lim="800000"/>
            <a:headEnd/>
            <a:tailEnd/>
          </a:ln>
          <a:effectLst/>
        </p:spPr>
        <p:txBody>
          <a:bodyPr wrap="none">
            <a:spAutoFit/>
          </a:bodyPr>
          <a:lstStyle/>
          <a:p>
            <a:r>
              <a:rPr lang="en-US"/>
              <a:t>Histogram</a:t>
            </a:r>
          </a:p>
        </p:txBody>
      </p:sp>
      <p:pic>
        <p:nvPicPr>
          <p:cNvPr id="14" name="Picture 13"/>
          <p:cNvPicPr>
            <a:picLocks noChangeAspect="1" noChangeArrowheads="1"/>
          </p:cNvPicPr>
          <p:nvPr/>
        </p:nvPicPr>
        <p:blipFill>
          <a:blip r:embed="rId5"/>
          <a:srcRect/>
          <a:stretch>
            <a:fillRect/>
          </a:stretch>
        </p:blipFill>
        <p:spPr bwMode="auto">
          <a:xfrm>
            <a:off x="5867400" y="4794250"/>
            <a:ext cx="1911350" cy="1911350"/>
          </a:xfrm>
          <a:prstGeom prst="rect">
            <a:avLst/>
          </a:prstGeom>
          <a:noFill/>
          <a:ln w="9525">
            <a:noFill/>
            <a:miter lim="800000"/>
            <a:headEnd/>
            <a:tailEnd/>
          </a:ln>
        </p:spPr>
      </p:pic>
      <p:pic>
        <p:nvPicPr>
          <p:cNvPr id="15" name="Picture 14"/>
          <p:cNvPicPr>
            <a:picLocks noChangeAspect="1" noChangeArrowheads="1"/>
          </p:cNvPicPr>
          <p:nvPr/>
        </p:nvPicPr>
        <p:blipFill>
          <a:blip r:embed="rId6"/>
          <a:srcRect/>
          <a:stretch>
            <a:fillRect/>
          </a:stretch>
        </p:blipFill>
        <p:spPr bwMode="auto">
          <a:xfrm>
            <a:off x="3276600" y="4794250"/>
            <a:ext cx="1911350" cy="1911350"/>
          </a:xfrm>
          <a:prstGeom prst="rect">
            <a:avLst/>
          </a:prstGeom>
          <a:noFill/>
          <a:ln w="9525">
            <a:noFill/>
            <a:miter lim="800000"/>
            <a:headEnd/>
            <a:tailEnd/>
          </a:ln>
        </p:spPr>
      </p:pic>
      <p:pic>
        <p:nvPicPr>
          <p:cNvPr id="16" name="Picture 15"/>
          <p:cNvPicPr>
            <a:picLocks noChangeAspect="1" noChangeArrowheads="1"/>
          </p:cNvPicPr>
          <p:nvPr/>
        </p:nvPicPr>
        <p:blipFill>
          <a:blip r:embed="rId7"/>
          <a:srcRect/>
          <a:stretch>
            <a:fillRect/>
          </a:stretch>
        </p:blipFill>
        <p:spPr bwMode="auto">
          <a:xfrm>
            <a:off x="685800" y="4794250"/>
            <a:ext cx="1911350" cy="1911350"/>
          </a:xfrm>
          <a:prstGeom prst="rect">
            <a:avLst/>
          </a:prstGeom>
          <a:noFill/>
          <a:ln w="9525">
            <a:noFill/>
            <a:miter lim="800000"/>
            <a:headEnd/>
            <a:tailEnd/>
          </a:ln>
        </p:spPr>
      </p:pic>
      <p:sp>
        <p:nvSpPr>
          <p:cNvPr id="17" name="Line 16"/>
          <p:cNvSpPr>
            <a:spLocks noChangeShapeType="1"/>
          </p:cNvSpPr>
          <p:nvPr/>
        </p:nvSpPr>
        <p:spPr bwMode="auto">
          <a:xfrm>
            <a:off x="5943600" y="2209800"/>
            <a:ext cx="685800" cy="0"/>
          </a:xfrm>
          <a:prstGeom prst="line">
            <a:avLst/>
          </a:prstGeom>
          <a:noFill/>
          <a:ln w="9525">
            <a:solidFill>
              <a:schemeClr val="tx1"/>
            </a:solidFill>
            <a:round/>
            <a:headEnd/>
            <a:tailEnd type="triangle" w="med" len="med"/>
          </a:ln>
          <a:effectLst/>
        </p:spPr>
        <p:txBody>
          <a:bodyPr/>
          <a:lstStyle/>
          <a:p>
            <a:endParaRPr lang="zh-CN" altLang="en-US"/>
          </a:p>
        </p:txBody>
      </p:sp>
      <p:sp>
        <p:nvSpPr>
          <p:cNvPr id="18" name="Line 17"/>
          <p:cNvSpPr>
            <a:spLocks noChangeShapeType="1"/>
          </p:cNvSpPr>
          <p:nvPr/>
        </p:nvSpPr>
        <p:spPr bwMode="auto">
          <a:xfrm>
            <a:off x="5867400" y="2819400"/>
            <a:ext cx="1524000" cy="0"/>
          </a:xfrm>
          <a:prstGeom prst="line">
            <a:avLst/>
          </a:prstGeom>
          <a:noFill/>
          <a:ln w="9525">
            <a:solidFill>
              <a:schemeClr val="tx1"/>
            </a:solidFill>
            <a:round/>
            <a:headEnd/>
            <a:tailEnd type="triangle" w="med" len="med"/>
          </a:ln>
          <a:effectLst/>
        </p:spPr>
        <p:txBody>
          <a:bodyPr/>
          <a:lstStyle/>
          <a:p>
            <a:endParaRPr lang="zh-CN" altLang="en-US"/>
          </a:p>
        </p:txBody>
      </p:sp>
      <p:sp>
        <p:nvSpPr>
          <p:cNvPr id="19" name="Line 18"/>
          <p:cNvSpPr>
            <a:spLocks noChangeShapeType="1"/>
          </p:cNvSpPr>
          <p:nvPr/>
        </p:nvSpPr>
        <p:spPr bwMode="auto">
          <a:xfrm>
            <a:off x="5867400" y="3429000"/>
            <a:ext cx="1981200" cy="0"/>
          </a:xfrm>
          <a:prstGeom prst="line">
            <a:avLst/>
          </a:prstGeom>
          <a:noFill/>
          <a:ln w="9525">
            <a:solidFill>
              <a:schemeClr val="tx1"/>
            </a:solidFill>
            <a:round/>
            <a:headEnd/>
            <a:tailEnd type="triangle" w="med" len="med"/>
          </a:ln>
          <a:effectLst/>
        </p:spPr>
        <p:txBody>
          <a:bodyPr/>
          <a:lstStyle/>
          <a:p>
            <a:endParaRPr lang="zh-CN" altLang="en-US"/>
          </a:p>
        </p:txBody>
      </p:sp>
      <p:sp>
        <p:nvSpPr>
          <p:cNvPr id="20" name="Text Box 19"/>
          <p:cNvSpPr txBox="1">
            <a:spLocks noChangeArrowheads="1"/>
          </p:cNvSpPr>
          <p:nvPr/>
        </p:nvSpPr>
        <p:spPr bwMode="auto">
          <a:xfrm>
            <a:off x="838200" y="4337050"/>
            <a:ext cx="1423988" cy="457200"/>
          </a:xfrm>
          <a:prstGeom prst="rect">
            <a:avLst/>
          </a:prstGeom>
          <a:noFill/>
          <a:ln w="9525">
            <a:noFill/>
            <a:miter lim="800000"/>
            <a:headEnd/>
            <a:tailEnd/>
          </a:ln>
          <a:effectLst/>
        </p:spPr>
        <p:txBody>
          <a:bodyPr wrap="none">
            <a:spAutoFit/>
          </a:bodyPr>
          <a:lstStyle/>
          <a:p>
            <a:r>
              <a:rPr lang="en-US"/>
              <a:t>T</a:t>
            </a:r>
            <a:r>
              <a:rPr lang="en-US" baseline="-25000"/>
              <a:t>1</a:t>
            </a:r>
            <a:r>
              <a:rPr lang="en-US"/>
              <a:t>&lt; P &lt;T</a:t>
            </a:r>
            <a:r>
              <a:rPr lang="en-US" baseline="-25000"/>
              <a:t>2</a:t>
            </a:r>
          </a:p>
        </p:txBody>
      </p:sp>
      <p:sp>
        <p:nvSpPr>
          <p:cNvPr id="21" name="Text Box 20"/>
          <p:cNvSpPr txBox="1">
            <a:spLocks noChangeArrowheads="1"/>
          </p:cNvSpPr>
          <p:nvPr/>
        </p:nvSpPr>
        <p:spPr bwMode="auto">
          <a:xfrm>
            <a:off x="3581400" y="4343400"/>
            <a:ext cx="1423988" cy="457200"/>
          </a:xfrm>
          <a:prstGeom prst="rect">
            <a:avLst/>
          </a:prstGeom>
          <a:noFill/>
          <a:ln w="9525">
            <a:noFill/>
            <a:miter lim="800000"/>
            <a:headEnd/>
            <a:tailEnd/>
          </a:ln>
          <a:effectLst/>
        </p:spPr>
        <p:txBody>
          <a:bodyPr wrap="none">
            <a:spAutoFit/>
          </a:bodyPr>
          <a:lstStyle/>
          <a:p>
            <a:r>
              <a:rPr lang="en-US"/>
              <a:t>T</a:t>
            </a:r>
            <a:r>
              <a:rPr lang="en-US" baseline="-25000"/>
              <a:t>2</a:t>
            </a:r>
            <a:r>
              <a:rPr lang="en-US"/>
              <a:t>&lt; P &lt;T</a:t>
            </a:r>
            <a:r>
              <a:rPr lang="en-US" baseline="-25000"/>
              <a:t>3</a:t>
            </a:r>
          </a:p>
        </p:txBody>
      </p:sp>
      <p:sp>
        <p:nvSpPr>
          <p:cNvPr id="22" name="Text Box 21"/>
          <p:cNvSpPr txBox="1">
            <a:spLocks noChangeArrowheads="1"/>
          </p:cNvSpPr>
          <p:nvPr/>
        </p:nvSpPr>
        <p:spPr bwMode="auto">
          <a:xfrm>
            <a:off x="6273800" y="4343400"/>
            <a:ext cx="965200" cy="457200"/>
          </a:xfrm>
          <a:prstGeom prst="rect">
            <a:avLst/>
          </a:prstGeom>
          <a:noFill/>
          <a:ln w="9525">
            <a:noFill/>
            <a:miter lim="800000"/>
            <a:headEnd/>
            <a:tailEnd/>
          </a:ln>
          <a:effectLst/>
        </p:spPr>
        <p:txBody>
          <a:bodyPr wrap="none">
            <a:spAutoFit/>
          </a:bodyPr>
          <a:lstStyle/>
          <a:p>
            <a:r>
              <a:rPr lang="en-US" dirty="0"/>
              <a:t>P &gt; T</a:t>
            </a:r>
            <a:r>
              <a:rPr lang="en-US" baseline="-25000" dirty="0"/>
              <a:t>3</a:t>
            </a:r>
          </a:p>
        </p:txBody>
      </p: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par>
                                <p:cTn id="48" presetID="3" presetClass="entr" presetSubtype="1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linds(horizontal)">
                                      <p:cBhvr>
                                        <p:cTn id="50" dur="500"/>
                                        <p:tgtEl>
                                          <p:spTgt spid="15"/>
                                        </p:tgtEl>
                                      </p:cBhvr>
                                    </p:animEffect>
                                  </p:childTnLst>
                                </p:cTn>
                              </p:par>
                              <p:par>
                                <p:cTn id="51" presetID="3" presetClass="entr" presetSubtype="1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linds(horizontal)">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7" grpId="0" animBg="1"/>
      <p:bldP spid="18" grpId="0" animBg="1"/>
      <p:bldP spid="19" grpId="0" animBg="1"/>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灰度阈值处理基础</a:t>
            </a:r>
            <a:r>
              <a:rPr lang="en-US" altLang="zh-CN" dirty="0" smtClean="0"/>
              <a:t>——</a:t>
            </a:r>
            <a:r>
              <a:rPr lang="zh-CN" altLang="en-US" dirty="0" smtClean="0"/>
              <a:t>关键点</a:t>
            </a:r>
            <a:r>
              <a:rPr lang="en-US" altLang="zh-CN" dirty="0" smtClean="0"/>
              <a:t>&amp;</a:t>
            </a:r>
            <a:r>
              <a:rPr lang="zh-CN" altLang="en-US" dirty="0" smtClean="0"/>
              <a:t>难点</a:t>
            </a:r>
            <a:endParaRPr lang="en-US" dirty="0"/>
          </a:p>
        </p:txBody>
      </p:sp>
      <p:sp>
        <p:nvSpPr>
          <p:cNvPr id="3" name="Content Placeholder 2"/>
          <p:cNvSpPr>
            <a:spLocks noGrp="1"/>
          </p:cNvSpPr>
          <p:nvPr>
            <p:ph idx="1"/>
          </p:nvPr>
        </p:nvSpPr>
        <p:spPr>
          <a:xfrm>
            <a:off x="295835" y="839702"/>
            <a:ext cx="8516471" cy="5661132"/>
          </a:xfrm>
        </p:spPr>
        <p:txBody>
          <a:bodyPr>
            <a:normAutofit/>
          </a:bodyPr>
          <a:lstStyle/>
          <a:p>
            <a:pPr>
              <a:buFont typeface="Wingdings" pitchFamily="2" charset="2"/>
              <a:buChar char="ü"/>
            </a:pPr>
            <a:r>
              <a:rPr lang="zh-CN" altLang="en-US" dirty="0" smtClean="0"/>
              <a:t>阈值分割的关键点和难点：</a:t>
            </a:r>
            <a:endParaRPr lang="en-US" altLang="zh-CN" dirty="0" smtClean="0"/>
          </a:p>
          <a:p>
            <a:pPr lvl="2">
              <a:buFont typeface="Wingdings" pitchFamily="2" charset="2"/>
              <a:buChar char="Ø"/>
            </a:pPr>
            <a:r>
              <a:rPr lang="zh-CN" altLang="en-US" dirty="0" smtClean="0"/>
              <a:t>阈值分割算法的关键</a:t>
            </a:r>
            <a:r>
              <a:rPr lang="en-US" altLang="zh-CN" dirty="0" smtClean="0"/>
              <a:t>——</a:t>
            </a:r>
            <a:r>
              <a:rPr lang="zh-CN" altLang="en-US" dirty="0" smtClean="0"/>
              <a:t>确定阈值。</a:t>
            </a:r>
            <a:endParaRPr lang="en-US" altLang="zh-CN" dirty="0" smtClean="0"/>
          </a:p>
          <a:p>
            <a:pPr lvl="2">
              <a:buFont typeface="Wingdings" pitchFamily="2" charset="2"/>
              <a:buChar char="Ø"/>
            </a:pPr>
            <a:r>
              <a:rPr lang="zh-CN" altLang="en-US" dirty="0" smtClean="0"/>
              <a:t>确定阈值的关键</a:t>
            </a:r>
            <a:r>
              <a:rPr lang="en-US" altLang="zh-CN" dirty="0" smtClean="0"/>
              <a:t>——</a:t>
            </a:r>
            <a:r>
              <a:rPr lang="zh-CN" altLang="en-US" dirty="0" smtClean="0"/>
              <a:t>直方图的谷的宽度和深度。</a:t>
            </a:r>
            <a:endParaRPr lang="en-US" altLang="zh-CN" dirty="0" smtClean="0"/>
          </a:p>
          <a:p>
            <a:pPr lvl="2">
              <a:buNone/>
            </a:pPr>
            <a:endParaRPr lang="en-US" altLang="zh-CN" dirty="0" smtClean="0"/>
          </a:p>
          <a:p>
            <a:pPr lvl="2">
              <a:buNone/>
            </a:pPr>
            <a:endParaRPr lang="en-US" altLang="zh-CN" dirty="0" smtClean="0"/>
          </a:p>
          <a:p>
            <a:pPr lvl="2">
              <a:buNone/>
            </a:pPr>
            <a:endParaRPr lang="en-US" altLang="zh-CN" dirty="0" smtClean="0"/>
          </a:p>
          <a:p>
            <a:pPr lvl="2">
              <a:buNone/>
            </a:pPr>
            <a:endParaRPr lang="en-US" altLang="zh-CN" dirty="0" smtClean="0"/>
          </a:p>
          <a:p>
            <a:endParaRPr lang="en-US" altLang="zh-CN" dirty="0" smtClean="0"/>
          </a:p>
          <a:p>
            <a:endParaRPr lang="en-US" altLang="zh-CN" dirty="0" smtClean="0"/>
          </a:p>
          <a:p>
            <a:pPr>
              <a:buFont typeface="Wingdings" pitchFamily="2" charset="2"/>
              <a:buChar char="ü"/>
            </a:pPr>
            <a:r>
              <a:rPr lang="zh-CN" altLang="en-US" dirty="0" smtClean="0"/>
              <a:t>影响波谷特性的关键因素：</a:t>
            </a:r>
            <a:endParaRPr lang="en-US" altLang="zh-CN" sz="2400" dirty="0" smtClean="0"/>
          </a:p>
          <a:p>
            <a:pPr lvl="2">
              <a:buFont typeface="Wingdings" pitchFamily="2" charset="2"/>
              <a:buChar char="Ø"/>
            </a:pPr>
            <a:r>
              <a:rPr lang="zh-CN" altLang="en-US" dirty="0" smtClean="0"/>
              <a:t>前景和背景的灰度差</a:t>
            </a:r>
            <a:endParaRPr lang="en-US" altLang="zh-CN" dirty="0" smtClean="0"/>
          </a:p>
          <a:p>
            <a:pPr lvl="2">
              <a:buFont typeface="Wingdings" pitchFamily="2" charset="2"/>
              <a:buChar char="Ø"/>
            </a:pPr>
            <a:r>
              <a:rPr lang="zh-CN" altLang="en-US" dirty="0" smtClean="0"/>
              <a:t>前景和背景的相对尺寸</a:t>
            </a:r>
            <a:endParaRPr lang="en-US" altLang="zh-CN" dirty="0" smtClean="0"/>
          </a:p>
          <a:p>
            <a:pPr lvl="2">
              <a:buFont typeface="Wingdings" pitchFamily="2" charset="2"/>
              <a:buChar char="Ø"/>
            </a:pPr>
            <a:r>
              <a:rPr lang="zh-CN" altLang="en-US" dirty="0" smtClean="0"/>
              <a:t>图像中的噪声内容</a:t>
            </a:r>
            <a:endParaRPr lang="en-US" altLang="zh-CN" dirty="0" smtClean="0"/>
          </a:p>
          <a:p>
            <a:pPr lvl="2">
              <a:buFont typeface="Wingdings" pitchFamily="2" charset="2"/>
              <a:buChar char="Ø"/>
            </a:pPr>
            <a:r>
              <a:rPr lang="zh-CN" altLang="en-US" dirty="0" smtClean="0"/>
              <a:t>光源的均匀性</a:t>
            </a:r>
            <a:endParaRPr lang="en-US" altLang="en-US" dirty="0" smtClean="0"/>
          </a:p>
          <a:p>
            <a:pPr lvl="2"/>
            <a:endParaRPr lang="zh-CN" altLang="en-US" dirty="0" smtClean="0"/>
          </a:p>
        </p:txBody>
      </p:sp>
      <p:pic>
        <p:nvPicPr>
          <p:cNvPr id="4" name="Picture 1"/>
          <p:cNvPicPr>
            <a:picLocks noChangeAspect="1" noChangeArrowheads="1"/>
          </p:cNvPicPr>
          <p:nvPr/>
        </p:nvPicPr>
        <p:blipFill>
          <a:blip r:embed="rId3"/>
          <a:srcRect/>
          <a:stretch>
            <a:fillRect/>
          </a:stretch>
        </p:blipFill>
        <p:spPr bwMode="auto">
          <a:xfrm>
            <a:off x="2786050" y="2357431"/>
            <a:ext cx="4157782" cy="2000264"/>
          </a:xfrm>
          <a:prstGeom prst="rect">
            <a:avLst/>
          </a:prstGeom>
          <a:noFill/>
          <a:ln w="9525">
            <a:noFill/>
            <a:miter lim="800000"/>
            <a:headEnd/>
            <a:tailEnd/>
          </a:ln>
          <a:effectLst/>
        </p:spPr>
      </p:pic>
      <p:cxnSp>
        <p:nvCxnSpPr>
          <p:cNvPr id="6" name="直接箭头连接符 5"/>
          <p:cNvCxnSpPr/>
          <p:nvPr/>
        </p:nvCxnSpPr>
        <p:spPr>
          <a:xfrm rot="5400000">
            <a:off x="3571868" y="2500306"/>
            <a:ext cx="1500198"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blinds(horizontal)">
                                      <p:cBhvr>
                                        <p:cTn id="25" dur="500"/>
                                        <p:tgtEl>
                                          <p:spTgt spid="3">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blinds(horizontal)">
                                      <p:cBhvr>
                                        <p:cTn id="28" dur="500"/>
                                        <p:tgtEl>
                                          <p:spTgt spid="3">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blinds(horizontal)">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algn="l" rtl="0">
              <a:lnSpc>
                <a:spcPct val="90000"/>
              </a:lnSpc>
              <a:spcBef>
                <a:spcPct val="0"/>
              </a:spcBef>
            </a:pPr>
            <a:r>
              <a:rPr lang="zh-CN" altLang="en-US" sz="3100" dirty="0" smtClean="0">
                <a:latin typeface="+mj-ea"/>
                <a:ea typeface="+mj-ea"/>
              </a:rPr>
              <a:t>影响波谷特性的关键因素</a:t>
            </a:r>
            <a:r>
              <a:rPr lang="en-US" altLang="zh-CN" sz="3100" dirty="0" smtClean="0">
                <a:latin typeface="+mj-ea"/>
                <a:ea typeface="+mj-ea"/>
              </a:rPr>
              <a:t>——</a:t>
            </a:r>
            <a:r>
              <a:rPr lang="zh-CN" altLang="en-US" sz="3100" dirty="0" smtClean="0">
                <a:latin typeface="+mj-ea"/>
                <a:ea typeface="+mj-ea"/>
              </a:rPr>
              <a:t>物体和背景的相对尺寸</a:t>
            </a:r>
            <a:r>
              <a:rPr lang="en-US" altLang="zh-CN" sz="2400" dirty="0" smtClean="0"/>
              <a:t/>
            </a:r>
            <a:br>
              <a:rPr lang="en-US" altLang="zh-CN" sz="2400" dirty="0" smtClean="0"/>
            </a:br>
            <a:endParaRPr lang="en-US" dirty="0"/>
          </a:p>
        </p:txBody>
      </p:sp>
      <p:sp>
        <p:nvSpPr>
          <p:cNvPr id="24" name="Text Box 6"/>
          <p:cNvSpPr txBox="1">
            <a:spLocks noChangeArrowheads="1"/>
          </p:cNvSpPr>
          <p:nvPr/>
        </p:nvSpPr>
        <p:spPr bwMode="auto">
          <a:xfrm>
            <a:off x="406400" y="1571612"/>
            <a:ext cx="3049588" cy="1552575"/>
          </a:xfrm>
          <a:prstGeom prst="rect">
            <a:avLst/>
          </a:prstGeom>
          <a:noFill/>
          <a:ln w="9525">
            <a:noFill/>
            <a:miter lim="800000"/>
            <a:headEnd/>
            <a:tailEnd/>
          </a:ln>
          <a:effectLst/>
        </p:spPr>
        <p:txBody>
          <a:bodyPr wrap="none">
            <a:spAutoFit/>
          </a:bodyPr>
          <a:lstStyle/>
          <a:p>
            <a:r>
              <a:rPr lang="en-US" dirty="0">
                <a:solidFill>
                  <a:srgbClr val="3333CC"/>
                </a:solidFill>
              </a:rPr>
              <a:t>If areas of object and </a:t>
            </a:r>
          </a:p>
          <a:p>
            <a:r>
              <a:rPr lang="en-US" dirty="0">
                <a:solidFill>
                  <a:srgbClr val="3333CC"/>
                </a:solidFill>
              </a:rPr>
              <a:t>background are nearly</a:t>
            </a:r>
          </a:p>
          <a:p>
            <a:r>
              <a:rPr lang="en-US" dirty="0">
                <a:solidFill>
                  <a:srgbClr val="3333CC"/>
                </a:solidFill>
              </a:rPr>
              <a:t>equal, a histogram will </a:t>
            </a:r>
          </a:p>
          <a:p>
            <a:r>
              <a:rPr lang="en-US" dirty="0">
                <a:solidFill>
                  <a:srgbClr val="3333CC"/>
                </a:solidFill>
              </a:rPr>
              <a:t>be bimodal </a:t>
            </a:r>
            <a:endParaRPr lang="th-TH" altLang="zh-CN" dirty="0">
              <a:solidFill>
                <a:srgbClr val="3333CC"/>
              </a:solidFill>
            </a:endParaRPr>
          </a:p>
        </p:txBody>
      </p:sp>
      <p:sp>
        <p:nvSpPr>
          <p:cNvPr id="26" name="Text Box 8"/>
          <p:cNvSpPr txBox="1">
            <a:spLocks noChangeArrowheads="1"/>
          </p:cNvSpPr>
          <p:nvPr/>
        </p:nvSpPr>
        <p:spPr bwMode="auto">
          <a:xfrm>
            <a:off x="406400" y="3714752"/>
            <a:ext cx="2922588" cy="1552575"/>
          </a:xfrm>
          <a:prstGeom prst="rect">
            <a:avLst/>
          </a:prstGeom>
          <a:noFill/>
          <a:ln w="9525">
            <a:noFill/>
            <a:miter lim="800000"/>
            <a:headEnd/>
            <a:tailEnd/>
          </a:ln>
          <a:effectLst/>
        </p:spPr>
        <p:txBody>
          <a:bodyPr wrap="none">
            <a:spAutoFit/>
          </a:bodyPr>
          <a:lstStyle/>
          <a:p>
            <a:r>
              <a:rPr lang="en-US" dirty="0">
                <a:solidFill>
                  <a:srgbClr val="FF0000"/>
                </a:solidFill>
              </a:rPr>
              <a:t>If areas of object and </a:t>
            </a:r>
          </a:p>
          <a:p>
            <a:r>
              <a:rPr lang="en-US" dirty="0">
                <a:solidFill>
                  <a:srgbClr val="FF0000"/>
                </a:solidFill>
              </a:rPr>
              <a:t>background are not </a:t>
            </a:r>
          </a:p>
          <a:p>
            <a:r>
              <a:rPr lang="en-US" dirty="0">
                <a:solidFill>
                  <a:srgbClr val="FF0000"/>
                </a:solidFill>
              </a:rPr>
              <a:t>balanced, a histogram </a:t>
            </a:r>
          </a:p>
          <a:p>
            <a:r>
              <a:rPr lang="en-US" dirty="0">
                <a:solidFill>
                  <a:srgbClr val="FF0000"/>
                </a:solidFill>
              </a:rPr>
              <a:t>will be </a:t>
            </a:r>
            <a:r>
              <a:rPr lang="en-US" dirty="0" err="1">
                <a:solidFill>
                  <a:srgbClr val="FF0000"/>
                </a:solidFill>
              </a:rPr>
              <a:t>unimodal</a:t>
            </a:r>
            <a:r>
              <a:rPr lang="en-US" dirty="0">
                <a:solidFill>
                  <a:srgbClr val="FF0000"/>
                </a:solidFill>
              </a:rPr>
              <a:t>. </a:t>
            </a:r>
            <a:endParaRPr lang="th-TH" altLang="zh-CN" dirty="0">
              <a:solidFill>
                <a:srgbClr val="FF0000"/>
              </a:solidFill>
            </a:endParaRPr>
          </a:p>
        </p:txBody>
      </p:sp>
      <p:pic>
        <p:nvPicPr>
          <p:cNvPr id="728065" name="Picture 1" descr="C:\Users\haida2416\AppData\Roaming\Tencent\Users\2350686505\QQ\WinTemp\RichOle\HC%CY7BR]AN[@`M)8C%8[ZW.png"/>
          <p:cNvPicPr>
            <a:picLocks noChangeAspect="1" noChangeArrowheads="1"/>
          </p:cNvPicPr>
          <p:nvPr/>
        </p:nvPicPr>
        <p:blipFill>
          <a:blip r:embed="rId3"/>
          <a:srcRect/>
          <a:stretch>
            <a:fillRect/>
          </a:stretch>
        </p:blipFill>
        <p:spPr bwMode="auto">
          <a:xfrm>
            <a:off x="2992912" y="1266825"/>
            <a:ext cx="5501331" cy="4243405"/>
          </a:xfrm>
          <a:prstGeom prst="rect">
            <a:avLst/>
          </a:prstGeom>
          <a:noFill/>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影响波谷特性的关键因素</a:t>
            </a:r>
            <a:r>
              <a:rPr lang="en-US" altLang="zh-CN" dirty="0" smtClean="0"/>
              <a:t>——</a:t>
            </a:r>
            <a:r>
              <a:rPr lang="zh-CN" altLang="en-US" dirty="0" smtClean="0"/>
              <a:t>噪声</a:t>
            </a:r>
            <a:endParaRPr lang="en-US" dirty="0"/>
          </a:p>
        </p:txBody>
      </p:sp>
      <p:sp>
        <p:nvSpPr>
          <p:cNvPr id="3" name="Content Placeholder 2"/>
          <p:cNvSpPr>
            <a:spLocks noGrp="1"/>
          </p:cNvSpPr>
          <p:nvPr>
            <p:ph idx="1"/>
          </p:nvPr>
        </p:nvSpPr>
        <p:spPr>
          <a:xfrm>
            <a:off x="295835" y="839702"/>
            <a:ext cx="8516471" cy="5337261"/>
          </a:xfrm>
        </p:spPr>
        <p:txBody>
          <a:bodyPr/>
          <a:lstStyle/>
          <a:p>
            <a:pPr lvl="2">
              <a:buNone/>
            </a:pPr>
            <a:endParaRPr lang="en-US" dirty="0"/>
          </a:p>
          <a:p>
            <a:pPr lvl="2"/>
            <a:endParaRPr lang="en-US" dirty="0"/>
          </a:p>
        </p:txBody>
      </p:sp>
      <p:pic>
        <p:nvPicPr>
          <p:cNvPr id="5" name="Picture 4"/>
          <p:cNvPicPr>
            <a:picLocks noChangeAspect="1" noChangeArrowheads="1"/>
          </p:cNvPicPr>
          <p:nvPr/>
        </p:nvPicPr>
        <p:blipFill>
          <a:blip r:embed="rId3"/>
          <a:srcRect/>
          <a:stretch>
            <a:fillRect/>
          </a:stretch>
        </p:blipFill>
        <p:spPr bwMode="auto">
          <a:xfrm>
            <a:off x="616043" y="969962"/>
            <a:ext cx="1740226" cy="1740226"/>
          </a:xfrm>
          <a:prstGeom prst="rect">
            <a:avLst/>
          </a:prstGeom>
          <a:noFill/>
          <a:ln w="9525">
            <a:noFill/>
            <a:miter lim="800000"/>
            <a:headEnd/>
            <a:tailEnd/>
          </a:ln>
        </p:spPr>
      </p:pic>
      <p:pic>
        <p:nvPicPr>
          <p:cNvPr id="6" name="Picture 5" descr="multhst"/>
          <p:cNvPicPr>
            <a:picLocks noChangeAspect="1" noChangeArrowheads="1"/>
          </p:cNvPicPr>
          <p:nvPr/>
        </p:nvPicPr>
        <p:blipFill>
          <a:blip r:embed="rId4"/>
          <a:srcRect/>
          <a:stretch>
            <a:fillRect/>
          </a:stretch>
        </p:blipFill>
        <p:spPr bwMode="auto">
          <a:xfrm>
            <a:off x="3402106" y="1033462"/>
            <a:ext cx="4975412" cy="2584061"/>
          </a:xfrm>
          <a:prstGeom prst="rect">
            <a:avLst/>
          </a:prstGeom>
          <a:noFill/>
        </p:spPr>
      </p:pic>
      <p:sp>
        <p:nvSpPr>
          <p:cNvPr id="7" name="Line 6"/>
          <p:cNvSpPr>
            <a:spLocks noChangeShapeType="1"/>
          </p:cNvSpPr>
          <p:nvPr/>
        </p:nvSpPr>
        <p:spPr bwMode="auto">
          <a:xfrm>
            <a:off x="6357950" y="1262062"/>
            <a:ext cx="45719" cy="1793671"/>
          </a:xfrm>
          <a:prstGeom prst="line">
            <a:avLst/>
          </a:prstGeom>
          <a:noFill/>
          <a:ln w="25400">
            <a:solidFill>
              <a:srgbClr val="FF0000"/>
            </a:solidFill>
            <a:prstDash val="dash"/>
            <a:round/>
            <a:headEnd/>
            <a:tailEnd/>
          </a:ln>
          <a:effectLst/>
        </p:spPr>
        <p:txBody>
          <a:bodyPr/>
          <a:lstStyle/>
          <a:p>
            <a:endParaRPr lang="zh-CN" altLang="en-US"/>
          </a:p>
        </p:txBody>
      </p:sp>
      <p:sp>
        <p:nvSpPr>
          <p:cNvPr id="8" name="Line 7"/>
          <p:cNvSpPr>
            <a:spLocks noChangeShapeType="1"/>
          </p:cNvSpPr>
          <p:nvPr/>
        </p:nvSpPr>
        <p:spPr bwMode="auto">
          <a:xfrm>
            <a:off x="6941568" y="1262062"/>
            <a:ext cx="45719" cy="1793671"/>
          </a:xfrm>
          <a:prstGeom prst="line">
            <a:avLst/>
          </a:prstGeom>
          <a:noFill/>
          <a:ln w="25400">
            <a:solidFill>
              <a:srgbClr val="FF0000"/>
            </a:solidFill>
            <a:prstDash val="dash"/>
            <a:round/>
            <a:headEnd/>
            <a:tailEnd/>
          </a:ln>
          <a:effectLst/>
        </p:spPr>
        <p:txBody>
          <a:bodyPr/>
          <a:lstStyle/>
          <a:p>
            <a:endParaRPr lang="zh-CN" altLang="en-US"/>
          </a:p>
        </p:txBody>
      </p:sp>
      <p:sp>
        <p:nvSpPr>
          <p:cNvPr id="9" name="Line 8"/>
          <p:cNvSpPr>
            <a:spLocks noChangeShapeType="1"/>
          </p:cNvSpPr>
          <p:nvPr/>
        </p:nvSpPr>
        <p:spPr bwMode="auto">
          <a:xfrm>
            <a:off x="7529290" y="1262062"/>
            <a:ext cx="45719" cy="1793671"/>
          </a:xfrm>
          <a:prstGeom prst="line">
            <a:avLst/>
          </a:prstGeom>
          <a:noFill/>
          <a:ln w="25400">
            <a:solidFill>
              <a:srgbClr val="FF0000"/>
            </a:solidFill>
            <a:prstDash val="dash"/>
            <a:round/>
            <a:headEnd/>
            <a:tailEnd/>
          </a:ln>
          <a:effectLst/>
        </p:spPr>
        <p:txBody>
          <a:bodyPr/>
          <a:lstStyle/>
          <a:p>
            <a:endParaRPr lang="zh-CN" altLang="en-US"/>
          </a:p>
        </p:txBody>
      </p:sp>
      <p:sp>
        <p:nvSpPr>
          <p:cNvPr id="10" name="Text Box 9"/>
          <p:cNvSpPr txBox="1">
            <a:spLocks noChangeArrowheads="1"/>
          </p:cNvSpPr>
          <p:nvPr/>
        </p:nvSpPr>
        <p:spPr bwMode="auto">
          <a:xfrm>
            <a:off x="4654643" y="1414462"/>
            <a:ext cx="1151878" cy="369332"/>
          </a:xfrm>
          <a:prstGeom prst="rect">
            <a:avLst/>
          </a:prstGeom>
          <a:noFill/>
          <a:ln w="9525">
            <a:noFill/>
            <a:miter lim="800000"/>
            <a:headEnd/>
            <a:tailEnd/>
          </a:ln>
          <a:effectLst/>
        </p:spPr>
        <p:txBody>
          <a:bodyPr wrap="square">
            <a:spAutoFit/>
          </a:bodyPr>
          <a:lstStyle/>
          <a:p>
            <a:r>
              <a:rPr lang="en-US"/>
              <a:t>T</a:t>
            </a:r>
            <a:r>
              <a:rPr lang="en-US" baseline="-25000"/>
              <a:t>1</a:t>
            </a:r>
            <a:r>
              <a:rPr lang="en-US"/>
              <a:t> = 158</a:t>
            </a:r>
          </a:p>
        </p:txBody>
      </p:sp>
      <p:sp>
        <p:nvSpPr>
          <p:cNvPr id="11" name="Text Box 10"/>
          <p:cNvSpPr txBox="1">
            <a:spLocks noChangeArrowheads="1"/>
          </p:cNvSpPr>
          <p:nvPr/>
        </p:nvSpPr>
        <p:spPr bwMode="auto">
          <a:xfrm>
            <a:off x="4654643" y="2024062"/>
            <a:ext cx="1151878" cy="369332"/>
          </a:xfrm>
          <a:prstGeom prst="rect">
            <a:avLst/>
          </a:prstGeom>
          <a:noFill/>
          <a:ln w="9525">
            <a:noFill/>
            <a:miter lim="800000"/>
            <a:headEnd/>
            <a:tailEnd/>
          </a:ln>
          <a:effectLst/>
        </p:spPr>
        <p:txBody>
          <a:bodyPr wrap="square">
            <a:spAutoFit/>
          </a:bodyPr>
          <a:lstStyle/>
          <a:p>
            <a:r>
              <a:rPr lang="en-US"/>
              <a:t>T</a:t>
            </a:r>
            <a:r>
              <a:rPr lang="en-US" baseline="-25000"/>
              <a:t>2</a:t>
            </a:r>
            <a:r>
              <a:rPr lang="en-US"/>
              <a:t> = 196</a:t>
            </a:r>
          </a:p>
        </p:txBody>
      </p:sp>
      <p:sp>
        <p:nvSpPr>
          <p:cNvPr id="12" name="Text Box 11"/>
          <p:cNvSpPr txBox="1">
            <a:spLocks noChangeArrowheads="1"/>
          </p:cNvSpPr>
          <p:nvPr/>
        </p:nvSpPr>
        <p:spPr bwMode="auto">
          <a:xfrm>
            <a:off x="4654643" y="2633662"/>
            <a:ext cx="1151878" cy="369332"/>
          </a:xfrm>
          <a:prstGeom prst="rect">
            <a:avLst/>
          </a:prstGeom>
          <a:noFill/>
          <a:ln w="9525">
            <a:noFill/>
            <a:miter lim="800000"/>
            <a:headEnd/>
            <a:tailEnd/>
          </a:ln>
          <a:effectLst/>
        </p:spPr>
        <p:txBody>
          <a:bodyPr wrap="square">
            <a:spAutoFit/>
          </a:bodyPr>
          <a:lstStyle/>
          <a:p>
            <a:r>
              <a:rPr lang="en-US"/>
              <a:t>T</a:t>
            </a:r>
            <a:r>
              <a:rPr lang="en-US" baseline="-25000"/>
              <a:t>3</a:t>
            </a:r>
            <a:r>
              <a:rPr lang="en-US"/>
              <a:t> = 228</a:t>
            </a:r>
          </a:p>
        </p:txBody>
      </p:sp>
      <p:sp>
        <p:nvSpPr>
          <p:cNvPr id="13" name="Text Box 12"/>
          <p:cNvSpPr txBox="1">
            <a:spLocks noChangeArrowheads="1"/>
          </p:cNvSpPr>
          <p:nvPr/>
        </p:nvSpPr>
        <p:spPr bwMode="auto">
          <a:xfrm>
            <a:off x="5589681" y="804862"/>
            <a:ext cx="1351887" cy="369332"/>
          </a:xfrm>
          <a:prstGeom prst="rect">
            <a:avLst/>
          </a:prstGeom>
          <a:noFill/>
          <a:ln w="9525">
            <a:noFill/>
            <a:miter lim="800000"/>
            <a:headEnd/>
            <a:tailEnd/>
          </a:ln>
          <a:effectLst/>
        </p:spPr>
        <p:txBody>
          <a:bodyPr wrap="square">
            <a:spAutoFit/>
          </a:bodyPr>
          <a:lstStyle/>
          <a:p>
            <a:r>
              <a:rPr lang="en-US"/>
              <a:t>Histogram</a:t>
            </a:r>
          </a:p>
        </p:txBody>
      </p:sp>
      <p:sp>
        <p:nvSpPr>
          <p:cNvPr id="17" name="Line 16"/>
          <p:cNvSpPr>
            <a:spLocks noChangeShapeType="1"/>
          </p:cNvSpPr>
          <p:nvPr/>
        </p:nvSpPr>
        <p:spPr bwMode="auto">
          <a:xfrm>
            <a:off x="5540043" y="1597341"/>
            <a:ext cx="817907" cy="45719"/>
          </a:xfrm>
          <a:prstGeom prst="line">
            <a:avLst/>
          </a:prstGeom>
          <a:noFill/>
          <a:ln w="9525">
            <a:solidFill>
              <a:schemeClr val="tx1"/>
            </a:solidFill>
            <a:round/>
            <a:headEnd/>
            <a:tailEnd type="triangle" w="med" len="med"/>
          </a:ln>
          <a:effectLst/>
        </p:spPr>
        <p:txBody>
          <a:bodyPr/>
          <a:lstStyle/>
          <a:p>
            <a:endParaRPr lang="zh-CN" altLang="en-US"/>
          </a:p>
        </p:txBody>
      </p:sp>
      <p:sp>
        <p:nvSpPr>
          <p:cNvPr id="18" name="Line 17"/>
          <p:cNvSpPr>
            <a:spLocks noChangeShapeType="1"/>
          </p:cNvSpPr>
          <p:nvPr/>
        </p:nvSpPr>
        <p:spPr bwMode="auto">
          <a:xfrm>
            <a:off x="5540043" y="2229801"/>
            <a:ext cx="1401525" cy="45719"/>
          </a:xfrm>
          <a:prstGeom prst="line">
            <a:avLst/>
          </a:prstGeom>
          <a:noFill/>
          <a:ln w="9525">
            <a:solidFill>
              <a:schemeClr val="tx1"/>
            </a:solidFill>
            <a:round/>
            <a:headEnd/>
            <a:tailEnd type="triangle" w="med" len="med"/>
          </a:ln>
          <a:effectLst/>
        </p:spPr>
        <p:txBody>
          <a:bodyPr/>
          <a:lstStyle/>
          <a:p>
            <a:endParaRPr lang="zh-CN" altLang="en-US"/>
          </a:p>
        </p:txBody>
      </p:sp>
      <p:sp>
        <p:nvSpPr>
          <p:cNvPr id="19" name="Line 18"/>
          <p:cNvSpPr>
            <a:spLocks noChangeShapeType="1"/>
          </p:cNvSpPr>
          <p:nvPr/>
        </p:nvSpPr>
        <p:spPr bwMode="auto">
          <a:xfrm>
            <a:off x="5540043" y="2839401"/>
            <a:ext cx="1989247" cy="45719"/>
          </a:xfrm>
          <a:prstGeom prst="line">
            <a:avLst/>
          </a:prstGeom>
          <a:noFill/>
          <a:ln w="9525">
            <a:solidFill>
              <a:schemeClr val="tx1"/>
            </a:solidFill>
            <a:round/>
            <a:headEnd/>
            <a:tailEnd type="triangle" w="med" len="med"/>
          </a:ln>
          <a:effectLst/>
        </p:spPr>
        <p:txBody>
          <a:bodyPr/>
          <a:lstStyle/>
          <a:p>
            <a:endParaRPr lang="zh-CN" altLang="en-US"/>
          </a:p>
        </p:txBody>
      </p:sp>
      <p:pic>
        <p:nvPicPr>
          <p:cNvPr id="23" name="Picture 2" descr="D:\Users\Nawapak\KKU\Biomed Imaging\multnhst.emf"/>
          <p:cNvPicPr>
            <a:picLocks noChangeAspect="1" noChangeArrowheads="1"/>
          </p:cNvPicPr>
          <p:nvPr/>
        </p:nvPicPr>
        <p:blipFill>
          <a:blip r:embed="rId5"/>
          <a:srcRect/>
          <a:stretch>
            <a:fillRect/>
          </a:stretch>
        </p:blipFill>
        <p:spPr bwMode="auto">
          <a:xfrm>
            <a:off x="3325906" y="3938587"/>
            <a:ext cx="4891265" cy="2505075"/>
          </a:xfrm>
          <a:prstGeom prst="rect">
            <a:avLst/>
          </a:prstGeom>
          <a:noFill/>
        </p:spPr>
      </p:pic>
      <p:pic>
        <p:nvPicPr>
          <p:cNvPr id="24" name="Picture 5"/>
          <p:cNvPicPr>
            <a:picLocks noChangeAspect="1" noChangeArrowheads="1"/>
          </p:cNvPicPr>
          <p:nvPr/>
        </p:nvPicPr>
        <p:blipFill>
          <a:blip r:embed="rId6"/>
          <a:srcRect/>
          <a:stretch>
            <a:fillRect/>
          </a:stretch>
        </p:blipFill>
        <p:spPr bwMode="auto">
          <a:xfrm>
            <a:off x="658906" y="4532312"/>
            <a:ext cx="1704017" cy="1704017"/>
          </a:xfrm>
          <a:prstGeom prst="rect">
            <a:avLst/>
          </a:prstGeom>
          <a:noFill/>
          <a:ln w="9525">
            <a:noFill/>
            <a:miter lim="800000"/>
            <a:headEnd/>
            <a:tailEnd/>
          </a:ln>
        </p:spPr>
      </p:pic>
      <p:sp>
        <p:nvSpPr>
          <p:cNvPr id="25" name="Text Box 9"/>
          <p:cNvSpPr txBox="1">
            <a:spLocks noChangeArrowheads="1"/>
          </p:cNvSpPr>
          <p:nvPr/>
        </p:nvSpPr>
        <p:spPr bwMode="auto">
          <a:xfrm>
            <a:off x="463644" y="3830637"/>
            <a:ext cx="2237779" cy="1015663"/>
          </a:xfrm>
          <a:prstGeom prst="rect">
            <a:avLst/>
          </a:prstGeom>
          <a:noFill/>
          <a:ln w="9525">
            <a:noFill/>
            <a:miter lim="800000"/>
            <a:headEnd/>
            <a:tailEnd/>
          </a:ln>
          <a:effectLst/>
        </p:spPr>
        <p:txBody>
          <a:bodyPr wrap="square">
            <a:spAutoFit/>
          </a:bodyPr>
          <a:lstStyle/>
          <a:p>
            <a:pPr algn="ctr"/>
            <a:r>
              <a:rPr lang="en-US" sz="2000" dirty="0"/>
              <a:t>Image degraded by</a:t>
            </a:r>
          </a:p>
          <a:p>
            <a:pPr algn="ctr"/>
            <a:r>
              <a:rPr lang="en-US" sz="2000" dirty="0"/>
              <a:t>Gaussian noise (</a:t>
            </a:r>
            <a:r>
              <a:rPr lang="en-US" sz="2000" i="1" dirty="0">
                <a:latin typeface="Symbol" pitchFamily="18" charset="2"/>
              </a:rPr>
              <a:t>s</a:t>
            </a:r>
            <a:r>
              <a:rPr lang="en-US" sz="2000" dirty="0"/>
              <a:t> =12)</a:t>
            </a:r>
          </a:p>
        </p:txBody>
      </p:sp>
      <p:sp>
        <p:nvSpPr>
          <p:cNvPr id="26" name="Text Box 10"/>
          <p:cNvSpPr txBox="1">
            <a:spLocks noChangeArrowheads="1"/>
          </p:cNvSpPr>
          <p:nvPr/>
        </p:nvSpPr>
        <p:spPr bwMode="auto">
          <a:xfrm>
            <a:off x="5437282" y="3700462"/>
            <a:ext cx="1286272" cy="369332"/>
          </a:xfrm>
          <a:prstGeom prst="rect">
            <a:avLst/>
          </a:prstGeom>
          <a:noFill/>
          <a:ln w="9525">
            <a:noFill/>
            <a:miter lim="800000"/>
            <a:headEnd/>
            <a:tailEnd/>
          </a:ln>
          <a:effectLst/>
        </p:spPr>
        <p:txBody>
          <a:bodyPr wrap="square">
            <a:spAutoFit/>
          </a:bodyPr>
          <a:lstStyle/>
          <a:p>
            <a:r>
              <a:rPr lang="en-US"/>
              <a:t>Histogram</a:t>
            </a:r>
          </a:p>
        </p:txBody>
      </p:sp>
      <p:sp>
        <p:nvSpPr>
          <p:cNvPr id="27" name="Text Box 23"/>
          <p:cNvSpPr txBox="1">
            <a:spLocks noChangeArrowheads="1"/>
          </p:cNvSpPr>
          <p:nvPr/>
        </p:nvSpPr>
        <p:spPr bwMode="auto">
          <a:xfrm>
            <a:off x="6827297" y="3569255"/>
            <a:ext cx="807717" cy="369332"/>
          </a:xfrm>
          <a:prstGeom prst="rect">
            <a:avLst/>
          </a:prstGeom>
          <a:noFill/>
          <a:ln w="9525">
            <a:noFill/>
            <a:miter lim="800000"/>
            <a:headEnd/>
            <a:tailEnd/>
          </a:ln>
          <a:effectLst/>
        </p:spPr>
        <p:txBody>
          <a:bodyPr wrap="square">
            <a:spAutoFit/>
          </a:bodyPr>
          <a:lstStyle/>
          <a:p>
            <a:r>
              <a:rPr lang="th-TH" altLang="zh-CN" dirty="0"/>
              <a:t> </a:t>
            </a:r>
            <a:r>
              <a:rPr lang="en-US" dirty="0" smtClean="0"/>
              <a:t>peak</a:t>
            </a:r>
            <a:endParaRPr lang="th-TH" altLang="zh-CN" sz="2800" dirty="0"/>
          </a:p>
        </p:txBody>
      </p:sp>
      <p:sp>
        <p:nvSpPr>
          <p:cNvPr id="28" name="Line 24"/>
          <p:cNvSpPr>
            <a:spLocks noChangeShapeType="1"/>
          </p:cNvSpPr>
          <p:nvPr/>
        </p:nvSpPr>
        <p:spPr bwMode="auto">
          <a:xfrm flipH="1">
            <a:off x="6641559" y="3830637"/>
            <a:ext cx="466725" cy="1562487"/>
          </a:xfrm>
          <a:prstGeom prst="line">
            <a:avLst/>
          </a:prstGeom>
          <a:noFill/>
          <a:ln w="9525">
            <a:solidFill>
              <a:schemeClr val="tx1"/>
            </a:solidFill>
            <a:round/>
            <a:headEnd/>
            <a:tailEnd type="triangle" w="med" len="med"/>
          </a:ln>
          <a:effectLst/>
        </p:spPr>
        <p:txBody>
          <a:bodyPr/>
          <a:lstStyle/>
          <a:p>
            <a:endParaRPr lang="zh-CN" altLang="en-US"/>
          </a:p>
        </p:txBody>
      </p:sp>
      <p:sp>
        <p:nvSpPr>
          <p:cNvPr id="29" name="Line 25"/>
          <p:cNvSpPr>
            <a:spLocks noChangeShapeType="1"/>
          </p:cNvSpPr>
          <p:nvPr/>
        </p:nvSpPr>
        <p:spPr bwMode="auto">
          <a:xfrm>
            <a:off x="7108283" y="3830637"/>
            <a:ext cx="45719" cy="1698356"/>
          </a:xfrm>
          <a:prstGeom prst="line">
            <a:avLst/>
          </a:prstGeom>
          <a:noFill/>
          <a:ln w="9525">
            <a:solidFill>
              <a:schemeClr val="tx1"/>
            </a:solidFill>
            <a:round/>
            <a:headEnd/>
            <a:tailEnd type="triangle" w="med" len="med"/>
          </a:ln>
          <a:effectLst/>
        </p:spPr>
        <p:txBody>
          <a:bodyPr/>
          <a:lstStyle/>
          <a:p>
            <a:endParaRPr lang="zh-CN" altLang="en-US"/>
          </a:p>
        </p:txBody>
      </p:sp>
      <p:sp>
        <p:nvSpPr>
          <p:cNvPr id="30" name="Line 26"/>
          <p:cNvSpPr>
            <a:spLocks noChangeShapeType="1"/>
          </p:cNvSpPr>
          <p:nvPr/>
        </p:nvSpPr>
        <p:spPr bwMode="auto">
          <a:xfrm>
            <a:off x="7108284" y="3830637"/>
            <a:ext cx="466725" cy="1834224"/>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par>
                                <p:cTn id="8" presetID="4"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ox(in)">
                                      <p:cBhvr>
                                        <p:cTn id="10" dur="500"/>
                                        <p:tgtEl>
                                          <p:spTgt spid="2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ox(in)">
                                      <p:cBhvr>
                                        <p:cTn id="13" dur="500"/>
                                        <p:tgtEl>
                                          <p:spTgt spid="2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ox(in)">
                                      <p:cBhvr>
                                        <p:cTn id="16" dur="500"/>
                                        <p:tgtEl>
                                          <p:spTgt spid="2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ox(in)">
                                      <p:cBhvr>
                                        <p:cTn id="19" dur="500"/>
                                        <p:tgtEl>
                                          <p:spTgt spid="2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ox(in)">
                                      <p:cBhvr>
                                        <p:cTn id="22" dur="500"/>
                                        <p:tgtEl>
                                          <p:spTgt spid="3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in)">
                                      <p:cBhvr>
                                        <p:cTn id="25" dur="500"/>
                                        <p:tgtEl>
                                          <p:spTgt spid="2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in)">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animBg="1"/>
      <p:bldP spid="29"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dirty="0" smtClean="0"/>
              <a:t>影响波谷特性的关键因素</a:t>
            </a:r>
            <a:r>
              <a:rPr lang="en-US" altLang="zh-CN" sz="3600" dirty="0" smtClean="0"/>
              <a:t>——</a:t>
            </a:r>
            <a:r>
              <a:rPr lang="zh-CN" altLang="en-US" sz="3600" dirty="0" smtClean="0"/>
              <a:t>光照</a:t>
            </a:r>
            <a:endParaRPr lang="en-US" sz="3600" dirty="0"/>
          </a:p>
        </p:txBody>
      </p:sp>
      <p:sp>
        <p:nvSpPr>
          <p:cNvPr id="3" name="Content Placeholder 2"/>
          <p:cNvSpPr>
            <a:spLocks noGrp="1"/>
          </p:cNvSpPr>
          <p:nvPr>
            <p:ph idx="1"/>
          </p:nvPr>
        </p:nvSpPr>
        <p:spPr>
          <a:xfrm>
            <a:off x="295835" y="839702"/>
            <a:ext cx="8516471" cy="5337261"/>
          </a:xfrm>
        </p:spPr>
        <p:txBody>
          <a:bodyPr/>
          <a:lstStyle/>
          <a:p>
            <a:pPr>
              <a:buNone/>
            </a:pPr>
            <a:r>
              <a:rPr lang="zh-CN" altLang="th-TH" dirty="0" smtClean="0">
                <a:ea typeface="宋体" pitchFamily="2" charset="-122"/>
              </a:rPr>
              <a:t> </a:t>
            </a:r>
            <a:endParaRPr lang="en-US" dirty="0" smtClean="0"/>
          </a:p>
        </p:txBody>
      </p:sp>
      <p:pic>
        <p:nvPicPr>
          <p:cNvPr id="11" name="Picture 2"/>
          <p:cNvPicPr>
            <a:picLocks noChangeAspect="1" noChangeArrowheads="1"/>
          </p:cNvPicPr>
          <p:nvPr/>
        </p:nvPicPr>
        <p:blipFill>
          <a:blip r:embed="rId4"/>
          <a:srcRect r="19753"/>
          <a:stretch>
            <a:fillRect/>
          </a:stretch>
        </p:blipFill>
        <p:spPr bwMode="auto">
          <a:xfrm>
            <a:off x="1143000" y="838200"/>
            <a:ext cx="4953000" cy="5984875"/>
          </a:xfrm>
          <a:prstGeom prst="rect">
            <a:avLst/>
          </a:prstGeom>
          <a:noFill/>
          <a:ln w="9525">
            <a:noFill/>
            <a:miter lim="800000"/>
            <a:headEnd/>
            <a:tailEnd/>
          </a:ln>
          <a:effectLst/>
        </p:spPr>
      </p:pic>
      <p:sp>
        <p:nvSpPr>
          <p:cNvPr id="16" name="Text Box 6"/>
          <p:cNvSpPr txBox="1">
            <a:spLocks noChangeArrowheads="1"/>
          </p:cNvSpPr>
          <p:nvPr/>
        </p:nvSpPr>
        <p:spPr bwMode="auto">
          <a:xfrm>
            <a:off x="4965794" y="685800"/>
            <a:ext cx="3846512" cy="457200"/>
          </a:xfrm>
          <a:prstGeom prst="rect">
            <a:avLst/>
          </a:prstGeom>
          <a:noFill/>
          <a:ln w="9525">
            <a:noFill/>
            <a:miter lim="800000"/>
            <a:headEnd/>
            <a:tailEnd/>
          </a:ln>
          <a:effectLst/>
        </p:spPr>
        <p:txBody>
          <a:bodyPr wrap="none">
            <a:spAutoFit/>
          </a:bodyPr>
          <a:lstStyle/>
          <a:p>
            <a:r>
              <a:rPr lang="en-US" dirty="0">
                <a:solidFill>
                  <a:schemeClr val="accent2"/>
                </a:solidFill>
              </a:rPr>
              <a:t>An image can be expressed as</a:t>
            </a:r>
          </a:p>
        </p:txBody>
      </p:sp>
      <p:graphicFrame>
        <p:nvGraphicFramePr>
          <p:cNvPr id="17" name="Object 7"/>
          <p:cNvGraphicFramePr>
            <a:graphicFrameLocks noChangeAspect="1"/>
          </p:cNvGraphicFramePr>
          <p:nvPr/>
        </p:nvGraphicFramePr>
        <p:xfrm>
          <a:off x="5588000" y="1066800"/>
          <a:ext cx="2870200" cy="407988"/>
        </p:xfrm>
        <a:graphic>
          <a:graphicData uri="http://schemas.openxmlformats.org/presentationml/2006/ole">
            <p:oleObj spid="_x0000_s721922" name="Equation" r:id="rId5" imgW="1434960" imgH="203040" progId="Equation.3">
              <p:embed/>
            </p:oleObj>
          </a:graphicData>
        </a:graphic>
      </p:graphicFrame>
      <p:sp>
        <p:nvSpPr>
          <p:cNvPr id="18" name="Text Box 8"/>
          <p:cNvSpPr txBox="1">
            <a:spLocks noChangeArrowheads="1"/>
          </p:cNvSpPr>
          <p:nvPr/>
        </p:nvSpPr>
        <p:spPr bwMode="auto">
          <a:xfrm>
            <a:off x="4935538" y="1524000"/>
            <a:ext cx="4056062" cy="822325"/>
          </a:xfrm>
          <a:prstGeom prst="rect">
            <a:avLst/>
          </a:prstGeom>
          <a:noFill/>
          <a:ln w="9525">
            <a:noFill/>
            <a:miter lim="800000"/>
            <a:headEnd/>
            <a:tailEnd/>
          </a:ln>
          <a:effectLst/>
        </p:spPr>
        <p:txBody>
          <a:bodyPr wrap="none">
            <a:spAutoFit/>
          </a:bodyPr>
          <a:lstStyle/>
          <a:p>
            <a:r>
              <a:rPr lang="en-US" i="1" dirty="0" err="1"/>
              <a:t>i</a:t>
            </a:r>
            <a:r>
              <a:rPr lang="en-US" dirty="0"/>
              <a:t>(</a:t>
            </a:r>
            <a:r>
              <a:rPr lang="en-US" i="1" dirty="0" err="1"/>
              <a:t>x</a:t>
            </a:r>
            <a:r>
              <a:rPr lang="en-US" dirty="0" err="1"/>
              <a:t>,</a:t>
            </a:r>
            <a:r>
              <a:rPr lang="en-US" i="1" dirty="0" err="1"/>
              <a:t>y</a:t>
            </a:r>
            <a:r>
              <a:rPr lang="en-US" dirty="0"/>
              <a:t>) = illumination component</a:t>
            </a:r>
          </a:p>
          <a:p>
            <a:r>
              <a:rPr lang="en-US" i="1" dirty="0"/>
              <a:t>r</a:t>
            </a:r>
            <a:r>
              <a:rPr lang="en-US" dirty="0"/>
              <a:t>(</a:t>
            </a:r>
            <a:r>
              <a:rPr lang="en-US" i="1" dirty="0" err="1"/>
              <a:t>x</a:t>
            </a:r>
            <a:r>
              <a:rPr lang="en-US" dirty="0" err="1"/>
              <a:t>,</a:t>
            </a:r>
            <a:r>
              <a:rPr lang="en-US" i="1" dirty="0" err="1"/>
              <a:t>y</a:t>
            </a:r>
            <a:r>
              <a:rPr lang="en-US" dirty="0"/>
              <a:t>) = reflectance component</a:t>
            </a:r>
          </a:p>
        </p:txBody>
      </p:sp>
      <p:sp>
        <p:nvSpPr>
          <p:cNvPr id="19" name="Text Box 9"/>
          <p:cNvSpPr txBox="1">
            <a:spLocks noChangeArrowheads="1"/>
          </p:cNvSpPr>
          <p:nvPr/>
        </p:nvSpPr>
        <p:spPr bwMode="auto">
          <a:xfrm>
            <a:off x="222250" y="838200"/>
            <a:ext cx="2011363" cy="822325"/>
          </a:xfrm>
          <a:prstGeom prst="rect">
            <a:avLst/>
          </a:prstGeom>
          <a:noFill/>
          <a:ln w="9525">
            <a:noFill/>
            <a:miter lim="800000"/>
            <a:headEnd/>
            <a:tailEnd/>
          </a:ln>
          <a:effectLst/>
        </p:spPr>
        <p:txBody>
          <a:bodyPr wrap="none">
            <a:spAutoFit/>
          </a:bodyPr>
          <a:lstStyle/>
          <a:p>
            <a:pPr algn="ctr"/>
            <a:r>
              <a:rPr lang="en-US"/>
              <a:t>Reflectance </a:t>
            </a:r>
          </a:p>
          <a:p>
            <a:pPr algn="ctr"/>
            <a:r>
              <a:rPr lang="en-US"/>
              <a:t>Function </a:t>
            </a:r>
            <a:r>
              <a:rPr lang="en-US" i="1"/>
              <a:t>r</a:t>
            </a:r>
            <a:r>
              <a:rPr lang="en-US"/>
              <a:t>(</a:t>
            </a:r>
            <a:r>
              <a:rPr lang="en-US" i="1"/>
              <a:t>x</a:t>
            </a:r>
            <a:r>
              <a:rPr lang="en-US"/>
              <a:t>,</a:t>
            </a:r>
            <a:r>
              <a:rPr lang="en-US" i="1"/>
              <a:t>y</a:t>
            </a:r>
            <a:r>
              <a:rPr lang="en-US"/>
              <a:t>)</a:t>
            </a:r>
            <a:endParaRPr lang="th-TH" altLang="zh-CN"/>
          </a:p>
        </p:txBody>
      </p:sp>
      <p:sp>
        <p:nvSpPr>
          <p:cNvPr id="20" name="AutoShape 10"/>
          <p:cNvSpPr>
            <a:spLocks noChangeArrowheads="1"/>
          </p:cNvSpPr>
          <p:nvPr/>
        </p:nvSpPr>
        <p:spPr bwMode="auto">
          <a:xfrm>
            <a:off x="2133600" y="914400"/>
            <a:ext cx="228600" cy="457200"/>
          </a:xfrm>
          <a:prstGeom prst="rightArrow">
            <a:avLst>
              <a:gd name="adj1" fmla="val 50000"/>
              <a:gd name="adj2" fmla="val 65972"/>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21" name="Text Box 11"/>
          <p:cNvSpPr txBox="1">
            <a:spLocks noChangeArrowheads="1"/>
          </p:cNvSpPr>
          <p:nvPr/>
        </p:nvSpPr>
        <p:spPr bwMode="auto">
          <a:xfrm>
            <a:off x="6705600" y="3581400"/>
            <a:ext cx="1976438" cy="822325"/>
          </a:xfrm>
          <a:prstGeom prst="rect">
            <a:avLst/>
          </a:prstGeom>
          <a:noFill/>
          <a:ln w="9525">
            <a:noFill/>
            <a:miter lim="800000"/>
            <a:headEnd/>
            <a:tailEnd/>
          </a:ln>
          <a:effectLst/>
        </p:spPr>
        <p:txBody>
          <a:bodyPr wrap="none">
            <a:spAutoFit/>
          </a:bodyPr>
          <a:lstStyle/>
          <a:p>
            <a:pPr algn="ctr"/>
            <a:r>
              <a:rPr lang="en-US" dirty="0"/>
              <a:t>Illumination </a:t>
            </a:r>
          </a:p>
          <a:p>
            <a:pPr algn="ctr"/>
            <a:r>
              <a:rPr lang="en-US" dirty="0"/>
              <a:t>Function </a:t>
            </a:r>
            <a:r>
              <a:rPr lang="en-US" i="1" dirty="0" err="1"/>
              <a:t>i</a:t>
            </a:r>
            <a:r>
              <a:rPr lang="en-US" dirty="0"/>
              <a:t>(</a:t>
            </a:r>
            <a:r>
              <a:rPr lang="en-US" i="1" dirty="0" err="1"/>
              <a:t>x</a:t>
            </a:r>
            <a:r>
              <a:rPr lang="en-US" dirty="0" err="1"/>
              <a:t>,</a:t>
            </a:r>
            <a:r>
              <a:rPr lang="en-US" i="1" dirty="0" err="1"/>
              <a:t>y</a:t>
            </a:r>
            <a:r>
              <a:rPr lang="en-US" dirty="0"/>
              <a:t>)</a:t>
            </a:r>
            <a:endParaRPr lang="th-TH" altLang="zh-CN" dirty="0"/>
          </a:p>
        </p:txBody>
      </p:sp>
      <p:sp>
        <p:nvSpPr>
          <p:cNvPr id="22" name="Text Box 12"/>
          <p:cNvSpPr txBox="1">
            <a:spLocks noChangeArrowheads="1"/>
          </p:cNvSpPr>
          <p:nvPr/>
        </p:nvSpPr>
        <p:spPr bwMode="auto">
          <a:xfrm>
            <a:off x="511175" y="1905000"/>
            <a:ext cx="1470025" cy="457200"/>
          </a:xfrm>
          <a:prstGeom prst="rect">
            <a:avLst/>
          </a:prstGeom>
          <a:noFill/>
          <a:ln w="9525">
            <a:noFill/>
            <a:miter lim="800000"/>
            <a:headEnd/>
            <a:tailEnd/>
          </a:ln>
          <a:effectLst/>
        </p:spPr>
        <p:txBody>
          <a:bodyPr wrap="none">
            <a:spAutoFit/>
          </a:bodyPr>
          <a:lstStyle/>
          <a:p>
            <a:r>
              <a:rPr lang="en-US"/>
              <a:t>Histogram</a:t>
            </a:r>
            <a:endParaRPr lang="th-TH" altLang="zh-CN"/>
          </a:p>
        </p:txBody>
      </p:sp>
      <p:sp>
        <p:nvSpPr>
          <p:cNvPr id="23" name="AutoShape 13"/>
          <p:cNvSpPr>
            <a:spLocks noChangeArrowheads="1"/>
          </p:cNvSpPr>
          <p:nvPr/>
        </p:nvSpPr>
        <p:spPr bwMode="auto">
          <a:xfrm>
            <a:off x="1295400" y="2438400"/>
            <a:ext cx="533400" cy="304800"/>
          </a:xfrm>
          <a:prstGeom prst="downArrow">
            <a:avLst>
              <a:gd name="adj1" fmla="val 50000"/>
              <a:gd name="adj2" fmla="val 55727"/>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24" name="Text Box 14"/>
          <p:cNvSpPr txBox="1">
            <a:spLocks noChangeArrowheads="1"/>
          </p:cNvSpPr>
          <p:nvPr/>
        </p:nvSpPr>
        <p:spPr bwMode="auto">
          <a:xfrm>
            <a:off x="6324600" y="4876800"/>
            <a:ext cx="2238375" cy="457200"/>
          </a:xfrm>
          <a:prstGeom prst="rect">
            <a:avLst/>
          </a:prstGeom>
          <a:noFill/>
          <a:ln w="9525">
            <a:noFill/>
            <a:miter lim="800000"/>
            <a:headEnd/>
            <a:tailEnd/>
          </a:ln>
          <a:effectLst/>
        </p:spPr>
        <p:txBody>
          <a:bodyPr wrap="none">
            <a:spAutoFit/>
          </a:bodyPr>
          <a:lstStyle/>
          <a:p>
            <a:r>
              <a:rPr lang="en-US"/>
              <a:t>Image histogram</a:t>
            </a:r>
            <a:endParaRPr lang="th-TH" altLang="zh-CN"/>
          </a:p>
        </p:txBody>
      </p:sp>
      <p:sp>
        <p:nvSpPr>
          <p:cNvPr id="25" name="Text Box 15"/>
          <p:cNvSpPr txBox="1">
            <a:spLocks noChangeArrowheads="1"/>
          </p:cNvSpPr>
          <p:nvPr/>
        </p:nvSpPr>
        <p:spPr bwMode="auto">
          <a:xfrm>
            <a:off x="288925" y="5375275"/>
            <a:ext cx="817563" cy="457200"/>
          </a:xfrm>
          <a:prstGeom prst="rect">
            <a:avLst/>
          </a:prstGeom>
          <a:noFill/>
          <a:ln w="9525">
            <a:noFill/>
            <a:miter lim="800000"/>
            <a:headEnd/>
            <a:tailEnd/>
          </a:ln>
          <a:effectLst/>
        </p:spPr>
        <p:txBody>
          <a:bodyPr wrap="none">
            <a:spAutoFit/>
          </a:bodyPr>
          <a:lstStyle/>
          <a:p>
            <a:r>
              <a:rPr lang="en-US" i="1"/>
              <a:t>f</a:t>
            </a:r>
            <a:r>
              <a:rPr lang="en-US"/>
              <a:t>(</a:t>
            </a:r>
            <a:r>
              <a:rPr lang="en-US" i="1"/>
              <a:t>x</a:t>
            </a:r>
            <a:r>
              <a:rPr lang="en-US"/>
              <a:t>,</a:t>
            </a:r>
            <a:r>
              <a:rPr lang="en-US" i="1"/>
              <a:t>y</a:t>
            </a:r>
            <a:r>
              <a:rPr lang="en-US"/>
              <a:t>)</a:t>
            </a:r>
            <a:endParaRPr lang="th-TH" altLang="zh-CN"/>
          </a:p>
        </p:txBody>
      </p:sp>
      <p:sp>
        <p:nvSpPr>
          <p:cNvPr id="26" name="AutoShape 16"/>
          <p:cNvSpPr>
            <a:spLocks noChangeArrowheads="1"/>
          </p:cNvSpPr>
          <p:nvPr/>
        </p:nvSpPr>
        <p:spPr bwMode="auto">
          <a:xfrm>
            <a:off x="6248400" y="3733800"/>
            <a:ext cx="381000" cy="457200"/>
          </a:xfrm>
          <a:prstGeom prst="leftArrow">
            <a:avLst>
              <a:gd name="adj1" fmla="val 50000"/>
              <a:gd name="adj2" fmla="val 44347"/>
            </a:avLst>
          </a:prstGeom>
          <a:solidFill>
            <a:srgbClr val="FFFF00"/>
          </a:solidFill>
          <a:ln w="9525">
            <a:solidFill>
              <a:schemeClr val="tx1"/>
            </a:solidFill>
            <a:miter lim="800000"/>
            <a:headEnd/>
            <a:tailEnd/>
          </a:ln>
          <a:effectLst/>
        </p:spPr>
        <p:txBody>
          <a:bodyPr wrap="none" anchor="ctr"/>
          <a:lstStyle/>
          <a:p>
            <a:endParaRPr lang="zh-CN" altLang="en-US"/>
          </a:p>
        </p:txBody>
      </p: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dirty="0" smtClean="0"/>
              <a:t>灰度阈值处理基础</a:t>
            </a:r>
            <a:r>
              <a:rPr lang="en-US" altLang="zh-CN" sz="3600" dirty="0" smtClean="0"/>
              <a:t>——</a:t>
            </a:r>
            <a:r>
              <a:rPr lang="zh-CN" altLang="en-US" sz="3600" dirty="0" smtClean="0"/>
              <a:t>阈值分割的分类</a:t>
            </a:r>
            <a:endParaRPr lang="en-US" sz="3600" dirty="0"/>
          </a:p>
        </p:txBody>
      </p:sp>
      <p:sp>
        <p:nvSpPr>
          <p:cNvPr id="3" name="Content Placeholder 2"/>
          <p:cNvSpPr>
            <a:spLocks noGrp="1"/>
          </p:cNvSpPr>
          <p:nvPr>
            <p:ph idx="1"/>
          </p:nvPr>
        </p:nvSpPr>
        <p:spPr>
          <a:xfrm>
            <a:off x="295835" y="839702"/>
            <a:ext cx="8516471" cy="5337261"/>
          </a:xfrm>
        </p:spPr>
        <p:txBody>
          <a:bodyPr>
            <a:normAutofit/>
          </a:bodyPr>
          <a:lstStyle/>
          <a:p>
            <a:pPr marL="228600" lvl="2">
              <a:spcBef>
                <a:spcPts val="1000"/>
              </a:spcBef>
            </a:pPr>
            <a:endParaRPr lang="en-US" altLang="zh-CN" dirty="0" smtClean="0"/>
          </a:p>
          <a:p>
            <a:pPr marL="228600" lvl="2">
              <a:spcBef>
                <a:spcPts val="1000"/>
              </a:spcBef>
              <a:buFont typeface="Wingdings" pitchFamily="2" charset="2"/>
              <a:buChar char="ü"/>
            </a:pPr>
            <a:r>
              <a:rPr lang="zh-CN" altLang="en-US" dirty="0" smtClean="0"/>
              <a:t>阈值处理操作：</a:t>
            </a:r>
            <a:r>
              <a:rPr lang="en-US" altLang="zh-CN" dirty="0" smtClean="0"/>
              <a:t> f(</a:t>
            </a:r>
            <a:r>
              <a:rPr lang="en-US" altLang="zh-CN" dirty="0" err="1" smtClean="0"/>
              <a:t>x,y</a:t>
            </a:r>
            <a:r>
              <a:rPr lang="en-US" altLang="zh-CN" dirty="0" smtClean="0"/>
              <a:t>)</a:t>
            </a:r>
            <a:r>
              <a:rPr lang="zh-CN" altLang="en-US" dirty="0" smtClean="0"/>
              <a:t>是点</a:t>
            </a:r>
            <a:r>
              <a:rPr lang="en-US" altLang="zh-CN" dirty="0" smtClean="0"/>
              <a:t>(</a:t>
            </a:r>
            <a:r>
              <a:rPr lang="en-US" altLang="zh-CN" dirty="0" err="1" smtClean="0"/>
              <a:t>x,y</a:t>
            </a:r>
            <a:r>
              <a:rPr lang="en-US" altLang="zh-CN" dirty="0" smtClean="0"/>
              <a:t>)</a:t>
            </a:r>
            <a:r>
              <a:rPr lang="zh-CN" altLang="en-US" dirty="0" smtClean="0"/>
              <a:t>的灰度级，</a:t>
            </a:r>
            <a:r>
              <a:rPr lang="en-US" altLang="zh-CN" dirty="0" smtClean="0"/>
              <a:t> p(</a:t>
            </a:r>
            <a:r>
              <a:rPr lang="en-US" altLang="zh-CN" dirty="0" err="1" smtClean="0"/>
              <a:t>x,y</a:t>
            </a:r>
            <a:r>
              <a:rPr lang="en-US" altLang="zh-CN" dirty="0" smtClean="0"/>
              <a:t>)</a:t>
            </a:r>
            <a:r>
              <a:rPr lang="zh-CN" altLang="en-US" dirty="0" smtClean="0"/>
              <a:t>表示该点的局部性质（如</a:t>
            </a:r>
            <a:endParaRPr lang="en-US" altLang="zh-CN" dirty="0" smtClean="0"/>
          </a:p>
          <a:p>
            <a:pPr marL="228600" lvl="2">
              <a:spcBef>
                <a:spcPts val="1000"/>
              </a:spcBef>
              <a:buNone/>
            </a:pPr>
            <a:r>
              <a:rPr lang="en-US" altLang="zh-CN" dirty="0" smtClean="0"/>
              <a:t>    </a:t>
            </a:r>
            <a:r>
              <a:rPr lang="zh-CN" altLang="en-US" dirty="0" smtClean="0"/>
              <a:t>以</a:t>
            </a:r>
            <a:r>
              <a:rPr lang="en-US" altLang="zh-CN" dirty="0" smtClean="0"/>
              <a:t>(</a:t>
            </a:r>
            <a:r>
              <a:rPr lang="en-US" altLang="zh-CN" dirty="0" err="1" smtClean="0"/>
              <a:t>x,y</a:t>
            </a:r>
            <a:r>
              <a:rPr lang="en-US" altLang="zh-CN" dirty="0" smtClean="0"/>
              <a:t>)</a:t>
            </a:r>
            <a:r>
              <a:rPr lang="zh-CN" altLang="en-US" dirty="0" smtClean="0"/>
              <a:t>为中心的邻域的平均灰度级）。</a:t>
            </a:r>
            <a:endParaRPr lang="en-US" altLang="zh-CN" dirty="0" smtClean="0"/>
          </a:p>
          <a:p>
            <a:pPr marL="228600" lvl="2">
              <a:spcBef>
                <a:spcPts val="1000"/>
              </a:spcBef>
            </a:pPr>
            <a:endParaRPr lang="en-US" altLang="zh-CN" dirty="0" smtClean="0"/>
          </a:p>
          <a:p>
            <a:pPr marL="228600" lvl="2">
              <a:spcBef>
                <a:spcPts val="1000"/>
              </a:spcBef>
            </a:pPr>
            <a:endParaRPr lang="en-US" altLang="zh-CN" dirty="0" smtClean="0"/>
          </a:p>
          <a:p>
            <a:pPr lvl="2"/>
            <a:endParaRPr lang="en-US" altLang="zh-CN" dirty="0" smtClean="0"/>
          </a:p>
          <a:p>
            <a:pPr lvl="2"/>
            <a:endParaRPr lang="en-US" altLang="zh-CN" dirty="0" smtClean="0"/>
          </a:p>
          <a:p>
            <a:pPr lvl="2">
              <a:lnSpc>
                <a:spcPct val="150000"/>
              </a:lnSpc>
              <a:buFont typeface="Wingdings" pitchFamily="2" charset="2"/>
              <a:buChar char="Ø"/>
            </a:pPr>
            <a:r>
              <a:rPr lang="zh-CN" altLang="en-US" dirty="0" smtClean="0"/>
              <a:t>当</a:t>
            </a:r>
            <a:r>
              <a:rPr lang="en-US" altLang="zh-CN" dirty="0" smtClean="0"/>
              <a:t>T</a:t>
            </a:r>
            <a:r>
              <a:rPr lang="zh-CN" altLang="en-US" dirty="0" smtClean="0"/>
              <a:t>仅取决于</a:t>
            </a:r>
            <a:r>
              <a:rPr lang="en-US" altLang="zh-CN" dirty="0" smtClean="0"/>
              <a:t>f(</a:t>
            </a:r>
            <a:r>
              <a:rPr lang="en-US" altLang="zh-CN" dirty="0" err="1" smtClean="0"/>
              <a:t>x,y</a:t>
            </a:r>
            <a:r>
              <a:rPr lang="en-US" altLang="zh-CN" dirty="0" smtClean="0"/>
              <a:t>)</a:t>
            </a:r>
            <a:r>
              <a:rPr lang="zh-CN" altLang="en-US" dirty="0" smtClean="0"/>
              <a:t>，阈值称为</a:t>
            </a:r>
            <a:r>
              <a:rPr lang="zh-CN" altLang="en-US" dirty="0" smtClean="0">
                <a:solidFill>
                  <a:srgbClr val="FF0000"/>
                </a:solidFill>
              </a:rPr>
              <a:t>全局</a:t>
            </a:r>
            <a:r>
              <a:rPr lang="zh-CN" altLang="en-US" dirty="0" smtClean="0"/>
              <a:t>的</a:t>
            </a:r>
            <a:endParaRPr lang="en-US" altLang="zh-CN" dirty="0" smtClean="0"/>
          </a:p>
          <a:p>
            <a:pPr lvl="2">
              <a:lnSpc>
                <a:spcPct val="150000"/>
              </a:lnSpc>
              <a:buFont typeface="Wingdings" pitchFamily="2" charset="2"/>
              <a:buChar char="Ø"/>
            </a:pPr>
            <a:r>
              <a:rPr lang="zh-CN" altLang="en-US" dirty="0" smtClean="0"/>
              <a:t>当</a:t>
            </a:r>
            <a:r>
              <a:rPr lang="en-US" altLang="zh-CN" dirty="0" smtClean="0"/>
              <a:t>T</a:t>
            </a:r>
            <a:r>
              <a:rPr lang="zh-CN" altLang="en-US" dirty="0" smtClean="0"/>
              <a:t>取决于</a:t>
            </a:r>
            <a:r>
              <a:rPr lang="en-US" altLang="zh-CN" dirty="0" smtClean="0"/>
              <a:t>f(</a:t>
            </a:r>
            <a:r>
              <a:rPr lang="en-US" altLang="zh-CN" dirty="0" err="1" smtClean="0"/>
              <a:t>x,y</a:t>
            </a:r>
            <a:r>
              <a:rPr lang="en-US" altLang="zh-CN" dirty="0" smtClean="0"/>
              <a:t>)</a:t>
            </a:r>
            <a:r>
              <a:rPr lang="zh-CN" altLang="en-US" dirty="0" smtClean="0"/>
              <a:t>和</a:t>
            </a:r>
            <a:r>
              <a:rPr lang="en-US" altLang="zh-CN" dirty="0" smtClean="0"/>
              <a:t>p(</a:t>
            </a:r>
            <a:r>
              <a:rPr lang="en-US" altLang="zh-CN" dirty="0" err="1" smtClean="0"/>
              <a:t>x,y</a:t>
            </a:r>
            <a:r>
              <a:rPr lang="en-US" altLang="zh-CN" dirty="0" smtClean="0"/>
              <a:t>)</a:t>
            </a:r>
            <a:r>
              <a:rPr lang="zh-CN" altLang="en-US" dirty="0" smtClean="0"/>
              <a:t>，阈值是</a:t>
            </a:r>
            <a:r>
              <a:rPr lang="zh-CN" altLang="en-US" dirty="0" smtClean="0">
                <a:solidFill>
                  <a:srgbClr val="FF0000"/>
                </a:solidFill>
              </a:rPr>
              <a:t>局部</a:t>
            </a:r>
            <a:r>
              <a:rPr lang="zh-CN" altLang="en-US" dirty="0" smtClean="0"/>
              <a:t>的</a:t>
            </a:r>
            <a:endParaRPr lang="en-US" altLang="zh-CN" dirty="0" smtClean="0"/>
          </a:p>
          <a:p>
            <a:pPr lvl="2">
              <a:lnSpc>
                <a:spcPct val="150000"/>
              </a:lnSpc>
              <a:buFont typeface="Wingdings" pitchFamily="2" charset="2"/>
              <a:buChar char="Ø"/>
            </a:pPr>
            <a:r>
              <a:rPr lang="zh-CN" altLang="en-US" dirty="0" smtClean="0"/>
              <a:t>当</a:t>
            </a:r>
            <a:r>
              <a:rPr lang="en-US" altLang="zh-CN" dirty="0" smtClean="0"/>
              <a:t>T</a:t>
            </a:r>
            <a:r>
              <a:rPr lang="zh-CN" altLang="en-US" dirty="0" smtClean="0"/>
              <a:t>取决于空间坐标</a:t>
            </a:r>
            <a:r>
              <a:rPr lang="en-US" altLang="zh-CN" dirty="0" smtClean="0"/>
              <a:t>x</a:t>
            </a:r>
            <a:r>
              <a:rPr lang="zh-CN" altLang="en-US" dirty="0" smtClean="0"/>
              <a:t>和</a:t>
            </a:r>
            <a:r>
              <a:rPr lang="en-US" altLang="zh-CN" dirty="0" smtClean="0"/>
              <a:t>y</a:t>
            </a:r>
            <a:r>
              <a:rPr lang="zh-CN" altLang="en-US" dirty="0" smtClean="0"/>
              <a:t>，阈值就是</a:t>
            </a:r>
            <a:r>
              <a:rPr lang="zh-CN" altLang="en-US" dirty="0" smtClean="0">
                <a:solidFill>
                  <a:srgbClr val="FF0000"/>
                </a:solidFill>
              </a:rPr>
              <a:t>动态</a:t>
            </a:r>
            <a:r>
              <a:rPr lang="zh-CN" altLang="en-US" dirty="0" smtClean="0"/>
              <a:t>的或</a:t>
            </a:r>
            <a:r>
              <a:rPr lang="zh-CN" altLang="en-US" dirty="0" smtClean="0">
                <a:solidFill>
                  <a:srgbClr val="FF0000"/>
                </a:solidFill>
              </a:rPr>
              <a:t>自适应</a:t>
            </a:r>
            <a:r>
              <a:rPr lang="zh-CN" altLang="en-US" dirty="0" smtClean="0"/>
              <a:t>的</a:t>
            </a:r>
            <a:endParaRPr lang="en-US" altLang="en-US" dirty="0" smtClean="0"/>
          </a:p>
          <a:p>
            <a:pPr lvl="2">
              <a:buNone/>
            </a:pPr>
            <a:endParaRPr lang="zh-CN" altLang="en-US" dirty="0" smtClean="0"/>
          </a:p>
          <a:p>
            <a:pPr lvl="2"/>
            <a:endParaRPr lang="en-US" dirty="0" smtClean="0"/>
          </a:p>
          <a:p>
            <a:pPr lvl="2"/>
            <a:endParaRPr lang="en-US" dirty="0"/>
          </a:p>
          <a:p>
            <a:pPr lvl="2"/>
            <a:endParaRPr lang="en-US" dirty="0"/>
          </a:p>
        </p:txBody>
      </p:sp>
      <p:graphicFrame>
        <p:nvGraphicFramePr>
          <p:cNvPr id="580610" name="Object 2"/>
          <p:cNvGraphicFramePr>
            <a:graphicFrameLocks noChangeAspect="1"/>
          </p:cNvGraphicFramePr>
          <p:nvPr/>
        </p:nvGraphicFramePr>
        <p:xfrm>
          <a:off x="2000232" y="2428868"/>
          <a:ext cx="4714908" cy="571504"/>
        </p:xfrm>
        <a:graphic>
          <a:graphicData uri="http://schemas.openxmlformats.org/presentationml/2006/ole">
            <p:oleObj spid="_x0000_s792578" name="Equation" r:id="rId4" imgW="1676160" imgH="203040" progId="Equation.DSMT4">
              <p:embed/>
            </p:oleObj>
          </a:graphicData>
        </a:graphic>
      </p:graphicFrame>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latin typeface="Times New Roman" pitchFamily="18" charset="0"/>
                <a:cs typeface="Times New Roman" pitchFamily="18" charset="0"/>
              </a:rPr>
              <a:t>Segmentation——</a:t>
            </a:r>
            <a:r>
              <a:rPr lang="en-US" altLang="zh-CN" dirty="0" err="1" smtClean="0">
                <a:latin typeface="Times New Roman" pitchFamily="18" charset="0"/>
                <a:cs typeface="Times New Roman" pitchFamily="18" charset="0"/>
              </a:rPr>
              <a:t>Thresholding</a:t>
            </a:r>
            <a:endParaRPr lang="en-US" dirty="0"/>
          </a:p>
        </p:txBody>
      </p:sp>
      <p:sp>
        <p:nvSpPr>
          <p:cNvPr id="3" name="Content Placeholder 2"/>
          <p:cNvSpPr>
            <a:spLocks noGrp="1"/>
          </p:cNvSpPr>
          <p:nvPr>
            <p:ph idx="1"/>
          </p:nvPr>
        </p:nvSpPr>
        <p:spPr>
          <a:xfrm>
            <a:off x="295835" y="861060"/>
            <a:ext cx="8516471" cy="5315903"/>
          </a:xfrm>
        </p:spPr>
        <p:txBody>
          <a:bodyPr>
            <a:normAutofit fontScale="85000" lnSpcReduction="20000"/>
          </a:bodyPr>
          <a:lstStyle/>
          <a:p>
            <a:pPr>
              <a:lnSpc>
                <a:spcPct val="150000"/>
              </a:lnSpc>
              <a:buFont typeface="Wingdings" pitchFamily="2" charset="2"/>
              <a:buChar char="ü"/>
            </a:pPr>
            <a:r>
              <a:rPr lang="zh-CN" altLang="en-US" dirty="0" smtClean="0"/>
              <a:t>灰度阈值处理基础</a:t>
            </a:r>
            <a:endParaRPr lang="en-US" altLang="zh-CN" dirty="0" smtClean="0"/>
          </a:p>
          <a:p>
            <a:pPr lvl="1">
              <a:lnSpc>
                <a:spcPct val="150000"/>
              </a:lnSpc>
              <a:buFont typeface="Wingdings" pitchFamily="2" charset="2"/>
              <a:buChar char="Ø"/>
            </a:pPr>
            <a:r>
              <a:rPr lang="zh-CN" altLang="en-US" dirty="0" smtClean="0"/>
              <a:t>灰度阈值处理</a:t>
            </a:r>
            <a:endParaRPr lang="en-US" altLang="zh-CN" dirty="0" smtClean="0"/>
          </a:p>
          <a:p>
            <a:pPr lvl="1">
              <a:lnSpc>
                <a:spcPct val="150000"/>
              </a:lnSpc>
              <a:buFont typeface="Wingdings" pitchFamily="2" charset="2"/>
              <a:buChar char="Ø"/>
            </a:pPr>
            <a:r>
              <a:rPr lang="zh-CN" altLang="en-US" dirty="0" smtClean="0"/>
              <a:t>阈值化的类型</a:t>
            </a:r>
            <a:endParaRPr lang="en-US" altLang="zh-CN" dirty="0" smtClean="0"/>
          </a:p>
          <a:p>
            <a:pPr lvl="1">
              <a:lnSpc>
                <a:spcPct val="150000"/>
              </a:lnSpc>
              <a:buFont typeface="Wingdings" pitchFamily="2" charset="2"/>
              <a:buChar char="Ø"/>
            </a:pPr>
            <a:r>
              <a:rPr lang="zh-CN" altLang="en-US" dirty="0" smtClean="0"/>
              <a:t>关键点</a:t>
            </a:r>
            <a:r>
              <a:rPr lang="en-US" altLang="zh-CN" dirty="0" smtClean="0"/>
              <a:t>&amp;</a:t>
            </a:r>
            <a:r>
              <a:rPr lang="zh-CN" altLang="en-US" dirty="0" smtClean="0"/>
              <a:t>难点</a:t>
            </a:r>
            <a:endParaRPr lang="en-US" altLang="zh-CN" dirty="0" smtClean="0"/>
          </a:p>
          <a:p>
            <a:pPr>
              <a:lnSpc>
                <a:spcPct val="150000"/>
              </a:lnSpc>
              <a:buFont typeface="Wingdings" pitchFamily="2" charset="2"/>
              <a:buChar char="ü"/>
            </a:pPr>
            <a:r>
              <a:rPr lang="zh-CN" altLang="en-US" dirty="0" smtClean="0"/>
              <a:t>全局阈值处理</a:t>
            </a:r>
            <a:endParaRPr lang="en-US" altLang="en-US" dirty="0" smtClean="0"/>
          </a:p>
          <a:p>
            <a:pPr lvl="1">
              <a:lnSpc>
                <a:spcPct val="150000"/>
              </a:lnSpc>
              <a:buFont typeface="Wingdings" pitchFamily="2" charset="2"/>
              <a:buChar char="Ø"/>
            </a:pPr>
            <a:r>
              <a:rPr lang="zh-CN" altLang="en-US" dirty="0" smtClean="0"/>
              <a:t>迭代算法自动计算阈值</a:t>
            </a:r>
            <a:r>
              <a:rPr lang="en-US" altLang="zh-CN" dirty="0" smtClean="0"/>
              <a:t>T</a:t>
            </a:r>
          </a:p>
          <a:p>
            <a:pPr lvl="1">
              <a:lnSpc>
                <a:spcPct val="150000"/>
              </a:lnSpc>
              <a:buFont typeface="Wingdings" pitchFamily="2" charset="2"/>
              <a:buChar char="Ø"/>
            </a:pPr>
            <a:r>
              <a:rPr lang="zh-CN" altLang="en-US" dirty="0" smtClean="0"/>
              <a:t>用</a:t>
            </a:r>
            <a:r>
              <a:rPr lang="en-US" altLang="en-US" dirty="0" smtClean="0"/>
              <a:t>Otsu</a:t>
            </a:r>
            <a:r>
              <a:rPr lang="zh-CN" altLang="en-US" dirty="0" smtClean="0"/>
              <a:t>方法的最佳全局阈值处理</a:t>
            </a:r>
            <a:endParaRPr lang="en-US" altLang="zh-CN" dirty="0" smtClean="0"/>
          </a:p>
          <a:p>
            <a:pPr>
              <a:lnSpc>
                <a:spcPct val="150000"/>
              </a:lnSpc>
              <a:buFont typeface="Wingdings" pitchFamily="2" charset="2"/>
              <a:buChar char="ü"/>
            </a:pPr>
            <a:r>
              <a:rPr lang="zh-CN" altLang="en-US" dirty="0" smtClean="0"/>
              <a:t>局部阈值处理（可变阈值处理）</a:t>
            </a:r>
          </a:p>
          <a:p>
            <a:pPr lvl="1">
              <a:lnSpc>
                <a:spcPct val="150000"/>
              </a:lnSpc>
              <a:buFont typeface="Wingdings" pitchFamily="2" charset="2"/>
              <a:buChar char="Ø"/>
            </a:pPr>
            <a:r>
              <a:rPr lang="zh-CN" altLang="en-US" dirty="0" smtClean="0"/>
              <a:t>图像分块</a:t>
            </a:r>
            <a:endParaRPr lang="en-US" altLang="zh-CN" dirty="0" smtClean="0"/>
          </a:p>
          <a:p>
            <a:pPr>
              <a:lnSpc>
                <a:spcPct val="150000"/>
              </a:lnSpc>
              <a:buFont typeface="Wingdings" pitchFamily="2" charset="2"/>
              <a:buChar char="ü"/>
            </a:pPr>
            <a:r>
              <a:rPr lang="zh-CN" altLang="en-US" dirty="0" smtClean="0"/>
              <a:t>利用边缘改进全局阈值处理</a:t>
            </a:r>
            <a:endParaRPr lang="en-US" altLang="en-US" dirty="0" smtClean="0"/>
          </a:p>
          <a:p>
            <a:pPr lvl="1">
              <a:buNone/>
            </a:pPr>
            <a:endParaRPr lang="en-US" altLang="en-US" dirty="0" smtClean="0"/>
          </a:p>
        </p:txBody>
      </p:sp>
    </p:spTree>
    <p:extLst>
      <p:ext uri="{BB962C8B-B14F-4D97-AF65-F5344CB8AC3E}">
        <p14:creationId xmlns="" xmlns:p14="http://schemas.microsoft.com/office/powerpoint/2010/main" val="3376176139"/>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4" end="4"/>
                                            </p:txEl>
                                          </p:spTgt>
                                        </p:tgtEl>
                                        <p:attrNameLst>
                                          <p:attrName>style.color</p:attrName>
                                        </p:attrNameLst>
                                      </p:cBhvr>
                                      <p:to>
                                        <a:srgbClr val="FD262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全局阈值处理</a:t>
            </a:r>
            <a:r>
              <a:rPr lang="en-US" altLang="zh-CN" dirty="0" smtClean="0"/>
              <a:t>——</a:t>
            </a:r>
            <a:r>
              <a:rPr lang="zh-CN" altLang="en-US" dirty="0" smtClean="0"/>
              <a:t>基本思想</a:t>
            </a:r>
            <a:r>
              <a:rPr lang="en-US" altLang="zh-CN" dirty="0" smtClean="0"/>
              <a:t>&amp;</a:t>
            </a:r>
            <a:r>
              <a:rPr lang="zh-CN" altLang="en-US" dirty="0" smtClean="0"/>
              <a:t>方法</a:t>
            </a:r>
            <a:endParaRPr lang="en-US" dirty="0"/>
          </a:p>
        </p:txBody>
      </p:sp>
      <p:sp>
        <p:nvSpPr>
          <p:cNvPr id="3" name="Content Placeholder 2"/>
          <p:cNvSpPr>
            <a:spLocks noGrp="1"/>
          </p:cNvSpPr>
          <p:nvPr>
            <p:ph idx="1"/>
          </p:nvPr>
        </p:nvSpPr>
        <p:spPr>
          <a:xfrm>
            <a:off x="295835" y="839702"/>
            <a:ext cx="8516471" cy="5337261"/>
          </a:xfrm>
        </p:spPr>
        <p:txBody>
          <a:bodyPr>
            <a:normAutofit fontScale="92500" lnSpcReduction="20000"/>
          </a:bodyPr>
          <a:lstStyle/>
          <a:p>
            <a:pPr lvl="2">
              <a:buFont typeface="Wingdings" pitchFamily="2" charset="2"/>
              <a:buChar char="ü"/>
            </a:pPr>
            <a:endParaRPr lang="en-US" altLang="zh-CN" dirty="0" smtClean="0"/>
          </a:p>
          <a:p>
            <a:pPr marL="228600" lvl="2">
              <a:spcBef>
                <a:spcPts val="1000"/>
              </a:spcBef>
              <a:buFont typeface="Wingdings" pitchFamily="2" charset="2"/>
              <a:buChar char="ü"/>
            </a:pPr>
            <a:r>
              <a:rPr lang="zh-CN" altLang="en-US" sz="3600" dirty="0" smtClean="0"/>
              <a:t>全局阈值处理：</a:t>
            </a:r>
            <a:endParaRPr lang="en-US" altLang="zh-CN" dirty="0" smtClean="0"/>
          </a:p>
          <a:p>
            <a:pPr lvl="1"/>
            <a:endParaRPr lang="en-US" altLang="zh-CN" dirty="0" smtClean="0"/>
          </a:p>
          <a:p>
            <a:pPr lvl="1">
              <a:buNone/>
            </a:pPr>
            <a:r>
              <a:rPr lang="zh-CN" altLang="en-US" dirty="0" smtClean="0"/>
              <a:t>    全局阈值是指整幅图像使用同一个阈值做分割处理，适用于背</a:t>
            </a:r>
            <a:endParaRPr lang="en-US" altLang="zh-CN" dirty="0" smtClean="0"/>
          </a:p>
          <a:p>
            <a:pPr lvl="1">
              <a:buNone/>
            </a:pPr>
            <a:r>
              <a:rPr lang="en-US" altLang="zh-CN" dirty="0" smtClean="0"/>
              <a:t>    </a:t>
            </a:r>
            <a:r>
              <a:rPr lang="zh-CN" altLang="en-US" dirty="0" smtClean="0"/>
              <a:t>景和前景有明显对比的图像。</a:t>
            </a:r>
            <a:endParaRPr lang="en-US" altLang="zh-CN" dirty="0" smtClean="0"/>
          </a:p>
          <a:p>
            <a:pPr marL="228600" lvl="2">
              <a:spcBef>
                <a:spcPts val="1000"/>
              </a:spcBef>
              <a:buNone/>
            </a:pPr>
            <a:r>
              <a:rPr lang="en-US" altLang="zh-CN" dirty="0" smtClean="0"/>
              <a:t>    </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lnSpc>
                <a:spcPct val="170000"/>
              </a:lnSpc>
              <a:buFont typeface="Wingdings" pitchFamily="2" charset="2"/>
              <a:buChar char="Ø"/>
            </a:pPr>
            <a:r>
              <a:rPr lang="en-US" altLang="zh-CN" dirty="0" smtClean="0"/>
              <a:t>1.</a:t>
            </a:r>
            <a:r>
              <a:rPr lang="zh-CN" altLang="en-US" dirty="0" smtClean="0"/>
              <a:t>迭代算法自动计算阈值</a:t>
            </a:r>
            <a:r>
              <a:rPr lang="en-US" altLang="zh-CN" dirty="0" smtClean="0"/>
              <a:t>T</a:t>
            </a:r>
          </a:p>
          <a:p>
            <a:pPr lvl="1">
              <a:lnSpc>
                <a:spcPct val="170000"/>
              </a:lnSpc>
              <a:buFont typeface="Wingdings" pitchFamily="2" charset="2"/>
              <a:buChar char="Ø"/>
            </a:pPr>
            <a:r>
              <a:rPr lang="en-US" altLang="zh-CN" dirty="0" smtClean="0"/>
              <a:t>2.</a:t>
            </a:r>
            <a:r>
              <a:rPr lang="zh-CN" altLang="en-US" dirty="0" smtClean="0"/>
              <a:t>用</a:t>
            </a:r>
            <a:r>
              <a:rPr lang="en-US" altLang="en-US" dirty="0" smtClean="0"/>
              <a:t>Otsu</a:t>
            </a:r>
            <a:r>
              <a:rPr lang="zh-CN" altLang="en-US" dirty="0" smtClean="0"/>
              <a:t>方法的最佳全局阈值处理</a:t>
            </a:r>
          </a:p>
        </p:txBody>
      </p:sp>
      <p:pic>
        <p:nvPicPr>
          <p:cNvPr id="4" name="Picture 4"/>
          <p:cNvPicPr>
            <a:picLocks noChangeAspect="1" noChangeArrowheads="1"/>
          </p:cNvPicPr>
          <p:nvPr/>
        </p:nvPicPr>
        <p:blipFill>
          <a:blip r:embed="rId3"/>
          <a:srcRect/>
          <a:stretch>
            <a:fillRect/>
          </a:stretch>
        </p:blipFill>
        <p:spPr bwMode="auto">
          <a:xfrm>
            <a:off x="295835" y="2779711"/>
            <a:ext cx="1631954" cy="1631954"/>
          </a:xfrm>
          <a:prstGeom prst="rect">
            <a:avLst/>
          </a:prstGeom>
          <a:noFill/>
          <a:ln w="9525">
            <a:noFill/>
            <a:miter lim="800000"/>
            <a:headEnd/>
            <a:tailEnd/>
          </a:ln>
        </p:spPr>
      </p:pic>
      <p:pic>
        <p:nvPicPr>
          <p:cNvPr id="5" name="Picture 5" descr="bacteriahst"/>
          <p:cNvPicPr>
            <a:picLocks noChangeAspect="1" noChangeArrowheads="1"/>
          </p:cNvPicPr>
          <p:nvPr/>
        </p:nvPicPr>
        <p:blipFill>
          <a:blip r:embed="rId4"/>
          <a:srcRect/>
          <a:stretch>
            <a:fillRect/>
          </a:stretch>
        </p:blipFill>
        <p:spPr bwMode="auto">
          <a:xfrm>
            <a:off x="1990674" y="2588576"/>
            <a:ext cx="4754890" cy="2014224"/>
          </a:xfrm>
          <a:prstGeom prst="rect">
            <a:avLst/>
          </a:prstGeom>
          <a:noFill/>
          <a:ln w="9525">
            <a:noFill/>
            <a:miter lim="800000"/>
            <a:headEnd/>
            <a:tailEnd/>
          </a:ln>
        </p:spPr>
      </p:pic>
      <p:sp>
        <p:nvSpPr>
          <p:cNvPr id="6" name="Line 6"/>
          <p:cNvSpPr>
            <a:spLocks noChangeShapeType="1"/>
          </p:cNvSpPr>
          <p:nvPr/>
        </p:nvSpPr>
        <p:spPr bwMode="auto">
          <a:xfrm>
            <a:off x="3929057" y="2588576"/>
            <a:ext cx="45719" cy="2014224"/>
          </a:xfrm>
          <a:prstGeom prst="line">
            <a:avLst/>
          </a:prstGeom>
          <a:noFill/>
          <a:ln w="25400">
            <a:solidFill>
              <a:srgbClr val="FF0000"/>
            </a:solidFill>
            <a:prstDash val="dash"/>
            <a:round/>
            <a:headEnd/>
            <a:tailEnd/>
          </a:ln>
        </p:spPr>
        <p:txBody>
          <a:bodyPr/>
          <a:lstStyle/>
          <a:p>
            <a:endParaRPr lang="zh-CN" altLang="en-US"/>
          </a:p>
        </p:txBody>
      </p:sp>
      <p:pic>
        <p:nvPicPr>
          <p:cNvPr id="8" name="Picture 8"/>
          <p:cNvPicPr>
            <a:picLocks noChangeAspect="1" noChangeArrowheads="1"/>
          </p:cNvPicPr>
          <p:nvPr/>
        </p:nvPicPr>
        <p:blipFill>
          <a:blip r:embed="rId5"/>
          <a:srcRect/>
          <a:stretch>
            <a:fillRect/>
          </a:stretch>
        </p:blipFill>
        <p:spPr bwMode="auto">
          <a:xfrm>
            <a:off x="6745564" y="2779711"/>
            <a:ext cx="1631954" cy="1631953"/>
          </a:xfrm>
          <a:prstGeom prst="rect">
            <a:avLst/>
          </a:prstGeom>
          <a:noFill/>
          <a:ln w="9525">
            <a:noFill/>
            <a:miter lim="800000"/>
            <a:headEnd/>
            <a:tailEnd/>
          </a:ln>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13" end="13"/>
                                            </p:txEl>
                                          </p:spTgt>
                                        </p:tgtEl>
                                        <p:attrNameLst>
                                          <p:attrName>style.color</p:attrName>
                                        </p:attrNameLst>
                                      </p:cBhvr>
                                      <p:to>
                                        <a:srgbClr val="FD212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迭代算法</a:t>
            </a:r>
            <a:r>
              <a:rPr lang="zh-CN" altLang="en-US" dirty="0" smtClean="0">
                <a:latin typeface="楷体_GB2312" pitchFamily="49" charset="-122"/>
              </a:rPr>
              <a:t>自动计算阈值</a:t>
            </a:r>
            <a:r>
              <a:rPr lang="en-US" altLang="zh-CN" dirty="0" smtClean="0">
                <a:latin typeface="楷体_GB2312" pitchFamily="49" charset="-122"/>
              </a:rPr>
              <a:t>T——</a:t>
            </a:r>
            <a:r>
              <a:rPr lang="zh-CN" altLang="en-US" dirty="0" smtClean="0">
                <a:latin typeface="楷体_GB2312" pitchFamily="49" charset="-122"/>
              </a:rPr>
              <a:t>步骤</a:t>
            </a:r>
            <a:endParaRPr lang="en-US" dirty="0"/>
          </a:p>
        </p:txBody>
      </p:sp>
      <p:sp>
        <p:nvSpPr>
          <p:cNvPr id="3" name="Content Placeholder 2"/>
          <p:cNvSpPr>
            <a:spLocks noGrp="1"/>
          </p:cNvSpPr>
          <p:nvPr>
            <p:ph idx="1"/>
          </p:nvPr>
        </p:nvSpPr>
        <p:spPr>
          <a:xfrm>
            <a:off x="295835" y="839702"/>
            <a:ext cx="8516471" cy="5337261"/>
          </a:xfrm>
        </p:spPr>
        <p:txBody>
          <a:bodyPr/>
          <a:lstStyle/>
          <a:p>
            <a:pPr marL="228600" lvl="2">
              <a:spcBef>
                <a:spcPts val="1000"/>
              </a:spcBef>
            </a:pPr>
            <a:endParaRPr lang="en-US" altLang="zh-CN" dirty="0" smtClean="0"/>
          </a:p>
          <a:p>
            <a:pPr marL="228600" lvl="2">
              <a:lnSpc>
                <a:spcPct val="150000"/>
              </a:lnSpc>
              <a:spcBef>
                <a:spcPts val="1000"/>
              </a:spcBef>
              <a:buFont typeface="Wingdings" pitchFamily="2" charset="2"/>
              <a:buChar char="ü"/>
            </a:pPr>
            <a:r>
              <a:rPr lang="en-US" altLang="zh-CN" dirty="0" smtClean="0"/>
              <a:t>1.</a:t>
            </a:r>
            <a:r>
              <a:rPr lang="zh-CN" altLang="en-US" dirty="0" smtClean="0"/>
              <a:t>为全局阈值</a:t>
            </a:r>
            <a:r>
              <a:rPr lang="en-US" altLang="en-US" dirty="0" smtClean="0"/>
              <a:t>T</a:t>
            </a:r>
            <a:r>
              <a:rPr lang="zh-CN" altLang="en-US" dirty="0" smtClean="0"/>
              <a:t>选择一个初始估计值</a:t>
            </a:r>
          </a:p>
          <a:p>
            <a:pPr marL="228600" lvl="2">
              <a:lnSpc>
                <a:spcPct val="150000"/>
              </a:lnSpc>
              <a:spcBef>
                <a:spcPts val="1000"/>
              </a:spcBef>
              <a:buFont typeface="Wingdings" pitchFamily="2" charset="2"/>
              <a:buChar char="ü"/>
            </a:pPr>
            <a:r>
              <a:rPr lang="en-US" altLang="zh-CN" dirty="0" smtClean="0"/>
              <a:t>2.</a:t>
            </a:r>
            <a:r>
              <a:rPr lang="zh-CN" altLang="en-US" dirty="0" smtClean="0"/>
              <a:t>用</a:t>
            </a:r>
            <a:r>
              <a:rPr lang="en-US" altLang="en-US" dirty="0" smtClean="0"/>
              <a:t>T</a:t>
            </a:r>
            <a:r>
              <a:rPr lang="zh-CN" altLang="en-US" dirty="0" smtClean="0"/>
              <a:t>分割图像，产生两组像素：</a:t>
            </a:r>
            <a:r>
              <a:rPr lang="en-US" altLang="en-US" dirty="0" smtClean="0"/>
              <a:t>G1</a:t>
            </a:r>
            <a:r>
              <a:rPr lang="zh-CN" altLang="en-US" dirty="0" smtClean="0"/>
              <a:t>由灰度值大于</a:t>
            </a:r>
            <a:r>
              <a:rPr lang="en-US" altLang="en-US" dirty="0" smtClean="0"/>
              <a:t>T</a:t>
            </a:r>
            <a:r>
              <a:rPr lang="zh-CN" altLang="en-US" dirty="0" smtClean="0"/>
              <a:t>的所有像素组成，</a:t>
            </a:r>
            <a:r>
              <a:rPr lang="en-US" altLang="en-US" dirty="0" smtClean="0"/>
              <a:t>G2</a:t>
            </a:r>
            <a:r>
              <a:rPr lang="zh-CN" altLang="en-US" dirty="0" smtClean="0"/>
              <a:t>由所有小于等于</a:t>
            </a:r>
            <a:r>
              <a:rPr lang="en-US" altLang="en-US" dirty="0" smtClean="0"/>
              <a:t>T</a:t>
            </a:r>
            <a:r>
              <a:rPr lang="zh-CN" altLang="en-US" dirty="0" smtClean="0"/>
              <a:t>的像素组成。</a:t>
            </a:r>
            <a:endParaRPr lang="en-US" altLang="zh-CN" dirty="0" smtClean="0"/>
          </a:p>
          <a:p>
            <a:pPr marL="228600" lvl="2">
              <a:lnSpc>
                <a:spcPct val="150000"/>
              </a:lnSpc>
              <a:spcBef>
                <a:spcPts val="1000"/>
              </a:spcBef>
              <a:buFont typeface="Wingdings" pitchFamily="2" charset="2"/>
              <a:buChar char="ü"/>
            </a:pPr>
            <a:r>
              <a:rPr lang="en-US" altLang="zh-CN" dirty="0" smtClean="0"/>
              <a:t>3.</a:t>
            </a:r>
            <a:r>
              <a:rPr lang="zh-CN" altLang="en-US" dirty="0" smtClean="0"/>
              <a:t>对</a:t>
            </a:r>
            <a:r>
              <a:rPr lang="en-US" altLang="en-US" dirty="0" smtClean="0"/>
              <a:t>G1</a:t>
            </a:r>
            <a:r>
              <a:rPr lang="zh-CN" altLang="en-US" dirty="0" smtClean="0"/>
              <a:t>和</a:t>
            </a:r>
            <a:r>
              <a:rPr lang="en-US" altLang="en-US" dirty="0" smtClean="0"/>
              <a:t>G2</a:t>
            </a:r>
            <a:r>
              <a:rPr lang="zh-CN" altLang="en-US" dirty="0" smtClean="0"/>
              <a:t>的像素分别计算平均灰度值（均值）</a:t>
            </a:r>
            <a:r>
              <a:rPr lang="en-US" altLang="en-US" dirty="0" smtClean="0"/>
              <a:t>m1</a:t>
            </a:r>
            <a:r>
              <a:rPr lang="zh-CN" altLang="en-US" dirty="0" smtClean="0"/>
              <a:t>和</a:t>
            </a:r>
            <a:r>
              <a:rPr lang="en-US" altLang="en-US" dirty="0" smtClean="0"/>
              <a:t>m2</a:t>
            </a:r>
            <a:r>
              <a:rPr lang="zh-CN" altLang="en-US" dirty="0" smtClean="0"/>
              <a:t>。</a:t>
            </a:r>
          </a:p>
          <a:p>
            <a:pPr marL="228600" lvl="2">
              <a:lnSpc>
                <a:spcPct val="150000"/>
              </a:lnSpc>
              <a:spcBef>
                <a:spcPts val="1000"/>
              </a:spcBef>
              <a:buFont typeface="Wingdings" pitchFamily="2" charset="2"/>
              <a:buChar char="ü"/>
            </a:pPr>
            <a:r>
              <a:rPr lang="en-US" altLang="zh-CN" dirty="0" smtClean="0"/>
              <a:t>4.</a:t>
            </a:r>
            <a:r>
              <a:rPr lang="zh-CN" altLang="en-US" dirty="0" smtClean="0"/>
              <a:t>计算一个新的阈值：</a:t>
            </a:r>
            <a:r>
              <a:rPr lang="en-US" altLang="en-US" dirty="0" smtClean="0"/>
              <a:t>T=1/2(m1+m2)</a:t>
            </a:r>
            <a:endParaRPr lang="zh-CN" altLang="en-US" dirty="0" smtClean="0"/>
          </a:p>
          <a:p>
            <a:pPr marL="228600" lvl="2">
              <a:lnSpc>
                <a:spcPct val="150000"/>
              </a:lnSpc>
              <a:spcBef>
                <a:spcPts val="1000"/>
              </a:spcBef>
              <a:buFont typeface="Wingdings" pitchFamily="2" charset="2"/>
              <a:buChar char="ü"/>
            </a:pPr>
            <a:r>
              <a:rPr lang="en-US" altLang="zh-CN" dirty="0" smtClean="0"/>
              <a:t>5.</a:t>
            </a:r>
            <a:r>
              <a:rPr lang="zh-CN" altLang="en-US" dirty="0" smtClean="0"/>
              <a:t>重复步骤</a:t>
            </a:r>
            <a:r>
              <a:rPr lang="en-US" altLang="zh-CN" dirty="0" smtClean="0"/>
              <a:t>2</a:t>
            </a:r>
            <a:r>
              <a:rPr lang="zh-CN" altLang="en-US" dirty="0" smtClean="0"/>
              <a:t>到步骤</a:t>
            </a:r>
            <a:r>
              <a:rPr lang="en-US" altLang="zh-CN" dirty="0" smtClean="0"/>
              <a:t>4</a:t>
            </a:r>
            <a:r>
              <a:rPr lang="zh-CN" altLang="en-US" dirty="0" smtClean="0"/>
              <a:t>，直到连续迭代中的</a:t>
            </a:r>
            <a:r>
              <a:rPr lang="en-US" altLang="en-US" dirty="0" smtClean="0"/>
              <a:t>T</a:t>
            </a:r>
            <a:r>
              <a:rPr lang="zh-CN" altLang="en-US" dirty="0" smtClean="0"/>
              <a:t>值间的差小于一个预定义的参数</a:t>
            </a:r>
            <a:r>
              <a:rPr lang="en-US" altLang="en-US" dirty="0" smtClean="0"/>
              <a:t>X</a:t>
            </a:r>
            <a:r>
              <a:rPr lang="zh-CN" altLang="en-US" dirty="0" smtClean="0"/>
              <a:t>为止。（</a:t>
            </a:r>
            <a:r>
              <a:rPr lang="en-US" altLang="en-US" dirty="0" smtClean="0"/>
              <a:t>X</a:t>
            </a:r>
            <a:r>
              <a:rPr lang="zh-CN" altLang="en-US" dirty="0" smtClean="0"/>
              <a:t>用于控制迭代的次数，</a:t>
            </a:r>
            <a:r>
              <a:rPr lang="en-US" altLang="en-US" dirty="0" smtClean="0"/>
              <a:t>X</a:t>
            </a:r>
            <a:r>
              <a:rPr lang="zh-CN" altLang="en-US" dirty="0" smtClean="0"/>
              <a:t>越大则算法执行的迭代次数越少）</a:t>
            </a:r>
          </a:p>
          <a:p>
            <a:pPr lvl="2"/>
            <a:endParaRPr lang="zh-CN" altLang="en-US" dirty="0" smtClean="0"/>
          </a:p>
          <a:p>
            <a:pPr lvl="2">
              <a:buNone/>
            </a:pPr>
            <a:endParaRPr lang="zh-CN" altLang="en-US" dirty="0" smtClean="0"/>
          </a:p>
          <a:p>
            <a:pPr lvl="2"/>
            <a:endParaRPr lang="en-US" dirty="0" smtClean="0"/>
          </a:p>
          <a:p>
            <a:pPr lvl="2"/>
            <a:endParaRPr lang="en-US" dirty="0"/>
          </a:p>
          <a:p>
            <a:pPr lvl="2"/>
            <a:endParaRPr lang="en-US" dirty="0"/>
          </a:p>
        </p:txBody>
      </p: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迭代算法</a:t>
            </a:r>
            <a:r>
              <a:rPr lang="zh-CN" altLang="en-US" dirty="0" smtClean="0">
                <a:latin typeface="楷体_GB2312" pitchFamily="49" charset="-122"/>
              </a:rPr>
              <a:t>自动计算阈值</a:t>
            </a:r>
            <a:r>
              <a:rPr lang="en-US" altLang="zh-CN" dirty="0" smtClean="0">
                <a:latin typeface="楷体_GB2312" pitchFamily="49" charset="-122"/>
              </a:rPr>
              <a:t>T——</a:t>
            </a:r>
            <a:r>
              <a:rPr lang="zh-CN" altLang="en-US" dirty="0" smtClean="0">
                <a:latin typeface="楷体_GB2312" pitchFamily="49" charset="-122"/>
              </a:rPr>
              <a:t>算法</a:t>
            </a:r>
            <a:endParaRPr lang="en-US" dirty="0"/>
          </a:p>
        </p:txBody>
      </p:sp>
      <p:sp>
        <p:nvSpPr>
          <p:cNvPr id="3" name="Content Placeholder 2"/>
          <p:cNvSpPr>
            <a:spLocks noGrp="1"/>
          </p:cNvSpPr>
          <p:nvPr>
            <p:ph idx="1"/>
          </p:nvPr>
        </p:nvSpPr>
        <p:spPr>
          <a:xfrm>
            <a:off x="295835" y="839702"/>
            <a:ext cx="8516471" cy="5337261"/>
          </a:xfrm>
        </p:spPr>
        <p:txBody>
          <a:bodyPr/>
          <a:lstStyle/>
          <a:p>
            <a:pPr lvl="2"/>
            <a:endParaRPr lang="zh-CN" altLang="en-US" dirty="0" smtClean="0"/>
          </a:p>
          <a:p>
            <a:pPr lvl="2">
              <a:buNone/>
            </a:pPr>
            <a:endParaRPr lang="zh-CN" altLang="en-US" dirty="0" smtClean="0"/>
          </a:p>
          <a:p>
            <a:pPr lvl="2"/>
            <a:endParaRPr lang="en-US" dirty="0" smtClean="0"/>
          </a:p>
          <a:p>
            <a:pPr lvl="2"/>
            <a:endParaRPr lang="en-US" dirty="0"/>
          </a:p>
          <a:p>
            <a:pPr lvl="2"/>
            <a:endParaRPr lang="en-US" dirty="0"/>
          </a:p>
        </p:txBody>
      </p:sp>
      <p:sp>
        <p:nvSpPr>
          <p:cNvPr id="6" name="矩形 5"/>
          <p:cNvSpPr/>
          <p:nvPr/>
        </p:nvSpPr>
        <p:spPr>
          <a:xfrm>
            <a:off x="1285852" y="3242382"/>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灰度值大于</a:t>
            </a:r>
            <a:r>
              <a:rPr lang="en-US" altLang="zh-CN" dirty="0" smtClean="0"/>
              <a:t>T</a:t>
            </a:r>
            <a:r>
              <a:rPr lang="zh-CN" altLang="en-US" dirty="0" smtClean="0"/>
              <a:t>的所有像素组成</a:t>
            </a:r>
            <a:r>
              <a:rPr lang="en-US" altLang="zh-CN" dirty="0" smtClean="0"/>
              <a:t>G1</a:t>
            </a:r>
            <a:endParaRPr lang="zh-CN" altLang="en-US" dirty="0"/>
          </a:p>
        </p:txBody>
      </p:sp>
      <p:sp>
        <p:nvSpPr>
          <p:cNvPr id="7" name="矩形 6"/>
          <p:cNvSpPr/>
          <p:nvPr/>
        </p:nvSpPr>
        <p:spPr>
          <a:xfrm>
            <a:off x="2867012" y="3242382"/>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灰度值小于</a:t>
            </a:r>
            <a:r>
              <a:rPr lang="en-US" altLang="zh-CN" dirty="0" smtClean="0"/>
              <a:t>T</a:t>
            </a:r>
            <a:r>
              <a:rPr lang="zh-CN" altLang="en-US" dirty="0" smtClean="0"/>
              <a:t>的所有像素组成</a:t>
            </a:r>
            <a:r>
              <a:rPr lang="en-US" altLang="zh-CN" dirty="0" smtClean="0"/>
              <a:t>G2</a:t>
            </a:r>
            <a:endParaRPr lang="zh-CN" altLang="en-US" dirty="0"/>
          </a:p>
        </p:txBody>
      </p:sp>
      <p:sp>
        <p:nvSpPr>
          <p:cNvPr id="10" name="矩形 9"/>
          <p:cNvSpPr/>
          <p:nvPr/>
        </p:nvSpPr>
        <p:spPr>
          <a:xfrm>
            <a:off x="1285852" y="4385390"/>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a:t>
            </a:r>
            <a:r>
              <a:rPr lang="en-US" altLang="zh-CN" dirty="0" smtClean="0"/>
              <a:t>G1</a:t>
            </a:r>
            <a:r>
              <a:rPr lang="zh-CN" altLang="en-US" dirty="0" smtClean="0"/>
              <a:t>的平均灰度值</a:t>
            </a:r>
            <a:r>
              <a:rPr lang="en-US" altLang="zh-CN" dirty="0" smtClean="0"/>
              <a:t>m1</a:t>
            </a:r>
            <a:endParaRPr lang="zh-CN" altLang="en-US" dirty="0"/>
          </a:p>
        </p:txBody>
      </p:sp>
      <p:sp>
        <p:nvSpPr>
          <p:cNvPr id="11" name="矩形 10"/>
          <p:cNvSpPr/>
          <p:nvPr/>
        </p:nvSpPr>
        <p:spPr>
          <a:xfrm>
            <a:off x="2867012" y="4385390"/>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a:t>
            </a:r>
            <a:r>
              <a:rPr lang="en-US" altLang="zh-CN" dirty="0" smtClean="0"/>
              <a:t>G2</a:t>
            </a:r>
            <a:r>
              <a:rPr lang="zh-CN" altLang="en-US" dirty="0" smtClean="0"/>
              <a:t>的平均灰度值</a:t>
            </a:r>
            <a:r>
              <a:rPr lang="en-US" altLang="zh-CN" dirty="0" smtClean="0"/>
              <a:t>m2</a:t>
            </a:r>
            <a:endParaRPr lang="zh-CN" altLang="en-US" dirty="0"/>
          </a:p>
        </p:txBody>
      </p:sp>
      <p:sp>
        <p:nvSpPr>
          <p:cNvPr id="12" name="矩形 11"/>
          <p:cNvSpPr/>
          <p:nvPr/>
        </p:nvSpPr>
        <p:spPr>
          <a:xfrm>
            <a:off x="1938318" y="5500702"/>
            <a:ext cx="170498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计算新阈值</a:t>
            </a:r>
            <a:r>
              <a:rPr lang="en-US" altLang="zh-CN" dirty="0" smtClean="0"/>
              <a:t>T’=</a:t>
            </a:r>
            <a:r>
              <a:rPr lang="en-US" altLang="en-US" dirty="0" smtClean="0"/>
              <a:t>1/2(m1+m2)</a:t>
            </a:r>
            <a:endParaRPr lang="zh-CN" altLang="en-US" dirty="0"/>
          </a:p>
        </p:txBody>
      </p:sp>
      <p:sp>
        <p:nvSpPr>
          <p:cNvPr id="13" name="矩形 12"/>
          <p:cNvSpPr/>
          <p:nvPr/>
        </p:nvSpPr>
        <p:spPr>
          <a:xfrm>
            <a:off x="1938318" y="2091368"/>
            <a:ext cx="171451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阈值</a:t>
            </a:r>
            <a:r>
              <a:rPr lang="en-US" altLang="zh-CN" dirty="0" smtClean="0"/>
              <a:t>T</a:t>
            </a:r>
            <a:r>
              <a:rPr lang="zh-CN" altLang="en-US" dirty="0" smtClean="0"/>
              <a:t>对图像像素点进行分类</a:t>
            </a:r>
            <a:endParaRPr lang="zh-CN" altLang="en-US" dirty="0"/>
          </a:p>
        </p:txBody>
      </p:sp>
      <p:sp>
        <p:nvSpPr>
          <p:cNvPr id="16" name="矩形 15"/>
          <p:cNvSpPr/>
          <p:nvPr/>
        </p:nvSpPr>
        <p:spPr>
          <a:xfrm>
            <a:off x="5499899" y="3242382"/>
            <a:ext cx="1415609" cy="706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T=T’</a:t>
            </a:r>
            <a:endParaRPr lang="zh-CN" altLang="en-US" dirty="0"/>
          </a:p>
        </p:txBody>
      </p:sp>
      <p:cxnSp>
        <p:nvCxnSpPr>
          <p:cNvPr id="17" name="直接箭头连接符 16"/>
          <p:cNvCxnSpPr>
            <a:endCxn id="13" idx="0"/>
          </p:cNvCxnSpPr>
          <p:nvPr/>
        </p:nvCxnSpPr>
        <p:spPr>
          <a:xfrm rot="5400000">
            <a:off x="2634088" y="1929882"/>
            <a:ext cx="3229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2"/>
          </p:cNvCxnSpPr>
          <p:nvPr/>
        </p:nvCxnSpPr>
        <p:spPr>
          <a:xfrm rot="5400000">
            <a:off x="2255786" y="2702594"/>
            <a:ext cx="22232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7" idx="0"/>
          </p:cNvCxnSpPr>
          <p:nvPr/>
        </p:nvCxnSpPr>
        <p:spPr>
          <a:xfrm rot="16200000" flipH="1">
            <a:off x="3077323" y="2738313"/>
            <a:ext cx="222320"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2"/>
            <a:endCxn id="10" idx="0"/>
          </p:cNvCxnSpPr>
          <p:nvPr/>
        </p:nvCxnSpPr>
        <p:spPr>
          <a:xfrm rot="5400000">
            <a:off x="1893075" y="4278233"/>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5400000">
            <a:off x="3473441" y="4277439"/>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0" idx="2"/>
            <a:endCxn id="12" idx="0"/>
          </p:cNvCxnSpPr>
          <p:nvPr/>
        </p:nvCxnSpPr>
        <p:spPr>
          <a:xfrm rot="16200000" flipH="1">
            <a:off x="2302213" y="5012103"/>
            <a:ext cx="186618" cy="79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 idx="2"/>
            <a:endCxn id="12" idx="0"/>
          </p:cNvCxnSpPr>
          <p:nvPr/>
        </p:nvCxnSpPr>
        <p:spPr>
          <a:xfrm rot="5400000">
            <a:off x="3092793" y="5012103"/>
            <a:ext cx="186618" cy="79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2" idx="3"/>
          </p:cNvCxnSpPr>
          <p:nvPr/>
        </p:nvCxnSpPr>
        <p:spPr>
          <a:xfrm>
            <a:off x="3643306" y="5965049"/>
            <a:ext cx="2498741"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5913452" y="5731682"/>
            <a:ext cx="465142" cy="1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rot="10800000">
            <a:off x="3652832" y="2500306"/>
            <a:ext cx="24908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6200000" flipV="1">
            <a:off x="5774190" y="2869752"/>
            <a:ext cx="742076" cy="3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rot="5400000" flipH="1" flipV="1">
            <a:off x="5831215" y="4259588"/>
            <a:ext cx="6232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145227" y="4016058"/>
            <a:ext cx="770282" cy="369332"/>
          </a:xfrm>
          <a:prstGeom prst="rect">
            <a:avLst/>
          </a:prstGeom>
          <a:noFill/>
        </p:spPr>
        <p:txBody>
          <a:bodyPr wrap="square" rtlCol="0">
            <a:spAutoFit/>
          </a:bodyPr>
          <a:lstStyle/>
          <a:p>
            <a:r>
              <a:rPr lang="en-US" altLang="zh-CN" dirty="0" smtClean="0"/>
              <a:t>True</a:t>
            </a:r>
            <a:endParaRPr lang="zh-CN" altLang="en-US" dirty="0"/>
          </a:p>
        </p:txBody>
      </p:sp>
      <p:sp>
        <p:nvSpPr>
          <p:cNvPr id="63" name="矩形 62"/>
          <p:cNvSpPr/>
          <p:nvPr/>
        </p:nvSpPr>
        <p:spPr>
          <a:xfrm>
            <a:off x="7686109" y="4572008"/>
            <a:ext cx="138281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输出</a:t>
            </a:r>
            <a:r>
              <a:rPr lang="en-US" altLang="zh-CN" dirty="0" smtClean="0"/>
              <a:t>T’</a:t>
            </a:r>
            <a:endParaRPr lang="zh-CN" altLang="en-US" dirty="0"/>
          </a:p>
        </p:txBody>
      </p:sp>
      <p:cxnSp>
        <p:nvCxnSpPr>
          <p:cNvPr id="67" name="直接箭头连接符 66"/>
          <p:cNvCxnSpPr>
            <a:stCxn id="72" idx="3"/>
            <a:endCxn id="63" idx="1"/>
          </p:cNvCxnSpPr>
          <p:nvPr/>
        </p:nvCxnSpPr>
        <p:spPr>
          <a:xfrm>
            <a:off x="6961750" y="5035957"/>
            <a:ext cx="724359" cy="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915509" y="4572008"/>
            <a:ext cx="770600" cy="369332"/>
          </a:xfrm>
          <a:prstGeom prst="rect">
            <a:avLst/>
          </a:prstGeom>
          <a:noFill/>
        </p:spPr>
        <p:txBody>
          <a:bodyPr wrap="square" rtlCol="0">
            <a:spAutoFit/>
          </a:bodyPr>
          <a:lstStyle/>
          <a:p>
            <a:r>
              <a:rPr lang="en-US" altLang="zh-CN" dirty="0" smtClean="0"/>
              <a:t>False</a:t>
            </a:r>
            <a:endParaRPr lang="zh-CN" altLang="en-US" dirty="0"/>
          </a:p>
        </p:txBody>
      </p:sp>
      <p:sp>
        <p:nvSpPr>
          <p:cNvPr id="70" name="矩形 69"/>
          <p:cNvSpPr/>
          <p:nvPr/>
        </p:nvSpPr>
        <p:spPr>
          <a:xfrm>
            <a:off x="1933556" y="840496"/>
            <a:ext cx="171451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设定一个初始阈值</a:t>
            </a:r>
            <a:r>
              <a:rPr lang="en-US" altLang="zh-CN" dirty="0" smtClean="0"/>
              <a:t>T</a:t>
            </a:r>
            <a:endParaRPr lang="zh-CN" altLang="en-US" dirty="0"/>
          </a:p>
        </p:txBody>
      </p:sp>
      <p:sp>
        <p:nvSpPr>
          <p:cNvPr id="72" name="菱形 71"/>
          <p:cNvSpPr/>
          <p:nvPr/>
        </p:nvSpPr>
        <p:spPr>
          <a:xfrm>
            <a:off x="5322343" y="4572008"/>
            <a:ext cx="1639407" cy="92789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T-T’&gt;X</a:t>
            </a:r>
            <a:endParaRPr lang="zh-CN" altLang="en-US" dirty="0"/>
          </a:p>
        </p:txBody>
      </p: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latin typeface="Times New Roman" pitchFamily="18" charset="0"/>
                <a:cs typeface="Times New Roman" pitchFamily="18" charset="0"/>
              </a:rPr>
              <a:t>Segmentation——</a:t>
            </a:r>
            <a:r>
              <a:rPr lang="en-US" altLang="zh-CN" dirty="0" err="1" smtClean="0">
                <a:latin typeface="Times New Roman" pitchFamily="18" charset="0"/>
                <a:cs typeface="Times New Roman" pitchFamily="18" charset="0"/>
              </a:rPr>
              <a:t>Thresholding</a:t>
            </a:r>
            <a:endParaRPr lang="en-US" dirty="0"/>
          </a:p>
        </p:txBody>
      </p:sp>
      <p:sp>
        <p:nvSpPr>
          <p:cNvPr id="3" name="Content Placeholder 2"/>
          <p:cNvSpPr>
            <a:spLocks noGrp="1"/>
          </p:cNvSpPr>
          <p:nvPr>
            <p:ph idx="1"/>
          </p:nvPr>
        </p:nvSpPr>
        <p:spPr>
          <a:xfrm>
            <a:off x="295835" y="861060"/>
            <a:ext cx="8516471" cy="5315903"/>
          </a:xfrm>
        </p:spPr>
        <p:txBody>
          <a:bodyPr>
            <a:normAutofit fontScale="85000" lnSpcReduction="20000"/>
          </a:bodyPr>
          <a:lstStyle/>
          <a:p>
            <a:pPr>
              <a:lnSpc>
                <a:spcPct val="150000"/>
              </a:lnSpc>
              <a:buFont typeface="Wingdings" pitchFamily="2" charset="2"/>
              <a:buChar char="ü"/>
            </a:pPr>
            <a:r>
              <a:rPr lang="zh-CN" altLang="en-US" dirty="0" smtClean="0"/>
              <a:t>灰度阈值处理基础</a:t>
            </a:r>
            <a:endParaRPr lang="en-US" altLang="zh-CN" dirty="0" smtClean="0"/>
          </a:p>
          <a:p>
            <a:pPr lvl="1">
              <a:lnSpc>
                <a:spcPct val="150000"/>
              </a:lnSpc>
              <a:buFont typeface="Wingdings" pitchFamily="2" charset="2"/>
              <a:buChar char="Ø"/>
            </a:pPr>
            <a:r>
              <a:rPr lang="zh-CN" altLang="en-US" dirty="0" smtClean="0"/>
              <a:t>灰度阈值处理</a:t>
            </a:r>
            <a:endParaRPr lang="en-US" altLang="zh-CN" dirty="0" smtClean="0"/>
          </a:p>
          <a:p>
            <a:pPr lvl="1">
              <a:lnSpc>
                <a:spcPct val="150000"/>
              </a:lnSpc>
              <a:buFont typeface="Wingdings" pitchFamily="2" charset="2"/>
              <a:buChar char="Ø"/>
            </a:pPr>
            <a:r>
              <a:rPr lang="zh-CN" altLang="en-US" dirty="0" smtClean="0"/>
              <a:t>阈值化的类型</a:t>
            </a:r>
            <a:endParaRPr lang="en-US" altLang="zh-CN" dirty="0" smtClean="0"/>
          </a:p>
          <a:p>
            <a:pPr lvl="1">
              <a:lnSpc>
                <a:spcPct val="150000"/>
              </a:lnSpc>
              <a:buFont typeface="Wingdings" pitchFamily="2" charset="2"/>
              <a:buChar char="Ø"/>
            </a:pPr>
            <a:r>
              <a:rPr lang="zh-CN" altLang="en-US" dirty="0" smtClean="0"/>
              <a:t>关键点</a:t>
            </a:r>
            <a:r>
              <a:rPr lang="en-US" altLang="zh-CN" dirty="0" smtClean="0"/>
              <a:t>&amp;</a:t>
            </a:r>
            <a:r>
              <a:rPr lang="zh-CN" altLang="en-US" dirty="0" smtClean="0"/>
              <a:t>难点</a:t>
            </a:r>
            <a:endParaRPr lang="en-US" altLang="zh-CN" dirty="0" smtClean="0"/>
          </a:p>
          <a:p>
            <a:pPr>
              <a:lnSpc>
                <a:spcPct val="150000"/>
              </a:lnSpc>
              <a:buFont typeface="Wingdings" pitchFamily="2" charset="2"/>
              <a:buChar char="ü"/>
            </a:pPr>
            <a:r>
              <a:rPr lang="zh-CN" altLang="en-US" dirty="0" smtClean="0"/>
              <a:t>全局阈值处理</a:t>
            </a:r>
            <a:endParaRPr lang="en-US" altLang="en-US" dirty="0" smtClean="0"/>
          </a:p>
          <a:p>
            <a:pPr lvl="1">
              <a:lnSpc>
                <a:spcPct val="150000"/>
              </a:lnSpc>
              <a:buFont typeface="Wingdings" pitchFamily="2" charset="2"/>
              <a:buChar char="Ø"/>
            </a:pPr>
            <a:r>
              <a:rPr lang="zh-CN" altLang="en-US" dirty="0" smtClean="0"/>
              <a:t>迭代算法自动计算阈值</a:t>
            </a:r>
            <a:r>
              <a:rPr lang="en-US" altLang="zh-CN" dirty="0" smtClean="0"/>
              <a:t>T</a:t>
            </a:r>
          </a:p>
          <a:p>
            <a:pPr lvl="1">
              <a:lnSpc>
                <a:spcPct val="150000"/>
              </a:lnSpc>
              <a:buFont typeface="Wingdings" pitchFamily="2" charset="2"/>
              <a:buChar char="Ø"/>
            </a:pPr>
            <a:r>
              <a:rPr lang="zh-CN" altLang="en-US" dirty="0" smtClean="0"/>
              <a:t>用</a:t>
            </a:r>
            <a:r>
              <a:rPr lang="en-US" altLang="en-US" dirty="0" smtClean="0"/>
              <a:t>Otsu</a:t>
            </a:r>
            <a:r>
              <a:rPr lang="zh-CN" altLang="en-US" dirty="0" smtClean="0"/>
              <a:t>方法的最佳全局阈值处理</a:t>
            </a:r>
            <a:endParaRPr lang="en-US" altLang="zh-CN" dirty="0" smtClean="0"/>
          </a:p>
          <a:p>
            <a:pPr>
              <a:lnSpc>
                <a:spcPct val="150000"/>
              </a:lnSpc>
              <a:buFont typeface="Wingdings" pitchFamily="2" charset="2"/>
              <a:buChar char="ü"/>
            </a:pPr>
            <a:r>
              <a:rPr lang="zh-CN" altLang="en-US" dirty="0" smtClean="0"/>
              <a:t>局部阈值处理（可变阈值处理）</a:t>
            </a:r>
          </a:p>
          <a:p>
            <a:pPr lvl="1">
              <a:lnSpc>
                <a:spcPct val="150000"/>
              </a:lnSpc>
              <a:buFont typeface="Wingdings" pitchFamily="2" charset="2"/>
              <a:buChar char="Ø"/>
            </a:pPr>
            <a:r>
              <a:rPr lang="zh-CN" altLang="en-US" dirty="0" smtClean="0"/>
              <a:t>图像分块</a:t>
            </a:r>
            <a:endParaRPr lang="en-US" altLang="zh-CN" dirty="0" smtClean="0"/>
          </a:p>
          <a:p>
            <a:pPr>
              <a:lnSpc>
                <a:spcPct val="150000"/>
              </a:lnSpc>
              <a:buFont typeface="Wingdings" pitchFamily="2" charset="2"/>
              <a:buChar char="ü"/>
            </a:pPr>
            <a:r>
              <a:rPr lang="zh-CN" altLang="en-US" dirty="0" smtClean="0"/>
              <a:t>利用边缘改进全局阈值处理</a:t>
            </a:r>
            <a:endParaRPr lang="en-US" altLang="en-US" dirty="0" smtClean="0"/>
          </a:p>
          <a:p>
            <a:pPr lvl="1">
              <a:buNone/>
            </a:pPr>
            <a:endParaRPr lang="en-US" altLang="en-US" dirty="0" smtClean="0"/>
          </a:p>
        </p:txBody>
      </p:sp>
    </p:spTree>
    <p:extLst>
      <p:ext uri="{BB962C8B-B14F-4D97-AF65-F5344CB8AC3E}">
        <p14:creationId xmlns="" xmlns:p14="http://schemas.microsoft.com/office/powerpoint/2010/main" val="3376176139"/>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0" end="0"/>
                                            </p:txEl>
                                          </p:spTgt>
                                        </p:tgtEl>
                                        <p:attrNameLst>
                                          <p:attrName>style.color</p:attrName>
                                        </p:attrNameLst>
                                      </p:cBhvr>
                                      <p:to>
                                        <a:srgbClr val="FD262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迭代算法</a:t>
            </a:r>
            <a:r>
              <a:rPr lang="zh-CN" altLang="en-US" dirty="0" smtClean="0">
                <a:latin typeface="楷体_GB2312" pitchFamily="49" charset="-122"/>
              </a:rPr>
              <a:t>自动计算阈值</a:t>
            </a:r>
            <a:r>
              <a:rPr lang="en-US" altLang="zh-CN" dirty="0" smtClean="0">
                <a:latin typeface="楷体_GB2312" pitchFamily="49" charset="-122"/>
              </a:rPr>
              <a:t>T——</a:t>
            </a:r>
            <a:r>
              <a:rPr lang="zh-CN" altLang="en-US" dirty="0" smtClean="0">
                <a:latin typeface="楷体_GB2312" pitchFamily="49" charset="-122"/>
              </a:rPr>
              <a:t>实验</a:t>
            </a:r>
            <a:endParaRPr lang="en-US" dirty="0"/>
          </a:p>
        </p:txBody>
      </p:sp>
      <p:sp>
        <p:nvSpPr>
          <p:cNvPr id="3" name="Content Placeholder 2"/>
          <p:cNvSpPr>
            <a:spLocks noGrp="1"/>
          </p:cNvSpPr>
          <p:nvPr>
            <p:ph idx="1"/>
          </p:nvPr>
        </p:nvSpPr>
        <p:spPr>
          <a:xfrm>
            <a:off x="295835" y="839702"/>
            <a:ext cx="8516471" cy="5337261"/>
          </a:xfrm>
        </p:spPr>
        <p:txBody>
          <a:bodyPr/>
          <a:lstStyle/>
          <a:p>
            <a:pPr lvl="2">
              <a:buNone/>
            </a:pPr>
            <a:endParaRPr lang="zh-CN" altLang="en-US" dirty="0" smtClean="0"/>
          </a:p>
          <a:p>
            <a:pPr lvl="2">
              <a:buNone/>
            </a:pPr>
            <a:endParaRPr lang="zh-CN" altLang="en-US" dirty="0" smtClean="0"/>
          </a:p>
          <a:p>
            <a:pPr lvl="2"/>
            <a:endParaRPr lang="en-US" dirty="0" smtClean="0"/>
          </a:p>
          <a:p>
            <a:pPr lvl="2"/>
            <a:endParaRPr lang="en-US" dirty="0"/>
          </a:p>
          <a:p>
            <a:pPr lvl="2"/>
            <a:endParaRPr lang="en-US" dirty="0"/>
          </a:p>
        </p:txBody>
      </p:sp>
      <p:pic>
        <p:nvPicPr>
          <p:cNvPr id="4" name="Picture 1026"/>
          <p:cNvPicPr>
            <a:picLocks noChangeAspect="1" noChangeArrowheads="1"/>
          </p:cNvPicPr>
          <p:nvPr/>
        </p:nvPicPr>
        <p:blipFill>
          <a:blip r:embed="rId3"/>
          <a:srcRect/>
          <a:stretch>
            <a:fillRect/>
          </a:stretch>
        </p:blipFill>
        <p:spPr bwMode="auto">
          <a:xfrm>
            <a:off x="1847165" y="558800"/>
            <a:ext cx="6096000" cy="5902325"/>
          </a:xfrm>
          <a:prstGeom prst="rect">
            <a:avLst/>
          </a:prstGeom>
          <a:noFill/>
          <a:ln w="9525">
            <a:noFill/>
            <a:miter lim="800000"/>
            <a:headEnd/>
            <a:tailEnd/>
          </a:ln>
          <a:effectLst/>
        </p:spPr>
      </p:pic>
      <p:sp>
        <p:nvSpPr>
          <p:cNvPr id="5" name="矩形 4"/>
          <p:cNvSpPr/>
          <p:nvPr/>
        </p:nvSpPr>
        <p:spPr>
          <a:xfrm>
            <a:off x="1000100" y="2428868"/>
            <a:ext cx="646331" cy="369332"/>
          </a:xfrm>
          <a:prstGeom prst="rect">
            <a:avLst/>
          </a:prstGeom>
        </p:spPr>
        <p:txBody>
          <a:bodyPr wrap="none">
            <a:spAutoFit/>
          </a:bodyPr>
          <a:lstStyle/>
          <a:p>
            <a:r>
              <a:rPr lang="zh-CN" altLang="en-US" dirty="0" smtClean="0">
                <a:solidFill>
                  <a:srgbClr val="FF0000"/>
                </a:solidFill>
              </a:rPr>
              <a:t>原图</a:t>
            </a:r>
            <a:endParaRPr lang="zh-CN" altLang="en-US" dirty="0">
              <a:solidFill>
                <a:srgbClr val="FF0000"/>
              </a:solidFill>
            </a:endParaRPr>
          </a:p>
        </p:txBody>
      </p:sp>
      <p:sp>
        <p:nvSpPr>
          <p:cNvPr id="6" name="矩形 5"/>
          <p:cNvSpPr/>
          <p:nvPr/>
        </p:nvSpPr>
        <p:spPr>
          <a:xfrm>
            <a:off x="4848603" y="1000108"/>
            <a:ext cx="1569660" cy="369332"/>
          </a:xfrm>
          <a:prstGeom prst="rect">
            <a:avLst/>
          </a:prstGeom>
        </p:spPr>
        <p:txBody>
          <a:bodyPr wrap="none">
            <a:spAutoFit/>
          </a:bodyPr>
          <a:lstStyle/>
          <a:p>
            <a:r>
              <a:rPr lang="zh-CN" altLang="en-US" dirty="0" smtClean="0">
                <a:solidFill>
                  <a:srgbClr val="FF0000"/>
                </a:solidFill>
              </a:rPr>
              <a:t>原图的直方图</a:t>
            </a:r>
            <a:endParaRPr lang="zh-CN" altLang="en-US" dirty="0">
              <a:solidFill>
                <a:srgbClr val="FF0000"/>
              </a:solidFill>
            </a:endParaRPr>
          </a:p>
        </p:txBody>
      </p:sp>
      <p:sp>
        <p:nvSpPr>
          <p:cNvPr id="7" name="矩形 6"/>
          <p:cNvSpPr/>
          <p:nvPr/>
        </p:nvSpPr>
        <p:spPr>
          <a:xfrm>
            <a:off x="5857884" y="3613666"/>
            <a:ext cx="1569660" cy="369332"/>
          </a:xfrm>
          <a:prstGeom prst="rect">
            <a:avLst/>
          </a:prstGeom>
        </p:spPr>
        <p:txBody>
          <a:bodyPr wrap="none">
            <a:spAutoFit/>
          </a:bodyPr>
          <a:lstStyle/>
          <a:p>
            <a:r>
              <a:rPr lang="zh-CN" altLang="en-US" dirty="0" smtClean="0">
                <a:solidFill>
                  <a:srgbClr val="FF0000"/>
                </a:solidFill>
              </a:rPr>
              <a:t>波谷作为阈值</a:t>
            </a:r>
            <a:endParaRPr lang="zh-CN" altLang="en-US" dirty="0">
              <a:solidFill>
                <a:srgbClr val="FF0000"/>
              </a:solidFill>
            </a:endParaRPr>
          </a:p>
        </p:txBody>
      </p:sp>
      <p:sp>
        <p:nvSpPr>
          <p:cNvPr id="8" name="矩形 7"/>
          <p:cNvSpPr/>
          <p:nvPr/>
        </p:nvSpPr>
        <p:spPr>
          <a:xfrm>
            <a:off x="276603" y="3982998"/>
            <a:ext cx="4572000" cy="1477328"/>
          </a:xfrm>
          <a:prstGeom prst="rect">
            <a:avLst/>
          </a:prstGeom>
        </p:spPr>
        <p:txBody>
          <a:bodyPr>
            <a:spAutoFit/>
          </a:bodyPr>
          <a:lstStyle/>
          <a:p>
            <a:r>
              <a:rPr lang="zh-CN" altLang="en-US" dirty="0" smtClean="0">
                <a:solidFill>
                  <a:srgbClr val="FF0000"/>
                </a:solidFill>
              </a:rPr>
              <a:t>基本全局阈值算法</a:t>
            </a:r>
          </a:p>
          <a:p>
            <a:r>
              <a:rPr lang="zh-CN" altLang="en-US" dirty="0" smtClean="0">
                <a:solidFill>
                  <a:srgbClr val="FF0000"/>
                </a:solidFill>
              </a:rPr>
              <a:t>处理的结果</a:t>
            </a:r>
          </a:p>
          <a:p>
            <a:r>
              <a:rPr lang="en-US" altLang="zh-CN" dirty="0" smtClean="0">
                <a:solidFill>
                  <a:srgbClr val="FF0000"/>
                </a:solidFill>
              </a:rPr>
              <a:t>T0=0</a:t>
            </a:r>
            <a:r>
              <a:rPr lang="zh-CN" altLang="en-US" dirty="0" smtClean="0">
                <a:solidFill>
                  <a:srgbClr val="FF0000"/>
                </a:solidFill>
              </a:rPr>
              <a:t>，</a:t>
            </a:r>
            <a:r>
              <a:rPr lang="en-US" altLang="zh-CN" dirty="0" smtClean="0">
                <a:solidFill>
                  <a:srgbClr val="FF0000"/>
                </a:solidFill>
              </a:rPr>
              <a:t>3</a:t>
            </a:r>
            <a:r>
              <a:rPr lang="zh-CN" altLang="en-US" dirty="0" smtClean="0">
                <a:solidFill>
                  <a:srgbClr val="FF0000"/>
                </a:solidFill>
              </a:rPr>
              <a:t>次迭代得到</a:t>
            </a:r>
          </a:p>
          <a:p>
            <a:r>
              <a:rPr lang="zh-CN" altLang="en-US" dirty="0" smtClean="0">
                <a:solidFill>
                  <a:srgbClr val="FF0000"/>
                </a:solidFill>
              </a:rPr>
              <a:t>值为</a:t>
            </a:r>
            <a:r>
              <a:rPr lang="en-US" altLang="zh-CN" dirty="0" smtClean="0">
                <a:solidFill>
                  <a:srgbClr val="FF0000"/>
                </a:solidFill>
              </a:rPr>
              <a:t>125.4</a:t>
            </a:r>
          </a:p>
          <a:p>
            <a:r>
              <a:rPr lang="zh-CN" altLang="en-US" dirty="0" smtClean="0">
                <a:solidFill>
                  <a:srgbClr val="FF0000"/>
                </a:solidFill>
              </a:rPr>
              <a:t>最后确定</a:t>
            </a:r>
            <a:r>
              <a:rPr lang="en-US" altLang="zh-CN" dirty="0" smtClean="0">
                <a:solidFill>
                  <a:srgbClr val="FF0000"/>
                </a:solidFill>
              </a:rPr>
              <a:t>T=125</a:t>
            </a:r>
            <a:endParaRPr lang="zh-CN" altLang="en-US" dirty="0">
              <a:solidFill>
                <a:srgbClr val="FF0000"/>
              </a:solidFill>
            </a:endParaRPr>
          </a:p>
        </p:txBody>
      </p:sp>
      <p:pic>
        <p:nvPicPr>
          <p:cNvPr id="797697" name="Picture 1" descr="C:\Users\haida2416\AppData\Roaming\Tencent\Users\2350686505\QQ\WinTemp\RichOle\%4%XMBCIX%3LTQ@[CD{F9I4.png"/>
          <p:cNvPicPr>
            <a:picLocks noChangeAspect="1" noChangeArrowheads="1"/>
          </p:cNvPicPr>
          <p:nvPr/>
        </p:nvPicPr>
        <p:blipFill>
          <a:blip r:embed="rId4"/>
          <a:srcRect/>
          <a:stretch>
            <a:fillRect/>
          </a:stretch>
        </p:blipFill>
        <p:spPr bwMode="auto">
          <a:xfrm>
            <a:off x="4558539" y="3702043"/>
            <a:ext cx="3183684" cy="2542812"/>
          </a:xfrm>
          <a:prstGeom prst="rect">
            <a:avLst/>
          </a:prstGeom>
          <a:noFill/>
        </p:spPr>
      </p:pic>
      <p:pic>
        <p:nvPicPr>
          <p:cNvPr id="797698" name="Picture 2" descr="C:\Users\haida2416\AppData\Roaming\Tencent\Users\2350686505\QQ\WinTemp\RichOle\78A~7$NE13P`V9U7%OG9EQP.png"/>
          <p:cNvPicPr>
            <a:picLocks noChangeAspect="1" noChangeArrowheads="1"/>
          </p:cNvPicPr>
          <p:nvPr/>
        </p:nvPicPr>
        <p:blipFill>
          <a:blip r:embed="rId5"/>
          <a:srcRect/>
          <a:stretch>
            <a:fillRect/>
          </a:stretch>
        </p:blipFill>
        <p:spPr bwMode="auto">
          <a:xfrm>
            <a:off x="1173913" y="3702043"/>
            <a:ext cx="3183684" cy="2542812"/>
          </a:xfrm>
          <a:prstGeom prst="rect">
            <a:avLst/>
          </a:prstGeom>
          <a:noFill/>
        </p:spPr>
      </p:pic>
      <p:pic>
        <p:nvPicPr>
          <p:cNvPr id="13" name="图片 12" descr="c.png"/>
          <p:cNvPicPr>
            <a:picLocks noChangeAspect="1"/>
          </p:cNvPicPr>
          <p:nvPr/>
        </p:nvPicPr>
        <p:blipFill>
          <a:blip r:embed="rId6"/>
          <a:stretch>
            <a:fillRect/>
          </a:stretch>
        </p:blipFill>
        <p:spPr>
          <a:xfrm>
            <a:off x="1173913" y="1000108"/>
            <a:ext cx="3183684" cy="2541442"/>
          </a:xfrm>
          <a:prstGeom prst="rect">
            <a:avLst/>
          </a:prstGeom>
        </p:spPr>
      </p:pic>
      <p:pic>
        <p:nvPicPr>
          <p:cNvPr id="14" name="图片 13" descr="dst_screenshot_29.04.2015.png"/>
          <p:cNvPicPr>
            <a:picLocks noChangeAspect="1"/>
          </p:cNvPicPr>
          <p:nvPr/>
        </p:nvPicPr>
        <p:blipFill>
          <a:blip r:embed="rId7"/>
          <a:stretch>
            <a:fillRect/>
          </a:stretch>
        </p:blipFill>
        <p:spPr>
          <a:xfrm>
            <a:off x="4558539" y="1000108"/>
            <a:ext cx="3183684" cy="2541442"/>
          </a:xfrm>
          <a:prstGeom prst="rect">
            <a:avLst/>
          </a:prstGeom>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8"/>
                                        </p:tgtEl>
                                        <p:attrNameLst>
                                          <p:attrName>ppt_x</p:attrName>
                                        </p:attrNameLst>
                                      </p:cBhvr>
                                      <p:tavLst>
                                        <p:tav tm="0">
                                          <p:val>
                                            <p:strVal val="ppt_x"/>
                                          </p:val>
                                        </p:tav>
                                        <p:tav tm="100000">
                                          <p:val>
                                            <p:strVal val="ppt_x"/>
                                          </p:val>
                                        </p:tav>
                                      </p:tavLst>
                                    </p:anim>
                                    <p:anim calcmode="lin" valueType="num">
                                      <p:cBhvr additive="base">
                                        <p:cTn id="11" dur="500"/>
                                        <p:tgtEl>
                                          <p:spTgt spid="8"/>
                                        </p:tgtEl>
                                        <p:attrNameLst>
                                          <p:attrName>ppt_y</p:attrName>
                                        </p:attrNameLst>
                                      </p:cBhvr>
                                      <p:tavLst>
                                        <p:tav tm="0">
                                          <p:val>
                                            <p:strVal val="ppt_y"/>
                                          </p:val>
                                        </p:tav>
                                        <p:tav tm="100000">
                                          <p:val>
                                            <p:strVal val="1+ppt_h/2"/>
                                          </p:val>
                                        </p:tav>
                                      </p:tavLst>
                                    </p:anim>
                                    <p:set>
                                      <p:cBhvr>
                                        <p:cTn id="12" dur="1" fill="hold">
                                          <p:stCondLst>
                                            <p:cond delay="499"/>
                                          </p:stCondLst>
                                        </p:cTn>
                                        <p:tgtEl>
                                          <p:spTgt spid="8"/>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6"/>
                                        </p:tgtEl>
                                        <p:attrNameLst>
                                          <p:attrName>ppt_x</p:attrName>
                                        </p:attrNameLst>
                                      </p:cBhvr>
                                      <p:tavLst>
                                        <p:tav tm="0">
                                          <p:val>
                                            <p:strVal val="ppt_x"/>
                                          </p:val>
                                        </p:tav>
                                        <p:tav tm="100000">
                                          <p:val>
                                            <p:strVal val="ppt_x"/>
                                          </p:val>
                                        </p:tav>
                                      </p:tavLst>
                                    </p:anim>
                                    <p:anim calcmode="lin" valueType="num">
                                      <p:cBhvr additive="base">
                                        <p:cTn id="15" dur="500"/>
                                        <p:tgtEl>
                                          <p:spTgt spid="6"/>
                                        </p:tgtEl>
                                        <p:attrNameLst>
                                          <p:attrName>ppt_y</p:attrName>
                                        </p:attrNameLst>
                                      </p:cBhvr>
                                      <p:tavLst>
                                        <p:tav tm="0">
                                          <p:val>
                                            <p:strVal val="ppt_y"/>
                                          </p:val>
                                        </p:tav>
                                        <p:tav tm="100000">
                                          <p:val>
                                            <p:strVal val="1+ppt_h/2"/>
                                          </p:val>
                                        </p:tav>
                                      </p:tavLst>
                                    </p:anim>
                                    <p:set>
                                      <p:cBhvr>
                                        <p:cTn id="16" dur="1" fill="hold">
                                          <p:stCondLst>
                                            <p:cond delay="499"/>
                                          </p:stCondLst>
                                        </p:cTn>
                                        <p:tgtEl>
                                          <p:spTgt spid="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1+ppt_h/2"/>
                                          </p:val>
                                        </p:tav>
                                      </p:tavLst>
                                    </p:anim>
                                    <p:set>
                                      <p:cBhvr>
                                        <p:cTn id="20" dur="1" fill="hold">
                                          <p:stCondLst>
                                            <p:cond delay="499"/>
                                          </p:stCondLst>
                                        </p:cTn>
                                        <p:tgtEl>
                                          <p:spTgt spid="4"/>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7"/>
                                        </p:tgtEl>
                                        <p:attrNameLst>
                                          <p:attrName>ppt_x</p:attrName>
                                        </p:attrNameLst>
                                      </p:cBhvr>
                                      <p:tavLst>
                                        <p:tav tm="0">
                                          <p:val>
                                            <p:strVal val="ppt_x"/>
                                          </p:val>
                                        </p:tav>
                                        <p:tav tm="100000">
                                          <p:val>
                                            <p:strVal val="ppt_x"/>
                                          </p:val>
                                        </p:tav>
                                      </p:tavLst>
                                    </p:anim>
                                    <p:anim calcmode="lin" valueType="num">
                                      <p:cBhvr additive="base">
                                        <p:cTn id="23" dur="500"/>
                                        <p:tgtEl>
                                          <p:spTgt spid="7"/>
                                        </p:tgtEl>
                                        <p:attrNameLst>
                                          <p:attrName>ppt_y</p:attrName>
                                        </p:attrNameLst>
                                      </p:cBhvr>
                                      <p:tavLst>
                                        <p:tav tm="0">
                                          <p:val>
                                            <p:strVal val="ppt_y"/>
                                          </p:val>
                                        </p:tav>
                                        <p:tav tm="100000">
                                          <p:val>
                                            <p:strVal val="1+ppt_h/2"/>
                                          </p:val>
                                        </p:tav>
                                      </p:tavLst>
                                    </p:anim>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97698"/>
                                        </p:tgtEl>
                                        <p:attrNameLst>
                                          <p:attrName>style.visibility</p:attrName>
                                        </p:attrNameLst>
                                      </p:cBhvr>
                                      <p:to>
                                        <p:strVal val="visible"/>
                                      </p:to>
                                    </p:set>
                                    <p:anim calcmode="lin" valueType="num">
                                      <p:cBhvr additive="base">
                                        <p:cTn id="37" dur="500" fill="hold"/>
                                        <p:tgtEl>
                                          <p:spTgt spid="797698"/>
                                        </p:tgtEl>
                                        <p:attrNameLst>
                                          <p:attrName>ppt_x</p:attrName>
                                        </p:attrNameLst>
                                      </p:cBhvr>
                                      <p:tavLst>
                                        <p:tav tm="0">
                                          <p:val>
                                            <p:strVal val="#ppt_x"/>
                                          </p:val>
                                        </p:tav>
                                        <p:tav tm="100000">
                                          <p:val>
                                            <p:strVal val="#ppt_x"/>
                                          </p:val>
                                        </p:tav>
                                      </p:tavLst>
                                    </p:anim>
                                    <p:anim calcmode="lin" valueType="num">
                                      <p:cBhvr additive="base">
                                        <p:cTn id="38" dur="500" fill="hold"/>
                                        <p:tgtEl>
                                          <p:spTgt spid="79769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97697"/>
                                        </p:tgtEl>
                                        <p:attrNameLst>
                                          <p:attrName>style.visibility</p:attrName>
                                        </p:attrNameLst>
                                      </p:cBhvr>
                                      <p:to>
                                        <p:strVal val="visible"/>
                                      </p:to>
                                    </p:set>
                                    <p:anim calcmode="lin" valueType="num">
                                      <p:cBhvr additive="base">
                                        <p:cTn id="41" dur="500" fill="hold"/>
                                        <p:tgtEl>
                                          <p:spTgt spid="797697"/>
                                        </p:tgtEl>
                                        <p:attrNameLst>
                                          <p:attrName>ppt_x</p:attrName>
                                        </p:attrNameLst>
                                      </p:cBhvr>
                                      <p:tavLst>
                                        <p:tav tm="0">
                                          <p:val>
                                            <p:strVal val="#ppt_x"/>
                                          </p:val>
                                        </p:tav>
                                        <p:tav tm="100000">
                                          <p:val>
                                            <p:strVal val="#ppt_x"/>
                                          </p:val>
                                        </p:tav>
                                      </p:tavLst>
                                    </p:anim>
                                    <p:anim calcmode="lin" valueType="num">
                                      <p:cBhvr additive="base">
                                        <p:cTn id="42" dur="500" fill="hold"/>
                                        <p:tgtEl>
                                          <p:spTgt spid="7976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全局阈值处理</a:t>
            </a:r>
            <a:r>
              <a:rPr lang="en-US" altLang="zh-CN" dirty="0" smtClean="0"/>
              <a:t>——</a:t>
            </a:r>
            <a:r>
              <a:rPr lang="zh-CN" altLang="en-US" dirty="0" smtClean="0"/>
              <a:t>基本思想</a:t>
            </a:r>
            <a:r>
              <a:rPr lang="en-US" altLang="zh-CN" dirty="0" smtClean="0"/>
              <a:t>&amp;</a:t>
            </a:r>
            <a:r>
              <a:rPr lang="zh-CN" altLang="en-US" dirty="0" smtClean="0"/>
              <a:t>方法</a:t>
            </a:r>
            <a:endParaRPr lang="en-US" dirty="0"/>
          </a:p>
        </p:txBody>
      </p:sp>
      <p:sp>
        <p:nvSpPr>
          <p:cNvPr id="3" name="Content Placeholder 2"/>
          <p:cNvSpPr>
            <a:spLocks noGrp="1"/>
          </p:cNvSpPr>
          <p:nvPr>
            <p:ph idx="1"/>
          </p:nvPr>
        </p:nvSpPr>
        <p:spPr>
          <a:xfrm>
            <a:off x="295835" y="839702"/>
            <a:ext cx="8516471" cy="5337261"/>
          </a:xfrm>
        </p:spPr>
        <p:txBody>
          <a:bodyPr>
            <a:normAutofit fontScale="92500" lnSpcReduction="20000"/>
          </a:bodyPr>
          <a:lstStyle/>
          <a:p>
            <a:pPr lvl="2">
              <a:buFont typeface="Wingdings" pitchFamily="2" charset="2"/>
              <a:buChar char="ü"/>
            </a:pPr>
            <a:endParaRPr lang="en-US" altLang="zh-CN" dirty="0" smtClean="0"/>
          </a:p>
          <a:p>
            <a:pPr marL="228600" lvl="2">
              <a:spcBef>
                <a:spcPts val="1000"/>
              </a:spcBef>
              <a:buFont typeface="Wingdings" pitchFamily="2" charset="2"/>
              <a:buChar char="ü"/>
            </a:pPr>
            <a:r>
              <a:rPr lang="zh-CN" altLang="en-US" sz="3600" dirty="0" smtClean="0"/>
              <a:t>全局阈值处理：</a:t>
            </a:r>
            <a:endParaRPr lang="en-US" altLang="zh-CN" dirty="0" smtClean="0"/>
          </a:p>
          <a:p>
            <a:pPr lvl="1"/>
            <a:endParaRPr lang="en-US" altLang="zh-CN" dirty="0" smtClean="0"/>
          </a:p>
          <a:p>
            <a:pPr lvl="1">
              <a:buNone/>
            </a:pPr>
            <a:r>
              <a:rPr lang="zh-CN" altLang="en-US" dirty="0" smtClean="0"/>
              <a:t>    全局阈值是指整幅图像使用同一个阈值做分割处理，适用于背</a:t>
            </a:r>
            <a:endParaRPr lang="en-US" altLang="zh-CN" dirty="0" smtClean="0"/>
          </a:p>
          <a:p>
            <a:pPr lvl="1">
              <a:buNone/>
            </a:pPr>
            <a:r>
              <a:rPr lang="en-US" altLang="zh-CN" dirty="0" smtClean="0"/>
              <a:t>    </a:t>
            </a:r>
            <a:r>
              <a:rPr lang="zh-CN" altLang="en-US" dirty="0" smtClean="0"/>
              <a:t>景和前景有明显对比的图像。</a:t>
            </a:r>
            <a:endParaRPr lang="en-US" altLang="zh-CN" dirty="0" smtClean="0"/>
          </a:p>
          <a:p>
            <a:pPr marL="228600" lvl="2">
              <a:spcBef>
                <a:spcPts val="1000"/>
              </a:spcBef>
              <a:buNone/>
            </a:pPr>
            <a:r>
              <a:rPr lang="en-US" altLang="zh-CN" dirty="0" smtClean="0"/>
              <a:t>    </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lnSpc>
                <a:spcPct val="170000"/>
              </a:lnSpc>
              <a:buFont typeface="Wingdings" pitchFamily="2" charset="2"/>
              <a:buChar char="Ø"/>
            </a:pPr>
            <a:r>
              <a:rPr lang="en-US" altLang="zh-CN" dirty="0" smtClean="0"/>
              <a:t>1.</a:t>
            </a:r>
            <a:r>
              <a:rPr lang="zh-CN" altLang="en-US" dirty="0" smtClean="0"/>
              <a:t>迭代算法自动计算阈值</a:t>
            </a:r>
            <a:r>
              <a:rPr lang="en-US" altLang="zh-CN" dirty="0" smtClean="0"/>
              <a:t>T</a:t>
            </a:r>
          </a:p>
          <a:p>
            <a:pPr lvl="1">
              <a:lnSpc>
                <a:spcPct val="170000"/>
              </a:lnSpc>
              <a:buFont typeface="Wingdings" pitchFamily="2" charset="2"/>
              <a:buChar char="Ø"/>
            </a:pPr>
            <a:r>
              <a:rPr lang="en-US" altLang="zh-CN" dirty="0" smtClean="0"/>
              <a:t>2.</a:t>
            </a:r>
            <a:r>
              <a:rPr lang="zh-CN" altLang="en-US" dirty="0" smtClean="0"/>
              <a:t>用</a:t>
            </a:r>
            <a:r>
              <a:rPr lang="en-US" altLang="en-US" dirty="0" smtClean="0"/>
              <a:t>Otsu</a:t>
            </a:r>
            <a:r>
              <a:rPr lang="zh-CN" altLang="en-US" dirty="0" smtClean="0"/>
              <a:t>方法的最佳全局阈值处理</a:t>
            </a:r>
          </a:p>
        </p:txBody>
      </p:sp>
      <p:pic>
        <p:nvPicPr>
          <p:cNvPr id="4" name="Picture 4"/>
          <p:cNvPicPr>
            <a:picLocks noChangeAspect="1" noChangeArrowheads="1"/>
          </p:cNvPicPr>
          <p:nvPr/>
        </p:nvPicPr>
        <p:blipFill>
          <a:blip r:embed="rId3"/>
          <a:srcRect/>
          <a:stretch>
            <a:fillRect/>
          </a:stretch>
        </p:blipFill>
        <p:spPr bwMode="auto">
          <a:xfrm>
            <a:off x="295835" y="2779711"/>
            <a:ext cx="1631954" cy="1631954"/>
          </a:xfrm>
          <a:prstGeom prst="rect">
            <a:avLst/>
          </a:prstGeom>
          <a:noFill/>
          <a:ln w="9525">
            <a:noFill/>
            <a:miter lim="800000"/>
            <a:headEnd/>
            <a:tailEnd/>
          </a:ln>
        </p:spPr>
      </p:pic>
      <p:pic>
        <p:nvPicPr>
          <p:cNvPr id="5" name="Picture 5" descr="bacteriahst"/>
          <p:cNvPicPr>
            <a:picLocks noChangeAspect="1" noChangeArrowheads="1"/>
          </p:cNvPicPr>
          <p:nvPr/>
        </p:nvPicPr>
        <p:blipFill>
          <a:blip r:embed="rId4"/>
          <a:srcRect/>
          <a:stretch>
            <a:fillRect/>
          </a:stretch>
        </p:blipFill>
        <p:spPr bwMode="auto">
          <a:xfrm>
            <a:off x="1990674" y="2588576"/>
            <a:ext cx="4754890" cy="2014224"/>
          </a:xfrm>
          <a:prstGeom prst="rect">
            <a:avLst/>
          </a:prstGeom>
          <a:noFill/>
          <a:ln w="9525">
            <a:noFill/>
            <a:miter lim="800000"/>
            <a:headEnd/>
            <a:tailEnd/>
          </a:ln>
        </p:spPr>
      </p:pic>
      <p:sp>
        <p:nvSpPr>
          <p:cNvPr id="6" name="Line 6"/>
          <p:cNvSpPr>
            <a:spLocks noChangeShapeType="1"/>
          </p:cNvSpPr>
          <p:nvPr/>
        </p:nvSpPr>
        <p:spPr bwMode="auto">
          <a:xfrm>
            <a:off x="3929057" y="2588576"/>
            <a:ext cx="45719" cy="2014224"/>
          </a:xfrm>
          <a:prstGeom prst="line">
            <a:avLst/>
          </a:prstGeom>
          <a:noFill/>
          <a:ln w="25400">
            <a:solidFill>
              <a:srgbClr val="FF0000"/>
            </a:solidFill>
            <a:prstDash val="dash"/>
            <a:round/>
            <a:headEnd/>
            <a:tailEnd/>
          </a:ln>
        </p:spPr>
        <p:txBody>
          <a:bodyPr/>
          <a:lstStyle/>
          <a:p>
            <a:endParaRPr lang="zh-CN" altLang="en-US"/>
          </a:p>
        </p:txBody>
      </p:sp>
      <p:pic>
        <p:nvPicPr>
          <p:cNvPr id="8" name="Picture 8"/>
          <p:cNvPicPr>
            <a:picLocks noChangeAspect="1" noChangeArrowheads="1"/>
          </p:cNvPicPr>
          <p:nvPr/>
        </p:nvPicPr>
        <p:blipFill>
          <a:blip r:embed="rId5"/>
          <a:srcRect/>
          <a:stretch>
            <a:fillRect/>
          </a:stretch>
        </p:blipFill>
        <p:spPr bwMode="auto">
          <a:xfrm>
            <a:off x="6745564" y="2779711"/>
            <a:ext cx="1631954" cy="1631953"/>
          </a:xfrm>
          <a:prstGeom prst="rect">
            <a:avLst/>
          </a:prstGeom>
          <a:noFill/>
          <a:ln w="9525">
            <a:noFill/>
            <a:miter lim="800000"/>
            <a:headEnd/>
            <a:tailEnd/>
          </a:ln>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14" end="14"/>
                                            </p:txEl>
                                          </p:spTgt>
                                        </p:tgtEl>
                                        <p:attrNameLst>
                                          <p:attrName>style.color</p:attrName>
                                        </p:attrNameLst>
                                      </p:cBhvr>
                                      <p:to>
                                        <a:srgbClr val="FD212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050"/>
          <p:cNvSpPr>
            <a:spLocks noGrp="1" noChangeArrowheads="1"/>
          </p:cNvSpPr>
          <p:nvPr>
            <p:ph type="title"/>
          </p:nvPr>
        </p:nvSpPr>
        <p:spPr/>
        <p:txBody>
          <a:bodyPr>
            <a:normAutofit/>
          </a:bodyPr>
          <a:lstStyle/>
          <a:p>
            <a:r>
              <a:rPr lang="zh-CN" altLang="en-US" sz="3600" dirty="0" smtClean="0"/>
              <a:t>用</a:t>
            </a:r>
            <a:r>
              <a:rPr lang="en-US" altLang="en-US" sz="3600" dirty="0" smtClean="0"/>
              <a:t>Otsu</a:t>
            </a:r>
            <a:r>
              <a:rPr lang="zh-CN" altLang="en-US" sz="3600" dirty="0" smtClean="0"/>
              <a:t>方法的最佳全局阈值处理</a:t>
            </a:r>
            <a:r>
              <a:rPr lang="en-US" altLang="zh-CN" sz="3600" dirty="0" smtClean="0"/>
              <a:t>——</a:t>
            </a:r>
            <a:r>
              <a:rPr lang="zh-CN" altLang="en-US" sz="3600" dirty="0" smtClean="0"/>
              <a:t>思想</a:t>
            </a:r>
            <a:endParaRPr lang="zh-CN" altLang="en-US" sz="3600" dirty="0">
              <a:ea typeface="隶书" pitchFamily="49" charset="-122"/>
            </a:endParaRPr>
          </a:p>
        </p:txBody>
      </p:sp>
      <p:sp>
        <p:nvSpPr>
          <p:cNvPr id="618501" name="Text Box 2053"/>
          <p:cNvSpPr txBox="1">
            <a:spLocks noChangeArrowheads="1"/>
          </p:cNvSpPr>
          <p:nvPr/>
        </p:nvSpPr>
        <p:spPr bwMode="auto">
          <a:xfrm>
            <a:off x="914400" y="1295400"/>
            <a:ext cx="4724400" cy="327025"/>
          </a:xfrm>
          <a:prstGeom prst="rect">
            <a:avLst/>
          </a:prstGeom>
          <a:noFill/>
          <a:ln w="9525">
            <a:noFill/>
            <a:miter lim="800000"/>
            <a:headEnd/>
            <a:tailEnd/>
          </a:ln>
          <a:effectLst/>
        </p:spPr>
        <p:txBody>
          <a:bodyPr lIns="0" tIns="10800" rIns="0" bIns="10800">
            <a:spAutoFit/>
          </a:bodyPr>
          <a:lstStyle/>
          <a:p>
            <a:pPr>
              <a:buFont typeface="Wingdings" pitchFamily="2" charset="2"/>
              <a:buChar char="Ø"/>
            </a:pPr>
            <a:r>
              <a:rPr lang="zh-CN" altLang="en-US"/>
              <a:t>最优门限的选取</a:t>
            </a:r>
          </a:p>
        </p:txBody>
      </p:sp>
      <p:graphicFrame>
        <p:nvGraphicFramePr>
          <p:cNvPr id="618502" name="Object 2054"/>
          <p:cNvGraphicFramePr>
            <a:graphicFrameLocks noChangeAspect="1"/>
          </p:cNvGraphicFramePr>
          <p:nvPr/>
        </p:nvGraphicFramePr>
        <p:xfrm>
          <a:off x="3563938" y="5445125"/>
          <a:ext cx="3192462" cy="381000"/>
        </p:xfrm>
        <a:graphic>
          <a:graphicData uri="http://schemas.openxmlformats.org/presentationml/2006/ole">
            <p:oleObj spid="_x0000_s638978" name="Microsoft 公式 3.0" r:id="rId3" imgW="1473120" imgH="215640" progId="Equation.3">
              <p:embed/>
            </p:oleObj>
          </a:graphicData>
        </a:graphic>
      </p:graphicFrame>
      <p:sp>
        <p:nvSpPr>
          <p:cNvPr id="618503" name="Text Box 2055"/>
          <p:cNvSpPr txBox="1">
            <a:spLocks noChangeArrowheads="1"/>
          </p:cNvSpPr>
          <p:nvPr/>
        </p:nvSpPr>
        <p:spPr bwMode="auto">
          <a:xfrm>
            <a:off x="1219200" y="1905000"/>
            <a:ext cx="6705600" cy="936625"/>
          </a:xfrm>
          <a:prstGeom prst="rect">
            <a:avLst/>
          </a:prstGeom>
          <a:noFill/>
          <a:ln w="9525">
            <a:noFill/>
            <a:miter lim="800000"/>
            <a:headEnd/>
            <a:tailEnd/>
          </a:ln>
          <a:effectLst/>
        </p:spPr>
        <p:txBody>
          <a:bodyPr lIns="0" tIns="10800" rIns="0" bIns="10800">
            <a:spAutoFit/>
          </a:bodyPr>
          <a:lstStyle/>
          <a:p>
            <a:r>
              <a:rPr lang="zh-CN" altLang="en-US"/>
              <a:t>多数情况下，目标和背景的灰度分布有重叠。若二者的灰度分布的概率密度函数已知，则可以选择门限使得错误概率最小（统计最优）</a:t>
            </a:r>
          </a:p>
        </p:txBody>
      </p:sp>
      <p:sp>
        <p:nvSpPr>
          <p:cNvPr id="618504" name="Text Box 2056"/>
          <p:cNvSpPr txBox="1">
            <a:spLocks noChangeArrowheads="1"/>
          </p:cNvSpPr>
          <p:nvPr/>
        </p:nvSpPr>
        <p:spPr bwMode="auto">
          <a:xfrm>
            <a:off x="1143000" y="4941888"/>
            <a:ext cx="5867400" cy="327025"/>
          </a:xfrm>
          <a:prstGeom prst="rect">
            <a:avLst/>
          </a:prstGeom>
          <a:noFill/>
          <a:ln w="9525">
            <a:noFill/>
            <a:miter lim="800000"/>
            <a:headEnd/>
            <a:tailEnd/>
          </a:ln>
          <a:effectLst/>
        </p:spPr>
        <p:txBody>
          <a:bodyPr lIns="0" tIns="10800" rIns="0" bIns="10800">
            <a:spAutoFit/>
          </a:bodyPr>
          <a:lstStyle/>
          <a:p>
            <a:r>
              <a:rPr lang="zh-CN" altLang="en-US">
                <a:latin typeface="楷体_GB2312" pitchFamily="49" charset="-122"/>
              </a:rPr>
              <a:t>图像整体灰度级变化的混合概率密度函数：</a:t>
            </a:r>
          </a:p>
        </p:txBody>
      </p:sp>
      <p:grpSp>
        <p:nvGrpSpPr>
          <p:cNvPr id="2" name="Group 2058"/>
          <p:cNvGrpSpPr>
            <a:grpSpLocks/>
          </p:cNvGrpSpPr>
          <p:nvPr/>
        </p:nvGrpSpPr>
        <p:grpSpPr bwMode="auto">
          <a:xfrm>
            <a:off x="2743200" y="2924175"/>
            <a:ext cx="5257800" cy="1895475"/>
            <a:chOff x="1872" y="1968"/>
            <a:chExt cx="3312" cy="1194"/>
          </a:xfrm>
        </p:grpSpPr>
        <p:pic>
          <p:nvPicPr>
            <p:cNvPr id="618500" name="Picture 2052"/>
            <p:cNvPicPr>
              <a:picLocks noChangeAspect="1" noChangeArrowheads="1"/>
            </p:cNvPicPr>
            <p:nvPr/>
          </p:nvPicPr>
          <p:blipFill>
            <a:blip r:embed="rId4"/>
            <a:srcRect/>
            <a:stretch>
              <a:fillRect/>
            </a:stretch>
          </p:blipFill>
          <p:spPr bwMode="auto">
            <a:xfrm>
              <a:off x="1920" y="2064"/>
              <a:ext cx="3264" cy="1098"/>
            </a:xfrm>
            <a:prstGeom prst="rect">
              <a:avLst/>
            </a:prstGeom>
            <a:noFill/>
            <a:ln w="9525">
              <a:noFill/>
              <a:miter lim="800000"/>
              <a:headEnd/>
              <a:tailEnd/>
            </a:ln>
            <a:effectLst/>
          </p:spPr>
        </p:pic>
        <p:sp>
          <p:nvSpPr>
            <p:cNvPr id="618505" name="Rectangle 2057"/>
            <p:cNvSpPr>
              <a:spLocks noChangeArrowheads="1"/>
            </p:cNvSpPr>
            <p:nvPr/>
          </p:nvSpPr>
          <p:spPr bwMode="auto">
            <a:xfrm>
              <a:off x="1872" y="1968"/>
              <a:ext cx="768" cy="720"/>
            </a:xfrm>
            <a:prstGeom prst="rect">
              <a:avLst/>
            </a:prstGeom>
            <a:solidFill>
              <a:schemeClr val="bg1"/>
            </a:solidFill>
            <a:ln w="9525">
              <a:noFill/>
              <a:miter lim="800000"/>
              <a:headEnd/>
              <a:tailEnd/>
            </a:ln>
            <a:effectLst/>
          </p:spPr>
          <p:txBody>
            <a:bodyPr wrap="none" lIns="0" tIns="10800" rIns="0" bIns="10800" anchor="ctr"/>
            <a:lstStyle/>
            <a:p>
              <a:endParaRPr lang="zh-CN" altLang="en-US"/>
            </a:p>
          </p:txBody>
        </p:sp>
      </p:grpSp>
      <p:sp>
        <p:nvSpPr>
          <p:cNvPr id="618508" name="AutoShape 2060"/>
          <p:cNvSpPr>
            <a:spLocks noChangeArrowheads="1"/>
          </p:cNvSpPr>
          <p:nvPr/>
        </p:nvSpPr>
        <p:spPr bwMode="auto">
          <a:xfrm>
            <a:off x="1066800" y="3429000"/>
            <a:ext cx="3429000" cy="838200"/>
          </a:xfrm>
          <a:prstGeom prst="wedgeRoundRectCallout">
            <a:avLst>
              <a:gd name="adj1" fmla="val 62963"/>
              <a:gd name="adj2" fmla="val 15718"/>
              <a:gd name="adj3" fmla="val 16667"/>
            </a:avLst>
          </a:prstGeom>
          <a:noFill/>
          <a:ln w="9525">
            <a:solidFill>
              <a:schemeClr val="tx1"/>
            </a:solidFill>
            <a:miter lim="800000"/>
            <a:headEnd/>
            <a:tailEnd/>
          </a:ln>
          <a:effectLst/>
        </p:spPr>
        <p:txBody>
          <a:bodyPr lIns="0" tIns="10800" rIns="0" bIns="10800"/>
          <a:lstStyle/>
          <a:p>
            <a:pPr>
              <a:lnSpc>
                <a:spcPct val="125000"/>
              </a:lnSpc>
              <a:buClrTx/>
            </a:pPr>
            <a:r>
              <a:rPr lang="zh-CN" altLang="en-US" sz="1800">
                <a:latin typeface="楷体_GB2312" pitchFamily="49" charset="-122"/>
                <a:ea typeface="宋体" pitchFamily="2" charset="-122"/>
              </a:rPr>
              <a:t>一幅图像中两个区域的灰度级概率密度函数</a:t>
            </a:r>
            <a:endParaRPr lang="zh-CN" altLang="en-US"/>
          </a:p>
        </p:txBody>
      </p:sp>
      <p:sp>
        <p:nvSpPr>
          <p:cNvPr id="618509" name="Text Box 2061"/>
          <p:cNvSpPr txBox="1">
            <a:spLocks noChangeArrowheads="1"/>
          </p:cNvSpPr>
          <p:nvPr/>
        </p:nvSpPr>
        <p:spPr bwMode="auto">
          <a:xfrm>
            <a:off x="1042988" y="6021388"/>
            <a:ext cx="5184775" cy="327025"/>
          </a:xfrm>
          <a:prstGeom prst="rect">
            <a:avLst/>
          </a:prstGeom>
          <a:noFill/>
          <a:ln w="9525" algn="ctr">
            <a:noFill/>
            <a:miter lim="800000"/>
            <a:headEnd/>
            <a:tailEnd/>
          </a:ln>
          <a:effectLst/>
        </p:spPr>
        <p:txBody>
          <a:bodyPr lIns="0" tIns="10800" rIns="0" bIns="10800">
            <a:spAutoFit/>
          </a:bodyPr>
          <a:lstStyle/>
          <a:p>
            <a:r>
              <a:rPr lang="zh-CN" altLang="en-US">
                <a:latin typeface="Times New Roman" pitchFamily="18" charset="0"/>
              </a:rPr>
              <a:t>（</a:t>
            </a:r>
            <a:r>
              <a:rPr lang="en-US" altLang="zh-CN" i="1">
                <a:latin typeface="Times New Roman" pitchFamily="18" charset="0"/>
              </a:rPr>
              <a:t>P</a:t>
            </a:r>
            <a:r>
              <a:rPr lang="en-US" altLang="zh-CN" baseline="-25000">
                <a:latin typeface="Times New Roman" pitchFamily="18" charset="0"/>
              </a:rPr>
              <a:t>1</a:t>
            </a:r>
            <a:r>
              <a:rPr lang="zh-CN" altLang="en-US"/>
              <a:t>和</a:t>
            </a:r>
            <a:r>
              <a:rPr lang="en-US" altLang="zh-CN" i="1">
                <a:latin typeface="Times New Roman" pitchFamily="18" charset="0"/>
              </a:rPr>
              <a:t>P</a:t>
            </a:r>
            <a:r>
              <a:rPr lang="en-US" altLang="zh-CN" baseline="-25000">
                <a:latin typeface="Times New Roman" pitchFamily="18" charset="0"/>
              </a:rPr>
              <a:t>2</a:t>
            </a:r>
            <a:r>
              <a:rPr lang="zh-CN" altLang="en-US"/>
              <a:t>是两类象素出现的概率）</a:t>
            </a:r>
          </a:p>
        </p:txBody>
      </p:sp>
    </p:spTree>
  </p:cSld>
  <p:clrMapOvr>
    <a:masterClrMapping/>
  </p:clrMapOvr>
  <p:transition>
    <p:push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normAutofit/>
          </a:bodyPr>
          <a:lstStyle/>
          <a:p>
            <a:r>
              <a:rPr lang="zh-CN" altLang="en-US" sz="3600" dirty="0" smtClean="0"/>
              <a:t>用</a:t>
            </a:r>
            <a:r>
              <a:rPr lang="en-US" altLang="en-US" sz="3600" dirty="0" smtClean="0"/>
              <a:t>Otsu</a:t>
            </a:r>
            <a:r>
              <a:rPr lang="zh-CN" altLang="en-US" sz="3600" dirty="0" smtClean="0"/>
              <a:t>方法的最佳全局阈值处理</a:t>
            </a:r>
            <a:r>
              <a:rPr lang="en-US" altLang="zh-CN" sz="3600" dirty="0" smtClean="0"/>
              <a:t>——</a:t>
            </a:r>
            <a:r>
              <a:rPr lang="zh-CN" altLang="en-US" sz="3600" dirty="0" smtClean="0"/>
              <a:t>原理</a:t>
            </a:r>
            <a:endParaRPr lang="zh-CN" altLang="en-US" sz="3600" dirty="0">
              <a:ea typeface="隶书" pitchFamily="49" charset="-122"/>
            </a:endParaRPr>
          </a:p>
        </p:txBody>
      </p:sp>
      <p:graphicFrame>
        <p:nvGraphicFramePr>
          <p:cNvPr id="619524" name="Object 4"/>
          <p:cNvGraphicFramePr>
            <a:graphicFrameLocks noChangeAspect="1"/>
          </p:cNvGraphicFramePr>
          <p:nvPr/>
        </p:nvGraphicFramePr>
        <p:xfrm>
          <a:off x="2895600" y="1752600"/>
          <a:ext cx="2590800" cy="503238"/>
        </p:xfrm>
        <a:graphic>
          <a:graphicData uri="http://schemas.openxmlformats.org/presentationml/2006/ole">
            <p:oleObj spid="_x0000_s640002" name="Microsoft 公式 3.0" r:id="rId3" imgW="1180800" imgH="330120" progId="Equation.3">
              <p:embed/>
            </p:oleObj>
          </a:graphicData>
        </a:graphic>
      </p:graphicFrame>
      <p:graphicFrame>
        <p:nvGraphicFramePr>
          <p:cNvPr id="619525" name="Object 5"/>
          <p:cNvGraphicFramePr>
            <a:graphicFrameLocks noChangeAspect="1"/>
          </p:cNvGraphicFramePr>
          <p:nvPr/>
        </p:nvGraphicFramePr>
        <p:xfrm>
          <a:off x="2819400" y="3952875"/>
          <a:ext cx="2514600" cy="314325"/>
        </p:xfrm>
        <a:graphic>
          <a:graphicData uri="http://schemas.openxmlformats.org/presentationml/2006/ole">
            <p:oleObj spid="_x0000_s640003" name="Equation" r:id="rId4" imgW="1549080" imgH="215640" progId="Equation.3">
              <p:embed/>
            </p:oleObj>
          </a:graphicData>
        </a:graphic>
      </p:graphicFrame>
      <p:graphicFrame>
        <p:nvGraphicFramePr>
          <p:cNvPr id="619526" name="Object 6"/>
          <p:cNvGraphicFramePr>
            <a:graphicFrameLocks noChangeAspect="1"/>
          </p:cNvGraphicFramePr>
          <p:nvPr/>
        </p:nvGraphicFramePr>
        <p:xfrm>
          <a:off x="3124200" y="5105400"/>
          <a:ext cx="1812925" cy="350838"/>
        </p:xfrm>
        <a:graphic>
          <a:graphicData uri="http://schemas.openxmlformats.org/presentationml/2006/ole">
            <p:oleObj spid="_x0000_s640004" name="Equation" r:id="rId5" imgW="1117440" imgH="215640" progId="Equation.3">
              <p:embed/>
            </p:oleObj>
          </a:graphicData>
        </a:graphic>
      </p:graphicFrame>
      <p:graphicFrame>
        <p:nvGraphicFramePr>
          <p:cNvPr id="619527" name="Object 7"/>
          <p:cNvGraphicFramePr>
            <a:graphicFrameLocks noChangeAspect="1"/>
          </p:cNvGraphicFramePr>
          <p:nvPr/>
        </p:nvGraphicFramePr>
        <p:xfrm>
          <a:off x="2895600" y="2895600"/>
          <a:ext cx="2286000" cy="460375"/>
        </p:xfrm>
        <a:graphic>
          <a:graphicData uri="http://schemas.openxmlformats.org/presentationml/2006/ole">
            <p:oleObj spid="_x0000_s640005" name="Equation" r:id="rId6" imgW="1143000" imgH="330120" progId="Equation.3">
              <p:embed/>
            </p:oleObj>
          </a:graphicData>
        </a:graphic>
      </p:graphicFrame>
      <p:sp>
        <p:nvSpPr>
          <p:cNvPr id="619528" name="Text Box 8"/>
          <p:cNvSpPr txBox="1">
            <a:spLocks noChangeArrowheads="1"/>
          </p:cNvSpPr>
          <p:nvPr/>
        </p:nvSpPr>
        <p:spPr bwMode="auto">
          <a:xfrm>
            <a:off x="990600" y="1219200"/>
            <a:ext cx="6705600" cy="327025"/>
          </a:xfrm>
          <a:prstGeom prst="rect">
            <a:avLst/>
          </a:prstGeom>
          <a:noFill/>
          <a:ln w="9525">
            <a:noFill/>
            <a:miter lim="800000"/>
            <a:headEnd/>
            <a:tailEnd/>
          </a:ln>
          <a:effectLst/>
        </p:spPr>
        <p:txBody>
          <a:bodyPr lIns="0" tIns="10800" rIns="0" bIns="10800">
            <a:spAutoFit/>
          </a:bodyPr>
          <a:lstStyle/>
          <a:p>
            <a:r>
              <a:rPr lang="zh-CN" altLang="en-US">
                <a:latin typeface="楷体_GB2312" pitchFamily="49" charset="-122"/>
              </a:rPr>
              <a:t>将一个背景点当作目标点进行分类时，错误概率为：</a:t>
            </a:r>
          </a:p>
        </p:txBody>
      </p:sp>
      <p:sp>
        <p:nvSpPr>
          <p:cNvPr id="619529" name="Text Box 9"/>
          <p:cNvSpPr txBox="1">
            <a:spLocks noChangeArrowheads="1"/>
          </p:cNvSpPr>
          <p:nvPr/>
        </p:nvSpPr>
        <p:spPr bwMode="auto">
          <a:xfrm>
            <a:off x="990600" y="2438400"/>
            <a:ext cx="6629400" cy="327025"/>
          </a:xfrm>
          <a:prstGeom prst="rect">
            <a:avLst/>
          </a:prstGeom>
          <a:noFill/>
          <a:ln w="9525">
            <a:noFill/>
            <a:miter lim="800000"/>
            <a:headEnd/>
            <a:tailEnd/>
          </a:ln>
          <a:effectLst/>
        </p:spPr>
        <p:txBody>
          <a:bodyPr lIns="0" tIns="10800" rIns="0" bIns="10800">
            <a:spAutoFit/>
          </a:bodyPr>
          <a:lstStyle/>
          <a:p>
            <a:r>
              <a:rPr lang="zh-CN" altLang="en-US" dirty="0">
                <a:latin typeface="楷体_GB2312" pitchFamily="49" charset="-122"/>
              </a:rPr>
              <a:t>将一个目标点当作背景点进行分类时，错误概率为:</a:t>
            </a:r>
          </a:p>
        </p:txBody>
      </p:sp>
      <p:sp>
        <p:nvSpPr>
          <p:cNvPr id="619530" name="Text Box 10"/>
          <p:cNvSpPr txBox="1">
            <a:spLocks noChangeArrowheads="1"/>
          </p:cNvSpPr>
          <p:nvPr/>
        </p:nvSpPr>
        <p:spPr bwMode="auto">
          <a:xfrm>
            <a:off x="952500" y="3505200"/>
            <a:ext cx="5029200" cy="327025"/>
          </a:xfrm>
          <a:prstGeom prst="rect">
            <a:avLst/>
          </a:prstGeom>
          <a:noFill/>
          <a:ln w="9525">
            <a:noFill/>
            <a:miter lim="800000"/>
            <a:headEnd/>
            <a:tailEnd/>
          </a:ln>
          <a:effectLst/>
        </p:spPr>
        <p:txBody>
          <a:bodyPr lIns="0" tIns="10800" rIns="0" bIns="10800">
            <a:spAutoFit/>
          </a:bodyPr>
          <a:lstStyle/>
          <a:p>
            <a:r>
              <a:rPr lang="zh-CN" altLang="en-US">
                <a:latin typeface="楷体_GB2312" pitchFamily="49" charset="-122"/>
              </a:rPr>
              <a:t>出错率的整体概率是：</a:t>
            </a:r>
          </a:p>
        </p:txBody>
      </p:sp>
      <p:sp>
        <p:nvSpPr>
          <p:cNvPr id="619531" name="Text Box 11"/>
          <p:cNvSpPr txBox="1">
            <a:spLocks noChangeArrowheads="1"/>
          </p:cNvSpPr>
          <p:nvPr/>
        </p:nvSpPr>
        <p:spPr bwMode="auto">
          <a:xfrm>
            <a:off x="1003300" y="4572000"/>
            <a:ext cx="4114800" cy="327025"/>
          </a:xfrm>
          <a:prstGeom prst="rect">
            <a:avLst/>
          </a:prstGeom>
          <a:noFill/>
          <a:ln w="9525">
            <a:noFill/>
            <a:miter lim="800000"/>
            <a:headEnd/>
            <a:tailEnd/>
          </a:ln>
          <a:effectLst/>
        </p:spPr>
        <p:txBody>
          <a:bodyPr lIns="0" tIns="10800" rIns="0" bIns="10800">
            <a:spAutoFit/>
          </a:bodyPr>
          <a:lstStyle/>
          <a:p>
            <a:pPr>
              <a:spcBef>
                <a:spcPct val="20000"/>
              </a:spcBef>
              <a:buClr>
                <a:schemeClr val="hlink"/>
              </a:buClr>
              <a:buSzPct val="110000"/>
              <a:buFont typeface="Wingdings" pitchFamily="2" charset="2"/>
              <a:buNone/>
            </a:pPr>
            <a:r>
              <a:rPr lang="zh-CN" altLang="en-US">
                <a:latin typeface="楷体_GB2312" pitchFamily="49" charset="-122"/>
              </a:rPr>
              <a:t>对</a:t>
            </a:r>
            <a:r>
              <a:rPr lang="en-US" altLang="zh-CN" i="1">
                <a:latin typeface="Times New Roman" pitchFamily="18" charset="0"/>
              </a:rPr>
              <a:t>E</a:t>
            </a:r>
            <a:r>
              <a:rPr lang="en-US" altLang="zh-CN">
                <a:latin typeface="楷体_GB2312" pitchFamily="49" charset="-122"/>
              </a:rPr>
              <a:t>(T)</a:t>
            </a:r>
            <a:r>
              <a:rPr lang="zh-CN" altLang="en-US">
                <a:latin typeface="楷体_GB2312" pitchFamily="49" charset="-122"/>
              </a:rPr>
              <a:t>求导并令导数为0，得</a:t>
            </a:r>
            <a:endParaRPr lang="zh-CN" altLang="en-US"/>
          </a:p>
        </p:txBody>
      </p:sp>
      <p:sp>
        <p:nvSpPr>
          <p:cNvPr id="619532" name="Text Box 12"/>
          <p:cNvSpPr txBox="1">
            <a:spLocks noChangeArrowheads="1"/>
          </p:cNvSpPr>
          <p:nvPr/>
        </p:nvSpPr>
        <p:spPr bwMode="auto">
          <a:xfrm>
            <a:off x="990600" y="5638800"/>
            <a:ext cx="7391400" cy="631825"/>
          </a:xfrm>
          <a:prstGeom prst="rect">
            <a:avLst/>
          </a:prstGeom>
          <a:noFill/>
          <a:ln w="9525">
            <a:noFill/>
            <a:miter lim="800000"/>
            <a:headEnd/>
            <a:tailEnd/>
          </a:ln>
          <a:effectLst/>
        </p:spPr>
        <p:txBody>
          <a:bodyPr lIns="0" tIns="10800" rIns="0" bIns="10800">
            <a:spAutoFit/>
          </a:bodyPr>
          <a:lstStyle/>
          <a:p>
            <a:r>
              <a:rPr lang="zh-CN" altLang="en-US">
                <a:latin typeface="楷体_GB2312" pitchFamily="49" charset="-122"/>
              </a:rPr>
              <a:t>解出的</a:t>
            </a:r>
            <a:r>
              <a:rPr lang="en-US" altLang="zh-CN">
                <a:latin typeface="楷体_GB2312" pitchFamily="49" charset="-122"/>
              </a:rPr>
              <a:t>T</a:t>
            </a:r>
            <a:r>
              <a:rPr lang="zh-CN" altLang="en-US">
                <a:latin typeface="楷体_GB2312" pitchFamily="49" charset="-122"/>
              </a:rPr>
              <a:t>即为最佳门限。如果</a:t>
            </a:r>
            <a:r>
              <a:rPr lang="en-US" altLang="zh-CN" i="1">
                <a:latin typeface="Times New Roman" pitchFamily="18" charset="0"/>
              </a:rPr>
              <a:t>P</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P</a:t>
            </a:r>
            <a:r>
              <a:rPr lang="en-US" altLang="zh-CN" baseline="-25000">
                <a:latin typeface="Times New Roman" pitchFamily="18" charset="0"/>
              </a:rPr>
              <a:t>2</a:t>
            </a:r>
            <a:r>
              <a:rPr lang="en-US" altLang="zh-CN">
                <a:latin typeface="楷体_GB2312" pitchFamily="49" charset="-122"/>
              </a:rPr>
              <a:t>，</a:t>
            </a:r>
            <a:r>
              <a:rPr lang="zh-CN" altLang="en-US">
                <a:latin typeface="楷体_GB2312" pitchFamily="49" charset="-122"/>
              </a:rPr>
              <a:t>则最佳门限位于</a:t>
            </a:r>
            <a:r>
              <a:rPr lang="en-US" altLang="zh-CN" i="1">
                <a:latin typeface="楷体_GB2312" pitchFamily="49" charset="-122"/>
              </a:rPr>
              <a:t>P</a:t>
            </a:r>
            <a:r>
              <a:rPr lang="en-US" altLang="zh-CN" baseline="-25000">
                <a:latin typeface="楷体_GB2312" pitchFamily="49" charset="-122"/>
              </a:rPr>
              <a:t>1</a:t>
            </a:r>
            <a:r>
              <a:rPr lang="en-US" altLang="zh-CN">
                <a:latin typeface="楷体_GB2312" pitchFamily="49" charset="-122"/>
              </a:rPr>
              <a:t>(z)</a:t>
            </a:r>
            <a:r>
              <a:rPr lang="zh-CN" altLang="en-US">
                <a:latin typeface="楷体_GB2312" pitchFamily="49" charset="-122"/>
              </a:rPr>
              <a:t>和</a:t>
            </a:r>
            <a:r>
              <a:rPr lang="en-US" altLang="zh-CN" i="1">
                <a:latin typeface="楷体_GB2312" pitchFamily="49" charset="-122"/>
              </a:rPr>
              <a:t>P</a:t>
            </a:r>
            <a:r>
              <a:rPr lang="en-US" altLang="zh-CN" baseline="-25000">
                <a:latin typeface="楷体_GB2312" pitchFamily="49" charset="-122"/>
              </a:rPr>
              <a:t>2</a:t>
            </a:r>
            <a:r>
              <a:rPr lang="en-US" altLang="zh-CN">
                <a:latin typeface="楷体_GB2312" pitchFamily="49" charset="-122"/>
              </a:rPr>
              <a:t>(z)</a:t>
            </a:r>
            <a:r>
              <a:rPr lang="zh-CN" altLang="en-US">
                <a:latin typeface="楷体_GB2312" pitchFamily="49" charset="-122"/>
              </a:rPr>
              <a:t>的交点处。</a:t>
            </a:r>
          </a:p>
        </p:txBody>
      </p:sp>
      <p:sp>
        <p:nvSpPr>
          <p:cNvPr id="619533" name="Text Box 13"/>
          <p:cNvSpPr txBox="1">
            <a:spLocks noChangeArrowheads="1"/>
          </p:cNvSpPr>
          <p:nvPr/>
        </p:nvSpPr>
        <p:spPr bwMode="auto">
          <a:xfrm>
            <a:off x="5791200" y="5105400"/>
            <a:ext cx="2438400" cy="327025"/>
          </a:xfrm>
          <a:prstGeom prst="rect">
            <a:avLst/>
          </a:prstGeom>
          <a:noFill/>
          <a:ln w="9525">
            <a:noFill/>
            <a:miter lim="800000"/>
            <a:headEnd/>
            <a:tailEnd/>
          </a:ln>
          <a:effectLst/>
        </p:spPr>
        <p:txBody>
          <a:bodyPr lIns="0" tIns="10800" rIns="0" bIns="10800">
            <a:spAutoFit/>
          </a:bodyPr>
          <a:lstStyle/>
          <a:p>
            <a:r>
              <a:rPr lang="zh-CN" altLang="en-US">
                <a:latin typeface="Times New Roman"/>
              </a:rPr>
              <a:t>——</a:t>
            </a:r>
            <a:r>
              <a:rPr lang="zh-CN" altLang="en-US">
                <a:latin typeface="Times New Roman" pitchFamily="18" charset="0"/>
              </a:rPr>
              <a:t>(6-1-1-1)</a:t>
            </a:r>
          </a:p>
        </p:txBody>
      </p:sp>
    </p:spTree>
  </p:cSld>
  <p:clrMapOvr>
    <a:masterClrMapping/>
  </p:clrMapOvr>
  <p:transition>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normAutofit/>
          </a:bodyPr>
          <a:lstStyle/>
          <a:p>
            <a:r>
              <a:rPr lang="zh-CN" altLang="en-US" sz="3600" dirty="0" smtClean="0"/>
              <a:t>用</a:t>
            </a:r>
            <a:r>
              <a:rPr lang="en-US" altLang="en-US" sz="3600" dirty="0" smtClean="0"/>
              <a:t>Otsu</a:t>
            </a:r>
            <a:r>
              <a:rPr lang="zh-CN" altLang="en-US" sz="3600" dirty="0" smtClean="0"/>
              <a:t>方法的最佳全局阈值处理</a:t>
            </a:r>
            <a:r>
              <a:rPr lang="en-US" altLang="zh-CN" sz="3600" dirty="0" smtClean="0"/>
              <a:t>——</a:t>
            </a:r>
            <a:r>
              <a:rPr lang="zh-CN" altLang="en-US" sz="3600" dirty="0" smtClean="0"/>
              <a:t>原理</a:t>
            </a:r>
            <a:endParaRPr lang="zh-CN" altLang="en-US" sz="3600" dirty="0">
              <a:ea typeface="隶书" pitchFamily="49" charset="-122"/>
            </a:endParaRPr>
          </a:p>
        </p:txBody>
      </p:sp>
      <p:sp>
        <p:nvSpPr>
          <p:cNvPr id="620548" name="Text Box 4"/>
          <p:cNvSpPr txBox="1">
            <a:spLocks noChangeArrowheads="1"/>
          </p:cNvSpPr>
          <p:nvPr/>
        </p:nvSpPr>
        <p:spPr bwMode="auto">
          <a:xfrm>
            <a:off x="990600" y="1295400"/>
            <a:ext cx="7315200" cy="936625"/>
          </a:xfrm>
          <a:prstGeom prst="rect">
            <a:avLst/>
          </a:prstGeom>
          <a:noFill/>
          <a:ln w="9525">
            <a:noFill/>
            <a:miter lim="800000"/>
            <a:headEnd/>
            <a:tailEnd/>
          </a:ln>
          <a:effectLst/>
        </p:spPr>
        <p:txBody>
          <a:bodyPr lIns="0" tIns="10800" rIns="0" bIns="10800">
            <a:spAutoFit/>
          </a:bodyPr>
          <a:lstStyle/>
          <a:p>
            <a:r>
              <a:rPr lang="zh-CN" altLang="en-US">
                <a:latin typeface="Tahoma" pitchFamily="34" charset="0"/>
              </a:rPr>
              <a:t>从</a:t>
            </a:r>
            <a:r>
              <a:rPr lang="en-US" altLang="zh-CN">
                <a:latin typeface="楷体_GB2312" pitchFamily="49" charset="-122"/>
              </a:rPr>
              <a:t>T</a:t>
            </a:r>
            <a:r>
              <a:rPr lang="zh-CN" altLang="en-US">
                <a:latin typeface="Tahoma" pitchFamily="34" charset="0"/>
              </a:rPr>
              <a:t>的表达式知，为了求取</a:t>
            </a:r>
            <a:r>
              <a:rPr lang="en-US" altLang="zh-CN">
                <a:latin typeface="楷体_GB2312" pitchFamily="49" charset="-122"/>
              </a:rPr>
              <a:t>T</a:t>
            </a:r>
            <a:r>
              <a:rPr lang="en-US" altLang="zh-CN">
                <a:latin typeface="Tahoma" pitchFamily="34" charset="0"/>
              </a:rPr>
              <a:t>，</a:t>
            </a:r>
            <a:r>
              <a:rPr lang="zh-CN" altLang="en-US">
                <a:latin typeface="Tahoma" pitchFamily="34" charset="0"/>
              </a:rPr>
              <a:t>需要知道两个概率密度。在现实中并不是总可以对这两个密度进行估计。通常的做法是利用参数化模型。例如常考虑使用高斯密度：</a:t>
            </a:r>
          </a:p>
        </p:txBody>
      </p:sp>
      <p:graphicFrame>
        <p:nvGraphicFramePr>
          <p:cNvPr id="620549" name="Object 5"/>
          <p:cNvGraphicFramePr>
            <a:graphicFrameLocks noChangeAspect="1"/>
          </p:cNvGraphicFramePr>
          <p:nvPr/>
        </p:nvGraphicFramePr>
        <p:xfrm>
          <a:off x="2286000" y="2438400"/>
          <a:ext cx="4191000" cy="904875"/>
        </p:xfrm>
        <a:graphic>
          <a:graphicData uri="http://schemas.openxmlformats.org/presentationml/2006/ole">
            <p:oleObj spid="_x0000_s649218" name="Microsoft 公式 3.0" r:id="rId3" imgW="2476440" imgH="533160" progId="Equation.3">
              <p:embed/>
            </p:oleObj>
          </a:graphicData>
        </a:graphic>
      </p:graphicFrame>
      <p:graphicFrame>
        <p:nvGraphicFramePr>
          <p:cNvPr id="620550" name="Object 6"/>
          <p:cNvGraphicFramePr>
            <a:graphicFrameLocks noChangeAspect="1"/>
          </p:cNvGraphicFramePr>
          <p:nvPr/>
        </p:nvGraphicFramePr>
        <p:xfrm>
          <a:off x="2971800" y="4191000"/>
          <a:ext cx="1833563" cy="330200"/>
        </p:xfrm>
        <a:graphic>
          <a:graphicData uri="http://schemas.openxmlformats.org/presentationml/2006/ole">
            <p:oleObj spid="_x0000_s649219" name="Microsoft 公式 3.0" r:id="rId4" imgW="1130040" imgH="203040" progId="Equation.3">
              <p:embed/>
            </p:oleObj>
          </a:graphicData>
        </a:graphic>
      </p:graphicFrame>
      <p:sp>
        <p:nvSpPr>
          <p:cNvPr id="620551" name="Text Box 7"/>
          <p:cNvSpPr txBox="1">
            <a:spLocks noChangeArrowheads="1"/>
          </p:cNvSpPr>
          <p:nvPr/>
        </p:nvSpPr>
        <p:spPr bwMode="auto">
          <a:xfrm>
            <a:off x="1066800" y="3657600"/>
            <a:ext cx="7010400" cy="327025"/>
          </a:xfrm>
          <a:prstGeom prst="rect">
            <a:avLst/>
          </a:prstGeom>
          <a:noFill/>
          <a:ln w="9525">
            <a:noFill/>
            <a:miter lim="800000"/>
            <a:headEnd/>
            <a:tailEnd/>
          </a:ln>
          <a:effectLst/>
        </p:spPr>
        <p:txBody>
          <a:bodyPr lIns="0" tIns="10800" rIns="0" bIns="10800">
            <a:spAutoFit/>
          </a:bodyPr>
          <a:lstStyle/>
          <a:p>
            <a:r>
              <a:rPr lang="zh-CN" altLang="en-US">
                <a:latin typeface="Tahoma" pitchFamily="34" charset="0"/>
              </a:rPr>
              <a:t>将该方程用于</a:t>
            </a:r>
            <a:r>
              <a:rPr lang="zh-CN" altLang="en-US">
                <a:latin typeface="Times New Roman" pitchFamily="18" charset="0"/>
              </a:rPr>
              <a:t>(6-1-1-1)</a:t>
            </a:r>
            <a:r>
              <a:rPr lang="zh-CN" altLang="en-US">
                <a:latin typeface="Tahoma" pitchFamily="34" charset="0"/>
              </a:rPr>
              <a:t>得下列门限</a:t>
            </a:r>
            <a:r>
              <a:rPr lang="en-US" altLang="zh-CN">
                <a:latin typeface="楷体_GB2312" pitchFamily="49" charset="-122"/>
              </a:rPr>
              <a:t>T</a:t>
            </a:r>
            <a:r>
              <a:rPr lang="zh-CN" altLang="en-US">
                <a:latin typeface="Tahoma" pitchFamily="34" charset="0"/>
              </a:rPr>
              <a:t>的解：</a:t>
            </a:r>
          </a:p>
        </p:txBody>
      </p:sp>
      <p:graphicFrame>
        <p:nvGraphicFramePr>
          <p:cNvPr id="620552" name="Object 8"/>
          <p:cNvGraphicFramePr>
            <a:graphicFrameLocks noChangeAspect="1"/>
          </p:cNvGraphicFramePr>
          <p:nvPr/>
        </p:nvGraphicFramePr>
        <p:xfrm>
          <a:off x="2547938" y="4886325"/>
          <a:ext cx="1257300" cy="371475"/>
        </p:xfrm>
        <a:graphic>
          <a:graphicData uri="http://schemas.openxmlformats.org/presentationml/2006/ole">
            <p:oleObj spid="_x0000_s649220" name="Equation" r:id="rId5" imgW="774360" imgH="228600" progId="Equation.3">
              <p:embed/>
            </p:oleObj>
          </a:graphicData>
        </a:graphic>
      </p:graphicFrame>
      <p:graphicFrame>
        <p:nvGraphicFramePr>
          <p:cNvPr id="620553" name="Object 9"/>
          <p:cNvGraphicFramePr>
            <a:graphicFrameLocks noChangeAspect="1"/>
          </p:cNvGraphicFramePr>
          <p:nvPr/>
        </p:nvGraphicFramePr>
        <p:xfrm>
          <a:off x="2547938" y="5343525"/>
          <a:ext cx="1998662" cy="371475"/>
        </p:xfrm>
        <a:graphic>
          <a:graphicData uri="http://schemas.openxmlformats.org/presentationml/2006/ole">
            <p:oleObj spid="_x0000_s649221" name="Equation" r:id="rId6" imgW="1231560" imgH="228600" progId="Equation.3">
              <p:embed/>
            </p:oleObj>
          </a:graphicData>
        </a:graphic>
      </p:graphicFrame>
      <p:graphicFrame>
        <p:nvGraphicFramePr>
          <p:cNvPr id="620554" name="Object 10"/>
          <p:cNvGraphicFramePr>
            <a:graphicFrameLocks noChangeAspect="1"/>
          </p:cNvGraphicFramePr>
          <p:nvPr/>
        </p:nvGraphicFramePr>
        <p:xfrm>
          <a:off x="2547938" y="5876925"/>
          <a:ext cx="4081462" cy="371475"/>
        </p:xfrm>
        <a:graphic>
          <a:graphicData uri="http://schemas.openxmlformats.org/presentationml/2006/ole">
            <p:oleObj spid="_x0000_s649222" name="Equation" r:id="rId7" imgW="2514600" imgH="228600" progId="Equation.3">
              <p:embed/>
            </p:oleObj>
          </a:graphicData>
        </a:graphic>
      </p:graphicFrame>
      <p:sp>
        <p:nvSpPr>
          <p:cNvPr id="620555" name="Text Box 11"/>
          <p:cNvSpPr txBox="1">
            <a:spLocks noChangeArrowheads="1"/>
          </p:cNvSpPr>
          <p:nvPr/>
        </p:nvSpPr>
        <p:spPr bwMode="auto">
          <a:xfrm>
            <a:off x="1066800" y="4905375"/>
            <a:ext cx="1676400" cy="327025"/>
          </a:xfrm>
          <a:prstGeom prst="rect">
            <a:avLst/>
          </a:prstGeom>
          <a:noFill/>
          <a:ln w="9525">
            <a:noFill/>
            <a:miter lim="800000"/>
            <a:headEnd/>
            <a:tailEnd/>
          </a:ln>
          <a:effectLst/>
        </p:spPr>
        <p:txBody>
          <a:bodyPr lIns="0" tIns="10800" rIns="0" bIns="10800">
            <a:spAutoFit/>
          </a:bodyPr>
          <a:lstStyle/>
          <a:p>
            <a:r>
              <a:rPr lang="zh-CN" altLang="en-US"/>
              <a:t>其中</a:t>
            </a:r>
          </a:p>
        </p:txBody>
      </p:sp>
    </p:spTree>
  </p:cSld>
  <p:clrMapOvr>
    <a:masterClrMapping/>
  </p:clrMapOvr>
  <p:transition>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dirty="0" smtClean="0"/>
              <a:t>用</a:t>
            </a:r>
            <a:r>
              <a:rPr lang="en-US" altLang="en-US" sz="3600" dirty="0" smtClean="0"/>
              <a:t>Otsu</a:t>
            </a:r>
            <a:r>
              <a:rPr lang="zh-CN" altLang="en-US" sz="3600" dirty="0" smtClean="0"/>
              <a:t>方法的最佳全局阈值处理</a:t>
            </a:r>
            <a:r>
              <a:rPr lang="en-US" altLang="zh-CN" sz="3600" dirty="0" smtClean="0">
                <a:latin typeface="楷体_GB2312" pitchFamily="49" charset="-122"/>
              </a:rPr>
              <a:t>——</a:t>
            </a:r>
            <a:r>
              <a:rPr lang="zh-CN" altLang="en-US" sz="3600" dirty="0" smtClean="0">
                <a:latin typeface="楷体_GB2312" pitchFamily="49" charset="-122"/>
              </a:rPr>
              <a:t>算法</a:t>
            </a:r>
            <a:endParaRPr lang="en-US" sz="3600" dirty="0"/>
          </a:p>
        </p:txBody>
      </p:sp>
      <p:sp>
        <p:nvSpPr>
          <p:cNvPr id="3" name="Content Placeholder 2"/>
          <p:cNvSpPr>
            <a:spLocks noGrp="1"/>
          </p:cNvSpPr>
          <p:nvPr>
            <p:ph idx="1"/>
          </p:nvPr>
        </p:nvSpPr>
        <p:spPr>
          <a:xfrm>
            <a:off x="295835" y="839702"/>
            <a:ext cx="8516471" cy="5337261"/>
          </a:xfrm>
        </p:spPr>
        <p:txBody>
          <a:bodyPr/>
          <a:lstStyle/>
          <a:p>
            <a:pPr lvl="2"/>
            <a:endParaRPr lang="zh-CN" altLang="en-US" dirty="0" smtClean="0"/>
          </a:p>
          <a:p>
            <a:pPr lvl="2">
              <a:buNone/>
            </a:pPr>
            <a:endParaRPr lang="zh-CN" altLang="en-US" dirty="0" smtClean="0"/>
          </a:p>
          <a:p>
            <a:pPr lvl="2"/>
            <a:endParaRPr lang="en-US" dirty="0" smtClean="0"/>
          </a:p>
          <a:p>
            <a:pPr lvl="2"/>
            <a:endParaRPr lang="en-US" dirty="0"/>
          </a:p>
          <a:p>
            <a:pPr lvl="2"/>
            <a:endParaRPr lang="en-US" dirty="0"/>
          </a:p>
        </p:txBody>
      </p:sp>
      <p:sp>
        <p:nvSpPr>
          <p:cNvPr id="6" name="矩形 5"/>
          <p:cNvSpPr/>
          <p:nvPr/>
        </p:nvSpPr>
        <p:spPr>
          <a:xfrm>
            <a:off x="290482" y="1990713"/>
            <a:ext cx="234793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计算前景占图像比例</a:t>
            </a:r>
            <a:r>
              <a:rPr lang="en-US" altLang="zh-CN" dirty="0" smtClean="0"/>
              <a:t>w0</a:t>
            </a:r>
            <a:r>
              <a:rPr lang="zh-CN" altLang="en-US" dirty="0" smtClean="0"/>
              <a:t>，灰度均值</a:t>
            </a:r>
            <a:r>
              <a:rPr lang="en-US" altLang="zh-CN" dirty="0" smtClean="0"/>
              <a:t>u0</a:t>
            </a:r>
            <a:endParaRPr lang="zh-CN" altLang="en-US" dirty="0"/>
          </a:p>
        </p:txBody>
      </p:sp>
      <p:sp>
        <p:nvSpPr>
          <p:cNvPr id="7" name="矩形 6"/>
          <p:cNvSpPr/>
          <p:nvPr/>
        </p:nvSpPr>
        <p:spPr>
          <a:xfrm>
            <a:off x="2719375" y="1990714"/>
            <a:ext cx="234793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计算背景占图像比例</a:t>
            </a:r>
            <a:r>
              <a:rPr lang="en-US" altLang="zh-CN" dirty="0" smtClean="0"/>
              <a:t>w1</a:t>
            </a:r>
            <a:r>
              <a:rPr lang="zh-CN" altLang="en-US" dirty="0" smtClean="0"/>
              <a:t>，灰度均值</a:t>
            </a:r>
            <a:r>
              <a:rPr lang="en-US" altLang="zh-CN" dirty="0" smtClean="0"/>
              <a:t>u1</a:t>
            </a:r>
            <a:endParaRPr lang="zh-CN" altLang="en-US" dirty="0"/>
          </a:p>
        </p:txBody>
      </p:sp>
      <p:sp>
        <p:nvSpPr>
          <p:cNvPr id="10" name="矩形 9"/>
          <p:cNvSpPr/>
          <p:nvPr/>
        </p:nvSpPr>
        <p:spPr>
          <a:xfrm>
            <a:off x="1254896" y="5429261"/>
            <a:ext cx="292895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g(t)</a:t>
            </a:r>
            <a:r>
              <a:rPr lang="zh-CN" altLang="en-US" dirty="0" smtClean="0"/>
              <a:t>为最大时所对应的</a:t>
            </a:r>
            <a:r>
              <a:rPr lang="en-US" altLang="zh-CN" dirty="0" smtClean="0"/>
              <a:t>t</a:t>
            </a:r>
            <a:r>
              <a:rPr lang="zh-CN" altLang="en-US" dirty="0" smtClean="0"/>
              <a:t>称为最佳阈值</a:t>
            </a:r>
            <a:endParaRPr lang="zh-CN" altLang="en-US" dirty="0"/>
          </a:p>
        </p:txBody>
      </p:sp>
      <p:sp>
        <p:nvSpPr>
          <p:cNvPr id="11" name="矩形 10"/>
          <p:cNvSpPr/>
          <p:nvPr/>
        </p:nvSpPr>
        <p:spPr>
          <a:xfrm>
            <a:off x="1254896" y="3143245"/>
            <a:ext cx="292895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计算整个图像的均值</a:t>
            </a:r>
            <a:r>
              <a:rPr lang="en-US" altLang="zh-CN" dirty="0" smtClean="0"/>
              <a:t>u=w0*u0+w1*u1</a:t>
            </a:r>
            <a:endParaRPr lang="zh-CN" altLang="en-US" dirty="0"/>
          </a:p>
        </p:txBody>
      </p:sp>
      <p:sp>
        <p:nvSpPr>
          <p:cNvPr id="12" name="矩形 11"/>
          <p:cNvSpPr/>
          <p:nvPr/>
        </p:nvSpPr>
        <p:spPr>
          <a:xfrm>
            <a:off x="1254896" y="4286253"/>
            <a:ext cx="292895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计算分割阈值为</a:t>
            </a:r>
            <a:r>
              <a:rPr lang="en-US" altLang="zh-CN" dirty="0" smtClean="0"/>
              <a:t>t</a:t>
            </a:r>
            <a:r>
              <a:rPr lang="zh-CN" altLang="en-US" dirty="0" smtClean="0"/>
              <a:t>时的类间方差表达式</a:t>
            </a:r>
            <a:r>
              <a:rPr lang="en-US" altLang="zh-CN" dirty="0" smtClean="0"/>
              <a:t>g(t)=w0*(u0-u)^2+w1*(u1-u)^2</a:t>
            </a:r>
            <a:endParaRPr lang="zh-CN" altLang="en-US" dirty="0"/>
          </a:p>
        </p:txBody>
      </p:sp>
      <p:sp>
        <p:nvSpPr>
          <p:cNvPr id="13" name="矩形 12"/>
          <p:cNvSpPr/>
          <p:nvPr/>
        </p:nvSpPr>
        <p:spPr>
          <a:xfrm>
            <a:off x="1862118" y="839699"/>
            <a:ext cx="171451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输入图像</a:t>
            </a:r>
            <a:endParaRPr lang="zh-CN" altLang="en-US" dirty="0"/>
          </a:p>
        </p:txBody>
      </p:sp>
      <p:cxnSp>
        <p:nvCxnSpPr>
          <p:cNvPr id="20" name="直接箭头连接符 19"/>
          <p:cNvCxnSpPr>
            <a:stCxn id="13" idx="2"/>
            <a:endCxn id="6" idx="0"/>
          </p:cNvCxnSpPr>
          <p:nvPr/>
        </p:nvCxnSpPr>
        <p:spPr>
          <a:xfrm rot="5400000">
            <a:off x="1980751" y="1252090"/>
            <a:ext cx="222320" cy="1254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7" idx="0"/>
          </p:cNvCxnSpPr>
          <p:nvPr/>
        </p:nvCxnSpPr>
        <p:spPr>
          <a:xfrm rot="16200000" flipH="1">
            <a:off x="3195197" y="1292570"/>
            <a:ext cx="222321" cy="1173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6" idx="2"/>
            <a:endCxn id="11" idx="0"/>
          </p:cNvCxnSpPr>
          <p:nvPr/>
        </p:nvCxnSpPr>
        <p:spPr>
          <a:xfrm rot="16200000" flipH="1">
            <a:off x="1979992" y="2403862"/>
            <a:ext cx="223838" cy="12549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7" idx="2"/>
            <a:endCxn id="11" idx="0"/>
          </p:cNvCxnSpPr>
          <p:nvPr/>
        </p:nvCxnSpPr>
        <p:spPr>
          <a:xfrm rot="5400000">
            <a:off x="3194440" y="2444344"/>
            <a:ext cx="223837" cy="1173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1" idx="2"/>
            <a:endCxn id="12" idx="0"/>
          </p:cNvCxnSpPr>
          <p:nvPr/>
        </p:nvCxnSpPr>
        <p:spPr>
          <a:xfrm rot="5400000">
            <a:off x="2612218" y="4179096"/>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5400000">
            <a:off x="2610630" y="5321310"/>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5" descr="bacteriahst"/>
          <p:cNvPicPr>
            <a:picLocks noChangeAspect="1" noChangeArrowheads="1"/>
          </p:cNvPicPr>
          <p:nvPr/>
        </p:nvPicPr>
        <p:blipFill>
          <a:blip r:embed="rId3"/>
          <a:srcRect/>
          <a:stretch>
            <a:fillRect/>
          </a:stretch>
        </p:blipFill>
        <p:spPr bwMode="auto">
          <a:xfrm>
            <a:off x="4352924" y="4422150"/>
            <a:ext cx="4754890" cy="2014224"/>
          </a:xfrm>
          <a:prstGeom prst="rect">
            <a:avLst/>
          </a:prstGeom>
          <a:noFill/>
          <a:ln w="9525">
            <a:noFill/>
            <a:miter lim="800000"/>
            <a:headEnd/>
            <a:tailEnd/>
          </a:ln>
        </p:spPr>
      </p:pic>
      <p:sp>
        <p:nvSpPr>
          <p:cNvPr id="30" name="Line 6"/>
          <p:cNvSpPr>
            <a:spLocks noChangeShapeType="1"/>
          </p:cNvSpPr>
          <p:nvPr/>
        </p:nvSpPr>
        <p:spPr bwMode="auto">
          <a:xfrm>
            <a:off x="6286512" y="4422149"/>
            <a:ext cx="45719" cy="2014224"/>
          </a:xfrm>
          <a:prstGeom prst="line">
            <a:avLst/>
          </a:prstGeom>
          <a:noFill/>
          <a:ln w="25400">
            <a:solidFill>
              <a:srgbClr val="FF0000"/>
            </a:solidFill>
            <a:prstDash val="dash"/>
            <a:round/>
            <a:headEnd/>
            <a:tailEnd/>
          </a:ln>
        </p:spPr>
        <p:txBody>
          <a:bodyPr/>
          <a:lstStyle/>
          <a:p>
            <a:endParaRPr lang="zh-CN" altLang="en-US"/>
          </a:p>
        </p:txBody>
      </p: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3600" dirty="0" smtClean="0"/>
              <a:t>用</a:t>
            </a:r>
            <a:r>
              <a:rPr lang="en-US" altLang="en-US" sz="3600" dirty="0" smtClean="0"/>
              <a:t>Otsu</a:t>
            </a:r>
            <a:r>
              <a:rPr lang="zh-CN" altLang="en-US" sz="3600" dirty="0" smtClean="0"/>
              <a:t>方法的最佳全局阈值处理</a:t>
            </a:r>
            <a:r>
              <a:rPr lang="en-US" altLang="zh-CN" sz="3600" dirty="0" smtClean="0">
                <a:latin typeface="楷体_GB2312" pitchFamily="49" charset="-122"/>
              </a:rPr>
              <a:t>——</a:t>
            </a:r>
            <a:r>
              <a:rPr lang="zh-CN" altLang="en-US" sz="3600" dirty="0" smtClean="0"/>
              <a:t>实验</a:t>
            </a:r>
            <a:endParaRPr lang="en-US" sz="3600" dirty="0"/>
          </a:p>
        </p:txBody>
      </p:sp>
      <p:sp>
        <p:nvSpPr>
          <p:cNvPr id="6" name="TextBox 5"/>
          <p:cNvSpPr txBox="1"/>
          <p:nvPr/>
        </p:nvSpPr>
        <p:spPr>
          <a:xfrm>
            <a:off x="1743075" y="5214950"/>
            <a:ext cx="5657850" cy="461665"/>
          </a:xfrm>
          <a:prstGeom prst="rect">
            <a:avLst/>
          </a:prstGeom>
          <a:noFill/>
        </p:spPr>
        <p:txBody>
          <a:bodyPr wrap="square" rtlCol="0">
            <a:spAutoFit/>
          </a:bodyPr>
          <a:lstStyle/>
          <a:p>
            <a:pPr algn="ctr"/>
            <a:r>
              <a:rPr lang="zh-CN" altLang="en-US" sz="2400" dirty="0" smtClean="0"/>
              <a:t>用</a:t>
            </a:r>
            <a:r>
              <a:rPr lang="en-US" altLang="zh-CN" sz="2400" dirty="0" smtClean="0"/>
              <a:t>Otsu</a:t>
            </a:r>
            <a:r>
              <a:rPr lang="zh-CN" altLang="en-US" sz="2400" dirty="0" smtClean="0"/>
              <a:t>方法的最佳全局阈值处理</a:t>
            </a:r>
            <a:endParaRPr lang="zh-CN" altLang="en-US" sz="2400" dirty="0"/>
          </a:p>
        </p:txBody>
      </p:sp>
      <p:pic>
        <p:nvPicPr>
          <p:cNvPr id="15" name="图片 14" descr="a.png"/>
          <p:cNvPicPr>
            <a:picLocks noChangeAspect="1"/>
          </p:cNvPicPr>
          <p:nvPr/>
        </p:nvPicPr>
        <p:blipFill>
          <a:blip r:embed="rId3"/>
          <a:stretch>
            <a:fillRect/>
          </a:stretch>
        </p:blipFill>
        <p:spPr>
          <a:xfrm>
            <a:off x="2000232" y="1785926"/>
            <a:ext cx="2428892" cy="2889544"/>
          </a:xfrm>
          <a:prstGeom prst="rect">
            <a:avLst/>
          </a:prstGeom>
        </p:spPr>
      </p:pic>
      <p:pic>
        <p:nvPicPr>
          <p:cNvPr id="16" name="图片 15" descr="dst_screenshot_28.04.2015.png"/>
          <p:cNvPicPr>
            <a:picLocks noChangeAspect="1"/>
          </p:cNvPicPr>
          <p:nvPr/>
        </p:nvPicPr>
        <p:blipFill>
          <a:blip r:embed="rId4"/>
          <a:stretch>
            <a:fillRect/>
          </a:stretch>
        </p:blipFill>
        <p:spPr>
          <a:xfrm>
            <a:off x="4714876" y="1785926"/>
            <a:ext cx="2428892" cy="2889544"/>
          </a:xfrm>
          <a:prstGeom prst="rect">
            <a:avLst/>
          </a:prstGeom>
        </p:spPr>
      </p:pic>
      <p:pic>
        <p:nvPicPr>
          <p:cNvPr id="18" name="图片 17" descr="dst_screenshot_27.04.2015.png"/>
          <p:cNvPicPr>
            <a:picLocks noChangeAspect="1"/>
          </p:cNvPicPr>
          <p:nvPr/>
        </p:nvPicPr>
        <p:blipFill>
          <a:blip r:embed="rId5"/>
          <a:stretch>
            <a:fillRect/>
          </a:stretch>
        </p:blipFill>
        <p:spPr>
          <a:xfrm>
            <a:off x="4714876" y="4553500"/>
            <a:ext cx="2317920" cy="1860242"/>
          </a:xfrm>
          <a:prstGeom prst="rect">
            <a:avLst/>
          </a:prstGeom>
        </p:spPr>
      </p:pic>
      <p:pic>
        <p:nvPicPr>
          <p:cNvPr id="19" name="Picture 1" descr="C:\Users\haida2416\AppData\Roaming\Tencent\Users\2350686505\QQ\WinTemp\RichOle\%4%XMBCIX%3LTQ@[CD{F9I4.png"/>
          <p:cNvPicPr>
            <a:picLocks noChangeAspect="1" noChangeArrowheads="1"/>
          </p:cNvPicPr>
          <p:nvPr/>
        </p:nvPicPr>
        <p:blipFill>
          <a:blip r:embed="rId6"/>
          <a:srcRect/>
          <a:stretch>
            <a:fillRect/>
          </a:stretch>
        </p:blipFill>
        <p:spPr bwMode="auto">
          <a:xfrm>
            <a:off x="4714876" y="2702174"/>
            <a:ext cx="2317920" cy="1851326"/>
          </a:xfrm>
          <a:prstGeom prst="rect">
            <a:avLst/>
          </a:prstGeom>
          <a:noFill/>
        </p:spPr>
      </p:pic>
      <p:pic>
        <p:nvPicPr>
          <p:cNvPr id="20" name="Picture 2" descr="C:\Users\haida2416\AppData\Roaming\Tencent\Users\2350686505\QQ\WinTemp\RichOle\78A~7$NE13P`V9U7%OG9EQP.png"/>
          <p:cNvPicPr>
            <a:picLocks noChangeAspect="1" noChangeArrowheads="1"/>
          </p:cNvPicPr>
          <p:nvPr/>
        </p:nvPicPr>
        <p:blipFill>
          <a:blip r:embed="rId7"/>
          <a:srcRect/>
          <a:stretch>
            <a:fillRect/>
          </a:stretch>
        </p:blipFill>
        <p:spPr bwMode="auto">
          <a:xfrm>
            <a:off x="2111204" y="2711090"/>
            <a:ext cx="2317920" cy="1851326"/>
          </a:xfrm>
          <a:prstGeom prst="rect">
            <a:avLst/>
          </a:prstGeom>
          <a:noFill/>
        </p:spPr>
      </p:pic>
      <p:pic>
        <p:nvPicPr>
          <p:cNvPr id="21" name="图片 20" descr="c.png"/>
          <p:cNvPicPr>
            <a:picLocks noChangeAspect="1"/>
          </p:cNvPicPr>
          <p:nvPr/>
        </p:nvPicPr>
        <p:blipFill>
          <a:blip r:embed="rId8"/>
          <a:stretch>
            <a:fillRect/>
          </a:stretch>
        </p:blipFill>
        <p:spPr>
          <a:xfrm>
            <a:off x="2111204" y="860761"/>
            <a:ext cx="2317920" cy="1850329"/>
          </a:xfrm>
          <a:prstGeom prst="rect">
            <a:avLst/>
          </a:prstGeom>
        </p:spPr>
      </p:pic>
      <p:pic>
        <p:nvPicPr>
          <p:cNvPr id="22" name="图片 21" descr="dst_screenshot_29.04.2015.png"/>
          <p:cNvPicPr>
            <a:picLocks noChangeAspect="1"/>
          </p:cNvPicPr>
          <p:nvPr/>
        </p:nvPicPr>
        <p:blipFill>
          <a:blip r:embed="rId9"/>
          <a:stretch>
            <a:fillRect/>
          </a:stretch>
        </p:blipFill>
        <p:spPr>
          <a:xfrm>
            <a:off x="4714876" y="851845"/>
            <a:ext cx="2317920" cy="1850329"/>
          </a:xfrm>
          <a:prstGeom prst="rect">
            <a:avLst/>
          </a:prstGeom>
        </p:spPr>
      </p:pic>
      <p:pic>
        <p:nvPicPr>
          <p:cNvPr id="23" name="Picture 2" descr="C:\Users\haida2416\AppData\Roaming\Tencent\Users\2350686505\QQ\WinTemp\RichOle\78A~7$NE13P`V9U7%OG9EQP.png"/>
          <p:cNvPicPr>
            <a:picLocks noChangeAspect="1" noChangeArrowheads="1"/>
          </p:cNvPicPr>
          <p:nvPr/>
        </p:nvPicPr>
        <p:blipFill>
          <a:blip r:embed="rId7"/>
          <a:srcRect/>
          <a:stretch>
            <a:fillRect/>
          </a:stretch>
        </p:blipFill>
        <p:spPr bwMode="auto">
          <a:xfrm>
            <a:off x="2111204" y="4562416"/>
            <a:ext cx="2317920" cy="1851326"/>
          </a:xfrm>
          <a:prstGeom prst="rect">
            <a:avLst/>
          </a:prstGeom>
          <a:noFill/>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5"/>
                                        </p:tgtEl>
                                        <p:attrNameLst>
                                          <p:attrName>ppt_x</p:attrName>
                                        </p:attrNameLst>
                                      </p:cBhvr>
                                      <p:tavLst>
                                        <p:tav tm="0">
                                          <p:val>
                                            <p:strVal val="ppt_x"/>
                                          </p:val>
                                        </p:tav>
                                        <p:tav tm="100000">
                                          <p:val>
                                            <p:strVal val="ppt_x"/>
                                          </p:val>
                                        </p:tav>
                                      </p:tavLst>
                                    </p:anim>
                                    <p:anim calcmode="lin" valueType="num">
                                      <p:cBhvr additive="base">
                                        <p:cTn id="7" dur="500"/>
                                        <p:tgtEl>
                                          <p:spTgt spid="15"/>
                                        </p:tgtEl>
                                        <p:attrNameLst>
                                          <p:attrName>ppt_y</p:attrName>
                                        </p:attrNameLst>
                                      </p:cBhvr>
                                      <p:tavLst>
                                        <p:tav tm="0">
                                          <p:val>
                                            <p:strVal val="ppt_y"/>
                                          </p:val>
                                        </p:tav>
                                        <p:tav tm="100000">
                                          <p:val>
                                            <p:strVal val="1+ppt_h/2"/>
                                          </p:val>
                                        </p:tav>
                                      </p:tavLst>
                                    </p:anim>
                                    <p:set>
                                      <p:cBhvr>
                                        <p:cTn id="8" dur="1" fill="hold">
                                          <p:stCondLst>
                                            <p:cond delay="499"/>
                                          </p:stCondLst>
                                        </p:cTn>
                                        <p:tgtEl>
                                          <p:spTgt spid="15"/>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6"/>
                                        </p:tgtEl>
                                        <p:attrNameLst>
                                          <p:attrName>ppt_x</p:attrName>
                                        </p:attrNameLst>
                                      </p:cBhvr>
                                      <p:tavLst>
                                        <p:tav tm="0">
                                          <p:val>
                                            <p:strVal val="ppt_x"/>
                                          </p:val>
                                        </p:tav>
                                        <p:tav tm="100000">
                                          <p:val>
                                            <p:strVal val="ppt_x"/>
                                          </p:val>
                                        </p:tav>
                                      </p:tavLst>
                                    </p:anim>
                                    <p:anim calcmode="lin" valueType="num">
                                      <p:cBhvr additive="base">
                                        <p:cTn id="11" dur="500"/>
                                        <p:tgtEl>
                                          <p:spTgt spid="16"/>
                                        </p:tgtEl>
                                        <p:attrNameLst>
                                          <p:attrName>ppt_y</p:attrName>
                                        </p:attrNameLst>
                                      </p:cBhvr>
                                      <p:tavLst>
                                        <p:tav tm="0">
                                          <p:val>
                                            <p:strVal val="ppt_y"/>
                                          </p:val>
                                        </p:tav>
                                        <p:tav tm="100000">
                                          <p:val>
                                            <p:strVal val="1+ppt_h/2"/>
                                          </p:val>
                                        </p:tav>
                                      </p:tavLst>
                                    </p:anim>
                                    <p:set>
                                      <p:cBhvr>
                                        <p:cTn id="12" dur="1" fill="hold">
                                          <p:stCondLst>
                                            <p:cond delay="499"/>
                                          </p:stCondLst>
                                        </p:cTn>
                                        <p:tgtEl>
                                          <p:spTgt spid="16"/>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6"/>
                                        </p:tgtEl>
                                        <p:attrNameLst>
                                          <p:attrName>ppt_x</p:attrName>
                                        </p:attrNameLst>
                                      </p:cBhvr>
                                      <p:tavLst>
                                        <p:tav tm="0">
                                          <p:val>
                                            <p:strVal val="ppt_x"/>
                                          </p:val>
                                        </p:tav>
                                        <p:tav tm="100000">
                                          <p:val>
                                            <p:strVal val="ppt_x"/>
                                          </p:val>
                                        </p:tav>
                                      </p:tavLst>
                                    </p:anim>
                                    <p:anim calcmode="lin" valueType="num">
                                      <p:cBhvr additive="base">
                                        <p:cTn id="15" dur="500"/>
                                        <p:tgtEl>
                                          <p:spTgt spid="6"/>
                                        </p:tgtEl>
                                        <p:attrNameLst>
                                          <p:attrName>ppt_y</p:attrName>
                                        </p:attrNameLst>
                                      </p:cBhvr>
                                      <p:tavLst>
                                        <p:tav tm="0">
                                          <p:val>
                                            <p:strVal val="ppt_y"/>
                                          </p:val>
                                        </p:tav>
                                        <p:tav tm="100000">
                                          <p:val>
                                            <p:strVal val="1+ppt_h/2"/>
                                          </p:val>
                                        </p:tav>
                                      </p:tavLst>
                                    </p:anim>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全局阈值处理的缺陷</a:t>
            </a:r>
            <a:endParaRPr lang="en-US" altLang="en-US" dirty="0" smtClean="0"/>
          </a:p>
        </p:txBody>
      </p:sp>
      <p:sp>
        <p:nvSpPr>
          <p:cNvPr id="3" name="Content Placeholder 2"/>
          <p:cNvSpPr>
            <a:spLocks noGrp="1"/>
          </p:cNvSpPr>
          <p:nvPr>
            <p:ph idx="1"/>
          </p:nvPr>
        </p:nvSpPr>
        <p:spPr>
          <a:xfrm>
            <a:off x="295835" y="839702"/>
            <a:ext cx="8516471" cy="5337261"/>
          </a:xfrm>
        </p:spPr>
        <p:txBody>
          <a:bodyPr/>
          <a:lstStyle/>
          <a:p>
            <a:pPr lvl="2">
              <a:buNone/>
            </a:pPr>
            <a:endParaRPr lang="en-US" dirty="0"/>
          </a:p>
          <a:p>
            <a:pPr lvl="2"/>
            <a:endParaRPr lang="en-US" dirty="0"/>
          </a:p>
        </p:txBody>
      </p:sp>
      <p:sp>
        <p:nvSpPr>
          <p:cNvPr id="26" name="Text Box 5"/>
          <p:cNvSpPr txBox="1">
            <a:spLocks noChangeArrowheads="1"/>
          </p:cNvSpPr>
          <p:nvPr/>
        </p:nvSpPr>
        <p:spPr bwMode="auto">
          <a:xfrm>
            <a:off x="4191000" y="1524000"/>
            <a:ext cx="4913313" cy="1187450"/>
          </a:xfrm>
          <a:prstGeom prst="rect">
            <a:avLst/>
          </a:prstGeom>
          <a:noFill/>
          <a:ln w="9525">
            <a:noFill/>
            <a:miter lim="800000"/>
            <a:headEnd/>
            <a:tailEnd/>
          </a:ln>
          <a:effectLst/>
        </p:spPr>
        <p:txBody>
          <a:bodyPr wrap="none">
            <a:spAutoFit/>
          </a:bodyPr>
          <a:lstStyle/>
          <a:p>
            <a:r>
              <a:rPr lang="en-US" dirty="0">
                <a:solidFill>
                  <a:srgbClr val="FF0000"/>
                </a:solidFill>
              </a:rPr>
              <a:t>     Global </a:t>
            </a:r>
            <a:r>
              <a:rPr lang="en-US" dirty="0" err="1">
                <a:solidFill>
                  <a:srgbClr val="FF0000"/>
                </a:solidFill>
              </a:rPr>
              <a:t>thresholding</a:t>
            </a:r>
            <a:r>
              <a:rPr lang="en-US" dirty="0">
                <a:solidFill>
                  <a:srgbClr val="FF0000"/>
                </a:solidFill>
              </a:rPr>
              <a:t> of </a:t>
            </a:r>
            <a:r>
              <a:rPr lang="en-US" dirty="0" err="1">
                <a:solidFill>
                  <a:srgbClr val="FF0000"/>
                </a:solidFill>
              </a:rPr>
              <a:t>nonuniform</a:t>
            </a:r>
            <a:r>
              <a:rPr lang="en-US" dirty="0">
                <a:solidFill>
                  <a:srgbClr val="FF0000"/>
                </a:solidFill>
              </a:rPr>
              <a:t> </a:t>
            </a:r>
          </a:p>
          <a:p>
            <a:r>
              <a:rPr lang="en-US" dirty="0">
                <a:solidFill>
                  <a:srgbClr val="FF0000"/>
                </a:solidFill>
              </a:rPr>
              <a:t>illumination image can cause huge</a:t>
            </a:r>
          </a:p>
          <a:p>
            <a:r>
              <a:rPr lang="en-US" dirty="0">
                <a:solidFill>
                  <a:srgbClr val="FF0000"/>
                </a:solidFill>
              </a:rPr>
              <a:t>errors!</a:t>
            </a:r>
            <a:endParaRPr lang="th-TH" altLang="zh-CN" dirty="0">
              <a:solidFill>
                <a:srgbClr val="FF0000"/>
              </a:solidFill>
            </a:endParaRPr>
          </a:p>
        </p:txBody>
      </p:sp>
      <p:pic>
        <p:nvPicPr>
          <p:cNvPr id="27" name="Picture 6"/>
          <p:cNvPicPr>
            <a:picLocks noChangeAspect="1" noChangeArrowheads="1"/>
          </p:cNvPicPr>
          <p:nvPr/>
        </p:nvPicPr>
        <p:blipFill>
          <a:blip r:embed="rId3"/>
          <a:srcRect l="40741" t="66206" r="19753"/>
          <a:stretch>
            <a:fillRect/>
          </a:stretch>
        </p:blipFill>
        <p:spPr bwMode="auto">
          <a:xfrm>
            <a:off x="685800" y="762000"/>
            <a:ext cx="2438400" cy="2022475"/>
          </a:xfrm>
          <a:prstGeom prst="rect">
            <a:avLst/>
          </a:prstGeom>
          <a:noFill/>
          <a:ln w="9525">
            <a:noFill/>
            <a:miter lim="800000"/>
            <a:headEnd/>
            <a:tailEnd/>
          </a:ln>
          <a:effectLst/>
        </p:spPr>
      </p:pic>
      <p:sp>
        <p:nvSpPr>
          <p:cNvPr id="28" name="Text Box 7"/>
          <p:cNvSpPr txBox="1">
            <a:spLocks noChangeArrowheads="1"/>
          </p:cNvSpPr>
          <p:nvPr/>
        </p:nvSpPr>
        <p:spPr bwMode="auto">
          <a:xfrm>
            <a:off x="1066800" y="2514600"/>
            <a:ext cx="1470025" cy="457200"/>
          </a:xfrm>
          <a:prstGeom prst="rect">
            <a:avLst/>
          </a:prstGeom>
          <a:noFill/>
          <a:ln w="9525">
            <a:noFill/>
            <a:miter lim="800000"/>
            <a:headEnd/>
            <a:tailEnd/>
          </a:ln>
          <a:effectLst/>
        </p:spPr>
        <p:txBody>
          <a:bodyPr wrap="none">
            <a:spAutoFit/>
          </a:bodyPr>
          <a:lstStyle/>
          <a:p>
            <a:r>
              <a:rPr lang="en-US"/>
              <a:t>Histogram</a:t>
            </a:r>
            <a:endParaRPr lang="th-TH" altLang="zh-CN"/>
          </a:p>
        </p:txBody>
      </p:sp>
      <p:sp>
        <p:nvSpPr>
          <p:cNvPr id="29" name="Line 8"/>
          <p:cNvSpPr>
            <a:spLocks noChangeShapeType="1"/>
          </p:cNvSpPr>
          <p:nvPr/>
        </p:nvSpPr>
        <p:spPr bwMode="auto">
          <a:xfrm>
            <a:off x="990600" y="1219200"/>
            <a:ext cx="0" cy="1828800"/>
          </a:xfrm>
          <a:prstGeom prst="line">
            <a:avLst/>
          </a:prstGeom>
          <a:noFill/>
          <a:ln w="25400">
            <a:solidFill>
              <a:srgbClr val="FF0000"/>
            </a:solidFill>
            <a:round/>
            <a:headEnd/>
            <a:tailEnd/>
          </a:ln>
          <a:effectLst/>
        </p:spPr>
        <p:txBody>
          <a:bodyPr/>
          <a:lstStyle/>
          <a:p>
            <a:endParaRPr lang="zh-CN" altLang="en-US"/>
          </a:p>
        </p:txBody>
      </p:sp>
      <p:sp>
        <p:nvSpPr>
          <p:cNvPr id="30" name="Line 9"/>
          <p:cNvSpPr>
            <a:spLocks noChangeShapeType="1"/>
          </p:cNvSpPr>
          <p:nvPr/>
        </p:nvSpPr>
        <p:spPr bwMode="auto">
          <a:xfrm flipH="1">
            <a:off x="990600" y="1143000"/>
            <a:ext cx="114300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31" name="Text Box 10"/>
          <p:cNvSpPr txBox="1">
            <a:spLocks noChangeArrowheads="1"/>
          </p:cNvSpPr>
          <p:nvPr/>
        </p:nvSpPr>
        <p:spPr bwMode="auto">
          <a:xfrm>
            <a:off x="2063750" y="914400"/>
            <a:ext cx="2889250" cy="457200"/>
          </a:xfrm>
          <a:prstGeom prst="rect">
            <a:avLst/>
          </a:prstGeom>
          <a:noFill/>
          <a:ln w="9525">
            <a:noFill/>
            <a:miter lim="800000"/>
            <a:headEnd/>
            <a:tailEnd/>
          </a:ln>
          <a:effectLst/>
        </p:spPr>
        <p:txBody>
          <a:bodyPr wrap="none">
            <a:spAutoFit/>
          </a:bodyPr>
          <a:lstStyle/>
          <a:p>
            <a:r>
              <a:rPr lang="en-US" dirty="0"/>
              <a:t>Global threshold level</a:t>
            </a:r>
            <a:endParaRPr lang="th-TH" altLang="zh-CN" dirty="0"/>
          </a:p>
        </p:txBody>
      </p:sp>
      <p:sp>
        <p:nvSpPr>
          <p:cNvPr id="32" name="Text Box 11"/>
          <p:cNvSpPr txBox="1">
            <a:spLocks noChangeArrowheads="1"/>
          </p:cNvSpPr>
          <p:nvPr/>
        </p:nvSpPr>
        <p:spPr bwMode="auto">
          <a:xfrm>
            <a:off x="762000" y="5715000"/>
            <a:ext cx="3252788" cy="822325"/>
          </a:xfrm>
          <a:prstGeom prst="rect">
            <a:avLst/>
          </a:prstGeom>
          <a:noFill/>
          <a:ln w="9525">
            <a:noFill/>
            <a:miter lim="800000"/>
            <a:headEnd/>
            <a:tailEnd/>
          </a:ln>
          <a:effectLst/>
        </p:spPr>
        <p:txBody>
          <a:bodyPr wrap="none">
            <a:spAutoFit/>
          </a:bodyPr>
          <a:lstStyle/>
          <a:p>
            <a:pPr algn="ctr"/>
            <a:r>
              <a:rPr lang="en-US"/>
              <a:t>Nonuniform illumination</a:t>
            </a:r>
          </a:p>
          <a:p>
            <a:pPr algn="ctr"/>
            <a:r>
              <a:rPr lang="en-US"/>
              <a:t> image</a:t>
            </a:r>
            <a:endParaRPr lang="th-TH" altLang="zh-CN"/>
          </a:p>
        </p:txBody>
      </p:sp>
      <p:sp>
        <p:nvSpPr>
          <p:cNvPr id="33" name="Text Box 12"/>
          <p:cNvSpPr txBox="1">
            <a:spLocks noChangeArrowheads="1"/>
          </p:cNvSpPr>
          <p:nvPr/>
        </p:nvSpPr>
        <p:spPr bwMode="auto">
          <a:xfrm>
            <a:off x="4327525" y="5730875"/>
            <a:ext cx="2611438" cy="822325"/>
          </a:xfrm>
          <a:prstGeom prst="rect">
            <a:avLst/>
          </a:prstGeom>
          <a:noFill/>
          <a:ln w="9525">
            <a:noFill/>
            <a:miter lim="800000"/>
            <a:headEnd/>
            <a:tailEnd/>
          </a:ln>
          <a:effectLst/>
        </p:spPr>
        <p:txBody>
          <a:bodyPr wrap="none">
            <a:spAutoFit/>
          </a:bodyPr>
          <a:lstStyle/>
          <a:p>
            <a:pPr algn="ctr"/>
            <a:r>
              <a:rPr lang="en-US" dirty="0"/>
              <a:t>Global </a:t>
            </a:r>
            <a:r>
              <a:rPr lang="en-US" dirty="0" err="1"/>
              <a:t>thresholding</a:t>
            </a:r>
            <a:endParaRPr lang="en-US" dirty="0"/>
          </a:p>
          <a:p>
            <a:pPr algn="ctr"/>
            <a:r>
              <a:rPr lang="en-US" dirty="0"/>
              <a:t> result</a:t>
            </a:r>
            <a:endParaRPr lang="th-TH" altLang="zh-CN" dirty="0"/>
          </a:p>
        </p:txBody>
      </p:sp>
      <p:pic>
        <p:nvPicPr>
          <p:cNvPr id="13" name="图片 12" descr="b.png"/>
          <p:cNvPicPr>
            <a:picLocks noChangeAspect="1"/>
          </p:cNvPicPr>
          <p:nvPr/>
        </p:nvPicPr>
        <p:blipFill>
          <a:blip r:embed="rId4"/>
          <a:stretch>
            <a:fillRect/>
          </a:stretch>
        </p:blipFill>
        <p:spPr>
          <a:xfrm>
            <a:off x="762000" y="2971800"/>
            <a:ext cx="3328989" cy="2701848"/>
          </a:xfrm>
          <a:prstGeom prst="rect">
            <a:avLst/>
          </a:prstGeom>
        </p:spPr>
      </p:pic>
      <p:pic>
        <p:nvPicPr>
          <p:cNvPr id="14" name="图片 13" descr="dst_screenshot_27.04.2015.png"/>
          <p:cNvPicPr>
            <a:picLocks noChangeAspect="1"/>
          </p:cNvPicPr>
          <p:nvPr/>
        </p:nvPicPr>
        <p:blipFill>
          <a:blip r:embed="rId5"/>
          <a:stretch>
            <a:fillRect/>
          </a:stretch>
        </p:blipFill>
        <p:spPr>
          <a:xfrm>
            <a:off x="4090989" y="2971800"/>
            <a:ext cx="3384626" cy="2701848"/>
          </a:xfrm>
          <a:prstGeom prst="rect">
            <a:avLst/>
          </a:prstGeom>
        </p:spPr>
      </p:pic>
      <p:pic>
        <p:nvPicPr>
          <p:cNvPr id="15" name="图片 14" descr="c.png"/>
          <p:cNvPicPr>
            <a:picLocks noChangeAspect="1"/>
          </p:cNvPicPr>
          <p:nvPr/>
        </p:nvPicPr>
        <p:blipFill>
          <a:blip r:embed="rId6"/>
          <a:stretch>
            <a:fillRect/>
          </a:stretch>
        </p:blipFill>
        <p:spPr>
          <a:xfrm>
            <a:off x="762000" y="2971800"/>
            <a:ext cx="3384626" cy="2701848"/>
          </a:xfrm>
          <a:prstGeom prst="rect">
            <a:avLst/>
          </a:prstGeom>
        </p:spPr>
      </p:pic>
      <p:pic>
        <p:nvPicPr>
          <p:cNvPr id="16" name="图片 15" descr="dst_screenshot_29.04.2015.png"/>
          <p:cNvPicPr>
            <a:picLocks noChangeAspect="1"/>
          </p:cNvPicPr>
          <p:nvPr/>
        </p:nvPicPr>
        <p:blipFill>
          <a:blip r:embed="rId7"/>
          <a:stretch>
            <a:fillRect/>
          </a:stretch>
        </p:blipFill>
        <p:spPr>
          <a:xfrm>
            <a:off x="4146626" y="2971800"/>
            <a:ext cx="3384626" cy="2701848"/>
          </a:xfrm>
          <a:prstGeom prst="rect">
            <a:avLst/>
          </a:prstGeom>
        </p:spPr>
      </p:pic>
      <p:pic>
        <p:nvPicPr>
          <p:cNvPr id="17" name="图片 16" descr="d.png"/>
          <p:cNvPicPr>
            <a:picLocks noChangeAspect="1"/>
          </p:cNvPicPr>
          <p:nvPr/>
        </p:nvPicPr>
        <p:blipFill>
          <a:blip r:embed="rId8"/>
          <a:stretch>
            <a:fillRect/>
          </a:stretch>
        </p:blipFill>
        <p:spPr>
          <a:xfrm>
            <a:off x="762000" y="2971800"/>
            <a:ext cx="3364919" cy="2701848"/>
          </a:xfrm>
          <a:prstGeom prst="rect">
            <a:avLst/>
          </a:prstGeom>
        </p:spPr>
      </p:pic>
      <p:pic>
        <p:nvPicPr>
          <p:cNvPr id="18" name="图片 17" descr="dst_screenshot30.04.2015.png"/>
          <p:cNvPicPr>
            <a:picLocks noChangeAspect="1"/>
          </p:cNvPicPr>
          <p:nvPr/>
        </p:nvPicPr>
        <p:blipFill>
          <a:blip r:embed="rId9"/>
          <a:stretch>
            <a:fillRect/>
          </a:stretch>
        </p:blipFill>
        <p:spPr>
          <a:xfrm>
            <a:off x="4124128" y="2971800"/>
            <a:ext cx="3407124" cy="2701848"/>
          </a:xfrm>
          <a:prstGeom prst="rect">
            <a:avLst/>
          </a:prstGeom>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16"/>
                                        </p:tgtEl>
                                        <p:attrNameLst>
                                          <p:attrName>ppt_x</p:attrName>
                                        </p:attrNameLst>
                                      </p:cBhvr>
                                      <p:tavLst>
                                        <p:tav tm="0">
                                          <p:val>
                                            <p:strVal val="ppt_x"/>
                                          </p:val>
                                        </p:tav>
                                        <p:tav tm="100000">
                                          <p:val>
                                            <p:strVal val="ppt_x"/>
                                          </p:val>
                                        </p:tav>
                                      </p:tavLst>
                                    </p:anim>
                                    <p:anim calcmode="lin" valueType="num">
                                      <p:cBhvr additive="base">
                                        <p:cTn id="33" dur="500"/>
                                        <p:tgtEl>
                                          <p:spTgt spid="16"/>
                                        </p:tgtEl>
                                        <p:attrNameLst>
                                          <p:attrName>ppt_y</p:attrName>
                                        </p:attrNameLst>
                                      </p:cBhvr>
                                      <p:tavLst>
                                        <p:tav tm="0">
                                          <p:val>
                                            <p:strVal val="ppt_y"/>
                                          </p:val>
                                        </p:tav>
                                        <p:tav tm="100000">
                                          <p:val>
                                            <p:strVal val="1+ppt_h/2"/>
                                          </p:val>
                                        </p:tav>
                                      </p:tavLst>
                                    </p:anim>
                                    <p:set>
                                      <p:cBhvr>
                                        <p:cTn id="34" dur="1" fill="hold">
                                          <p:stCondLst>
                                            <p:cond delay="499"/>
                                          </p:stCondLst>
                                        </p:cTn>
                                        <p:tgtEl>
                                          <p:spTgt spid="16"/>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15"/>
                                        </p:tgtEl>
                                        <p:attrNameLst>
                                          <p:attrName>ppt_x</p:attrName>
                                        </p:attrNameLst>
                                      </p:cBhvr>
                                      <p:tavLst>
                                        <p:tav tm="0">
                                          <p:val>
                                            <p:strVal val="ppt_x"/>
                                          </p:val>
                                        </p:tav>
                                        <p:tav tm="100000">
                                          <p:val>
                                            <p:strVal val="ppt_x"/>
                                          </p:val>
                                        </p:tav>
                                      </p:tavLst>
                                    </p:anim>
                                    <p:anim calcmode="lin" valueType="num">
                                      <p:cBhvr additive="base">
                                        <p:cTn id="37" dur="500"/>
                                        <p:tgtEl>
                                          <p:spTgt spid="15"/>
                                        </p:tgtEl>
                                        <p:attrNameLst>
                                          <p:attrName>ppt_y</p:attrName>
                                        </p:attrNameLst>
                                      </p:cBhvr>
                                      <p:tavLst>
                                        <p:tav tm="0">
                                          <p:val>
                                            <p:strVal val="ppt_y"/>
                                          </p:val>
                                        </p:tav>
                                        <p:tav tm="100000">
                                          <p:val>
                                            <p:strVal val="1+ppt_h/2"/>
                                          </p:val>
                                        </p:tav>
                                      </p:tavLst>
                                    </p:anim>
                                    <p:set>
                                      <p:cBhvr>
                                        <p:cTn id="38" dur="1" fill="hold">
                                          <p:stCondLst>
                                            <p:cond delay="499"/>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nodeType="clickEffect">
                                  <p:stCondLst>
                                    <p:cond delay="0"/>
                                  </p:stCondLst>
                                  <p:childTnLst>
                                    <p:anim calcmode="lin" valueType="num">
                                      <p:cBhvr additive="base">
                                        <p:cTn id="52" dur="500"/>
                                        <p:tgtEl>
                                          <p:spTgt spid="13"/>
                                        </p:tgtEl>
                                        <p:attrNameLst>
                                          <p:attrName>ppt_x</p:attrName>
                                        </p:attrNameLst>
                                      </p:cBhvr>
                                      <p:tavLst>
                                        <p:tav tm="0">
                                          <p:val>
                                            <p:strVal val="ppt_x"/>
                                          </p:val>
                                        </p:tav>
                                        <p:tav tm="100000">
                                          <p:val>
                                            <p:strVal val="ppt_x"/>
                                          </p:val>
                                        </p:tav>
                                      </p:tavLst>
                                    </p:anim>
                                    <p:anim calcmode="lin" valueType="num">
                                      <p:cBhvr additive="base">
                                        <p:cTn id="53" dur="500"/>
                                        <p:tgtEl>
                                          <p:spTgt spid="13"/>
                                        </p:tgtEl>
                                        <p:attrNameLst>
                                          <p:attrName>ppt_y</p:attrName>
                                        </p:attrNameLst>
                                      </p:cBhvr>
                                      <p:tavLst>
                                        <p:tav tm="0">
                                          <p:val>
                                            <p:strVal val="ppt_y"/>
                                          </p:val>
                                        </p:tav>
                                        <p:tav tm="100000">
                                          <p:val>
                                            <p:strVal val="1+ppt_h/2"/>
                                          </p:val>
                                        </p:tav>
                                      </p:tavLst>
                                    </p:anim>
                                    <p:set>
                                      <p:cBhvr>
                                        <p:cTn id="54" dur="1" fill="hold">
                                          <p:stCondLst>
                                            <p:cond delay="499"/>
                                          </p:stCondLst>
                                        </p:cTn>
                                        <p:tgtEl>
                                          <p:spTgt spid="13"/>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14"/>
                                        </p:tgtEl>
                                        <p:attrNameLst>
                                          <p:attrName>ppt_x</p:attrName>
                                        </p:attrNameLst>
                                      </p:cBhvr>
                                      <p:tavLst>
                                        <p:tav tm="0">
                                          <p:val>
                                            <p:strVal val="ppt_x"/>
                                          </p:val>
                                        </p:tav>
                                        <p:tav tm="100000">
                                          <p:val>
                                            <p:strVal val="ppt_x"/>
                                          </p:val>
                                        </p:tav>
                                      </p:tavLst>
                                    </p:anim>
                                    <p:anim calcmode="lin" valueType="num">
                                      <p:cBhvr additive="base">
                                        <p:cTn id="57" dur="500"/>
                                        <p:tgtEl>
                                          <p:spTgt spid="14"/>
                                        </p:tgtEl>
                                        <p:attrNameLst>
                                          <p:attrName>ppt_y</p:attrName>
                                        </p:attrNameLst>
                                      </p:cBhvr>
                                      <p:tavLst>
                                        <p:tav tm="0">
                                          <p:val>
                                            <p:strVal val="ppt_y"/>
                                          </p:val>
                                        </p:tav>
                                        <p:tav tm="100000">
                                          <p:val>
                                            <p:strVal val="1+ppt_h/2"/>
                                          </p:val>
                                        </p:tav>
                                      </p:tavLst>
                                    </p:anim>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animBg="1"/>
      <p:bldP spid="30" grpId="0" animBg="1"/>
      <p:bldP spid="31"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latin typeface="Times New Roman" pitchFamily="18" charset="0"/>
                <a:cs typeface="Times New Roman" pitchFamily="18" charset="0"/>
              </a:rPr>
              <a:t>Segmentation——</a:t>
            </a:r>
            <a:r>
              <a:rPr lang="en-US" altLang="zh-CN" dirty="0" err="1" smtClean="0">
                <a:latin typeface="Times New Roman" pitchFamily="18" charset="0"/>
                <a:cs typeface="Times New Roman" pitchFamily="18" charset="0"/>
              </a:rPr>
              <a:t>Thresholding</a:t>
            </a:r>
            <a:endParaRPr lang="en-US" dirty="0"/>
          </a:p>
        </p:txBody>
      </p:sp>
      <p:sp>
        <p:nvSpPr>
          <p:cNvPr id="3" name="Content Placeholder 2"/>
          <p:cNvSpPr>
            <a:spLocks noGrp="1"/>
          </p:cNvSpPr>
          <p:nvPr>
            <p:ph idx="1"/>
          </p:nvPr>
        </p:nvSpPr>
        <p:spPr>
          <a:xfrm>
            <a:off x="295835" y="861060"/>
            <a:ext cx="8516471" cy="5315903"/>
          </a:xfrm>
        </p:spPr>
        <p:txBody>
          <a:bodyPr>
            <a:normAutofit fontScale="85000" lnSpcReduction="20000"/>
          </a:bodyPr>
          <a:lstStyle/>
          <a:p>
            <a:pPr>
              <a:lnSpc>
                <a:spcPct val="150000"/>
              </a:lnSpc>
              <a:buFont typeface="Wingdings" pitchFamily="2" charset="2"/>
              <a:buChar char="ü"/>
            </a:pPr>
            <a:r>
              <a:rPr lang="zh-CN" altLang="en-US" dirty="0" smtClean="0"/>
              <a:t>灰度阈值处理基础</a:t>
            </a:r>
            <a:endParaRPr lang="en-US" altLang="zh-CN" dirty="0" smtClean="0"/>
          </a:p>
          <a:p>
            <a:pPr lvl="1">
              <a:lnSpc>
                <a:spcPct val="150000"/>
              </a:lnSpc>
              <a:buFont typeface="Wingdings" pitchFamily="2" charset="2"/>
              <a:buChar char="Ø"/>
            </a:pPr>
            <a:r>
              <a:rPr lang="zh-CN" altLang="en-US" dirty="0" smtClean="0"/>
              <a:t>灰度阈值处理</a:t>
            </a:r>
            <a:endParaRPr lang="en-US" altLang="zh-CN" dirty="0" smtClean="0"/>
          </a:p>
          <a:p>
            <a:pPr lvl="1">
              <a:lnSpc>
                <a:spcPct val="150000"/>
              </a:lnSpc>
              <a:buFont typeface="Wingdings" pitchFamily="2" charset="2"/>
              <a:buChar char="Ø"/>
            </a:pPr>
            <a:r>
              <a:rPr lang="zh-CN" altLang="en-US" dirty="0" smtClean="0"/>
              <a:t>阈值化的类型</a:t>
            </a:r>
            <a:endParaRPr lang="en-US" altLang="zh-CN" dirty="0" smtClean="0"/>
          </a:p>
          <a:p>
            <a:pPr lvl="1">
              <a:lnSpc>
                <a:spcPct val="150000"/>
              </a:lnSpc>
              <a:buFont typeface="Wingdings" pitchFamily="2" charset="2"/>
              <a:buChar char="Ø"/>
            </a:pPr>
            <a:r>
              <a:rPr lang="zh-CN" altLang="en-US" dirty="0" smtClean="0"/>
              <a:t>关键点</a:t>
            </a:r>
            <a:r>
              <a:rPr lang="en-US" altLang="zh-CN" dirty="0" smtClean="0"/>
              <a:t>&amp;</a:t>
            </a:r>
            <a:r>
              <a:rPr lang="zh-CN" altLang="en-US" dirty="0" smtClean="0"/>
              <a:t>难点</a:t>
            </a:r>
            <a:endParaRPr lang="en-US" altLang="zh-CN" dirty="0" smtClean="0"/>
          </a:p>
          <a:p>
            <a:pPr>
              <a:lnSpc>
                <a:spcPct val="150000"/>
              </a:lnSpc>
              <a:buFont typeface="Wingdings" pitchFamily="2" charset="2"/>
              <a:buChar char="ü"/>
            </a:pPr>
            <a:r>
              <a:rPr lang="zh-CN" altLang="en-US" dirty="0" smtClean="0"/>
              <a:t>全局阈值处理</a:t>
            </a:r>
            <a:endParaRPr lang="en-US" altLang="en-US" dirty="0" smtClean="0"/>
          </a:p>
          <a:p>
            <a:pPr lvl="1">
              <a:lnSpc>
                <a:spcPct val="150000"/>
              </a:lnSpc>
              <a:buFont typeface="Wingdings" pitchFamily="2" charset="2"/>
              <a:buChar char="Ø"/>
            </a:pPr>
            <a:r>
              <a:rPr lang="zh-CN" altLang="en-US" dirty="0" smtClean="0"/>
              <a:t>迭代算法自动计算阈值</a:t>
            </a:r>
            <a:r>
              <a:rPr lang="en-US" altLang="zh-CN" dirty="0" smtClean="0"/>
              <a:t>T</a:t>
            </a:r>
          </a:p>
          <a:p>
            <a:pPr lvl="1">
              <a:lnSpc>
                <a:spcPct val="150000"/>
              </a:lnSpc>
              <a:buFont typeface="Wingdings" pitchFamily="2" charset="2"/>
              <a:buChar char="Ø"/>
            </a:pPr>
            <a:r>
              <a:rPr lang="zh-CN" altLang="en-US" dirty="0" smtClean="0"/>
              <a:t>用</a:t>
            </a:r>
            <a:r>
              <a:rPr lang="en-US" altLang="en-US" dirty="0" smtClean="0"/>
              <a:t>Otsu</a:t>
            </a:r>
            <a:r>
              <a:rPr lang="zh-CN" altLang="en-US" dirty="0" smtClean="0"/>
              <a:t>方法的最佳全局阈值处理</a:t>
            </a:r>
            <a:endParaRPr lang="en-US" altLang="zh-CN" dirty="0" smtClean="0"/>
          </a:p>
          <a:p>
            <a:pPr>
              <a:lnSpc>
                <a:spcPct val="150000"/>
              </a:lnSpc>
              <a:buFont typeface="Wingdings" pitchFamily="2" charset="2"/>
              <a:buChar char="ü"/>
            </a:pPr>
            <a:r>
              <a:rPr lang="zh-CN" altLang="en-US" dirty="0" smtClean="0"/>
              <a:t>图像分块局部阈值处理（可变阈值处理）</a:t>
            </a:r>
          </a:p>
          <a:p>
            <a:pPr lvl="1">
              <a:lnSpc>
                <a:spcPct val="150000"/>
              </a:lnSpc>
              <a:buFont typeface="Wingdings" pitchFamily="2" charset="2"/>
              <a:buChar char="Ø"/>
            </a:pPr>
            <a:r>
              <a:rPr lang="zh-CN" altLang="en-US" dirty="0" smtClean="0"/>
              <a:t>图像分块</a:t>
            </a:r>
            <a:endParaRPr lang="en-US" altLang="zh-CN" dirty="0" smtClean="0"/>
          </a:p>
          <a:p>
            <a:pPr>
              <a:lnSpc>
                <a:spcPct val="150000"/>
              </a:lnSpc>
              <a:buFont typeface="Wingdings" pitchFamily="2" charset="2"/>
              <a:buChar char="ü"/>
            </a:pPr>
            <a:r>
              <a:rPr lang="zh-CN" altLang="en-US" dirty="0" smtClean="0"/>
              <a:t>利用边缘改进全局阈值处理</a:t>
            </a:r>
            <a:endParaRPr lang="en-US" altLang="en-US" dirty="0" smtClean="0"/>
          </a:p>
          <a:p>
            <a:pPr lvl="1">
              <a:lnSpc>
                <a:spcPct val="150000"/>
              </a:lnSpc>
              <a:buNone/>
            </a:pPr>
            <a:endParaRPr lang="en-US" altLang="en-US" dirty="0" smtClean="0"/>
          </a:p>
          <a:p>
            <a:pPr lvl="1">
              <a:buNone/>
            </a:pPr>
            <a:endParaRPr lang="en-US" altLang="en-US" dirty="0" smtClean="0"/>
          </a:p>
        </p:txBody>
      </p:sp>
    </p:spTree>
    <p:extLst>
      <p:ext uri="{BB962C8B-B14F-4D97-AF65-F5344CB8AC3E}">
        <p14:creationId xmlns="" xmlns:p14="http://schemas.microsoft.com/office/powerpoint/2010/main" val="3376176139"/>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p:cBhvr override="childStyle">
                                        <p:cTn id="6" dur="500" fill="hold"/>
                                        <p:tgtEl>
                                          <p:spTgt spid="3">
                                            <p:txEl>
                                              <p:pRg st="7" end="7"/>
                                            </p:txEl>
                                          </p:spTgt>
                                        </p:tgtEl>
                                        <p:attrNameLst>
                                          <p:attrName>style.color</p:attrName>
                                        </p:attrNameLst>
                                      </p:cBhvr>
                                      <p:to>
                                        <a:srgbClr val="FD2621"/>
                                      </p:to>
                                    </p:animClr>
                                  </p:childTnLst>
                                </p:cTn>
                              </p:par>
                              <p:par>
                                <p:cTn id="7" presetID="3" presetClass="emph" presetSubtype="2" fill="hold" nodeType="withEffect">
                                  <p:stCondLst>
                                    <p:cond delay="0"/>
                                  </p:stCondLst>
                                  <p:childTnLst>
                                    <p:animClr clrSpc="rgb">
                                      <p:cBhvr override="childStyle">
                                        <p:cTn id="8" dur="500" fill="hold"/>
                                        <p:tgtEl>
                                          <p:spTgt spid="3">
                                            <p:txEl>
                                              <p:pRg st="8" end="8"/>
                                            </p:txEl>
                                          </p:spTgt>
                                        </p:tgtEl>
                                        <p:attrNameLst>
                                          <p:attrName>style.color</p:attrName>
                                        </p:attrNameLst>
                                      </p:cBhvr>
                                      <p:to>
                                        <a:srgbClr val="FD262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rtl="0">
              <a:lnSpc>
                <a:spcPct val="90000"/>
              </a:lnSpc>
              <a:spcBef>
                <a:spcPct val="0"/>
              </a:spcBef>
            </a:pPr>
            <a:r>
              <a:rPr lang="zh-CN" altLang="en-US" sz="4000" dirty="0">
                <a:latin typeface="+mn-lt"/>
              </a:rPr>
              <a:t>局部</a:t>
            </a:r>
            <a:r>
              <a:rPr lang="zh-CN" altLang="en-US" sz="4000" dirty="0" smtClean="0">
                <a:latin typeface="+mn-lt"/>
              </a:rPr>
              <a:t>阈值处理（图像分块）</a:t>
            </a:r>
            <a:r>
              <a:rPr lang="en-US" altLang="zh-CN" sz="4000" dirty="0" smtClean="0">
                <a:latin typeface="+mn-lt"/>
              </a:rPr>
              <a:t>——</a:t>
            </a:r>
            <a:r>
              <a:rPr lang="zh-CN" altLang="en-US" sz="4000" dirty="0">
                <a:latin typeface="+mn-lt"/>
              </a:rPr>
              <a:t>思想</a:t>
            </a:r>
            <a:endParaRPr lang="en-US" sz="4000" dirty="0">
              <a:latin typeface="+mn-lt"/>
            </a:endParaRPr>
          </a:p>
        </p:txBody>
      </p:sp>
      <p:pic>
        <p:nvPicPr>
          <p:cNvPr id="23" name="Picture 2"/>
          <p:cNvPicPr>
            <a:picLocks noChangeAspect="1" noChangeArrowheads="1"/>
          </p:cNvPicPr>
          <p:nvPr/>
        </p:nvPicPr>
        <p:blipFill>
          <a:blip r:embed="rId3"/>
          <a:srcRect/>
          <a:stretch>
            <a:fillRect/>
          </a:stretch>
        </p:blipFill>
        <p:spPr bwMode="auto">
          <a:xfrm>
            <a:off x="1295400" y="620713"/>
            <a:ext cx="7696200" cy="5853112"/>
          </a:xfrm>
          <a:prstGeom prst="rect">
            <a:avLst/>
          </a:prstGeom>
          <a:noFill/>
          <a:ln w="9525">
            <a:noFill/>
            <a:miter lim="800000"/>
            <a:headEnd/>
            <a:tailEnd/>
          </a:ln>
          <a:effectLst/>
        </p:spPr>
      </p:pic>
      <p:sp>
        <p:nvSpPr>
          <p:cNvPr id="24" name="Text Box 6"/>
          <p:cNvSpPr txBox="1">
            <a:spLocks noChangeArrowheads="1"/>
          </p:cNvSpPr>
          <p:nvPr/>
        </p:nvSpPr>
        <p:spPr bwMode="auto">
          <a:xfrm>
            <a:off x="304800" y="2819400"/>
            <a:ext cx="3049588" cy="1552575"/>
          </a:xfrm>
          <a:prstGeom prst="rect">
            <a:avLst/>
          </a:prstGeom>
          <a:noFill/>
          <a:ln w="9525">
            <a:noFill/>
            <a:miter lim="800000"/>
            <a:headEnd/>
            <a:tailEnd/>
          </a:ln>
          <a:effectLst/>
        </p:spPr>
        <p:txBody>
          <a:bodyPr wrap="none">
            <a:spAutoFit/>
          </a:bodyPr>
          <a:lstStyle/>
          <a:p>
            <a:r>
              <a:rPr lang="en-US" dirty="0">
                <a:solidFill>
                  <a:srgbClr val="3333CC"/>
                </a:solidFill>
              </a:rPr>
              <a:t>If areas of object and </a:t>
            </a:r>
          </a:p>
          <a:p>
            <a:r>
              <a:rPr lang="en-US" dirty="0">
                <a:solidFill>
                  <a:srgbClr val="3333CC"/>
                </a:solidFill>
              </a:rPr>
              <a:t>background are nearly</a:t>
            </a:r>
          </a:p>
          <a:p>
            <a:r>
              <a:rPr lang="en-US" dirty="0">
                <a:solidFill>
                  <a:srgbClr val="3333CC"/>
                </a:solidFill>
              </a:rPr>
              <a:t>equal, a histogram will </a:t>
            </a:r>
          </a:p>
          <a:p>
            <a:r>
              <a:rPr lang="en-US" dirty="0">
                <a:solidFill>
                  <a:srgbClr val="3333CC"/>
                </a:solidFill>
              </a:rPr>
              <a:t>be bimodal </a:t>
            </a:r>
            <a:endParaRPr lang="th-TH" altLang="zh-CN" dirty="0">
              <a:solidFill>
                <a:srgbClr val="3333CC"/>
              </a:solidFill>
            </a:endParaRPr>
          </a:p>
        </p:txBody>
      </p:sp>
      <p:sp>
        <p:nvSpPr>
          <p:cNvPr id="25" name="AutoShape 7"/>
          <p:cNvSpPr>
            <a:spLocks noChangeArrowheads="1"/>
          </p:cNvSpPr>
          <p:nvPr/>
        </p:nvSpPr>
        <p:spPr bwMode="auto">
          <a:xfrm>
            <a:off x="1447800" y="4419600"/>
            <a:ext cx="685800" cy="304800"/>
          </a:xfrm>
          <a:prstGeom prst="downArrow">
            <a:avLst>
              <a:gd name="adj1" fmla="val 50000"/>
              <a:gd name="adj2" fmla="val 58852"/>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26" name="Text Box 8"/>
          <p:cNvSpPr txBox="1">
            <a:spLocks noChangeArrowheads="1"/>
          </p:cNvSpPr>
          <p:nvPr/>
        </p:nvSpPr>
        <p:spPr bwMode="auto">
          <a:xfrm>
            <a:off x="533400" y="609600"/>
            <a:ext cx="2922588" cy="1552575"/>
          </a:xfrm>
          <a:prstGeom prst="rect">
            <a:avLst/>
          </a:prstGeom>
          <a:noFill/>
          <a:ln w="9525">
            <a:noFill/>
            <a:miter lim="800000"/>
            <a:headEnd/>
            <a:tailEnd/>
          </a:ln>
          <a:effectLst/>
        </p:spPr>
        <p:txBody>
          <a:bodyPr wrap="none">
            <a:spAutoFit/>
          </a:bodyPr>
          <a:lstStyle/>
          <a:p>
            <a:r>
              <a:rPr lang="en-US">
                <a:solidFill>
                  <a:srgbClr val="FF0000"/>
                </a:solidFill>
              </a:rPr>
              <a:t>If areas of object and </a:t>
            </a:r>
          </a:p>
          <a:p>
            <a:r>
              <a:rPr lang="en-US">
                <a:solidFill>
                  <a:srgbClr val="FF0000"/>
                </a:solidFill>
              </a:rPr>
              <a:t>background are not </a:t>
            </a:r>
          </a:p>
          <a:p>
            <a:r>
              <a:rPr lang="en-US">
                <a:solidFill>
                  <a:srgbClr val="FF0000"/>
                </a:solidFill>
              </a:rPr>
              <a:t>balanced, a histogram </a:t>
            </a:r>
          </a:p>
          <a:p>
            <a:r>
              <a:rPr lang="en-US">
                <a:solidFill>
                  <a:srgbClr val="FF0000"/>
                </a:solidFill>
              </a:rPr>
              <a:t>will be unimodal. </a:t>
            </a:r>
            <a:endParaRPr lang="th-TH" altLang="zh-CN">
              <a:solidFill>
                <a:srgbClr val="FF0000"/>
              </a:solidFill>
            </a:endParaRPr>
          </a:p>
        </p:txBody>
      </p:sp>
      <p:sp>
        <p:nvSpPr>
          <p:cNvPr id="27" name="Rectangle 9"/>
          <p:cNvSpPr>
            <a:spLocks noChangeArrowheads="1"/>
          </p:cNvSpPr>
          <p:nvPr/>
        </p:nvSpPr>
        <p:spPr bwMode="auto">
          <a:xfrm>
            <a:off x="3962400" y="4572000"/>
            <a:ext cx="304800" cy="228600"/>
          </a:xfrm>
          <a:prstGeom prst="rect">
            <a:avLst/>
          </a:prstGeom>
          <a:noFill/>
          <a:ln w="25400">
            <a:solidFill>
              <a:srgbClr val="3333CC"/>
            </a:solidFill>
            <a:miter lim="800000"/>
            <a:headEnd/>
            <a:tailEnd/>
          </a:ln>
          <a:effectLst/>
        </p:spPr>
        <p:txBody>
          <a:bodyPr wrap="none" anchor="ctr"/>
          <a:lstStyle/>
          <a:p>
            <a:endParaRPr lang="zh-CN" altLang="en-US"/>
          </a:p>
        </p:txBody>
      </p:sp>
      <p:sp>
        <p:nvSpPr>
          <p:cNvPr id="28" name="Rectangle 10"/>
          <p:cNvSpPr>
            <a:spLocks noChangeArrowheads="1"/>
          </p:cNvSpPr>
          <p:nvPr/>
        </p:nvSpPr>
        <p:spPr bwMode="auto">
          <a:xfrm>
            <a:off x="3962400" y="2590800"/>
            <a:ext cx="2362200" cy="1905000"/>
          </a:xfrm>
          <a:prstGeom prst="rect">
            <a:avLst/>
          </a:prstGeom>
          <a:noFill/>
          <a:ln w="25400">
            <a:solidFill>
              <a:srgbClr val="FF0000"/>
            </a:solidFill>
            <a:miter lim="800000"/>
            <a:headEnd/>
            <a:tailEnd/>
          </a:ln>
          <a:effectLst/>
        </p:spPr>
        <p:txBody>
          <a:bodyPr wrap="none" anchor="ctr"/>
          <a:lstStyle/>
          <a:p>
            <a:endParaRPr lang="zh-CN" altLang="en-US"/>
          </a:p>
        </p:txBody>
      </p:sp>
      <p:sp>
        <p:nvSpPr>
          <p:cNvPr id="29" name="Line 11"/>
          <p:cNvSpPr>
            <a:spLocks noChangeShapeType="1"/>
          </p:cNvSpPr>
          <p:nvPr/>
        </p:nvSpPr>
        <p:spPr bwMode="auto">
          <a:xfrm>
            <a:off x="2895600" y="2133600"/>
            <a:ext cx="4038600" cy="1143000"/>
          </a:xfrm>
          <a:prstGeom prst="line">
            <a:avLst/>
          </a:prstGeom>
          <a:noFill/>
          <a:ln w="25400">
            <a:solidFill>
              <a:srgbClr val="FF0000"/>
            </a:solidFill>
            <a:round/>
            <a:headEnd/>
            <a:tailEnd type="triangle" w="med" len="med"/>
          </a:ln>
          <a:effectLst/>
        </p:spPr>
        <p:txBody>
          <a:bodyPr/>
          <a:lstStyle/>
          <a:p>
            <a:endParaRPr lang="zh-CN" altLang="en-US"/>
          </a:p>
        </p:txBody>
      </p: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normAutofit fontScale="90000"/>
          </a:bodyPr>
          <a:lstStyle/>
          <a:p>
            <a:r>
              <a:rPr lang="zh-CN" altLang="en-US" dirty="0" smtClean="0"/>
              <a:t>灰度阈值处理基础</a:t>
            </a:r>
            <a:r>
              <a:rPr lang="en-US" altLang="zh-CN" dirty="0" smtClean="0"/>
              <a:t>——</a:t>
            </a:r>
            <a:r>
              <a:rPr lang="zh-CN" altLang="en-US" dirty="0" smtClean="0"/>
              <a:t>阈值法简介</a:t>
            </a:r>
            <a:endParaRPr lang="zh-CN" altLang="en-US" sz="2800" dirty="0">
              <a:ea typeface="隶书" pitchFamily="49" charset="-122"/>
            </a:endParaRPr>
          </a:p>
        </p:txBody>
      </p:sp>
      <p:sp>
        <p:nvSpPr>
          <p:cNvPr id="4" name="Text Box 3"/>
          <p:cNvSpPr txBox="1">
            <a:spLocks noChangeArrowheads="1"/>
          </p:cNvSpPr>
          <p:nvPr/>
        </p:nvSpPr>
        <p:spPr bwMode="auto">
          <a:xfrm>
            <a:off x="395288" y="620713"/>
            <a:ext cx="8569325" cy="1187450"/>
          </a:xfrm>
          <a:prstGeom prst="rect">
            <a:avLst/>
          </a:prstGeom>
          <a:noFill/>
          <a:ln w="9525">
            <a:noFill/>
            <a:miter lim="800000"/>
            <a:headEnd/>
            <a:tailEnd/>
          </a:ln>
          <a:effectLst/>
        </p:spPr>
        <p:txBody>
          <a:bodyPr>
            <a:spAutoFit/>
          </a:bodyPr>
          <a:lstStyle/>
          <a:p>
            <a:r>
              <a:rPr lang="zh-CN" altLang="zh-CN" dirty="0">
                <a:ea typeface="宋体" pitchFamily="2" charset="-122"/>
              </a:rPr>
              <a:t>As a way to separate the elements of the picture by looking at the </a:t>
            </a:r>
          </a:p>
          <a:p>
            <a:r>
              <a:rPr lang="zh-CN" altLang="zh-CN" dirty="0">
                <a:ea typeface="宋体" pitchFamily="2" charset="-122"/>
              </a:rPr>
              <a:t>properties of the pixels within the same area as the only method.</a:t>
            </a:r>
          </a:p>
          <a:p>
            <a:r>
              <a:rPr lang="en-US" dirty="0"/>
              <a:t>Intensity </a:t>
            </a:r>
            <a:r>
              <a:rPr lang="en-US" dirty="0" err="1"/>
              <a:t>Thresholding</a:t>
            </a:r>
            <a:endParaRPr lang="th-TH" altLang="zh-CN" dirty="0"/>
          </a:p>
        </p:txBody>
      </p:sp>
      <p:pic>
        <p:nvPicPr>
          <p:cNvPr id="5" name="Picture 4"/>
          <p:cNvPicPr>
            <a:picLocks noChangeAspect="1" noChangeArrowheads="1"/>
          </p:cNvPicPr>
          <p:nvPr/>
        </p:nvPicPr>
        <p:blipFill>
          <a:blip r:embed="rId4"/>
          <a:srcRect/>
          <a:stretch>
            <a:fillRect/>
          </a:stretch>
        </p:blipFill>
        <p:spPr bwMode="auto">
          <a:xfrm>
            <a:off x="304800" y="1752600"/>
            <a:ext cx="2039938" cy="2039938"/>
          </a:xfrm>
          <a:prstGeom prst="rect">
            <a:avLst/>
          </a:prstGeom>
          <a:noFill/>
          <a:ln w="9525">
            <a:noFill/>
            <a:miter lim="800000"/>
            <a:headEnd/>
            <a:tailEnd/>
          </a:ln>
        </p:spPr>
      </p:pic>
      <p:pic>
        <p:nvPicPr>
          <p:cNvPr id="6" name="Picture 5" descr="bacteriahst"/>
          <p:cNvPicPr>
            <a:picLocks noChangeAspect="1" noChangeArrowheads="1"/>
          </p:cNvPicPr>
          <p:nvPr/>
        </p:nvPicPr>
        <p:blipFill>
          <a:blip r:embed="rId5"/>
          <a:srcRect/>
          <a:stretch>
            <a:fillRect/>
          </a:stretch>
        </p:blipFill>
        <p:spPr bwMode="auto">
          <a:xfrm>
            <a:off x="381000" y="4038600"/>
            <a:ext cx="5943600" cy="2517775"/>
          </a:xfrm>
          <a:prstGeom prst="rect">
            <a:avLst/>
          </a:prstGeom>
          <a:noFill/>
        </p:spPr>
      </p:pic>
      <p:sp>
        <p:nvSpPr>
          <p:cNvPr id="7" name="Line 6"/>
          <p:cNvSpPr>
            <a:spLocks noChangeShapeType="1"/>
          </p:cNvSpPr>
          <p:nvPr/>
        </p:nvSpPr>
        <p:spPr bwMode="auto">
          <a:xfrm>
            <a:off x="2971800" y="3962400"/>
            <a:ext cx="0" cy="2743200"/>
          </a:xfrm>
          <a:prstGeom prst="line">
            <a:avLst/>
          </a:prstGeom>
          <a:noFill/>
          <a:ln w="25400">
            <a:solidFill>
              <a:srgbClr val="FF0000"/>
            </a:solidFill>
            <a:prstDash val="dash"/>
            <a:round/>
            <a:headEnd/>
            <a:tailEnd/>
          </a:ln>
          <a:effectLst/>
        </p:spPr>
        <p:txBody>
          <a:bodyPr/>
          <a:lstStyle/>
          <a:p>
            <a:endParaRPr lang="zh-CN" altLang="en-US"/>
          </a:p>
        </p:txBody>
      </p:sp>
      <p:sp>
        <p:nvSpPr>
          <p:cNvPr id="8" name="Text Box 7"/>
          <p:cNvSpPr txBox="1">
            <a:spLocks noChangeArrowheads="1"/>
          </p:cNvSpPr>
          <p:nvPr/>
        </p:nvSpPr>
        <p:spPr bwMode="auto">
          <a:xfrm>
            <a:off x="2590800" y="3641725"/>
            <a:ext cx="990600" cy="396875"/>
          </a:xfrm>
          <a:prstGeom prst="rect">
            <a:avLst/>
          </a:prstGeom>
          <a:noFill/>
          <a:ln w="9525">
            <a:noFill/>
            <a:miter lim="800000"/>
            <a:headEnd/>
            <a:tailEnd/>
          </a:ln>
          <a:effectLst/>
        </p:spPr>
        <p:txBody>
          <a:bodyPr wrap="none">
            <a:spAutoFit/>
          </a:bodyPr>
          <a:lstStyle/>
          <a:p>
            <a:r>
              <a:rPr lang="en-US" sz="2000" dirty="0"/>
              <a:t>T = 102</a:t>
            </a:r>
          </a:p>
        </p:txBody>
      </p:sp>
      <p:pic>
        <p:nvPicPr>
          <p:cNvPr id="9" name="Picture 8"/>
          <p:cNvPicPr>
            <a:picLocks noChangeAspect="1" noChangeArrowheads="1"/>
          </p:cNvPicPr>
          <p:nvPr/>
        </p:nvPicPr>
        <p:blipFill>
          <a:blip r:embed="rId6"/>
          <a:srcRect/>
          <a:stretch>
            <a:fillRect/>
          </a:stretch>
        </p:blipFill>
        <p:spPr bwMode="auto">
          <a:xfrm>
            <a:off x="6534150" y="4208463"/>
            <a:ext cx="2039938" cy="2039937"/>
          </a:xfrm>
          <a:prstGeom prst="rect">
            <a:avLst/>
          </a:prstGeom>
          <a:noFill/>
          <a:ln w="9525">
            <a:noFill/>
            <a:miter lim="800000"/>
            <a:headEnd/>
            <a:tailEnd/>
          </a:ln>
        </p:spPr>
      </p:pic>
      <p:graphicFrame>
        <p:nvGraphicFramePr>
          <p:cNvPr id="10" name="Object 9"/>
          <p:cNvGraphicFramePr>
            <a:graphicFrameLocks noChangeAspect="1"/>
          </p:cNvGraphicFramePr>
          <p:nvPr/>
        </p:nvGraphicFramePr>
        <p:xfrm>
          <a:off x="3352800" y="2071678"/>
          <a:ext cx="4419600" cy="1031875"/>
        </p:xfrm>
        <a:graphic>
          <a:graphicData uri="http://schemas.openxmlformats.org/presentationml/2006/ole">
            <p:oleObj spid="_x0000_s654337" name="Equation" r:id="rId7" imgW="1955520" imgH="457200" progId="Equation.DSMT4">
              <p:embed/>
            </p:oleObj>
          </a:graphicData>
        </a:graphic>
      </p:graphicFrame>
      <p:sp>
        <p:nvSpPr>
          <p:cNvPr id="11" name="Text Box 11"/>
          <p:cNvSpPr txBox="1">
            <a:spLocks noChangeArrowheads="1"/>
          </p:cNvSpPr>
          <p:nvPr/>
        </p:nvSpPr>
        <p:spPr bwMode="auto">
          <a:xfrm>
            <a:off x="6324600" y="6213475"/>
            <a:ext cx="2425700" cy="457200"/>
          </a:xfrm>
          <a:prstGeom prst="rect">
            <a:avLst/>
          </a:prstGeom>
          <a:noFill/>
          <a:ln w="9525">
            <a:noFill/>
            <a:miter lim="800000"/>
            <a:headEnd/>
            <a:tailEnd/>
          </a:ln>
          <a:effectLst/>
        </p:spPr>
        <p:txBody>
          <a:bodyPr wrap="none">
            <a:spAutoFit/>
          </a:bodyPr>
          <a:lstStyle/>
          <a:p>
            <a:r>
              <a:rPr lang="en-US"/>
              <a:t>After thresholding</a:t>
            </a:r>
          </a:p>
        </p:txBody>
      </p:sp>
      <p:sp>
        <p:nvSpPr>
          <p:cNvPr id="12" name="Line 12"/>
          <p:cNvSpPr>
            <a:spLocks noChangeShapeType="1"/>
          </p:cNvSpPr>
          <p:nvPr/>
        </p:nvSpPr>
        <p:spPr bwMode="auto">
          <a:xfrm>
            <a:off x="2133600" y="5029200"/>
            <a:ext cx="152400" cy="304800"/>
          </a:xfrm>
          <a:prstGeom prst="line">
            <a:avLst/>
          </a:prstGeom>
          <a:noFill/>
          <a:ln w="9525">
            <a:solidFill>
              <a:schemeClr val="tx1"/>
            </a:solidFill>
            <a:round/>
            <a:headEnd/>
            <a:tailEnd type="triangle" w="med" len="med"/>
          </a:ln>
          <a:effectLst/>
        </p:spPr>
        <p:txBody>
          <a:bodyPr/>
          <a:lstStyle/>
          <a:p>
            <a:endParaRPr lang="zh-CN" altLang="en-US"/>
          </a:p>
        </p:txBody>
      </p:sp>
      <p:sp>
        <p:nvSpPr>
          <p:cNvPr id="13" name="Text Box 13"/>
          <p:cNvSpPr txBox="1">
            <a:spLocks noChangeArrowheads="1"/>
          </p:cNvSpPr>
          <p:nvPr/>
        </p:nvSpPr>
        <p:spPr bwMode="auto">
          <a:xfrm>
            <a:off x="1295400" y="4649788"/>
            <a:ext cx="3251200" cy="457200"/>
          </a:xfrm>
          <a:prstGeom prst="rect">
            <a:avLst/>
          </a:prstGeom>
          <a:noFill/>
          <a:ln w="9525">
            <a:noFill/>
            <a:miter lim="800000"/>
            <a:headEnd/>
            <a:tailEnd/>
          </a:ln>
          <a:effectLst/>
        </p:spPr>
        <p:txBody>
          <a:bodyPr wrap="none">
            <a:spAutoFit/>
          </a:bodyPr>
          <a:lstStyle/>
          <a:p>
            <a:r>
              <a:rPr lang="zh-CN" altLang="zh-CN" dirty="0">
                <a:ea typeface="宋体" pitchFamily="2" charset="-122"/>
              </a:rPr>
              <a:t>The color of the bacteria.</a:t>
            </a:r>
            <a:endParaRPr lang="th-TH" altLang="zh-CN" dirty="0"/>
          </a:p>
        </p:txBody>
      </p:sp>
      <p:sp>
        <p:nvSpPr>
          <p:cNvPr id="14" name="Text Box 14"/>
          <p:cNvSpPr txBox="1">
            <a:spLocks noChangeArrowheads="1"/>
          </p:cNvSpPr>
          <p:nvPr/>
        </p:nvSpPr>
        <p:spPr bwMode="auto">
          <a:xfrm>
            <a:off x="4440238" y="4192588"/>
            <a:ext cx="3727450" cy="457200"/>
          </a:xfrm>
          <a:prstGeom prst="rect">
            <a:avLst/>
          </a:prstGeom>
          <a:noFill/>
          <a:ln w="9525">
            <a:noFill/>
            <a:miter lim="800000"/>
            <a:headEnd/>
            <a:tailEnd/>
          </a:ln>
          <a:effectLst/>
        </p:spPr>
        <p:txBody>
          <a:bodyPr wrap="none">
            <a:spAutoFit/>
          </a:bodyPr>
          <a:lstStyle/>
          <a:p>
            <a:r>
              <a:rPr lang="zh-CN" altLang="zh-CN" dirty="0">
                <a:ea typeface="宋体" pitchFamily="2" charset="-122"/>
              </a:rPr>
              <a:t>The color of the background.</a:t>
            </a:r>
            <a:endParaRPr lang="th-TH" altLang="zh-CN" dirty="0"/>
          </a:p>
        </p:txBody>
      </p:sp>
      <p:sp>
        <p:nvSpPr>
          <p:cNvPr id="15" name="Line 15"/>
          <p:cNvSpPr>
            <a:spLocks noChangeShapeType="1"/>
          </p:cNvSpPr>
          <p:nvPr/>
        </p:nvSpPr>
        <p:spPr bwMode="auto">
          <a:xfrm flipH="1">
            <a:off x="4191000" y="4572000"/>
            <a:ext cx="30480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16" name="AutoShape 16"/>
          <p:cNvSpPr>
            <a:spLocks/>
          </p:cNvSpPr>
          <p:nvPr/>
        </p:nvSpPr>
        <p:spPr bwMode="auto">
          <a:xfrm rot="-5400000">
            <a:off x="2171700" y="4991100"/>
            <a:ext cx="304800" cy="1143000"/>
          </a:xfrm>
          <a:prstGeom prst="rightBrace">
            <a:avLst>
              <a:gd name="adj1" fmla="val 31250"/>
              <a:gd name="adj2" fmla="val 49718"/>
            </a:avLst>
          </a:prstGeom>
          <a:noFill/>
          <a:ln w="9525">
            <a:solidFill>
              <a:schemeClr val="tx1"/>
            </a:solidFill>
            <a:round/>
            <a:headEnd/>
            <a:tailEnd/>
          </a:ln>
          <a:effectLst/>
        </p:spPr>
        <p:txBody>
          <a:bodyPr wrap="none" anchor="ctr"/>
          <a:lstStyle/>
          <a:p>
            <a:endParaRPr lang="zh-CN" altLang="en-US"/>
          </a:p>
        </p:txBody>
      </p:sp>
      <p:sp>
        <p:nvSpPr>
          <p:cNvPr id="17" name="AutoShape 17"/>
          <p:cNvSpPr>
            <a:spLocks/>
          </p:cNvSpPr>
          <p:nvPr/>
        </p:nvSpPr>
        <p:spPr bwMode="auto">
          <a:xfrm rot="-2299914">
            <a:off x="4038600" y="3962400"/>
            <a:ext cx="304800" cy="2057400"/>
          </a:xfrm>
          <a:prstGeom prst="rightBrace">
            <a:avLst>
              <a:gd name="adj1" fmla="val 56250"/>
              <a:gd name="adj2" fmla="val 40898"/>
            </a:avLst>
          </a:prstGeom>
          <a:noFill/>
          <a:ln w="9525">
            <a:solidFill>
              <a:schemeClr val="tx1"/>
            </a:solidFill>
            <a:round/>
            <a:headEnd/>
            <a:tailEnd/>
          </a:ln>
          <a:effectLst/>
        </p:spPr>
        <p:txBody>
          <a:bodyPr wrap="none" anchor="ctr"/>
          <a:lstStyle/>
          <a:p>
            <a:endParaRPr lang="zh-CN" altLang="en-US"/>
          </a:p>
        </p:txBody>
      </p:sp>
      <p:grpSp>
        <p:nvGrpSpPr>
          <p:cNvPr id="18" name="Group 18"/>
          <p:cNvGrpSpPr>
            <a:grpSpLocks/>
          </p:cNvGrpSpPr>
          <p:nvPr/>
        </p:nvGrpSpPr>
        <p:grpSpPr bwMode="auto">
          <a:xfrm>
            <a:off x="61913" y="6378575"/>
            <a:ext cx="430212" cy="415925"/>
            <a:chOff x="5457" y="4012"/>
            <a:chExt cx="271" cy="262"/>
          </a:xfrm>
        </p:grpSpPr>
        <p:sp>
          <p:nvSpPr>
            <p:cNvPr id="19" name="AutoShape 19"/>
            <p:cNvSpPr>
              <a:spLocks noChangeArrowheads="1"/>
            </p:cNvSpPr>
            <p:nvPr/>
          </p:nvSpPr>
          <p:spPr bwMode="auto">
            <a:xfrm>
              <a:off x="5457" y="4012"/>
              <a:ext cx="271" cy="262"/>
            </a:xfrm>
            <a:prstGeom prst="roundRect">
              <a:avLst>
                <a:gd name="adj" fmla="val 16667"/>
              </a:avLst>
            </a:prstGeom>
            <a:solidFill>
              <a:srgbClr val="FFFF99"/>
            </a:solidFill>
            <a:ln w="9525">
              <a:solidFill>
                <a:schemeClr val="tx1"/>
              </a:solidFill>
              <a:round/>
              <a:headEnd/>
              <a:tailEnd/>
            </a:ln>
            <a:effectLst/>
          </p:spPr>
          <p:txBody>
            <a:bodyPr wrap="none" anchor="ctr"/>
            <a:lstStyle/>
            <a:p>
              <a:endParaRPr lang="zh-CN" altLang="en-US"/>
            </a:p>
          </p:txBody>
        </p:sp>
        <p:grpSp>
          <p:nvGrpSpPr>
            <p:cNvPr id="20" name="Group 20"/>
            <p:cNvGrpSpPr>
              <a:grpSpLocks noChangeAspect="1"/>
            </p:cNvGrpSpPr>
            <p:nvPr/>
          </p:nvGrpSpPr>
          <p:grpSpPr bwMode="auto">
            <a:xfrm>
              <a:off x="5491" y="4043"/>
              <a:ext cx="207" cy="210"/>
              <a:chOff x="576" y="754"/>
              <a:chExt cx="470" cy="470"/>
            </a:xfrm>
          </p:grpSpPr>
          <p:sp>
            <p:nvSpPr>
              <p:cNvPr id="21" name="Oval 21"/>
              <p:cNvSpPr>
                <a:spLocks noChangeAspect="1" noChangeArrowheads="1"/>
              </p:cNvSpPr>
              <p:nvPr/>
            </p:nvSpPr>
            <p:spPr bwMode="auto">
              <a:xfrm>
                <a:off x="576" y="754"/>
                <a:ext cx="86" cy="8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22" name="Oval 22"/>
              <p:cNvSpPr>
                <a:spLocks noChangeAspect="1" noChangeArrowheads="1"/>
              </p:cNvSpPr>
              <p:nvPr/>
            </p:nvSpPr>
            <p:spPr bwMode="auto">
              <a:xfrm>
                <a:off x="862" y="848"/>
                <a:ext cx="86" cy="8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23" name="Oval 23"/>
              <p:cNvSpPr>
                <a:spLocks noChangeAspect="1" noChangeArrowheads="1"/>
              </p:cNvSpPr>
              <p:nvPr/>
            </p:nvSpPr>
            <p:spPr bwMode="auto">
              <a:xfrm>
                <a:off x="768" y="946"/>
                <a:ext cx="86" cy="8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24" name="Oval 24"/>
              <p:cNvSpPr>
                <a:spLocks noChangeAspect="1" noChangeArrowheads="1"/>
              </p:cNvSpPr>
              <p:nvPr/>
            </p:nvSpPr>
            <p:spPr bwMode="auto">
              <a:xfrm>
                <a:off x="960" y="754"/>
                <a:ext cx="86" cy="8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25" name="Oval 25"/>
              <p:cNvSpPr>
                <a:spLocks noChangeAspect="1" noChangeArrowheads="1"/>
              </p:cNvSpPr>
              <p:nvPr/>
            </p:nvSpPr>
            <p:spPr bwMode="auto">
              <a:xfrm>
                <a:off x="960" y="1138"/>
                <a:ext cx="86" cy="8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26" name="Oval 26"/>
              <p:cNvSpPr>
                <a:spLocks noChangeAspect="1" noChangeArrowheads="1"/>
              </p:cNvSpPr>
              <p:nvPr/>
            </p:nvSpPr>
            <p:spPr bwMode="auto">
              <a:xfrm>
                <a:off x="960" y="946"/>
                <a:ext cx="86" cy="8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27" name="Oval 27"/>
              <p:cNvSpPr>
                <a:spLocks noChangeAspect="1" noChangeArrowheads="1"/>
              </p:cNvSpPr>
              <p:nvPr/>
            </p:nvSpPr>
            <p:spPr bwMode="auto">
              <a:xfrm>
                <a:off x="769" y="1137"/>
                <a:ext cx="86" cy="8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28" name="Oval 28"/>
              <p:cNvSpPr>
                <a:spLocks noChangeAspect="1" noChangeArrowheads="1"/>
              </p:cNvSpPr>
              <p:nvPr/>
            </p:nvSpPr>
            <p:spPr bwMode="auto">
              <a:xfrm>
                <a:off x="576" y="1138"/>
                <a:ext cx="86" cy="8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29" name="Oval 29"/>
              <p:cNvSpPr>
                <a:spLocks noChangeAspect="1" noChangeArrowheads="1"/>
              </p:cNvSpPr>
              <p:nvPr/>
            </p:nvSpPr>
            <p:spPr bwMode="auto">
              <a:xfrm>
                <a:off x="577" y="947"/>
                <a:ext cx="86" cy="8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0" name="Oval 30"/>
              <p:cNvSpPr>
                <a:spLocks noChangeAspect="1" noChangeArrowheads="1"/>
              </p:cNvSpPr>
              <p:nvPr/>
            </p:nvSpPr>
            <p:spPr bwMode="auto">
              <a:xfrm>
                <a:off x="769" y="754"/>
                <a:ext cx="86" cy="8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gr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P spid="12" grpId="0" animBg="1"/>
      <p:bldP spid="13" grpId="0"/>
      <p:bldP spid="14" grpId="0"/>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rtl="0">
              <a:lnSpc>
                <a:spcPct val="90000"/>
              </a:lnSpc>
              <a:spcBef>
                <a:spcPct val="0"/>
              </a:spcBef>
            </a:pPr>
            <a:r>
              <a:rPr lang="zh-CN" altLang="en-US" sz="4000" dirty="0" smtClean="0"/>
              <a:t>局部阈值处理（图像分块）</a:t>
            </a:r>
            <a:r>
              <a:rPr lang="en-US" altLang="zh-CN" sz="4000" dirty="0" smtClean="0"/>
              <a:t>——</a:t>
            </a:r>
            <a:r>
              <a:rPr lang="zh-CN" altLang="en-US" sz="4000" dirty="0"/>
              <a:t>步骤</a:t>
            </a:r>
            <a:endParaRPr lang="en-US" sz="4000" dirty="0">
              <a:latin typeface="+mn-lt"/>
            </a:endParaRPr>
          </a:p>
        </p:txBody>
      </p:sp>
      <p:sp>
        <p:nvSpPr>
          <p:cNvPr id="10" name="Text Box 4"/>
          <p:cNvSpPr txBox="1">
            <a:spLocks noChangeArrowheads="1"/>
          </p:cNvSpPr>
          <p:nvPr/>
        </p:nvSpPr>
        <p:spPr bwMode="auto">
          <a:xfrm>
            <a:off x="288925" y="727075"/>
            <a:ext cx="8977138" cy="3785652"/>
          </a:xfrm>
          <a:prstGeom prst="rect">
            <a:avLst/>
          </a:prstGeom>
          <a:noFill/>
          <a:ln w="9525">
            <a:noFill/>
            <a:miter lim="800000"/>
            <a:headEnd/>
            <a:tailEnd/>
          </a:ln>
          <a:effectLst/>
        </p:spPr>
        <p:txBody>
          <a:bodyPr wrap="none">
            <a:spAutoFit/>
          </a:bodyPr>
          <a:lstStyle/>
          <a:p>
            <a:pPr marL="533400" indent="-533400">
              <a:buFontTx/>
              <a:buAutoNum type="arabicPeriod"/>
            </a:pPr>
            <a:endParaRPr lang="en-US" sz="2400" dirty="0" smtClean="0"/>
          </a:p>
          <a:p>
            <a:pPr marL="533400" indent="-533400">
              <a:buFont typeface="Wingdings" pitchFamily="2" charset="2"/>
              <a:buChar char="ü"/>
            </a:pPr>
            <a:r>
              <a:rPr lang="en-US" sz="2400" dirty="0" smtClean="0"/>
              <a:t>1. Divide </a:t>
            </a:r>
            <a:r>
              <a:rPr lang="en-US" sz="2400" dirty="0"/>
              <a:t>an image into </a:t>
            </a:r>
            <a:r>
              <a:rPr lang="en-US" sz="2400" dirty="0" err="1"/>
              <a:t>subimages</a:t>
            </a:r>
            <a:r>
              <a:rPr lang="en-US" sz="2400" dirty="0" smtClean="0"/>
              <a:t>.</a:t>
            </a:r>
          </a:p>
          <a:p>
            <a:pPr marL="533400" indent="-533400">
              <a:buFontTx/>
              <a:buAutoNum type="arabicPeriod"/>
            </a:pPr>
            <a:endParaRPr lang="en-US" sz="2400" dirty="0"/>
          </a:p>
          <a:p>
            <a:pPr marL="533400" indent="-533400">
              <a:buFont typeface="Wingdings" pitchFamily="2" charset="2"/>
              <a:buChar char="ü"/>
            </a:pPr>
            <a:r>
              <a:rPr lang="en-US" sz="2400" dirty="0" smtClean="0"/>
              <a:t>2. Threshold </a:t>
            </a:r>
            <a:r>
              <a:rPr lang="en-US" sz="2400" dirty="0"/>
              <a:t>each </a:t>
            </a:r>
            <a:r>
              <a:rPr lang="en-US" sz="2400" dirty="0" err="1"/>
              <a:t>subimage</a:t>
            </a:r>
            <a:r>
              <a:rPr lang="en-US" sz="2400" dirty="0"/>
              <a:t> independently</a:t>
            </a:r>
          </a:p>
          <a:p>
            <a:pPr marL="990600" lvl="1" indent="-533400">
              <a:lnSpc>
                <a:spcPct val="150000"/>
              </a:lnSpc>
              <a:buFont typeface="Wingdings" pitchFamily="2" charset="2"/>
              <a:buChar char="Ø"/>
            </a:pPr>
            <a:r>
              <a:rPr lang="en-US" sz="2400" dirty="0" smtClean="0"/>
              <a:t>2.1 </a:t>
            </a:r>
            <a:r>
              <a:rPr lang="en-US" sz="2400" dirty="0"/>
              <a:t>Compute histogram of each </a:t>
            </a:r>
            <a:r>
              <a:rPr lang="en-US" sz="2400" dirty="0" err="1"/>
              <a:t>subimage</a:t>
            </a:r>
            <a:r>
              <a:rPr lang="en-US" sz="2400" dirty="0"/>
              <a:t> and select a suitable</a:t>
            </a:r>
          </a:p>
          <a:p>
            <a:pPr marL="990600" lvl="1" indent="-533400">
              <a:lnSpc>
                <a:spcPct val="150000"/>
              </a:lnSpc>
            </a:pPr>
            <a:r>
              <a:rPr lang="en-US" sz="2400" dirty="0"/>
              <a:t> </a:t>
            </a:r>
            <a:r>
              <a:rPr lang="en-US" sz="2400" dirty="0" smtClean="0"/>
              <a:t>              </a:t>
            </a:r>
            <a:r>
              <a:rPr lang="en-US" sz="2400" dirty="0"/>
              <a:t>threshold value for each </a:t>
            </a:r>
            <a:r>
              <a:rPr lang="en-US" sz="2400" dirty="0" err="1"/>
              <a:t>subimage</a:t>
            </a:r>
            <a:endParaRPr lang="en-US" sz="2400" dirty="0"/>
          </a:p>
          <a:p>
            <a:pPr marL="990600" lvl="1" indent="-533400">
              <a:lnSpc>
                <a:spcPct val="150000"/>
              </a:lnSpc>
              <a:buFont typeface="Wingdings" pitchFamily="2" charset="2"/>
              <a:buChar char="Ø"/>
            </a:pPr>
            <a:r>
              <a:rPr lang="en-US" sz="2400" dirty="0" smtClean="0"/>
              <a:t>2.2 </a:t>
            </a:r>
            <a:r>
              <a:rPr lang="en-US" sz="2400" dirty="0"/>
              <a:t>threshold each </a:t>
            </a:r>
            <a:r>
              <a:rPr lang="en-US" sz="2400" dirty="0" err="1"/>
              <a:t>subimage</a:t>
            </a:r>
            <a:r>
              <a:rPr lang="en-US" sz="2400" dirty="0"/>
              <a:t> using a threshold value in 2.1</a:t>
            </a:r>
          </a:p>
          <a:p>
            <a:pPr marL="990600" lvl="1" indent="-533400">
              <a:lnSpc>
                <a:spcPct val="150000"/>
              </a:lnSpc>
              <a:buFont typeface="Wingdings" pitchFamily="2" charset="2"/>
              <a:buChar char="Ø"/>
            </a:pPr>
            <a:r>
              <a:rPr lang="en-US" sz="2400" dirty="0"/>
              <a:t>2.3 Combine all local </a:t>
            </a:r>
            <a:r>
              <a:rPr lang="en-US" sz="2400" dirty="0" err="1"/>
              <a:t>thresholding</a:t>
            </a:r>
            <a:r>
              <a:rPr lang="en-US" sz="2400" dirty="0"/>
              <a:t> results</a:t>
            </a:r>
            <a:endParaRPr lang="th-TH" altLang="zh-CN" sz="2400" dirty="0"/>
          </a:p>
        </p:txBody>
      </p:sp>
      <p:sp>
        <p:nvSpPr>
          <p:cNvPr id="13" name="Text Box 8"/>
          <p:cNvSpPr txBox="1">
            <a:spLocks noChangeArrowheads="1"/>
          </p:cNvSpPr>
          <p:nvPr/>
        </p:nvSpPr>
        <p:spPr bwMode="auto">
          <a:xfrm>
            <a:off x="4724400" y="3581400"/>
            <a:ext cx="827088" cy="457200"/>
          </a:xfrm>
          <a:prstGeom prst="rect">
            <a:avLst/>
          </a:prstGeom>
          <a:noFill/>
          <a:ln w="9525">
            <a:noFill/>
            <a:miter lim="800000"/>
            <a:headEnd/>
            <a:tailEnd/>
          </a:ln>
          <a:effectLst/>
        </p:spPr>
        <p:txBody>
          <a:bodyPr wrap="none">
            <a:spAutoFit/>
          </a:bodyPr>
          <a:lstStyle/>
          <a:p>
            <a:r>
              <a:rPr lang="en-US">
                <a:solidFill>
                  <a:schemeClr val="bg1"/>
                </a:solidFill>
              </a:rPr>
              <a:t>Error</a:t>
            </a:r>
            <a:endParaRPr lang="th-TH" altLang="zh-CN">
              <a:solidFill>
                <a:schemeClr val="bg1"/>
              </a:solidFill>
            </a:endParaRPr>
          </a:p>
        </p:txBody>
      </p: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局部阈值处理（图像分块）</a:t>
            </a:r>
            <a:r>
              <a:rPr lang="en-US" altLang="zh-CN" dirty="0" smtClean="0"/>
              <a:t>——</a:t>
            </a:r>
            <a:r>
              <a:rPr lang="zh-CN" altLang="en-US" dirty="0" smtClean="0"/>
              <a:t>算法</a:t>
            </a:r>
            <a:endParaRPr lang="en-US" dirty="0"/>
          </a:p>
        </p:txBody>
      </p:sp>
      <p:sp>
        <p:nvSpPr>
          <p:cNvPr id="3" name="Content Placeholder 2"/>
          <p:cNvSpPr>
            <a:spLocks noGrp="1"/>
          </p:cNvSpPr>
          <p:nvPr>
            <p:ph idx="1"/>
          </p:nvPr>
        </p:nvSpPr>
        <p:spPr>
          <a:xfrm>
            <a:off x="295835" y="839702"/>
            <a:ext cx="8516471" cy="5337261"/>
          </a:xfrm>
        </p:spPr>
        <p:txBody>
          <a:bodyPr/>
          <a:lstStyle/>
          <a:p>
            <a:pPr lvl="2"/>
            <a:endParaRPr lang="zh-CN" altLang="en-US" dirty="0" smtClean="0"/>
          </a:p>
          <a:p>
            <a:pPr lvl="2">
              <a:buNone/>
            </a:pPr>
            <a:endParaRPr lang="zh-CN" altLang="en-US" dirty="0" smtClean="0"/>
          </a:p>
          <a:p>
            <a:pPr lvl="2"/>
            <a:endParaRPr lang="en-US" dirty="0" smtClean="0"/>
          </a:p>
          <a:p>
            <a:pPr lvl="2"/>
            <a:endParaRPr lang="en-US" dirty="0"/>
          </a:p>
          <a:p>
            <a:pPr lvl="2"/>
            <a:endParaRPr lang="en-US" dirty="0"/>
          </a:p>
        </p:txBody>
      </p:sp>
      <p:sp>
        <p:nvSpPr>
          <p:cNvPr id="30" name="矩形 29"/>
          <p:cNvSpPr/>
          <p:nvPr/>
        </p:nvSpPr>
        <p:spPr>
          <a:xfrm>
            <a:off x="1357290" y="1989125"/>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计算第一块图像的直方图</a:t>
            </a:r>
            <a:endParaRPr lang="zh-CN" altLang="en-US" dirty="0"/>
          </a:p>
        </p:txBody>
      </p:sp>
      <p:sp>
        <p:nvSpPr>
          <p:cNvPr id="31" name="矩形 30"/>
          <p:cNvSpPr/>
          <p:nvPr/>
        </p:nvSpPr>
        <p:spPr>
          <a:xfrm>
            <a:off x="2928926" y="1989125"/>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计算第二块图像的直方图</a:t>
            </a:r>
            <a:endParaRPr lang="zh-CN" altLang="en-US" dirty="0"/>
          </a:p>
        </p:txBody>
      </p:sp>
      <p:sp>
        <p:nvSpPr>
          <p:cNvPr id="32" name="矩形 31"/>
          <p:cNvSpPr/>
          <p:nvPr/>
        </p:nvSpPr>
        <p:spPr>
          <a:xfrm>
            <a:off x="1357290" y="3132133"/>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确定第一块图像的分割阈值</a:t>
            </a:r>
            <a:r>
              <a:rPr lang="en-US" altLang="zh-CN" dirty="0" smtClean="0"/>
              <a:t>T1</a:t>
            </a:r>
            <a:endParaRPr lang="zh-CN" altLang="en-US" dirty="0"/>
          </a:p>
        </p:txBody>
      </p:sp>
      <p:sp>
        <p:nvSpPr>
          <p:cNvPr id="33" name="矩形 32"/>
          <p:cNvSpPr/>
          <p:nvPr/>
        </p:nvSpPr>
        <p:spPr>
          <a:xfrm>
            <a:off x="2928926" y="3132133"/>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确定第二块图像的分割阈值</a:t>
            </a:r>
            <a:r>
              <a:rPr lang="en-US" altLang="zh-CN" dirty="0" smtClean="0"/>
              <a:t>T2</a:t>
            </a:r>
            <a:endParaRPr lang="zh-CN" altLang="en-US" dirty="0"/>
          </a:p>
        </p:txBody>
      </p:sp>
      <p:sp>
        <p:nvSpPr>
          <p:cNvPr id="35" name="矩形 34"/>
          <p:cNvSpPr/>
          <p:nvPr/>
        </p:nvSpPr>
        <p:spPr>
          <a:xfrm>
            <a:off x="3643306" y="5390454"/>
            <a:ext cx="170498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阈值分割结果进行合并</a:t>
            </a:r>
            <a:endParaRPr lang="zh-CN" altLang="en-US" dirty="0"/>
          </a:p>
        </p:txBody>
      </p:sp>
      <p:sp>
        <p:nvSpPr>
          <p:cNvPr id="36" name="矩形 35"/>
          <p:cNvSpPr/>
          <p:nvPr/>
        </p:nvSpPr>
        <p:spPr>
          <a:xfrm>
            <a:off x="3633782" y="838112"/>
            <a:ext cx="171451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图像分块</a:t>
            </a:r>
            <a:endParaRPr lang="zh-CN" altLang="en-US" dirty="0"/>
          </a:p>
        </p:txBody>
      </p:sp>
      <p:cxnSp>
        <p:nvCxnSpPr>
          <p:cNvPr id="38" name="直接箭头连接符 37"/>
          <p:cNvCxnSpPr>
            <a:stCxn id="36" idx="2"/>
          </p:cNvCxnSpPr>
          <p:nvPr/>
        </p:nvCxnSpPr>
        <p:spPr>
          <a:xfrm rot="5400000">
            <a:off x="3951250" y="1449338"/>
            <a:ext cx="22232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6" idx="2"/>
            <a:endCxn id="31" idx="0"/>
          </p:cNvCxnSpPr>
          <p:nvPr/>
        </p:nvCxnSpPr>
        <p:spPr>
          <a:xfrm rot="5400000">
            <a:off x="3956013" y="1454099"/>
            <a:ext cx="222319" cy="847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0" idx="2"/>
            <a:endCxn id="32" idx="0"/>
          </p:cNvCxnSpPr>
          <p:nvPr/>
        </p:nvCxnSpPr>
        <p:spPr>
          <a:xfrm rot="5400000">
            <a:off x="1964513" y="3024976"/>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5400000">
            <a:off x="3535355" y="3024182"/>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35" idx="0"/>
          </p:cNvCxnSpPr>
          <p:nvPr/>
        </p:nvCxnSpPr>
        <p:spPr>
          <a:xfrm rot="16200000" flipH="1">
            <a:off x="4007201" y="4901855"/>
            <a:ext cx="186618" cy="79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5400000">
            <a:off x="4735867" y="4901855"/>
            <a:ext cx="186618" cy="79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366814" y="4275141"/>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对第一块图像进行阈值分割</a:t>
            </a:r>
            <a:endParaRPr lang="zh-CN" altLang="en-US" dirty="0"/>
          </a:p>
        </p:txBody>
      </p:sp>
      <p:sp>
        <p:nvSpPr>
          <p:cNvPr id="47" name="矩形 46"/>
          <p:cNvSpPr/>
          <p:nvPr/>
        </p:nvSpPr>
        <p:spPr>
          <a:xfrm>
            <a:off x="2938450" y="4275141"/>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对第二块图像进行阈值分割</a:t>
            </a:r>
            <a:endParaRPr lang="zh-CN" altLang="en-US" dirty="0"/>
          </a:p>
        </p:txBody>
      </p:sp>
      <p:cxnSp>
        <p:nvCxnSpPr>
          <p:cNvPr id="49" name="直接箭头连接符 48"/>
          <p:cNvCxnSpPr/>
          <p:nvPr/>
        </p:nvCxnSpPr>
        <p:spPr>
          <a:xfrm rot="5400000">
            <a:off x="3533767" y="4167190"/>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5400000">
            <a:off x="1964513" y="4167190"/>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143636" y="1990715"/>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计算第</a:t>
            </a:r>
            <a:r>
              <a:rPr lang="en-US" altLang="zh-CN" dirty="0" smtClean="0"/>
              <a:t>N</a:t>
            </a:r>
            <a:r>
              <a:rPr lang="zh-CN" altLang="en-US" dirty="0" smtClean="0"/>
              <a:t>块图像的直方图</a:t>
            </a:r>
            <a:endParaRPr lang="zh-CN" altLang="en-US" dirty="0"/>
          </a:p>
        </p:txBody>
      </p:sp>
      <p:sp>
        <p:nvSpPr>
          <p:cNvPr id="53" name="矩形 52"/>
          <p:cNvSpPr/>
          <p:nvPr/>
        </p:nvSpPr>
        <p:spPr>
          <a:xfrm>
            <a:off x="6143636" y="3133723"/>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确定第</a:t>
            </a:r>
            <a:r>
              <a:rPr lang="en-US" altLang="zh-CN" dirty="0" smtClean="0"/>
              <a:t>N</a:t>
            </a:r>
            <a:r>
              <a:rPr lang="zh-CN" altLang="en-US" dirty="0" smtClean="0"/>
              <a:t>块图像的分割阈值</a:t>
            </a:r>
            <a:r>
              <a:rPr lang="en-US" altLang="zh-CN" dirty="0" smtClean="0"/>
              <a:t>T2</a:t>
            </a:r>
            <a:endParaRPr lang="zh-CN" altLang="en-US" dirty="0"/>
          </a:p>
        </p:txBody>
      </p:sp>
      <p:cxnSp>
        <p:nvCxnSpPr>
          <p:cNvPr id="56" name="直接箭头连接符 55"/>
          <p:cNvCxnSpPr/>
          <p:nvPr/>
        </p:nvCxnSpPr>
        <p:spPr>
          <a:xfrm rot="5400000">
            <a:off x="6750065" y="3025772"/>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153160" y="4276731"/>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对第</a:t>
            </a:r>
            <a:r>
              <a:rPr lang="en-US" altLang="zh-CN" dirty="0" smtClean="0"/>
              <a:t>N</a:t>
            </a:r>
            <a:r>
              <a:rPr lang="zh-CN" altLang="en-US" dirty="0" smtClean="0"/>
              <a:t>块图像进行阈值分割</a:t>
            </a:r>
            <a:endParaRPr lang="zh-CN" altLang="en-US" dirty="0"/>
          </a:p>
        </p:txBody>
      </p:sp>
      <p:cxnSp>
        <p:nvCxnSpPr>
          <p:cNvPr id="59" name="直接箭头连接符 58"/>
          <p:cNvCxnSpPr/>
          <p:nvPr/>
        </p:nvCxnSpPr>
        <p:spPr>
          <a:xfrm rot="5400000">
            <a:off x="6748477" y="4168780"/>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72000" y="1990715"/>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66" name="矩形 65"/>
          <p:cNvSpPr/>
          <p:nvPr/>
        </p:nvSpPr>
        <p:spPr>
          <a:xfrm>
            <a:off x="4572000" y="3133723"/>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71" name="直接箭头连接符 70"/>
          <p:cNvCxnSpPr/>
          <p:nvPr/>
        </p:nvCxnSpPr>
        <p:spPr>
          <a:xfrm rot="5400000">
            <a:off x="5178429" y="3025772"/>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4581524" y="4276731"/>
            <a:ext cx="142876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75" name="直接箭头连接符 74"/>
          <p:cNvCxnSpPr/>
          <p:nvPr/>
        </p:nvCxnSpPr>
        <p:spPr>
          <a:xfrm rot="5400000">
            <a:off x="5176841" y="4168780"/>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36" idx="2"/>
            <a:endCxn id="65" idx="0"/>
          </p:cNvCxnSpPr>
          <p:nvPr/>
        </p:nvCxnSpPr>
        <p:spPr>
          <a:xfrm rot="16200000" flipH="1">
            <a:off x="4776755" y="1481089"/>
            <a:ext cx="223909" cy="795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36" idx="2"/>
          </p:cNvCxnSpPr>
          <p:nvPr/>
        </p:nvCxnSpPr>
        <p:spPr>
          <a:xfrm rot="16200000" flipH="1">
            <a:off x="5562573" y="695270"/>
            <a:ext cx="223909" cy="2366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rot="10800000" flipV="1">
            <a:off x="2162156" y="1766805"/>
            <a:ext cx="2205056" cy="222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58" idx="2"/>
            <a:endCxn id="35" idx="0"/>
          </p:cNvCxnSpPr>
          <p:nvPr/>
        </p:nvCxnSpPr>
        <p:spPr>
          <a:xfrm rot="5400000">
            <a:off x="5589156" y="4112069"/>
            <a:ext cx="185029" cy="2371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46" idx="2"/>
            <a:endCxn id="35" idx="0"/>
          </p:cNvCxnSpPr>
          <p:nvPr/>
        </p:nvCxnSpPr>
        <p:spPr>
          <a:xfrm rot="16200000" flipH="1">
            <a:off x="3195188" y="4089841"/>
            <a:ext cx="186619" cy="24146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局部阈值处理（图像分块）</a:t>
            </a:r>
            <a:r>
              <a:rPr lang="en-US" altLang="zh-CN" dirty="0" smtClean="0"/>
              <a:t>——</a:t>
            </a:r>
            <a:r>
              <a:rPr lang="zh-CN" altLang="en-US" dirty="0" smtClean="0"/>
              <a:t>实验</a:t>
            </a:r>
            <a:endParaRPr lang="en-US" dirty="0"/>
          </a:p>
        </p:txBody>
      </p:sp>
      <p:sp>
        <p:nvSpPr>
          <p:cNvPr id="10" name="Text Box 5"/>
          <p:cNvSpPr txBox="1">
            <a:spLocks noChangeArrowheads="1"/>
          </p:cNvSpPr>
          <p:nvPr/>
        </p:nvSpPr>
        <p:spPr bwMode="auto">
          <a:xfrm>
            <a:off x="3106855" y="5476868"/>
            <a:ext cx="1580561" cy="369332"/>
          </a:xfrm>
          <a:prstGeom prst="rect">
            <a:avLst/>
          </a:prstGeom>
          <a:noFill/>
          <a:ln w="9525">
            <a:noFill/>
            <a:miter lim="800000"/>
            <a:headEnd/>
            <a:tailEnd/>
          </a:ln>
          <a:effectLst/>
        </p:spPr>
        <p:txBody>
          <a:bodyPr wrap="none">
            <a:spAutoFit/>
          </a:bodyPr>
          <a:lstStyle/>
          <a:p>
            <a:r>
              <a:rPr lang="en-US" dirty="0" smtClean="0">
                <a:solidFill>
                  <a:srgbClr val="FF0000"/>
                </a:solidFill>
              </a:rPr>
              <a:t>2*3 </a:t>
            </a:r>
            <a:r>
              <a:rPr lang="en-US" dirty="0" err="1">
                <a:solidFill>
                  <a:srgbClr val="FF0000"/>
                </a:solidFill>
              </a:rPr>
              <a:t>subimages</a:t>
            </a:r>
            <a:endParaRPr lang="th-TH" altLang="zh-CN" dirty="0">
              <a:solidFill>
                <a:srgbClr val="FF0000"/>
              </a:solidFill>
            </a:endParaRPr>
          </a:p>
        </p:txBody>
      </p:sp>
      <p:sp>
        <p:nvSpPr>
          <p:cNvPr id="11" name="Text Box 6"/>
          <p:cNvSpPr txBox="1">
            <a:spLocks noChangeArrowheads="1"/>
          </p:cNvSpPr>
          <p:nvPr/>
        </p:nvSpPr>
        <p:spPr bwMode="auto">
          <a:xfrm>
            <a:off x="4929190" y="5476868"/>
            <a:ext cx="2730876" cy="369332"/>
          </a:xfrm>
          <a:prstGeom prst="rect">
            <a:avLst/>
          </a:prstGeom>
          <a:noFill/>
          <a:ln w="9525">
            <a:noFill/>
            <a:miter lim="800000"/>
            <a:headEnd/>
            <a:tailEnd/>
          </a:ln>
          <a:effectLst/>
        </p:spPr>
        <p:txBody>
          <a:bodyPr wrap="none">
            <a:spAutoFit/>
          </a:bodyPr>
          <a:lstStyle/>
          <a:p>
            <a:r>
              <a:rPr lang="en-US" dirty="0">
                <a:solidFill>
                  <a:srgbClr val="FF0000"/>
                </a:solidFill>
              </a:rPr>
              <a:t>Result of local </a:t>
            </a:r>
            <a:r>
              <a:rPr lang="en-US" dirty="0" err="1">
                <a:solidFill>
                  <a:srgbClr val="FF0000"/>
                </a:solidFill>
              </a:rPr>
              <a:t>thresholding</a:t>
            </a:r>
            <a:endParaRPr lang="th-TH" altLang="zh-CN" dirty="0">
              <a:solidFill>
                <a:srgbClr val="FF0000"/>
              </a:solidFill>
            </a:endParaRPr>
          </a:p>
        </p:txBody>
      </p:sp>
      <p:pic>
        <p:nvPicPr>
          <p:cNvPr id="12" name="Picture 2"/>
          <p:cNvPicPr>
            <a:picLocks noChangeAspect="1" noChangeArrowheads="1"/>
          </p:cNvPicPr>
          <p:nvPr/>
        </p:nvPicPr>
        <p:blipFill>
          <a:blip r:embed="rId3"/>
          <a:srcRect/>
          <a:stretch>
            <a:fillRect/>
          </a:stretch>
        </p:blipFill>
        <p:spPr bwMode="auto">
          <a:xfrm>
            <a:off x="1461870" y="1556250"/>
            <a:ext cx="6011774" cy="3876684"/>
          </a:xfrm>
          <a:prstGeom prst="rect">
            <a:avLst/>
          </a:prstGeom>
          <a:noFill/>
          <a:ln w="9525">
            <a:noFill/>
            <a:miter lim="800000"/>
            <a:headEnd/>
            <a:tailEnd/>
          </a:ln>
          <a:effectLst/>
        </p:spPr>
      </p:pic>
      <p:sp>
        <p:nvSpPr>
          <p:cNvPr id="14" name="Text Box 6"/>
          <p:cNvSpPr txBox="1">
            <a:spLocks noChangeArrowheads="1"/>
          </p:cNvSpPr>
          <p:nvPr/>
        </p:nvSpPr>
        <p:spPr bwMode="auto">
          <a:xfrm>
            <a:off x="4929190" y="1186918"/>
            <a:ext cx="2865849" cy="369332"/>
          </a:xfrm>
          <a:prstGeom prst="rect">
            <a:avLst/>
          </a:prstGeom>
          <a:noFill/>
          <a:ln w="9525">
            <a:noFill/>
            <a:miter lim="800000"/>
            <a:headEnd/>
            <a:tailEnd/>
          </a:ln>
          <a:effectLst/>
        </p:spPr>
        <p:txBody>
          <a:bodyPr wrap="none">
            <a:spAutoFit/>
          </a:bodyPr>
          <a:lstStyle/>
          <a:p>
            <a:r>
              <a:rPr lang="en-US" dirty="0">
                <a:solidFill>
                  <a:srgbClr val="FF0000"/>
                </a:solidFill>
              </a:rPr>
              <a:t>Result of </a:t>
            </a:r>
            <a:r>
              <a:rPr lang="en-US" dirty="0" smtClean="0">
                <a:solidFill>
                  <a:srgbClr val="FF0000"/>
                </a:solidFill>
              </a:rPr>
              <a:t>global </a:t>
            </a:r>
            <a:r>
              <a:rPr lang="en-US" dirty="0" err="1">
                <a:solidFill>
                  <a:srgbClr val="FF0000"/>
                </a:solidFill>
              </a:rPr>
              <a:t>thresholding</a:t>
            </a:r>
            <a:endParaRPr lang="th-TH" altLang="zh-CN" dirty="0">
              <a:solidFill>
                <a:srgbClr val="FF0000"/>
              </a:solidFill>
            </a:endParaRPr>
          </a:p>
        </p:txBody>
      </p:sp>
      <p:sp>
        <p:nvSpPr>
          <p:cNvPr id="15" name="Text Box 5"/>
          <p:cNvSpPr txBox="1">
            <a:spLocks noChangeArrowheads="1"/>
          </p:cNvSpPr>
          <p:nvPr/>
        </p:nvSpPr>
        <p:spPr bwMode="auto">
          <a:xfrm>
            <a:off x="3031514" y="1186918"/>
            <a:ext cx="1540486" cy="369332"/>
          </a:xfrm>
          <a:prstGeom prst="rect">
            <a:avLst/>
          </a:prstGeom>
          <a:noFill/>
          <a:ln w="9525">
            <a:noFill/>
            <a:miter lim="800000"/>
            <a:headEnd/>
            <a:tailEnd/>
          </a:ln>
          <a:effectLst/>
        </p:spPr>
        <p:txBody>
          <a:bodyPr wrap="none">
            <a:spAutoFit/>
          </a:bodyPr>
          <a:lstStyle/>
          <a:p>
            <a:r>
              <a:rPr lang="en-US" dirty="0" smtClean="0">
                <a:solidFill>
                  <a:srgbClr val="FF0000"/>
                </a:solidFill>
              </a:rPr>
              <a:t>Original image</a:t>
            </a:r>
            <a:endParaRPr lang="th-TH" altLang="zh-CN" dirty="0">
              <a:solidFill>
                <a:srgbClr val="FF0000"/>
              </a:solidFill>
            </a:endParaRPr>
          </a:p>
        </p:txBody>
      </p:sp>
      <p:pic>
        <p:nvPicPr>
          <p:cNvPr id="811009" name="Picture 1" descr="C:\Users\haida2416\AppData\Roaming\Tencent\Users\2350686505\QQ\WinTemp\RichOle\3$%95N3@3ID0CMRI8YNQ8[8.png"/>
          <p:cNvPicPr>
            <a:picLocks noChangeAspect="1" noChangeArrowheads="1"/>
          </p:cNvPicPr>
          <p:nvPr/>
        </p:nvPicPr>
        <p:blipFill>
          <a:blip r:embed="rId4"/>
          <a:srcRect/>
          <a:stretch>
            <a:fillRect/>
          </a:stretch>
        </p:blipFill>
        <p:spPr bwMode="auto">
          <a:xfrm>
            <a:off x="5072066" y="3504155"/>
            <a:ext cx="2401578" cy="1928779"/>
          </a:xfrm>
          <a:prstGeom prst="rect">
            <a:avLst/>
          </a:prstGeom>
          <a:noFill/>
        </p:spPr>
      </p:pic>
      <p:sp>
        <p:nvSpPr>
          <p:cNvPr id="19" name="Text Box 5"/>
          <p:cNvSpPr txBox="1">
            <a:spLocks noChangeArrowheads="1"/>
          </p:cNvSpPr>
          <p:nvPr/>
        </p:nvSpPr>
        <p:spPr bwMode="auto">
          <a:xfrm>
            <a:off x="3106855" y="5476868"/>
            <a:ext cx="1580561" cy="369332"/>
          </a:xfrm>
          <a:prstGeom prst="rect">
            <a:avLst/>
          </a:prstGeom>
          <a:noFill/>
          <a:ln w="9525">
            <a:noFill/>
            <a:miter lim="800000"/>
            <a:headEnd/>
            <a:tailEnd/>
          </a:ln>
          <a:effectLst/>
        </p:spPr>
        <p:txBody>
          <a:bodyPr wrap="none">
            <a:spAutoFit/>
          </a:bodyPr>
          <a:lstStyle/>
          <a:p>
            <a:r>
              <a:rPr lang="en-US" dirty="0" smtClean="0">
                <a:solidFill>
                  <a:srgbClr val="FF0000"/>
                </a:solidFill>
              </a:rPr>
              <a:t>3*4 </a:t>
            </a:r>
            <a:r>
              <a:rPr lang="en-US" dirty="0" err="1">
                <a:solidFill>
                  <a:srgbClr val="FF0000"/>
                </a:solidFill>
              </a:rPr>
              <a:t>subimages</a:t>
            </a:r>
            <a:endParaRPr lang="th-TH" altLang="zh-CN" dirty="0">
              <a:solidFill>
                <a:srgbClr val="FF0000"/>
              </a:solidFill>
            </a:endParaRPr>
          </a:p>
        </p:txBody>
      </p:sp>
      <p:pic>
        <p:nvPicPr>
          <p:cNvPr id="811010" name="Picture 2" descr="C:\Users\haida2416\AppData\Roaming\Tencent\Users\2350686505\QQ\WinTemp\RichOle\QA2{)C1G{@K_ZJ(0PJ_M)DS.png"/>
          <p:cNvPicPr>
            <a:picLocks noChangeAspect="1" noChangeArrowheads="1"/>
          </p:cNvPicPr>
          <p:nvPr/>
        </p:nvPicPr>
        <p:blipFill>
          <a:blip r:embed="rId5"/>
          <a:srcRect/>
          <a:stretch>
            <a:fillRect/>
          </a:stretch>
        </p:blipFill>
        <p:spPr bwMode="auto">
          <a:xfrm>
            <a:off x="5072066" y="3504155"/>
            <a:ext cx="2401578" cy="1928779"/>
          </a:xfrm>
          <a:prstGeom prst="rect">
            <a:avLst/>
          </a:prstGeom>
          <a:noFill/>
        </p:spPr>
      </p:pic>
      <p:sp>
        <p:nvSpPr>
          <p:cNvPr id="20" name="TextBox 19"/>
          <p:cNvSpPr txBox="1"/>
          <p:nvPr/>
        </p:nvSpPr>
        <p:spPr>
          <a:xfrm>
            <a:off x="1607322" y="5846200"/>
            <a:ext cx="6929487" cy="369332"/>
          </a:xfrm>
          <a:prstGeom prst="rect">
            <a:avLst/>
          </a:prstGeom>
          <a:noFill/>
        </p:spPr>
        <p:txBody>
          <a:bodyPr wrap="square" rtlCol="0">
            <a:spAutoFit/>
          </a:bodyPr>
          <a:lstStyle/>
          <a:p>
            <a:r>
              <a:rPr lang="zh-CN" altLang="en-US" dirty="0" smtClean="0">
                <a:solidFill>
                  <a:srgbClr val="FF0000"/>
                </a:solidFill>
              </a:rPr>
              <a:t>图像分的过细，某些局部只包含了物体或者背景，导致分割失败！</a:t>
            </a:r>
            <a:endParaRPr lang="zh-CN" altLang="en-US" dirty="0">
              <a:solidFill>
                <a:srgbClr val="FF0000"/>
              </a:solidFill>
            </a:endParaRPr>
          </a:p>
        </p:txBody>
      </p: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1010"/>
                                        </p:tgtEl>
                                        <p:attrNameLst>
                                          <p:attrName>style.visibility</p:attrName>
                                        </p:attrNameLst>
                                      </p:cBhvr>
                                      <p:to>
                                        <p:strVal val="visible"/>
                                      </p:to>
                                    </p:set>
                                    <p:anim calcmode="lin" valueType="num">
                                      <p:cBhvr additive="base">
                                        <p:cTn id="19" dur="500" fill="hold"/>
                                        <p:tgtEl>
                                          <p:spTgt spid="811010"/>
                                        </p:tgtEl>
                                        <p:attrNameLst>
                                          <p:attrName>ppt_x</p:attrName>
                                        </p:attrNameLst>
                                      </p:cBhvr>
                                      <p:tavLst>
                                        <p:tav tm="0">
                                          <p:val>
                                            <p:strVal val="#ppt_x"/>
                                          </p:val>
                                        </p:tav>
                                        <p:tav tm="100000">
                                          <p:val>
                                            <p:strVal val="#ppt_x"/>
                                          </p:val>
                                        </p:tav>
                                      </p:tavLst>
                                    </p:anim>
                                    <p:anim calcmode="lin" valueType="num">
                                      <p:cBhvr additive="base">
                                        <p:cTn id="20" dur="500" fill="hold"/>
                                        <p:tgtEl>
                                          <p:spTgt spid="8110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latin typeface="Times New Roman" pitchFamily="18" charset="0"/>
                <a:cs typeface="Times New Roman" pitchFamily="18" charset="0"/>
              </a:rPr>
              <a:t>Segmentation——</a:t>
            </a:r>
            <a:r>
              <a:rPr lang="en-US" altLang="zh-CN" dirty="0" err="1" smtClean="0">
                <a:latin typeface="Times New Roman" pitchFamily="18" charset="0"/>
                <a:cs typeface="Times New Roman" pitchFamily="18" charset="0"/>
              </a:rPr>
              <a:t>Thresholding</a:t>
            </a:r>
            <a:endParaRPr lang="en-US" dirty="0"/>
          </a:p>
        </p:txBody>
      </p:sp>
      <p:sp>
        <p:nvSpPr>
          <p:cNvPr id="3" name="Content Placeholder 2"/>
          <p:cNvSpPr>
            <a:spLocks noGrp="1"/>
          </p:cNvSpPr>
          <p:nvPr>
            <p:ph idx="1"/>
          </p:nvPr>
        </p:nvSpPr>
        <p:spPr>
          <a:xfrm>
            <a:off x="295835" y="861060"/>
            <a:ext cx="8516471" cy="5315903"/>
          </a:xfrm>
        </p:spPr>
        <p:txBody>
          <a:bodyPr>
            <a:normAutofit fontScale="85000" lnSpcReduction="20000"/>
          </a:bodyPr>
          <a:lstStyle/>
          <a:p>
            <a:pPr>
              <a:lnSpc>
                <a:spcPct val="150000"/>
              </a:lnSpc>
              <a:buFont typeface="Wingdings" pitchFamily="2" charset="2"/>
              <a:buChar char="ü"/>
            </a:pPr>
            <a:r>
              <a:rPr lang="zh-CN" altLang="en-US" dirty="0" smtClean="0"/>
              <a:t>灰度阈值处理基础</a:t>
            </a:r>
            <a:endParaRPr lang="en-US" altLang="zh-CN" dirty="0" smtClean="0"/>
          </a:p>
          <a:p>
            <a:pPr lvl="1">
              <a:lnSpc>
                <a:spcPct val="150000"/>
              </a:lnSpc>
              <a:buFont typeface="Wingdings" pitchFamily="2" charset="2"/>
              <a:buChar char="Ø"/>
            </a:pPr>
            <a:r>
              <a:rPr lang="zh-CN" altLang="en-US" dirty="0" smtClean="0"/>
              <a:t>灰度阈值处理</a:t>
            </a:r>
            <a:endParaRPr lang="en-US" altLang="zh-CN" dirty="0" smtClean="0"/>
          </a:p>
          <a:p>
            <a:pPr lvl="1">
              <a:lnSpc>
                <a:spcPct val="150000"/>
              </a:lnSpc>
              <a:buFont typeface="Wingdings" pitchFamily="2" charset="2"/>
              <a:buChar char="Ø"/>
            </a:pPr>
            <a:r>
              <a:rPr lang="zh-CN" altLang="en-US" dirty="0" smtClean="0"/>
              <a:t>阈值化的类型</a:t>
            </a:r>
            <a:endParaRPr lang="en-US" altLang="zh-CN" dirty="0" smtClean="0"/>
          </a:p>
          <a:p>
            <a:pPr lvl="1">
              <a:lnSpc>
                <a:spcPct val="150000"/>
              </a:lnSpc>
              <a:buFont typeface="Wingdings" pitchFamily="2" charset="2"/>
              <a:buChar char="Ø"/>
            </a:pPr>
            <a:r>
              <a:rPr lang="zh-CN" altLang="en-US" dirty="0" smtClean="0"/>
              <a:t>关键点</a:t>
            </a:r>
            <a:r>
              <a:rPr lang="en-US" altLang="zh-CN" dirty="0" smtClean="0"/>
              <a:t>&amp;</a:t>
            </a:r>
            <a:r>
              <a:rPr lang="zh-CN" altLang="en-US" dirty="0" smtClean="0"/>
              <a:t>难点</a:t>
            </a:r>
            <a:endParaRPr lang="en-US" altLang="zh-CN" dirty="0" smtClean="0"/>
          </a:p>
          <a:p>
            <a:pPr>
              <a:lnSpc>
                <a:spcPct val="150000"/>
              </a:lnSpc>
              <a:buFont typeface="Wingdings" pitchFamily="2" charset="2"/>
              <a:buChar char="ü"/>
            </a:pPr>
            <a:r>
              <a:rPr lang="zh-CN" altLang="en-US" dirty="0" smtClean="0"/>
              <a:t>全局阈值处理</a:t>
            </a:r>
            <a:endParaRPr lang="en-US" altLang="en-US" dirty="0" smtClean="0"/>
          </a:p>
          <a:p>
            <a:pPr lvl="1">
              <a:lnSpc>
                <a:spcPct val="150000"/>
              </a:lnSpc>
              <a:buFont typeface="Wingdings" pitchFamily="2" charset="2"/>
              <a:buChar char="Ø"/>
            </a:pPr>
            <a:r>
              <a:rPr lang="zh-CN" altLang="en-US" dirty="0" smtClean="0"/>
              <a:t>迭代算法自动计算阈值</a:t>
            </a:r>
            <a:r>
              <a:rPr lang="en-US" altLang="zh-CN" dirty="0" smtClean="0"/>
              <a:t>T</a:t>
            </a:r>
          </a:p>
          <a:p>
            <a:pPr lvl="1">
              <a:lnSpc>
                <a:spcPct val="150000"/>
              </a:lnSpc>
              <a:buFont typeface="Wingdings" pitchFamily="2" charset="2"/>
              <a:buChar char="Ø"/>
            </a:pPr>
            <a:r>
              <a:rPr lang="zh-CN" altLang="en-US" dirty="0" smtClean="0"/>
              <a:t>用</a:t>
            </a:r>
            <a:r>
              <a:rPr lang="en-US" altLang="en-US" dirty="0" smtClean="0"/>
              <a:t>Otsu</a:t>
            </a:r>
            <a:r>
              <a:rPr lang="zh-CN" altLang="en-US" dirty="0" smtClean="0"/>
              <a:t>方法的最佳全局阈值处理</a:t>
            </a:r>
            <a:endParaRPr lang="en-US" altLang="zh-CN" dirty="0" smtClean="0"/>
          </a:p>
          <a:p>
            <a:pPr>
              <a:lnSpc>
                <a:spcPct val="150000"/>
              </a:lnSpc>
              <a:buFont typeface="Wingdings" pitchFamily="2" charset="2"/>
              <a:buChar char="ü"/>
            </a:pPr>
            <a:r>
              <a:rPr lang="zh-CN" altLang="en-US" dirty="0" smtClean="0"/>
              <a:t>图像分块局部阈值处理（可变阈值处理）</a:t>
            </a:r>
          </a:p>
          <a:p>
            <a:pPr lvl="1">
              <a:lnSpc>
                <a:spcPct val="150000"/>
              </a:lnSpc>
              <a:buFont typeface="Wingdings" pitchFamily="2" charset="2"/>
              <a:buChar char="Ø"/>
            </a:pPr>
            <a:r>
              <a:rPr lang="zh-CN" altLang="en-US" dirty="0" smtClean="0"/>
              <a:t>图像分块</a:t>
            </a:r>
            <a:endParaRPr lang="en-US" altLang="zh-CN" dirty="0" smtClean="0"/>
          </a:p>
          <a:p>
            <a:pPr>
              <a:lnSpc>
                <a:spcPct val="150000"/>
              </a:lnSpc>
              <a:buFont typeface="Wingdings" pitchFamily="2" charset="2"/>
              <a:buChar char="ü"/>
            </a:pPr>
            <a:r>
              <a:rPr lang="zh-CN" altLang="en-US" dirty="0" smtClean="0"/>
              <a:t>利用边缘改进全局阈值处理</a:t>
            </a:r>
            <a:endParaRPr lang="en-US" altLang="en-US" dirty="0" smtClean="0"/>
          </a:p>
          <a:p>
            <a:pPr lvl="1">
              <a:lnSpc>
                <a:spcPct val="150000"/>
              </a:lnSpc>
              <a:buNone/>
            </a:pPr>
            <a:endParaRPr lang="en-US" altLang="en-US" dirty="0" smtClean="0"/>
          </a:p>
          <a:p>
            <a:pPr lvl="1">
              <a:buNone/>
            </a:pPr>
            <a:endParaRPr lang="en-US" altLang="en-US" dirty="0" smtClean="0"/>
          </a:p>
        </p:txBody>
      </p:sp>
    </p:spTree>
    <p:extLst>
      <p:ext uri="{BB962C8B-B14F-4D97-AF65-F5344CB8AC3E}">
        <p14:creationId xmlns="" xmlns:p14="http://schemas.microsoft.com/office/powerpoint/2010/main" val="3376176139"/>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p:cBhvr override="childStyle">
                                        <p:cTn id="6" dur="500" fill="hold"/>
                                        <p:tgtEl>
                                          <p:spTgt spid="3">
                                            <p:txEl>
                                              <p:pRg st="9" end="9"/>
                                            </p:txEl>
                                          </p:spTgt>
                                        </p:tgtEl>
                                        <p:attrNameLst>
                                          <p:attrName>style.color</p:attrName>
                                        </p:attrNameLst>
                                      </p:cBhvr>
                                      <p:to>
                                        <a:srgbClr val="FD262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利用边界特性选择阈值</a:t>
            </a:r>
            <a:r>
              <a:rPr lang="en-US" altLang="zh-CN" dirty="0" smtClean="0"/>
              <a:t>——</a:t>
            </a:r>
            <a:r>
              <a:rPr lang="zh-CN" altLang="en-US" dirty="0" smtClean="0"/>
              <a:t>思想</a:t>
            </a:r>
            <a:endParaRPr lang="en-US" dirty="0"/>
          </a:p>
        </p:txBody>
      </p:sp>
      <p:sp>
        <p:nvSpPr>
          <p:cNvPr id="3" name="Content Placeholder 2"/>
          <p:cNvSpPr>
            <a:spLocks noGrp="1"/>
          </p:cNvSpPr>
          <p:nvPr>
            <p:ph idx="1"/>
          </p:nvPr>
        </p:nvSpPr>
        <p:spPr>
          <a:xfrm>
            <a:off x="295835" y="839702"/>
            <a:ext cx="8516471" cy="5337261"/>
          </a:xfrm>
        </p:spPr>
        <p:txBody>
          <a:bodyPr/>
          <a:lstStyle/>
          <a:p>
            <a:pPr>
              <a:buFont typeface="Wingdings" pitchFamily="2" charset="2"/>
              <a:buChar char="ü"/>
            </a:pPr>
            <a:r>
              <a:rPr lang="zh-CN" altLang="en-US" dirty="0" smtClean="0"/>
              <a:t>基本思想：</a:t>
            </a:r>
          </a:p>
          <a:p>
            <a:pPr lvl="2">
              <a:lnSpc>
                <a:spcPct val="150000"/>
              </a:lnSpc>
              <a:buFont typeface="Wingdings" pitchFamily="2" charset="2"/>
              <a:buChar char="Ø"/>
            </a:pPr>
            <a:r>
              <a:rPr lang="zh-CN" altLang="en-US" dirty="0" smtClean="0"/>
              <a:t>在前景和背景所占区域面积差别很大时，会造成一个灰度级的波</a:t>
            </a:r>
            <a:endParaRPr lang="en-US" altLang="zh-CN" dirty="0" smtClean="0"/>
          </a:p>
          <a:p>
            <a:pPr lvl="2">
              <a:lnSpc>
                <a:spcPct val="150000"/>
              </a:lnSpc>
              <a:buNone/>
            </a:pPr>
            <a:r>
              <a:rPr lang="en-US" altLang="zh-CN" dirty="0" smtClean="0"/>
              <a:t>    </a:t>
            </a:r>
            <a:r>
              <a:rPr lang="zh-CN" altLang="en-US" dirty="0" smtClean="0"/>
              <a:t>峰过高，而另一个过低</a:t>
            </a:r>
          </a:p>
          <a:p>
            <a:pPr lvl="2">
              <a:lnSpc>
                <a:spcPct val="150000"/>
              </a:lnSpc>
              <a:buFont typeface="Wingdings" pitchFamily="2" charset="2"/>
              <a:buChar char="Ø"/>
            </a:pPr>
            <a:r>
              <a:rPr lang="zh-CN" altLang="en-US" dirty="0" smtClean="0"/>
              <a:t>边缘上的点在区域内还是区域外的概率是相等的，因此可以增加</a:t>
            </a:r>
            <a:endParaRPr lang="en-US" altLang="zh-CN" dirty="0" smtClean="0"/>
          </a:p>
          <a:p>
            <a:pPr lvl="2">
              <a:lnSpc>
                <a:spcPct val="150000"/>
              </a:lnSpc>
              <a:buNone/>
            </a:pPr>
            <a:r>
              <a:rPr lang="en-US" altLang="zh-CN" dirty="0" smtClean="0"/>
              <a:t>    </a:t>
            </a:r>
            <a:r>
              <a:rPr lang="zh-CN" altLang="en-US" dirty="0" smtClean="0"/>
              <a:t>波峰的对称性</a:t>
            </a:r>
            <a:endParaRPr lang="en-US" altLang="zh-CN" dirty="0" smtClean="0"/>
          </a:p>
          <a:p>
            <a:pPr lvl="2">
              <a:lnSpc>
                <a:spcPct val="150000"/>
              </a:lnSpc>
              <a:buFont typeface="Wingdings" pitchFamily="2" charset="2"/>
              <a:buChar char="Ø"/>
            </a:pPr>
            <a:r>
              <a:rPr lang="zh-CN" altLang="en-US" dirty="0" smtClean="0"/>
              <a:t>基于梯度算子选择的像素，可以增加波峰的高度</a:t>
            </a:r>
            <a:endParaRPr lang="en-US" altLang="zh-CN" dirty="0"/>
          </a:p>
        </p:txBody>
      </p:sp>
      <p:pic>
        <p:nvPicPr>
          <p:cNvPr id="773122" name="Picture 2" descr="C:\Users\haida2416\AppData\Roaming\Tencent\Users\2350686505\QQ\WinTemp\RichOle\TJ]C2)WMUVCHNBT(1_S)DIL.png"/>
          <p:cNvPicPr>
            <a:picLocks noChangeAspect="1" noChangeArrowheads="1"/>
          </p:cNvPicPr>
          <p:nvPr/>
        </p:nvPicPr>
        <p:blipFill>
          <a:blip r:embed="rId3"/>
          <a:srcRect/>
          <a:stretch>
            <a:fillRect/>
          </a:stretch>
        </p:blipFill>
        <p:spPr bwMode="auto">
          <a:xfrm>
            <a:off x="1714480" y="4160022"/>
            <a:ext cx="5214974" cy="2016941"/>
          </a:xfrm>
          <a:prstGeom prst="rect">
            <a:avLst/>
          </a:prstGeom>
          <a:noFill/>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利用边界特性选择阈值</a:t>
            </a:r>
            <a:r>
              <a:rPr lang="en-US" altLang="zh-CN" dirty="0" smtClean="0"/>
              <a:t>——</a:t>
            </a:r>
            <a:r>
              <a:rPr lang="zh-CN" altLang="en-US" dirty="0" smtClean="0"/>
              <a:t>步骤</a:t>
            </a:r>
            <a:endParaRPr lang="en-US" dirty="0"/>
          </a:p>
        </p:txBody>
      </p:sp>
      <p:sp>
        <p:nvSpPr>
          <p:cNvPr id="3" name="Content Placeholder 2"/>
          <p:cNvSpPr>
            <a:spLocks noGrp="1"/>
          </p:cNvSpPr>
          <p:nvPr>
            <p:ph idx="1"/>
          </p:nvPr>
        </p:nvSpPr>
        <p:spPr>
          <a:xfrm>
            <a:off x="295835" y="839702"/>
            <a:ext cx="8516471" cy="5337261"/>
          </a:xfrm>
        </p:spPr>
        <p:txBody>
          <a:bodyPr/>
          <a:lstStyle/>
          <a:p>
            <a:pPr>
              <a:buFont typeface="Wingdings" pitchFamily="2" charset="2"/>
              <a:buChar char="ü"/>
            </a:pPr>
            <a:endParaRPr lang="en-US" altLang="zh-CN" dirty="0" smtClean="0"/>
          </a:p>
          <a:p>
            <a:pPr>
              <a:buFont typeface="Wingdings" pitchFamily="2" charset="2"/>
              <a:buChar char="ü"/>
            </a:pPr>
            <a:r>
              <a:rPr lang="zh-CN" altLang="en-US" dirty="0" smtClean="0"/>
              <a:t>利用边缘改进全局阈值处理：</a:t>
            </a:r>
            <a:endParaRPr lang="en-US" altLang="zh-CN" dirty="0" smtClean="0"/>
          </a:p>
          <a:p>
            <a:pPr lvl="2">
              <a:buFont typeface="Wingdings" pitchFamily="2" charset="2"/>
              <a:buChar char="Ø"/>
            </a:pPr>
            <a:endParaRPr lang="en-US" altLang="zh-CN" dirty="0" smtClean="0"/>
          </a:p>
          <a:p>
            <a:pPr lvl="2">
              <a:lnSpc>
                <a:spcPct val="150000"/>
              </a:lnSpc>
              <a:buFont typeface="Wingdings" pitchFamily="2" charset="2"/>
              <a:buChar char="Ø"/>
            </a:pPr>
            <a:r>
              <a:rPr lang="en-US" altLang="zh-CN" dirty="0" smtClean="0"/>
              <a:t>1. </a:t>
            </a:r>
            <a:r>
              <a:rPr lang="zh-CN" altLang="en-US" dirty="0" smtClean="0"/>
              <a:t>用</a:t>
            </a:r>
            <a:r>
              <a:rPr lang="en-US" dirty="0" smtClean="0"/>
              <a:t>Laplace </a:t>
            </a:r>
            <a:r>
              <a:rPr lang="zh-CN" altLang="en-US" dirty="0" smtClean="0"/>
              <a:t>算子、</a:t>
            </a:r>
            <a:r>
              <a:rPr lang="en-US" dirty="0" smtClean="0"/>
              <a:t>Robert </a:t>
            </a:r>
            <a:r>
              <a:rPr lang="zh-CN" altLang="en-US" dirty="0" smtClean="0"/>
              <a:t>算子、</a:t>
            </a:r>
            <a:r>
              <a:rPr lang="en-US" dirty="0" smtClean="0"/>
              <a:t>Sober </a:t>
            </a:r>
            <a:r>
              <a:rPr lang="zh-CN" altLang="en-US" dirty="0" smtClean="0"/>
              <a:t>算子等方法对图像进行梯</a:t>
            </a:r>
            <a:endParaRPr lang="en-US" altLang="zh-CN" dirty="0" smtClean="0"/>
          </a:p>
          <a:p>
            <a:pPr lvl="2">
              <a:lnSpc>
                <a:spcPct val="150000"/>
              </a:lnSpc>
              <a:buNone/>
            </a:pPr>
            <a:r>
              <a:rPr lang="en-US" altLang="zh-CN" dirty="0" smtClean="0"/>
              <a:t>    </a:t>
            </a:r>
            <a:r>
              <a:rPr lang="zh-CN" altLang="en-US" dirty="0" smtClean="0"/>
              <a:t>度计算，得到梯度图像。</a:t>
            </a:r>
            <a:endParaRPr lang="en-US" altLang="zh-CN" dirty="0" smtClean="0"/>
          </a:p>
          <a:p>
            <a:pPr lvl="2">
              <a:lnSpc>
                <a:spcPct val="150000"/>
              </a:lnSpc>
              <a:buFont typeface="Wingdings" pitchFamily="2" charset="2"/>
              <a:buChar char="Ø"/>
            </a:pPr>
            <a:r>
              <a:rPr lang="en-US" altLang="zh-CN" dirty="0" smtClean="0"/>
              <a:t>2. </a:t>
            </a:r>
            <a:r>
              <a:rPr lang="zh-CN" altLang="en-US" dirty="0" smtClean="0"/>
              <a:t>得到梯度值最大的那一部分（比如</a:t>
            </a:r>
            <a:r>
              <a:rPr lang="en-US" altLang="zh-CN" dirty="0" smtClean="0"/>
              <a:t>10%</a:t>
            </a:r>
            <a:r>
              <a:rPr lang="zh-CN" altLang="en-US" dirty="0" smtClean="0"/>
              <a:t>）的像素直方图。</a:t>
            </a:r>
            <a:endParaRPr lang="en-US" altLang="zh-CN" dirty="0" smtClean="0"/>
          </a:p>
          <a:p>
            <a:pPr lvl="2">
              <a:lnSpc>
                <a:spcPct val="150000"/>
              </a:lnSpc>
              <a:buFont typeface="Wingdings" pitchFamily="2" charset="2"/>
              <a:buChar char="Ø"/>
            </a:pPr>
            <a:r>
              <a:rPr lang="en-US" altLang="zh-CN" dirty="0" smtClean="0"/>
              <a:t>3. </a:t>
            </a:r>
            <a:r>
              <a:rPr lang="zh-CN" altLang="en-US" dirty="0" smtClean="0"/>
              <a:t>通过直方图的谷底，得到阈值</a:t>
            </a:r>
            <a:r>
              <a:rPr lang="en-US" altLang="zh-CN" dirty="0" smtClean="0"/>
              <a:t>T</a:t>
            </a:r>
            <a:r>
              <a:rPr lang="zh-CN" altLang="en-US" dirty="0" smtClean="0"/>
              <a:t>。</a:t>
            </a:r>
            <a:endParaRPr lang="en-US" dirty="0"/>
          </a:p>
        </p:txBody>
      </p: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利用边界特性选择阈值</a:t>
            </a:r>
            <a:r>
              <a:rPr lang="en-US" altLang="zh-CN" dirty="0" smtClean="0"/>
              <a:t>——</a:t>
            </a:r>
            <a:r>
              <a:rPr lang="zh-CN" altLang="en-US" dirty="0" smtClean="0"/>
              <a:t>算法</a:t>
            </a:r>
            <a:endParaRPr lang="en-US" dirty="0"/>
          </a:p>
        </p:txBody>
      </p:sp>
      <p:sp>
        <p:nvSpPr>
          <p:cNvPr id="3" name="Content Placeholder 2"/>
          <p:cNvSpPr>
            <a:spLocks noGrp="1"/>
          </p:cNvSpPr>
          <p:nvPr>
            <p:ph idx="1"/>
          </p:nvPr>
        </p:nvSpPr>
        <p:spPr>
          <a:xfrm>
            <a:off x="295835" y="839702"/>
            <a:ext cx="8516471" cy="5337261"/>
          </a:xfrm>
        </p:spPr>
        <p:txBody>
          <a:bodyPr/>
          <a:lstStyle/>
          <a:p>
            <a:pPr lvl="2"/>
            <a:endParaRPr lang="zh-CN" altLang="en-US" dirty="0" smtClean="0"/>
          </a:p>
          <a:p>
            <a:pPr lvl="2">
              <a:buNone/>
            </a:pPr>
            <a:endParaRPr lang="zh-CN" altLang="en-US" dirty="0" smtClean="0"/>
          </a:p>
          <a:p>
            <a:pPr lvl="2"/>
            <a:endParaRPr lang="en-US" dirty="0" smtClean="0"/>
          </a:p>
          <a:p>
            <a:pPr lvl="2"/>
            <a:endParaRPr lang="en-US" dirty="0"/>
          </a:p>
          <a:p>
            <a:pPr lvl="2"/>
            <a:endParaRPr lang="en-US" dirty="0"/>
          </a:p>
        </p:txBody>
      </p:sp>
      <p:sp>
        <p:nvSpPr>
          <p:cNvPr id="12" name="矩形 11"/>
          <p:cNvSpPr/>
          <p:nvPr/>
        </p:nvSpPr>
        <p:spPr>
          <a:xfrm>
            <a:off x="3681402" y="4916878"/>
            <a:ext cx="170498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直方图的阈值</a:t>
            </a:r>
            <a:r>
              <a:rPr lang="en-US" altLang="zh-CN" dirty="0" smtClean="0"/>
              <a:t>T</a:t>
            </a:r>
            <a:endParaRPr lang="zh-CN" altLang="en-US" dirty="0"/>
          </a:p>
        </p:txBody>
      </p:sp>
      <p:sp>
        <p:nvSpPr>
          <p:cNvPr id="13" name="矩形 12"/>
          <p:cNvSpPr/>
          <p:nvPr/>
        </p:nvSpPr>
        <p:spPr>
          <a:xfrm>
            <a:off x="3671878" y="2413546"/>
            <a:ext cx="171451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梯度图像</a:t>
            </a:r>
            <a:endParaRPr lang="zh-CN" altLang="en-US" dirty="0"/>
          </a:p>
        </p:txBody>
      </p:sp>
      <p:cxnSp>
        <p:nvCxnSpPr>
          <p:cNvPr id="17" name="直接箭头连接符 16"/>
          <p:cNvCxnSpPr>
            <a:endCxn id="13" idx="0"/>
          </p:cNvCxnSpPr>
          <p:nvPr/>
        </p:nvCxnSpPr>
        <p:spPr>
          <a:xfrm rot="5400000">
            <a:off x="4367648" y="2252060"/>
            <a:ext cx="3229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3667116" y="1162674"/>
            <a:ext cx="171451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输入图像</a:t>
            </a:r>
            <a:endParaRPr lang="zh-CN" altLang="en-US" dirty="0"/>
          </a:p>
        </p:txBody>
      </p:sp>
      <p:sp>
        <p:nvSpPr>
          <p:cNvPr id="30" name="矩形 29"/>
          <p:cNvSpPr/>
          <p:nvPr/>
        </p:nvSpPr>
        <p:spPr>
          <a:xfrm>
            <a:off x="3675846" y="3665212"/>
            <a:ext cx="170498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梯度值最大部分的像素直方图</a:t>
            </a:r>
            <a:endParaRPr lang="zh-CN" altLang="en-US" dirty="0"/>
          </a:p>
        </p:txBody>
      </p:sp>
      <p:cxnSp>
        <p:nvCxnSpPr>
          <p:cNvPr id="31" name="直接箭头连接符 30"/>
          <p:cNvCxnSpPr/>
          <p:nvPr/>
        </p:nvCxnSpPr>
        <p:spPr>
          <a:xfrm rot="5400000">
            <a:off x="4366060" y="3502932"/>
            <a:ext cx="3229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4364472" y="4754598"/>
            <a:ext cx="3229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利用边界特性选择阈值</a:t>
            </a:r>
            <a:r>
              <a:rPr lang="en-US" altLang="zh-CN" dirty="0" smtClean="0"/>
              <a:t>——</a:t>
            </a:r>
            <a:r>
              <a:rPr lang="zh-CN" altLang="en-US" dirty="0" smtClean="0"/>
              <a:t>实验</a:t>
            </a:r>
            <a:endParaRPr lang="en-US" dirty="0"/>
          </a:p>
        </p:txBody>
      </p:sp>
      <p:pic>
        <p:nvPicPr>
          <p:cNvPr id="8" name="Picture 1" descr="C:\Users\haida2416\AppData\Roaming\Tencent\Users\2350686505\QQ\WinTemp\RichOle\)~61S~QXTAA(_GPPY6ZZ76I.png"/>
          <p:cNvPicPr>
            <a:picLocks noChangeAspect="1" noChangeArrowheads="1"/>
          </p:cNvPicPr>
          <p:nvPr/>
        </p:nvPicPr>
        <p:blipFill>
          <a:blip r:embed="rId3"/>
          <a:srcRect/>
          <a:stretch>
            <a:fillRect/>
          </a:stretch>
        </p:blipFill>
        <p:spPr bwMode="auto">
          <a:xfrm>
            <a:off x="1500166" y="1071546"/>
            <a:ext cx="5643602" cy="3540818"/>
          </a:xfrm>
          <a:prstGeom prst="rect">
            <a:avLst/>
          </a:prstGeom>
          <a:noFill/>
        </p:spPr>
      </p:pic>
      <p:sp>
        <p:nvSpPr>
          <p:cNvPr id="16" name="TextBox 15"/>
          <p:cNvSpPr txBox="1"/>
          <p:nvPr/>
        </p:nvSpPr>
        <p:spPr>
          <a:xfrm>
            <a:off x="428596" y="4929198"/>
            <a:ext cx="7948922" cy="923330"/>
          </a:xfrm>
          <a:prstGeom prst="rect">
            <a:avLst/>
          </a:prstGeom>
          <a:noFill/>
        </p:spPr>
        <p:txBody>
          <a:bodyPr wrap="square" rtlCol="0">
            <a:spAutoFit/>
          </a:bodyPr>
          <a:lstStyle/>
          <a:p>
            <a:r>
              <a:rPr lang="en-US" altLang="zh-CN" dirty="0" smtClean="0"/>
              <a:t>(a) </a:t>
            </a:r>
            <a:r>
              <a:rPr lang="zh-CN" altLang="en-US" dirty="0" smtClean="0"/>
              <a:t>原始图像 </a:t>
            </a:r>
            <a:r>
              <a:rPr lang="en-US" altLang="zh-CN" dirty="0" smtClean="0"/>
              <a:t>(b) </a:t>
            </a:r>
            <a:r>
              <a:rPr lang="zh-CN" altLang="en-US" dirty="0" smtClean="0"/>
              <a:t>原始图像的直方图 </a:t>
            </a:r>
            <a:r>
              <a:rPr lang="en-US" altLang="zh-CN" dirty="0" smtClean="0"/>
              <a:t>(c) </a:t>
            </a:r>
            <a:r>
              <a:rPr lang="zh-CN" altLang="en-US" dirty="0" smtClean="0"/>
              <a:t>由原始图像的直方图确定的阈值</a:t>
            </a:r>
            <a:r>
              <a:rPr lang="en-US" altLang="zh-CN" dirty="0" smtClean="0"/>
              <a:t>T</a:t>
            </a:r>
            <a:r>
              <a:rPr lang="zh-CN" altLang="en-US" dirty="0" smtClean="0"/>
              <a:t>对图像进行全局阈值分割的结果</a:t>
            </a:r>
            <a:r>
              <a:rPr lang="en-US" altLang="zh-CN" dirty="0" smtClean="0"/>
              <a:t> (d) </a:t>
            </a:r>
            <a:r>
              <a:rPr lang="zh-CN" altLang="en-US" dirty="0" smtClean="0"/>
              <a:t>原始图像的梯度图像</a:t>
            </a:r>
            <a:r>
              <a:rPr lang="en-US" altLang="zh-CN" dirty="0" smtClean="0"/>
              <a:t> (e) </a:t>
            </a:r>
            <a:r>
              <a:rPr lang="zh-CN" altLang="en-US" dirty="0" smtClean="0"/>
              <a:t>取梯度最大值（</a:t>
            </a:r>
            <a:r>
              <a:rPr lang="en-US" altLang="zh-CN" dirty="0" smtClean="0"/>
              <a:t>%10</a:t>
            </a:r>
            <a:r>
              <a:rPr lang="zh-CN" altLang="en-US" dirty="0" smtClean="0"/>
              <a:t>）对应的像素点组成的直方图</a:t>
            </a:r>
            <a:r>
              <a:rPr lang="en-US" altLang="zh-CN" dirty="0" smtClean="0"/>
              <a:t> (f) </a:t>
            </a:r>
            <a:r>
              <a:rPr lang="zh-CN" altLang="en-US" dirty="0" smtClean="0"/>
              <a:t>利用边界特征选择阈值进行分割的结果</a:t>
            </a:r>
            <a:r>
              <a:rPr lang="en-US" altLang="zh-CN" dirty="0" smtClean="0"/>
              <a:t> </a:t>
            </a:r>
            <a:endParaRPr lang="zh-CN" altLang="en-US" dirty="0"/>
          </a:p>
        </p:txBody>
      </p:sp>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latin typeface="Times New Roman" pitchFamily="18" charset="0"/>
                <a:cs typeface="Times New Roman" pitchFamily="18" charset="0"/>
              </a:rPr>
              <a:t>Segmentation——</a:t>
            </a:r>
            <a:r>
              <a:rPr lang="en-US" altLang="zh-CN" dirty="0" err="1" smtClean="0">
                <a:latin typeface="Times New Roman" pitchFamily="18" charset="0"/>
                <a:cs typeface="Times New Roman" pitchFamily="18" charset="0"/>
              </a:rPr>
              <a:t>Thresholding</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TextBox 3"/>
          <p:cNvSpPr txBox="1"/>
          <p:nvPr/>
        </p:nvSpPr>
        <p:spPr>
          <a:xfrm>
            <a:off x="1813560" y="3690818"/>
            <a:ext cx="4907280" cy="1569660"/>
          </a:xfrm>
          <a:prstGeom prst="rect">
            <a:avLst/>
          </a:prstGeom>
          <a:noFill/>
        </p:spPr>
        <p:txBody>
          <a:bodyPr wrap="square" rtlCol="0">
            <a:spAutoFit/>
          </a:bodyPr>
          <a:lstStyle/>
          <a:p>
            <a:pPr algn="ctr"/>
            <a:r>
              <a:rPr lang="en-US" sz="9600" dirty="0" smtClean="0"/>
              <a:t>Q&amp;A</a:t>
            </a:r>
            <a:endParaRPr lang="en-US" sz="9600" dirty="0"/>
          </a:p>
        </p:txBody>
      </p:sp>
      <p:sp>
        <p:nvSpPr>
          <p:cNvPr id="6" name="TextBox 5"/>
          <p:cNvSpPr txBox="1"/>
          <p:nvPr/>
        </p:nvSpPr>
        <p:spPr>
          <a:xfrm>
            <a:off x="0" y="1890401"/>
            <a:ext cx="9144000" cy="923330"/>
          </a:xfrm>
          <a:prstGeom prst="rect">
            <a:avLst/>
          </a:prstGeom>
          <a:noFill/>
        </p:spPr>
        <p:txBody>
          <a:bodyPr wrap="square" rtlCol="0">
            <a:spAutoFit/>
          </a:bodyPr>
          <a:lstStyle/>
          <a:p>
            <a:pPr algn="ctr"/>
            <a:r>
              <a:rPr lang="en-US" altLang="zh-CN" sz="5400" dirty="0" smtClean="0"/>
              <a:t>Thank you for your attention! </a:t>
            </a:r>
            <a:endParaRPr lang="en-US" sz="5400" dirty="0"/>
          </a:p>
        </p:txBody>
      </p:sp>
    </p:spTree>
    <p:extLst>
      <p:ext uri="{BB962C8B-B14F-4D97-AF65-F5344CB8AC3E}">
        <p14:creationId xmlns:p14="http://schemas.microsoft.com/office/powerpoint/2010/main" xmlns="" val="3464274646"/>
      </p:ext>
    </p:extLst>
  </p:cSld>
  <p:clrMapOvr>
    <a:masterClrMapping/>
  </p:clrMapOvr>
  <p:transition>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灰度阈值处理基础</a:t>
            </a:r>
            <a:r>
              <a:rPr lang="en-US" altLang="zh-CN" dirty="0" smtClean="0"/>
              <a:t>——</a:t>
            </a:r>
            <a:r>
              <a:rPr lang="zh-CN" altLang="en-US" dirty="0" smtClean="0"/>
              <a:t>阈值化的类型</a:t>
            </a:r>
            <a:endParaRPr lang="en-US" altLang="en-US" dirty="0"/>
          </a:p>
        </p:txBody>
      </p:sp>
      <p:sp>
        <p:nvSpPr>
          <p:cNvPr id="3" name="Content Placeholder 2"/>
          <p:cNvSpPr>
            <a:spLocks noGrp="1"/>
          </p:cNvSpPr>
          <p:nvPr>
            <p:ph idx="1"/>
          </p:nvPr>
        </p:nvSpPr>
        <p:spPr>
          <a:xfrm>
            <a:off x="295835" y="839702"/>
            <a:ext cx="8516471" cy="5337261"/>
          </a:xfrm>
        </p:spPr>
        <p:txBody>
          <a:bodyPr>
            <a:normAutofit lnSpcReduction="10000"/>
          </a:bodyPr>
          <a:lstStyle/>
          <a:p>
            <a:pPr marL="228600" lvl="2">
              <a:spcBef>
                <a:spcPts val="1000"/>
              </a:spcBef>
              <a:buNone/>
            </a:pPr>
            <a:endParaRPr lang="en-US" altLang="zh-CN" dirty="0" smtClean="0"/>
          </a:p>
          <a:p>
            <a:pPr marL="228600" lvl="2">
              <a:spcBef>
                <a:spcPts val="1000"/>
              </a:spcBef>
              <a:buFont typeface="Wingdings" pitchFamily="2" charset="2"/>
              <a:buChar char="ü"/>
            </a:pPr>
            <a:r>
              <a:rPr lang="zh-CN" altLang="en-US" dirty="0" smtClean="0"/>
              <a:t>阈值处理后的图像</a:t>
            </a:r>
            <a:r>
              <a:rPr lang="en-US" altLang="zh-CN" dirty="0" smtClean="0"/>
              <a:t>g(</a:t>
            </a:r>
            <a:r>
              <a:rPr lang="en-US" altLang="zh-CN" dirty="0" err="1" smtClean="0"/>
              <a:t>x,y</a:t>
            </a:r>
            <a:r>
              <a:rPr lang="en-US" altLang="zh-CN" dirty="0" smtClean="0"/>
              <a:t>)</a:t>
            </a:r>
            <a:r>
              <a:rPr lang="zh-CN" altLang="en-US" dirty="0" smtClean="0"/>
              <a:t>定义为</a:t>
            </a:r>
            <a:r>
              <a:rPr lang="en-US" altLang="zh-CN" dirty="0" smtClean="0"/>
              <a:t>:</a:t>
            </a:r>
          </a:p>
          <a:p>
            <a:pPr marL="228600" lvl="2">
              <a:spcBef>
                <a:spcPts val="1000"/>
              </a:spcBef>
              <a:buNone/>
            </a:pPr>
            <a:endParaRPr lang="en-US" altLang="zh-CN" dirty="0" smtClean="0"/>
          </a:p>
          <a:p>
            <a:pPr marL="228600" lvl="2">
              <a:spcBef>
                <a:spcPts val="1000"/>
              </a:spcBef>
            </a:pPr>
            <a:endParaRPr lang="en-US" altLang="zh-CN" dirty="0" smtClean="0"/>
          </a:p>
          <a:p>
            <a:pPr marL="228600" lvl="2">
              <a:spcBef>
                <a:spcPts val="1000"/>
              </a:spcBef>
            </a:pPr>
            <a:endParaRPr lang="en-US" altLang="zh-CN" dirty="0" smtClean="0"/>
          </a:p>
          <a:p>
            <a:pPr marL="228600" lvl="2">
              <a:spcBef>
                <a:spcPts val="1000"/>
              </a:spcBef>
              <a:buNone/>
            </a:pPr>
            <a:endParaRPr lang="en-US" altLang="zh-CN" dirty="0" smtClean="0"/>
          </a:p>
          <a:p>
            <a:pPr marL="228600" lvl="2">
              <a:spcBef>
                <a:spcPts val="1000"/>
              </a:spcBef>
            </a:pPr>
            <a:endParaRPr lang="en-US" altLang="zh-CN" dirty="0" smtClean="0"/>
          </a:p>
          <a:p>
            <a:pPr marL="228600" lvl="2">
              <a:spcBef>
                <a:spcPts val="1000"/>
              </a:spcBef>
            </a:pPr>
            <a:endParaRPr lang="en-US" altLang="zh-CN" dirty="0" smtClean="0"/>
          </a:p>
          <a:p>
            <a:pPr marL="228600" lvl="2">
              <a:spcBef>
                <a:spcPts val="1000"/>
              </a:spcBef>
            </a:pPr>
            <a:endParaRPr lang="en-US" altLang="zh-CN" dirty="0" smtClean="0"/>
          </a:p>
          <a:p>
            <a:pPr marL="228600" lvl="2">
              <a:spcBef>
                <a:spcPts val="1000"/>
              </a:spcBef>
            </a:pPr>
            <a:endParaRPr lang="en-US" altLang="zh-CN" dirty="0" smtClean="0"/>
          </a:p>
          <a:p>
            <a:pPr marL="228600" lvl="2">
              <a:spcBef>
                <a:spcPts val="1000"/>
              </a:spcBef>
            </a:pPr>
            <a:endParaRPr lang="en-US" altLang="zh-CN" dirty="0" smtClean="0"/>
          </a:p>
          <a:p>
            <a:pPr marL="228600" lvl="2">
              <a:spcBef>
                <a:spcPts val="1000"/>
              </a:spcBef>
            </a:pPr>
            <a:endParaRPr lang="en-US" altLang="zh-CN" dirty="0" smtClean="0"/>
          </a:p>
          <a:p>
            <a:pPr marL="228600" lvl="2">
              <a:spcBef>
                <a:spcPts val="1000"/>
              </a:spcBef>
              <a:buFont typeface="Wingdings" pitchFamily="2" charset="2"/>
              <a:buChar char="ü"/>
            </a:pPr>
            <a:r>
              <a:rPr lang="en-US" altLang="zh-CN" dirty="0" smtClean="0"/>
              <a:t>1.</a:t>
            </a:r>
            <a:r>
              <a:rPr lang="zh-CN" altLang="en-US" dirty="0" smtClean="0"/>
              <a:t>二进制阈值化、</a:t>
            </a:r>
            <a:r>
              <a:rPr lang="en-US" altLang="zh-CN" dirty="0" smtClean="0"/>
              <a:t>2.</a:t>
            </a:r>
            <a:r>
              <a:rPr lang="zh-CN" altLang="en-US" dirty="0" smtClean="0"/>
              <a:t>反二进制阈值化、</a:t>
            </a:r>
            <a:r>
              <a:rPr lang="en-US" altLang="zh-CN" dirty="0" smtClean="0"/>
              <a:t>3.</a:t>
            </a:r>
            <a:r>
              <a:rPr lang="zh-CN" altLang="en-US" dirty="0" smtClean="0"/>
              <a:t>截断阈值化、</a:t>
            </a:r>
            <a:r>
              <a:rPr lang="en-US" altLang="zh-CN" dirty="0" smtClean="0"/>
              <a:t>4.</a:t>
            </a:r>
            <a:r>
              <a:rPr lang="zh-CN" altLang="en-US" dirty="0" smtClean="0"/>
              <a:t>阈值化为</a:t>
            </a:r>
            <a:r>
              <a:rPr lang="en-US" dirty="0" smtClean="0"/>
              <a:t>0</a:t>
            </a:r>
            <a:r>
              <a:rPr lang="zh-CN" altLang="en-US" dirty="0" smtClean="0"/>
              <a:t>、</a:t>
            </a:r>
            <a:r>
              <a:rPr lang="en-US" altLang="zh-CN" dirty="0" smtClean="0"/>
              <a:t>5.</a:t>
            </a:r>
            <a:r>
              <a:rPr lang="zh-CN" altLang="en-US" dirty="0" smtClean="0"/>
              <a:t>反阈值化为</a:t>
            </a:r>
            <a:r>
              <a:rPr lang="en-US" dirty="0" smtClean="0"/>
              <a:t>0</a:t>
            </a:r>
            <a:endParaRPr lang="zh-CN" altLang="en-US" dirty="0" smtClean="0"/>
          </a:p>
          <a:p>
            <a:pPr lvl="2"/>
            <a:endParaRPr lang="zh-CN" altLang="en-US" dirty="0" smtClean="0"/>
          </a:p>
          <a:p>
            <a:endParaRPr lang="en-US" altLang="zh-CN" dirty="0" smtClean="0"/>
          </a:p>
          <a:p>
            <a:pPr lvl="2"/>
            <a:endParaRPr lang="en-US" dirty="0" smtClean="0"/>
          </a:p>
          <a:p>
            <a:pPr lvl="2"/>
            <a:endParaRPr lang="en-US" dirty="0"/>
          </a:p>
          <a:p>
            <a:pPr lvl="2"/>
            <a:endParaRPr lang="en-US" dirty="0"/>
          </a:p>
        </p:txBody>
      </p:sp>
      <p:graphicFrame>
        <p:nvGraphicFramePr>
          <p:cNvPr id="580612" name="Object 4"/>
          <p:cNvGraphicFramePr>
            <a:graphicFrameLocks noChangeAspect="1"/>
          </p:cNvGraphicFramePr>
          <p:nvPr/>
        </p:nvGraphicFramePr>
        <p:xfrm>
          <a:off x="1928794" y="1714488"/>
          <a:ext cx="4714908" cy="1096490"/>
        </p:xfrm>
        <a:graphic>
          <a:graphicData uri="http://schemas.openxmlformats.org/presentationml/2006/ole">
            <p:oleObj spid="_x0000_s718851" name="Equation" r:id="rId4" imgW="1981080" imgH="482400" progId="Equation.DSMT4">
              <p:embed/>
            </p:oleObj>
          </a:graphicData>
        </a:graphic>
      </p:graphicFrame>
      <p:pic>
        <p:nvPicPr>
          <p:cNvPr id="6" name="图片 5" descr="Threshold_Tutorial_Theory_Base_Figure.png"/>
          <p:cNvPicPr>
            <a:picLocks noChangeAspect="1"/>
          </p:cNvPicPr>
          <p:nvPr/>
        </p:nvPicPr>
        <p:blipFill>
          <a:blip r:embed="rId5"/>
          <a:stretch>
            <a:fillRect/>
          </a:stretch>
        </p:blipFill>
        <p:spPr>
          <a:xfrm>
            <a:off x="2000232" y="3183634"/>
            <a:ext cx="4643470" cy="1627608"/>
          </a:xfrm>
          <a:prstGeom prst="rect">
            <a:avLst/>
          </a:prstGeom>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smtClean="0"/>
              <a:t>1.</a:t>
            </a:r>
            <a:r>
              <a:rPr lang="zh-CN" altLang="en-US" sz="4000" dirty="0" smtClean="0"/>
              <a:t>二进制阈值化</a:t>
            </a:r>
            <a:endParaRPr lang="en-US" altLang="en-US" sz="4000" dirty="0"/>
          </a:p>
        </p:txBody>
      </p:sp>
      <p:sp>
        <p:nvSpPr>
          <p:cNvPr id="3" name="Content Placeholder 2"/>
          <p:cNvSpPr>
            <a:spLocks noGrp="1"/>
          </p:cNvSpPr>
          <p:nvPr>
            <p:ph idx="1"/>
          </p:nvPr>
        </p:nvSpPr>
        <p:spPr>
          <a:xfrm>
            <a:off x="295835" y="839702"/>
            <a:ext cx="8516471" cy="5337261"/>
          </a:xfrm>
        </p:spPr>
        <p:txBody>
          <a:bodyPr>
            <a:normAutofit/>
          </a:bodyPr>
          <a:lstStyle/>
          <a:p>
            <a:pPr marL="228600" lvl="2">
              <a:spcBef>
                <a:spcPts val="1000"/>
              </a:spcBef>
              <a:buNone/>
            </a:pPr>
            <a:endParaRPr lang="en-US" altLang="zh-CN" dirty="0" smtClean="0"/>
          </a:p>
          <a:p>
            <a:pPr marL="228600" lvl="2">
              <a:spcBef>
                <a:spcPts val="1000"/>
              </a:spcBef>
              <a:buFont typeface="Wingdings" pitchFamily="2" charset="2"/>
              <a:buChar char="ü"/>
            </a:pPr>
            <a:r>
              <a:rPr lang="zh-CN" altLang="en-US" dirty="0" smtClean="0"/>
              <a:t>该阈值化类型如下式所示</a:t>
            </a:r>
            <a:r>
              <a:rPr lang="en-US" altLang="zh-CN" dirty="0" smtClean="0"/>
              <a:t>:</a:t>
            </a:r>
          </a:p>
          <a:p>
            <a:pPr marL="228600" lvl="2">
              <a:spcBef>
                <a:spcPts val="1000"/>
              </a:spcBef>
            </a:pPr>
            <a:endParaRPr lang="en-US" altLang="zh-CN" dirty="0" smtClean="0"/>
          </a:p>
          <a:p>
            <a:pPr marL="228600" lvl="2">
              <a:spcBef>
                <a:spcPts val="1000"/>
              </a:spcBef>
            </a:pPr>
            <a:endParaRPr lang="en-US" altLang="zh-CN" dirty="0" smtClean="0"/>
          </a:p>
          <a:p>
            <a:pPr marL="228600" lvl="2">
              <a:spcBef>
                <a:spcPts val="1000"/>
              </a:spcBef>
              <a:buNone/>
            </a:pPr>
            <a:endParaRPr lang="en-US" altLang="zh-CN" dirty="0" smtClean="0"/>
          </a:p>
          <a:p>
            <a:pPr marL="228600" lvl="2">
              <a:spcBef>
                <a:spcPts val="1000"/>
              </a:spcBef>
              <a:buFont typeface="Wingdings" pitchFamily="2" charset="2"/>
              <a:buChar char="ü"/>
            </a:pPr>
            <a:r>
              <a:rPr lang="zh-CN" altLang="en-US" dirty="0" smtClean="0"/>
              <a:t>解释：在运用该阈值类型的时候，先要选定一个特定的阈值量，比如：</a:t>
            </a:r>
            <a:r>
              <a:rPr lang="en-US" altLang="zh-CN" dirty="0" smtClean="0"/>
              <a:t>125</a:t>
            </a:r>
            <a:r>
              <a:rPr lang="zh-CN" altLang="en-US" dirty="0" smtClean="0"/>
              <a:t>，这样，新的阈值产生规则可以解释为大于</a:t>
            </a:r>
            <a:r>
              <a:rPr lang="en-US" altLang="zh-CN" dirty="0" smtClean="0"/>
              <a:t>125</a:t>
            </a:r>
            <a:r>
              <a:rPr lang="zh-CN" altLang="en-US" dirty="0" smtClean="0"/>
              <a:t>的像素点的灰度值设定为最大值</a:t>
            </a:r>
            <a:r>
              <a:rPr lang="en-US" altLang="zh-CN" dirty="0" smtClean="0"/>
              <a:t>(</a:t>
            </a:r>
            <a:r>
              <a:rPr lang="zh-CN" altLang="en-US" dirty="0" smtClean="0"/>
              <a:t>如</a:t>
            </a:r>
            <a:r>
              <a:rPr lang="en-US" altLang="zh-CN" dirty="0" smtClean="0"/>
              <a:t>8</a:t>
            </a:r>
            <a:r>
              <a:rPr lang="zh-CN" altLang="en-US" dirty="0" smtClean="0"/>
              <a:t>位灰度值最大为</a:t>
            </a:r>
            <a:r>
              <a:rPr lang="en-US" altLang="zh-CN" dirty="0" smtClean="0"/>
              <a:t>255)</a:t>
            </a:r>
            <a:r>
              <a:rPr lang="zh-CN" altLang="en-US" dirty="0" smtClean="0"/>
              <a:t>，灰度值小于</a:t>
            </a:r>
            <a:r>
              <a:rPr lang="en-US" altLang="zh-CN" dirty="0" smtClean="0"/>
              <a:t>125</a:t>
            </a:r>
            <a:r>
              <a:rPr lang="zh-CN" altLang="en-US" dirty="0" smtClean="0"/>
              <a:t>的像素点的灰度值设定为</a:t>
            </a:r>
            <a:r>
              <a:rPr lang="en-US" altLang="zh-CN" dirty="0" smtClean="0"/>
              <a:t>0</a:t>
            </a:r>
            <a:r>
              <a:rPr lang="zh-CN" altLang="en-US" dirty="0" smtClean="0"/>
              <a:t>。</a:t>
            </a:r>
          </a:p>
          <a:p>
            <a:endParaRPr lang="en-US" altLang="zh-CN" dirty="0" smtClean="0"/>
          </a:p>
          <a:p>
            <a:pPr lvl="2"/>
            <a:endParaRPr lang="en-US" dirty="0" smtClean="0"/>
          </a:p>
          <a:p>
            <a:pPr lvl="2"/>
            <a:endParaRPr lang="en-US" dirty="0"/>
          </a:p>
          <a:p>
            <a:pPr lvl="2"/>
            <a:endParaRPr lang="en-US" dirty="0"/>
          </a:p>
        </p:txBody>
      </p:sp>
      <p:pic>
        <p:nvPicPr>
          <p:cNvPr id="6" name="图片 5" descr="Threshold_Tutorial_Theory_Base_Figure.png"/>
          <p:cNvPicPr>
            <a:picLocks noChangeAspect="1"/>
          </p:cNvPicPr>
          <p:nvPr/>
        </p:nvPicPr>
        <p:blipFill>
          <a:blip r:embed="rId3"/>
          <a:stretch>
            <a:fillRect/>
          </a:stretch>
        </p:blipFill>
        <p:spPr>
          <a:xfrm>
            <a:off x="2000232" y="3929066"/>
            <a:ext cx="4929222" cy="1840018"/>
          </a:xfrm>
          <a:prstGeom prst="rect">
            <a:avLst/>
          </a:prstGeom>
        </p:spPr>
      </p:pic>
      <p:pic>
        <p:nvPicPr>
          <p:cNvPr id="7" name="图片 6" descr="78fda905d5dd8210a01906247514a67d8763407c.png"/>
          <p:cNvPicPr>
            <a:picLocks noChangeAspect="1"/>
          </p:cNvPicPr>
          <p:nvPr/>
        </p:nvPicPr>
        <p:blipFill>
          <a:blip r:embed="rId4"/>
          <a:stretch>
            <a:fillRect/>
          </a:stretch>
        </p:blipFill>
        <p:spPr>
          <a:xfrm>
            <a:off x="1714480" y="1857365"/>
            <a:ext cx="5214974" cy="661053"/>
          </a:xfrm>
          <a:prstGeom prst="rect">
            <a:avLst/>
          </a:prstGeom>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smtClean="0"/>
              <a:t>2.</a:t>
            </a:r>
            <a:r>
              <a:rPr lang="zh-CN" altLang="en-US" sz="4000" dirty="0" smtClean="0"/>
              <a:t>反二进制阈值化</a:t>
            </a:r>
            <a:endParaRPr lang="en-US" altLang="en-US" sz="4000" dirty="0"/>
          </a:p>
        </p:txBody>
      </p:sp>
      <p:sp>
        <p:nvSpPr>
          <p:cNvPr id="3" name="Content Placeholder 2"/>
          <p:cNvSpPr>
            <a:spLocks noGrp="1"/>
          </p:cNvSpPr>
          <p:nvPr>
            <p:ph idx="1"/>
          </p:nvPr>
        </p:nvSpPr>
        <p:spPr>
          <a:xfrm>
            <a:off x="295835" y="839702"/>
            <a:ext cx="8516471" cy="5337261"/>
          </a:xfrm>
        </p:spPr>
        <p:txBody>
          <a:bodyPr>
            <a:normAutofit/>
          </a:bodyPr>
          <a:lstStyle/>
          <a:p>
            <a:pPr marL="228600" lvl="2">
              <a:spcBef>
                <a:spcPts val="1000"/>
              </a:spcBef>
              <a:buNone/>
            </a:pPr>
            <a:endParaRPr lang="en-US" altLang="zh-CN" dirty="0" smtClean="0"/>
          </a:p>
          <a:p>
            <a:pPr marL="228600" lvl="2">
              <a:spcBef>
                <a:spcPts val="1000"/>
              </a:spcBef>
              <a:buFont typeface="Wingdings" pitchFamily="2" charset="2"/>
              <a:buChar char="ü"/>
            </a:pPr>
            <a:r>
              <a:rPr lang="zh-CN" altLang="en-US" dirty="0" smtClean="0"/>
              <a:t>该阈值化类型如下式所示</a:t>
            </a:r>
            <a:r>
              <a:rPr lang="en-US" altLang="zh-CN" dirty="0" smtClean="0"/>
              <a:t>:</a:t>
            </a:r>
          </a:p>
          <a:p>
            <a:pPr marL="228600" lvl="2">
              <a:spcBef>
                <a:spcPts val="1000"/>
              </a:spcBef>
            </a:pPr>
            <a:endParaRPr lang="en-US" altLang="zh-CN" dirty="0" smtClean="0"/>
          </a:p>
          <a:p>
            <a:pPr marL="228600" lvl="2">
              <a:spcBef>
                <a:spcPts val="1000"/>
              </a:spcBef>
            </a:pPr>
            <a:endParaRPr lang="en-US" altLang="zh-CN" dirty="0" smtClean="0"/>
          </a:p>
          <a:p>
            <a:pPr marL="228600" lvl="2">
              <a:spcBef>
                <a:spcPts val="1000"/>
              </a:spcBef>
              <a:buNone/>
            </a:pPr>
            <a:endParaRPr lang="en-US" altLang="zh-CN" dirty="0" smtClean="0"/>
          </a:p>
          <a:p>
            <a:pPr marL="228600" lvl="2">
              <a:spcBef>
                <a:spcPts val="1000"/>
              </a:spcBef>
              <a:buFont typeface="Wingdings" pitchFamily="2" charset="2"/>
              <a:buChar char="ü"/>
            </a:pPr>
            <a:r>
              <a:rPr lang="zh-CN" altLang="en-US" dirty="0" smtClean="0"/>
              <a:t>解释：该阈值化与二进制阈值化相似，先选定一个特定的灰度值作为阈值，不过最后的设定值相反。（在</a:t>
            </a:r>
            <a:r>
              <a:rPr lang="en-US" altLang="zh-CN" dirty="0" smtClean="0"/>
              <a:t>8</a:t>
            </a:r>
            <a:r>
              <a:rPr lang="zh-CN" altLang="en-US" dirty="0" smtClean="0"/>
              <a:t>位灰度图中，例如大于阈值的设定为</a:t>
            </a:r>
            <a:r>
              <a:rPr lang="en-US" altLang="zh-CN" dirty="0" smtClean="0"/>
              <a:t>0</a:t>
            </a:r>
            <a:r>
              <a:rPr lang="zh-CN" altLang="en-US" dirty="0" smtClean="0"/>
              <a:t>，而小于该阈值的设定为</a:t>
            </a:r>
            <a:r>
              <a:rPr lang="en-US" altLang="zh-CN" dirty="0" smtClean="0"/>
              <a:t>255</a:t>
            </a:r>
            <a:r>
              <a:rPr lang="zh-CN" altLang="en-US" dirty="0" smtClean="0"/>
              <a:t>）。</a:t>
            </a:r>
            <a:endParaRPr lang="en-US" altLang="zh-CN" dirty="0" smtClean="0"/>
          </a:p>
          <a:p>
            <a:pPr lvl="2"/>
            <a:endParaRPr lang="en-US" dirty="0" smtClean="0"/>
          </a:p>
          <a:p>
            <a:pPr lvl="2"/>
            <a:endParaRPr lang="en-US" dirty="0"/>
          </a:p>
          <a:p>
            <a:pPr lvl="2"/>
            <a:endParaRPr lang="en-US" dirty="0"/>
          </a:p>
        </p:txBody>
      </p:sp>
      <p:pic>
        <p:nvPicPr>
          <p:cNvPr id="6" name="图片 5" descr="Threshold_Tutorial_Theory_Base_Figure.png"/>
          <p:cNvPicPr>
            <a:picLocks noChangeAspect="1"/>
          </p:cNvPicPr>
          <p:nvPr/>
        </p:nvPicPr>
        <p:blipFill>
          <a:blip r:embed="rId3"/>
          <a:stretch>
            <a:fillRect/>
          </a:stretch>
        </p:blipFill>
        <p:spPr>
          <a:xfrm>
            <a:off x="2000232" y="3929066"/>
            <a:ext cx="4929222" cy="1840017"/>
          </a:xfrm>
          <a:prstGeom prst="rect">
            <a:avLst/>
          </a:prstGeom>
        </p:spPr>
      </p:pic>
      <p:pic>
        <p:nvPicPr>
          <p:cNvPr id="7" name="图片 6" descr="78fda905d5dd8210a01906247514a67d8763407c.png"/>
          <p:cNvPicPr>
            <a:picLocks noChangeAspect="1"/>
          </p:cNvPicPr>
          <p:nvPr/>
        </p:nvPicPr>
        <p:blipFill>
          <a:blip r:embed="rId4"/>
          <a:stretch>
            <a:fillRect/>
          </a:stretch>
        </p:blipFill>
        <p:spPr>
          <a:xfrm>
            <a:off x="1714480" y="1857365"/>
            <a:ext cx="5214973" cy="661053"/>
          </a:xfrm>
          <a:prstGeom prst="rect">
            <a:avLst/>
          </a:prstGeom>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smtClean="0"/>
              <a:t>3.</a:t>
            </a:r>
            <a:r>
              <a:rPr lang="zh-CN" altLang="en-US" sz="4000" dirty="0" smtClean="0"/>
              <a:t>截断阈值化</a:t>
            </a:r>
            <a:endParaRPr lang="en-US" altLang="en-US" sz="4000" dirty="0"/>
          </a:p>
        </p:txBody>
      </p:sp>
      <p:sp>
        <p:nvSpPr>
          <p:cNvPr id="3" name="Content Placeholder 2"/>
          <p:cNvSpPr>
            <a:spLocks noGrp="1"/>
          </p:cNvSpPr>
          <p:nvPr>
            <p:ph idx="1"/>
          </p:nvPr>
        </p:nvSpPr>
        <p:spPr>
          <a:xfrm>
            <a:off x="295835" y="839702"/>
            <a:ext cx="8516471" cy="5337261"/>
          </a:xfrm>
        </p:spPr>
        <p:txBody>
          <a:bodyPr>
            <a:normAutofit/>
          </a:bodyPr>
          <a:lstStyle/>
          <a:p>
            <a:pPr marL="228600" lvl="2">
              <a:spcBef>
                <a:spcPts val="1000"/>
              </a:spcBef>
              <a:buNone/>
            </a:pPr>
            <a:endParaRPr lang="en-US" altLang="zh-CN" dirty="0" smtClean="0"/>
          </a:p>
          <a:p>
            <a:pPr marL="228600" lvl="2">
              <a:spcBef>
                <a:spcPts val="1000"/>
              </a:spcBef>
              <a:buFont typeface="Wingdings" pitchFamily="2" charset="2"/>
              <a:buChar char="ü"/>
            </a:pPr>
            <a:r>
              <a:rPr lang="zh-CN" altLang="en-US" dirty="0" smtClean="0"/>
              <a:t>该阈值化类型如下式所示</a:t>
            </a:r>
            <a:r>
              <a:rPr lang="en-US" altLang="zh-CN" dirty="0" smtClean="0"/>
              <a:t>:</a:t>
            </a:r>
          </a:p>
          <a:p>
            <a:pPr marL="228600" lvl="2">
              <a:spcBef>
                <a:spcPts val="1000"/>
              </a:spcBef>
            </a:pPr>
            <a:endParaRPr lang="en-US" altLang="zh-CN" dirty="0" smtClean="0"/>
          </a:p>
          <a:p>
            <a:pPr marL="228600" lvl="2">
              <a:spcBef>
                <a:spcPts val="1000"/>
              </a:spcBef>
            </a:pPr>
            <a:endParaRPr lang="en-US" altLang="zh-CN" dirty="0" smtClean="0"/>
          </a:p>
          <a:p>
            <a:pPr marL="228600" lvl="2">
              <a:spcBef>
                <a:spcPts val="1000"/>
              </a:spcBef>
              <a:buNone/>
            </a:pPr>
            <a:endParaRPr lang="en-US" altLang="zh-CN" dirty="0" smtClean="0"/>
          </a:p>
          <a:p>
            <a:pPr marL="228600" lvl="2">
              <a:spcBef>
                <a:spcPts val="1000"/>
              </a:spcBef>
              <a:buFont typeface="Wingdings" pitchFamily="2" charset="2"/>
              <a:buChar char="ü"/>
            </a:pPr>
            <a:r>
              <a:rPr lang="zh-CN" altLang="en-US" dirty="0" smtClean="0"/>
              <a:t>解释：同样首先需要选定一个阈值，图像中大于该阈值的像素点被设定为该阈值，小于该阈值的保持不变。（例如：阈值选取为</a:t>
            </a:r>
            <a:r>
              <a:rPr lang="en-US" altLang="zh-CN" dirty="0" smtClean="0"/>
              <a:t>125</a:t>
            </a:r>
            <a:r>
              <a:rPr lang="zh-CN" altLang="en-US" dirty="0" smtClean="0"/>
              <a:t>，那小于</a:t>
            </a:r>
            <a:r>
              <a:rPr lang="en-US" altLang="zh-CN" dirty="0" smtClean="0"/>
              <a:t>125</a:t>
            </a:r>
            <a:r>
              <a:rPr lang="zh-CN" altLang="en-US" dirty="0" smtClean="0"/>
              <a:t>的阈值不改变，大于</a:t>
            </a:r>
            <a:r>
              <a:rPr lang="en-US" altLang="zh-CN" dirty="0" smtClean="0"/>
              <a:t>125</a:t>
            </a:r>
            <a:r>
              <a:rPr lang="zh-CN" altLang="en-US" dirty="0" smtClean="0"/>
              <a:t>的灰度值（</a:t>
            </a:r>
            <a:r>
              <a:rPr lang="en-US" altLang="zh-CN" dirty="0" smtClean="0"/>
              <a:t>230</a:t>
            </a:r>
            <a:r>
              <a:rPr lang="zh-CN" altLang="en-US" dirty="0" smtClean="0"/>
              <a:t>）的像素点就设定为该阈值）。</a:t>
            </a:r>
            <a:endParaRPr lang="en-US" altLang="zh-CN" dirty="0" smtClean="0"/>
          </a:p>
          <a:p>
            <a:pPr lvl="2"/>
            <a:endParaRPr lang="en-US" dirty="0" smtClean="0"/>
          </a:p>
          <a:p>
            <a:pPr lvl="2"/>
            <a:endParaRPr lang="en-US" dirty="0"/>
          </a:p>
          <a:p>
            <a:pPr lvl="2"/>
            <a:endParaRPr lang="en-US" dirty="0"/>
          </a:p>
        </p:txBody>
      </p:sp>
      <p:pic>
        <p:nvPicPr>
          <p:cNvPr id="6" name="图片 5" descr="Threshold_Tutorial_Theory_Base_Figure.png"/>
          <p:cNvPicPr>
            <a:picLocks noChangeAspect="1"/>
          </p:cNvPicPr>
          <p:nvPr/>
        </p:nvPicPr>
        <p:blipFill>
          <a:blip r:embed="rId3"/>
          <a:stretch>
            <a:fillRect/>
          </a:stretch>
        </p:blipFill>
        <p:spPr>
          <a:xfrm>
            <a:off x="2000232" y="3929066"/>
            <a:ext cx="4929222" cy="1840017"/>
          </a:xfrm>
          <a:prstGeom prst="rect">
            <a:avLst/>
          </a:prstGeom>
        </p:spPr>
      </p:pic>
      <p:pic>
        <p:nvPicPr>
          <p:cNvPr id="7" name="图片 6" descr="78fda905d5dd8210a01906247514a67d8763407c.png"/>
          <p:cNvPicPr>
            <a:picLocks noChangeAspect="1"/>
          </p:cNvPicPr>
          <p:nvPr/>
        </p:nvPicPr>
        <p:blipFill>
          <a:blip r:embed="rId4"/>
          <a:stretch>
            <a:fillRect/>
          </a:stretch>
        </p:blipFill>
        <p:spPr>
          <a:xfrm>
            <a:off x="1714480" y="1881529"/>
            <a:ext cx="5214974" cy="612725"/>
          </a:xfrm>
          <a:prstGeom prst="rect">
            <a:avLst/>
          </a:prstGeom>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smtClean="0"/>
              <a:t>4.</a:t>
            </a:r>
            <a:r>
              <a:rPr lang="zh-CN" altLang="en-US" sz="4000" dirty="0" smtClean="0"/>
              <a:t>阈值化为</a:t>
            </a:r>
            <a:r>
              <a:rPr lang="en-US" altLang="zh-CN" sz="4000" dirty="0" smtClean="0"/>
              <a:t>0</a:t>
            </a:r>
            <a:endParaRPr lang="en-US" altLang="en-US" sz="4000" dirty="0"/>
          </a:p>
        </p:txBody>
      </p:sp>
      <p:sp>
        <p:nvSpPr>
          <p:cNvPr id="3" name="Content Placeholder 2"/>
          <p:cNvSpPr>
            <a:spLocks noGrp="1"/>
          </p:cNvSpPr>
          <p:nvPr>
            <p:ph idx="1"/>
          </p:nvPr>
        </p:nvSpPr>
        <p:spPr>
          <a:xfrm>
            <a:off x="295835" y="839702"/>
            <a:ext cx="8516471" cy="5337261"/>
          </a:xfrm>
        </p:spPr>
        <p:txBody>
          <a:bodyPr>
            <a:normAutofit/>
          </a:bodyPr>
          <a:lstStyle/>
          <a:p>
            <a:pPr marL="228600" lvl="2">
              <a:spcBef>
                <a:spcPts val="1000"/>
              </a:spcBef>
              <a:buNone/>
            </a:pPr>
            <a:endParaRPr lang="en-US" altLang="zh-CN" dirty="0" smtClean="0"/>
          </a:p>
          <a:p>
            <a:pPr marL="228600" lvl="2">
              <a:spcBef>
                <a:spcPts val="1000"/>
              </a:spcBef>
              <a:buFont typeface="Wingdings" pitchFamily="2" charset="2"/>
              <a:buChar char="ü"/>
            </a:pPr>
            <a:r>
              <a:rPr lang="zh-CN" altLang="en-US" dirty="0" smtClean="0"/>
              <a:t>该阈值化类型如下式所示</a:t>
            </a:r>
            <a:r>
              <a:rPr lang="en-US" altLang="zh-CN" dirty="0" smtClean="0"/>
              <a:t>:</a:t>
            </a:r>
          </a:p>
          <a:p>
            <a:pPr marL="228600" lvl="2">
              <a:spcBef>
                <a:spcPts val="1000"/>
              </a:spcBef>
            </a:pPr>
            <a:endParaRPr lang="en-US" altLang="zh-CN" dirty="0" smtClean="0"/>
          </a:p>
          <a:p>
            <a:pPr marL="228600" lvl="2">
              <a:spcBef>
                <a:spcPts val="1000"/>
              </a:spcBef>
            </a:pPr>
            <a:endParaRPr lang="en-US" altLang="zh-CN" dirty="0" smtClean="0"/>
          </a:p>
          <a:p>
            <a:pPr marL="228600" lvl="2">
              <a:spcBef>
                <a:spcPts val="1000"/>
              </a:spcBef>
              <a:buNone/>
            </a:pPr>
            <a:endParaRPr lang="en-US" altLang="zh-CN" dirty="0" smtClean="0"/>
          </a:p>
          <a:p>
            <a:pPr marL="228600" lvl="2">
              <a:spcBef>
                <a:spcPts val="1000"/>
              </a:spcBef>
              <a:buFont typeface="Wingdings" pitchFamily="2" charset="2"/>
              <a:buChar char="ü"/>
            </a:pPr>
            <a:r>
              <a:rPr lang="zh-CN" altLang="en-US" dirty="0" smtClean="0"/>
              <a:t>解释：先选定一个阈值，然后对图像做如下处理：</a:t>
            </a:r>
            <a:r>
              <a:rPr lang="en-US" altLang="zh-CN" dirty="0" smtClean="0"/>
              <a:t>1 </a:t>
            </a:r>
            <a:r>
              <a:rPr lang="zh-CN" altLang="en-US" dirty="0" smtClean="0"/>
              <a:t>像素点的灰度值大于该阈值的不进行任何改变；</a:t>
            </a:r>
            <a:r>
              <a:rPr lang="en-US" altLang="zh-CN" dirty="0" smtClean="0"/>
              <a:t>2 </a:t>
            </a:r>
            <a:r>
              <a:rPr lang="zh-CN" altLang="en-US" dirty="0" smtClean="0"/>
              <a:t>像素点的灰度值小于该阈值的，其灰度值全部变为</a:t>
            </a:r>
            <a:r>
              <a:rPr lang="en-US" altLang="zh-CN" dirty="0" smtClean="0"/>
              <a:t>0</a:t>
            </a:r>
            <a:r>
              <a:rPr lang="zh-CN" altLang="en-US" dirty="0" smtClean="0"/>
              <a:t>。</a:t>
            </a:r>
            <a:endParaRPr lang="en-US" altLang="zh-CN" dirty="0" smtClean="0"/>
          </a:p>
          <a:p>
            <a:pPr lvl="2"/>
            <a:endParaRPr lang="en-US" dirty="0" smtClean="0"/>
          </a:p>
          <a:p>
            <a:pPr lvl="2"/>
            <a:endParaRPr lang="en-US" dirty="0"/>
          </a:p>
          <a:p>
            <a:pPr lvl="2"/>
            <a:endParaRPr lang="en-US" dirty="0"/>
          </a:p>
        </p:txBody>
      </p:sp>
      <p:pic>
        <p:nvPicPr>
          <p:cNvPr id="6" name="图片 5" descr="Threshold_Tutorial_Theory_Base_Figure.png"/>
          <p:cNvPicPr>
            <a:picLocks noChangeAspect="1"/>
          </p:cNvPicPr>
          <p:nvPr/>
        </p:nvPicPr>
        <p:blipFill>
          <a:blip r:embed="rId4"/>
          <a:stretch>
            <a:fillRect/>
          </a:stretch>
        </p:blipFill>
        <p:spPr>
          <a:xfrm>
            <a:off x="2000232" y="4038792"/>
            <a:ext cx="4929222" cy="1620566"/>
          </a:xfrm>
          <a:prstGeom prst="rect">
            <a:avLst/>
          </a:prstGeom>
        </p:spPr>
      </p:pic>
      <p:pic>
        <p:nvPicPr>
          <p:cNvPr id="7" name="图片 6" descr="78fda905d5dd8210a01906247514a67d8763407c.png"/>
          <p:cNvPicPr>
            <a:picLocks noChangeAspect="1"/>
          </p:cNvPicPr>
          <p:nvPr/>
        </p:nvPicPr>
        <p:blipFill>
          <a:blip r:embed="rId5"/>
          <a:stretch>
            <a:fillRect/>
          </a:stretch>
        </p:blipFill>
        <p:spPr>
          <a:xfrm>
            <a:off x="1714480" y="1870765"/>
            <a:ext cx="5214974" cy="634253"/>
          </a:xfrm>
          <a:prstGeom prst="rect">
            <a:avLst/>
          </a:prstGeom>
        </p:spPr>
      </p:pic>
    </p:spTree>
    <p:extLst>
      <p:ext uri="{BB962C8B-B14F-4D97-AF65-F5344CB8AC3E}">
        <p14:creationId xmlns="" xmlns:p14="http://schemas.microsoft.com/office/powerpoint/2010/main" val="1319454613"/>
      </p:ext>
    </p:extLst>
  </p:cSld>
  <p:clrMapOvr>
    <a:overrideClrMapping bg1="lt1" tx1="dk1" bg2="lt2" tx2="dk2" accent1="accent1" accent2="accent2" accent3="accent3" accent4="accent4" accent5="accent5" accent6="accent6" hlink="hlink" folHlink="folHlink"/>
  </p:clrMapOvr>
  <p:transition>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smtClean="0"/>
              <a:t>5.</a:t>
            </a:r>
            <a:r>
              <a:rPr lang="zh-CN" altLang="en-US" sz="4000" dirty="0" smtClean="0"/>
              <a:t>反阈值化为</a:t>
            </a:r>
            <a:r>
              <a:rPr lang="en-US" altLang="zh-CN" sz="4000" dirty="0" smtClean="0"/>
              <a:t>0</a:t>
            </a:r>
            <a:r>
              <a:rPr lang="en-US" altLang="zh-CN" sz="4000" dirty="0" smtClean="0">
                <a:solidFill>
                  <a:srgbClr val="FF0000"/>
                </a:solidFill>
              </a:rPr>
              <a:t>(Demo)</a:t>
            </a:r>
            <a:endParaRPr lang="en-US" altLang="en-US" sz="4000" dirty="0">
              <a:solidFill>
                <a:srgbClr val="FF0000"/>
              </a:solidFill>
            </a:endParaRPr>
          </a:p>
        </p:txBody>
      </p:sp>
      <p:sp>
        <p:nvSpPr>
          <p:cNvPr id="3" name="Content Placeholder 2"/>
          <p:cNvSpPr>
            <a:spLocks noGrp="1"/>
          </p:cNvSpPr>
          <p:nvPr>
            <p:ph idx="1"/>
          </p:nvPr>
        </p:nvSpPr>
        <p:spPr>
          <a:xfrm>
            <a:off x="295835" y="839702"/>
            <a:ext cx="8516471" cy="5337261"/>
          </a:xfrm>
        </p:spPr>
        <p:txBody>
          <a:bodyPr>
            <a:normAutofit/>
          </a:bodyPr>
          <a:lstStyle/>
          <a:p>
            <a:pPr marL="228600" lvl="2">
              <a:spcBef>
                <a:spcPts val="1000"/>
              </a:spcBef>
              <a:buNone/>
            </a:pPr>
            <a:endParaRPr lang="en-US" altLang="zh-CN" dirty="0" smtClean="0"/>
          </a:p>
          <a:p>
            <a:pPr marL="228600" lvl="2">
              <a:spcBef>
                <a:spcPts val="1000"/>
              </a:spcBef>
              <a:buFont typeface="Wingdings" pitchFamily="2" charset="2"/>
              <a:buChar char="ü"/>
            </a:pPr>
            <a:r>
              <a:rPr lang="zh-CN" altLang="en-US" dirty="0" smtClean="0"/>
              <a:t>该阈值化类型如下式所示</a:t>
            </a:r>
            <a:r>
              <a:rPr lang="en-US" altLang="zh-CN" dirty="0" smtClean="0"/>
              <a:t>:</a:t>
            </a:r>
          </a:p>
          <a:p>
            <a:pPr marL="228600" lvl="2">
              <a:spcBef>
                <a:spcPts val="1000"/>
              </a:spcBef>
            </a:pPr>
            <a:endParaRPr lang="en-US" altLang="zh-CN" dirty="0" smtClean="0"/>
          </a:p>
          <a:p>
            <a:pPr marL="228600" lvl="2">
              <a:spcBef>
                <a:spcPts val="1000"/>
              </a:spcBef>
            </a:pPr>
            <a:endParaRPr lang="en-US" altLang="zh-CN" dirty="0" smtClean="0"/>
          </a:p>
          <a:p>
            <a:pPr marL="228600" lvl="2">
              <a:spcBef>
                <a:spcPts val="1000"/>
              </a:spcBef>
              <a:buNone/>
            </a:pPr>
            <a:endParaRPr lang="en-US" altLang="zh-CN" dirty="0" smtClean="0"/>
          </a:p>
          <a:p>
            <a:pPr marL="228600" lvl="2">
              <a:spcBef>
                <a:spcPts val="1000"/>
              </a:spcBef>
              <a:buFont typeface="Wingdings" pitchFamily="2" charset="2"/>
              <a:buChar char="ü"/>
            </a:pPr>
            <a:r>
              <a:rPr lang="zh-CN" altLang="en-US" dirty="0" smtClean="0"/>
              <a:t>解释：原理类似于</a:t>
            </a:r>
            <a:r>
              <a:rPr lang="en-US" altLang="zh-CN" dirty="0" smtClean="0"/>
              <a:t>0</a:t>
            </a:r>
            <a:r>
              <a:rPr lang="zh-CN" altLang="en-US" dirty="0" smtClean="0"/>
              <a:t>阈值，但是在对图像做处理的时候相反，即：像素点的灰度值小于该阈值的不进行任何改变，而大于该阈值的部分，其灰度值全部变为</a:t>
            </a:r>
            <a:r>
              <a:rPr lang="en-US" altLang="zh-CN" dirty="0" smtClean="0"/>
              <a:t>0</a:t>
            </a:r>
            <a:r>
              <a:rPr lang="zh-CN" altLang="en-US" dirty="0" smtClean="0"/>
              <a:t>。</a:t>
            </a:r>
            <a:endParaRPr lang="en-US" altLang="zh-CN" dirty="0" smtClean="0"/>
          </a:p>
          <a:p>
            <a:pPr lvl="2"/>
            <a:endParaRPr lang="en-US" dirty="0" smtClean="0"/>
          </a:p>
          <a:p>
            <a:pPr lvl="2"/>
            <a:endParaRPr lang="en-US" dirty="0"/>
          </a:p>
          <a:p>
            <a:pPr lvl="2"/>
            <a:endParaRPr lang="en-US" dirty="0"/>
          </a:p>
        </p:txBody>
      </p:sp>
      <p:pic>
        <p:nvPicPr>
          <p:cNvPr id="6" name="图片 5" descr="Threshold_Tutorial_Theory_Base_Figure.png"/>
          <p:cNvPicPr>
            <a:picLocks noChangeAspect="1"/>
          </p:cNvPicPr>
          <p:nvPr/>
        </p:nvPicPr>
        <p:blipFill>
          <a:blip r:embed="rId3"/>
          <a:stretch>
            <a:fillRect/>
          </a:stretch>
        </p:blipFill>
        <p:spPr>
          <a:xfrm>
            <a:off x="2000232" y="3929066"/>
            <a:ext cx="4929222" cy="1840017"/>
          </a:xfrm>
          <a:prstGeom prst="rect">
            <a:avLst/>
          </a:prstGeom>
        </p:spPr>
      </p:pic>
      <p:pic>
        <p:nvPicPr>
          <p:cNvPr id="7" name="图片 6" descr="78fda905d5dd8210a01906247514a67d8763407c.png"/>
          <p:cNvPicPr>
            <a:picLocks noChangeAspect="1"/>
          </p:cNvPicPr>
          <p:nvPr/>
        </p:nvPicPr>
        <p:blipFill>
          <a:blip r:embed="rId4"/>
          <a:stretch>
            <a:fillRect/>
          </a:stretch>
        </p:blipFill>
        <p:spPr>
          <a:xfrm>
            <a:off x="1714480" y="1870765"/>
            <a:ext cx="5214974" cy="634253"/>
          </a:xfrm>
          <a:prstGeom prst="rect">
            <a:avLst/>
          </a:prstGeom>
        </p:spPr>
      </p:pic>
    </p:spTree>
    <p:extLst>
      <p:ext uri="{BB962C8B-B14F-4D97-AF65-F5344CB8AC3E}">
        <p14:creationId xmlns="" xmlns:p14="http://schemas.microsoft.com/office/powerpoint/2010/main" val="1319454613"/>
      </p:ext>
    </p:extLst>
  </p:cSld>
  <p:clrMapOvr>
    <a:masterClrMapping/>
  </p:clrMapOvr>
  <p:transition>
    <p:push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7584</TotalTime>
  <Words>3291</Words>
  <Application>Microsoft Office PowerPoint</Application>
  <PresentationFormat>全屏显示(4:3)</PresentationFormat>
  <Paragraphs>486</Paragraphs>
  <Slides>38</Slides>
  <Notes>34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1" baseType="lpstr">
      <vt:lpstr>Office Theme</vt:lpstr>
      <vt:lpstr>Equation</vt:lpstr>
      <vt:lpstr>Microsoft 公式 3.0</vt:lpstr>
      <vt:lpstr>Segmentation——Thresholding</vt:lpstr>
      <vt:lpstr>Segmentation——Thresholding</vt:lpstr>
      <vt:lpstr>灰度阈值处理基础——阈值法简介</vt:lpstr>
      <vt:lpstr>灰度阈值处理基础——阈值化的类型</vt:lpstr>
      <vt:lpstr>1.二进制阈值化</vt:lpstr>
      <vt:lpstr>2.反二进制阈值化</vt:lpstr>
      <vt:lpstr>3.截断阈值化</vt:lpstr>
      <vt:lpstr>4.阈值化为0</vt:lpstr>
      <vt:lpstr>5.反阈值化为0(Demo)</vt:lpstr>
      <vt:lpstr>灰度阈值处理基础——多阈值处理</vt:lpstr>
      <vt:lpstr>灰度阈值处理基础——关键点&amp;难点</vt:lpstr>
      <vt:lpstr>影响波谷特性的关键因素——物体和背景的相对尺寸 </vt:lpstr>
      <vt:lpstr>影响波谷特性的关键因素——噪声</vt:lpstr>
      <vt:lpstr>影响波谷特性的关键因素——光照</vt:lpstr>
      <vt:lpstr>灰度阈值处理基础——阈值分割的分类</vt:lpstr>
      <vt:lpstr>Segmentation——Thresholding</vt:lpstr>
      <vt:lpstr>全局阈值处理——基本思想&amp;方法</vt:lpstr>
      <vt:lpstr>迭代算法自动计算阈值T——步骤</vt:lpstr>
      <vt:lpstr>迭代算法自动计算阈值T——算法</vt:lpstr>
      <vt:lpstr>迭代算法自动计算阈值T——实验</vt:lpstr>
      <vt:lpstr>全局阈值处理——基本思想&amp;方法</vt:lpstr>
      <vt:lpstr>用Otsu方法的最佳全局阈值处理——思想</vt:lpstr>
      <vt:lpstr>用Otsu方法的最佳全局阈值处理——原理</vt:lpstr>
      <vt:lpstr>用Otsu方法的最佳全局阈值处理——原理</vt:lpstr>
      <vt:lpstr>用Otsu方法的最佳全局阈值处理——算法</vt:lpstr>
      <vt:lpstr>用Otsu方法的最佳全局阈值处理——实验</vt:lpstr>
      <vt:lpstr>全局阈值处理的缺陷</vt:lpstr>
      <vt:lpstr>Segmentation——Thresholding</vt:lpstr>
      <vt:lpstr>局部阈值处理（图像分块）——思想</vt:lpstr>
      <vt:lpstr>局部阈值处理（图像分块）——步骤</vt:lpstr>
      <vt:lpstr>局部阈值处理（图像分块）——算法</vt:lpstr>
      <vt:lpstr>局部阈值处理（图像分块）——实验</vt:lpstr>
      <vt:lpstr>Segmentation——Thresholding</vt:lpstr>
      <vt:lpstr>利用边界特性选择阈值——思想</vt:lpstr>
      <vt:lpstr>利用边界特性选择阈值——步骤</vt:lpstr>
      <vt:lpstr>利用边界特性选择阈值——算法</vt:lpstr>
      <vt:lpstr>利用边界特性选择阈值——实验</vt:lpstr>
      <vt:lpstr>Segmentation——Thresholding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BING: Binarized Normed Gradients for Objectness Estimation at 300fps</dc:title>
  <dc:creator>MingMing Cheng</dc:creator>
  <cp:lastModifiedBy>haida2416</cp:lastModifiedBy>
  <cp:revision>855</cp:revision>
  <dcterms:created xsi:type="dcterms:W3CDTF">2014-04-15T14:23:17Z</dcterms:created>
  <dcterms:modified xsi:type="dcterms:W3CDTF">2015-04-28T03:26:08Z</dcterms:modified>
</cp:coreProperties>
</file>