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11" r:id="rId2"/>
    <p:sldId id="256" r:id="rId3"/>
    <p:sldId id="274" r:id="rId4"/>
    <p:sldId id="276" r:id="rId5"/>
    <p:sldId id="277" r:id="rId6"/>
    <p:sldId id="278" r:id="rId7"/>
    <p:sldId id="279" r:id="rId8"/>
    <p:sldId id="272" r:id="rId9"/>
    <p:sldId id="280" r:id="rId10"/>
    <p:sldId id="281" r:id="rId11"/>
    <p:sldId id="282" r:id="rId12"/>
    <p:sldId id="287" r:id="rId13"/>
    <p:sldId id="284" r:id="rId14"/>
    <p:sldId id="285" r:id="rId15"/>
    <p:sldId id="286" r:id="rId16"/>
    <p:sldId id="288" r:id="rId17"/>
    <p:sldId id="289" r:id="rId18"/>
    <p:sldId id="290" r:id="rId19"/>
    <p:sldId id="257" r:id="rId20"/>
    <p:sldId id="258" r:id="rId21"/>
    <p:sldId id="291" r:id="rId22"/>
    <p:sldId id="292" r:id="rId23"/>
    <p:sldId id="293" r:id="rId24"/>
    <p:sldId id="312" r:id="rId25"/>
    <p:sldId id="297" r:id="rId26"/>
    <p:sldId id="298" r:id="rId27"/>
    <p:sldId id="299" r:id="rId28"/>
    <p:sldId id="300" r:id="rId29"/>
    <p:sldId id="301" r:id="rId30"/>
    <p:sldId id="302" r:id="rId31"/>
    <p:sldId id="303" r:id="rId32"/>
    <p:sldId id="313" r:id="rId33"/>
    <p:sldId id="304" r:id="rId34"/>
    <p:sldId id="314" r:id="rId35"/>
    <p:sldId id="262" r:id="rId36"/>
    <p:sldId id="263" r:id="rId37"/>
    <p:sldId id="264" r:id="rId38"/>
    <p:sldId id="265" r:id="rId39"/>
    <p:sldId id="266" r:id="rId40"/>
    <p:sldId id="267" r:id="rId41"/>
    <p:sldId id="268" r:id="rId42"/>
    <p:sldId id="305" r:id="rId43"/>
    <p:sldId id="269" r:id="rId44"/>
    <p:sldId id="270" r:id="rId45"/>
    <p:sldId id="30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88794-EC91-4691-971B-4AB154C72985}" type="datetimeFigureOut">
              <a:rPr lang="zh-CN" altLang="en-US" smtClean="0"/>
              <a:t>2015/6/16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8EBD4-86A8-45BB-9BAB-2C973F6B55A6}" type="slidenum">
              <a:rPr lang="zh-CN" altLang="en-US" smtClean="0"/>
              <a:t>‹#›</a:t>
            </a:fld>
            <a:endParaRPr lang="zh-CN" altLang="en-US"/>
          </a:p>
        </p:txBody>
      </p:sp>
    </p:spTree>
    <p:extLst>
      <p:ext uri="{BB962C8B-B14F-4D97-AF65-F5344CB8AC3E}">
        <p14:creationId xmlns:p14="http://schemas.microsoft.com/office/powerpoint/2010/main" val="210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98EBD4-86A8-45BB-9BAB-2C973F6B55A6}" type="slidenum">
              <a:rPr lang="zh-CN" altLang="en-US" smtClean="0"/>
              <a:t>2</a:t>
            </a:fld>
            <a:endParaRPr lang="zh-CN" altLang="en-US"/>
          </a:p>
        </p:txBody>
      </p:sp>
    </p:spTree>
    <p:extLst>
      <p:ext uri="{BB962C8B-B14F-4D97-AF65-F5344CB8AC3E}">
        <p14:creationId xmlns:p14="http://schemas.microsoft.com/office/powerpoint/2010/main" val="112819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98EBD4-86A8-45BB-9BAB-2C973F6B55A6}" type="slidenum">
              <a:rPr lang="zh-CN" altLang="en-US" smtClean="0"/>
              <a:t>19</a:t>
            </a:fld>
            <a:endParaRPr lang="zh-CN" altLang="en-US"/>
          </a:p>
        </p:txBody>
      </p:sp>
    </p:spTree>
    <p:extLst>
      <p:ext uri="{BB962C8B-B14F-4D97-AF65-F5344CB8AC3E}">
        <p14:creationId xmlns:p14="http://schemas.microsoft.com/office/powerpoint/2010/main" val="20031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407563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49258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135645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2339121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3784476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3351939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2712885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41284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65910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377025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B7A94AB-477D-4506-A25A-E302D436BBD0}" type="datetimeFigureOut">
              <a:rPr lang="zh-CN" altLang="en-US" smtClean="0"/>
              <a:t>2015/6/16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249902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A94AB-477D-4506-A25A-E302D436BBD0}" type="datetimeFigureOut">
              <a:rPr lang="zh-CN" altLang="en-US" smtClean="0"/>
              <a:t>2015/6/16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37614-BB62-4048-92A6-D0F0B6A7E1AA}" type="slidenum">
              <a:rPr lang="zh-CN" altLang="en-US" smtClean="0"/>
              <a:t>‹#›</a:t>
            </a:fld>
            <a:endParaRPr lang="zh-CN" altLang="en-US"/>
          </a:p>
        </p:txBody>
      </p:sp>
    </p:spTree>
    <p:extLst>
      <p:ext uri="{BB962C8B-B14F-4D97-AF65-F5344CB8AC3E}">
        <p14:creationId xmlns:p14="http://schemas.microsoft.com/office/powerpoint/2010/main" val="771476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628650" y="365126"/>
            <a:ext cx="7886700" cy="1325563"/>
          </a:xfrm>
        </p:spPr>
        <p:txBody>
          <a:bodyPr>
            <a:normAutofit/>
          </a:bodyPr>
          <a:lstStyle/>
          <a:p>
            <a:r>
              <a:rPr lang="en-US" altLang="zh-CN" sz="2700" dirty="0" smtClean="0"/>
              <a:t>  </a:t>
            </a:r>
            <a:br>
              <a:rPr lang="en-US" altLang="zh-CN" sz="2700" dirty="0" smtClean="0"/>
            </a:br>
            <a:r>
              <a:rPr lang="en-US" altLang="zh-CN" sz="2700" dirty="0"/>
              <a:t/>
            </a:r>
            <a:br>
              <a:rPr lang="en-US" altLang="zh-CN" sz="2700" dirty="0"/>
            </a:br>
            <a:r>
              <a:rPr lang="zh-CN" altLang="en-US" sz="2700" dirty="0" smtClean="0"/>
              <a:t>目录：</a:t>
            </a:r>
            <a:endParaRPr lang="zh-CN" altLang="en-US" sz="2700" dirty="0"/>
          </a:p>
        </p:txBody>
      </p:sp>
      <p:sp>
        <p:nvSpPr>
          <p:cNvPr id="3" name="内容占位符 2"/>
          <p:cNvSpPr>
            <a:spLocks noGrp="1"/>
          </p:cNvSpPr>
          <p:nvPr>
            <p:ph idx="4294967295"/>
          </p:nvPr>
        </p:nvSpPr>
        <p:spPr>
          <a:xfrm>
            <a:off x="628650" y="1825625"/>
            <a:ext cx="7886700" cy="4351338"/>
          </a:xfrm>
        </p:spPr>
        <p:txBody>
          <a:bodyPr/>
          <a:lstStyle/>
          <a:p>
            <a:pPr marL="0" indent="0">
              <a:buNone/>
            </a:pPr>
            <a:r>
              <a:rPr lang="en-US" altLang="zh-CN" dirty="0" smtClean="0"/>
              <a:t>                                         </a:t>
            </a:r>
            <a:endParaRPr lang="zh-CN" altLang="en-US" dirty="0"/>
          </a:p>
        </p:txBody>
      </p:sp>
      <p:sp>
        <p:nvSpPr>
          <p:cNvPr id="15" name="流程图: 联系 14"/>
          <p:cNvSpPr/>
          <p:nvPr/>
        </p:nvSpPr>
        <p:spPr>
          <a:xfrm>
            <a:off x="2423710" y="2742669"/>
            <a:ext cx="451263" cy="491710"/>
          </a:xfrm>
          <a:prstGeom prst="flowChartConnector">
            <a:avLst/>
          </a:prstGeom>
          <a:solidFill>
            <a:srgbClr val="008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流程图: 联系 16"/>
          <p:cNvSpPr/>
          <p:nvPr/>
        </p:nvSpPr>
        <p:spPr>
          <a:xfrm>
            <a:off x="2423710" y="3674533"/>
            <a:ext cx="451263" cy="459525"/>
          </a:xfrm>
          <a:prstGeom prst="flowChartConnector">
            <a:avLst/>
          </a:prstGeom>
          <a:solidFill>
            <a:srgbClr val="008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3477351" y="2772714"/>
            <a:ext cx="3807070" cy="461665"/>
          </a:xfrm>
          <a:prstGeom prst="rect">
            <a:avLst/>
          </a:prstGeom>
          <a:noFill/>
        </p:spPr>
        <p:txBody>
          <a:bodyPr wrap="square" rtlCol="0">
            <a:spAutoFit/>
          </a:bodyPr>
          <a:lstStyle/>
          <a:p>
            <a:r>
              <a:rPr lang="zh-CN" altLang="en-US" sz="2400" dirty="0"/>
              <a:t>二</a:t>
            </a:r>
            <a:r>
              <a:rPr lang="zh-CN" altLang="en-US" sz="2400" dirty="0" smtClean="0"/>
              <a:t>维几何变换</a:t>
            </a:r>
            <a:endParaRPr lang="en-US" altLang="zh-CN" sz="2400" b="1" dirty="0"/>
          </a:p>
        </p:txBody>
      </p:sp>
      <p:sp>
        <p:nvSpPr>
          <p:cNvPr id="21" name="文本框 20"/>
          <p:cNvSpPr txBox="1"/>
          <p:nvPr/>
        </p:nvSpPr>
        <p:spPr>
          <a:xfrm>
            <a:off x="3477351" y="3674533"/>
            <a:ext cx="4299440" cy="461665"/>
          </a:xfrm>
          <a:prstGeom prst="rect">
            <a:avLst/>
          </a:prstGeom>
          <a:noFill/>
        </p:spPr>
        <p:txBody>
          <a:bodyPr wrap="square" rtlCol="0">
            <a:spAutoFit/>
          </a:bodyPr>
          <a:lstStyle/>
          <a:p>
            <a:r>
              <a:rPr lang="zh-CN" altLang="en-US" sz="2400" dirty="0" smtClean="0"/>
              <a:t>三维几何变换</a:t>
            </a:r>
            <a:endParaRPr lang="en-US" altLang="zh-CN" sz="2400" b="1" dirty="0"/>
          </a:p>
        </p:txBody>
      </p:sp>
      <p:sp>
        <p:nvSpPr>
          <p:cNvPr id="24" name="流程图: 联系 23"/>
          <p:cNvSpPr/>
          <p:nvPr/>
        </p:nvSpPr>
        <p:spPr>
          <a:xfrm>
            <a:off x="2423710" y="4616067"/>
            <a:ext cx="451263" cy="429657"/>
          </a:xfrm>
          <a:prstGeom prst="flowChartConnector">
            <a:avLst/>
          </a:prstGeom>
          <a:solidFill>
            <a:srgbClr val="008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文本框 24"/>
          <p:cNvSpPr txBox="1"/>
          <p:nvPr/>
        </p:nvSpPr>
        <p:spPr>
          <a:xfrm>
            <a:off x="5750166" y="5514818"/>
            <a:ext cx="4299440" cy="954107"/>
          </a:xfrm>
          <a:prstGeom prst="rect">
            <a:avLst/>
          </a:prstGeom>
          <a:noFill/>
        </p:spPr>
        <p:txBody>
          <a:bodyPr wrap="square" rtlCol="0">
            <a:spAutoFit/>
          </a:bodyPr>
          <a:lstStyle/>
          <a:p>
            <a:r>
              <a:rPr lang="en-US" altLang="zh-CN" sz="2800" dirty="0">
                <a:latin typeface="华文行楷" panose="02010800040101010101" pitchFamily="2" charset="-122"/>
                <a:ea typeface="华文行楷" panose="02010800040101010101" pitchFamily="2" charset="-122"/>
              </a:rPr>
              <a:t> </a:t>
            </a:r>
            <a:r>
              <a:rPr lang="en-US" altLang="zh-CN" sz="2800" dirty="0" smtClean="0">
                <a:latin typeface="华文行楷" panose="02010800040101010101" pitchFamily="2" charset="-122"/>
                <a:ea typeface="华文行楷" panose="02010800040101010101" pitchFamily="2" charset="-122"/>
              </a:rPr>
              <a:t>                   </a:t>
            </a:r>
            <a:r>
              <a:rPr lang="zh-CN" altLang="en-US" sz="2800" dirty="0" smtClean="0">
                <a:latin typeface="华文行楷" panose="02010800040101010101" pitchFamily="2" charset="-122"/>
                <a:ea typeface="华文行楷" panose="02010800040101010101" pitchFamily="2" charset="-122"/>
              </a:rPr>
              <a:t>薛纯</a:t>
            </a:r>
            <a:endParaRPr lang="en-US" altLang="zh-CN" sz="2800" dirty="0" smtClean="0">
              <a:latin typeface="华文行楷" panose="02010800040101010101" pitchFamily="2" charset="-122"/>
              <a:ea typeface="华文行楷" panose="02010800040101010101" pitchFamily="2" charset="-122"/>
            </a:endParaRPr>
          </a:p>
          <a:p>
            <a:r>
              <a:rPr lang="en-US" altLang="zh-CN" sz="2800" b="1" dirty="0">
                <a:latin typeface="华文行楷" panose="02010800040101010101" pitchFamily="2" charset="-122"/>
                <a:ea typeface="华文行楷" panose="02010800040101010101" pitchFamily="2" charset="-122"/>
              </a:rPr>
              <a:t> </a:t>
            </a:r>
            <a:r>
              <a:rPr lang="en-US" altLang="zh-CN" sz="2800" b="1" dirty="0" smtClean="0">
                <a:latin typeface="华文行楷" panose="02010800040101010101" pitchFamily="2" charset="-122"/>
                <a:ea typeface="华文行楷" panose="02010800040101010101" pitchFamily="2" charset="-122"/>
              </a:rPr>
              <a:t>                2015/6/16</a:t>
            </a:r>
            <a:endParaRPr lang="en-US" altLang="zh-CN" sz="2800" b="1" dirty="0">
              <a:latin typeface="华文行楷" panose="02010800040101010101" pitchFamily="2" charset="-122"/>
              <a:ea typeface="华文行楷" panose="02010800040101010101" pitchFamily="2" charset="-122"/>
            </a:endParaRPr>
          </a:p>
        </p:txBody>
      </p:sp>
      <p:sp>
        <p:nvSpPr>
          <p:cNvPr id="30" name="标题 3"/>
          <p:cNvSpPr txBox="1">
            <a:spLocks/>
          </p:cNvSpPr>
          <p:nvPr/>
        </p:nvSpPr>
        <p:spPr>
          <a:xfrm>
            <a:off x="5068447" y="4494753"/>
            <a:ext cx="2215974"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100" dirty="0"/>
          </a:p>
        </p:txBody>
      </p:sp>
      <p:sp>
        <p:nvSpPr>
          <p:cNvPr id="32" name="文本框 31"/>
          <p:cNvSpPr txBox="1"/>
          <p:nvPr/>
        </p:nvSpPr>
        <p:spPr>
          <a:xfrm>
            <a:off x="3477351" y="4612999"/>
            <a:ext cx="4299440" cy="523220"/>
          </a:xfrm>
          <a:prstGeom prst="rect">
            <a:avLst/>
          </a:prstGeom>
          <a:noFill/>
        </p:spPr>
        <p:txBody>
          <a:bodyPr wrap="square" rtlCol="0">
            <a:spAutoFit/>
          </a:bodyPr>
          <a:lstStyle/>
          <a:p>
            <a:r>
              <a:rPr lang="zh-CN" altLang="en-US" sz="2800" dirty="0"/>
              <a:t>透视投影变换</a:t>
            </a:r>
            <a:endParaRPr lang="en-US" altLang="zh-CN" sz="2800" b="1" dirty="0"/>
          </a:p>
        </p:txBody>
      </p:sp>
    </p:spTree>
    <p:extLst>
      <p:ext uri="{BB962C8B-B14F-4D97-AF65-F5344CB8AC3E}">
        <p14:creationId xmlns:p14="http://schemas.microsoft.com/office/powerpoint/2010/main" val="3960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stretch>
            <a:fillRect/>
          </a:stretch>
        </p:blipFill>
        <p:spPr>
          <a:xfrm>
            <a:off x="980501" y="824376"/>
            <a:ext cx="5177366" cy="2495597"/>
          </a:xfrm>
        </p:spPr>
      </p:pic>
      <p:sp>
        <p:nvSpPr>
          <p:cNvPr id="5" name="矩形 4"/>
          <p:cNvSpPr/>
          <p:nvPr/>
        </p:nvSpPr>
        <p:spPr>
          <a:xfrm>
            <a:off x="371820" y="3452998"/>
            <a:ext cx="4572000" cy="952248"/>
          </a:xfrm>
          <a:prstGeom prst="rect">
            <a:avLst/>
          </a:prstGeom>
        </p:spPr>
        <p:txBody>
          <a:bodyPr>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当</a:t>
            </a:r>
            <a:r>
              <a:rPr lang="en-US" altLang="zh-CN" sz="2400" dirty="0" err="1">
                <a:latin typeface="+mn-ea"/>
              </a:rPr>
              <a:t>Sx</a:t>
            </a:r>
            <a:r>
              <a:rPr lang="en-US" altLang="zh-CN" sz="2400" dirty="0">
                <a:latin typeface="+mn-ea"/>
              </a:rPr>
              <a:t>=</a:t>
            </a:r>
            <a:r>
              <a:rPr lang="en-US" altLang="zh-CN" sz="2400" dirty="0" err="1">
                <a:latin typeface="+mn-ea"/>
              </a:rPr>
              <a:t>Sy</a:t>
            </a:r>
            <a:r>
              <a:rPr lang="zh-CN" altLang="en-US" sz="2400" dirty="0">
                <a:latin typeface="+mn-ea"/>
              </a:rPr>
              <a:t>时，变换成为整体比例变换，用以下矩阵进行计算</a:t>
            </a:r>
          </a:p>
        </p:txBody>
      </p:sp>
      <p:pic>
        <p:nvPicPr>
          <p:cNvPr id="6" name="图片 5"/>
          <p:cNvPicPr>
            <a:picLocks noChangeAspect="1"/>
          </p:cNvPicPr>
          <p:nvPr/>
        </p:nvPicPr>
        <p:blipFill>
          <a:blip r:embed="rId3"/>
          <a:stretch>
            <a:fillRect/>
          </a:stretch>
        </p:blipFill>
        <p:spPr>
          <a:xfrm>
            <a:off x="327471" y="4002155"/>
            <a:ext cx="6821162" cy="1131233"/>
          </a:xfrm>
          <a:prstGeom prst="rect">
            <a:avLst/>
          </a:prstGeom>
        </p:spPr>
      </p:pic>
      <p:sp>
        <p:nvSpPr>
          <p:cNvPr id="7" name="矩形 6"/>
          <p:cNvSpPr/>
          <p:nvPr/>
        </p:nvSpPr>
        <p:spPr>
          <a:xfrm>
            <a:off x="105694" y="5133388"/>
            <a:ext cx="8016492" cy="1200329"/>
          </a:xfrm>
          <a:prstGeom prst="rect">
            <a:avLst/>
          </a:prstGeom>
        </p:spPr>
        <p:txBody>
          <a:bodyPr wrap="square">
            <a:spAutoFit/>
          </a:bodyPr>
          <a:lstStyle/>
          <a:p>
            <a:endParaRPr lang="zh-CN" altLang="en-US" sz="2400" dirty="0">
              <a:solidFill>
                <a:srgbClr val="000000"/>
              </a:solidFill>
              <a:latin typeface="+mn-ea"/>
            </a:endParaRPr>
          </a:p>
          <a:p>
            <a:r>
              <a:rPr lang="zh-CN" altLang="en-US" sz="2400" dirty="0">
                <a:latin typeface="+mn-ea"/>
              </a:rPr>
              <a:t>若</a:t>
            </a:r>
            <a:r>
              <a:rPr lang="en-US" altLang="zh-CN" sz="2400" dirty="0">
                <a:latin typeface="+mn-ea"/>
              </a:rPr>
              <a:t>S&gt;1</a:t>
            </a:r>
            <a:r>
              <a:rPr lang="zh-CN" altLang="en-US" sz="2400" dirty="0">
                <a:latin typeface="+mn-ea"/>
              </a:rPr>
              <a:t>，图形整体缩小；若</a:t>
            </a:r>
            <a:r>
              <a:rPr lang="en-US" altLang="zh-CN" sz="2400" dirty="0">
                <a:latin typeface="+mn-ea"/>
              </a:rPr>
              <a:t>0&lt;S&lt;1</a:t>
            </a:r>
            <a:r>
              <a:rPr lang="zh-CN" altLang="en-US" sz="2400" dirty="0">
                <a:latin typeface="+mn-ea"/>
              </a:rPr>
              <a:t>，图形整体放大；若</a:t>
            </a:r>
            <a:r>
              <a:rPr lang="en-US" altLang="zh-CN" sz="2400" dirty="0">
                <a:latin typeface="+mn-ea"/>
              </a:rPr>
              <a:t>S&lt;0</a:t>
            </a:r>
            <a:r>
              <a:rPr lang="zh-CN" altLang="en-US" sz="2400" dirty="0">
                <a:latin typeface="+mn-ea"/>
              </a:rPr>
              <a:t>，发生关于原点的对称等比变换 </a:t>
            </a:r>
          </a:p>
        </p:txBody>
      </p:sp>
    </p:spTree>
    <p:extLst>
      <p:ext uri="{BB962C8B-B14F-4D97-AF65-F5344CB8AC3E}">
        <p14:creationId xmlns:p14="http://schemas.microsoft.com/office/powerpoint/2010/main" val="3801912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887" y="365126"/>
            <a:ext cx="8007463" cy="1805088"/>
          </a:xfrm>
        </p:spPr>
        <p:txBody>
          <a:bodyPr>
            <a:normAutofit fontScale="90000"/>
          </a:bodyPr>
          <a:lstStyle/>
          <a:p>
            <a:r>
              <a:rPr lang="zh-CN" altLang="en-US" dirty="0" smtClean="0"/>
              <a:t/>
            </a:r>
            <a:br>
              <a:rPr lang="zh-CN" altLang="en-US" dirty="0" smtClean="0"/>
            </a:br>
            <a:r>
              <a:rPr lang="en-US" altLang="zh-CN" sz="3100" dirty="0" smtClean="0">
                <a:latin typeface="+mn-ea"/>
                <a:ea typeface="+mn-ea"/>
              </a:rPr>
              <a:t>3</a:t>
            </a:r>
            <a:r>
              <a:rPr lang="zh-CN" altLang="en-US" sz="3100" dirty="0" smtClean="0">
                <a:latin typeface="+mn-ea"/>
                <a:ea typeface="+mn-ea"/>
              </a:rPr>
              <a:t>、对称变换 </a:t>
            </a:r>
            <a:r>
              <a:rPr lang="zh-CN" altLang="en-US" dirty="0" smtClean="0"/>
              <a:t/>
            </a:r>
            <a:br>
              <a:rPr lang="zh-CN" altLang="en-US" dirty="0" smtClean="0"/>
            </a:br>
            <a:r>
              <a:rPr lang="zh-CN" altLang="en-US" sz="2700" dirty="0" smtClean="0">
                <a:latin typeface="+mn-ea"/>
                <a:ea typeface="+mn-ea"/>
              </a:rPr>
              <a:t>对称变换也称为反射变换或镜像变换，变换后的图形是原图形关于某一轴线或原点的镜像。 </a:t>
            </a:r>
            <a:endParaRPr lang="zh-CN" altLang="en-US" sz="2700" dirty="0">
              <a:latin typeface="+mn-ea"/>
              <a:ea typeface="+mn-ea"/>
            </a:endParaRPr>
          </a:p>
        </p:txBody>
      </p:sp>
      <p:sp>
        <p:nvSpPr>
          <p:cNvPr id="9" name="矩形 8"/>
          <p:cNvSpPr/>
          <p:nvPr/>
        </p:nvSpPr>
        <p:spPr>
          <a:xfrm>
            <a:off x="173027" y="1749429"/>
            <a:ext cx="4572000" cy="830997"/>
          </a:xfrm>
          <a:prstGeom prst="rect">
            <a:avLst/>
          </a:prstGeom>
        </p:spPr>
        <p:txBody>
          <a:bodyPr>
            <a:spAutoFit/>
          </a:bodyPr>
          <a:lstStyle/>
          <a:p>
            <a:endParaRPr lang="zh-CN" altLang="en-US" sz="2400" dirty="0">
              <a:solidFill>
                <a:srgbClr val="000000"/>
              </a:solidFill>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a:t>
            </a:r>
            <a:r>
              <a:rPr lang="zh-CN" altLang="en-US" sz="2400" dirty="0">
                <a:latin typeface="+mn-ea"/>
              </a:rPr>
              <a:t>关于</a:t>
            </a:r>
            <a:r>
              <a:rPr lang="en-US" altLang="zh-CN" sz="2400" dirty="0">
                <a:latin typeface="+mn-ea"/>
              </a:rPr>
              <a:t>X</a:t>
            </a:r>
            <a:r>
              <a:rPr lang="zh-CN" altLang="en-US" sz="2400" dirty="0">
                <a:latin typeface="+mn-ea"/>
              </a:rPr>
              <a:t>轴对称 </a:t>
            </a:r>
          </a:p>
        </p:txBody>
      </p:sp>
      <p:pic>
        <p:nvPicPr>
          <p:cNvPr id="10" name="图片 9"/>
          <p:cNvPicPr>
            <a:picLocks noChangeAspect="1"/>
          </p:cNvPicPr>
          <p:nvPr/>
        </p:nvPicPr>
        <p:blipFill>
          <a:blip r:embed="rId2"/>
          <a:stretch>
            <a:fillRect/>
          </a:stretch>
        </p:blipFill>
        <p:spPr>
          <a:xfrm>
            <a:off x="507887" y="2717902"/>
            <a:ext cx="1778113" cy="1609467"/>
          </a:xfrm>
          <a:prstGeom prst="rect">
            <a:avLst/>
          </a:prstGeom>
        </p:spPr>
      </p:pic>
      <p:sp>
        <p:nvSpPr>
          <p:cNvPr id="11" name="矩形 10"/>
          <p:cNvSpPr/>
          <p:nvPr/>
        </p:nvSpPr>
        <p:spPr>
          <a:xfrm>
            <a:off x="2786573" y="2451172"/>
            <a:ext cx="5832753" cy="1321580"/>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点</a:t>
            </a:r>
            <a:r>
              <a:rPr lang="en-US" altLang="zh-CN" sz="2400" dirty="0">
                <a:latin typeface="+mn-ea"/>
              </a:rPr>
              <a:t>P</a:t>
            </a:r>
            <a:r>
              <a:rPr lang="zh-CN" altLang="en-US" sz="2400" dirty="0">
                <a:latin typeface="+mn-ea"/>
              </a:rPr>
              <a:t>经过关于</a:t>
            </a:r>
            <a:r>
              <a:rPr lang="en-US" altLang="zh-CN" sz="2400" dirty="0">
                <a:latin typeface="+mn-ea"/>
              </a:rPr>
              <a:t>X</a:t>
            </a:r>
            <a:r>
              <a:rPr lang="zh-CN" altLang="en-US" sz="2400" dirty="0">
                <a:latin typeface="+mn-ea"/>
              </a:rPr>
              <a:t>轴的对称变换后形成点</a:t>
            </a:r>
            <a:r>
              <a:rPr lang="en-US" altLang="zh-CN" sz="2400" dirty="0">
                <a:latin typeface="+mn-ea"/>
              </a:rPr>
              <a:t>P</a:t>
            </a:r>
            <a:r>
              <a:rPr lang="zh-CN" altLang="en-US" sz="2400" dirty="0">
                <a:latin typeface="+mn-ea"/>
              </a:rPr>
              <a:t>*，则</a:t>
            </a:r>
            <a:r>
              <a:rPr lang="en-US" altLang="zh-CN" sz="2400" dirty="0">
                <a:latin typeface="+mn-ea"/>
              </a:rPr>
              <a:t>x</a:t>
            </a:r>
            <a:r>
              <a:rPr lang="zh-CN" altLang="en-US" sz="2400" dirty="0">
                <a:latin typeface="+mn-ea"/>
              </a:rPr>
              <a:t>*</a:t>
            </a:r>
            <a:r>
              <a:rPr lang="en-US" altLang="zh-CN" sz="2400" dirty="0">
                <a:latin typeface="+mn-ea"/>
              </a:rPr>
              <a:t>=x</a:t>
            </a:r>
            <a:r>
              <a:rPr lang="zh-CN" altLang="en-US" sz="2400" dirty="0">
                <a:latin typeface="+mn-ea"/>
              </a:rPr>
              <a:t>且</a:t>
            </a:r>
            <a:r>
              <a:rPr lang="en-US" altLang="zh-CN" sz="2400" dirty="0">
                <a:latin typeface="+mn-ea"/>
              </a:rPr>
              <a:t>y</a:t>
            </a:r>
            <a:r>
              <a:rPr lang="zh-CN" altLang="en-US" sz="2400" dirty="0">
                <a:latin typeface="+mn-ea"/>
              </a:rPr>
              <a:t>*</a:t>
            </a:r>
            <a:r>
              <a:rPr lang="en-US" altLang="zh-CN" sz="2400" dirty="0">
                <a:latin typeface="+mn-ea"/>
              </a:rPr>
              <a:t>=-y</a:t>
            </a:r>
            <a:r>
              <a:rPr lang="zh-CN" altLang="en-US" sz="2400" dirty="0">
                <a:latin typeface="+mn-ea"/>
              </a:rPr>
              <a:t>，写成齐次坐标的计算形式为： </a:t>
            </a:r>
          </a:p>
        </p:txBody>
      </p:sp>
      <p:pic>
        <p:nvPicPr>
          <p:cNvPr id="12" name="图片 11"/>
          <p:cNvPicPr>
            <a:picLocks noChangeAspect="1"/>
          </p:cNvPicPr>
          <p:nvPr/>
        </p:nvPicPr>
        <p:blipFill>
          <a:blip r:embed="rId3"/>
          <a:stretch>
            <a:fillRect/>
          </a:stretch>
        </p:blipFill>
        <p:spPr>
          <a:xfrm>
            <a:off x="2786573" y="3757192"/>
            <a:ext cx="5649776" cy="1115157"/>
          </a:xfrm>
          <a:prstGeom prst="rect">
            <a:avLst/>
          </a:prstGeom>
        </p:spPr>
      </p:pic>
      <p:pic>
        <p:nvPicPr>
          <p:cNvPr id="14" name="图片 13"/>
          <p:cNvPicPr>
            <a:picLocks noChangeAspect="1"/>
          </p:cNvPicPr>
          <p:nvPr/>
        </p:nvPicPr>
        <p:blipFill>
          <a:blip r:embed="rId4"/>
          <a:stretch>
            <a:fillRect/>
          </a:stretch>
        </p:blipFill>
        <p:spPr>
          <a:xfrm>
            <a:off x="2965737" y="5315307"/>
            <a:ext cx="5474423" cy="1114264"/>
          </a:xfrm>
          <a:prstGeom prst="rect">
            <a:avLst/>
          </a:prstGeom>
        </p:spPr>
      </p:pic>
      <p:sp>
        <p:nvSpPr>
          <p:cNvPr id="15" name="矩形 14"/>
          <p:cNvSpPr/>
          <p:nvPr/>
        </p:nvSpPr>
        <p:spPr>
          <a:xfrm>
            <a:off x="499136" y="4484310"/>
            <a:ext cx="4572000" cy="830997"/>
          </a:xfrm>
          <a:prstGeom prst="rect">
            <a:avLst/>
          </a:prstGeom>
        </p:spPr>
        <p:txBody>
          <a:bodyPr>
            <a:spAutoFit/>
          </a:bodyPr>
          <a:lstStyle/>
          <a:p>
            <a:endParaRPr lang="zh-CN" altLang="en-US" sz="2400" dirty="0">
              <a:solidFill>
                <a:srgbClr val="000000"/>
              </a:solidFill>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a:t>
            </a:r>
            <a:r>
              <a:rPr lang="zh-CN" altLang="en-US" sz="2400" dirty="0">
                <a:latin typeface="+mn-ea"/>
              </a:rPr>
              <a:t>同理关于</a:t>
            </a:r>
            <a:r>
              <a:rPr lang="en-US" altLang="zh-CN" sz="2400" dirty="0">
                <a:latin typeface="+mn-ea"/>
              </a:rPr>
              <a:t>Y</a:t>
            </a:r>
            <a:r>
              <a:rPr lang="zh-CN" altLang="en-US" sz="2400" dirty="0">
                <a:latin typeface="+mn-ea"/>
              </a:rPr>
              <a:t>轴对称</a:t>
            </a:r>
          </a:p>
        </p:txBody>
      </p:sp>
      <p:sp>
        <p:nvSpPr>
          <p:cNvPr id="3" name="矩形 2"/>
          <p:cNvSpPr/>
          <p:nvPr/>
        </p:nvSpPr>
        <p:spPr>
          <a:xfrm>
            <a:off x="2554989" y="1016538"/>
            <a:ext cx="3025187" cy="369332"/>
          </a:xfrm>
          <a:prstGeom prst="rect">
            <a:avLst/>
          </a:prstGeom>
        </p:spPr>
        <p:txBody>
          <a:bodyPr wrap="none">
            <a:spAutoFit/>
          </a:bodyPr>
          <a:lstStyle/>
          <a:p>
            <a:r>
              <a:rPr lang="zh-CN" altLang="en-US" dirty="0"/>
              <a:t>（</a:t>
            </a:r>
            <a:r>
              <a:rPr lang="en-US" altLang="zh-CN" dirty="0">
                <a:latin typeface="Times New Roman" panose="02020603050405020304" pitchFamily="18" charset="0"/>
                <a:cs typeface="Times New Roman" panose="02020603050405020304" pitchFamily="18" charset="0"/>
              </a:rPr>
              <a:t>Symmetry transformation</a:t>
            </a:r>
            <a:r>
              <a:rPr lang="zh-CN" altLang="en-US" dirty="0"/>
              <a:t>）</a:t>
            </a:r>
            <a:endParaRPr lang="en-US" altLang="zh-CN" dirty="0"/>
          </a:p>
        </p:txBody>
      </p:sp>
    </p:spTree>
    <p:extLst>
      <p:ext uri="{BB962C8B-B14F-4D97-AF65-F5344CB8AC3E}">
        <p14:creationId xmlns:p14="http://schemas.microsoft.com/office/powerpoint/2010/main" val="1860536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480" y="1329004"/>
            <a:ext cx="7886700" cy="1325563"/>
          </a:xfrm>
        </p:spPr>
        <p:txBody>
          <a:bodyPr>
            <a:normAutofit/>
          </a:bodyPr>
          <a:lstStyle/>
          <a:p>
            <a:r>
              <a:rPr lang="en-US" altLang="zh-CN" sz="1800" dirty="0" smtClean="0"/>
              <a:t>(3)</a:t>
            </a:r>
            <a:r>
              <a:rPr lang="zh-CN" altLang="en-US" sz="1800" dirty="0" smtClean="0"/>
              <a:t>关于原点对称</a:t>
            </a:r>
            <a:endParaRPr lang="zh-CN" altLang="en-US" sz="1800" dirty="0"/>
          </a:p>
        </p:txBody>
      </p:sp>
      <p:pic>
        <p:nvPicPr>
          <p:cNvPr id="3" name="图片 2"/>
          <p:cNvPicPr>
            <a:picLocks noChangeAspect="1"/>
          </p:cNvPicPr>
          <p:nvPr/>
        </p:nvPicPr>
        <p:blipFill>
          <a:blip r:embed="rId2"/>
          <a:stretch>
            <a:fillRect/>
          </a:stretch>
        </p:blipFill>
        <p:spPr>
          <a:xfrm>
            <a:off x="3873075" y="2122503"/>
            <a:ext cx="2267968" cy="1489662"/>
          </a:xfrm>
          <a:prstGeom prst="rect">
            <a:avLst/>
          </a:prstGeom>
        </p:spPr>
      </p:pic>
      <p:pic>
        <p:nvPicPr>
          <p:cNvPr id="4" name="图片 3"/>
          <p:cNvPicPr>
            <a:picLocks noChangeAspect="1"/>
          </p:cNvPicPr>
          <p:nvPr/>
        </p:nvPicPr>
        <p:blipFill>
          <a:blip r:embed="rId3"/>
          <a:stretch>
            <a:fillRect/>
          </a:stretch>
        </p:blipFill>
        <p:spPr>
          <a:xfrm>
            <a:off x="1375323" y="2156052"/>
            <a:ext cx="1600802" cy="1325395"/>
          </a:xfrm>
          <a:prstGeom prst="rect">
            <a:avLst/>
          </a:prstGeom>
        </p:spPr>
      </p:pic>
      <p:pic>
        <p:nvPicPr>
          <p:cNvPr id="5" name="图片 4"/>
          <p:cNvPicPr>
            <a:picLocks noChangeAspect="1"/>
          </p:cNvPicPr>
          <p:nvPr/>
        </p:nvPicPr>
        <p:blipFill>
          <a:blip r:embed="rId4"/>
          <a:stretch>
            <a:fillRect/>
          </a:stretch>
        </p:blipFill>
        <p:spPr>
          <a:xfrm>
            <a:off x="341523" y="3929007"/>
            <a:ext cx="4665536" cy="1933317"/>
          </a:xfrm>
          <a:prstGeom prst="rect">
            <a:avLst/>
          </a:prstGeom>
        </p:spPr>
      </p:pic>
      <p:pic>
        <p:nvPicPr>
          <p:cNvPr id="6" name="图片 5"/>
          <p:cNvPicPr>
            <a:picLocks noChangeAspect="1"/>
          </p:cNvPicPr>
          <p:nvPr/>
        </p:nvPicPr>
        <p:blipFill>
          <a:blip r:embed="rId5"/>
          <a:stretch>
            <a:fillRect/>
          </a:stretch>
        </p:blipFill>
        <p:spPr>
          <a:xfrm>
            <a:off x="4847422" y="3734718"/>
            <a:ext cx="4088773" cy="2005053"/>
          </a:xfrm>
          <a:prstGeom prst="rect">
            <a:avLst/>
          </a:prstGeom>
        </p:spPr>
      </p:pic>
      <p:sp>
        <p:nvSpPr>
          <p:cNvPr id="9" name="圆角矩形 8"/>
          <p:cNvSpPr/>
          <p:nvPr/>
        </p:nvSpPr>
        <p:spPr>
          <a:xfrm>
            <a:off x="4197428" y="0"/>
            <a:ext cx="4907160" cy="583894"/>
          </a:xfrm>
          <a:prstGeom prst="roundRect">
            <a:avLst/>
          </a:prstGeom>
          <a:gradFill>
            <a:gsLst>
              <a:gs pos="11000">
                <a:schemeClr val="accent1">
                  <a:lumMod val="5000"/>
                  <a:lumOff val="95000"/>
                  <a:alpha val="5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对称</a:t>
            </a:r>
            <a:r>
              <a:rPr lang="zh-CN" altLang="en-US" dirty="0" smtClean="0"/>
              <a:t>变换</a:t>
            </a:r>
            <a:endParaRPr lang="zh-CN" altLang="en-US" dirty="0"/>
          </a:p>
        </p:txBody>
      </p:sp>
    </p:spTree>
    <p:extLst>
      <p:ext uri="{BB962C8B-B14F-4D97-AF65-F5344CB8AC3E}">
        <p14:creationId xmlns:p14="http://schemas.microsoft.com/office/powerpoint/2010/main" val="2459938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043" y="520595"/>
            <a:ext cx="7699062" cy="766780"/>
          </a:xfrm>
        </p:spPr>
        <p:txBody>
          <a:bodyPr>
            <a:normAutofit fontScale="90000"/>
          </a:bodyPr>
          <a:lstStyle/>
          <a:p>
            <a:r>
              <a:rPr lang="zh-CN" altLang="en-US" dirty="0"/>
              <a:t/>
            </a:r>
            <a:br>
              <a:rPr lang="zh-CN" altLang="en-US" dirty="0"/>
            </a:br>
            <a:r>
              <a:rPr lang="en-US" altLang="zh-CN" sz="2800" dirty="0">
                <a:latin typeface="+mn-ea"/>
                <a:ea typeface="+mn-ea"/>
              </a:rPr>
              <a:t>4</a:t>
            </a:r>
            <a:r>
              <a:rPr lang="zh-CN" altLang="en-US" sz="2800" dirty="0">
                <a:latin typeface="+mn-ea"/>
                <a:ea typeface="+mn-ea"/>
              </a:rPr>
              <a:t>、旋转变换</a:t>
            </a:r>
          </a:p>
        </p:txBody>
      </p:sp>
      <p:sp>
        <p:nvSpPr>
          <p:cNvPr id="3" name="矩形 2"/>
          <p:cNvSpPr/>
          <p:nvPr/>
        </p:nvSpPr>
        <p:spPr>
          <a:xfrm>
            <a:off x="718850" y="1199552"/>
            <a:ext cx="6750586" cy="1569660"/>
          </a:xfrm>
          <a:prstGeom prst="rect">
            <a:avLst/>
          </a:prstGeom>
        </p:spPr>
        <p:txBody>
          <a:bodyPr wrap="square">
            <a:spAutoFit/>
          </a:bodyPr>
          <a:lstStyle/>
          <a:p>
            <a:endParaRPr lang="zh-CN" altLang="en-US" sz="2400" b="1" i="1" dirty="0">
              <a:solidFill>
                <a:srgbClr val="000000"/>
              </a:solidFill>
              <a:latin typeface="+mn-ea"/>
            </a:endParaRPr>
          </a:p>
          <a:p>
            <a:r>
              <a:rPr lang="zh-CN" altLang="en-US" sz="2400" dirty="0">
                <a:latin typeface="+mn-ea"/>
              </a:rPr>
              <a:t>二维旋转是指将</a:t>
            </a:r>
            <a:r>
              <a:rPr lang="en-US" altLang="zh-CN" sz="2400" dirty="0">
                <a:latin typeface="+mn-ea"/>
              </a:rPr>
              <a:t>P</a:t>
            </a:r>
            <a:r>
              <a:rPr lang="zh-CN" altLang="en-US" sz="2400" dirty="0">
                <a:latin typeface="+mn-ea"/>
              </a:rPr>
              <a:t>点绕坐标原点转动某个角度</a:t>
            </a:r>
            <a:r>
              <a:rPr lang="en-US" altLang="zh-CN" sz="2400" dirty="0">
                <a:latin typeface="+mn-ea"/>
              </a:rPr>
              <a:t>θ</a:t>
            </a:r>
            <a:r>
              <a:rPr lang="zh-CN" altLang="en-US" sz="2400" dirty="0">
                <a:latin typeface="+mn-ea"/>
              </a:rPr>
              <a:t>（逆时针为正，顺时针为负）得到新的点</a:t>
            </a:r>
            <a:r>
              <a:rPr lang="en-US" altLang="zh-CN" sz="2400" dirty="0">
                <a:latin typeface="+mn-ea"/>
              </a:rPr>
              <a:t>P</a:t>
            </a:r>
            <a:r>
              <a:rPr lang="zh-CN" altLang="en-US" sz="2400" dirty="0">
                <a:latin typeface="+mn-ea"/>
              </a:rPr>
              <a:t>*的重定位过程 </a:t>
            </a:r>
          </a:p>
        </p:txBody>
      </p:sp>
      <p:pic>
        <p:nvPicPr>
          <p:cNvPr id="4" name="图片 3"/>
          <p:cNvPicPr>
            <a:picLocks noChangeAspect="1"/>
          </p:cNvPicPr>
          <p:nvPr/>
        </p:nvPicPr>
        <p:blipFill>
          <a:blip r:embed="rId2"/>
          <a:stretch>
            <a:fillRect/>
          </a:stretch>
        </p:blipFill>
        <p:spPr>
          <a:xfrm>
            <a:off x="479525" y="2782063"/>
            <a:ext cx="2577947" cy="2333205"/>
          </a:xfrm>
          <a:prstGeom prst="rect">
            <a:avLst/>
          </a:prstGeom>
        </p:spPr>
      </p:pic>
      <p:pic>
        <p:nvPicPr>
          <p:cNvPr id="5" name="图片 4"/>
          <p:cNvPicPr>
            <a:picLocks noChangeAspect="1"/>
          </p:cNvPicPr>
          <p:nvPr/>
        </p:nvPicPr>
        <p:blipFill>
          <a:blip r:embed="rId3"/>
          <a:stretch>
            <a:fillRect/>
          </a:stretch>
        </p:blipFill>
        <p:spPr>
          <a:xfrm>
            <a:off x="2804084" y="2754027"/>
            <a:ext cx="5420825" cy="782714"/>
          </a:xfrm>
          <a:prstGeom prst="rect">
            <a:avLst/>
          </a:prstGeom>
        </p:spPr>
      </p:pic>
      <p:sp>
        <p:nvSpPr>
          <p:cNvPr id="6" name="矩形 5"/>
          <p:cNvSpPr/>
          <p:nvPr/>
        </p:nvSpPr>
        <p:spPr>
          <a:xfrm>
            <a:off x="3115019" y="3495742"/>
            <a:ext cx="4572000" cy="582916"/>
          </a:xfrm>
          <a:prstGeom prst="rect">
            <a:avLst/>
          </a:prstGeom>
        </p:spPr>
        <p:txBody>
          <a:bodyPr>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在极坐标系中点的原始坐标为： </a:t>
            </a:r>
          </a:p>
        </p:txBody>
      </p:sp>
      <p:pic>
        <p:nvPicPr>
          <p:cNvPr id="7" name="图片 6"/>
          <p:cNvPicPr>
            <a:picLocks noChangeAspect="1"/>
          </p:cNvPicPr>
          <p:nvPr/>
        </p:nvPicPr>
        <p:blipFill>
          <a:blip r:embed="rId4"/>
          <a:stretch>
            <a:fillRect/>
          </a:stretch>
        </p:blipFill>
        <p:spPr>
          <a:xfrm>
            <a:off x="3359922" y="4064188"/>
            <a:ext cx="1932305" cy="880991"/>
          </a:xfrm>
          <a:prstGeom prst="rect">
            <a:avLst/>
          </a:prstGeom>
        </p:spPr>
      </p:pic>
      <p:sp>
        <p:nvSpPr>
          <p:cNvPr id="8" name="矩形 7"/>
          <p:cNvSpPr/>
          <p:nvPr/>
        </p:nvSpPr>
        <p:spPr>
          <a:xfrm>
            <a:off x="3085568" y="4878754"/>
            <a:ext cx="4572000" cy="582916"/>
          </a:xfrm>
          <a:prstGeom prst="rect">
            <a:avLst/>
          </a:prstGeom>
        </p:spPr>
        <p:txBody>
          <a:bodyPr>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将</a:t>
            </a:r>
            <a:r>
              <a:rPr lang="en-US" altLang="zh-CN" sz="2400" dirty="0">
                <a:latin typeface="+mn-ea"/>
              </a:rPr>
              <a:t>x</a:t>
            </a:r>
            <a:r>
              <a:rPr lang="zh-CN" altLang="en-US" sz="2400" dirty="0">
                <a:latin typeface="+mn-ea"/>
              </a:rPr>
              <a:t>、</a:t>
            </a:r>
            <a:r>
              <a:rPr lang="en-US" altLang="zh-CN" sz="2400" dirty="0">
                <a:latin typeface="+mn-ea"/>
              </a:rPr>
              <a:t>y </a:t>
            </a:r>
            <a:r>
              <a:rPr lang="zh-CN" altLang="en-US" sz="2400" dirty="0">
                <a:latin typeface="+mn-ea"/>
              </a:rPr>
              <a:t>代入上式</a:t>
            </a:r>
          </a:p>
        </p:txBody>
      </p:sp>
      <p:pic>
        <p:nvPicPr>
          <p:cNvPr id="9" name="图片 8"/>
          <p:cNvPicPr>
            <a:picLocks noChangeAspect="1"/>
          </p:cNvPicPr>
          <p:nvPr/>
        </p:nvPicPr>
        <p:blipFill>
          <a:blip r:embed="rId5"/>
          <a:stretch>
            <a:fillRect/>
          </a:stretch>
        </p:blipFill>
        <p:spPr>
          <a:xfrm>
            <a:off x="3104294" y="5440970"/>
            <a:ext cx="3418661" cy="763337"/>
          </a:xfrm>
          <a:prstGeom prst="rect">
            <a:avLst/>
          </a:prstGeom>
        </p:spPr>
      </p:pic>
      <p:sp>
        <p:nvSpPr>
          <p:cNvPr id="10" name="矩形 9"/>
          <p:cNvSpPr/>
          <p:nvPr/>
        </p:nvSpPr>
        <p:spPr>
          <a:xfrm>
            <a:off x="2192099" y="997100"/>
            <a:ext cx="2916183" cy="369332"/>
          </a:xfrm>
          <a:prstGeom prst="rect">
            <a:avLst/>
          </a:prstGeom>
        </p:spPr>
        <p:txBody>
          <a:bodyPr wrap="none">
            <a:spAutoFit/>
          </a:bodyPr>
          <a:lstStyle/>
          <a:p>
            <a:r>
              <a:rPr lang="zh-CN" altLang="en-US" dirty="0"/>
              <a:t>（</a:t>
            </a:r>
            <a:r>
              <a:rPr lang="en-US" altLang="zh-CN" dirty="0">
                <a:latin typeface="Times New Roman" panose="02020603050405020304" pitchFamily="18" charset="0"/>
                <a:cs typeface="Times New Roman" panose="02020603050405020304" pitchFamily="18" charset="0"/>
              </a:rPr>
              <a:t>Rotation transformation </a:t>
            </a:r>
            <a:r>
              <a:rPr lang="zh-CN" altLang="en-US" dirty="0"/>
              <a:t>）</a:t>
            </a:r>
            <a:endParaRPr lang="en-US" altLang="zh-CN" dirty="0"/>
          </a:p>
        </p:txBody>
      </p:sp>
    </p:spTree>
    <p:extLst>
      <p:ext uri="{BB962C8B-B14F-4D97-AF65-F5344CB8AC3E}">
        <p14:creationId xmlns:p14="http://schemas.microsoft.com/office/powerpoint/2010/main" val="224599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398" y="1206685"/>
            <a:ext cx="7886700" cy="994172"/>
          </a:xfrm>
        </p:spPr>
        <p:txBody>
          <a:bodyPr>
            <a:normAutofit/>
          </a:bodyPr>
          <a:lstStyle/>
          <a:p>
            <a:r>
              <a:rPr lang="zh-CN" altLang="en-US" sz="2400" dirty="0">
                <a:latin typeface="+mn-ea"/>
                <a:ea typeface="+mn-ea"/>
              </a:rPr>
              <a:t>绕原点逆时针旋转</a:t>
            </a:r>
            <a:r>
              <a:rPr lang="en-US" altLang="zh-CN" sz="2400" dirty="0">
                <a:latin typeface="+mn-ea"/>
                <a:ea typeface="+mn-ea"/>
              </a:rPr>
              <a:t>θ</a:t>
            </a:r>
            <a:r>
              <a:rPr lang="zh-CN" altLang="en-US" sz="2400" dirty="0">
                <a:latin typeface="+mn-ea"/>
                <a:ea typeface="+mn-ea"/>
              </a:rPr>
              <a:t>角的齐次坐标计算形式可写为： </a:t>
            </a:r>
          </a:p>
        </p:txBody>
      </p:sp>
      <p:pic>
        <p:nvPicPr>
          <p:cNvPr id="3" name="图片 2"/>
          <p:cNvPicPr>
            <a:picLocks noChangeAspect="1"/>
          </p:cNvPicPr>
          <p:nvPr/>
        </p:nvPicPr>
        <p:blipFill>
          <a:blip r:embed="rId2"/>
          <a:stretch>
            <a:fillRect/>
          </a:stretch>
        </p:blipFill>
        <p:spPr>
          <a:xfrm>
            <a:off x="628650" y="1902863"/>
            <a:ext cx="4901817" cy="1907654"/>
          </a:xfrm>
          <a:prstGeom prst="rect">
            <a:avLst/>
          </a:prstGeom>
        </p:spPr>
      </p:pic>
      <p:sp>
        <p:nvSpPr>
          <p:cNvPr id="4" name="矩形 3"/>
          <p:cNvSpPr/>
          <p:nvPr/>
        </p:nvSpPr>
        <p:spPr>
          <a:xfrm>
            <a:off x="628650" y="3402961"/>
            <a:ext cx="7270444" cy="830997"/>
          </a:xfrm>
          <a:prstGeom prst="rect">
            <a:avLst/>
          </a:prstGeom>
        </p:spPr>
        <p:txBody>
          <a:bodyPr wrap="square">
            <a:spAutoFit/>
          </a:bodyPr>
          <a:lstStyle/>
          <a:p>
            <a:endParaRPr lang="zh-CN" altLang="en-US" sz="2400" dirty="0">
              <a:solidFill>
                <a:srgbClr val="000000"/>
              </a:solidFill>
              <a:latin typeface="+mn-ea"/>
            </a:endParaRPr>
          </a:p>
          <a:p>
            <a:r>
              <a:rPr lang="zh-CN" altLang="en-US" sz="2400" dirty="0">
                <a:latin typeface="+mn-ea"/>
              </a:rPr>
              <a:t>绕原点顺时针旋转</a:t>
            </a:r>
            <a:r>
              <a:rPr lang="en-US" altLang="zh-CN" sz="2400" dirty="0">
                <a:latin typeface="+mn-ea"/>
              </a:rPr>
              <a:t>θ</a:t>
            </a:r>
            <a:r>
              <a:rPr lang="zh-CN" altLang="en-US" sz="2400" dirty="0">
                <a:latin typeface="+mn-ea"/>
              </a:rPr>
              <a:t>角的齐次坐标计算形式可写为： </a:t>
            </a:r>
          </a:p>
        </p:txBody>
      </p:sp>
      <p:pic>
        <p:nvPicPr>
          <p:cNvPr id="5" name="图片 4"/>
          <p:cNvPicPr>
            <a:picLocks noChangeAspect="1"/>
          </p:cNvPicPr>
          <p:nvPr/>
        </p:nvPicPr>
        <p:blipFill>
          <a:blip r:embed="rId3"/>
          <a:stretch>
            <a:fillRect/>
          </a:stretch>
        </p:blipFill>
        <p:spPr>
          <a:xfrm>
            <a:off x="508398" y="4506694"/>
            <a:ext cx="5798532" cy="1189025"/>
          </a:xfrm>
          <a:prstGeom prst="rect">
            <a:avLst/>
          </a:prstGeom>
        </p:spPr>
      </p:pic>
      <p:sp>
        <p:nvSpPr>
          <p:cNvPr id="6" name="圆角矩形 5"/>
          <p:cNvSpPr/>
          <p:nvPr/>
        </p:nvSpPr>
        <p:spPr>
          <a:xfrm>
            <a:off x="4197428" y="0"/>
            <a:ext cx="4907160" cy="583894"/>
          </a:xfrm>
          <a:prstGeom prst="roundRect">
            <a:avLst/>
          </a:prstGeom>
          <a:gradFill>
            <a:gsLst>
              <a:gs pos="11000">
                <a:schemeClr val="accent1">
                  <a:lumMod val="5000"/>
                  <a:lumOff val="95000"/>
                  <a:alpha val="5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旋转变换</a:t>
            </a:r>
            <a:endParaRPr lang="zh-CN" altLang="en-US" dirty="0"/>
          </a:p>
        </p:txBody>
      </p:sp>
      <p:pic>
        <p:nvPicPr>
          <p:cNvPr id="7" name="图片 6"/>
          <p:cNvPicPr>
            <a:picLocks noChangeAspect="1"/>
          </p:cNvPicPr>
          <p:nvPr/>
        </p:nvPicPr>
        <p:blipFill>
          <a:blip r:embed="rId4"/>
          <a:stretch>
            <a:fillRect/>
          </a:stretch>
        </p:blipFill>
        <p:spPr>
          <a:xfrm>
            <a:off x="1174678" y="718957"/>
            <a:ext cx="3418661" cy="763337"/>
          </a:xfrm>
          <a:prstGeom prst="rect">
            <a:avLst/>
          </a:prstGeom>
        </p:spPr>
      </p:pic>
    </p:spTree>
    <p:extLst>
      <p:ext uri="{BB962C8B-B14F-4D97-AF65-F5344CB8AC3E}">
        <p14:creationId xmlns:p14="http://schemas.microsoft.com/office/powerpoint/2010/main" val="4154393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5707" y="542854"/>
            <a:ext cx="7614721" cy="795080"/>
          </a:xfrm>
        </p:spPr>
        <p:txBody>
          <a:bodyPr>
            <a:noAutofit/>
          </a:bodyPr>
          <a:lstStyle/>
          <a:p>
            <a:r>
              <a:rPr lang="zh-CN" altLang="en-US" sz="2800" dirty="0">
                <a:latin typeface="+mn-ea"/>
                <a:ea typeface="+mn-ea"/>
              </a:rPr>
              <a:t/>
            </a:r>
            <a:br>
              <a:rPr lang="zh-CN" altLang="en-US" sz="2800" dirty="0">
                <a:latin typeface="+mn-ea"/>
                <a:ea typeface="+mn-ea"/>
              </a:rPr>
            </a:br>
            <a:r>
              <a:rPr lang="en-US" altLang="zh-CN" sz="2800" dirty="0">
                <a:latin typeface="+mn-ea"/>
                <a:ea typeface="+mn-ea"/>
              </a:rPr>
              <a:t>5</a:t>
            </a:r>
            <a:r>
              <a:rPr lang="zh-CN" altLang="en-US" sz="2800" dirty="0">
                <a:latin typeface="+mn-ea"/>
                <a:ea typeface="+mn-ea"/>
              </a:rPr>
              <a:t>、错切变换 </a:t>
            </a:r>
          </a:p>
        </p:txBody>
      </p:sp>
      <p:pic>
        <p:nvPicPr>
          <p:cNvPr id="3" name="图片 2"/>
          <p:cNvPicPr>
            <a:picLocks noChangeAspect="1"/>
          </p:cNvPicPr>
          <p:nvPr/>
        </p:nvPicPr>
        <p:blipFill>
          <a:blip r:embed="rId2"/>
          <a:stretch>
            <a:fillRect/>
          </a:stretch>
        </p:blipFill>
        <p:spPr>
          <a:xfrm>
            <a:off x="705707" y="1397568"/>
            <a:ext cx="6375668" cy="1909491"/>
          </a:xfrm>
          <a:prstGeom prst="rect">
            <a:avLst/>
          </a:prstGeom>
        </p:spPr>
      </p:pic>
      <p:sp>
        <p:nvSpPr>
          <p:cNvPr id="4" name="矩形 3"/>
          <p:cNvSpPr/>
          <p:nvPr/>
        </p:nvSpPr>
        <p:spPr>
          <a:xfrm>
            <a:off x="705707" y="4173144"/>
            <a:ext cx="6849737" cy="952248"/>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en-US" altLang="zh-CN" sz="2400" dirty="0">
                <a:latin typeface="+mn-ea"/>
              </a:rPr>
              <a:t>x</a:t>
            </a:r>
            <a:r>
              <a:rPr lang="zh-CN" altLang="en-US" sz="2400" dirty="0">
                <a:latin typeface="+mn-ea"/>
              </a:rPr>
              <a:t>值或</a:t>
            </a:r>
            <a:r>
              <a:rPr lang="en-US" altLang="zh-CN" sz="2400" dirty="0">
                <a:latin typeface="+mn-ea"/>
              </a:rPr>
              <a:t>y</a:t>
            </a:r>
            <a:r>
              <a:rPr lang="zh-CN" altLang="en-US" sz="2400" dirty="0">
                <a:latin typeface="+mn-ea"/>
              </a:rPr>
              <a:t>值越小，错切量越小； </a:t>
            </a:r>
            <a:r>
              <a:rPr lang="en-US" altLang="zh-CN" sz="2400" dirty="0">
                <a:latin typeface="+mn-ea"/>
              </a:rPr>
              <a:t>x</a:t>
            </a:r>
            <a:r>
              <a:rPr lang="zh-CN" altLang="en-US" sz="2400" dirty="0">
                <a:latin typeface="+mn-ea"/>
              </a:rPr>
              <a:t>值或</a:t>
            </a:r>
            <a:r>
              <a:rPr lang="en-US" altLang="zh-CN" sz="2400" dirty="0">
                <a:latin typeface="+mn-ea"/>
              </a:rPr>
              <a:t>y</a:t>
            </a:r>
            <a:r>
              <a:rPr lang="zh-CN" altLang="en-US" sz="2400" dirty="0">
                <a:latin typeface="+mn-ea"/>
              </a:rPr>
              <a:t>值越大，错切量越大。 </a:t>
            </a:r>
          </a:p>
        </p:txBody>
      </p:sp>
      <p:pic>
        <p:nvPicPr>
          <p:cNvPr id="5" name="图片 4"/>
          <p:cNvPicPr>
            <a:picLocks noChangeAspect="1"/>
          </p:cNvPicPr>
          <p:nvPr/>
        </p:nvPicPr>
        <p:blipFill>
          <a:blip r:embed="rId3"/>
          <a:stretch>
            <a:fillRect/>
          </a:stretch>
        </p:blipFill>
        <p:spPr>
          <a:xfrm>
            <a:off x="705707" y="3366693"/>
            <a:ext cx="7156955" cy="974277"/>
          </a:xfrm>
          <a:prstGeom prst="rect">
            <a:avLst/>
          </a:prstGeom>
        </p:spPr>
      </p:pic>
      <p:sp>
        <p:nvSpPr>
          <p:cNvPr id="6" name="矩形 5"/>
          <p:cNvSpPr/>
          <p:nvPr/>
        </p:nvSpPr>
        <p:spPr>
          <a:xfrm>
            <a:off x="1156145" y="5147421"/>
            <a:ext cx="4572000" cy="1015663"/>
          </a:xfrm>
          <a:prstGeom prst="rect">
            <a:avLst/>
          </a:prstGeom>
        </p:spPr>
        <p:txBody>
          <a:bodyPr>
            <a:spAutoFit/>
          </a:bodyPr>
          <a:lstStyle/>
          <a:p>
            <a:r>
              <a:rPr lang="en-US" altLang="zh-CN" sz="2000" dirty="0">
                <a:solidFill>
                  <a:srgbClr val="000000"/>
                </a:solidFill>
                <a:latin typeface="+mn-ea"/>
              </a:rPr>
              <a:t>(1)</a:t>
            </a:r>
            <a:r>
              <a:rPr lang="zh-CN" altLang="en-US" sz="2000" dirty="0">
                <a:solidFill>
                  <a:srgbClr val="000000"/>
                </a:solidFill>
                <a:latin typeface="+mn-ea"/>
              </a:rPr>
              <a:t>沿</a:t>
            </a:r>
            <a:r>
              <a:rPr lang="en-US" altLang="zh-CN" sz="2000" dirty="0">
                <a:solidFill>
                  <a:srgbClr val="000000"/>
                </a:solidFill>
                <a:latin typeface="+mn-ea"/>
              </a:rPr>
              <a:t>x</a:t>
            </a:r>
            <a:r>
              <a:rPr lang="zh-CN" altLang="en-US" sz="2000" dirty="0">
                <a:solidFill>
                  <a:srgbClr val="000000"/>
                </a:solidFill>
                <a:latin typeface="+mn-ea"/>
              </a:rPr>
              <a:t>方向错切：</a:t>
            </a:r>
            <a:r>
              <a:rPr lang="en-US" altLang="zh-CN" sz="2000" dirty="0">
                <a:solidFill>
                  <a:srgbClr val="000000"/>
                </a:solidFill>
                <a:latin typeface="+mn-ea"/>
              </a:rPr>
              <a:t>b=0</a:t>
            </a:r>
            <a:r>
              <a:rPr lang="zh-CN" altLang="en-US" sz="2000" dirty="0">
                <a:latin typeface="+mn-ea"/>
              </a:rPr>
              <a:t/>
            </a:r>
            <a:br>
              <a:rPr lang="zh-CN" altLang="en-US" sz="2000" dirty="0">
                <a:latin typeface="+mn-ea"/>
              </a:rPr>
            </a:br>
            <a:r>
              <a:rPr lang="en-US" altLang="zh-CN" sz="2000" dirty="0">
                <a:solidFill>
                  <a:srgbClr val="000000"/>
                </a:solidFill>
                <a:latin typeface="+mn-ea"/>
              </a:rPr>
              <a:t>(2)</a:t>
            </a:r>
            <a:r>
              <a:rPr lang="zh-CN" altLang="en-US" sz="2000" dirty="0">
                <a:solidFill>
                  <a:srgbClr val="000000"/>
                </a:solidFill>
                <a:latin typeface="+mn-ea"/>
              </a:rPr>
              <a:t>沿</a:t>
            </a:r>
            <a:r>
              <a:rPr lang="en-US" altLang="zh-CN" sz="2000" dirty="0">
                <a:solidFill>
                  <a:srgbClr val="000000"/>
                </a:solidFill>
                <a:latin typeface="+mn-ea"/>
              </a:rPr>
              <a:t>y</a:t>
            </a:r>
            <a:r>
              <a:rPr lang="zh-CN" altLang="en-US" sz="2000" dirty="0">
                <a:solidFill>
                  <a:srgbClr val="000000"/>
                </a:solidFill>
                <a:latin typeface="+mn-ea"/>
              </a:rPr>
              <a:t>方向错切：</a:t>
            </a:r>
            <a:r>
              <a:rPr lang="en-US" altLang="zh-CN" sz="2000" dirty="0">
                <a:solidFill>
                  <a:srgbClr val="000000"/>
                </a:solidFill>
                <a:latin typeface="+mn-ea"/>
              </a:rPr>
              <a:t>c=0</a:t>
            </a:r>
            <a:r>
              <a:rPr lang="zh-CN" altLang="en-US" sz="2000" dirty="0">
                <a:latin typeface="+mn-ea"/>
              </a:rPr>
              <a:t/>
            </a:r>
            <a:br>
              <a:rPr lang="zh-CN" altLang="en-US" sz="2000" dirty="0">
                <a:latin typeface="+mn-ea"/>
              </a:rPr>
            </a:br>
            <a:r>
              <a:rPr lang="en-US" altLang="zh-CN" sz="2000" dirty="0">
                <a:solidFill>
                  <a:srgbClr val="000000"/>
                </a:solidFill>
                <a:latin typeface="+mn-ea"/>
              </a:rPr>
              <a:t>(3)</a:t>
            </a:r>
            <a:r>
              <a:rPr lang="zh-CN" altLang="en-US" sz="2000" dirty="0">
                <a:solidFill>
                  <a:srgbClr val="000000"/>
                </a:solidFill>
                <a:latin typeface="+mn-ea"/>
              </a:rPr>
              <a:t>两个方向错切：</a:t>
            </a:r>
            <a:r>
              <a:rPr lang="en-US" altLang="zh-CN" sz="2000" dirty="0">
                <a:solidFill>
                  <a:srgbClr val="000000"/>
                </a:solidFill>
                <a:latin typeface="+mn-ea"/>
              </a:rPr>
              <a:t>b</a:t>
            </a:r>
            <a:r>
              <a:rPr lang="zh-CN" altLang="en-US" sz="2000" dirty="0">
                <a:solidFill>
                  <a:srgbClr val="000000"/>
                </a:solidFill>
                <a:latin typeface="+mn-ea"/>
              </a:rPr>
              <a:t>和</a:t>
            </a:r>
            <a:r>
              <a:rPr lang="en-US" altLang="zh-CN" sz="2000" dirty="0">
                <a:solidFill>
                  <a:srgbClr val="000000"/>
                </a:solidFill>
                <a:latin typeface="+mn-ea"/>
              </a:rPr>
              <a:t>c</a:t>
            </a:r>
            <a:r>
              <a:rPr lang="zh-CN" altLang="en-US" sz="2000" dirty="0">
                <a:solidFill>
                  <a:srgbClr val="000000"/>
                </a:solidFill>
                <a:latin typeface="+mn-ea"/>
              </a:rPr>
              <a:t>都不等于</a:t>
            </a:r>
            <a:r>
              <a:rPr lang="en-US" altLang="zh-CN" sz="2000" dirty="0">
                <a:solidFill>
                  <a:srgbClr val="000000"/>
                </a:solidFill>
                <a:latin typeface="+mn-ea"/>
              </a:rPr>
              <a:t>0</a:t>
            </a:r>
            <a:r>
              <a:rPr lang="zh-CN" altLang="en-US" sz="2000" dirty="0">
                <a:solidFill>
                  <a:srgbClr val="000000"/>
                </a:solidFill>
                <a:latin typeface="+mn-ea"/>
              </a:rPr>
              <a:t>。</a:t>
            </a:r>
            <a:endParaRPr lang="zh-CN" altLang="en-US" sz="2000" dirty="0">
              <a:latin typeface="+mn-ea"/>
            </a:endParaRPr>
          </a:p>
        </p:txBody>
      </p:sp>
      <p:sp>
        <p:nvSpPr>
          <p:cNvPr id="7" name="矩形 6"/>
          <p:cNvSpPr/>
          <p:nvPr/>
        </p:nvSpPr>
        <p:spPr>
          <a:xfrm>
            <a:off x="2960745" y="979617"/>
            <a:ext cx="2646878" cy="369332"/>
          </a:xfrm>
          <a:prstGeom prst="rect">
            <a:avLst/>
          </a:prstGeom>
        </p:spPr>
        <p:txBody>
          <a:bodyPr wrap="none">
            <a:spAutoFit/>
          </a:bodyPr>
          <a:lstStyle/>
          <a:p>
            <a:r>
              <a:rPr lang="zh-CN" altLang="en-US" dirty="0"/>
              <a:t>（</a:t>
            </a:r>
            <a:r>
              <a:rPr lang="en-US" altLang="zh-CN" dirty="0">
                <a:latin typeface="Times New Roman" panose="02020603050405020304" pitchFamily="18" charset="0"/>
                <a:cs typeface="Times New Roman" panose="02020603050405020304" pitchFamily="18" charset="0"/>
              </a:rPr>
              <a:t>Shear transformation </a:t>
            </a:r>
            <a:r>
              <a:rPr lang="zh-CN" altLang="en-US" dirty="0"/>
              <a:t>）</a:t>
            </a:r>
            <a:endParaRPr lang="en-US" altLang="zh-CN" dirty="0"/>
          </a:p>
        </p:txBody>
      </p:sp>
    </p:spTree>
    <p:extLst>
      <p:ext uri="{BB962C8B-B14F-4D97-AF65-F5344CB8AC3E}">
        <p14:creationId xmlns:p14="http://schemas.microsoft.com/office/powerpoint/2010/main" val="388767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09" y="1278455"/>
            <a:ext cx="3767768" cy="3736631"/>
          </a:xfrm>
          <a:prstGeom prst="rect">
            <a:avLst/>
          </a:prstGeom>
        </p:spPr>
      </p:pic>
    </p:spTree>
    <p:extLst>
      <p:ext uri="{BB962C8B-B14F-4D97-AF65-F5344CB8AC3E}">
        <p14:creationId xmlns:p14="http://schemas.microsoft.com/office/powerpoint/2010/main" val="948174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lstStyle/>
          <a:p>
            <a:r>
              <a:rPr lang="zh-CN" altLang="en-US" dirty="0"/>
              <a:t/>
            </a:r>
            <a:br>
              <a:rPr lang="zh-CN" altLang="en-US" dirty="0"/>
            </a:br>
            <a:r>
              <a:rPr lang="en-US" altLang="zh-CN" sz="2800" dirty="0" smtClean="0">
                <a:latin typeface="+mn-ea"/>
                <a:ea typeface="+mn-ea"/>
              </a:rPr>
              <a:t>1.4</a:t>
            </a:r>
            <a:r>
              <a:rPr lang="zh-CN" altLang="en-US" sz="2800" dirty="0" smtClean="0">
                <a:latin typeface="+mn-ea"/>
                <a:ea typeface="+mn-ea"/>
              </a:rPr>
              <a:t>、</a:t>
            </a:r>
            <a:r>
              <a:rPr lang="zh-CN" altLang="en-US" sz="2800" dirty="0">
                <a:latin typeface="+mn-ea"/>
                <a:ea typeface="+mn-ea"/>
              </a:rPr>
              <a:t>复合变换 </a:t>
            </a:r>
          </a:p>
        </p:txBody>
      </p:sp>
      <p:sp>
        <p:nvSpPr>
          <p:cNvPr id="3" name="内容占位符 2"/>
          <p:cNvSpPr>
            <a:spLocks noGrp="1"/>
          </p:cNvSpPr>
          <p:nvPr>
            <p:ph idx="4294967295"/>
          </p:nvPr>
        </p:nvSpPr>
        <p:spPr>
          <a:xfrm>
            <a:off x="628650" y="1825625"/>
            <a:ext cx="7886700" cy="4351338"/>
          </a:xfrm>
        </p:spPr>
        <p:txBody>
          <a:bodyPr>
            <a:normAutofit/>
          </a:bodyPr>
          <a:lstStyle/>
          <a:p>
            <a:endParaRPr lang="zh-CN" altLang="en-US" dirty="0"/>
          </a:p>
          <a:p>
            <a:r>
              <a:rPr lang="zh-CN" altLang="en-US" sz="2400" dirty="0">
                <a:latin typeface="+mn-ea"/>
              </a:rPr>
              <a:t>复合变换是指图形作一次以上的几何变换，变换结果是每次的变换矩阵相乘 </a:t>
            </a:r>
            <a:endParaRPr lang="en-US" altLang="zh-CN" sz="2400" dirty="0" smtClean="0">
              <a:latin typeface="+mn-ea"/>
            </a:endParaRPr>
          </a:p>
          <a:p>
            <a:r>
              <a:rPr lang="en-US" altLang="zh-CN" b="1" dirty="0" smtClean="0"/>
              <a:t>Rotation + Translation                     </a:t>
            </a:r>
            <a:r>
              <a:rPr lang="en-US" altLang="zh-CN" i="1" dirty="0" smtClean="0"/>
              <a:t>rigid  transform</a:t>
            </a:r>
          </a:p>
          <a:p>
            <a:r>
              <a:rPr lang="en-US" altLang="zh-CN" b="1" dirty="0" smtClean="0"/>
              <a:t>Scaled Rotation </a:t>
            </a:r>
            <a:r>
              <a:rPr lang="en-US" altLang="zh-CN" b="1" dirty="0"/>
              <a:t>+ </a:t>
            </a:r>
            <a:r>
              <a:rPr lang="en-US" altLang="zh-CN" b="1" dirty="0" smtClean="0"/>
              <a:t>Translation                </a:t>
            </a:r>
            <a:r>
              <a:rPr lang="en-US" altLang="zh-CN" i="1" dirty="0" smtClean="0"/>
              <a:t>similarity</a:t>
            </a:r>
          </a:p>
          <a:p>
            <a:r>
              <a:rPr lang="en-US" altLang="zh-CN" i="1" dirty="0" smtClean="0"/>
              <a:t> </a:t>
            </a:r>
            <a:r>
              <a:rPr lang="en-US" altLang="zh-CN" b="1" dirty="0" smtClean="0"/>
              <a:t>Affine(</a:t>
            </a:r>
            <a:r>
              <a:rPr lang="zh-CN" altLang="en-US" b="1" dirty="0"/>
              <a:t>仿射变换</a:t>
            </a:r>
            <a:r>
              <a:rPr lang="en-US" altLang="zh-CN" b="1" dirty="0" smtClean="0"/>
              <a:t>)</a:t>
            </a:r>
            <a:endParaRPr lang="en-US" altLang="zh-CN" dirty="0" smtClean="0"/>
          </a:p>
        </p:txBody>
      </p:sp>
      <p:sp>
        <p:nvSpPr>
          <p:cNvPr id="5" name="右箭头 4"/>
          <p:cNvSpPr/>
          <p:nvPr/>
        </p:nvSpPr>
        <p:spPr>
          <a:xfrm>
            <a:off x="4572000" y="3278206"/>
            <a:ext cx="941942"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右箭头 5"/>
          <p:cNvSpPr/>
          <p:nvPr/>
        </p:nvSpPr>
        <p:spPr>
          <a:xfrm>
            <a:off x="5312884" y="3836041"/>
            <a:ext cx="941942"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77909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557575"/>
            <a:ext cx="7886700" cy="1325563"/>
          </a:xfrm>
        </p:spPr>
        <p:txBody>
          <a:bodyPr>
            <a:normAutofit/>
          </a:bodyPr>
          <a:lstStyle/>
          <a:p>
            <a:r>
              <a:rPr lang="zh-CN" altLang="en-US" sz="2400" dirty="0">
                <a:latin typeface="+mn-ea"/>
                <a:ea typeface="+mn-ea"/>
              </a:rPr>
              <a:t/>
            </a:r>
            <a:br>
              <a:rPr lang="zh-CN" altLang="en-US" sz="2400" dirty="0">
                <a:latin typeface="+mn-ea"/>
                <a:ea typeface="+mn-ea"/>
              </a:rPr>
            </a:br>
            <a:r>
              <a:rPr lang="zh-CN" altLang="en-US" sz="2400" dirty="0">
                <a:latin typeface="+mn-ea"/>
                <a:ea typeface="+mn-ea"/>
              </a:rPr>
              <a:t>仿射变换（</a:t>
            </a:r>
            <a:r>
              <a:rPr lang="en-US" altLang="zh-CN" sz="2400" dirty="0">
                <a:latin typeface="+mn-ea"/>
                <a:ea typeface="+mn-ea"/>
              </a:rPr>
              <a:t>Affine Transformation</a:t>
            </a:r>
            <a:r>
              <a:rPr lang="zh-CN" altLang="en-US" sz="2400" dirty="0">
                <a:latin typeface="+mn-ea"/>
                <a:ea typeface="+mn-ea"/>
              </a:rPr>
              <a:t>或 </a:t>
            </a:r>
            <a:r>
              <a:rPr lang="en-US" altLang="zh-CN" sz="2400" dirty="0">
                <a:latin typeface="+mn-ea"/>
                <a:ea typeface="+mn-ea"/>
              </a:rPr>
              <a:t>Affine Map</a:t>
            </a:r>
            <a:r>
              <a:rPr lang="zh-CN" altLang="en-US" sz="2400" dirty="0">
                <a:latin typeface="+mn-ea"/>
                <a:ea typeface="+mn-ea"/>
              </a:rPr>
              <a:t>）是一种二维坐标到二维坐标之间的线性变换 </a:t>
            </a:r>
          </a:p>
        </p:txBody>
      </p:sp>
      <p:sp>
        <p:nvSpPr>
          <p:cNvPr id="3" name="内容占位符 2"/>
          <p:cNvSpPr>
            <a:spLocks noGrp="1"/>
          </p:cNvSpPr>
          <p:nvPr>
            <p:ph idx="4294967295"/>
          </p:nvPr>
        </p:nvSpPr>
        <p:spPr>
          <a:xfrm>
            <a:off x="628650" y="1825625"/>
            <a:ext cx="7886700" cy="4351338"/>
          </a:xfrm>
        </p:spPr>
        <p:txBody>
          <a:bodyPr/>
          <a:lstStyle/>
          <a:p>
            <a:endParaRPr lang="zh-CN" altLang="en-US" dirty="0"/>
          </a:p>
          <a:p>
            <a:r>
              <a:rPr lang="zh-CN" altLang="en-US" sz="2400" dirty="0">
                <a:latin typeface="+mn-ea"/>
              </a:rPr>
              <a:t>（</a:t>
            </a:r>
            <a:r>
              <a:rPr lang="en-US" altLang="zh-CN" sz="2400" dirty="0">
                <a:latin typeface="+mn-ea"/>
              </a:rPr>
              <a:t>1</a:t>
            </a:r>
            <a:r>
              <a:rPr lang="zh-CN" altLang="en-US" sz="2400" dirty="0">
                <a:latin typeface="+mn-ea"/>
              </a:rPr>
              <a:t>）“平直性”。即：直线经过变换之后依然是直线 </a:t>
            </a:r>
          </a:p>
          <a:p>
            <a:r>
              <a:rPr lang="zh-CN" altLang="en-US" sz="2400" dirty="0">
                <a:latin typeface="+mn-ea"/>
              </a:rPr>
              <a:t>（</a:t>
            </a:r>
            <a:r>
              <a:rPr lang="en-US" altLang="zh-CN" sz="2400" dirty="0">
                <a:latin typeface="+mn-ea"/>
              </a:rPr>
              <a:t>2</a:t>
            </a:r>
            <a:r>
              <a:rPr lang="zh-CN" altLang="en-US" sz="2400" dirty="0">
                <a:latin typeface="+mn-ea"/>
              </a:rPr>
              <a:t>）“平行性”。即：平行线依然是平行线，且直线上点的位置顺序不变</a:t>
            </a:r>
            <a:endParaRPr lang="en-US" altLang="zh-CN" sz="2400" dirty="0">
              <a:latin typeface="+mn-ea"/>
            </a:endParaRPr>
          </a:p>
          <a:p>
            <a:pPr marL="0" indent="0">
              <a:buNone/>
            </a:pPr>
            <a:endParaRPr lang="zh-CN" altLang="en-US" sz="2400" dirty="0">
              <a:latin typeface="+mn-ea"/>
            </a:endParaRPr>
          </a:p>
        </p:txBody>
      </p:sp>
      <p:pic>
        <p:nvPicPr>
          <p:cNvPr id="4" name="图片 3"/>
          <p:cNvPicPr>
            <a:picLocks noChangeAspect="1"/>
          </p:cNvPicPr>
          <p:nvPr/>
        </p:nvPicPr>
        <p:blipFill>
          <a:blip r:embed="rId2"/>
          <a:stretch>
            <a:fillRect/>
          </a:stretch>
        </p:blipFill>
        <p:spPr>
          <a:xfrm>
            <a:off x="1019432" y="3588106"/>
            <a:ext cx="3790436" cy="826375"/>
          </a:xfrm>
          <a:prstGeom prst="rect">
            <a:avLst/>
          </a:prstGeom>
        </p:spPr>
      </p:pic>
      <p:sp>
        <p:nvSpPr>
          <p:cNvPr id="5" name="矩形 4"/>
          <p:cNvSpPr/>
          <p:nvPr/>
        </p:nvSpPr>
        <p:spPr>
          <a:xfrm>
            <a:off x="1019431" y="4874388"/>
            <a:ext cx="6075431" cy="830997"/>
          </a:xfrm>
          <a:prstGeom prst="rect">
            <a:avLst/>
          </a:prstGeom>
        </p:spPr>
        <p:txBody>
          <a:bodyPr wrap="square">
            <a:spAutoFit/>
          </a:bodyPr>
          <a:lstStyle/>
          <a:p>
            <a:endParaRPr lang="zh-CN" altLang="en-US" sz="2400" dirty="0">
              <a:solidFill>
                <a:srgbClr val="000000"/>
              </a:solidFill>
              <a:latin typeface="+mn-ea"/>
            </a:endParaRPr>
          </a:p>
          <a:p>
            <a:r>
              <a:rPr lang="zh-CN" altLang="en-US" sz="2400" dirty="0">
                <a:latin typeface="+mn-ea"/>
              </a:rPr>
              <a:t>参数</a:t>
            </a:r>
            <a:r>
              <a:rPr lang="en-US" altLang="zh-CN" sz="2400" dirty="0">
                <a:latin typeface="+mn-ea"/>
              </a:rPr>
              <a:t>a</a:t>
            </a:r>
            <a:r>
              <a:rPr lang="zh-CN" altLang="en-US" sz="2400" dirty="0">
                <a:latin typeface="+mn-ea"/>
              </a:rPr>
              <a:t>，</a:t>
            </a:r>
            <a:r>
              <a:rPr lang="en-US" altLang="zh-CN" sz="2400" dirty="0">
                <a:latin typeface="+mn-ea"/>
              </a:rPr>
              <a:t>b</a:t>
            </a:r>
            <a:r>
              <a:rPr lang="zh-CN" altLang="en-US" sz="2400" dirty="0">
                <a:latin typeface="+mn-ea"/>
              </a:rPr>
              <a:t>，</a:t>
            </a:r>
            <a:r>
              <a:rPr lang="en-US" altLang="zh-CN" sz="2400" dirty="0">
                <a:latin typeface="+mn-ea"/>
              </a:rPr>
              <a:t>c</a:t>
            </a:r>
            <a:r>
              <a:rPr lang="zh-CN" altLang="en-US" sz="2400" dirty="0">
                <a:latin typeface="+mn-ea"/>
              </a:rPr>
              <a:t>，</a:t>
            </a:r>
            <a:r>
              <a:rPr lang="en-US" altLang="zh-CN" sz="2400" dirty="0">
                <a:latin typeface="+mn-ea"/>
              </a:rPr>
              <a:t>d</a:t>
            </a:r>
            <a:r>
              <a:rPr lang="zh-CN" altLang="en-US" sz="2400" dirty="0">
                <a:latin typeface="+mn-ea"/>
              </a:rPr>
              <a:t>，</a:t>
            </a:r>
            <a:r>
              <a:rPr lang="en-US" altLang="zh-CN" sz="2400" dirty="0">
                <a:latin typeface="+mn-ea"/>
              </a:rPr>
              <a:t>m</a:t>
            </a:r>
            <a:r>
              <a:rPr lang="zh-CN" altLang="en-US" sz="2400" dirty="0">
                <a:latin typeface="+mn-ea"/>
              </a:rPr>
              <a:t>和</a:t>
            </a:r>
            <a:r>
              <a:rPr lang="en-US" altLang="zh-CN" sz="2400" dirty="0">
                <a:latin typeface="+mn-ea"/>
              </a:rPr>
              <a:t>n</a:t>
            </a:r>
            <a:r>
              <a:rPr lang="zh-CN" altLang="en-US" sz="2400" dirty="0">
                <a:latin typeface="+mn-ea"/>
              </a:rPr>
              <a:t>是函数的系数 </a:t>
            </a:r>
          </a:p>
        </p:txBody>
      </p:sp>
    </p:spTree>
    <p:extLst>
      <p:ext uri="{BB962C8B-B14F-4D97-AF65-F5344CB8AC3E}">
        <p14:creationId xmlns:p14="http://schemas.microsoft.com/office/powerpoint/2010/main" val="1928763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normAutofit fontScale="90000"/>
          </a:bodyPr>
          <a:lstStyle/>
          <a:p>
            <a:r>
              <a:rPr lang="zh-CN" altLang="en-US" dirty="0" smtClean="0"/>
              <a:t>                    二维图形几何变换总结</a:t>
            </a:r>
            <a:r>
              <a:rPr lang="zh-CN" altLang="en-US" b="0" i="0" u="none" strike="noStrike" baseline="0" dirty="0" smtClean="0">
                <a:solidFill>
                  <a:srgbClr val="000000"/>
                </a:solidFill>
                <a:latin typeface="黑体" panose="02010609060101010101" pitchFamily="49" charset="-122"/>
                <a:ea typeface="黑体" panose="02010609060101010101" pitchFamily="49" charset="-122"/>
              </a:rPr>
              <a:t/>
            </a:r>
            <a:br>
              <a:rPr lang="zh-CN" altLang="en-US" b="0" i="0" u="none" strike="noStrike" baseline="0" dirty="0" smtClean="0">
                <a:solidFill>
                  <a:srgbClr val="000000"/>
                </a:solidFill>
                <a:latin typeface="黑体" panose="02010609060101010101" pitchFamily="49" charset="-122"/>
                <a:ea typeface="黑体" panose="02010609060101010101" pitchFamily="49" charset="-122"/>
              </a:rPr>
            </a:br>
            <a:endParaRPr lang="zh-CN" altLang="en-US" dirty="0"/>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142538" y="1986851"/>
            <a:ext cx="6483889" cy="3263504"/>
          </a:xfrm>
        </p:spPr>
      </p:pic>
    </p:spTree>
    <p:extLst>
      <p:ext uri="{BB962C8B-B14F-4D97-AF65-F5344CB8AC3E}">
        <p14:creationId xmlns:p14="http://schemas.microsoft.com/office/powerpoint/2010/main" val="642704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4527" y="1281249"/>
            <a:ext cx="6323682" cy="835546"/>
          </a:xfrm>
        </p:spPr>
        <p:txBody>
          <a:bodyPr>
            <a:normAutofit fontScale="90000"/>
          </a:bodyPr>
          <a:lstStyle/>
          <a:p>
            <a:r>
              <a:rPr lang="zh-CN" altLang="en-US" sz="2700" dirty="0"/>
              <a:t/>
            </a:r>
            <a:br>
              <a:rPr lang="zh-CN" altLang="en-US" sz="2700" dirty="0"/>
            </a:br>
            <a:r>
              <a:rPr lang="zh-CN" altLang="en-US" sz="2700" dirty="0" smtClean="0"/>
              <a:t>一：二</a:t>
            </a:r>
            <a:r>
              <a:rPr lang="zh-CN" altLang="en-US" sz="2700" dirty="0"/>
              <a:t>维图形几何变换 </a:t>
            </a:r>
            <a:r>
              <a:rPr lang="zh-CN" altLang="en-US" sz="2700" dirty="0">
                <a:solidFill>
                  <a:srgbClr val="000000"/>
                </a:solidFill>
                <a:latin typeface="黑体" panose="02010609060101010101" pitchFamily="49" charset="-122"/>
                <a:ea typeface="黑体" panose="02010609060101010101" pitchFamily="49" charset="-122"/>
              </a:rPr>
              <a:t/>
            </a:r>
            <a:br>
              <a:rPr lang="zh-CN" altLang="en-US" sz="2700" dirty="0">
                <a:solidFill>
                  <a:srgbClr val="000000"/>
                </a:solidFill>
                <a:latin typeface="黑体" panose="02010609060101010101" pitchFamily="49" charset="-122"/>
                <a:ea typeface="黑体" panose="02010609060101010101" pitchFamily="49" charset="-122"/>
              </a:rPr>
            </a:br>
            <a:endParaRPr lang="zh-CN" altLang="en-US" dirty="0"/>
          </a:p>
        </p:txBody>
      </p:sp>
      <p:sp>
        <p:nvSpPr>
          <p:cNvPr id="3" name="副标题 2"/>
          <p:cNvSpPr>
            <a:spLocks noGrp="1"/>
          </p:cNvSpPr>
          <p:nvPr>
            <p:ph type="subTitle" idx="1"/>
          </p:nvPr>
        </p:nvSpPr>
        <p:spPr>
          <a:xfrm>
            <a:off x="666522" y="1927952"/>
            <a:ext cx="7061812" cy="3451722"/>
          </a:xfrm>
        </p:spPr>
        <p:txBody>
          <a:bodyPr>
            <a:normAutofit fontScale="70000" lnSpcReduction="20000"/>
          </a:bodyPr>
          <a:lstStyle/>
          <a:p>
            <a:pPr algn="l"/>
            <a:r>
              <a:rPr lang="en-US" altLang="zh-CN" dirty="0" smtClean="0"/>
              <a:t>1.1 </a:t>
            </a:r>
            <a:r>
              <a:rPr lang="zh-CN" altLang="en-US" dirty="0" smtClean="0"/>
              <a:t>图像变换</a:t>
            </a:r>
            <a:endParaRPr lang="en-US" altLang="zh-CN" dirty="0" smtClean="0"/>
          </a:p>
          <a:p>
            <a:pPr algn="l"/>
            <a:endParaRPr lang="en-US" altLang="zh-CN" dirty="0"/>
          </a:p>
          <a:p>
            <a:pPr algn="l"/>
            <a:r>
              <a:rPr lang="en-US" altLang="zh-CN" dirty="0" smtClean="0"/>
              <a:t>1.2 </a:t>
            </a:r>
            <a:r>
              <a:rPr lang="zh-CN" altLang="en-US" dirty="0" smtClean="0"/>
              <a:t>齐次坐标表示法</a:t>
            </a:r>
            <a:r>
              <a:rPr lang="en-US" altLang="zh-CN" dirty="0" smtClean="0"/>
              <a:t>:</a:t>
            </a:r>
            <a:r>
              <a:rPr lang="zh-CN" altLang="en-US" dirty="0" smtClean="0"/>
              <a:t> </a:t>
            </a:r>
            <a:endParaRPr lang="en-US" altLang="zh-CN" dirty="0" smtClean="0"/>
          </a:p>
          <a:p>
            <a:r>
              <a:rPr lang="zh-CN" altLang="en-US" dirty="0" smtClean="0"/>
              <a:t>用</a:t>
            </a:r>
            <a:r>
              <a:rPr lang="zh-CN" altLang="en-US" dirty="0"/>
              <a:t>一个</a:t>
            </a:r>
            <a:r>
              <a:rPr lang="en-US" altLang="zh-CN" dirty="0"/>
              <a:t>n+1</a:t>
            </a:r>
            <a:r>
              <a:rPr lang="zh-CN" altLang="en-US" dirty="0"/>
              <a:t>维的向量表示一个</a:t>
            </a:r>
            <a:r>
              <a:rPr lang="en-US" altLang="zh-CN" dirty="0"/>
              <a:t>n</a:t>
            </a:r>
            <a:r>
              <a:rPr lang="zh-CN" altLang="en-US" dirty="0"/>
              <a:t>维向量的方法称为</a:t>
            </a:r>
            <a:r>
              <a:rPr lang="zh-CN" altLang="en-US" dirty="0" smtClean="0"/>
              <a:t>齐次坐标</a:t>
            </a:r>
            <a:r>
              <a:rPr lang="zh-CN" altLang="en-US" dirty="0"/>
              <a:t>表示</a:t>
            </a:r>
            <a:r>
              <a:rPr lang="zh-CN" altLang="en-US" dirty="0" smtClean="0"/>
              <a:t>法</a:t>
            </a:r>
            <a:endParaRPr lang="en-US" altLang="zh-CN" dirty="0" smtClean="0"/>
          </a:p>
          <a:p>
            <a:pPr algn="l"/>
            <a:r>
              <a:rPr lang="en-US" altLang="zh-CN" dirty="0" smtClean="0"/>
              <a:t>1.3</a:t>
            </a:r>
            <a:r>
              <a:rPr lang="en-US" altLang="zh-CN" dirty="0"/>
              <a:t> </a:t>
            </a:r>
            <a:r>
              <a:rPr lang="zh-CN" altLang="en-US" dirty="0" smtClean="0"/>
              <a:t>基本</a:t>
            </a:r>
            <a:r>
              <a:rPr lang="zh-CN" altLang="en-US" dirty="0"/>
              <a:t>几何变换 </a:t>
            </a:r>
            <a:r>
              <a:rPr lang="en-US" altLang="zh-CN" dirty="0" smtClean="0"/>
              <a:t>:</a:t>
            </a:r>
          </a:p>
          <a:p>
            <a:pPr marL="257175" indent="-257175" algn="l">
              <a:buFont typeface="Arial" panose="020B0604020202020204" pitchFamily="34" charset="0"/>
              <a:buChar char="•"/>
            </a:pPr>
            <a:r>
              <a:rPr lang="zh-CN" altLang="en-US" dirty="0" smtClean="0"/>
              <a:t>      平移变换 （</a:t>
            </a:r>
            <a:r>
              <a:rPr lang="en-US" altLang="zh-CN" dirty="0">
                <a:latin typeface="Times New Roman" panose="02020603050405020304" pitchFamily="18" charset="0"/>
                <a:cs typeface="Times New Roman" panose="02020603050405020304" pitchFamily="18" charset="0"/>
              </a:rPr>
              <a:t>Translation transformation </a:t>
            </a:r>
            <a:r>
              <a:rPr lang="zh-CN" altLang="en-US" dirty="0" smtClean="0"/>
              <a:t>）</a:t>
            </a:r>
            <a:endParaRPr lang="en-US" altLang="zh-CN" dirty="0" smtClean="0"/>
          </a:p>
          <a:p>
            <a:pPr marL="257175" indent="-257175" algn="l">
              <a:buFont typeface="Arial" panose="020B0604020202020204" pitchFamily="34" charset="0"/>
              <a:buChar char="•"/>
            </a:pPr>
            <a:r>
              <a:rPr lang="zh-CN" altLang="en-US" dirty="0" smtClean="0"/>
              <a:t>       比例变换 （</a:t>
            </a:r>
            <a:r>
              <a:rPr lang="en-US" altLang="zh-CN" dirty="0">
                <a:latin typeface="Times New Roman" panose="02020603050405020304" pitchFamily="18" charset="0"/>
                <a:cs typeface="Times New Roman" panose="02020603050405020304" pitchFamily="18" charset="0"/>
              </a:rPr>
              <a:t>Scale transformation </a:t>
            </a:r>
            <a:r>
              <a:rPr lang="zh-CN" altLang="en-US" dirty="0" smtClean="0"/>
              <a:t>）</a:t>
            </a:r>
            <a:endParaRPr lang="en-US" altLang="zh-CN" dirty="0"/>
          </a:p>
          <a:p>
            <a:pPr marL="257175" indent="-257175" algn="l">
              <a:buFont typeface="Arial" panose="020B0604020202020204" pitchFamily="34" charset="0"/>
              <a:buChar char="•"/>
            </a:pPr>
            <a:r>
              <a:rPr lang="zh-CN" altLang="en-US" dirty="0" smtClean="0"/>
              <a:t>       对称变换  （</a:t>
            </a:r>
            <a:r>
              <a:rPr lang="en-US" altLang="zh-CN" dirty="0" smtClean="0">
                <a:latin typeface="Times New Roman" panose="02020603050405020304" pitchFamily="18" charset="0"/>
                <a:cs typeface="Times New Roman" panose="02020603050405020304" pitchFamily="18" charset="0"/>
              </a:rPr>
              <a:t>Symmetry</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transformation</a:t>
            </a:r>
            <a:r>
              <a:rPr lang="zh-CN" altLang="en-US" dirty="0" smtClean="0"/>
              <a:t>）</a:t>
            </a:r>
            <a:endParaRPr lang="en-US" altLang="zh-CN" dirty="0"/>
          </a:p>
          <a:p>
            <a:pPr marL="257175" indent="-257175" algn="l">
              <a:buFont typeface="Arial" panose="020B0604020202020204" pitchFamily="34" charset="0"/>
              <a:buChar char="•"/>
            </a:pPr>
            <a:r>
              <a:rPr lang="zh-CN" altLang="en-US" dirty="0" smtClean="0"/>
              <a:t>       旋转变换 </a:t>
            </a:r>
            <a:r>
              <a:rPr lang="zh-CN" altLang="en-US" dirty="0"/>
              <a:t>（</a:t>
            </a:r>
            <a:r>
              <a:rPr lang="en-US" altLang="zh-CN" dirty="0">
                <a:latin typeface="Times New Roman" panose="02020603050405020304" pitchFamily="18" charset="0"/>
                <a:cs typeface="Times New Roman" panose="02020603050405020304" pitchFamily="18" charset="0"/>
              </a:rPr>
              <a:t>Rotation transformation </a:t>
            </a:r>
            <a:r>
              <a:rPr lang="zh-CN" altLang="en-US" dirty="0" smtClean="0"/>
              <a:t>）</a:t>
            </a:r>
            <a:endParaRPr lang="en-US" altLang="zh-CN" dirty="0" smtClean="0"/>
          </a:p>
          <a:p>
            <a:pPr marL="257175" indent="-257175" algn="l">
              <a:buFont typeface="Arial" panose="020B0604020202020204" pitchFamily="34" charset="0"/>
              <a:buChar char="•"/>
            </a:pPr>
            <a:r>
              <a:rPr lang="zh-CN" altLang="en-US" dirty="0" smtClean="0"/>
              <a:t>       错切变</a:t>
            </a:r>
            <a:r>
              <a:rPr lang="zh-CN" altLang="en-US" dirty="0"/>
              <a:t>换（</a:t>
            </a:r>
            <a:r>
              <a:rPr lang="en-US" altLang="zh-CN" dirty="0">
                <a:latin typeface="Times New Roman" panose="02020603050405020304" pitchFamily="18" charset="0"/>
                <a:cs typeface="Times New Roman" panose="02020603050405020304" pitchFamily="18" charset="0"/>
              </a:rPr>
              <a:t>Shear transformation </a:t>
            </a:r>
            <a:r>
              <a:rPr lang="zh-CN" altLang="en-US" dirty="0" smtClean="0"/>
              <a:t>）</a:t>
            </a:r>
            <a:endParaRPr lang="en-US" altLang="zh-CN" dirty="0"/>
          </a:p>
          <a:p>
            <a:pPr algn="l"/>
            <a:r>
              <a:rPr lang="en-US" altLang="zh-CN" dirty="0" smtClean="0"/>
              <a:t>1.4</a:t>
            </a:r>
            <a:r>
              <a:rPr lang="zh-CN" altLang="en-US" dirty="0" smtClean="0"/>
              <a:t>复合</a:t>
            </a:r>
            <a:r>
              <a:rPr lang="zh-CN" altLang="en-US" dirty="0"/>
              <a:t>变换 </a:t>
            </a:r>
            <a:r>
              <a:rPr lang="zh-CN" altLang="en-US" dirty="0" smtClean="0"/>
              <a:t> </a:t>
            </a:r>
            <a:endParaRPr lang="en-US" altLang="zh-CN" dirty="0"/>
          </a:p>
        </p:txBody>
      </p:sp>
    </p:spTree>
    <p:extLst>
      <p:ext uri="{BB962C8B-B14F-4D97-AF65-F5344CB8AC3E}">
        <p14:creationId xmlns:p14="http://schemas.microsoft.com/office/powerpoint/2010/main" val="533296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normAutofit/>
          </a:bodyPr>
          <a:lstStyle/>
          <a:p>
            <a:pPr algn="ctr"/>
            <a:r>
              <a:rPr lang="zh-CN" altLang="en-US" sz="2700" dirty="0" smtClean="0"/>
              <a:t>二：三维基本几何变换</a:t>
            </a:r>
            <a:endParaRPr lang="zh-CN" altLang="en-US" sz="2700" dirty="0"/>
          </a:p>
        </p:txBody>
      </p:sp>
      <p:sp>
        <p:nvSpPr>
          <p:cNvPr id="3" name="内容占位符 2"/>
          <p:cNvSpPr>
            <a:spLocks noGrp="1"/>
          </p:cNvSpPr>
          <p:nvPr>
            <p:ph idx="4294967295"/>
          </p:nvPr>
        </p:nvSpPr>
        <p:spPr>
          <a:xfrm>
            <a:off x="499426" y="1833210"/>
            <a:ext cx="7886700" cy="3263504"/>
          </a:xfrm>
        </p:spPr>
        <p:txBody>
          <a:bodyPr>
            <a:normAutofit/>
          </a:bodyPr>
          <a:lstStyle/>
          <a:p>
            <a:endParaRPr lang="zh-CN" altLang="en-US" dirty="0"/>
          </a:p>
          <a:p>
            <a:pPr marL="0" indent="0">
              <a:buNone/>
            </a:pPr>
            <a:r>
              <a:rPr lang="en-US" altLang="zh-CN" dirty="0" smtClean="0"/>
              <a:t>   1   </a:t>
            </a:r>
            <a:r>
              <a:rPr lang="zh-CN" altLang="en-US" dirty="0" smtClean="0"/>
              <a:t>平移变换 </a:t>
            </a:r>
            <a:endParaRPr lang="en-US" altLang="zh-CN" dirty="0" smtClean="0"/>
          </a:p>
          <a:p>
            <a:pPr marL="0" indent="0">
              <a:buNone/>
            </a:pPr>
            <a:r>
              <a:rPr lang="en-US" altLang="zh-CN" dirty="0" smtClean="0"/>
              <a:t>   2    </a:t>
            </a:r>
            <a:r>
              <a:rPr lang="zh-CN" altLang="en-US" dirty="0" smtClean="0"/>
              <a:t>比例变换 </a:t>
            </a:r>
            <a:endParaRPr lang="en-US" altLang="zh-CN" dirty="0" smtClean="0"/>
          </a:p>
          <a:p>
            <a:pPr marL="0" indent="0">
              <a:buNone/>
            </a:pPr>
            <a:r>
              <a:rPr lang="en-US" altLang="zh-CN" dirty="0" smtClean="0"/>
              <a:t>   3     </a:t>
            </a:r>
            <a:r>
              <a:rPr lang="zh-CN" altLang="en-US" dirty="0" smtClean="0"/>
              <a:t>旋转变换</a:t>
            </a:r>
            <a:endParaRPr lang="en-US" altLang="zh-CN" dirty="0" smtClean="0"/>
          </a:p>
          <a:p>
            <a:pPr marL="0" indent="0">
              <a:buNone/>
            </a:pPr>
            <a:r>
              <a:rPr lang="en-US" altLang="zh-CN" dirty="0" smtClean="0"/>
              <a:t>   4    </a:t>
            </a:r>
            <a:r>
              <a:rPr lang="zh-CN" altLang="en-US" dirty="0" smtClean="0"/>
              <a:t>对称变换</a:t>
            </a:r>
            <a:endParaRPr lang="en-US" altLang="zh-CN" dirty="0" smtClean="0"/>
          </a:p>
          <a:p>
            <a:pPr marL="0" indent="0">
              <a:buNone/>
            </a:pPr>
            <a:r>
              <a:rPr lang="en-US" altLang="zh-CN" dirty="0" smtClean="0"/>
              <a:t>   5    </a:t>
            </a:r>
            <a:r>
              <a:rPr lang="zh-CN" altLang="en-US" dirty="0" smtClean="0"/>
              <a:t>错切变换</a:t>
            </a:r>
            <a:endParaRPr lang="zh-CN" altLang="en-US" dirty="0"/>
          </a:p>
        </p:txBody>
      </p:sp>
    </p:spTree>
    <p:extLst>
      <p:ext uri="{BB962C8B-B14F-4D97-AF65-F5344CB8AC3E}">
        <p14:creationId xmlns:p14="http://schemas.microsoft.com/office/powerpoint/2010/main" val="1059757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lstStyle/>
          <a:p>
            <a:r>
              <a:rPr lang="zh-CN" altLang="en-US" dirty="0"/>
              <a:t/>
            </a:r>
            <a:br>
              <a:rPr lang="zh-CN" altLang="en-US" dirty="0"/>
            </a:br>
            <a:r>
              <a:rPr lang="en-US" altLang="zh-CN" sz="2800" dirty="0">
                <a:latin typeface="+mn-ea"/>
                <a:ea typeface="+mn-ea"/>
              </a:rPr>
              <a:t>1</a:t>
            </a:r>
            <a:r>
              <a:rPr lang="zh-CN" altLang="en-US" sz="2800" dirty="0">
                <a:latin typeface="+mn-ea"/>
                <a:ea typeface="+mn-ea"/>
              </a:rPr>
              <a:t>、平移变换</a:t>
            </a:r>
          </a:p>
        </p:txBody>
      </p:sp>
      <p:sp>
        <p:nvSpPr>
          <p:cNvPr id="3" name="内容占位符 2"/>
          <p:cNvSpPr>
            <a:spLocks noGrp="1"/>
          </p:cNvSpPr>
          <p:nvPr>
            <p:ph idx="4294967295"/>
          </p:nvPr>
        </p:nvSpPr>
        <p:spPr>
          <a:xfrm>
            <a:off x="500449" y="1654261"/>
            <a:ext cx="8014901" cy="3835712"/>
          </a:xfrm>
        </p:spPr>
        <p:txBody>
          <a:bodyPr/>
          <a:lstStyle/>
          <a:p>
            <a:endParaRPr lang="zh-CN" altLang="en-US" dirty="0"/>
          </a:p>
          <a:p>
            <a:r>
              <a:rPr lang="zh-CN" altLang="en-US" sz="2400" dirty="0">
                <a:latin typeface="+mn-ea"/>
              </a:rPr>
              <a:t>若三维物体沿</a:t>
            </a:r>
            <a:r>
              <a:rPr lang="en-US" altLang="zh-CN" sz="2400" dirty="0" err="1">
                <a:latin typeface="+mn-ea"/>
              </a:rPr>
              <a:t>x,y,z</a:t>
            </a:r>
            <a:r>
              <a:rPr lang="zh-CN" altLang="en-US" sz="2400" dirty="0">
                <a:latin typeface="+mn-ea"/>
              </a:rPr>
              <a:t>方向上移动一个位置，而物体的大小与形状均不变，则称为</a:t>
            </a:r>
            <a:r>
              <a:rPr lang="zh-CN" altLang="en-US" sz="2400" dirty="0" smtClean="0">
                <a:latin typeface="+mn-ea"/>
              </a:rPr>
              <a:t>平移变换</a:t>
            </a:r>
            <a:endParaRPr lang="en-US" altLang="zh-CN" sz="2400" dirty="0" smtClean="0">
              <a:latin typeface="+mn-ea"/>
            </a:endParaRPr>
          </a:p>
          <a:p>
            <a:pPr marL="0" indent="0">
              <a:buNone/>
            </a:pPr>
            <a:endParaRPr lang="zh-CN" altLang="en-US" dirty="0"/>
          </a:p>
        </p:txBody>
      </p:sp>
      <p:pic>
        <p:nvPicPr>
          <p:cNvPr id="4" name="图片 3"/>
          <p:cNvPicPr>
            <a:picLocks noChangeAspect="1"/>
          </p:cNvPicPr>
          <p:nvPr/>
        </p:nvPicPr>
        <p:blipFill>
          <a:blip r:embed="rId2"/>
          <a:stretch>
            <a:fillRect/>
          </a:stretch>
        </p:blipFill>
        <p:spPr>
          <a:xfrm>
            <a:off x="401296" y="3116139"/>
            <a:ext cx="2674291" cy="2282126"/>
          </a:xfrm>
          <a:prstGeom prst="rect">
            <a:avLst/>
          </a:prstGeom>
        </p:spPr>
      </p:pic>
      <p:pic>
        <p:nvPicPr>
          <p:cNvPr id="5" name="图片 4"/>
          <p:cNvPicPr>
            <a:picLocks noChangeAspect="1"/>
          </p:cNvPicPr>
          <p:nvPr/>
        </p:nvPicPr>
        <p:blipFill>
          <a:blip r:embed="rId3"/>
          <a:stretch>
            <a:fillRect/>
          </a:stretch>
        </p:blipFill>
        <p:spPr>
          <a:xfrm>
            <a:off x="3414521" y="3490722"/>
            <a:ext cx="4593495" cy="1999251"/>
          </a:xfrm>
          <a:prstGeom prst="rect">
            <a:avLst/>
          </a:prstGeom>
        </p:spPr>
      </p:pic>
    </p:spTree>
    <p:extLst>
      <p:ext uri="{BB962C8B-B14F-4D97-AF65-F5344CB8AC3E}">
        <p14:creationId xmlns:p14="http://schemas.microsoft.com/office/powerpoint/2010/main" val="2675584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35575" y="1056954"/>
            <a:ext cx="7616396" cy="486097"/>
          </a:xfrm>
        </p:spPr>
        <p:txBody>
          <a:bodyPr>
            <a:normAutofit/>
          </a:bodyPr>
          <a:lstStyle/>
          <a:p>
            <a:r>
              <a:rPr lang="en-US" altLang="zh-CN" sz="2800" dirty="0" smtClean="0">
                <a:latin typeface="+mn-ea"/>
                <a:ea typeface="+mn-ea"/>
              </a:rPr>
              <a:t>2</a:t>
            </a:r>
            <a:r>
              <a:rPr lang="zh-CN" altLang="en-US" sz="2800" dirty="0">
                <a:latin typeface="+mn-ea"/>
                <a:ea typeface="+mn-ea"/>
              </a:rPr>
              <a:t>、比例变换</a:t>
            </a:r>
          </a:p>
        </p:txBody>
      </p:sp>
      <p:sp>
        <p:nvSpPr>
          <p:cNvPr id="3" name="内容占位符 2"/>
          <p:cNvSpPr>
            <a:spLocks noGrp="1"/>
          </p:cNvSpPr>
          <p:nvPr>
            <p:ph idx="4294967295"/>
          </p:nvPr>
        </p:nvSpPr>
        <p:spPr>
          <a:xfrm>
            <a:off x="511261" y="1570250"/>
            <a:ext cx="7886700" cy="3263504"/>
          </a:xfrm>
        </p:spPr>
        <p:txBody>
          <a:bodyPr/>
          <a:lstStyle/>
          <a:p>
            <a:pPr marL="0" indent="0">
              <a:buNone/>
            </a:pPr>
            <a:r>
              <a:rPr lang="zh-CN" altLang="en-US" sz="2400" dirty="0" smtClean="0">
                <a:latin typeface="+mj-ea"/>
                <a:ea typeface="+mj-ea"/>
              </a:rPr>
              <a:t>（</a:t>
            </a:r>
            <a:r>
              <a:rPr lang="en-US" altLang="zh-CN" sz="2400" dirty="0" smtClean="0">
                <a:latin typeface="+mj-ea"/>
                <a:ea typeface="+mj-ea"/>
              </a:rPr>
              <a:t>1</a:t>
            </a:r>
            <a:r>
              <a:rPr lang="zh-CN" altLang="en-US" sz="2400" dirty="0" smtClean="0">
                <a:latin typeface="+mj-ea"/>
                <a:ea typeface="+mj-ea"/>
              </a:rPr>
              <a:t>）局部比例变换</a:t>
            </a:r>
            <a:endParaRPr lang="en-US" altLang="zh-CN" sz="2400" dirty="0" smtClean="0">
              <a:latin typeface="+mj-ea"/>
              <a:ea typeface="+mj-ea"/>
            </a:endParaRPr>
          </a:p>
          <a:p>
            <a:endParaRPr lang="zh-CN" altLang="en-US" dirty="0"/>
          </a:p>
        </p:txBody>
      </p:sp>
      <p:pic>
        <p:nvPicPr>
          <p:cNvPr id="4" name="图片 3"/>
          <p:cNvPicPr>
            <a:picLocks noChangeAspect="1"/>
          </p:cNvPicPr>
          <p:nvPr/>
        </p:nvPicPr>
        <p:blipFill>
          <a:blip r:embed="rId2"/>
          <a:stretch>
            <a:fillRect/>
          </a:stretch>
        </p:blipFill>
        <p:spPr>
          <a:xfrm>
            <a:off x="103193" y="2582661"/>
            <a:ext cx="3847065" cy="1998424"/>
          </a:xfrm>
          <a:prstGeom prst="rect">
            <a:avLst/>
          </a:prstGeom>
        </p:spPr>
      </p:pic>
      <p:sp>
        <p:nvSpPr>
          <p:cNvPr id="6" name="矩形 5"/>
          <p:cNvSpPr/>
          <p:nvPr/>
        </p:nvSpPr>
        <p:spPr>
          <a:xfrm>
            <a:off x="4454611" y="1479940"/>
            <a:ext cx="4572000" cy="582916"/>
          </a:xfrm>
          <a:prstGeom prst="rect">
            <a:avLst/>
          </a:prstGeom>
        </p:spPr>
        <p:txBody>
          <a:bodyPr>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a:t>
            </a:r>
            <a:r>
              <a:rPr lang="en-US" altLang="zh-CN" sz="2400" dirty="0">
                <a:latin typeface="+mn-ea"/>
              </a:rPr>
              <a:t>2</a:t>
            </a:r>
            <a:r>
              <a:rPr lang="zh-CN" altLang="en-US" sz="2400" dirty="0">
                <a:latin typeface="+mn-ea"/>
              </a:rPr>
              <a:t>）整体比例变换 </a:t>
            </a:r>
          </a:p>
        </p:txBody>
      </p:sp>
      <p:pic>
        <p:nvPicPr>
          <p:cNvPr id="7" name="图片 6"/>
          <p:cNvPicPr>
            <a:picLocks noChangeAspect="1"/>
          </p:cNvPicPr>
          <p:nvPr/>
        </p:nvPicPr>
        <p:blipFill>
          <a:blip r:embed="rId3"/>
          <a:stretch>
            <a:fillRect/>
          </a:stretch>
        </p:blipFill>
        <p:spPr>
          <a:xfrm>
            <a:off x="4215515" y="2582661"/>
            <a:ext cx="4002859" cy="2157147"/>
          </a:xfrm>
          <a:prstGeom prst="rect">
            <a:avLst/>
          </a:prstGeom>
        </p:spPr>
      </p:pic>
    </p:spTree>
    <p:extLst>
      <p:ext uri="{BB962C8B-B14F-4D97-AF65-F5344CB8AC3E}">
        <p14:creationId xmlns:p14="http://schemas.microsoft.com/office/powerpoint/2010/main" val="3892124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59492" y="1131094"/>
            <a:ext cx="8255858" cy="736321"/>
          </a:xfrm>
        </p:spPr>
        <p:txBody>
          <a:bodyPr>
            <a:noAutofit/>
          </a:bodyPr>
          <a:lstStyle/>
          <a:p>
            <a:r>
              <a:rPr lang="zh-CN" altLang="en-US" sz="2800" dirty="0">
                <a:latin typeface="+mn-ea"/>
                <a:ea typeface="+mn-ea"/>
              </a:rPr>
              <a:t/>
            </a:r>
            <a:br>
              <a:rPr lang="zh-CN" altLang="en-US" sz="2800" dirty="0">
                <a:latin typeface="+mn-ea"/>
                <a:ea typeface="+mn-ea"/>
              </a:rPr>
            </a:br>
            <a:r>
              <a:rPr lang="en-US" altLang="zh-CN" sz="2800" dirty="0">
                <a:latin typeface="+mn-ea"/>
                <a:ea typeface="+mn-ea"/>
              </a:rPr>
              <a:t>3</a:t>
            </a:r>
            <a:r>
              <a:rPr lang="zh-CN" altLang="en-US" sz="2800" dirty="0">
                <a:latin typeface="+mn-ea"/>
                <a:ea typeface="+mn-ea"/>
              </a:rPr>
              <a:t>、旋转变换 </a:t>
            </a:r>
          </a:p>
        </p:txBody>
      </p:sp>
      <p:sp>
        <p:nvSpPr>
          <p:cNvPr id="3" name="内容占位符 2"/>
          <p:cNvSpPr>
            <a:spLocks noGrp="1"/>
          </p:cNvSpPr>
          <p:nvPr>
            <p:ph idx="4294967295"/>
          </p:nvPr>
        </p:nvSpPr>
        <p:spPr>
          <a:xfrm>
            <a:off x="417040" y="1691332"/>
            <a:ext cx="8098310" cy="3798641"/>
          </a:xfrm>
        </p:spPr>
        <p:txBody>
          <a:bodyPr/>
          <a:lstStyle/>
          <a:p>
            <a:endParaRPr lang="zh-CN" altLang="en-US" dirty="0"/>
          </a:p>
          <a:p>
            <a:r>
              <a:rPr lang="zh-CN" altLang="en-US" sz="2400" dirty="0">
                <a:latin typeface="+mn-ea"/>
              </a:rPr>
              <a:t>三维立体的旋转变换是指给定的三维立体绕三维空间某个指定的坐标轴旋转</a:t>
            </a:r>
            <a:r>
              <a:rPr lang="en-US" altLang="zh-CN" sz="2400" dirty="0" smtClean="0">
                <a:latin typeface="+mn-ea"/>
              </a:rPr>
              <a:t>θ</a:t>
            </a:r>
            <a:r>
              <a:rPr lang="zh-CN" altLang="en-US" sz="2400" dirty="0" smtClean="0">
                <a:latin typeface="+mn-ea"/>
              </a:rPr>
              <a:t>角度 </a:t>
            </a:r>
            <a:endParaRPr lang="en-US" altLang="zh-CN" sz="2400" dirty="0" smtClean="0">
              <a:latin typeface="+mn-ea"/>
            </a:endParaRPr>
          </a:p>
          <a:p>
            <a:r>
              <a:rPr lang="en-US" altLang="zh-CN" sz="2400" dirty="0" smtClean="0">
                <a:latin typeface="+mn-ea"/>
              </a:rPr>
              <a:t>θ</a:t>
            </a:r>
            <a:r>
              <a:rPr lang="zh-CN" altLang="en-US" sz="2400" dirty="0">
                <a:latin typeface="+mn-ea"/>
              </a:rPr>
              <a:t>角的正负按右手规则确定</a:t>
            </a:r>
            <a:r>
              <a:rPr lang="en-US" altLang="zh-CN" sz="2400" dirty="0">
                <a:latin typeface="+mn-ea"/>
              </a:rPr>
              <a:t>, </a:t>
            </a:r>
            <a:r>
              <a:rPr lang="zh-CN" altLang="en-US" sz="2400" dirty="0">
                <a:latin typeface="+mn-ea"/>
              </a:rPr>
              <a:t>右手大姆指指向旋转轴的正向</a:t>
            </a:r>
            <a:r>
              <a:rPr lang="en-US" altLang="zh-CN" sz="2400" dirty="0">
                <a:latin typeface="+mn-ea"/>
              </a:rPr>
              <a:t>, </a:t>
            </a:r>
            <a:r>
              <a:rPr lang="zh-CN" altLang="en-US" sz="2400" dirty="0">
                <a:latin typeface="+mn-ea"/>
              </a:rPr>
              <a:t>其余四个手指指向旋转角的正向 </a:t>
            </a:r>
            <a:endParaRPr lang="en-US" altLang="zh-CN" sz="2400" dirty="0" smtClean="0">
              <a:latin typeface="+mn-ea"/>
            </a:endParaRPr>
          </a:p>
          <a:p>
            <a:pPr marL="0" indent="0">
              <a:buNone/>
            </a:pPr>
            <a:endParaRPr lang="zh-CN" altLang="en-US" dirty="0"/>
          </a:p>
        </p:txBody>
      </p:sp>
      <p:pic>
        <p:nvPicPr>
          <p:cNvPr id="4" name="图片 3"/>
          <p:cNvPicPr>
            <a:picLocks noChangeAspect="1"/>
          </p:cNvPicPr>
          <p:nvPr/>
        </p:nvPicPr>
        <p:blipFill>
          <a:blip r:embed="rId2"/>
          <a:stretch>
            <a:fillRect/>
          </a:stretch>
        </p:blipFill>
        <p:spPr>
          <a:xfrm>
            <a:off x="609537" y="3957093"/>
            <a:ext cx="5996117" cy="2359344"/>
          </a:xfrm>
          <a:prstGeom prst="rect">
            <a:avLst/>
          </a:prstGeom>
        </p:spPr>
      </p:pic>
    </p:spTree>
    <p:extLst>
      <p:ext uri="{BB962C8B-B14F-4D97-AF65-F5344CB8AC3E}">
        <p14:creationId xmlns:p14="http://schemas.microsoft.com/office/powerpoint/2010/main" val="1124936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2877" y="712217"/>
            <a:ext cx="8422395" cy="1177245"/>
          </a:xfrm>
          <a:prstGeom prst="rect">
            <a:avLst/>
          </a:prstGeom>
        </p:spPr>
        <p:txBody>
          <a:bodyPr wrap="square">
            <a:spAutoFit/>
          </a:bodyPr>
          <a:lstStyle/>
          <a:p>
            <a:endParaRPr lang="zh-CN" altLang="en-US" sz="1050" dirty="0">
              <a:solidFill>
                <a:srgbClr val="000000"/>
              </a:solidFill>
              <a:latin typeface="黑体" panose="02010609060101010101" pitchFamily="49" charset="-122"/>
              <a:ea typeface="黑体" panose="02010609060101010101" pitchFamily="49" charset="-122"/>
            </a:endParaRPr>
          </a:p>
          <a:p>
            <a:r>
              <a:rPr lang="zh-CN" altLang="en-US" sz="2000" dirty="0">
                <a:latin typeface="+mn-ea"/>
              </a:rPr>
              <a:t>（</a:t>
            </a:r>
            <a:r>
              <a:rPr lang="en-US" altLang="zh-CN" sz="2000" dirty="0">
                <a:latin typeface="+mn-ea"/>
              </a:rPr>
              <a:t>1</a:t>
            </a:r>
            <a:r>
              <a:rPr lang="zh-CN" altLang="en-US" sz="2000" dirty="0">
                <a:latin typeface="+mn-ea"/>
              </a:rPr>
              <a:t>）绕</a:t>
            </a:r>
            <a:r>
              <a:rPr lang="en-US" altLang="zh-CN" sz="2000" dirty="0">
                <a:latin typeface="+mn-ea"/>
              </a:rPr>
              <a:t>z</a:t>
            </a:r>
            <a:r>
              <a:rPr lang="zh-CN" altLang="en-US" sz="2000" dirty="0">
                <a:latin typeface="+mn-ea"/>
              </a:rPr>
              <a:t>轴旋转</a:t>
            </a:r>
            <a:r>
              <a:rPr lang="en-US" altLang="zh-CN" sz="2000" dirty="0">
                <a:latin typeface="+mn-ea"/>
              </a:rPr>
              <a:t>θ </a:t>
            </a:r>
          </a:p>
          <a:p>
            <a:r>
              <a:rPr lang="zh-CN" altLang="en-US" sz="2000" dirty="0">
                <a:latin typeface="+mn-ea"/>
              </a:rPr>
              <a:t>三维空间立体绕</a:t>
            </a:r>
            <a:r>
              <a:rPr lang="en-US" altLang="zh-CN" sz="2000" dirty="0">
                <a:latin typeface="+mn-ea"/>
              </a:rPr>
              <a:t>z</a:t>
            </a:r>
            <a:r>
              <a:rPr lang="zh-CN" altLang="en-US" sz="2000" dirty="0">
                <a:latin typeface="+mn-ea"/>
              </a:rPr>
              <a:t>轴正向旋转时</a:t>
            </a:r>
            <a:r>
              <a:rPr lang="en-US" altLang="zh-CN" sz="2000" dirty="0">
                <a:latin typeface="+mn-ea"/>
              </a:rPr>
              <a:t>, </a:t>
            </a:r>
            <a:r>
              <a:rPr lang="zh-CN" altLang="en-US" sz="2000" dirty="0">
                <a:latin typeface="+mn-ea"/>
              </a:rPr>
              <a:t>立体上各顶点的</a:t>
            </a:r>
            <a:r>
              <a:rPr lang="en-US" altLang="zh-CN" sz="2000" dirty="0">
                <a:latin typeface="+mn-ea"/>
              </a:rPr>
              <a:t>x, y</a:t>
            </a:r>
            <a:r>
              <a:rPr lang="zh-CN" altLang="en-US" sz="2000" dirty="0">
                <a:latin typeface="+mn-ea"/>
              </a:rPr>
              <a:t>坐标改变</a:t>
            </a:r>
            <a:r>
              <a:rPr lang="en-US" altLang="zh-CN" sz="2000" dirty="0">
                <a:latin typeface="+mn-ea"/>
              </a:rPr>
              <a:t>, </a:t>
            </a:r>
            <a:r>
              <a:rPr lang="zh-CN" altLang="en-US" sz="2000" dirty="0">
                <a:latin typeface="+mn-ea"/>
              </a:rPr>
              <a:t>而</a:t>
            </a:r>
            <a:r>
              <a:rPr lang="en-US" altLang="zh-CN" sz="2000" dirty="0">
                <a:latin typeface="+mn-ea"/>
              </a:rPr>
              <a:t>z</a:t>
            </a:r>
            <a:r>
              <a:rPr lang="zh-CN" altLang="en-US" sz="2000" dirty="0">
                <a:latin typeface="+mn-ea"/>
              </a:rPr>
              <a:t>坐标不变。而</a:t>
            </a:r>
            <a:r>
              <a:rPr lang="en-US" altLang="zh-CN" sz="2000" dirty="0">
                <a:latin typeface="+mn-ea"/>
              </a:rPr>
              <a:t>x, y</a:t>
            </a:r>
            <a:r>
              <a:rPr lang="zh-CN" altLang="en-US" sz="2000" dirty="0">
                <a:latin typeface="+mn-ea"/>
              </a:rPr>
              <a:t>坐标可由二维点绕原点旋转公式得到</a:t>
            </a:r>
            <a:r>
              <a:rPr lang="en-US" altLang="zh-CN" sz="2000" dirty="0">
                <a:latin typeface="+mn-ea"/>
              </a:rPr>
              <a:t>, </a:t>
            </a:r>
            <a:r>
              <a:rPr lang="zh-CN" altLang="en-US" sz="2000" dirty="0">
                <a:latin typeface="+mn-ea"/>
              </a:rPr>
              <a:t>因此可得： </a:t>
            </a:r>
          </a:p>
        </p:txBody>
      </p:sp>
      <p:pic>
        <p:nvPicPr>
          <p:cNvPr id="3" name="图片 2"/>
          <p:cNvPicPr>
            <a:picLocks noChangeAspect="1"/>
          </p:cNvPicPr>
          <p:nvPr/>
        </p:nvPicPr>
        <p:blipFill>
          <a:blip r:embed="rId2"/>
          <a:stretch>
            <a:fillRect/>
          </a:stretch>
        </p:blipFill>
        <p:spPr>
          <a:xfrm>
            <a:off x="892366" y="1887691"/>
            <a:ext cx="4354360" cy="1271627"/>
          </a:xfrm>
          <a:prstGeom prst="rect">
            <a:avLst/>
          </a:prstGeom>
        </p:spPr>
      </p:pic>
      <p:pic>
        <p:nvPicPr>
          <p:cNvPr id="4" name="图片 3"/>
          <p:cNvPicPr>
            <a:picLocks noChangeAspect="1"/>
          </p:cNvPicPr>
          <p:nvPr/>
        </p:nvPicPr>
        <p:blipFill>
          <a:blip r:embed="rId3"/>
          <a:stretch>
            <a:fillRect/>
          </a:stretch>
        </p:blipFill>
        <p:spPr>
          <a:xfrm>
            <a:off x="661012" y="3061394"/>
            <a:ext cx="5871990" cy="3356245"/>
          </a:xfrm>
          <a:prstGeom prst="rect">
            <a:avLst/>
          </a:prstGeom>
        </p:spPr>
      </p:pic>
    </p:spTree>
    <p:extLst>
      <p:ext uri="{BB962C8B-B14F-4D97-AF65-F5344CB8AC3E}">
        <p14:creationId xmlns:p14="http://schemas.microsoft.com/office/powerpoint/2010/main" val="983804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76155" y="1130573"/>
            <a:ext cx="7886700" cy="994172"/>
          </a:xfrm>
        </p:spPr>
        <p:txBody>
          <a:bodyPr>
            <a:normAutofit/>
          </a:bodyPr>
          <a:lstStyle/>
          <a:p>
            <a:r>
              <a:rPr lang="zh-CN" altLang="en-US" sz="2400" dirty="0" smtClean="0">
                <a:latin typeface="+mn-ea"/>
                <a:ea typeface="+mn-ea"/>
              </a:rPr>
              <a:t>（</a:t>
            </a:r>
            <a:r>
              <a:rPr lang="en-US" altLang="zh-CN" sz="2400" dirty="0">
                <a:latin typeface="+mn-ea"/>
                <a:ea typeface="+mn-ea"/>
              </a:rPr>
              <a:t>2</a:t>
            </a:r>
            <a:r>
              <a:rPr lang="zh-CN" altLang="en-US" sz="2400" dirty="0">
                <a:latin typeface="+mn-ea"/>
                <a:ea typeface="+mn-ea"/>
              </a:rPr>
              <a:t>）绕</a:t>
            </a:r>
            <a:r>
              <a:rPr lang="en-US" altLang="zh-CN" sz="2400" dirty="0">
                <a:latin typeface="+mn-ea"/>
                <a:ea typeface="+mn-ea"/>
              </a:rPr>
              <a:t>x</a:t>
            </a:r>
            <a:r>
              <a:rPr lang="zh-CN" altLang="en-US" sz="2400" dirty="0">
                <a:latin typeface="+mn-ea"/>
                <a:ea typeface="+mn-ea"/>
              </a:rPr>
              <a:t>轴旋转 </a:t>
            </a:r>
            <a:br>
              <a:rPr lang="zh-CN" altLang="en-US" sz="2400" dirty="0">
                <a:latin typeface="+mn-ea"/>
                <a:ea typeface="+mn-ea"/>
              </a:rPr>
            </a:br>
            <a:r>
              <a:rPr lang="zh-CN" altLang="en-US" sz="2400" dirty="0">
                <a:latin typeface="+mn-ea"/>
                <a:ea typeface="+mn-ea"/>
              </a:rPr>
              <a:t>同理，三维点</a:t>
            </a:r>
            <a:r>
              <a:rPr lang="en-US" altLang="zh-CN" sz="2400" dirty="0">
                <a:latin typeface="+mn-ea"/>
                <a:ea typeface="+mn-ea"/>
              </a:rPr>
              <a:t>p</a:t>
            </a:r>
            <a:r>
              <a:rPr lang="zh-CN" altLang="en-US" sz="2400" dirty="0">
                <a:latin typeface="+mn-ea"/>
                <a:ea typeface="+mn-ea"/>
              </a:rPr>
              <a:t>绕</a:t>
            </a:r>
            <a:r>
              <a:rPr lang="en-US" altLang="zh-CN" sz="2400" dirty="0">
                <a:latin typeface="+mn-ea"/>
                <a:ea typeface="+mn-ea"/>
              </a:rPr>
              <a:t>x</a:t>
            </a:r>
            <a:r>
              <a:rPr lang="zh-CN" altLang="en-US" sz="2400" dirty="0">
                <a:latin typeface="+mn-ea"/>
                <a:ea typeface="+mn-ea"/>
              </a:rPr>
              <a:t>轴正向旋转</a:t>
            </a:r>
            <a:r>
              <a:rPr lang="en-US" altLang="zh-CN" sz="2400" dirty="0">
                <a:latin typeface="+mn-ea"/>
                <a:ea typeface="+mn-ea"/>
              </a:rPr>
              <a:t>θ</a:t>
            </a:r>
            <a:r>
              <a:rPr lang="zh-CN" altLang="en-US" sz="2400" dirty="0">
                <a:latin typeface="+mn-ea"/>
                <a:ea typeface="+mn-ea"/>
              </a:rPr>
              <a:t>角的矩阵计算形式为： </a:t>
            </a:r>
          </a:p>
        </p:txBody>
      </p:sp>
      <p:pic>
        <p:nvPicPr>
          <p:cNvPr id="6" name="内容占位符 5"/>
          <p:cNvPicPr>
            <a:picLocks noGrp="1" noChangeAspect="1"/>
          </p:cNvPicPr>
          <p:nvPr>
            <p:ph idx="4294967295"/>
          </p:nvPr>
        </p:nvPicPr>
        <p:blipFill>
          <a:blip r:embed="rId2"/>
          <a:stretch>
            <a:fillRect/>
          </a:stretch>
        </p:blipFill>
        <p:spPr>
          <a:xfrm>
            <a:off x="628650" y="2452841"/>
            <a:ext cx="7886700" cy="2810759"/>
          </a:xfrm>
          <a:prstGeom prst="rect">
            <a:avLst/>
          </a:prstGeom>
        </p:spPr>
      </p:pic>
    </p:spTree>
    <p:extLst>
      <p:ext uri="{BB962C8B-B14F-4D97-AF65-F5344CB8AC3E}">
        <p14:creationId xmlns:p14="http://schemas.microsoft.com/office/powerpoint/2010/main" val="599143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normAutofit fontScale="90000"/>
          </a:bodyPr>
          <a:lstStyle/>
          <a:p>
            <a:r>
              <a:rPr lang="zh-CN" altLang="en-US" dirty="0"/>
              <a:t/>
            </a:r>
            <a:br>
              <a:rPr lang="zh-CN" altLang="en-US" dirty="0"/>
            </a:br>
            <a:r>
              <a:rPr lang="zh-CN" altLang="en-US" sz="2700" dirty="0">
                <a:latin typeface="+mn-ea"/>
                <a:ea typeface="+mn-ea"/>
              </a:rPr>
              <a:t>（</a:t>
            </a:r>
            <a:r>
              <a:rPr lang="en-US" altLang="zh-CN" sz="2700" dirty="0">
                <a:latin typeface="+mn-ea"/>
                <a:ea typeface="+mn-ea"/>
              </a:rPr>
              <a:t>3</a:t>
            </a:r>
            <a:r>
              <a:rPr lang="zh-CN" altLang="en-US" sz="2700" dirty="0">
                <a:latin typeface="+mn-ea"/>
                <a:ea typeface="+mn-ea"/>
              </a:rPr>
              <a:t>）绕</a:t>
            </a:r>
            <a:r>
              <a:rPr lang="en-US" altLang="zh-CN" sz="2700" dirty="0">
                <a:latin typeface="+mn-ea"/>
                <a:ea typeface="+mn-ea"/>
              </a:rPr>
              <a:t>y</a:t>
            </a:r>
            <a:r>
              <a:rPr lang="zh-CN" altLang="en-US" sz="2700" dirty="0">
                <a:latin typeface="+mn-ea"/>
                <a:ea typeface="+mn-ea"/>
              </a:rPr>
              <a:t>轴旋转 </a:t>
            </a:r>
            <a:br>
              <a:rPr lang="zh-CN" altLang="en-US" sz="2700" dirty="0">
                <a:latin typeface="+mn-ea"/>
                <a:ea typeface="+mn-ea"/>
              </a:rPr>
            </a:br>
            <a:r>
              <a:rPr lang="zh-CN" altLang="en-US" sz="2700" dirty="0">
                <a:latin typeface="+mn-ea"/>
                <a:ea typeface="+mn-ea"/>
              </a:rPr>
              <a:t>三维点</a:t>
            </a:r>
            <a:r>
              <a:rPr lang="en-US" altLang="zh-CN" sz="2700" dirty="0">
                <a:latin typeface="+mn-ea"/>
                <a:ea typeface="+mn-ea"/>
              </a:rPr>
              <a:t>p</a:t>
            </a:r>
            <a:r>
              <a:rPr lang="zh-CN" altLang="en-US" sz="2700" dirty="0">
                <a:latin typeface="+mn-ea"/>
                <a:ea typeface="+mn-ea"/>
              </a:rPr>
              <a:t>绕</a:t>
            </a:r>
            <a:r>
              <a:rPr lang="en-US" altLang="zh-CN" sz="2700" dirty="0">
                <a:latin typeface="+mn-ea"/>
                <a:ea typeface="+mn-ea"/>
              </a:rPr>
              <a:t>y</a:t>
            </a:r>
            <a:r>
              <a:rPr lang="zh-CN" altLang="en-US" sz="2700" dirty="0">
                <a:latin typeface="+mn-ea"/>
                <a:ea typeface="+mn-ea"/>
              </a:rPr>
              <a:t>轴正向旋转</a:t>
            </a:r>
            <a:r>
              <a:rPr lang="en-US" altLang="zh-CN" sz="2700" dirty="0">
                <a:latin typeface="+mn-ea"/>
                <a:ea typeface="+mn-ea"/>
              </a:rPr>
              <a:t>θ</a:t>
            </a:r>
            <a:r>
              <a:rPr lang="zh-CN" altLang="en-US" sz="2700" dirty="0">
                <a:latin typeface="+mn-ea"/>
                <a:ea typeface="+mn-ea"/>
              </a:rPr>
              <a:t>角的矩阵计算形式为： </a:t>
            </a:r>
          </a:p>
        </p:txBody>
      </p:sp>
      <p:pic>
        <p:nvPicPr>
          <p:cNvPr id="4" name="内容占位符 3"/>
          <p:cNvPicPr>
            <a:picLocks noGrp="1" noChangeAspect="1"/>
          </p:cNvPicPr>
          <p:nvPr>
            <p:ph idx="4294967295"/>
          </p:nvPr>
        </p:nvPicPr>
        <p:blipFill>
          <a:blip r:embed="rId2"/>
          <a:stretch>
            <a:fillRect/>
          </a:stretch>
        </p:blipFill>
        <p:spPr>
          <a:xfrm>
            <a:off x="628650" y="2263003"/>
            <a:ext cx="7886700" cy="3190435"/>
          </a:xfrm>
          <a:prstGeom prst="rect">
            <a:avLst/>
          </a:prstGeom>
        </p:spPr>
      </p:pic>
    </p:spTree>
    <p:extLst>
      <p:ext uri="{BB962C8B-B14F-4D97-AF65-F5344CB8AC3E}">
        <p14:creationId xmlns:p14="http://schemas.microsoft.com/office/powerpoint/2010/main" val="653064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468697"/>
            <a:ext cx="7886700" cy="994172"/>
          </a:xfrm>
        </p:spPr>
        <p:txBody>
          <a:bodyPr>
            <a:normAutofit fontScale="90000"/>
          </a:bodyPr>
          <a:lstStyle/>
          <a:p>
            <a:r>
              <a:rPr lang="zh-CN" altLang="en-US" dirty="0"/>
              <a:t/>
            </a:r>
            <a:br>
              <a:rPr lang="zh-CN" altLang="en-US" dirty="0"/>
            </a:br>
            <a:r>
              <a:rPr lang="en-US" altLang="zh-CN" sz="3100" dirty="0">
                <a:latin typeface="+mn-ea"/>
                <a:ea typeface="+mn-ea"/>
              </a:rPr>
              <a:t>4</a:t>
            </a:r>
            <a:r>
              <a:rPr lang="zh-CN" altLang="en-US" sz="3100" dirty="0">
                <a:latin typeface="+mn-ea"/>
                <a:ea typeface="+mn-ea"/>
              </a:rPr>
              <a:t>、对称变换 </a:t>
            </a:r>
          </a:p>
        </p:txBody>
      </p:sp>
      <p:sp>
        <p:nvSpPr>
          <p:cNvPr id="3" name="内容占位符 2"/>
          <p:cNvSpPr>
            <a:spLocks noGrp="1"/>
          </p:cNvSpPr>
          <p:nvPr>
            <p:ph idx="4294967295"/>
          </p:nvPr>
        </p:nvSpPr>
        <p:spPr>
          <a:xfrm>
            <a:off x="596248" y="1371057"/>
            <a:ext cx="7886700" cy="3263504"/>
          </a:xfrm>
        </p:spPr>
        <p:txBody>
          <a:bodyPr/>
          <a:lstStyle/>
          <a:p>
            <a:endParaRPr lang="zh-CN" altLang="en-US" dirty="0"/>
          </a:p>
          <a:p>
            <a:r>
              <a:rPr lang="zh-CN" altLang="en-US" sz="2400" dirty="0">
                <a:latin typeface="+mn-ea"/>
              </a:rPr>
              <a:t>对称变换有关于坐标平面、坐标轴等的</a:t>
            </a:r>
            <a:r>
              <a:rPr lang="zh-CN" altLang="en-US" sz="2400" dirty="0" smtClean="0">
                <a:latin typeface="+mn-ea"/>
              </a:rPr>
              <a:t>对称变换</a:t>
            </a:r>
            <a:endParaRPr lang="en-US" altLang="zh-CN" sz="2400" dirty="0" smtClean="0">
              <a:latin typeface="+mn-ea"/>
            </a:endParaRPr>
          </a:p>
          <a:p>
            <a:pPr marL="0" indent="0">
              <a:buNone/>
            </a:pPr>
            <a:r>
              <a:rPr lang="zh-CN" altLang="en-US" sz="2400" dirty="0" smtClean="0">
                <a:latin typeface="+mn-ea"/>
              </a:rPr>
              <a:t>（</a:t>
            </a:r>
            <a:r>
              <a:rPr lang="en-US" altLang="zh-CN" sz="2400" dirty="0">
                <a:latin typeface="+mn-ea"/>
              </a:rPr>
              <a:t>1</a:t>
            </a:r>
            <a:r>
              <a:rPr lang="zh-CN" altLang="en-US" sz="2400" dirty="0">
                <a:latin typeface="+mn-ea"/>
              </a:rPr>
              <a:t>）关于坐标平面的对称 </a:t>
            </a:r>
            <a:endParaRPr lang="en-US" altLang="zh-CN" sz="2400" dirty="0" smtClean="0">
              <a:latin typeface="+mn-ea"/>
            </a:endParaRPr>
          </a:p>
          <a:p>
            <a:pPr marL="0" indent="0">
              <a:buNone/>
            </a:pPr>
            <a:r>
              <a:rPr lang="zh-CN" altLang="en-US" sz="2400" dirty="0" smtClean="0">
                <a:latin typeface="+mn-ea"/>
              </a:rPr>
              <a:t>关于</a:t>
            </a:r>
            <a:r>
              <a:rPr lang="en-US" altLang="zh-CN" sz="2400" dirty="0" err="1" smtClean="0">
                <a:latin typeface="+mn-ea"/>
              </a:rPr>
              <a:t>xoy</a:t>
            </a:r>
            <a:r>
              <a:rPr lang="zh-CN" altLang="en-US" sz="2400" dirty="0" smtClean="0">
                <a:latin typeface="+mn-ea"/>
              </a:rPr>
              <a:t>平面进行对称变换 </a:t>
            </a:r>
            <a:endParaRPr lang="en-US" altLang="zh-CN" sz="2400" dirty="0" smtClean="0">
              <a:latin typeface="+mn-ea"/>
            </a:endParaRPr>
          </a:p>
          <a:p>
            <a:pPr marL="0" indent="0">
              <a:buNone/>
            </a:pPr>
            <a:endParaRPr lang="zh-CN" altLang="en-US" dirty="0"/>
          </a:p>
        </p:txBody>
      </p:sp>
      <p:pic>
        <p:nvPicPr>
          <p:cNvPr id="4" name="图片 3"/>
          <p:cNvPicPr>
            <a:picLocks noChangeAspect="1"/>
          </p:cNvPicPr>
          <p:nvPr/>
        </p:nvPicPr>
        <p:blipFill>
          <a:blip r:embed="rId2"/>
          <a:stretch>
            <a:fillRect/>
          </a:stretch>
        </p:blipFill>
        <p:spPr>
          <a:xfrm>
            <a:off x="547559" y="3505940"/>
            <a:ext cx="3363389" cy="437411"/>
          </a:xfrm>
          <a:prstGeom prst="rect">
            <a:avLst/>
          </a:prstGeom>
        </p:spPr>
      </p:pic>
      <p:pic>
        <p:nvPicPr>
          <p:cNvPr id="5" name="图片 4"/>
          <p:cNvPicPr>
            <a:picLocks noChangeAspect="1"/>
          </p:cNvPicPr>
          <p:nvPr/>
        </p:nvPicPr>
        <p:blipFill>
          <a:blip r:embed="rId3"/>
          <a:stretch>
            <a:fillRect/>
          </a:stretch>
        </p:blipFill>
        <p:spPr>
          <a:xfrm>
            <a:off x="140944" y="4117310"/>
            <a:ext cx="3857625" cy="1700213"/>
          </a:xfrm>
          <a:prstGeom prst="rect">
            <a:avLst/>
          </a:prstGeom>
        </p:spPr>
      </p:pic>
      <p:sp>
        <p:nvSpPr>
          <p:cNvPr id="6" name="矩形 5"/>
          <p:cNvSpPr/>
          <p:nvPr/>
        </p:nvSpPr>
        <p:spPr>
          <a:xfrm>
            <a:off x="4039133" y="2624751"/>
            <a:ext cx="4572000" cy="582916"/>
          </a:xfrm>
          <a:prstGeom prst="rect">
            <a:avLst/>
          </a:prstGeom>
        </p:spPr>
        <p:txBody>
          <a:bodyPr>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1350" dirty="0">
                <a:latin typeface="黑体" panose="02010609060101010101" pitchFamily="49" charset="-122"/>
                <a:ea typeface="黑体" panose="02010609060101010101" pitchFamily="49" charset="-122"/>
              </a:rPr>
              <a:t>      </a:t>
            </a:r>
            <a:r>
              <a:rPr lang="zh-CN" altLang="en-US" sz="1350" dirty="0" smtClean="0">
                <a:latin typeface="黑体" panose="02010609060101010101" pitchFamily="49" charset="-122"/>
                <a:ea typeface="黑体" panose="02010609060101010101" pitchFamily="49" charset="-122"/>
              </a:rPr>
              <a:t> </a:t>
            </a:r>
            <a:r>
              <a:rPr lang="zh-CN" altLang="en-US" sz="2400" dirty="0">
                <a:latin typeface="+mn-ea"/>
              </a:rPr>
              <a:t>关于</a:t>
            </a:r>
            <a:r>
              <a:rPr lang="en-US" altLang="zh-CN" sz="2400" dirty="0" err="1">
                <a:latin typeface="+mn-ea"/>
              </a:rPr>
              <a:t>yoz</a:t>
            </a:r>
            <a:r>
              <a:rPr lang="zh-CN" altLang="en-US" sz="2400" dirty="0">
                <a:latin typeface="+mn-ea"/>
              </a:rPr>
              <a:t>平面进行对称变换</a:t>
            </a:r>
          </a:p>
        </p:txBody>
      </p:sp>
      <p:pic>
        <p:nvPicPr>
          <p:cNvPr id="7" name="图片 6"/>
          <p:cNvPicPr>
            <a:picLocks noChangeAspect="1"/>
          </p:cNvPicPr>
          <p:nvPr/>
        </p:nvPicPr>
        <p:blipFill>
          <a:blip r:embed="rId4"/>
          <a:stretch>
            <a:fillRect/>
          </a:stretch>
        </p:blipFill>
        <p:spPr>
          <a:xfrm>
            <a:off x="4486275" y="4117311"/>
            <a:ext cx="3893344" cy="1664494"/>
          </a:xfrm>
          <a:prstGeom prst="rect">
            <a:avLst/>
          </a:prstGeom>
        </p:spPr>
      </p:pic>
      <p:pic>
        <p:nvPicPr>
          <p:cNvPr id="8" name="图片 7"/>
          <p:cNvPicPr>
            <a:picLocks noChangeAspect="1"/>
          </p:cNvPicPr>
          <p:nvPr/>
        </p:nvPicPr>
        <p:blipFill>
          <a:blip r:embed="rId5"/>
          <a:stretch>
            <a:fillRect/>
          </a:stretch>
        </p:blipFill>
        <p:spPr>
          <a:xfrm>
            <a:off x="4707924" y="3502627"/>
            <a:ext cx="2026701" cy="370415"/>
          </a:xfrm>
          <a:prstGeom prst="rect">
            <a:avLst/>
          </a:prstGeom>
        </p:spPr>
      </p:pic>
      <p:pic>
        <p:nvPicPr>
          <p:cNvPr id="9" name="图片 8"/>
          <p:cNvPicPr>
            <a:picLocks noChangeAspect="1"/>
          </p:cNvPicPr>
          <p:nvPr/>
        </p:nvPicPr>
        <p:blipFill>
          <a:blip r:embed="rId6"/>
          <a:stretch>
            <a:fillRect/>
          </a:stretch>
        </p:blipFill>
        <p:spPr>
          <a:xfrm>
            <a:off x="6734625" y="3476168"/>
            <a:ext cx="2004692" cy="411218"/>
          </a:xfrm>
          <a:prstGeom prst="rect">
            <a:avLst/>
          </a:prstGeom>
        </p:spPr>
      </p:pic>
    </p:spTree>
    <p:extLst>
      <p:ext uri="{BB962C8B-B14F-4D97-AF65-F5344CB8AC3E}">
        <p14:creationId xmlns:p14="http://schemas.microsoft.com/office/powerpoint/2010/main" val="3398451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365125"/>
            <a:ext cx="7886700" cy="1325563"/>
          </a:xfrm>
        </p:spPr>
        <p:txBody>
          <a:bodyPr/>
          <a:lstStyle/>
          <a:p>
            <a:r>
              <a:rPr lang="zh-CN" altLang="en-US" dirty="0"/>
              <a:t/>
            </a:r>
            <a:br>
              <a:rPr lang="zh-CN" altLang="en-US" dirty="0"/>
            </a:br>
            <a:r>
              <a:rPr lang="zh-CN" altLang="en-US" sz="2800" dirty="0">
                <a:latin typeface="+mj-ea"/>
              </a:rPr>
              <a:t>（</a:t>
            </a:r>
            <a:r>
              <a:rPr lang="en-US" altLang="zh-CN" sz="2800" dirty="0">
                <a:latin typeface="+mj-ea"/>
              </a:rPr>
              <a:t>2</a:t>
            </a:r>
            <a:r>
              <a:rPr lang="zh-CN" altLang="en-US" sz="2800" dirty="0">
                <a:latin typeface="+mj-ea"/>
              </a:rPr>
              <a:t>）关于坐标轴对称 </a:t>
            </a:r>
          </a:p>
        </p:txBody>
      </p:sp>
      <p:sp>
        <p:nvSpPr>
          <p:cNvPr id="3" name="内容占位符 2"/>
          <p:cNvSpPr>
            <a:spLocks noGrp="1"/>
          </p:cNvSpPr>
          <p:nvPr>
            <p:ph idx="4294967295"/>
          </p:nvPr>
        </p:nvSpPr>
        <p:spPr>
          <a:xfrm>
            <a:off x="0" y="1825625"/>
            <a:ext cx="7886700" cy="4351338"/>
          </a:xfrm>
        </p:spPr>
        <p:txBody>
          <a:bodyPr/>
          <a:lstStyle/>
          <a:p>
            <a:endParaRPr lang="zh-CN" altLang="en-US" dirty="0"/>
          </a:p>
          <a:p>
            <a:r>
              <a:rPr lang="zh-CN" altLang="en-US" sz="2400" dirty="0">
                <a:latin typeface="+mn-ea"/>
              </a:rPr>
              <a:t>关于</a:t>
            </a:r>
            <a:r>
              <a:rPr lang="en-US" altLang="zh-CN" sz="2400" dirty="0">
                <a:latin typeface="+mn-ea"/>
              </a:rPr>
              <a:t>x</a:t>
            </a:r>
            <a:r>
              <a:rPr lang="zh-CN" altLang="en-US" sz="2400" dirty="0">
                <a:latin typeface="+mn-ea"/>
              </a:rPr>
              <a:t>轴进行</a:t>
            </a:r>
            <a:r>
              <a:rPr lang="zh-CN" altLang="en-US" sz="2400" dirty="0" smtClean="0">
                <a:latin typeface="+mn-ea"/>
              </a:rPr>
              <a:t>对称变换</a:t>
            </a:r>
            <a:r>
              <a:rPr lang="zh-CN" altLang="en-US" sz="2400" dirty="0">
                <a:latin typeface="+mn-ea"/>
              </a:rPr>
              <a:t>的矩阵计算形式为： </a:t>
            </a:r>
            <a:endParaRPr lang="en-US" altLang="zh-CN" sz="2400" dirty="0" smtClean="0">
              <a:latin typeface="+mn-ea"/>
            </a:endParaRPr>
          </a:p>
          <a:p>
            <a:pPr marL="0" indent="0">
              <a:buNone/>
            </a:pPr>
            <a:endParaRPr lang="zh-CN" altLang="en-US" sz="2400" dirty="0">
              <a:latin typeface="+mn-ea"/>
            </a:endParaRPr>
          </a:p>
        </p:txBody>
      </p:sp>
      <p:pic>
        <p:nvPicPr>
          <p:cNvPr id="4" name="图片 3"/>
          <p:cNvPicPr>
            <a:picLocks noChangeAspect="1"/>
          </p:cNvPicPr>
          <p:nvPr/>
        </p:nvPicPr>
        <p:blipFill>
          <a:blip r:embed="rId2"/>
          <a:stretch>
            <a:fillRect/>
          </a:stretch>
        </p:blipFill>
        <p:spPr>
          <a:xfrm>
            <a:off x="800086" y="2941585"/>
            <a:ext cx="5286775" cy="2280690"/>
          </a:xfrm>
          <a:prstGeom prst="rect">
            <a:avLst/>
          </a:prstGeom>
        </p:spPr>
      </p:pic>
      <p:sp>
        <p:nvSpPr>
          <p:cNvPr id="5" name="圆角矩形 4"/>
          <p:cNvSpPr/>
          <p:nvPr/>
        </p:nvSpPr>
        <p:spPr>
          <a:xfrm>
            <a:off x="4197428" y="0"/>
            <a:ext cx="4907160" cy="583894"/>
          </a:xfrm>
          <a:prstGeom prst="roundRect">
            <a:avLst/>
          </a:prstGeom>
          <a:gradFill>
            <a:gsLst>
              <a:gs pos="11000">
                <a:schemeClr val="accent1">
                  <a:lumMod val="5000"/>
                  <a:lumOff val="95000"/>
                  <a:alpha val="5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对称变换</a:t>
            </a:r>
            <a:endParaRPr lang="zh-CN" altLang="en-US" dirty="0"/>
          </a:p>
        </p:txBody>
      </p:sp>
    </p:spTree>
    <p:extLst>
      <p:ext uri="{BB962C8B-B14F-4D97-AF65-F5344CB8AC3E}">
        <p14:creationId xmlns:p14="http://schemas.microsoft.com/office/powerpoint/2010/main" val="3418606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849869"/>
            <a:ext cx="7886700" cy="1325563"/>
          </a:xfrm>
        </p:spPr>
        <p:txBody>
          <a:bodyPr/>
          <a:lstStyle/>
          <a:p>
            <a:r>
              <a:rPr lang="zh-CN" altLang="en-US" sz="2400" dirty="0" smtClean="0">
                <a:latin typeface="+mn-ea"/>
                <a:ea typeface="+mn-ea"/>
              </a:rPr>
              <a:t>同理可得</a:t>
            </a:r>
            <a:r>
              <a:rPr lang="zh-CN" altLang="en-US" dirty="0" smtClean="0"/>
              <a:t>：</a:t>
            </a:r>
            <a:endParaRPr lang="zh-CN" altLang="en-US" dirty="0"/>
          </a:p>
        </p:txBody>
      </p:sp>
      <p:sp>
        <p:nvSpPr>
          <p:cNvPr id="3" name="内容占位符 2"/>
          <p:cNvSpPr>
            <a:spLocks noGrp="1"/>
          </p:cNvSpPr>
          <p:nvPr>
            <p:ph sz="half" idx="1"/>
          </p:nvPr>
        </p:nvSpPr>
        <p:spPr/>
        <p:txBody>
          <a:bodyPr/>
          <a:lstStyle/>
          <a:p>
            <a:endParaRPr lang="zh-CN" altLang="en-US" dirty="0"/>
          </a:p>
          <a:p>
            <a:r>
              <a:rPr lang="zh-CN" altLang="en-US" sz="2400" dirty="0"/>
              <a:t>关于</a:t>
            </a:r>
            <a:r>
              <a:rPr lang="en-US" altLang="zh-CN" sz="2400" dirty="0"/>
              <a:t>y</a:t>
            </a:r>
            <a:r>
              <a:rPr lang="zh-CN" altLang="en-US" sz="2400" dirty="0"/>
              <a:t>轴进行对称变换的矩阵计算形式为： </a:t>
            </a:r>
          </a:p>
        </p:txBody>
      </p:sp>
      <p:sp>
        <p:nvSpPr>
          <p:cNvPr id="4" name="内容占位符 3"/>
          <p:cNvSpPr>
            <a:spLocks noGrp="1"/>
          </p:cNvSpPr>
          <p:nvPr>
            <p:ph sz="half" idx="2"/>
          </p:nvPr>
        </p:nvSpPr>
        <p:spPr/>
        <p:txBody>
          <a:bodyPr/>
          <a:lstStyle/>
          <a:p>
            <a:endParaRPr lang="zh-CN" altLang="en-US" dirty="0"/>
          </a:p>
          <a:p>
            <a:r>
              <a:rPr lang="zh-CN" altLang="en-US" sz="2400" dirty="0"/>
              <a:t>关于</a:t>
            </a:r>
            <a:r>
              <a:rPr lang="en-US" altLang="zh-CN" sz="2400" dirty="0"/>
              <a:t>z</a:t>
            </a:r>
            <a:r>
              <a:rPr lang="zh-CN" altLang="en-US" sz="2400" dirty="0"/>
              <a:t>轴进行对称变换的矩阵计算形式为： </a:t>
            </a:r>
          </a:p>
        </p:txBody>
      </p:sp>
      <p:pic>
        <p:nvPicPr>
          <p:cNvPr id="5" name="图片 4"/>
          <p:cNvPicPr>
            <a:picLocks noChangeAspect="1"/>
          </p:cNvPicPr>
          <p:nvPr/>
        </p:nvPicPr>
        <p:blipFill>
          <a:blip r:embed="rId2"/>
          <a:stretch>
            <a:fillRect/>
          </a:stretch>
        </p:blipFill>
        <p:spPr>
          <a:xfrm>
            <a:off x="542925" y="3252820"/>
            <a:ext cx="3971925" cy="2150269"/>
          </a:xfrm>
          <a:prstGeom prst="rect">
            <a:avLst/>
          </a:prstGeom>
        </p:spPr>
      </p:pic>
      <p:pic>
        <p:nvPicPr>
          <p:cNvPr id="6" name="图片 5"/>
          <p:cNvPicPr>
            <a:picLocks noChangeAspect="1"/>
          </p:cNvPicPr>
          <p:nvPr/>
        </p:nvPicPr>
        <p:blipFill>
          <a:blip r:embed="rId3"/>
          <a:stretch>
            <a:fillRect/>
          </a:stretch>
        </p:blipFill>
        <p:spPr>
          <a:xfrm>
            <a:off x="4629150" y="3252819"/>
            <a:ext cx="4343400" cy="2150269"/>
          </a:xfrm>
          <a:prstGeom prst="rect">
            <a:avLst/>
          </a:prstGeom>
        </p:spPr>
      </p:pic>
      <p:sp>
        <p:nvSpPr>
          <p:cNvPr id="7" name="圆角矩形 6"/>
          <p:cNvSpPr/>
          <p:nvPr/>
        </p:nvSpPr>
        <p:spPr>
          <a:xfrm>
            <a:off x="4197428" y="0"/>
            <a:ext cx="4907160" cy="583894"/>
          </a:xfrm>
          <a:prstGeom prst="roundRect">
            <a:avLst/>
          </a:prstGeom>
          <a:gradFill>
            <a:gsLst>
              <a:gs pos="11000">
                <a:schemeClr val="accent1">
                  <a:lumMod val="5000"/>
                  <a:lumOff val="95000"/>
                  <a:alpha val="5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对称变换</a:t>
            </a:r>
            <a:endParaRPr lang="zh-CN" altLang="en-US" dirty="0"/>
          </a:p>
        </p:txBody>
      </p:sp>
    </p:spTree>
    <p:extLst>
      <p:ext uri="{BB962C8B-B14F-4D97-AF65-F5344CB8AC3E}">
        <p14:creationId xmlns:p14="http://schemas.microsoft.com/office/powerpoint/2010/main" val="263671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036274" y="420210"/>
            <a:ext cx="7886700" cy="1325563"/>
          </a:xfrm>
        </p:spPr>
        <p:txBody>
          <a:bodyPr>
            <a:normAutofit fontScale="90000"/>
          </a:bodyPr>
          <a:lstStyle/>
          <a:p>
            <a:r>
              <a:rPr lang="zh-CN" altLang="en-US" sz="3100" dirty="0" smtClean="0"/>
              <a:t>二</a:t>
            </a:r>
            <a:r>
              <a:rPr lang="zh-CN" altLang="en-US" sz="3100" dirty="0"/>
              <a:t>维图形几何变换 </a:t>
            </a:r>
            <a:r>
              <a:rPr lang="zh-CN" altLang="en-US" dirty="0">
                <a:solidFill>
                  <a:srgbClr val="000000"/>
                </a:solidFill>
                <a:latin typeface="黑体" panose="02010609060101010101" pitchFamily="49" charset="-122"/>
                <a:ea typeface="黑体" panose="02010609060101010101" pitchFamily="49" charset="-122"/>
              </a:rPr>
              <a:t/>
            </a:r>
            <a:br>
              <a:rPr lang="zh-CN" altLang="en-US" dirty="0">
                <a:solidFill>
                  <a:srgbClr val="000000"/>
                </a:solidFill>
                <a:latin typeface="黑体" panose="02010609060101010101" pitchFamily="49" charset="-122"/>
                <a:ea typeface="黑体" panose="02010609060101010101" pitchFamily="49" charset="-122"/>
              </a:rPr>
            </a:br>
            <a:r>
              <a:rPr lang="zh-CN" altLang="en-US" dirty="0"/>
              <a:t/>
            </a:r>
            <a:br>
              <a:rPr lang="zh-CN" altLang="en-US" dirty="0"/>
            </a:br>
            <a:r>
              <a:rPr lang="en-US" altLang="zh-CN" sz="3100" dirty="0" smtClean="0"/>
              <a:t>1.1</a:t>
            </a:r>
            <a:r>
              <a:rPr lang="zh-CN" altLang="en-US" sz="3100" dirty="0" smtClean="0"/>
              <a:t>图形</a:t>
            </a:r>
            <a:r>
              <a:rPr lang="zh-CN" altLang="en-US" sz="3100" dirty="0"/>
              <a:t>变换 </a:t>
            </a:r>
          </a:p>
        </p:txBody>
      </p:sp>
      <p:pic>
        <p:nvPicPr>
          <p:cNvPr id="7" name="内容占位符 6"/>
          <p:cNvPicPr>
            <a:picLocks noGrp="1" noChangeAspect="1"/>
          </p:cNvPicPr>
          <p:nvPr>
            <p:ph idx="4294967295"/>
          </p:nvPr>
        </p:nvPicPr>
        <p:blipFill>
          <a:blip r:embed="rId2"/>
          <a:stretch>
            <a:fillRect/>
          </a:stretch>
        </p:blipFill>
        <p:spPr>
          <a:xfrm>
            <a:off x="4125818" y="2414743"/>
            <a:ext cx="3995366" cy="1787402"/>
          </a:xfrm>
          <a:prstGeom prst="rect">
            <a:avLst/>
          </a:prstGeom>
        </p:spPr>
      </p:pic>
      <p:pic>
        <p:nvPicPr>
          <p:cNvPr id="6" name="图片 5"/>
          <p:cNvPicPr>
            <a:picLocks noChangeAspect="1"/>
          </p:cNvPicPr>
          <p:nvPr/>
        </p:nvPicPr>
        <p:blipFill>
          <a:blip r:embed="rId3"/>
          <a:stretch>
            <a:fillRect/>
          </a:stretch>
        </p:blipFill>
        <p:spPr>
          <a:xfrm>
            <a:off x="848289" y="2627506"/>
            <a:ext cx="2727729" cy="1361879"/>
          </a:xfrm>
          <a:prstGeom prst="rect">
            <a:avLst/>
          </a:prstGeom>
        </p:spPr>
      </p:pic>
    </p:spTree>
    <p:extLst>
      <p:ext uri="{BB962C8B-B14F-4D97-AF65-F5344CB8AC3E}">
        <p14:creationId xmlns:p14="http://schemas.microsoft.com/office/powerpoint/2010/main" val="3468489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507" y="799703"/>
            <a:ext cx="7886700" cy="1325563"/>
          </a:xfrm>
        </p:spPr>
        <p:txBody>
          <a:bodyPr>
            <a:normAutofit/>
          </a:bodyPr>
          <a:lstStyle/>
          <a:p>
            <a:r>
              <a:rPr lang="en-US" altLang="zh-CN" sz="2800" dirty="0" smtClean="0">
                <a:latin typeface="+mj-ea"/>
              </a:rPr>
              <a:t>5.</a:t>
            </a:r>
            <a:r>
              <a:rPr lang="zh-CN" altLang="en-US" sz="2800" dirty="0" smtClean="0">
                <a:latin typeface="+mj-ea"/>
              </a:rPr>
              <a:t>错切变换</a:t>
            </a:r>
            <a:endParaRPr lang="zh-CN" altLang="en-US" sz="2800" dirty="0">
              <a:latin typeface="+mj-ea"/>
            </a:endParaRPr>
          </a:p>
        </p:txBody>
      </p:sp>
      <p:pic>
        <p:nvPicPr>
          <p:cNvPr id="5" name="内容占位符 4"/>
          <p:cNvPicPr>
            <a:picLocks noGrp="1" noChangeAspect="1"/>
          </p:cNvPicPr>
          <p:nvPr>
            <p:ph sz="half" idx="1"/>
          </p:nvPr>
        </p:nvPicPr>
        <p:blipFill>
          <a:blip r:embed="rId2"/>
          <a:stretch>
            <a:fillRect/>
          </a:stretch>
        </p:blipFill>
        <p:spPr>
          <a:xfrm>
            <a:off x="554507" y="2125266"/>
            <a:ext cx="5317483" cy="2033700"/>
          </a:xfrm>
          <a:prstGeom prst="rect">
            <a:avLst/>
          </a:prstGeom>
        </p:spPr>
      </p:pic>
      <p:sp>
        <p:nvSpPr>
          <p:cNvPr id="3" name="矩形 2"/>
          <p:cNvSpPr/>
          <p:nvPr/>
        </p:nvSpPr>
        <p:spPr>
          <a:xfrm>
            <a:off x="434882" y="4158966"/>
            <a:ext cx="3877985" cy="2308324"/>
          </a:xfrm>
          <a:prstGeom prst="rect">
            <a:avLst/>
          </a:prstGeom>
        </p:spPr>
        <p:txBody>
          <a:bodyPr wrap="none">
            <a:spAutoFit/>
          </a:bodyPr>
          <a:lstStyle/>
          <a:p>
            <a:r>
              <a:rPr lang="zh-CN" altLang="en-US" dirty="0">
                <a:solidFill>
                  <a:srgbClr val="323E32"/>
                </a:solidFill>
                <a:latin typeface="simsun" panose="02010600030101010101" pitchFamily="2" charset="-122"/>
                <a:ea typeface="simsun" panose="02010600030101010101" pitchFamily="2" charset="-122"/>
              </a:rPr>
              <a:t>按方向不同，可分为六种基本</a:t>
            </a:r>
            <a:r>
              <a:rPr lang="zh-CN" altLang="en-US" dirty="0" smtClean="0">
                <a:solidFill>
                  <a:srgbClr val="323E32"/>
                </a:solidFill>
                <a:latin typeface="simsun" panose="02010600030101010101" pitchFamily="2" charset="-122"/>
                <a:ea typeface="simsun" panose="02010600030101010101" pitchFamily="2" charset="-122"/>
              </a:rPr>
              <a:t>变换：</a:t>
            </a:r>
            <a:endParaRPr lang="en-US" altLang="zh-CN" dirty="0" smtClean="0">
              <a:solidFill>
                <a:srgbClr val="323E32"/>
              </a:solidFill>
              <a:latin typeface="simsun" panose="02010600030101010101" pitchFamily="2" charset="-122"/>
              <a:ea typeface="simsun" panose="02010600030101010101" pitchFamily="2" charset="-122"/>
            </a:endParaRPr>
          </a:p>
          <a:p>
            <a:r>
              <a:rPr lang="zh-CN" altLang="en-US" dirty="0"/>
              <a:t>（</a:t>
            </a:r>
            <a:r>
              <a:rPr lang="en-US" altLang="zh-CN" dirty="0"/>
              <a:t>1</a:t>
            </a:r>
            <a:r>
              <a:rPr lang="zh-CN" altLang="en-US" dirty="0"/>
              <a:t>）沿</a:t>
            </a:r>
            <a:r>
              <a:rPr lang="en-US" altLang="zh-CN" dirty="0"/>
              <a:t>X</a:t>
            </a:r>
            <a:r>
              <a:rPr lang="zh-CN" altLang="en-US" dirty="0"/>
              <a:t>轴含</a:t>
            </a:r>
            <a:r>
              <a:rPr lang="en-US" altLang="zh-CN" dirty="0"/>
              <a:t>Y</a:t>
            </a:r>
            <a:r>
              <a:rPr lang="zh-CN" altLang="en-US" dirty="0"/>
              <a:t>向错</a:t>
            </a:r>
            <a:r>
              <a:rPr lang="zh-CN" altLang="en-US" dirty="0" smtClean="0"/>
              <a:t>切</a:t>
            </a:r>
            <a:endParaRPr lang="en-US" altLang="zh-CN" dirty="0" smtClean="0"/>
          </a:p>
          <a:p>
            <a:r>
              <a:rPr lang="zh-CN" altLang="en-US" dirty="0" smtClean="0"/>
              <a:t>（</a:t>
            </a:r>
            <a:r>
              <a:rPr lang="en-US" altLang="zh-CN" dirty="0"/>
              <a:t>2</a:t>
            </a:r>
            <a:r>
              <a:rPr lang="zh-CN" altLang="en-US" dirty="0"/>
              <a:t>）沿</a:t>
            </a:r>
            <a:r>
              <a:rPr lang="en-US" altLang="zh-CN" dirty="0"/>
              <a:t>X</a:t>
            </a:r>
            <a:r>
              <a:rPr lang="zh-CN" altLang="en-US" dirty="0"/>
              <a:t>轴含</a:t>
            </a:r>
            <a:r>
              <a:rPr lang="en-US" altLang="zh-CN" dirty="0"/>
              <a:t>Z</a:t>
            </a:r>
            <a:r>
              <a:rPr lang="zh-CN" altLang="en-US" dirty="0"/>
              <a:t>向错</a:t>
            </a:r>
            <a:r>
              <a:rPr lang="zh-CN" altLang="en-US" dirty="0" smtClean="0"/>
              <a:t>切</a:t>
            </a:r>
            <a:endParaRPr lang="en-US" altLang="zh-CN" dirty="0" smtClean="0"/>
          </a:p>
          <a:p>
            <a:r>
              <a:rPr lang="zh-CN" altLang="en-US" dirty="0" smtClean="0"/>
              <a:t>（</a:t>
            </a:r>
            <a:r>
              <a:rPr lang="en-US" altLang="zh-CN" dirty="0"/>
              <a:t>3</a:t>
            </a:r>
            <a:r>
              <a:rPr lang="zh-CN" altLang="en-US" dirty="0"/>
              <a:t>）沿</a:t>
            </a:r>
            <a:r>
              <a:rPr lang="en-US" altLang="zh-CN" dirty="0"/>
              <a:t>Y</a:t>
            </a:r>
            <a:r>
              <a:rPr lang="zh-CN" altLang="en-US" dirty="0"/>
              <a:t>轴含</a:t>
            </a:r>
            <a:r>
              <a:rPr lang="en-US" altLang="zh-CN" dirty="0"/>
              <a:t>X</a:t>
            </a:r>
            <a:r>
              <a:rPr lang="zh-CN" altLang="en-US" dirty="0"/>
              <a:t>向错</a:t>
            </a:r>
            <a:r>
              <a:rPr lang="zh-CN" altLang="en-US" dirty="0" smtClean="0"/>
              <a:t>切</a:t>
            </a:r>
            <a:endParaRPr lang="en-US" altLang="zh-CN" dirty="0" smtClean="0"/>
          </a:p>
          <a:p>
            <a:r>
              <a:rPr lang="zh-CN" altLang="en-US" dirty="0" smtClean="0"/>
              <a:t>（</a:t>
            </a:r>
            <a:r>
              <a:rPr lang="en-US" altLang="zh-CN" dirty="0"/>
              <a:t>4</a:t>
            </a:r>
            <a:r>
              <a:rPr lang="zh-CN" altLang="en-US" dirty="0"/>
              <a:t>）沿</a:t>
            </a:r>
            <a:r>
              <a:rPr lang="en-US" altLang="zh-CN" dirty="0"/>
              <a:t>Y</a:t>
            </a:r>
            <a:r>
              <a:rPr lang="zh-CN" altLang="en-US" dirty="0"/>
              <a:t>轴含</a:t>
            </a:r>
            <a:r>
              <a:rPr lang="en-US" altLang="zh-CN" dirty="0"/>
              <a:t>Z</a:t>
            </a:r>
            <a:r>
              <a:rPr lang="zh-CN" altLang="en-US" dirty="0"/>
              <a:t>向错</a:t>
            </a:r>
            <a:r>
              <a:rPr lang="zh-CN" altLang="en-US" dirty="0" smtClean="0"/>
              <a:t>切</a:t>
            </a:r>
            <a:endParaRPr lang="en-US" altLang="zh-CN" dirty="0" smtClean="0"/>
          </a:p>
          <a:p>
            <a:r>
              <a:rPr lang="zh-CN" altLang="en-US" dirty="0" smtClean="0"/>
              <a:t>（</a:t>
            </a:r>
            <a:r>
              <a:rPr lang="en-US" altLang="zh-CN" dirty="0"/>
              <a:t>5</a:t>
            </a:r>
            <a:r>
              <a:rPr lang="zh-CN" altLang="en-US" dirty="0"/>
              <a:t>）沿</a:t>
            </a:r>
            <a:r>
              <a:rPr lang="en-US" altLang="zh-CN" dirty="0"/>
              <a:t>Z</a:t>
            </a:r>
            <a:r>
              <a:rPr lang="zh-CN" altLang="en-US" dirty="0"/>
              <a:t>轴含</a:t>
            </a:r>
            <a:r>
              <a:rPr lang="en-US" altLang="zh-CN" dirty="0"/>
              <a:t>X</a:t>
            </a:r>
            <a:r>
              <a:rPr lang="zh-CN" altLang="en-US" dirty="0"/>
              <a:t>向错</a:t>
            </a:r>
            <a:r>
              <a:rPr lang="zh-CN" altLang="en-US" dirty="0" smtClean="0"/>
              <a:t>切</a:t>
            </a:r>
            <a:endParaRPr lang="en-US" altLang="zh-CN" dirty="0" smtClean="0"/>
          </a:p>
          <a:p>
            <a:r>
              <a:rPr lang="zh-CN" altLang="en-US" dirty="0" smtClean="0"/>
              <a:t>（</a:t>
            </a:r>
            <a:r>
              <a:rPr lang="en-US" altLang="zh-CN" dirty="0"/>
              <a:t>6</a:t>
            </a:r>
            <a:r>
              <a:rPr lang="zh-CN" altLang="en-US" dirty="0"/>
              <a:t>）沿</a:t>
            </a:r>
            <a:r>
              <a:rPr lang="en-US" altLang="zh-CN" dirty="0" smtClean="0"/>
              <a:t>Z</a:t>
            </a:r>
            <a:r>
              <a:rPr lang="zh-CN" altLang="en-US" dirty="0" smtClean="0"/>
              <a:t>轴含</a:t>
            </a:r>
            <a:r>
              <a:rPr lang="en-US" altLang="zh-CN" dirty="0"/>
              <a:t>Y</a:t>
            </a:r>
            <a:r>
              <a:rPr lang="zh-CN" altLang="en-US" dirty="0"/>
              <a:t>向错切</a:t>
            </a:r>
            <a:endParaRPr lang="en-US" altLang="zh-CN" dirty="0" smtClean="0"/>
          </a:p>
          <a:p>
            <a:endParaRPr lang="zh-CN" altLang="en-US" dirty="0"/>
          </a:p>
        </p:txBody>
      </p:sp>
    </p:spTree>
    <p:extLst>
      <p:ext uri="{BB962C8B-B14F-4D97-AF65-F5344CB8AC3E}">
        <p14:creationId xmlns:p14="http://schemas.microsoft.com/office/powerpoint/2010/main" val="1158910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57511" y="1131095"/>
            <a:ext cx="7557839" cy="511107"/>
          </a:xfrm>
        </p:spPr>
        <p:txBody>
          <a:bodyPr>
            <a:normAutofit/>
          </a:bodyPr>
          <a:lstStyle/>
          <a:p>
            <a:r>
              <a:rPr lang="zh-CN" altLang="en-US" sz="2800" dirty="0" smtClean="0"/>
              <a:t>三维几何变换总结：</a:t>
            </a:r>
            <a:endParaRPr lang="zh-CN" altLang="en-US" sz="2800" dirty="0"/>
          </a:p>
        </p:txBody>
      </p:sp>
      <p:pic>
        <p:nvPicPr>
          <p:cNvPr id="4" name="内容占位符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859315" y="1709542"/>
            <a:ext cx="4899753" cy="2459792"/>
          </a:xfrm>
        </p:spPr>
      </p:pic>
      <p:pic>
        <p:nvPicPr>
          <p:cNvPr id="5" name="图片 4"/>
          <p:cNvPicPr>
            <a:picLocks noChangeAspect="1"/>
          </p:cNvPicPr>
          <p:nvPr/>
        </p:nvPicPr>
        <p:blipFill>
          <a:blip r:embed="rId3"/>
          <a:stretch>
            <a:fillRect/>
          </a:stretch>
        </p:blipFill>
        <p:spPr>
          <a:xfrm>
            <a:off x="859315" y="4236674"/>
            <a:ext cx="3528153" cy="1513195"/>
          </a:xfrm>
          <a:prstGeom prst="rect">
            <a:avLst/>
          </a:prstGeom>
        </p:spPr>
      </p:pic>
    </p:spTree>
    <p:extLst>
      <p:ext uri="{BB962C8B-B14F-4D97-AF65-F5344CB8AC3E}">
        <p14:creationId xmlns:p14="http://schemas.microsoft.com/office/powerpoint/2010/main" val="3380981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6926" y="1040960"/>
            <a:ext cx="7007046" cy="523220"/>
          </a:xfrm>
          <a:prstGeom prst="rect">
            <a:avLst/>
          </a:prstGeom>
        </p:spPr>
        <p:txBody>
          <a:bodyPr wrap="none">
            <a:spAutoFit/>
          </a:bodyPr>
          <a:lstStyle/>
          <a:p>
            <a:r>
              <a:rPr lang="zh-CN" altLang="en-US" sz="2800" dirty="0" smtClean="0">
                <a:latin typeface="+mn-ea"/>
              </a:rPr>
              <a:t>三：透视投影</a:t>
            </a:r>
            <a:r>
              <a:rPr lang="zh-CN" altLang="en-US" sz="2800" dirty="0">
                <a:latin typeface="+mn-ea"/>
              </a:rPr>
              <a:t>（</a:t>
            </a:r>
            <a:r>
              <a:rPr lang="en-US" altLang="zh-CN" sz="2800" dirty="0">
                <a:latin typeface="+mn-ea"/>
              </a:rPr>
              <a:t>Perspective Projection</a:t>
            </a:r>
            <a:r>
              <a:rPr lang="zh-CN" altLang="en-US" sz="2800" dirty="0">
                <a:latin typeface="+mn-ea"/>
              </a:rPr>
              <a:t>）</a:t>
            </a:r>
            <a:endParaRPr lang="zh-CN" altLang="en-US" sz="2800" dirty="0"/>
          </a:p>
        </p:txBody>
      </p:sp>
      <p:sp>
        <p:nvSpPr>
          <p:cNvPr id="3" name="矩形 2"/>
          <p:cNvSpPr/>
          <p:nvPr/>
        </p:nvSpPr>
        <p:spPr>
          <a:xfrm>
            <a:off x="1264700" y="2164680"/>
            <a:ext cx="6031498" cy="2215991"/>
          </a:xfrm>
          <a:prstGeom prst="rect">
            <a:avLst/>
          </a:prstGeom>
        </p:spPr>
        <p:txBody>
          <a:bodyPr wrap="square">
            <a:spAutoFit/>
          </a:bodyPr>
          <a:lstStyle/>
          <a:p>
            <a:r>
              <a:rPr lang="en-US" altLang="zh-CN" sz="2400" dirty="0" smtClean="0">
                <a:latin typeface="+mn-ea"/>
              </a:rPr>
              <a:t>3.1</a:t>
            </a:r>
            <a:r>
              <a:rPr lang="zh-CN" altLang="en-US" sz="2400" dirty="0" smtClean="0">
                <a:latin typeface="+mn-ea"/>
              </a:rPr>
              <a:t>透视投影原理</a:t>
            </a:r>
            <a:endParaRPr lang="en-US" altLang="zh-CN" sz="2400" dirty="0" smtClean="0">
              <a:latin typeface="+mn-ea"/>
            </a:endParaRPr>
          </a:p>
          <a:p>
            <a:endParaRPr lang="en-US" altLang="zh-CN" sz="2400" dirty="0" smtClean="0">
              <a:latin typeface="+mn-ea"/>
            </a:endParaRPr>
          </a:p>
          <a:p>
            <a:r>
              <a:rPr lang="en-US" altLang="zh-CN" sz="2400" dirty="0" smtClean="0">
                <a:latin typeface="+mn-ea"/>
              </a:rPr>
              <a:t>3.2 </a:t>
            </a:r>
            <a:r>
              <a:rPr lang="zh-CN" altLang="en-US" sz="2400" dirty="0" smtClean="0">
                <a:latin typeface="+mn-ea"/>
              </a:rPr>
              <a:t>一点透视 </a:t>
            </a:r>
            <a:r>
              <a:rPr lang="zh-CN" altLang="en-US" sz="2400" dirty="0">
                <a:latin typeface="+mn-ea"/>
              </a:rPr>
              <a:t>多</a:t>
            </a:r>
            <a:r>
              <a:rPr lang="zh-CN" altLang="en-US" sz="2400" dirty="0" smtClean="0">
                <a:latin typeface="+mn-ea"/>
              </a:rPr>
              <a:t>点透视</a:t>
            </a:r>
            <a:endParaRPr lang="en-US" altLang="zh-CN" sz="2400" dirty="0" smtClean="0">
              <a:latin typeface="+mn-ea"/>
            </a:endParaRPr>
          </a:p>
          <a:p>
            <a:r>
              <a:rPr lang="zh-CN" altLang="en-US" sz="2400" dirty="0" smtClean="0">
                <a:latin typeface="+mn-ea"/>
              </a:rPr>
              <a:t> </a:t>
            </a:r>
            <a:endParaRPr lang="en-US" altLang="zh-CN" sz="2400" dirty="0" smtClean="0">
              <a:latin typeface="+mn-ea"/>
            </a:endParaRPr>
          </a:p>
          <a:p>
            <a:r>
              <a:rPr lang="en-US" altLang="zh-CN" sz="2400" dirty="0" smtClean="0">
                <a:latin typeface="+mn-ea"/>
              </a:rPr>
              <a:t>3.3</a:t>
            </a:r>
            <a:r>
              <a:rPr lang="zh-CN" altLang="en-US" sz="2400" dirty="0" smtClean="0">
                <a:latin typeface="+mn-ea"/>
              </a:rPr>
              <a:t>透视投影</a:t>
            </a:r>
            <a:r>
              <a:rPr lang="zh-CN" altLang="en-US" sz="2400" dirty="0">
                <a:latin typeface="+mn-ea"/>
              </a:rPr>
              <a:t>实例 </a:t>
            </a:r>
            <a:endParaRPr lang="en-US" altLang="zh-CN" sz="2400" dirty="0" smtClean="0">
              <a:latin typeface="+mn-ea"/>
            </a:endParaRPr>
          </a:p>
          <a:p>
            <a:endParaRPr lang="zh-CN" altLang="en-US" dirty="0"/>
          </a:p>
        </p:txBody>
      </p:sp>
    </p:spTree>
    <p:extLst>
      <p:ext uri="{BB962C8B-B14F-4D97-AF65-F5344CB8AC3E}">
        <p14:creationId xmlns:p14="http://schemas.microsoft.com/office/powerpoint/2010/main" val="768516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371" y="947719"/>
            <a:ext cx="7886700" cy="2304417"/>
          </a:xfrm>
        </p:spPr>
        <p:txBody>
          <a:bodyPr>
            <a:normAutofit/>
          </a:bodyPr>
          <a:lstStyle/>
          <a:p>
            <a:r>
              <a:rPr lang="zh-CN" altLang="en-US" sz="2400" dirty="0">
                <a:latin typeface="+mn-ea"/>
                <a:ea typeface="+mn-ea"/>
              </a:rPr>
              <a:t>透视投影（</a:t>
            </a:r>
            <a:r>
              <a:rPr lang="en-US" altLang="zh-CN" sz="2400" dirty="0">
                <a:latin typeface="+mn-ea"/>
                <a:ea typeface="+mn-ea"/>
              </a:rPr>
              <a:t>Perspective Projection</a:t>
            </a:r>
            <a:r>
              <a:rPr lang="zh-CN" altLang="en-US" sz="2400" dirty="0">
                <a:latin typeface="+mn-ea"/>
                <a:ea typeface="+mn-ea"/>
              </a:rPr>
              <a:t>）是为了获得接近真实三维物体的视觉效果而在二维的纸或者画布平面上绘图或者渲染的一种方法，也称为透视图</a:t>
            </a:r>
            <a:r>
              <a:rPr lang="zh-CN" altLang="en-US" sz="1800" dirty="0">
                <a:latin typeface="+mn-ea"/>
                <a:ea typeface="+mn-ea"/>
              </a:rPr>
              <a:t>。</a:t>
            </a:r>
          </a:p>
        </p:txBody>
      </p:sp>
      <p:pic>
        <p:nvPicPr>
          <p:cNvPr id="4" name="内容占位符 3"/>
          <p:cNvPicPr>
            <a:picLocks noGrp="1" noChangeAspect="1"/>
          </p:cNvPicPr>
          <p:nvPr>
            <p:ph idx="4294967295"/>
          </p:nvPr>
        </p:nvPicPr>
        <p:blipFill>
          <a:blip r:embed="rId2"/>
          <a:stretch>
            <a:fillRect/>
          </a:stretch>
        </p:blipFill>
        <p:spPr>
          <a:xfrm>
            <a:off x="642567" y="2869945"/>
            <a:ext cx="2984804" cy="1766573"/>
          </a:xfrm>
          <a:prstGeom prst="rect">
            <a:avLst/>
          </a:prstGeom>
        </p:spPr>
      </p:pic>
      <p:sp>
        <p:nvSpPr>
          <p:cNvPr id="5" name="矩形 4"/>
          <p:cNvSpPr/>
          <p:nvPr/>
        </p:nvSpPr>
        <p:spPr>
          <a:xfrm>
            <a:off x="1053576" y="4808749"/>
            <a:ext cx="1838840" cy="300082"/>
          </a:xfrm>
          <a:prstGeom prst="rect">
            <a:avLst/>
          </a:prstGeom>
        </p:spPr>
        <p:txBody>
          <a:bodyPr wrap="square">
            <a:spAutoFit/>
          </a:bodyPr>
          <a:lstStyle/>
          <a:p>
            <a:r>
              <a:rPr lang="zh-CN" altLang="en-US" sz="1350" dirty="0">
                <a:solidFill>
                  <a:srgbClr val="333333"/>
                </a:solidFill>
                <a:latin typeface="Arial" panose="020B0604020202020204" pitchFamily="34" charset="0"/>
              </a:rPr>
              <a:t> </a:t>
            </a:r>
            <a:r>
              <a:rPr lang="zh-CN" altLang="en-US" sz="1050" dirty="0">
                <a:solidFill>
                  <a:srgbClr val="333333"/>
                </a:solidFill>
                <a:latin typeface="Arial" panose="020B0604020202020204" pitchFamily="34" charset="0"/>
              </a:rPr>
              <a:t>透视投影的基本模型</a:t>
            </a:r>
            <a:endParaRPr lang="zh-CN" altLang="en-US" sz="1050" dirty="0"/>
          </a:p>
        </p:txBody>
      </p:sp>
      <p:sp>
        <p:nvSpPr>
          <p:cNvPr id="6" name="矩形 5"/>
          <p:cNvSpPr/>
          <p:nvPr/>
        </p:nvSpPr>
        <p:spPr>
          <a:xfrm>
            <a:off x="525050" y="5138763"/>
            <a:ext cx="6206256" cy="1015663"/>
          </a:xfrm>
          <a:prstGeom prst="rect">
            <a:avLst/>
          </a:prstGeom>
        </p:spPr>
        <p:txBody>
          <a:bodyPr wrap="square">
            <a:spAutoFit/>
          </a:bodyPr>
          <a:lstStyle/>
          <a:p>
            <a:pPr marL="214313" indent="-214313">
              <a:buFont typeface="Arial" panose="020B0604020202020204" pitchFamily="34" charset="0"/>
              <a:buChar char="•"/>
            </a:pPr>
            <a:r>
              <a:rPr lang="zh-CN" altLang="en-US" sz="2000" dirty="0">
                <a:solidFill>
                  <a:srgbClr val="333333"/>
                </a:solidFill>
                <a:latin typeface="+mn-ea"/>
              </a:rPr>
              <a:t>视点可以认为是观察者的位置</a:t>
            </a:r>
            <a:endParaRPr lang="en-US" altLang="zh-CN" sz="2000" dirty="0">
              <a:solidFill>
                <a:srgbClr val="333333"/>
              </a:solidFill>
              <a:latin typeface="+mn-ea"/>
            </a:endParaRPr>
          </a:p>
          <a:p>
            <a:pPr marL="214313" indent="-214313">
              <a:buFont typeface="Arial" panose="020B0604020202020204" pitchFamily="34" charset="0"/>
              <a:buChar char="•"/>
            </a:pPr>
            <a:r>
              <a:rPr lang="zh-CN" altLang="en-US" sz="2000" dirty="0">
                <a:latin typeface="+mn-ea"/>
              </a:rPr>
              <a:t>这些射线与视平面</a:t>
            </a:r>
            <a:r>
              <a:rPr lang="en-US" altLang="zh-CN" sz="2000" dirty="0">
                <a:latin typeface="+mn-ea"/>
              </a:rPr>
              <a:t>P</a:t>
            </a:r>
            <a:r>
              <a:rPr lang="zh-CN" altLang="en-US" sz="2000" dirty="0">
                <a:latin typeface="+mn-ea"/>
              </a:rPr>
              <a:t>的交点集合便是三维世界在当前视点的透视图</a:t>
            </a:r>
          </a:p>
        </p:txBody>
      </p:sp>
      <p:pic>
        <p:nvPicPr>
          <p:cNvPr id="7" name="图片 6"/>
          <p:cNvPicPr>
            <a:picLocks noChangeAspect="1"/>
          </p:cNvPicPr>
          <p:nvPr/>
        </p:nvPicPr>
        <p:blipFill>
          <a:blip r:embed="rId3"/>
          <a:stretch>
            <a:fillRect/>
          </a:stretch>
        </p:blipFill>
        <p:spPr>
          <a:xfrm>
            <a:off x="4470721" y="2734458"/>
            <a:ext cx="3337940" cy="2074291"/>
          </a:xfrm>
          <a:prstGeom prst="rect">
            <a:avLst/>
          </a:prstGeom>
        </p:spPr>
      </p:pic>
      <p:sp>
        <p:nvSpPr>
          <p:cNvPr id="3" name="矩形 2"/>
          <p:cNvSpPr/>
          <p:nvPr/>
        </p:nvSpPr>
        <p:spPr>
          <a:xfrm>
            <a:off x="749660" y="947719"/>
            <a:ext cx="2877711" cy="523220"/>
          </a:xfrm>
          <a:prstGeom prst="rect">
            <a:avLst/>
          </a:prstGeom>
        </p:spPr>
        <p:txBody>
          <a:bodyPr wrap="none">
            <a:spAutoFit/>
          </a:bodyPr>
          <a:lstStyle/>
          <a:p>
            <a:r>
              <a:rPr lang="en-US" altLang="zh-CN" sz="2800" dirty="0">
                <a:latin typeface="+mn-ea"/>
              </a:rPr>
              <a:t>3.1</a:t>
            </a:r>
            <a:r>
              <a:rPr lang="zh-CN" altLang="en-US" sz="2800" dirty="0">
                <a:latin typeface="+mn-ea"/>
              </a:rPr>
              <a:t>透视投影原理</a:t>
            </a:r>
            <a:endParaRPr lang="en-US" altLang="zh-CN" sz="2800" dirty="0">
              <a:latin typeface="+mn-ea"/>
            </a:endParaRPr>
          </a:p>
        </p:txBody>
      </p:sp>
    </p:spTree>
    <p:extLst>
      <p:ext uri="{BB962C8B-B14F-4D97-AF65-F5344CB8AC3E}">
        <p14:creationId xmlns:p14="http://schemas.microsoft.com/office/powerpoint/2010/main" val="2063899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6412" y="1419225"/>
            <a:ext cx="5591175" cy="4019550"/>
          </a:xfrm>
          <a:prstGeom prst="rect">
            <a:avLst/>
          </a:prstGeom>
        </p:spPr>
      </p:pic>
    </p:spTree>
    <p:extLst>
      <p:ext uri="{BB962C8B-B14F-4D97-AF65-F5344CB8AC3E}">
        <p14:creationId xmlns:p14="http://schemas.microsoft.com/office/powerpoint/2010/main" val="2892612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2886" y="656826"/>
            <a:ext cx="7886700" cy="1325563"/>
          </a:xfrm>
        </p:spPr>
        <p:txBody>
          <a:bodyPr>
            <a:normAutofit fontScale="90000"/>
          </a:bodyPr>
          <a:lstStyle/>
          <a:p>
            <a:r>
              <a:rPr lang="zh-CN" altLang="en-US" dirty="0"/>
              <a:t/>
            </a:r>
            <a:br>
              <a:rPr lang="zh-CN" altLang="en-US" dirty="0"/>
            </a:br>
            <a:r>
              <a:rPr lang="en-US" altLang="zh-CN" sz="3100" dirty="0" smtClean="0">
                <a:latin typeface="+mn-ea"/>
                <a:ea typeface="+mn-ea"/>
              </a:rPr>
              <a:t>3.2</a:t>
            </a:r>
            <a:r>
              <a:rPr lang="zh-CN" altLang="en-US" sz="3100" dirty="0" smtClean="0">
                <a:latin typeface="+mn-ea"/>
                <a:ea typeface="+mn-ea"/>
              </a:rPr>
              <a:t>一点</a:t>
            </a:r>
            <a:r>
              <a:rPr lang="zh-CN" altLang="en-US" sz="3100" dirty="0">
                <a:latin typeface="+mn-ea"/>
                <a:ea typeface="+mn-ea"/>
              </a:rPr>
              <a:t>透视 </a:t>
            </a:r>
            <a:r>
              <a:rPr lang="en-US" altLang="zh-CN" dirty="0" smtClean="0"/>
              <a:t/>
            </a:r>
            <a:br>
              <a:rPr lang="en-US" altLang="zh-CN" dirty="0" smtClean="0"/>
            </a:br>
            <a:endParaRPr lang="zh-CN" altLang="en-US" dirty="0"/>
          </a:p>
        </p:txBody>
      </p:sp>
      <p:sp>
        <p:nvSpPr>
          <p:cNvPr id="3" name="内容占位符 2"/>
          <p:cNvSpPr>
            <a:spLocks noGrp="1"/>
          </p:cNvSpPr>
          <p:nvPr>
            <p:ph idx="4294967295"/>
          </p:nvPr>
        </p:nvSpPr>
        <p:spPr>
          <a:xfrm>
            <a:off x="548778" y="1554439"/>
            <a:ext cx="7886700" cy="3263504"/>
          </a:xfrm>
        </p:spPr>
        <p:txBody>
          <a:bodyPr/>
          <a:lstStyle/>
          <a:p>
            <a:endParaRPr lang="zh-CN" altLang="en-US" dirty="0"/>
          </a:p>
          <a:p>
            <a:r>
              <a:rPr lang="zh-CN" altLang="en-US" sz="2400" dirty="0">
                <a:latin typeface="+mn-ea"/>
              </a:rPr>
              <a:t>先假设</a:t>
            </a:r>
            <a:r>
              <a:rPr lang="en-US" altLang="zh-CN" sz="2400" dirty="0">
                <a:latin typeface="+mn-ea"/>
              </a:rPr>
              <a:t>q≠0 , p=r=0</a:t>
            </a:r>
            <a:r>
              <a:rPr lang="zh-CN" altLang="en-US" sz="2400" dirty="0">
                <a:latin typeface="+mn-ea"/>
              </a:rPr>
              <a:t>。然后对点（</a:t>
            </a:r>
            <a:r>
              <a:rPr lang="en-US" altLang="zh-CN" sz="2400" dirty="0" err="1">
                <a:latin typeface="+mn-ea"/>
              </a:rPr>
              <a:t>x,y,z</a:t>
            </a:r>
            <a:r>
              <a:rPr lang="zh-CN" altLang="en-US" sz="2400" dirty="0">
                <a:latin typeface="+mn-ea"/>
              </a:rPr>
              <a:t>）进行变换</a:t>
            </a:r>
            <a:r>
              <a:rPr lang="zh-CN" altLang="en-US" sz="2400" dirty="0" smtClean="0">
                <a:latin typeface="+mn-ea"/>
              </a:rPr>
              <a:t>：</a:t>
            </a:r>
            <a:endParaRPr lang="en-US" altLang="zh-CN" sz="2400" dirty="0" smtClean="0">
              <a:latin typeface="+mn-ea"/>
            </a:endParaRPr>
          </a:p>
          <a:p>
            <a:endParaRPr lang="zh-CN" altLang="en-US" dirty="0"/>
          </a:p>
        </p:txBody>
      </p:sp>
      <p:pic>
        <p:nvPicPr>
          <p:cNvPr id="4" name="图片 3"/>
          <p:cNvPicPr>
            <a:picLocks noChangeAspect="1"/>
          </p:cNvPicPr>
          <p:nvPr/>
        </p:nvPicPr>
        <p:blipFill>
          <a:blip r:embed="rId2"/>
          <a:stretch>
            <a:fillRect/>
          </a:stretch>
        </p:blipFill>
        <p:spPr>
          <a:xfrm>
            <a:off x="2122936" y="2595160"/>
            <a:ext cx="3143600" cy="1610012"/>
          </a:xfrm>
          <a:prstGeom prst="rect">
            <a:avLst/>
          </a:prstGeom>
        </p:spPr>
      </p:pic>
      <p:pic>
        <p:nvPicPr>
          <p:cNvPr id="5" name="图片 4"/>
          <p:cNvPicPr>
            <a:picLocks noChangeAspect="1"/>
          </p:cNvPicPr>
          <p:nvPr/>
        </p:nvPicPr>
        <p:blipFill>
          <a:blip r:embed="rId3"/>
          <a:stretch>
            <a:fillRect/>
          </a:stretch>
        </p:blipFill>
        <p:spPr>
          <a:xfrm>
            <a:off x="1388126" y="4565859"/>
            <a:ext cx="4977816" cy="1331609"/>
          </a:xfrm>
          <a:prstGeom prst="rect">
            <a:avLst/>
          </a:prstGeom>
        </p:spPr>
      </p:pic>
    </p:spTree>
    <p:extLst>
      <p:ext uri="{BB962C8B-B14F-4D97-AF65-F5344CB8AC3E}">
        <p14:creationId xmlns:p14="http://schemas.microsoft.com/office/powerpoint/2010/main" val="13666337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894176" y="3262147"/>
            <a:ext cx="357233" cy="406445"/>
          </a:xfrm>
        </p:spPr>
        <p:txBody>
          <a:bodyPr>
            <a:normAutofit/>
          </a:bodyPr>
          <a:lstStyle/>
          <a:p>
            <a:r>
              <a:rPr lang="en-US" altLang="zh-CN" sz="1350" dirty="0"/>
              <a:t>y</a:t>
            </a:r>
            <a:endParaRPr lang="zh-CN" altLang="en-US" sz="1350" dirty="0"/>
          </a:p>
        </p:txBody>
      </p:sp>
      <p:sp>
        <p:nvSpPr>
          <p:cNvPr id="3" name="内容占位符 2"/>
          <p:cNvSpPr>
            <a:spLocks noGrp="1"/>
          </p:cNvSpPr>
          <p:nvPr>
            <p:ph idx="4294967295"/>
          </p:nvPr>
        </p:nvSpPr>
        <p:spPr>
          <a:xfrm>
            <a:off x="443302" y="877547"/>
            <a:ext cx="7903914" cy="3715568"/>
          </a:xfrm>
        </p:spPr>
        <p:txBody>
          <a:bodyPr/>
          <a:lstStyle/>
          <a:p>
            <a:endParaRPr lang="zh-CN" altLang="en-US" sz="2400" dirty="0">
              <a:latin typeface="+mn-ea"/>
            </a:endParaRPr>
          </a:p>
          <a:p>
            <a:r>
              <a:rPr lang="zh-CN" altLang="en-US" sz="2400" dirty="0" smtClean="0">
                <a:latin typeface="+mn-ea"/>
              </a:rPr>
              <a:t>对其</a:t>
            </a:r>
            <a:r>
              <a:rPr lang="zh-CN" altLang="en-US" sz="2400" dirty="0">
                <a:latin typeface="+mn-ea"/>
              </a:rPr>
              <a:t>结果进行齐次化处理得</a:t>
            </a:r>
            <a:r>
              <a:rPr lang="zh-CN" altLang="en-US" dirty="0"/>
              <a:t>： </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43302" y="2455852"/>
            <a:ext cx="4120091" cy="1322036"/>
          </a:xfrm>
          <a:prstGeom prst="rect">
            <a:avLst/>
          </a:prstGeom>
        </p:spPr>
      </p:pic>
      <p:pic>
        <p:nvPicPr>
          <p:cNvPr id="5" name="图片 4"/>
          <p:cNvPicPr>
            <a:picLocks noChangeAspect="1"/>
          </p:cNvPicPr>
          <p:nvPr/>
        </p:nvPicPr>
        <p:blipFill>
          <a:blip r:embed="rId3"/>
          <a:stretch>
            <a:fillRect/>
          </a:stretch>
        </p:blipFill>
        <p:spPr>
          <a:xfrm>
            <a:off x="443302" y="3916779"/>
            <a:ext cx="3252343" cy="1541095"/>
          </a:xfrm>
          <a:prstGeom prst="rect">
            <a:avLst/>
          </a:prstGeom>
        </p:spPr>
      </p:pic>
      <p:pic>
        <p:nvPicPr>
          <p:cNvPr id="6" name="图片 5"/>
          <p:cNvPicPr>
            <a:picLocks noChangeAspect="1"/>
          </p:cNvPicPr>
          <p:nvPr/>
        </p:nvPicPr>
        <p:blipFill>
          <a:blip r:embed="rId4"/>
          <a:stretch>
            <a:fillRect/>
          </a:stretch>
        </p:blipFill>
        <p:spPr>
          <a:xfrm>
            <a:off x="3853303" y="3916778"/>
            <a:ext cx="4070579" cy="1031148"/>
          </a:xfrm>
          <a:prstGeom prst="rect">
            <a:avLst/>
          </a:prstGeom>
        </p:spPr>
      </p:pic>
      <p:pic>
        <p:nvPicPr>
          <p:cNvPr id="7" name="图片 6"/>
          <p:cNvPicPr>
            <a:picLocks noChangeAspect="1"/>
          </p:cNvPicPr>
          <p:nvPr/>
        </p:nvPicPr>
        <p:blipFill>
          <a:blip r:embed="rId5"/>
          <a:stretch>
            <a:fillRect/>
          </a:stretch>
        </p:blipFill>
        <p:spPr>
          <a:xfrm>
            <a:off x="5245111" y="2050256"/>
            <a:ext cx="2183012" cy="1370150"/>
          </a:xfrm>
          <a:prstGeom prst="rect">
            <a:avLst/>
          </a:prstGeom>
        </p:spPr>
      </p:pic>
      <p:sp>
        <p:nvSpPr>
          <p:cNvPr id="8" name="圆角矩形 7"/>
          <p:cNvSpPr/>
          <p:nvPr/>
        </p:nvSpPr>
        <p:spPr>
          <a:xfrm>
            <a:off x="4197428" y="0"/>
            <a:ext cx="4907160" cy="583894"/>
          </a:xfrm>
          <a:prstGeom prst="roundRect">
            <a:avLst/>
          </a:prstGeom>
          <a:gradFill>
            <a:gsLst>
              <a:gs pos="11000">
                <a:schemeClr val="accent1">
                  <a:lumMod val="5000"/>
                  <a:lumOff val="95000"/>
                  <a:alpha val="5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一点透视</a:t>
            </a:r>
          </a:p>
        </p:txBody>
      </p:sp>
    </p:spTree>
    <p:extLst>
      <p:ext uri="{BB962C8B-B14F-4D97-AF65-F5344CB8AC3E}">
        <p14:creationId xmlns:p14="http://schemas.microsoft.com/office/powerpoint/2010/main" val="301293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61012" y="3573338"/>
            <a:ext cx="2963365" cy="2396988"/>
          </a:xfrm>
          <a:prstGeom prst="rect">
            <a:avLst/>
          </a:prstGeom>
        </p:spPr>
      </p:pic>
      <p:sp>
        <p:nvSpPr>
          <p:cNvPr id="3" name="内容占位符 2"/>
          <p:cNvSpPr>
            <a:spLocks noGrp="1"/>
          </p:cNvSpPr>
          <p:nvPr>
            <p:ph idx="4294967295"/>
          </p:nvPr>
        </p:nvSpPr>
        <p:spPr>
          <a:xfrm>
            <a:off x="983256" y="1550511"/>
            <a:ext cx="6705830" cy="967532"/>
          </a:xfrm>
        </p:spPr>
        <p:txBody>
          <a:bodyPr>
            <a:noAutofit/>
          </a:bodyPr>
          <a:lstStyle/>
          <a:p>
            <a:r>
              <a:rPr lang="zh-CN" altLang="en-US" sz="1800" dirty="0">
                <a:latin typeface="+mn-ea"/>
              </a:rPr>
              <a:t> </a:t>
            </a:r>
            <a:r>
              <a:rPr lang="zh-CN" altLang="en-US" sz="1800" dirty="0" smtClean="0">
                <a:latin typeface="+mn-ea"/>
              </a:rPr>
              <a:t> 这</a:t>
            </a:r>
            <a:r>
              <a:rPr lang="zh-CN" altLang="en-US" sz="1800" dirty="0">
                <a:latin typeface="+mn-ea"/>
              </a:rPr>
              <a:t>说明，当</a:t>
            </a:r>
            <a:r>
              <a:rPr lang="en-US" altLang="zh-CN" sz="1800" dirty="0">
                <a:latin typeface="+mn-ea"/>
              </a:rPr>
              <a:t>y→∞</a:t>
            </a:r>
            <a:r>
              <a:rPr lang="zh-CN" altLang="en-US" sz="1800" dirty="0">
                <a:latin typeface="+mn-ea"/>
              </a:rPr>
              <a:t>时，所有点的变换结果都集中到了</a:t>
            </a:r>
            <a:r>
              <a:rPr lang="en-US" altLang="zh-CN" sz="1800" dirty="0">
                <a:latin typeface="+mn-ea"/>
              </a:rPr>
              <a:t>y</a:t>
            </a:r>
            <a:r>
              <a:rPr lang="zh-CN" altLang="en-US" sz="1800" dirty="0">
                <a:latin typeface="+mn-ea"/>
              </a:rPr>
              <a:t>轴上的</a:t>
            </a:r>
            <a:r>
              <a:rPr lang="en-US" altLang="zh-CN" sz="1800" dirty="0" smtClean="0">
                <a:latin typeface="+mn-ea"/>
              </a:rPr>
              <a:t>1/q</a:t>
            </a:r>
            <a:r>
              <a:rPr lang="zh-CN" altLang="en-US" sz="1800" dirty="0" smtClean="0">
                <a:latin typeface="+mn-ea"/>
              </a:rPr>
              <a:t>处 </a:t>
            </a:r>
            <a:endParaRPr lang="zh-CN" altLang="en-US" sz="1800" dirty="0">
              <a:latin typeface="+mn-ea"/>
            </a:endParaRPr>
          </a:p>
          <a:p>
            <a:r>
              <a:rPr lang="zh-CN" altLang="en-US" sz="1800" dirty="0" smtClean="0">
                <a:latin typeface="+mn-ea"/>
              </a:rPr>
              <a:t>即</a:t>
            </a:r>
            <a:r>
              <a:rPr lang="zh-CN" altLang="en-US" sz="1800" dirty="0">
                <a:latin typeface="+mn-ea"/>
              </a:rPr>
              <a:t>所有平行于</a:t>
            </a:r>
            <a:r>
              <a:rPr lang="en-US" altLang="zh-CN" sz="1800" dirty="0">
                <a:latin typeface="+mn-ea"/>
              </a:rPr>
              <a:t>y</a:t>
            </a:r>
            <a:r>
              <a:rPr lang="zh-CN" altLang="en-US" sz="1800" dirty="0">
                <a:latin typeface="+mn-ea"/>
              </a:rPr>
              <a:t>轴的直线将延伸相交于此点（</a:t>
            </a:r>
            <a:r>
              <a:rPr lang="en-US" altLang="zh-CN" sz="1800" dirty="0">
                <a:latin typeface="+mn-ea"/>
              </a:rPr>
              <a:t>0,1/q,0</a:t>
            </a:r>
            <a:r>
              <a:rPr lang="zh-CN" altLang="en-US" sz="1800" dirty="0">
                <a:latin typeface="+mn-ea"/>
              </a:rPr>
              <a:t>）。该点称为灭点，而像这样形成一个灭点的透视变换称为一点透视 </a:t>
            </a:r>
          </a:p>
        </p:txBody>
      </p:sp>
      <p:sp>
        <p:nvSpPr>
          <p:cNvPr id="6" name="矩形 5"/>
          <p:cNvSpPr/>
          <p:nvPr/>
        </p:nvSpPr>
        <p:spPr>
          <a:xfrm>
            <a:off x="4045944" y="3051047"/>
            <a:ext cx="4255265" cy="1044581"/>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pPr marL="214313" indent="-214313">
              <a:buFont typeface="Arial" panose="020B0604020202020204" pitchFamily="34" charset="0"/>
              <a:buChar char="•"/>
            </a:pPr>
            <a:r>
              <a:rPr lang="zh-CN" altLang="en-US" dirty="0">
                <a:latin typeface="+mn-ea"/>
              </a:rPr>
              <a:t>根据同样的道理，当</a:t>
            </a:r>
            <a:r>
              <a:rPr lang="en-US" altLang="zh-CN" dirty="0">
                <a:latin typeface="+mn-ea"/>
              </a:rPr>
              <a:t>p≠0 , q=r=0</a:t>
            </a:r>
            <a:r>
              <a:rPr lang="zh-CN" altLang="en-US" dirty="0">
                <a:latin typeface="+mn-ea"/>
              </a:rPr>
              <a:t>时，则将在</a:t>
            </a:r>
            <a:r>
              <a:rPr lang="en-US" altLang="zh-CN" dirty="0">
                <a:latin typeface="+mn-ea"/>
              </a:rPr>
              <a:t>x</a:t>
            </a:r>
            <a:r>
              <a:rPr lang="zh-CN" altLang="en-US" dirty="0">
                <a:latin typeface="+mn-ea"/>
              </a:rPr>
              <a:t>轴上的</a:t>
            </a:r>
            <a:r>
              <a:rPr lang="en-US" altLang="zh-CN" dirty="0">
                <a:latin typeface="+mn-ea"/>
              </a:rPr>
              <a:t>1/p</a:t>
            </a:r>
            <a:r>
              <a:rPr lang="zh-CN" altLang="en-US" dirty="0">
                <a:latin typeface="+mn-ea"/>
              </a:rPr>
              <a:t>处产生一个灭点，其坐标值为（</a:t>
            </a:r>
            <a:r>
              <a:rPr lang="en-US" altLang="zh-CN" dirty="0">
                <a:latin typeface="+mn-ea"/>
              </a:rPr>
              <a:t>1/p,0,0</a:t>
            </a:r>
            <a:r>
              <a:rPr lang="zh-CN" altLang="en-US" dirty="0">
                <a:latin typeface="+mn-ea"/>
              </a:rPr>
              <a:t>）</a:t>
            </a:r>
          </a:p>
        </p:txBody>
      </p:sp>
      <p:sp>
        <p:nvSpPr>
          <p:cNvPr id="7" name="矩形 6"/>
          <p:cNvSpPr/>
          <p:nvPr/>
        </p:nvSpPr>
        <p:spPr>
          <a:xfrm>
            <a:off x="4045944" y="4415048"/>
            <a:ext cx="4572000" cy="767582"/>
          </a:xfrm>
          <a:prstGeom prst="rect">
            <a:avLst/>
          </a:prstGeom>
        </p:spPr>
        <p:txBody>
          <a:bodyPr>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pPr marL="214313" indent="-214313">
              <a:buFont typeface="Arial" panose="020B0604020202020204" pitchFamily="34" charset="0"/>
              <a:buChar char="•"/>
            </a:pPr>
            <a:r>
              <a:rPr lang="zh-CN" altLang="en-US" dirty="0">
                <a:latin typeface="+mn-ea"/>
              </a:rPr>
              <a:t>当</a:t>
            </a:r>
            <a:r>
              <a:rPr lang="en-US" altLang="zh-CN" dirty="0">
                <a:latin typeface="+mn-ea"/>
              </a:rPr>
              <a:t>r≠0 , q=p=0</a:t>
            </a:r>
            <a:r>
              <a:rPr lang="zh-CN" altLang="en-US" dirty="0">
                <a:latin typeface="+mn-ea"/>
              </a:rPr>
              <a:t>时，则将在</a:t>
            </a:r>
            <a:r>
              <a:rPr lang="en-US" altLang="zh-CN" dirty="0">
                <a:latin typeface="+mn-ea"/>
              </a:rPr>
              <a:t>z</a:t>
            </a:r>
            <a:r>
              <a:rPr lang="zh-CN" altLang="en-US" dirty="0">
                <a:latin typeface="+mn-ea"/>
              </a:rPr>
              <a:t>轴上的</a:t>
            </a:r>
            <a:r>
              <a:rPr lang="en-US" altLang="zh-CN" dirty="0">
                <a:latin typeface="+mn-ea"/>
              </a:rPr>
              <a:t>1/r</a:t>
            </a:r>
            <a:r>
              <a:rPr lang="zh-CN" altLang="en-US" dirty="0">
                <a:latin typeface="+mn-ea"/>
              </a:rPr>
              <a:t>处产生一个灭点，其坐标值为（</a:t>
            </a:r>
            <a:r>
              <a:rPr lang="en-US" altLang="zh-CN" dirty="0">
                <a:latin typeface="+mn-ea"/>
              </a:rPr>
              <a:t>0,0,1/r</a:t>
            </a:r>
            <a:r>
              <a:rPr lang="zh-CN" altLang="en-US" dirty="0">
                <a:latin typeface="+mn-ea"/>
              </a:rPr>
              <a:t>）。</a:t>
            </a:r>
          </a:p>
        </p:txBody>
      </p:sp>
      <p:sp>
        <p:nvSpPr>
          <p:cNvPr id="8" name="圆角矩形 7"/>
          <p:cNvSpPr/>
          <p:nvPr/>
        </p:nvSpPr>
        <p:spPr>
          <a:xfrm>
            <a:off x="4197428" y="0"/>
            <a:ext cx="4907160" cy="583894"/>
          </a:xfrm>
          <a:prstGeom prst="roundRect">
            <a:avLst/>
          </a:prstGeom>
          <a:gradFill>
            <a:gsLst>
              <a:gs pos="11000">
                <a:schemeClr val="accent1">
                  <a:lumMod val="5000"/>
                  <a:lumOff val="95000"/>
                  <a:alpha val="5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一点透视</a:t>
            </a:r>
          </a:p>
        </p:txBody>
      </p:sp>
    </p:spTree>
    <p:extLst>
      <p:ext uri="{BB962C8B-B14F-4D97-AF65-F5344CB8AC3E}">
        <p14:creationId xmlns:p14="http://schemas.microsoft.com/office/powerpoint/2010/main" val="3553648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75841" y="1131094"/>
            <a:ext cx="7639509" cy="775513"/>
          </a:xfrm>
        </p:spPr>
        <p:txBody>
          <a:bodyPr>
            <a:normAutofit/>
          </a:bodyPr>
          <a:lstStyle/>
          <a:p>
            <a:r>
              <a:rPr lang="en-US" altLang="zh-CN" sz="2800" dirty="0" smtClean="0"/>
              <a:t>3.2</a:t>
            </a:r>
            <a:r>
              <a:rPr lang="zh-CN" altLang="en-US" sz="2800" dirty="0" smtClean="0"/>
              <a:t>多点透视</a:t>
            </a:r>
            <a:endParaRPr lang="zh-CN" altLang="en-US" sz="2800" dirty="0"/>
          </a:p>
        </p:txBody>
      </p:sp>
      <p:sp>
        <p:nvSpPr>
          <p:cNvPr id="3" name="内容占位符 2"/>
          <p:cNvSpPr>
            <a:spLocks noGrp="1"/>
          </p:cNvSpPr>
          <p:nvPr>
            <p:ph idx="4294967295"/>
          </p:nvPr>
        </p:nvSpPr>
        <p:spPr>
          <a:xfrm>
            <a:off x="516350" y="1662420"/>
            <a:ext cx="7886700" cy="3583366"/>
          </a:xfrm>
        </p:spPr>
        <p:txBody>
          <a:bodyPr/>
          <a:lstStyle/>
          <a:p>
            <a:endParaRPr lang="zh-CN" altLang="en-US" dirty="0" smtClean="0"/>
          </a:p>
          <a:p>
            <a:r>
              <a:rPr lang="zh-CN" altLang="en-US" sz="2000" dirty="0" smtClean="0">
                <a:latin typeface="+mn-ea"/>
              </a:rPr>
              <a:t>根据一点透视的原理予以推广，如果</a:t>
            </a:r>
            <a:r>
              <a:rPr lang="en-US" altLang="zh-CN" sz="2000" dirty="0" err="1" smtClean="0">
                <a:latin typeface="+mn-ea"/>
              </a:rPr>
              <a:t>p,q,r</a:t>
            </a:r>
            <a:r>
              <a:rPr lang="zh-CN" altLang="en-US" sz="2000" dirty="0" smtClean="0">
                <a:latin typeface="+mn-ea"/>
              </a:rPr>
              <a:t>三个元素中有两个为非零元素时，将会生成两个灭点，因此得</a:t>
            </a:r>
            <a:r>
              <a:rPr lang="zh-CN" altLang="en-US" sz="2000" dirty="0" smtClean="0"/>
              <a:t>到两点透视。如当</a:t>
            </a:r>
            <a:r>
              <a:rPr lang="en-US" altLang="zh-CN" sz="2000" dirty="0" smtClean="0"/>
              <a:t>p≠0, r≠0</a:t>
            </a:r>
            <a:r>
              <a:rPr lang="zh-CN" altLang="en-US" sz="2000" dirty="0" smtClean="0"/>
              <a:t>时，结果为： </a:t>
            </a:r>
            <a:endParaRPr lang="zh-CN" altLang="en-US" sz="2000" dirty="0"/>
          </a:p>
        </p:txBody>
      </p:sp>
      <p:pic>
        <p:nvPicPr>
          <p:cNvPr id="4" name="图片 3"/>
          <p:cNvPicPr>
            <a:picLocks noChangeAspect="1"/>
          </p:cNvPicPr>
          <p:nvPr/>
        </p:nvPicPr>
        <p:blipFill>
          <a:blip r:embed="rId2"/>
          <a:stretch>
            <a:fillRect/>
          </a:stretch>
        </p:blipFill>
        <p:spPr>
          <a:xfrm>
            <a:off x="1049356" y="3052729"/>
            <a:ext cx="6820688" cy="1411990"/>
          </a:xfrm>
          <a:prstGeom prst="rect">
            <a:avLst/>
          </a:prstGeom>
        </p:spPr>
      </p:pic>
      <p:pic>
        <p:nvPicPr>
          <p:cNvPr id="5" name="图片 4"/>
          <p:cNvPicPr>
            <a:picLocks noChangeAspect="1"/>
          </p:cNvPicPr>
          <p:nvPr/>
        </p:nvPicPr>
        <p:blipFill>
          <a:blip r:embed="rId3"/>
          <a:stretch>
            <a:fillRect/>
          </a:stretch>
        </p:blipFill>
        <p:spPr>
          <a:xfrm>
            <a:off x="5054174" y="4347028"/>
            <a:ext cx="2258241" cy="1211222"/>
          </a:xfrm>
          <a:prstGeom prst="rect">
            <a:avLst/>
          </a:prstGeom>
        </p:spPr>
      </p:pic>
      <p:sp>
        <p:nvSpPr>
          <p:cNvPr id="6" name="矩形 5"/>
          <p:cNvSpPr/>
          <p:nvPr/>
        </p:nvSpPr>
        <p:spPr>
          <a:xfrm>
            <a:off x="1161024" y="4674307"/>
            <a:ext cx="4618822" cy="707886"/>
          </a:xfrm>
          <a:prstGeom prst="rect">
            <a:avLst/>
          </a:prstGeom>
        </p:spPr>
        <p:txBody>
          <a:bodyPr wrap="square">
            <a:spAutoFit/>
          </a:bodyPr>
          <a:lstStyle/>
          <a:p>
            <a:endParaRPr lang="zh-CN" altLang="en-US" sz="2000" dirty="0">
              <a:solidFill>
                <a:srgbClr val="000000"/>
              </a:solidFill>
              <a:latin typeface="黑体" panose="02010609060101010101" pitchFamily="49" charset="-122"/>
              <a:ea typeface="黑体" panose="02010609060101010101" pitchFamily="49" charset="-122"/>
            </a:endParaRPr>
          </a:p>
          <a:p>
            <a:r>
              <a:rPr lang="zh-CN" altLang="en-US" sz="2000" dirty="0">
                <a:latin typeface="+mn-ea"/>
              </a:rPr>
              <a:t>经过齐次化处理后结果为： </a:t>
            </a:r>
          </a:p>
        </p:txBody>
      </p:sp>
      <p:sp>
        <p:nvSpPr>
          <p:cNvPr id="7" name="矩形 6"/>
          <p:cNvSpPr/>
          <p:nvPr/>
        </p:nvSpPr>
        <p:spPr>
          <a:xfrm>
            <a:off x="1207846" y="5610841"/>
            <a:ext cx="4572000" cy="1015663"/>
          </a:xfrm>
          <a:prstGeom prst="rect">
            <a:avLst/>
          </a:prstGeom>
        </p:spPr>
        <p:txBody>
          <a:bodyPr>
            <a:spAutoFit/>
          </a:bodyPr>
          <a:lstStyle/>
          <a:p>
            <a:endParaRPr lang="zh-CN" altLang="en-US" sz="2000" dirty="0">
              <a:solidFill>
                <a:srgbClr val="000000"/>
              </a:solidFill>
              <a:latin typeface="黑体" panose="02010609060101010101" pitchFamily="49" charset="-122"/>
              <a:ea typeface="黑体" panose="02010609060101010101" pitchFamily="49" charset="-122"/>
            </a:endParaRPr>
          </a:p>
          <a:p>
            <a:r>
              <a:rPr lang="zh-CN" altLang="en-US" sz="2000" dirty="0">
                <a:latin typeface="+mn-ea"/>
              </a:rPr>
              <a:t>当</a:t>
            </a:r>
            <a:r>
              <a:rPr lang="en-US" altLang="zh-CN" sz="2000" dirty="0">
                <a:latin typeface="+mn-ea"/>
              </a:rPr>
              <a:t>x→∞</a:t>
            </a:r>
            <a:r>
              <a:rPr lang="zh-CN" altLang="en-US" sz="2000" dirty="0">
                <a:latin typeface="+mn-ea"/>
              </a:rPr>
              <a:t>时，一个灭点在</a:t>
            </a:r>
            <a:r>
              <a:rPr lang="en-US" altLang="zh-CN" sz="2000" dirty="0">
                <a:latin typeface="+mn-ea"/>
              </a:rPr>
              <a:t>x</a:t>
            </a:r>
            <a:r>
              <a:rPr lang="zh-CN" altLang="en-US" sz="2000" dirty="0">
                <a:latin typeface="+mn-ea"/>
              </a:rPr>
              <a:t>轴上的</a:t>
            </a:r>
            <a:r>
              <a:rPr lang="en-US" altLang="zh-CN" sz="2000" dirty="0">
                <a:latin typeface="+mn-ea"/>
              </a:rPr>
              <a:t>1/p</a:t>
            </a:r>
            <a:r>
              <a:rPr lang="zh-CN" altLang="en-US" sz="2000" dirty="0">
                <a:latin typeface="+mn-ea"/>
              </a:rPr>
              <a:t>处 </a:t>
            </a:r>
          </a:p>
          <a:p>
            <a:r>
              <a:rPr lang="zh-CN" altLang="en-US" sz="2000" dirty="0">
                <a:latin typeface="+mn-ea"/>
              </a:rPr>
              <a:t>当</a:t>
            </a:r>
            <a:r>
              <a:rPr lang="en-US" altLang="zh-CN" sz="2000" dirty="0">
                <a:latin typeface="+mn-ea"/>
              </a:rPr>
              <a:t>z→∞</a:t>
            </a:r>
            <a:r>
              <a:rPr lang="zh-CN" altLang="en-US" sz="2000" dirty="0">
                <a:latin typeface="+mn-ea"/>
              </a:rPr>
              <a:t>时，一个灭点在</a:t>
            </a:r>
            <a:r>
              <a:rPr lang="en-US" altLang="zh-CN" sz="2000" dirty="0">
                <a:latin typeface="+mn-ea"/>
              </a:rPr>
              <a:t>z</a:t>
            </a:r>
            <a:r>
              <a:rPr lang="zh-CN" altLang="en-US" sz="2000" dirty="0">
                <a:latin typeface="+mn-ea"/>
              </a:rPr>
              <a:t>轴上的</a:t>
            </a:r>
            <a:r>
              <a:rPr lang="en-US" altLang="zh-CN" sz="2000" dirty="0">
                <a:latin typeface="+mn-ea"/>
              </a:rPr>
              <a:t>1/r</a:t>
            </a:r>
            <a:r>
              <a:rPr lang="zh-CN" altLang="en-US" sz="2000" dirty="0">
                <a:latin typeface="+mn-ea"/>
              </a:rPr>
              <a:t>处 </a:t>
            </a:r>
          </a:p>
        </p:txBody>
      </p:sp>
    </p:spTree>
    <p:extLst>
      <p:ext uri="{BB962C8B-B14F-4D97-AF65-F5344CB8AC3E}">
        <p14:creationId xmlns:p14="http://schemas.microsoft.com/office/powerpoint/2010/main" val="3214002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lstStyle/>
          <a:p>
            <a:endParaRPr lang="zh-CN" altLang="en-US" dirty="0"/>
          </a:p>
        </p:txBody>
      </p:sp>
      <p:sp>
        <p:nvSpPr>
          <p:cNvPr id="3" name="内容占位符 2"/>
          <p:cNvSpPr>
            <a:spLocks noGrp="1"/>
          </p:cNvSpPr>
          <p:nvPr>
            <p:ph idx="4294967295"/>
          </p:nvPr>
        </p:nvSpPr>
        <p:spPr>
          <a:xfrm>
            <a:off x="628650" y="1825625"/>
            <a:ext cx="7886700" cy="4351338"/>
          </a:xfrm>
        </p:spPr>
        <p:txBody>
          <a:bodyPr/>
          <a:lstStyle/>
          <a:p>
            <a:endParaRPr lang="zh-CN" altLang="en-US" dirty="0"/>
          </a:p>
          <a:p>
            <a:r>
              <a:rPr lang="zh-CN" altLang="en-US" dirty="0"/>
              <a:t>同理，当</a:t>
            </a:r>
            <a:r>
              <a:rPr lang="en-US" altLang="zh-CN" dirty="0" err="1"/>
              <a:t>p,q,r</a:t>
            </a:r>
            <a:r>
              <a:rPr lang="zh-CN" altLang="en-US" dirty="0"/>
              <a:t>三个元素全为非零时，结果将会产生三个灭点，从而形成三点透视。产生的三个灭点分别在</a:t>
            </a:r>
            <a:r>
              <a:rPr lang="en-US" altLang="zh-CN" dirty="0"/>
              <a:t>x</a:t>
            </a:r>
            <a:r>
              <a:rPr lang="zh-CN" altLang="en-US" dirty="0"/>
              <a:t>轴上的</a:t>
            </a:r>
            <a:r>
              <a:rPr lang="en-US" altLang="zh-CN" dirty="0"/>
              <a:t>1/p</a:t>
            </a:r>
            <a:r>
              <a:rPr lang="zh-CN" altLang="en-US" dirty="0"/>
              <a:t>处、</a:t>
            </a:r>
            <a:r>
              <a:rPr lang="en-US" altLang="zh-CN" dirty="0"/>
              <a:t>y</a:t>
            </a:r>
            <a:r>
              <a:rPr lang="zh-CN" altLang="en-US" dirty="0"/>
              <a:t>轴上的</a:t>
            </a:r>
            <a:r>
              <a:rPr lang="en-US" altLang="zh-CN" dirty="0"/>
              <a:t>1/q</a:t>
            </a:r>
            <a:r>
              <a:rPr lang="zh-CN" altLang="en-US" dirty="0"/>
              <a:t>处和</a:t>
            </a:r>
            <a:r>
              <a:rPr lang="en-US" altLang="zh-CN" dirty="0"/>
              <a:t>z</a:t>
            </a:r>
            <a:r>
              <a:rPr lang="zh-CN" altLang="en-US" dirty="0"/>
              <a:t>轴上的</a:t>
            </a:r>
            <a:r>
              <a:rPr lang="en-US" altLang="zh-CN" dirty="0"/>
              <a:t>1/r</a:t>
            </a:r>
            <a:r>
              <a:rPr lang="zh-CN" altLang="en-US" dirty="0"/>
              <a:t>处 </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59316" y="3506703"/>
            <a:ext cx="6395292" cy="2084472"/>
          </a:xfrm>
          <a:prstGeom prst="rect">
            <a:avLst/>
          </a:prstGeom>
        </p:spPr>
      </p:pic>
    </p:spTree>
    <p:extLst>
      <p:ext uri="{BB962C8B-B14F-4D97-AF65-F5344CB8AC3E}">
        <p14:creationId xmlns:p14="http://schemas.microsoft.com/office/powerpoint/2010/main" val="596313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46872" y="857251"/>
            <a:ext cx="7886700" cy="994172"/>
          </a:xfrm>
        </p:spPr>
        <p:txBody>
          <a:bodyPr>
            <a:normAutofit/>
          </a:bodyPr>
          <a:lstStyle/>
          <a:p>
            <a:r>
              <a:rPr lang="zh-CN" altLang="en-US" sz="2400" dirty="0"/>
              <a:t/>
            </a:r>
            <a:br>
              <a:rPr lang="zh-CN" altLang="en-US" sz="2400" dirty="0"/>
            </a:br>
            <a:r>
              <a:rPr lang="zh-CN" altLang="en-US" sz="2400" dirty="0" smtClean="0"/>
              <a:t>图形</a:t>
            </a:r>
            <a:r>
              <a:rPr lang="zh-CN" altLang="en-US" sz="2400" dirty="0"/>
              <a:t>变换的基本原理 </a:t>
            </a:r>
          </a:p>
        </p:txBody>
      </p:sp>
      <p:sp>
        <p:nvSpPr>
          <p:cNvPr id="3" name="内容占位符 2"/>
          <p:cNvSpPr>
            <a:spLocks noGrp="1"/>
          </p:cNvSpPr>
          <p:nvPr>
            <p:ph idx="4294967295"/>
          </p:nvPr>
        </p:nvSpPr>
        <p:spPr>
          <a:xfrm>
            <a:off x="446872" y="1694432"/>
            <a:ext cx="7886700" cy="3263504"/>
          </a:xfrm>
        </p:spPr>
        <p:txBody>
          <a:bodyPr/>
          <a:lstStyle/>
          <a:p>
            <a:endParaRPr lang="zh-CN" altLang="en-US" dirty="0"/>
          </a:p>
          <a:p>
            <a:r>
              <a:rPr lang="zh-CN" altLang="en-US" sz="2400" dirty="0">
                <a:latin typeface="+mn-ea"/>
              </a:rPr>
              <a:t>（</a:t>
            </a:r>
            <a:r>
              <a:rPr lang="en-US" altLang="zh-CN" sz="2400" dirty="0">
                <a:latin typeface="+mn-ea"/>
              </a:rPr>
              <a:t>1</a:t>
            </a:r>
            <a:r>
              <a:rPr lang="zh-CN" altLang="en-US" sz="2400" dirty="0">
                <a:latin typeface="+mn-ea"/>
              </a:rPr>
              <a:t>）图形变化了，但原图形</a:t>
            </a:r>
            <a:r>
              <a:rPr lang="zh-CN" altLang="en-US" sz="2400" dirty="0" smtClean="0">
                <a:latin typeface="+mn-ea"/>
              </a:rPr>
              <a:t>的连边</a:t>
            </a:r>
            <a:r>
              <a:rPr lang="zh-CN" altLang="en-US" sz="2400" dirty="0">
                <a:latin typeface="+mn-ea"/>
              </a:rPr>
              <a:t>规则没有改变 </a:t>
            </a:r>
          </a:p>
          <a:p>
            <a:r>
              <a:rPr lang="zh-CN" altLang="en-US" sz="2400" dirty="0">
                <a:latin typeface="+mn-ea"/>
              </a:rPr>
              <a:t>（</a:t>
            </a:r>
            <a:r>
              <a:rPr lang="en-US" altLang="zh-CN" sz="2400" dirty="0">
                <a:latin typeface="+mn-ea"/>
              </a:rPr>
              <a:t>2</a:t>
            </a:r>
            <a:r>
              <a:rPr lang="zh-CN" altLang="en-US" sz="2400" dirty="0">
                <a:latin typeface="+mn-ea"/>
              </a:rPr>
              <a:t>）图形的变化，是因为</a:t>
            </a:r>
            <a:r>
              <a:rPr lang="zh-CN" altLang="en-US" sz="2400" dirty="0" smtClean="0">
                <a:latin typeface="+mn-ea"/>
              </a:rPr>
              <a:t>顶点位置</a:t>
            </a:r>
            <a:r>
              <a:rPr lang="zh-CN" altLang="en-US" sz="2400" dirty="0">
                <a:latin typeface="+mn-ea"/>
              </a:rPr>
              <a:t>的改变决定的 </a:t>
            </a:r>
          </a:p>
        </p:txBody>
      </p:sp>
      <p:pic>
        <p:nvPicPr>
          <p:cNvPr id="4" name="图片 3"/>
          <p:cNvPicPr>
            <a:picLocks noChangeAspect="1"/>
          </p:cNvPicPr>
          <p:nvPr/>
        </p:nvPicPr>
        <p:blipFill>
          <a:blip r:embed="rId2"/>
          <a:stretch>
            <a:fillRect/>
          </a:stretch>
        </p:blipFill>
        <p:spPr>
          <a:xfrm>
            <a:off x="446872" y="3003989"/>
            <a:ext cx="6660170" cy="1953947"/>
          </a:xfrm>
          <a:prstGeom prst="rect">
            <a:avLst/>
          </a:prstGeom>
        </p:spPr>
      </p:pic>
      <p:sp>
        <p:nvSpPr>
          <p:cNvPr id="5" name="矩形 4"/>
          <p:cNvSpPr/>
          <p:nvPr/>
        </p:nvSpPr>
        <p:spPr>
          <a:xfrm>
            <a:off x="654127" y="5075435"/>
            <a:ext cx="7472190" cy="952248"/>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变换图形就是要变换图形的几何关系，即改变顶点的坐标；同时，保持图形的原拓扑关系不变 </a:t>
            </a:r>
          </a:p>
        </p:txBody>
      </p:sp>
    </p:spTree>
    <p:extLst>
      <p:ext uri="{BB962C8B-B14F-4D97-AF65-F5344CB8AC3E}">
        <p14:creationId xmlns:p14="http://schemas.microsoft.com/office/powerpoint/2010/main" val="9191473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lstStyle/>
          <a:p>
            <a:r>
              <a:rPr lang="zh-CN" altLang="en-US" dirty="0"/>
              <a:t/>
            </a:r>
            <a:br>
              <a:rPr lang="zh-CN" altLang="en-US" dirty="0"/>
            </a:br>
            <a:r>
              <a:rPr lang="en-US" altLang="zh-CN" sz="2800" dirty="0" smtClean="0">
                <a:latin typeface="+mj-ea"/>
              </a:rPr>
              <a:t>3.3</a:t>
            </a:r>
            <a:r>
              <a:rPr lang="zh-CN" altLang="en-US" sz="2800" dirty="0" smtClean="0">
                <a:latin typeface="+mj-ea"/>
              </a:rPr>
              <a:t>透视投影</a:t>
            </a:r>
            <a:r>
              <a:rPr lang="zh-CN" altLang="en-US" sz="2800" dirty="0">
                <a:latin typeface="+mj-ea"/>
              </a:rPr>
              <a:t>实例 </a:t>
            </a:r>
          </a:p>
        </p:txBody>
      </p:sp>
      <p:sp>
        <p:nvSpPr>
          <p:cNvPr id="3" name="内容占位符 2"/>
          <p:cNvSpPr>
            <a:spLocks noGrp="1"/>
          </p:cNvSpPr>
          <p:nvPr>
            <p:ph idx="4294967295"/>
          </p:nvPr>
        </p:nvSpPr>
        <p:spPr>
          <a:xfrm>
            <a:off x="628650" y="1775056"/>
            <a:ext cx="7886700" cy="4350322"/>
          </a:xfrm>
        </p:spPr>
        <p:txBody>
          <a:bodyPr>
            <a:normAutofit fontScale="92500" lnSpcReduction="10000"/>
          </a:bodyPr>
          <a:lstStyle/>
          <a:p>
            <a:endParaRPr lang="zh-CN" altLang="en-US" dirty="0"/>
          </a:p>
          <a:p>
            <a:r>
              <a:rPr lang="en-US" altLang="zh-CN" dirty="0"/>
              <a:t>1</a:t>
            </a:r>
            <a:r>
              <a:rPr lang="zh-CN" altLang="en-US" dirty="0"/>
              <a:t>、一点透视 </a:t>
            </a:r>
            <a:endParaRPr lang="en-US" altLang="zh-CN" dirty="0" smtClean="0"/>
          </a:p>
          <a:p>
            <a:pPr marL="0" indent="0">
              <a:buNone/>
            </a:pPr>
            <a:r>
              <a:rPr lang="zh-CN" altLang="en-US" dirty="0" smtClean="0">
                <a:latin typeface="+mn-ea"/>
              </a:rPr>
              <a:t> </a:t>
            </a:r>
            <a:r>
              <a:rPr lang="zh-CN" altLang="en-US" dirty="0"/>
              <a:t>一点透视只有一个灭点。进行透视投影，要很好地考虑图面布局，以避免三维物体的平面或直线积聚成直线或点而影响直观性。具体地说，就是要考虑下列几点： </a:t>
            </a:r>
            <a:endParaRPr lang="en-US" altLang="zh-CN" dirty="0" smtClean="0"/>
          </a:p>
          <a:p>
            <a:pPr marL="0" indent="0">
              <a:buNone/>
            </a:pPr>
            <a:endParaRPr lang="zh-CN" altLang="en-US" dirty="0">
              <a:latin typeface="+mn-ea"/>
            </a:endParaRPr>
          </a:p>
          <a:p>
            <a:r>
              <a:rPr lang="zh-CN" altLang="en-US" dirty="0"/>
              <a:t>（</a:t>
            </a:r>
            <a:r>
              <a:rPr lang="en-US" altLang="zh-CN" dirty="0"/>
              <a:t>1</a:t>
            </a:r>
            <a:r>
              <a:rPr lang="zh-CN" altLang="en-US" dirty="0"/>
              <a:t>）三维形体与画面（投影面）的相对位置； </a:t>
            </a:r>
          </a:p>
          <a:p>
            <a:r>
              <a:rPr lang="zh-CN" altLang="en-US" dirty="0"/>
              <a:t>（</a:t>
            </a:r>
            <a:r>
              <a:rPr lang="en-US" altLang="zh-CN" dirty="0"/>
              <a:t>2</a:t>
            </a:r>
            <a:r>
              <a:rPr lang="zh-CN" altLang="en-US" dirty="0"/>
              <a:t>）视距，即视点（投影中心）与画面的距离 </a:t>
            </a:r>
          </a:p>
          <a:p>
            <a:r>
              <a:rPr lang="zh-CN" altLang="en-US" dirty="0"/>
              <a:t>（</a:t>
            </a:r>
            <a:r>
              <a:rPr lang="en-US" altLang="zh-CN" dirty="0"/>
              <a:t>3</a:t>
            </a:r>
            <a:r>
              <a:rPr lang="zh-CN" altLang="en-US" dirty="0"/>
              <a:t>）视点的高度 </a:t>
            </a:r>
          </a:p>
        </p:txBody>
      </p:sp>
    </p:spTree>
    <p:extLst>
      <p:ext uri="{BB962C8B-B14F-4D97-AF65-F5344CB8AC3E}">
        <p14:creationId xmlns:p14="http://schemas.microsoft.com/office/powerpoint/2010/main" val="8860295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88345" y="1559575"/>
            <a:ext cx="7494223" cy="666893"/>
          </a:xfrm>
        </p:spPr>
        <p:txBody>
          <a:bodyPr>
            <a:normAutofit fontScale="90000"/>
          </a:bodyPr>
          <a:lstStyle/>
          <a:p>
            <a:r>
              <a:rPr lang="zh-CN" altLang="en-US" dirty="0"/>
              <a:t/>
            </a:r>
            <a:br>
              <a:rPr lang="zh-CN" altLang="en-US" dirty="0"/>
            </a:br>
            <a:r>
              <a:rPr lang="zh-CN" altLang="en-US" dirty="0"/>
              <a:t/>
            </a:r>
            <a:br>
              <a:rPr lang="zh-CN" altLang="en-US" dirty="0"/>
            </a:br>
            <a:r>
              <a:rPr lang="zh-CN" altLang="en-US" sz="1650" dirty="0" smtClean="0"/>
              <a:t>一点</a:t>
            </a:r>
            <a:r>
              <a:rPr lang="zh-CN" altLang="en-US" sz="1650" dirty="0"/>
              <a:t>透视的步骤如下</a:t>
            </a:r>
            <a:r>
              <a:rPr lang="zh-CN" altLang="en-US" sz="2025" dirty="0"/>
              <a:t>： </a:t>
            </a:r>
            <a:r>
              <a:rPr lang="zh-CN" altLang="en-US" dirty="0"/>
              <a:t/>
            </a:r>
            <a:br>
              <a:rPr lang="zh-CN" altLang="en-US" dirty="0"/>
            </a:br>
            <a:r>
              <a:rPr lang="en-US" altLang="zh-CN" dirty="0"/>
              <a:t/>
            </a:r>
            <a:br>
              <a:rPr lang="en-US" altLang="zh-CN" dirty="0"/>
            </a:br>
            <a:r>
              <a:rPr lang="en-US" altLang="zh-CN" dirty="0"/>
              <a:t/>
            </a:r>
            <a:br>
              <a:rPr lang="en-US" altLang="zh-CN" dirty="0"/>
            </a:br>
            <a:r>
              <a:rPr lang="en-US" altLang="zh-CN" dirty="0" smtClean="0"/>
              <a:t> </a:t>
            </a:r>
            <a:r>
              <a:rPr lang="en-US" altLang="zh-CN" dirty="0"/>
              <a:t/>
            </a:r>
            <a:br>
              <a:rPr lang="en-US" altLang="zh-CN" dirty="0"/>
            </a:br>
            <a:r>
              <a:rPr lang="en-US" altLang="zh-CN" dirty="0" smtClean="0"/>
              <a:t> </a:t>
            </a:r>
            <a:endParaRPr lang="zh-CN" altLang="en-US" dirty="0"/>
          </a:p>
        </p:txBody>
      </p:sp>
      <p:sp>
        <p:nvSpPr>
          <p:cNvPr id="3" name="内容占位符 2"/>
          <p:cNvSpPr>
            <a:spLocks noGrp="1"/>
          </p:cNvSpPr>
          <p:nvPr>
            <p:ph idx="4294967295"/>
          </p:nvPr>
        </p:nvSpPr>
        <p:spPr>
          <a:xfrm>
            <a:off x="322932" y="1375416"/>
            <a:ext cx="7886700" cy="3263504"/>
          </a:xfrm>
        </p:spPr>
        <p:txBody>
          <a:bodyPr/>
          <a:lstStyle/>
          <a:p>
            <a:endParaRPr lang="zh-CN" altLang="en-US" dirty="0"/>
          </a:p>
          <a:p>
            <a:r>
              <a:rPr lang="zh-CN" altLang="en-US" sz="1500" dirty="0"/>
              <a:t>（</a:t>
            </a:r>
            <a:r>
              <a:rPr lang="en-US" altLang="zh-CN" sz="1500" dirty="0"/>
              <a:t>1</a:t>
            </a:r>
            <a:r>
              <a:rPr lang="zh-CN" altLang="en-US" sz="1500" dirty="0"/>
              <a:t>）将三维物体平移到适当位置</a:t>
            </a:r>
            <a:r>
              <a:rPr lang="en-US" altLang="zh-CN" sz="1500" dirty="0"/>
              <a:t>l</a:t>
            </a:r>
            <a:r>
              <a:rPr lang="zh-CN" altLang="en-US" sz="1500" dirty="0"/>
              <a:t>、</a:t>
            </a:r>
            <a:r>
              <a:rPr lang="en-US" altLang="zh-CN" sz="1500" dirty="0"/>
              <a:t>m</a:t>
            </a:r>
            <a:r>
              <a:rPr lang="zh-CN" altLang="en-US" sz="1500" dirty="0"/>
              <a:t>、</a:t>
            </a:r>
            <a:r>
              <a:rPr lang="en-US" altLang="zh-CN" sz="1500" dirty="0"/>
              <a:t>n </a:t>
            </a:r>
          </a:p>
          <a:p>
            <a:r>
              <a:rPr lang="zh-CN" altLang="en-US" sz="1500" dirty="0"/>
              <a:t>（</a:t>
            </a:r>
            <a:r>
              <a:rPr lang="en-US" altLang="zh-CN" sz="1500" dirty="0"/>
              <a:t>2</a:t>
            </a:r>
            <a:r>
              <a:rPr lang="zh-CN" altLang="en-US" sz="1500" dirty="0"/>
              <a:t>）进行透视变换 </a:t>
            </a:r>
          </a:p>
          <a:p>
            <a:r>
              <a:rPr lang="zh-CN" altLang="en-US" sz="1500" dirty="0"/>
              <a:t>（</a:t>
            </a:r>
            <a:r>
              <a:rPr lang="en-US" altLang="zh-CN" sz="1500" dirty="0"/>
              <a:t>3</a:t>
            </a:r>
            <a:r>
              <a:rPr lang="zh-CN" altLang="en-US" sz="1500" dirty="0"/>
              <a:t>）最后，为了绘制的方便，向</a:t>
            </a:r>
            <a:r>
              <a:rPr lang="en-US" altLang="zh-CN" sz="1500" dirty="0" err="1"/>
              <a:t>xoy</a:t>
            </a:r>
            <a:r>
              <a:rPr lang="zh-CN" altLang="en-US" sz="1500" dirty="0"/>
              <a:t>平面作正投影变换，</a:t>
            </a:r>
            <a:endParaRPr lang="en-US" altLang="zh-CN" sz="1500" dirty="0"/>
          </a:p>
          <a:p>
            <a:pPr marL="0" indent="0">
              <a:buNone/>
            </a:pPr>
            <a:r>
              <a:rPr lang="zh-CN" altLang="en-US" sz="1500" dirty="0"/>
              <a:t>将结果变换到</a:t>
            </a:r>
            <a:r>
              <a:rPr lang="en-US" altLang="zh-CN" sz="1500" dirty="0" err="1"/>
              <a:t>xoy</a:t>
            </a:r>
            <a:r>
              <a:rPr lang="zh-CN" altLang="en-US" sz="1500" dirty="0"/>
              <a:t>平面上。</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916" y="1681803"/>
            <a:ext cx="2201610" cy="1457648"/>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3767194605"/>
              </p:ext>
            </p:extLst>
          </p:nvPr>
        </p:nvGraphicFramePr>
        <p:xfrm>
          <a:off x="1123720" y="3404212"/>
          <a:ext cx="6015209" cy="1907563"/>
        </p:xfrm>
        <a:graphic>
          <a:graphicData uri="http://schemas.openxmlformats.org/presentationml/2006/ole">
            <mc:AlternateContent xmlns:mc="http://schemas.openxmlformats.org/markup-compatibility/2006">
              <mc:Choice xmlns:v="urn:schemas-microsoft-com:vml" Requires="v">
                <p:oleObj spid="_x0000_s2053" name="Equation" r:id="rId4" imgW="3136680" imgH="914400" progId="Equation.DSMT4">
                  <p:embed/>
                </p:oleObj>
              </mc:Choice>
              <mc:Fallback>
                <p:oleObj name="Equation" r:id="rId4" imgW="3136680" imgH="914400" progId="Equation.DSMT4">
                  <p:embed/>
                  <p:pic>
                    <p:nvPicPr>
                      <p:cNvPr id="0" name=""/>
                      <p:cNvPicPr/>
                      <p:nvPr/>
                    </p:nvPicPr>
                    <p:blipFill>
                      <a:blip r:embed="rId5"/>
                      <a:stretch>
                        <a:fillRect/>
                      </a:stretch>
                    </p:blipFill>
                    <p:spPr>
                      <a:xfrm>
                        <a:off x="1123720" y="3404212"/>
                        <a:ext cx="6015209" cy="1907563"/>
                      </a:xfrm>
                      <a:prstGeom prst="rect">
                        <a:avLst/>
                      </a:prstGeom>
                    </p:spPr>
                  </p:pic>
                </p:oleObj>
              </mc:Fallback>
            </mc:AlternateContent>
          </a:graphicData>
        </a:graphic>
      </p:graphicFrame>
    </p:spTree>
    <p:extLst>
      <p:ext uri="{BB962C8B-B14F-4D97-AF65-F5344CB8AC3E}">
        <p14:creationId xmlns:p14="http://schemas.microsoft.com/office/powerpoint/2010/main" val="1515785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lstStyle/>
          <a:p>
            <a:r>
              <a:rPr lang="zh-CN" altLang="en-US" dirty="0"/>
              <a:t/>
            </a:r>
            <a:br>
              <a:rPr lang="zh-CN" altLang="en-US" dirty="0"/>
            </a:br>
            <a:r>
              <a:rPr lang="zh-CN" altLang="en-US" dirty="0"/>
              <a:t>单位立方体的一点透视图</a:t>
            </a:r>
          </a:p>
        </p:txBody>
      </p:sp>
      <p:pic>
        <p:nvPicPr>
          <p:cNvPr id="4" name="内容占位符 3"/>
          <p:cNvPicPr>
            <a:picLocks noGrp="1" noChangeAspect="1"/>
          </p:cNvPicPr>
          <p:nvPr>
            <p:ph idx="4294967295"/>
          </p:nvPr>
        </p:nvPicPr>
        <p:blipFill>
          <a:blip r:embed="rId2"/>
          <a:stretch>
            <a:fillRect/>
          </a:stretch>
        </p:blipFill>
        <p:spPr>
          <a:xfrm>
            <a:off x="559202" y="2330223"/>
            <a:ext cx="7886700" cy="2951823"/>
          </a:xfrm>
          <a:prstGeom prst="rect">
            <a:avLst/>
          </a:prstGeom>
        </p:spPr>
      </p:pic>
    </p:spTree>
    <p:extLst>
      <p:ext uri="{BB962C8B-B14F-4D97-AF65-F5344CB8AC3E}">
        <p14:creationId xmlns:p14="http://schemas.microsoft.com/office/powerpoint/2010/main" val="1193137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3711" y="950359"/>
            <a:ext cx="7886700" cy="3263504"/>
          </a:xfrm>
        </p:spPr>
        <p:txBody>
          <a:bodyPr>
            <a:normAutofit fontScale="92500" lnSpcReduction="10000"/>
          </a:bodyPr>
          <a:lstStyle/>
          <a:p>
            <a:endParaRPr lang="zh-CN" altLang="en-US" dirty="0"/>
          </a:p>
          <a:p>
            <a:pPr marL="0" indent="0">
              <a:buNone/>
            </a:pPr>
            <a:r>
              <a:rPr lang="zh-CN" altLang="en-US" sz="2600" dirty="0"/>
              <a:t>二点透视的一般</a:t>
            </a:r>
            <a:r>
              <a:rPr lang="zh-CN" altLang="en-US" sz="2600" dirty="0" smtClean="0"/>
              <a:t>步骤</a:t>
            </a:r>
            <a:endParaRPr lang="en-US" altLang="zh-CN" sz="2600" dirty="0" smtClean="0"/>
          </a:p>
          <a:p>
            <a:endParaRPr lang="zh-CN" altLang="en-US" sz="2600" dirty="0"/>
          </a:p>
          <a:p>
            <a:pPr marL="0" indent="0">
              <a:buNone/>
            </a:pPr>
            <a:r>
              <a:rPr lang="zh-CN" altLang="en-US" sz="2600" dirty="0"/>
              <a:t>（</a:t>
            </a:r>
            <a:r>
              <a:rPr lang="en-US" altLang="zh-CN" sz="2600" dirty="0"/>
              <a:t>1</a:t>
            </a:r>
            <a:r>
              <a:rPr lang="zh-CN" altLang="en-US" sz="2600" dirty="0"/>
              <a:t>）将物体平移到适当位置</a:t>
            </a:r>
            <a:r>
              <a:rPr lang="en-US" altLang="zh-CN" sz="2600" dirty="0"/>
              <a:t>l</a:t>
            </a:r>
            <a:r>
              <a:rPr lang="zh-CN" altLang="en-US" sz="2600" dirty="0"/>
              <a:t>、</a:t>
            </a:r>
            <a:r>
              <a:rPr lang="en-US" altLang="zh-CN" sz="2600" dirty="0"/>
              <a:t>m</a:t>
            </a:r>
            <a:r>
              <a:rPr lang="zh-CN" altLang="en-US" sz="2600" dirty="0"/>
              <a:t>、</a:t>
            </a:r>
            <a:r>
              <a:rPr lang="en-US" altLang="zh-CN" sz="2600" dirty="0"/>
              <a:t>n </a:t>
            </a:r>
          </a:p>
          <a:p>
            <a:pPr marL="0" indent="0">
              <a:buNone/>
            </a:pPr>
            <a:r>
              <a:rPr lang="zh-CN" altLang="en-US" sz="2600" dirty="0"/>
              <a:t>（</a:t>
            </a:r>
            <a:r>
              <a:rPr lang="en-US" altLang="zh-CN" sz="2600" dirty="0"/>
              <a:t>2</a:t>
            </a:r>
            <a:r>
              <a:rPr lang="zh-CN" altLang="en-US" sz="2600" dirty="0"/>
              <a:t>）将物体绕</a:t>
            </a:r>
            <a:r>
              <a:rPr lang="en-US" altLang="zh-CN" sz="2600" dirty="0"/>
              <a:t>y</a:t>
            </a:r>
            <a:r>
              <a:rPr lang="zh-CN" altLang="en-US" sz="2600" dirty="0"/>
              <a:t>轴旋转</a:t>
            </a:r>
            <a:r>
              <a:rPr lang="en-US" altLang="zh-CN" sz="2600" dirty="0"/>
              <a:t>θ</a:t>
            </a:r>
            <a:r>
              <a:rPr lang="zh-CN" altLang="en-US" sz="2600" dirty="0"/>
              <a:t>角 </a:t>
            </a:r>
            <a:r>
              <a:rPr lang="en-US" altLang="zh-CN" sz="2600" dirty="0" smtClean="0"/>
              <a:t>,</a:t>
            </a:r>
            <a:r>
              <a:rPr lang="zh-CN" altLang="en-US" sz="2600" dirty="0" smtClean="0"/>
              <a:t>以</a:t>
            </a:r>
            <a:r>
              <a:rPr lang="zh-CN" altLang="en-US" sz="2600" dirty="0"/>
              <a:t>使物体的主要平面不平行于投影面</a:t>
            </a:r>
          </a:p>
          <a:p>
            <a:pPr marL="0" indent="0">
              <a:buNone/>
            </a:pPr>
            <a:r>
              <a:rPr lang="zh-CN" altLang="en-US" sz="2600" dirty="0"/>
              <a:t>（</a:t>
            </a:r>
            <a:r>
              <a:rPr lang="en-US" altLang="zh-CN" sz="2600" dirty="0"/>
              <a:t>3</a:t>
            </a:r>
            <a:r>
              <a:rPr lang="zh-CN" altLang="en-US" sz="2600" dirty="0"/>
              <a:t>）进行透视变换 </a:t>
            </a:r>
          </a:p>
          <a:p>
            <a:pPr marL="0" indent="0">
              <a:buNone/>
            </a:pPr>
            <a:r>
              <a:rPr lang="zh-CN" altLang="en-US" sz="2600" dirty="0"/>
              <a:t>（</a:t>
            </a:r>
            <a:r>
              <a:rPr lang="en-US" altLang="zh-CN" sz="2600" dirty="0"/>
              <a:t>4</a:t>
            </a:r>
            <a:r>
              <a:rPr lang="zh-CN" altLang="en-US" sz="2600" dirty="0"/>
              <a:t>）最后向</a:t>
            </a:r>
            <a:r>
              <a:rPr lang="en-US" altLang="zh-CN" sz="2600" dirty="0" err="1"/>
              <a:t>xoy</a:t>
            </a:r>
            <a:r>
              <a:rPr lang="zh-CN" altLang="en-US" sz="2600" dirty="0"/>
              <a:t>面做正投影，即得二点透视图 </a:t>
            </a:r>
          </a:p>
        </p:txBody>
      </p:sp>
      <p:pic>
        <p:nvPicPr>
          <p:cNvPr id="4" name="图片 3"/>
          <p:cNvPicPr>
            <a:picLocks noChangeAspect="1"/>
          </p:cNvPicPr>
          <p:nvPr/>
        </p:nvPicPr>
        <p:blipFill>
          <a:blip r:embed="rId2"/>
          <a:stretch>
            <a:fillRect/>
          </a:stretch>
        </p:blipFill>
        <p:spPr>
          <a:xfrm>
            <a:off x="463711" y="4213863"/>
            <a:ext cx="6050756" cy="1235869"/>
          </a:xfrm>
          <a:prstGeom prst="rect">
            <a:avLst/>
          </a:prstGeom>
        </p:spPr>
      </p:pic>
    </p:spTree>
    <p:extLst>
      <p:ext uri="{BB962C8B-B14F-4D97-AF65-F5344CB8AC3E}">
        <p14:creationId xmlns:p14="http://schemas.microsoft.com/office/powerpoint/2010/main" val="489434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15460" y="857250"/>
            <a:ext cx="7886700" cy="3263504"/>
          </a:xfrm>
        </p:spPr>
        <p:txBody>
          <a:bodyPr>
            <a:normAutofit/>
          </a:bodyPr>
          <a:lstStyle/>
          <a:p>
            <a:endParaRPr lang="zh-CN" altLang="en-US" dirty="0"/>
          </a:p>
          <a:p>
            <a:pPr marL="0" indent="0">
              <a:buNone/>
            </a:pPr>
            <a:r>
              <a:rPr lang="zh-CN" altLang="en-US" sz="2400" dirty="0" smtClean="0"/>
              <a:t>三</a:t>
            </a:r>
            <a:r>
              <a:rPr lang="zh-CN" altLang="en-US" sz="2400" dirty="0"/>
              <a:t>点透视的一般步骤如下： </a:t>
            </a:r>
          </a:p>
          <a:p>
            <a:r>
              <a:rPr lang="zh-CN" altLang="en-US" sz="2400" dirty="0"/>
              <a:t>（</a:t>
            </a:r>
            <a:r>
              <a:rPr lang="en-US" altLang="zh-CN" sz="2400" dirty="0"/>
              <a:t>1</a:t>
            </a:r>
            <a:r>
              <a:rPr lang="zh-CN" altLang="en-US" sz="2400" dirty="0"/>
              <a:t>）将物体平移到适当位置 </a:t>
            </a:r>
          </a:p>
          <a:p>
            <a:r>
              <a:rPr lang="zh-CN" altLang="en-US" sz="2400" dirty="0"/>
              <a:t>（</a:t>
            </a:r>
            <a:r>
              <a:rPr lang="en-US" altLang="zh-CN" sz="2400" dirty="0"/>
              <a:t>2</a:t>
            </a:r>
            <a:r>
              <a:rPr lang="zh-CN" altLang="en-US" sz="2400" dirty="0"/>
              <a:t>）将物体绕</a:t>
            </a:r>
            <a:r>
              <a:rPr lang="en-US" altLang="zh-CN" sz="2400" dirty="0"/>
              <a:t>y</a:t>
            </a:r>
            <a:r>
              <a:rPr lang="zh-CN" altLang="en-US" sz="2400" dirty="0"/>
              <a:t>轴旋转</a:t>
            </a:r>
            <a:r>
              <a:rPr lang="en-US" altLang="zh-CN" sz="2400" dirty="0"/>
              <a:t>θ</a:t>
            </a:r>
            <a:r>
              <a:rPr lang="zh-CN" altLang="en-US" sz="2400" dirty="0"/>
              <a:t>角 </a:t>
            </a:r>
          </a:p>
          <a:p>
            <a:r>
              <a:rPr lang="zh-CN" altLang="en-US" sz="2400" dirty="0"/>
              <a:t>（</a:t>
            </a:r>
            <a:r>
              <a:rPr lang="en-US" altLang="zh-CN" sz="2400" dirty="0"/>
              <a:t>3</a:t>
            </a:r>
            <a:r>
              <a:rPr lang="zh-CN" altLang="en-US" sz="2400" dirty="0"/>
              <a:t>）再绕</a:t>
            </a:r>
            <a:r>
              <a:rPr lang="en-US" altLang="zh-CN" sz="2400" dirty="0"/>
              <a:t>x</a:t>
            </a:r>
            <a:r>
              <a:rPr lang="zh-CN" altLang="en-US" sz="2400" dirty="0"/>
              <a:t>轴旋转</a:t>
            </a:r>
            <a:r>
              <a:rPr lang="en-US" altLang="zh-CN" sz="2400" dirty="0"/>
              <a:t>α</a:t>
            </a:r>
            <a:r>
              <a:rPr lang="zh-CN" altLang="en-US" sz="2400" dirty="0"/>
              <a:t>角 </a:t>
            </a:r>
          </a:p>
          <a:p>
            <a:r>
              <a:rPr lang="zh-CN" altLang="en-US" sz="2400" dirty="0"/>
              <a:t>（</a:t>
            </a:r>
            <a:r>
              <a:rPr lang="en-US" altLang="zh-CN" sz="2400" dirty="0"/>
              <a:t>4</a:t>
            </a:r>
            <a:r>
              <a:rPr lang="zh-CN" altLang="en-US" sz="2400" dirty="0"/>
              <a:t>）进行透视变换 </a:t>
            </a:r>
          </a:p>
          <a:p>
            <a:r>
              <a:rPr lang="zh-CN" altLang="en-US" sz="2400" dirty="0"/>
              <a:t>（</a:t>
            </a:r>
            <a:r>
              <a:rPr lang="en-US" altLang="zh-CN" sz="2400" dirty="0"/>
              <a:t>5</a:t>
            </a:r>
            <a:r>
              <a:rPr lang="zh-CN" altLang="en-US" sz="2400" dirty="0"/>
              <a:t>）最后向</a:t>
            </a:r>
            <a:r>
              <a:rPr lang="en-US" altLang="zh-CN" sz="2400" dirty="0" err="1"/>
              <a:t>xoy</a:t>
            </a:r>
            <a:r>
              <a:rPr lang="zh-CN" altLang="en-US" sz="2400" dirty="0"/>
              <a:t>面做正投影，即得三点透视图 </a:t>
            </a:r>
          </a:p>
        </p:txBody>
      </p:sp>
      <p:graphicFrame>
        <p:nvGraphicFramePr>
          <p:cNvPr id="5" name="对象 4"/>
          <p:cNvGraphicFramePr>
            <a:graphicFrameLocks noChangeAspect="1"/>
          </p:cNvGraphicFramePr>
          <p:nvPr>
            <p:extLst>
              <p:ext uri="{D42A27DB-BD31-4B8C-83A1-F6EECF244321}">
                <p14:modId xmlns:p14="http://schemas.microsoft.com/office/powerpoint/2010/main" val="1049689310"/>
              </p:ext>
            </p:extLst>
          </p:nvPr>
        </p:nvGraphicFramePr>
        <p:xfrm>
          <a:off x="1164887" y="4393416"/>
          <a:ext cx="6165042" cy="919013"/>
        </p:xfrm>
        <a:graphic>
          <a:graphicData uri="http://schemas.openxmlformats.org/presentationml/2006/ole">
            <mc:AlternateContent xmlns:mc="http://schemas.openxmlformats.org/markup-compatibility/2006">
              <mc:Choice xmlns:v="urn:schemas-microsoft-com:vml" Requires="v">
                <p:oleObj spid="_x0000_s1108" name="Equation" r:id="rId3" imgW="6134040" imgH="914400" progId="Equation.DSMT4">
                  <p:embed/>
                </p:oleObj>
              </mc:Choice>
              <mc:Fallback>
                <p:oleObj name="Equation" r:id="rId3" imgW="6134040" imgH="914400" progId="Equation.DSMT4">
                  <p:embed/>
                  <p:pic>
                    <p:nvPicPr>
                      <p:cNvPr id="0" name=""/>
                      <p:cNvPicPr/>
                      <p:nvPr/>
                    </p:nvPicPr>
                    <p:blipFill>
                      <a:blip r:embed="rId4"/>
                      <a:stretch>
                        <a:fillRect/>
                      </a:stretch>
                    </p:blipFill>
                    <p:spPr>
                      <a:xfrm>
                        <a:off x="1164887" y="4393416"/>
                        <a:ext cx="6165042" cy="919013"/>
                      </a:xfrm>
                      <a:prstGeom prst="rect">
                        <a:avLst/>
                      </a:prstGeom>
                    </p:spPr>
                  </p:pic>
                </p:oleObj>
              </mc:Fallback>
            </mc:AlternateContent>
          </a:graphicData>
        </a:graphic>
      </p:graphicFrame>
    </p:spTree>
    <p:extLst>
      <p:ext uri="{BB962C8B-B14F-4D97-AF65-F5344CB8AC3E}">
        <p14:creationId xmlns:p14="http://schemas.microsoft.com/office/powerpoint/2010/main" val="614424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28650" y="1825625"/>
            <a:ext cx="7886700" cy="4351338"/>
          </a:xfrm>
        </p:spPr>
        <p:txBody>
          <a:bodyPr>
            <a:normAutofit/>
          </a:bodyPr>
          <a:lstStyle/>
          <a:p>
            <a:pPr marL="0" indent="0" algn="ctr">
              <a:buNone/>
            </a:pPr>
            <a:r>
              <a:rPr lang="zh-CN" altLang="en-US" sz="4400" b="1" dirty="0" smtClean="0">
                <a:effectLst>
                  <a:outerShdw blurRad="38100" dist="38100" dir="2700000" algn="tl">
                    <a:srgbClr val="000000">
                      <a:alpha val="43137"/>
                    </a:srgbClr>
                  </a:outerShdw>
                </a:effectLst>
              </a:rPr>
              <a:t>谢谢大家！</a:t>
            </a:r>
            <a:endParaRPr lang="zh-CN" altLang="en-US"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9840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normAutofit fontScale="90000"/>
          </a:bodyPr>
          <a:lstStyle/>
          <a:p>
            <a:r>
              <a:rPr lang="en-US" altLang="zh-CN" sz="2800" dirty="0" smtClean="0">
                <a:latin typeface="+mn-ea"/>
                <a:ea typeface="+mn-ea"/>
              </a:rPr>
              <a:t>1.2 </a:t>
            </a:r>
            <a:r>
              <a:rPr lang="zh-CN" altLang="en-US" sz="2800" dirty="0" smtClean="0">
                <a:latin typeface="+mn-ea"/>
                <a:ea typeface="+mn-ea"/>
              </a:rPr>
              <a:t>齐次坐标表示法：</a:t>
            </a:r>
            <a:r>
              <a:rPr lang="en-US" altLang="zh-CN" sz="2800" dirty="0" smtClean="0">
                <a:latin typeface="+mn-ea"/>
                <a:ea typeface="+mn-ea"/>
              </a:rPr>
              <a:t/>
            </a:r>
            <a:br>
              <a:rPr lang="en-US" altLang="zh-CN" sz="2800" dirty="0" smtClean="0">
                <a:latin typeface="+mn-ea"/>
                <a:ea typeface="+mn-ea"/>
              </a:rPr>
            </a:br>
            <a:r>
              <a:rPr lang="zh-CN" altLang="en-US" sz="2800" dirty="0"/>
              <a:t/>
            </a:r>
            <a:br>
              <a:rPr lang="zh-CN" altLang="en-US" sz="2800" dirty="0"/>
            </a:br>
            <a:r>
              <a:rPr lang="zh-CN" altLang="en-US" sz="2800" dirty="0"/>
              <a:t>用一个</a:t>
            </a:r>
            <a:r>
              <a:rPr lang="en-US" altLang="zh-CN" sz="2800" dirty="0"/>
              <a:t>n+1</a:t>
            </a:r>
            <a:r>
              <a:rPr lang="zh-CN" altLang="en-US" sz="2800" dirty="0" smtClean="0"/>
              <a:t>维的</a:t>
            </a:r>
            <a:r>
              <a:rPr lang="zh-CN" altLang="en-US" sz="2800" dirty="0"/>
              <a:t>向量表示一个</a:t>
            </a:r>
            <a:r>
              <a:rPr lang="en-US" altLang="zh-CN" sz="2800" dirty="0"/>
              <a:t>n</a:t>
            </a:r>
            <a:r>
              <a:rPr lang="zh-CN" altLang="en-US" sz="2800" dirty="0"/>
              <a:t>维向量的方法称为齐次坐标表示法 </a:t>
            </a:r>
            <a:endParaRPr lang="zh-CN" altLang="en-US" sz="2800" dirty="0">
              <a:latin typeface="+mn-ea"/>
              <a:ea typeface="+mn-ea"/>
            </a:endParaRPr>
          </a:p>
        </p:txBody>
      </p:sp>
      <p:sp>
        <p:nvSpPr>
          <p:cNvPr id="3" name="内容占位符 2"/>
          <p:cNvSpPr>
            <a:spLocks noGrp="1"/>
          </p:cNvSpPr>
          <p:nvPr>
            <p:ph idx="4294967295"/>
          </p:nvPr>
        </p:nvSpPr>
        <p:spPr>
          <a:xfrm>
            <a:off x="628650" y="1825625"/>
            <a:ext cx="7886700" cy="4351338"/>
          </a:xfrm>
        </p:spPr>
        <p:txBody>
          <a:bodyPr>
            <a:normAutofit/>
          </a:bodyPr>
          <a:lstStyle/>
          <a:p>
            <a:pPr marL="0" indent="0">
              <a:buNone/>
            </a:pPr>
            <a:endParaRPr lang="en-US" altLang="zh-CN" sz="2400" dirty="0" smtClean="0">
              <a:latin typeface="+mn-ea"/>
            </a:endParaRPr>
          </a:p>
          <a:p>
            <a:pPr marL="0" indent="0">
              <a:buNone/>
            </a:pPr>
            <a:r>
              <a:rPr lang="zh-CN" altLang="en-US" sz="2400" dirty="0" smtClean="0">
                <a:latin typeface="+mn-ea"/>
              </a:rPr>
              <a:t>假如</a:t>
            </a:r>
            <a:r>
              <a:rPr lang="zh-CN" altLang="en-US" sz="2400" dirty="0">
                <a:latin typeface="+mn-ea"/>
              </a:rPr>
              <a:t>变换前的点坐标为（</a:t>
            </a:r>
            <a:r>
              <a:rPr lang="en-US" altLang="zh-CN" sz="2400" dirty="0" err="1">
                <a:latin typeface="+mn-ea"/>
              </a:rPr>
              <a:t>x,y</a:t>
            </a:r>
            <a:r>
              <a:rPr lang="zh-CN" altLang="en-US" sz="2400" dirty="0">
                <a:latin typeface="+mn-ea"/>
              </a:rPr>
              <a:t>），变换后的点坐标为（</a:t>
            </a:r>
            <a:r>
              <a:rPr lang="en-US" altLang="zh-CN" sz="2400" dirty="0">
                <a:latin typeface="+mn-ea"/>
              </a:rPr>
              <a:t>x*,y*</a:t>
            </a:r>
            <a:r>
              <a:rPr lang="zh-CN" altLang="en-US" sz="2400" dirty="0">
                <a:latin typeface="+mn-ea"/>
              </a:rPr>
              <a:t>），这个变换过程可以写成如下矩阵形式： </a:t>
            </a:r>
          </a:p>
        </p:txBody>
      </p:sp>
      <p:pic>
        <p:nvPicPr>
          <p:cNvPr id="4" name="图片 3"/>
          <p:cNvPicPr>
            <a:picLocks noChangeAspect="1"/>
          </p:cNvPicPr>
          <p:nvPr/>
        </p:nvPicPr>
        <p:blipFill>
          <a:blip r:embed="rId2"/>
          <a:stretch>
            <a:fillRect/>
          </a:stretch>
        </p:blipFill>
        <p:spPr>
          <a:xfrm>
            <a:off x="337447" y="3540586"/>
            <a:ext cx="4010628" cy="1327292"/>
          </a:xfrm>
          <a:prstGeom prst="rect">
            <a:avLst/>
          </a:prstGeom>
        </p:spPr>
      </p:pic>
      <p:pic>
        <p:nvPicPr>
          <p:cNvPr id="5" name="图片 4"/>
          <p:cNvPicPr>
            <a:picLocks noChangeAspect="1"/>
          </p:cNvPicPr>
          <p:nvPr/>
        </p:nvPicPr>
        <p:blipFill>
          <a:blip r:embed="rId3"/>
          <a:stretch>
            <a:fillRect/>
          </a:stretch>
        </p:blipFill>
        <p:spPr>
          <a:xfrm>
            <a:off x="4459509" y="3664766"/>
            <a:ext cx="3969467" cy="1078932"/>
          </a:xfrm>
          <a:prstGeom prst="rect">
            <a:avLst/>
          </a:prstGeom>
        </p:spPr>
      </p:pic>
      <p:sp>
        <p:nvSpPr>
          <p:cNvPr id="6" name="矩形 5"/>
          <p:cNvSpPr/>
          <p:nvPr/>
        </p:nvSpPr>
        <p:spPr>
          <a:xfrm>
            <a:off x="672056" y="5037778"/>
            <a:ext cx="7574906" cy="1321580"/>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上两式是完全等价的。对于向量（</a:t>
            </a:r>
            <a:r>
              <a:rPr lang="en-US" altLang="zh-CN" sz="2400" dirty="0">
                <a:latin typeface="+mn-ea"/>
              </a:rPr>
              <a:t>x,y,1</a:t>
            </a:r>
            <a:r>
              <a:rPr lang="zh-CN" altLang="en-US" sz="2400" dirty="0">
                <a:latin typeface="+mn-ea"/>
              </a:rPr>
              <a:t>），可以在几何意义上理解为是在第三维为常数的平面上的一个二维向量</a:t>
            </a:r>
          </a:p>
        </p:txBody>
      </p:sp>
    </p:spTree>
    <p:extLst>
      <p:ext uri="{BB962C8B-B14F-4D97-AF65-F5344CB8AC3E}">
        <p14:creationId xmlns:p14="http://schemas.microsoft.com/office/powerpoint/2010/main" val="383559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772750"/>
            <a:ext cx="7886700" cy="1325563"/>
          </a:xfrm>
        </p:spPr>
        <p:txBody>
          <a:bodyPr>
            <a:normAutofit/>
          </a:bodyPr>
          <a:lstStyle/>
          <a:p>
            <a:r>
              <a:rPr lang="zh-CN" altLang="en-US" sz="2800" dirty="0" smtClean="0"/>
              <a:t>齐次坐标：</a:t>
            </a:r>
            <a:endParaRPr lang="zh-CN" altLang="en-US" sz="2800" dirty="0"/>
          </a:p>
        </p:txBody>
      </p:sp>
      <p:sp>
        <p:nvSpPr>
          <p:cNvPr id="3" name="内容占位符 2"/>
          <p:cNvSpPr>
            <a:spLocks noGrp="1"/>
          </p:cNvSpPr>
          <p:nvPr>
            <p:ph idx="4294967295"/>
          </p:nvPr>
        </p:nvSpPr>
        <p:spPr>
          <a:xfrm>
            <a:off x="628650" y="1825625"/>
            <a:ext cx="7886700" cy="4351338"/>
          </a:xfrm>
        </p:spPr>
        <p:txBody>
          <a:bodyPr>
            <a:normAutofit/>
          </a:bodyPr>
          <a:lstStyle/>
          <a:p>
            <a:endParaRPr lang="zh-CN" altLang="en-US" dirty="0"/>
          </a:p>
          <a:p>
            <a:r>
              <a:rPr lang="zh-CN" altLang="en-US" sz="2400" dirty="0">
                <a:latin typeface="+mn-ea"/>
              </a:rPr>
              <a:t>如</a:t>
            </a:r>
            <a:r>
              <a:rPr lang="en-US" altLang="zh-CN" sz="2400" dirty="0">
                <a:latin typeface="+mn-ea"/>
              </a:rPr>
              <a:t>n</a:t>
            </a:r>
            <a:r>
              <a:rPr lang="zh-CN" altLang="en-US" sz="2400" dirty="0">
                <a:latin typeface="+mn-ea"/>
              </a:rPr>
              <a:t>维向量（</a:t>
            </a:r>
            <a:r>
              <a:rPr lang="en-US" altLang="zh-CN" sz="2400" dirty="0">
                <a:latin typeface="+mn-ea"/>
              </a:rPr>
              <a:t>p1,p2,...,</a:t>
            </a:r>
            <a:r>
              <a:rPr lang="en-US" altLang="zh-CN" sz="2400" dirty="0" err="1">
                <a:latin typeface="+mn-ea"/>
              </a:rPr>
              <a:t>pn</a:t>
            </a:r>
            <a:r>
              <a:rPr lang="zh-CN" altLang="en-US" sz="2400" dirty="0">
                <a:latin typeface="+mn-ea"/>
              </a:rPr>
              <a:t>）表示为（</a:t>
            </a:r>
            <a:r>
              <a:rPr lang="en-US" altLang="zh-CN" sz="2400" dirty="0">
                <a:latin typeface="+mn-ea"/>
              </a:rPr>
              <a:t>hp1,hp2,...,</a:t>
            </a:r>
            <a:r>
              <a:rPr lang="en-US" altLang="zh-CN" sz="2400" dirty="0" err="1" smtClean="0">
                <a:latin typeface="+mn-ea"/>
              </a:rPr>
              <a:t>hpn,h</a:t>
            </a:r>
            <a:r>
              <a:rPr lang="zh-CN" altLang="en-US" sz="2400" dirty="0" smtClean="0">
                <a:latin typeface="+mn-ea"/>
              </a:rPr>
              <a:t>），其中</a:t>
            </a:r>
            <a:r>
              <a:rPr lang="en-US" altLang="zh-CN" sz="2400" dirty="0">
                <a:latin typeface="+mn-ea"/>
              </a:rPr>
              <a:t>h</a:t>
            </a:r>
            <a:r>
              <a:rPr lang="zh-CN" altLang="en-US" sz="2400" dirty="0">
                <a:latin typeface="+mn-ea"/>
              </a:rPr>
              <a:t>称为哑</a:t>
            </a:r>
            <a:r>
              <a:rPr lang="zh-CN" altLang="en-US" sz="2400" dirty="0" smtClean="0">
                <a:latin typeface="+mn-ea"/>
              </a:rPr>
              <a:t>坐标</a:t>
            </a:r>
            <a:endParaRPr lang="en-US" altLang="zh-CN" sz="2400" dirty="0" smtClean="0">
              <a:latin typeface="+mn-ea"/>
            </a:endParaRPr>
          </a:p>
          <a:p>
            <a:endParaRPr lang="zh-CN" altLang="en-US" sz="2400" dirty="0">
              <a:latin typeface="+mn-ea"/>
            </a:endParaRPr>
          </a:p>
          <a:p>
            <a:r>
              <a:rPr lang="zh-CN" altLang="en-US" sz="2400" dirty="0">
                <a:latin typeface="+mn-ea"/>
              </a:rPr>
              <a:t>普通坐标与齐次坐标的关系为“一对多”： </a:t>
            </a:r>
            <a:endParaRPr lang="en-US" altLang="zh-CN" sz="2400" dirty="0" smtClean="0">
              <a:latin typeface="+mn-ea"/>
            </a:endParaRPr>
          </a:p>
          <a:p>
            <a:pPr marL="0" indent="0">
              <a:buNone/>
            </a:pPr>
            <a:r>
              <a:rPr lang="zh-CN" altLang="en-US" sz="2400" dirty="0" smtClean="0">
                <a:latin typeface="+mn-ea"/>
              </a:rPr>
              <a:t>普通</a:t>
            </a:r>
            <a:r>
              <a:rPr lang="zh-CN" altLang="en-US" sz="2400" dirty="0">
                <a:latin typeface="+mn-ea"/>
              </a:rPr>
              <a:t>坐标</a:t>
            </a:r>
            <a:r>
              <a:rPr lang="en-US" altLang="zh-CN" sz="2400" dirty="0">
                <a:latin typeface="+mn-ea"/>
              </a:rPr>
              <a:t>×h→</a:t>
            </a:r>
            <a:r>
              <a:rPr lang="zh-CN" altLang="en-US" sz="2400" dirty="0">
                <a:latin typeface="+mn-ea"/>
              </a:rPr>
              <a:t>齐次坐标 </a:t>
            </a:r>
          </a:p>
          <a:p>
            <a:pPr marL="0" indent="0">
              <a:buNone/>
            </a:pPr>
            <a:r>
              <a:rPr lang="zh-CN" altLang="en-US" sz="2400" dirty="0">
                <a:latin typeface="+mn-ea"/>
              </a:rPr>
              <a:t>齐次坐标</a:t>
            </a:r>
            <a:r>
              <a:rPr lang="en-US" altLang="zh-CN" sz="2400" dirty="0">
                <a:latin typeface="+mn-ea"/>
              </a:rPr>
              <a:t>÷h→</a:t>
            </a:r>
            <a:r>
              <a:rPr lang="zh-CN" altLang="en-US" sz="2400" dirty="0">
                <a:latin typeface="+mn-ea"/>
              </a:rPr>
              <a:t>普通坐标 </a:t>
            </a:r>
            <a:endParaRPr lang="en-US" altLang="zh-CN" sz="2400" dirty="0" smtClean="0">
              <a:latin typeface="+mn-ea"/>
            </a:endParaRPr>
          </a:p>
          <a:p>
            <a:endParaRPr lang="zh-CN" altLang="en-US" dirty="0"/>
          </a:p>
          <a:p>
            <a:r>
              <a:rPr lang="zh-CN" altLang="en-US" sz="2400" dirty="0">
                <a:latin typeface="+mn-ea"/>
              </a:rPr>
              <a:t>当</a:t>
            </a:r>
            <a:r>
              <a:rPr lang="en-US" altLang="zh-CN" sz="2400" dirty="0">
                <a:latin typeface="+mn-ea"/>
              </a:rPr>
              <a:t>h = 1</a:t>
            </a:r>
            <a:r>
              <a:rPr lang="zh-CN" altLang="en-US" sz="2400" dirty="0">
                <a:latin typeface="+mn-ea"/>
              </a:rPr>
              <a:t>时产生的齐次坐标称为“规格化坐标”</a:t>
            </a:r>
          </a:p>
        </p:txBody>
      </p:sp>
    </p:spTree>
    <p:extLst>
      <p:ext uri="{BB962C8B-B14F-4D97-AF65-F5344CB8AC3E}">
        <p14:creationId xmlns:p14="http://schemas.microsoft.com/office/powerpoint/2010/main" val="2032389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8650" y="365126"/>
            <a:ext cx="7886700" cy="1325563"/>
          </a:xfrm>
        </p:spPr>
        <p:txBody>
          <a:bodyPr/>
          <a:lstStyle/>
          <a:p>
            <a:r>
              <a:rPr lang="zh-CN" altLang="en-US" dirty="0"/>
              <a:t/>
            </a:r>
            <a:br>
              <a:rPr lang="zh-CN" altLang="en-US" dirty="0"/>
            </a:br>
            <a:r>
              <a:rPr lang="zh-CN" altLang="en-US" sz="2800" dirty="0">
                <a:latin typeface="+mj-ea"/>
              </a:rPr>
              <a:t>为什么要采用齐次坐标？ </a:t>
            </a:r>
          </a:p>
        </p:txBody>
      </p:sp>
      <p:sp>
        <p:nvSpPr>
          <p:cNvPr id="3" name="内容占位符 2"/>
          <p:cNvSpPr>
            <a:spLocks noGrp="1"/>
          </p:cNvSpPr>
          <p:nvPr>
            <p:ph idx="4294967295"/>
          </p:nvPr>
        </p:nvSpPr>
        <p:spPr>
          <a:xfrm>
            <a:off x="628650" y="1825625"/>
            <a:ext cx="7886700" cy="4351338"/>
          </a:xfrm>
        </p:spPr>
        <p:txBody>
          <a:bodyPr/>
          <a:lstStyle/>
          <a:p>
            <a:endParaRPr lang="zh-CN" altLang="en-US" dirty="0"/>
          </a:p>
          <a:p>
            <a:r>
              <a:rPr lang="zh-CN" altLang="en-US" sz="2400" dirty="0"/>
              <a:t>对于图形来说，没有实质性的差别，但是却给后面矩阵运算提供了可行性和方便性 </a:t>
            </a:r>
          </a:p>
        </p:txBody>
      </p:sp>
    </p:spTree>
    <p:extLst>
      <p:ext uri="{BB962C8B-B14F-4D97-AF65-F5344CB8AC3E}">
        <p14:creationId xmlns:p14="http://schemas.microsoft.com/office/powerpoint/2010/main" val="2466483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12973" y="1121656"/>
            <a:ext cx="7886700" cy="994172"/>
          </a:xfrm>
        </p:spPr>
        <p:txBody>
          <a:bodyPr>
            <a:normAutofit fontScale="90000"/>
          </a:bodyPr>
          <a:lstStyle/>
          <a:p>
            <a:r>
              <a:rPr lang="zh-CN" altLang="en-US" dirty="0"/>
              <a:t/>
            </a:r>
            <a:br>
              <a:rPr lang="zh-CN" altLang="en-US" dirty="0"/>
            </a:br>
            <a:r>
              <a:rPr lang="en-US" altLang="zh-CN" dirty="0" smtClean="0"/>
              <a:t/>
            </a:r>
            <a:br>
              <a:rPr lang="en-US" altLang="zh-CN" dirty="0" smtClean="0"/>
            </a:br>
            <a:r>
              <a:rPr lang="en-US" altLang="zh-CN" dirty="0"/>
              <a:t/>
            </a:r>
            <a:br>
              <a:rPr lang="en-US" altLang="zh-CN" dirty="0"/>
            </a:br>
            <a:endParaRPr lang="zh-CN" altLang="en-US" dirty="0"/>
          </a:p>
        </p:txBody>
      </p:sp>
      <p:sp>
        <p:nvSpPr>
          <p:cNvPr id="3" name="内容占位符 2"/>
          <p:cNvSpPr>
            <a:spLocks noGrp="1"/>
          </p:cNvSpPr>
          <p:nvPr>
            <p:ph idx="4294967295"/>
          </p:nvPr>
        </p:nvSpPr>
        <p:spPr>
          <a:xfrm>
            <a:off x="512973" y="2115828"/>
            <a:ext cx="8002377" cy="2758206"/>
          </a:xfrm>
        </p:spPr>
        <p:txBody>
          <a:bodyPr>
            <a:normAutofit/>
          </a:bodyPr>
          <a:lstStyle/>
          <a:p>
            <a:pPr marL="0" indent="0">
              <a:buNone/>
            </a:pPr>
            <a:r>
              <a:rPr lang="zh-CN" altLang="en-US" sz="2400" dirty="0" smtClean="0">
                <a:latin typeface="+mn-ea"/>
              </a:rPr>
              <a:t>平移</a:t>
            </a:r>
            <a:r>
              <a:rPr lang="zh-CN" altLang="en-US" sz="2400" dirty="0">
                <a:latin typeface="+mn-ea"/>
              </a:rPr>
              <a:t>是指将</a:t>
            </a:r>
            <a:r>
              <a:rPr lang="en-US" altLang="zh-CN" sz="2400" dirty="0">
                <a:latin typeface="+mn-ea"/>
              </a:rPr>
              <a:t>p</a:t>
            </a:r>
            <a:r>
              <a:rPr lang="zh-CN" altLang="en-US" sz="2400" dirty="0">
                <a:latin typeface="+mn-ea"/>
              </a:rPr>
              <a:t>点沿直线路径从一个坐标位置移到另一个坐标</a:t>
            </a:r>
            <a:r>
              <a:rPr lang="zh-CN" altLang="en-US" sz="2400" dirty="0" smtClean="0">
                <a:latin typeface="+mn-ea"/>
              </a:rPr>
              <a:t>位置</a:t>
            </a:r>
            <a:endParaRPr lang="zh-CN" altLang="en-US" sz="2400" dirty="0">
              <a:latin typeface="+mn-ea"/>
            </a:endParaRPr>
          </a:p>
        </p:txBody>
      </p:sp>
      <p:sp>
        <p:nvSpPr>
          <p:cNvPr id="5" name="矩形 4"/>
          <p:cNvSpPr/>
          <p:nvPr/>
        </p:nvSpPr>
        <p:spPr>
          <a:xfrm>
            <a:off x="397296" y="1305197"/>
            <a:ext cx="4687677" cy="582916"/>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en-US" altLang="zh-CN" sz="2400" dirty="0">
                <a:latin typeface="+mn-ea"/>
              </a:rPr>
              <a:t>1</a:t>
            </a:r>
            <a:r>
              <a:rPr lang="zh-CN" altLang="en-US" sz="2400" dirty="0">
                <a:latin typeface="+mn-ea"/>
              </a:rPr>
              <a:t>、平移变换 </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183" y="3194486"/>
            <a:ext cx="2632843" cy="1626765"/>
          </a:xfrm>
          <a:prstGeom prst="rect">
            <a:avLst/>
          </a:prstGeom>
        </p:spPr>
      </p:pic>
      <p:pic>
        <p:nvPicPr>
          <p:cNvPr id="8" name="图片 7"/>
          <p:cNvPicPr>
            <a:picLocks noChangeAspect="1"/>
          </p:cNvPicPr>
          <p:nvPr/>
        </p:nvPicPr>
        <p:blipFill>
          <a:blip r:embed="rId3"/>
          <a:stretch>
            <a:fillRect/>
          </a:stretch>
        </p:blipFill>
        <p:spPr>
          <a:xfrm>
            <a:off x="3579102" y="3109999"/>
            <a:ext cx="3885479" cy="1340815"/>
          </a:xfrm>
          <a:prstGeom prst="rect">
            <a:avLst/>
          </a:prstGeom>
        </p:spPr>
      </p:pic>
      <p:pic>
        <p:nvPicPr>
          <p:cNvPr id="9" name="图片 8"/>
          <p:cNvPicPr>
            <a:picLocks noChangeAspect="1"/>
          </p:cNvPicPr>
          <p:nvPr/>
        </p:nvPicPr>
        <p:blipFill>
          <a:blip r:embed="rId4"/>
          <a:stretch>
            <a:fillRect/>
          </a:stretch>
        </p:blipFill>
        <p:spPr>
          <a:xfrm>
            <a:off x="650183" y="4874034"/>
            <a:ext cx="7018871" cy="1196260"/>
          </a:xfrm>
          <a:prstGeom prst="rect">
            <a:avLst/>
          </a:prstGeom>
        </p:spPr>
      </p:pic>
      <p:sp>
        <p:nvSpPr>
          <p:cNvPr id="4" name="矩形 3"/>
          <p:cNvSpPr/>
          <p:nvPr/>
        </p:nvSpPr>
        <p:spPr>
          <a:xfrm>
            <a:off x="397296" y="864368"/>
            <a:ext cx="3055645" cy="523220"/>
          </a:xfrm>
          <a:prstGeom prst="rect">
            <a:avLst/>
          </a:prstGeom>
        </p:spPr>
        <p:txBody>
          <a:bodyPr wrap="none">
            <a:spAutoFit/>
          </a:bodyPr>
          <a:lstStyle/>
          <a:p>
            <a:r>
              <a:rPr lang="en-US" altLang="zh-CN" sz="2800" dirty="0"/>
              <a:t>1.3 </a:t>
            </a:r>
            <a:r>
              <a:rPr lang="zh-CN" altLang="en-US" sz="2800" dirty="0"/>
              <a:t>基本几何变换 </a:t>
            </a:r>
            <a:r>
              <a:rPr lang="en-US" altLang="zh-CN" sz="2800" dirty="0"/>
              <a:t>:</a:t>
            </a:r>
          </a:p>
        </p:txBody>
      </p:sp>
      <p:sp>
        <p:nvSpPr>
          <p:cNvPr id="6" name="矩形 5"/>
          <p:cNvSpPr/>
          <p:nvPr/>
        </p:nvSpPr>
        <p:spPr>
          <a:xfrm>
            <a:off x="1854784" y="1515341"/>
            <a:ext cx="3448636" cy="369332"/>
          </a:xfrm>
          <a:prstGeom prst="rect">
            <a:avLst/>
          </a:prstGeom>
        </p:spPr>
        <p:txBody>
          <a:bodyPr wrap="none">
            <a:spAutoFit/>
          </a:bodyPr>
          <a:lstStyle/>
          <a:p>
            <a:pPr marL="257175" indent="-257175">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Translation transformation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66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90730" y="624510"/>
            <a:ext cx="7886700" cy="1325563"/>
          </a:xfrm>
        </p:spPr>
        <p:txBody>
          <a:bodyPr>
            <a:normAutofit/>
          </a:bodyPr>
          <a:lstStyle/>
          <a:p>
            <a:r>
              <a:rPr lang="en-US" altLang="zh-CN" sz="2800" dirty="0" smtClean="0">
                <a:latin typeface="+mn-ea"/>
                <a:ea typeface="+mn-ea"/>
              </a:rPr>
              <a:t>2</a:t>
            </a:r>
            <a:r>
              <a:rPr lang="zh-CN" altLang="en-US" sz="2800" dirty="0">
                <a:latin typeface="+mn-ea"/>
                <a:ea typeface="+mn-ea"/>
              </a:rPr>
              <a:t>、比例变换 </a:t>
            </a:r>
          </a:p>
        </p:txBody>
      </p:sp>
      <p:sp>
        <p:nvSpPr>
          <p:cNvPr id="3" name="内容占位符 2"/>
          <p:cNvSpPr>
            <a:spLocks noGrp="1"/>
          </p:cNvSpPr>
          <p:nvPr>
            <p:ph idx="4294967295"/>
          </p:nvPr>
        </p:nvSpPr>
        <p:spPr>
          <a:xfrm>
            <a:off x="190730" y="1518431"/>
            <a:ext cx="7886700" cy="3263504"/>
          </a:xfrm>
        </p:spPr>
        <p:txBody>
          <a:bodyPr/>
          <a:lstStyle/>
          <a:p>
            <a:endParaRPr lang="zh-CN" altLang="en-US" dirty="0"/>
          </a:p>
          <a:p>
            <a:r>
              <a:rPr lang="zh-CN" altLang="en-US" sz="2400" dirty="0">
                <a:latin typeface="+mn-ea"/>
              </a:rPr>
              <a:t>比例变换是指对</a:t>
            </a:r>
            <a:r>
              <a:rPr lang="en-US" altLang="zh-CN" sz="2400" dirty="0">
                <a:latin typeface="+mn-ea"/>
              </a:rPr>
              <a:t>p</a:t>
            </a:r>
            <a:r>
              <a:rPr lang="zh-CN" altLang="en-US" sz="2400" dirty="0">
                <a:latin typeface="+mn-ea"/>
              </a:rPr>
              <a:t>点相对于坐标原点沿</a:t>
            </a:r>
            <a:r>
              <a:rPr lang="en-US" altLang="zh-CN" sz="2400" dirty="0">
                <a:latin typeface="+mn-ea"/>
              </a:rPr>
              <a:t>x</a:t>
            </a:r>
            <a:r>
              <a:rPr lang="zh-CN" altLang="en-US" sz="2400" dirty="0">
                <a:latin typeface="+mn-ea"/>
              </a:rPr>
              <a:t>方向放缩</a:t>
            </a:r>
            <a:r>
              <a:rPr lang="en-US" altLang="zh-CN" sz="2400" dirty="0" err="1">
                <a:latin typeface="+mn-ea"/>
              </a:rPr>
              <a:t>Sx</a:t>
            </a:r>
            <a:r>
              <a:rPr lang="zh-CN" altLang="en-US" sz="2400" dirty="0">
                <a:latin typeface="+mn-ea"/>
              </a:rPr>
              <a:t>倍，沿</a:t>
            </a:r>
            <a:r>
              <a:rPr lang="en-US" altLang="zh-CN" sz="2400" dirty="0">
                <a:latin typeface="+mn-ea"/>
              </a:rPr>
              <a:t>y</a:t>
            </a:r>
            <a:r>
              <a:rPr lang="zh-CN" altLang="en-US" sz="2400" dirty="0">
                <a:latin typeface="+mn-ea"/>
              </a:rPr>
              <a:t>方向放</a:t>
            </a:r>
            <a:r>
              <a:rPr lang="zh-CN" altLang="en-US" sz="2400" dirty="0" smtClean="0">
                <a:latin typeface="+mn-ea"/>
              </a:rPr>
              <a:t>缩</a:t>
            </a:r>
            <a:r>
              <a:rPr lang="en-US" altLang="zh-CN" sz="2400" dirty="0" err="1" smtClean="0">
                <a:latin typeface="+mn-ea"/>
              </a:rPr>
              <a:t>Sy</a:t>
            </a:r>
            <a:r>
              <a:rPr lang="zh-CN" altLang="en-US" sz="2400" dirty="0">
                <a:latin typeface="+mn-ea"/>
              </a:rPr>
              <a:t>倍。其中</a:t>
            </a:r>
            <a:r>
              <a:rPr lang="en-US" altLang="zh-CN" sz="2400" dirty="0" err="1">
                <a:latin typeface="+mn-ea"/>
              </a:rPr>
              <a:t>Sx</a:t>
            </a:r>
            <a:r>
              <a:rPr lang="zh-CN" altLang="en-US" sz="2400" dirty="0">
                <a:latin typeface="+mn-ea"/>
              </a:rPr>
              <a:t>和</a:t>
            </a:r>
            <a:r>
              <a:rPr lang="en-US" altLang="zh-CN" sz="2400" dirty="0" err="1">
                <a:latin typeface="+mn-ea"/>
              </a:rPr>
              <a:t>Sy</a:t>
            </a:r>
            <a:r>
              <a:rPr lang="zh-CN" altLang="en-US" sz="2400" dirty="0">
                <a:latin typeface="+mn-ea"/>
              </a:rPr>
              <a:t>称为比例系数 </a:t>
            </a:r>
            <a:endParaRPr lang="en-US" altLang="zh-CN" sz="2400" dirty="0" smtClean="0">
              <a:latin typeface="+mn-ea"/>
            </a:endParaRPr>
          </a:p>
          <a:p>
            <a:endParaRPr lang="zh-CN" altLang="en-US" dirty="0"/>
          </a:p>
        </p:txBody>
      </p:sp>
      <p:pic>
        <p:nvPicPr>
          <p:cNvPr id="4" name="图片 3"/>
          <p:cNvPicPr>
            <a:picLocks noChangeAspect="1"/>
          </p:cNvPicPr>
          <p:nvPr/>
        </p:nvPicPr>
        <p:blipFill>
          <a:blip r:embed="rId2"/>
          <a:stretch>
            <a:fillRect/>
          </a:stretch>
        </p:blipFill>
        <p:spPr>
          <a:xfrm>
            <a:off x="227567" y="3001733"/>
            <a:ext cx="2618572" cy="945294"/>
          </a:xfrm>
          <a:prstGeom prst="rect">
            <a:avLst/>
          </a:prstGeom>
        </p:spPr>
      </p:pic>
      <p:pic>
        <p:nvPicPr>
          <p:cNvPr id="5" name="图片 4"/>
          <p:cNvPicPr>
            <a:picLocks noChangeAspect="1"/>
          </p:cNvPicPr>
          <p:nvPr/>
        </p:nvPicPr>
        <p:blipFill>
          <a:blip r:embed="rId3"/>
          <a:stretch>
            <a:fillRect/>
          </a:stretch>
        </p:blipFill>
        <p:spPr>
          <a:xfrm>
            <a:off x="106382" y="4019274"/>
            <a:ext cx="7813025" cy="1394197"/>
          </a:xfrm>
          <a:prstGeom prst="rect">
            <a:avLst/>
          </a:prstGeom>
        </p:spPr>
      </p:pic>
      <p:sp>
        <p:nvSpPr>
          <p:cNvPr id="6" name="矩形 5"/>
          <p:cNvSpPr/>
          <p:nvPr/>
        </p:nvSpPr>
        <p:spPr>
          <a:xfrm>
            <a:off x="341521" y="5751189"/>
            <a:ext cx="4935557" cy="582916"/>
          </a:xfrm>
          <a:prstGeom prst="rect">
            <a:avLst/>
          </a:prstGeom>
        </p:spPr>
        <p:txBody>
          <a:bodyPr wrap="square">
            <a:spAutoFit/>
          </a:bodyPr>
          <a:lstStyle/>
          <a:p>
            <a:endParaRPr lang="zh-CN" altLang="en-US" sz="788" dirty="0">
              <a:solidFill>
                <a:srgbClr val="000000"/>
              </a:solidFill>
              <a:latin typeface="黑体" panose="02010609060101010101" pitchFamily="49" charset="-122"/>
              <a:ea typeface="黑体" panose="02010609060101010101" pitchFamily="49" charset="-122"/>
            </a:endParaRPr>
          </a:p>
          <a:p>
            <a:r>
              <a:rPr lang="zh-CN" altLang="en-US" sz="2400" dirty="0">
                <a:latin typeface="+mn-ea"/>
              </a:rPr>
              <a:t>缩放系数</a:t>
            </a:r>
            <a:r>
              <a:rPr lang="en-US" altLang="zh-CN" sz="2400" dirty="0" err="1">
                <a:latin typeface="+mn-ea"/>
              </a:rPr>
              <a:t>Sx</a:t>
            </a:r>
            <a:r>
              <a:rPr lang="zh-CN" altLang="en-US" sz="2400" dirty="0">
                <a:latin typeface="+mn-ea"/>
              </a:rPr>
              <a:t>和</a:t>
            </a:r>
            <a:r>
              <a:rPr lang="en-US" altLang="zh-CN" sz="2400" dirty="0" err="1">
                <a:latin typeface="+mn-ea"/>
              </a:rPr>
              <a:t>Sy</a:t>
            </a:r>
            <a:r>
              <a:rPr lang="zh-CN" altLang="en-US" sz="2400" dirty="0">
                <a:latin typeface="+mn-ea"/>
              </a:rPr>
              <a:t>可赋予任何正整数</a:t>
            </a:r>
          </a:p>
        </p:txBody>
      </p:sp>
      <p:sp>
        <p:nvSpPr>
          <p:cNvPr id="7" name="矩形 6"/>
          <p:cNvSpPr/>
          <p:nvPr/>
        </p:nvSpPr>
        <p:spPr>
          <a:xfrm>
            <a:off x="2142777" y="1102625"/>
            <a:ext cx="2621230" cy="369332"/>
          </a:xfrm>
          <a:prstGeom prst="rect">
            <a:avLst/>
          </a:prstGeom>
        </p:spPr>
        <p:txBody>
          <a:bodyPr wrap="none">
            <a:spAutoFit/>
          </a:bodyPr>
          <a:lstStyle/>
          <a:p>
            <a:r>
              <a:rPr lang="zh-CN" altLang="en-US" dirty="0"/>
              <a:t>（</a:t>
            </a:r>
            <a:r>
              <a:rPr lang="en-US" altLang="zh-CN" dirty="0">
                <a:latin typeface="Times New Roman" panose="02020603050405020304" pitchFamily="18" charset="0"/>
                <a:cs typeface="Times New Roman" panose="02020603050405020304" pitchFamily="18" charset="0"/>
              </a:rPr>
              <a:t>Scale transformation </a:t>
            </a:r>
            <a:r>
              <a:rPr lang="zh-CN" altLang="en-US" dirty="0"/>
              <a:t>）</a:t>
            </a:r>
            <a:endParaRPr lang="en-US" altLang="zh-CN" dirty="0"/>
          </a:p>
        </p:txBody>
      </p:sp>
    </p:spTree>
    <p:extLst>
      <p:ext uri="{BB962C8B-B14F-4D97-AF65-F5344CB8AC3E}">
        <p14:creationId xmlns:p14="http://schemas.microsoft.com/office/powerpoint/2010/main" val="4036722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1609</Words>
  <Application>Microsoft Office PowerPoint</Application>
  <PresentationFormat>全屏显示(4:3)</PresentationFormat>
  <Paragraphs>215</Paragraphs>
  <Slides>45</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6" baseType="lpstr">
      <vt:lpstr>simsun</vt:lpstr>
      <vt:lpstr>黑体</vt:lpstr>
      <vt:lpstr>华文行楷</vt:lpstr>
      <vt:lpstr>宋体</vt:lpstr>
      <vt:lpstr>Arial</vt:lpstr>
      <vt:lpstr>Calibri</vt:lpstr>
      <vt:lpstr>Calibri Light</vt:lpstr>
      <vt:lpstr>Times New Roman</vt:lpstr>
      <vt:lpstr>Office 主题</vt:lpstr>
      <vt:lpstr>Equation</vt:lpstr>
      <vt:lpstr>MathType 6.0 Equation</vt:lpstr>
      <vt:lpstr>    目录：</vt:lpstr>
      <vt:lpstr> 一：二维图形几何变换  </vt:lpstr>
      <vt:lpstr>二维图形几何变换   1.1图形变换 </vt:lpstr>
      <vt:lpstr> 图形变换的基本原理 </vt:lpstr>
      <vt:lpstr>1.2 齐次坐标表示法：  用一个n+1维的向量表示一个n维向量的方法称为齐次坐标表示法 </vt:lpstr>
      <vt:lpstr>齐次坐标：</vt:lpstr>
      <vt:lpstr> 为什么要采用齐次坐标？ </vt:lpstr>
      <vt:lpstr>   </vt:lpstr>
      <vt:lpstr>2、比例变换 </vt:lpstr>
      <vt:lpstr>PowerPoint 演示文稿</vt:lpstr>
      <vt:lpstr> 3、对称变换  对称变换也称为反射变换或镜像变换，变换后的图形是原图形关于某一轴线或原点的镜像。 </vt:lpstr>
      <vt:lpstr>(3)关于原点对称</vt:lpstr>
      <vt:lpstr> 4、旋转变换</vt:lpstr>
      <vt:lpstr>绕原点逆时针旋转θ角的齐次坐标计算形式可写为： </vt:lpstr>
      <vt:lpstr> 5、错切变换 </vt:lpstr>
      <vt:lpstr>PowerPoint 演示文稿</vt:lpstr>
      <vt:lpstr> 1.4、复合变换 </vt:lpstr>
      <vt:lpstr> 仿射变换（Affine Transformation或 Affine Map）是一种二维坐标到二维坐标之间的线性变换 </vt:lpstr>
      <vt:lpstr>                    二维图形几何变换总结 </vt:lpstr>
      <vt:lpstr>二：三维基本几何变换</vt:lpstr>
      <vt:lpstr> 1、平移变换</vt:lpstr>
      <vt:lpstr>2、比例变换</vt:lpstr>
      <vt:lpstr> 3、旋转变换 </vt:lpstr>
      <vt:lpstr>PowerPoint 演示文稿</vt:lpstr>
      <vt:lpstr>（2）绕x轴旋转  同理，三维点p绕x轴正向旋转θ角的矩阵计算形式为： </vt:lpstr>
      <vt:lpstr> （3）绕y轴旋转  三维点p绕y轴正向旋转θ角的矩阵计算形式为： </vt:lpstr>
      <vt:lpstr> 4、对称变换 </vt:lpstr>
      <vt:lpstr> （2）关于坐标轴对称 </vt:lpstr>
      <vt:lpstr>同理可得：</vt:lpstr>
      <vt:lpstr>5.错切变换</vt:lpstr>
      <vt:lpstr>三维几何变换总结：</vt:lpstr>
      <vt:lpstr>PowerPoint 演示文稿</vt:lpstr>
      <vt:lpstr>透视投影（Perspective Projection）是为了获得接近真实三维物体的视觉效果而在二维的纸或者画布平面上绘图或者渲染的一种方法，也称为透视图。</vt:lpstr>
      <vt:lpstr>PowerPoint 演示文稿</vt:lpstr>
      <vt:lpstr> 3.2一点透视  </vt:lpstr>
      <vt:lpstr>y</vt:lpstr>
      <vt:lpstr>PowerPoint 演示文稿</vt:lpstr>
      <vt:lpstr>3.2多点透视</vt:lpstr>
      <vt:lpstr>PowerPoint 演示文稿</vt:lpstr>
      <vt:lpstr> 3.3透视投影实例 </vt:lpstr>
      <vt:lpstr>  一点透视的步骤如下：       </vt:lpstr>
      <vt:lpstr> 单位立方体的一点透视图</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二维图形几何变换  </dc:title>
  <dc:creator>水晶</dc:creator>
  <cp:lastModifiedBy>水晶</cp:lastModifiedBy>
  <cp:revision>147</cp:revision>
  <dcterms:created xsi:type="dcterms:W3CDTF">2015-06-11T13:54:51Z</dcterms:created>
  <dcterms:modified xsi:type="dcterms:W3CDTF">2015-06-16T01:33:33Z</dcterms:modified>
</cp:coreProperties>
</file>