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1" r:id="rId2"/>
    <p:sldId id="263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5" r:id="rId14"/>
    <p:sldId id="278" r:id="rId15"/>
    <p:sldId id="279" r:id="rId16"/>
    <p:sldId id="276" r:id="rId17"/>
    <p:sldId id="281" r:id="rId18"/>
    <p:sldId id="282" r:id="rId19"/>
    <p:sldId id="262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6198" autoAdjust="0"/>
  </p:normalViewPr>
  <p:slideViewPr>
    <p:cSldViewPr>
      <p:cViewPr>
        <p:scale>
          <a:sx n="90" d="100"/>
          <a:sy n="90" d="100"/>
        </p:scale>
        <p:origin x="-168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9793A-DF16-43C2-8422-069228B47A44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EDA3A-14C1-4023-93B9-595562519C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EDA3A-14C1-4023-93B9-595562519CF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EDA3A-14C1-4023-93B9-595562519CF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EDA3A-14C1-4023-93B9-595562519CF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EDA3A-14C1-4023-93B9-595562519CF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EDA3A-14C1-4023-93B9-595562519CF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23D-AEC3-48E5-A2FD-27F12AFB3E06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83F6-991C-454B-A39D-DCC2A16776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23D-AEC3-48E5-A2FD-27F12AFB3E06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83F6-991C-454B-A39D-DCC2A16776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23D-AEC3-48E5-A2FD-27F12AFB3E06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83F6-991C-454B-A39D-DCC2A16776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23D-AEC3-48E5-A2FD-27F12AFB3E06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83F6-991C-454B-A39D-DCC2A16776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23D-AEC3-48E5-A2FD-27F12AFB3E06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83F6-991C-454B-A39D-DCC2A16776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23D-AEC3-48E5-A2FD-27F12AFB3E06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83F6-991C-454B-A39D-DCC2A16776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23D-AEC3-48E5-A2FD-27F12AFB3E06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83F6-991C-454B-A39D-DCC2A16776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23D-AEC3-48E5-A2FD-27F12AFB3E06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83F6-991C-454B-A39D-DCC2A16776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23D-AEC3-48E5-A2FD-27F12AFB3E06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83F6-991C-454B-A39D-DCC2A16776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23D-AEC3-48E5-A2FD-27F12AFB3E06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83F6-991C-454B-A39D-DCC2A16776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23D-AEC3-48E5-A2FD-27F12AFB3E06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83F6-991C-454B-A39D-DCC2A16776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6323D-AEC3-48E5-A2FD-27F12AFB3E06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E83F6-991C-454B-A39D-DCC2A16776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5"/>
          <p:cNvSpPr>
            <a:spLocks noGrp="1"/>
          </p:cNvSpPr>
          <p:nvPr>
            <p:ph type="ctrTitle"/>
          </p:nvPr>
        </p:nvSpPr>
        <p:spPr>
          <a:xfrm>
            <a:off x="685800" y="1857370"/>
            <a:ext cx="7772400" cy="64293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6000" b="1" dirty="0" smtClean="0">
                <a:solidFill>
                  <a:srgbClr val="000000"/>
                </a:solidFill>
                <a:latin typeface="Helvetica33-ExtendedThin" pitchFamily="34" charset="0"/>
                <a:ea typeface="方正兰亭细黑" pitchFamily="2" charset="-122"/>
              </a:rPr>
              <a:t>Graph Cut &amp; Grab Cut</a:t>
            </a:r>
            <a:endParaRPr lang="zh-CN" altLang="en-US" sz="6000" b="1" dirty="0" smtClean="0">
              <a:solidFill>
                <a:srgbClr val="000000"/>
              </a:solidFill>
              <a:latin typeface="Helvetica33-ExtendedThin" pitchFamily="34" charset="0"/>
              <a:ea typeface="方正兰亭细黑" pitchFamily="2" charset="-122"/>
            </a:endParaRPr>
          </a:p>
        </p:txBody>
      </p:sp>
      <p:sp>
        <p:nvSpPr>
          <p:cNvPr id="2051" name="副标题 6"/>
          <p:cNvSpPr>
            <a:spLocks noGrp="1"/>
          </p:cNvSpPr>
          <p:nvPr>
            <p:ph type="subTitle" idx="1"/>
          </p:nvPr>
        </p:nvSpPr>
        <p:spPr>
          <a:xfrm>
            <a:off x="6480688" y="4004500"/>
            <a:ext cx="2339784" cy="439458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Arial" pitchFamily="34" charset="0"/>
              <a:buNone/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Helvetica33-ExtendedThin" pitchFamily="34" charset="0"/>
                <a:ea typeface="方正兰亭细黑" pitchFamily="2" charset="-122"/>
                <a:cs typeface="+mj-cs"/>
              </a:rPr>
              <a:t>邢晓楠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  <a:defRPr/>
            </a:pPr>
            <a:endParaRPr lang="zh-CN" altLang="en-US" sz="1800" dirty="0" smtClean="0">
              <a:solidFill>
                <a:srgbClr val="000000"/>
              </a:solidFill>
              <a:latin typeface="Helvetica33-ExtendedThin" pitchFamily="34" charset="0"/>
              <a:ea typeface="方正兰亭细黑" pitchFamily="2" charset="-122"/>
              <a:cs typeface="+mj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32" y="1428742"/>
            <a:ext cx="8001056" cy="71438"/>
            <a:chOff x="-32" y="1785932"/>
            <a:chExt cx="6429420" cy="7302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1785932"/>
              <a:ext cx="6429388" cy="1588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-32" y="1857370"/>
              <a:ext cx="6429388" cy="1588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1357290" y="2857502"/>
            <a:ext cx="7786710" cy="71438"/>
            <a:chOff x="2714580" y="2857502"/>
            <a:chExt cx="6429420" cy="73026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714612" y="2928940"/>
              <a:ext cx="6429388" cy="1588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714580" y="2857502"/>
              <a:ext cx="6429388" cy="1588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>
            <a:off x="6176126" y="4370362"/>
            <a:ext cx="2500330" cy="158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rot="10800000">
            <a:off x="714375" y="1055588"/>
            <a:ext cx="7858125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714374" y="555526"/>
            <a:ext cx="1841402" cy="428625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Graph Cut</a:t>
            </a:r>
            <a:endParaRPr lang="zh-CN" altLang="en-US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19672" y="2225479"/>
          <a:ext cx="2808312" cy="509990"/>
        </p:xfrm>
        <a:graphic>
          <a:graphicData uri="http://schemas.openxmlformats.org/presentationml/2006/ole">
            <p:oleObj spid="_x0000_s1026" name="Equation" r:id="rId3" imgW="1028520" imgH="35532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192367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区域项：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2715766"/>
            <a:ext cx="7272808" cy="773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其中</a:t>
            </a:r>
            <a:r>
              <a:rPr lang="en-US" altLang="zh-CN" sz="1600" dirty="0" err="1" smtClean="0"/>
              <a:t>R</a:t>
            </a:r>
            <a:r>
              <a:rPr lang="en-US" altLang="zh-CN" sz="1600" baseline="-25000" dirty="0" err="1" smtClean="0"/>
              <a:t>p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l</a:t>
            </a:r>
            <a:r>
              <a:rPr lang="en-US" altLang="zh-CN" sz="1600" baseline="-25000" dirty="0" err="1" smtClean="0"/>
              <a:t>p</a:t>
            </a:r>
            <a:r>
              <a:rPr lang="en-US" altLang="zh-CN" sz="1600" dirty="0" smtClean="0"/>
              <a:t>)</a:t>
            </a:r>
            <a:r>
              <a:rPr lang="zh-CN" altLang="en-US" sz="1600" dirty="0" smtClean="0">
                <a:latin typeface="+mn-ea"/>
              </a:rPr>
              <a:t>表示为像素</a:t>
            </a:r>
            <a:r>
              <a:rPr lang="en-US" altLang="zh-CN" sz="1600" dirty="0" smtClean="0">
                <a:latin typeface="+mn-ea"/>
              </a:rPr>
              <a:t>p</a:t>
            </a:r>
            <a:r>
              <a:rPr lang="zh-CN" altLang="en-US" sz="1600" dirty="0" smtClean="0">
                <a:latin typeface="+mn-ea"/>
              </a:rPr>
              <a:t>分配标签</a:t>
            </a:r>
            <a:r>
              <a:rPr lang="en-US" altLang="zh-CN" sz="1600" dirty="0" err="1" smtClean="0"/>
              <a:t>l</a:t>
            </a:r>
            <a:r>
              <a:rPr lang="en-US" altLang="zh-CN" sz="1600" baseline="-25000" dirty="0" err="1" smtClean="0"/>
              <a:t>p</a:t>
            </a:r>
            <a:r>
              <a:rPr lang="zh-CN" altLang="en-US" sz="1600" dirty="0" smtClean="0">
                <a:latin typeface="+mn-ea"/>
              </a:rPr>
              <a:t>的惩罚，</a:t>
            </a:r>
            <a:r>
              <a:rPr lang="en-US" altLang="zh-CN" sz="1600" dirty="0" err="1" smtClean="0"/>
              <a:t>R</a:t>
            </a:r>
            <a:r>
              <a:rPr lang="en-US" altLang="zh-CN" sz="1600" baseline="-25000" dirty="0" err="1" smtClean="0"/>
              <a:t>p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l</a:t>
            </a:r>
            <a:r>
              <a:rPr lang="en-US" altLang="zh-CN" sz="1600" baseline="-25000" dirty="0" err="1" smtClean="0"/>
              <a:t>p</a:t>
            </a:r>
            <a:r>
              <a:rPr lang="en-US" altLang="zh-CN" sz="1600" dirty="0" smtClean="0"/>
              <a:t>)</a:t>
            </a:r>
            <a:r>
              <a:rPr lang="zh-CN" altLang="en-US" sz="1600" dirty="0" smtClean="0">
                <a:latin typeface="+mn-ea"/>
              </a:rPr>
              <a:t>能量项的权值可以通过比较像素</a:t>
            </a:r>
            <a:r>
              <a:rPr lang="en-US" altLang="zh-CN" sz="1600" dirty="0" smtClean="0">
                <a:latin typeface="+mn-ea"/>
              </a:rPr>
              <a:t>p</a:t>
            </a:r>
            <a:r>
              <a:rPr lang="zh-CN" altLang="en-US" sz="1600" dirty="0" smtClean="0">
                <a:latin typeface="+mn-ea"/>
              </a:rPr>
              <a:t>的灰度和给定的目标和前景的灰度直方图来获得。</a:t>
            </a:r>
            <a:endParaRPr lang="en-US" altLang="zh-CN" sz="1600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20359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权值的确定</a:t>
            </a:r>
            <a:endParaRPr lang="zh-CN" altLang="en-US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5896" y="156363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E(L)=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(L)+B(L)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39752" y="429065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p</a:t>
            </a:r>
            <a:r>
              <a:rPr lang="en-US" altLang="zh-CN" dirty="0" smtClean="0"/>
              <a:t>(1) = -</a:t>
            </a:r>
            <a:r>
              <a:rPr lang="en-US" altLang="zh-CN" dirty="0" err="1" smtClean="0"/>
              <a:t>ln</a:t>
            </a:r>
            <a:r>
              <a:rPr lang="en-US" altLang="zh-CN" dirty="0" smtClean="0"/>
              <a:t> Pr(</a:t>
            </a:r>
            <a:r>
              <a:rPr lang="en-US" altLang="zh-CN" dirty="0" err="1" smtClean="0"/>
              <a:t>I</a:t>
            </a:r>
            <a:r>
              <a:rPr lang="en-US" altLang="zh-CN" baseline="-25000" dirty="0" err="1" smtClean="0"/>
              <a:t>p</a:t>
            </a:r>
            <a:r>
              <a:rPr lang="en-US" altLang="zh-CN" dirty="0" err="1" smtClean="0"/>
              <a:t>|’obj</a:t>
            </a:r>
            <a:r>
              <a:rPr lang="en-US" altLang="zh-CN" dirty="0" smtClean="0"/>
              <a:t>’)</a:t>
            </a:r>
            <a:r>
              <a:rPr lang="zh-CN" altLang="en-US" dirty="0" smtClean="0"/>
              <a:t>；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p</a:t>
            </a:r>
            <a:r>
              <a:rPr lang="en-US" altLang="zh-CN" dirty="0" smtClean="0"/>
              <a:t>(0) = -</a:t>
            </a:r>
            <a:r>
              <a:rPr lang="en-US" altLang="zh-CN" dirty="0" err="1" smtClean="0"/>
              <a:t>ln</a:t>
            </a:r>
            <a:r>
              <a:rPr lang="en-US" altLang="zh-CN" dirty="0" smtClean="0"/>
              <a:t> Pr(</a:t>
            </a:r>
            <a:r>
              <a:rPr lang="en-US" altLang="zh-CN" dirty="0" err="1" smtClean="0"/>
              <a:t>I</a:t>
            </a:r>
            <a:r>
              <a:rPr lang="en-US" altLang="zh-CN" baseline="-25000" dirty="0" err="1" smtClean="0"/>
              <a:t>p</a:t>
            </a:r>
            <a:r>
              <a:rPr lang="en-US" altLang="zh-CN" dirty="0" err="1" smtClean="0"/>
              <a:t>|’bkg</a:t>
            </a:r>
            <a:r>
              <a:rPr lang="en-US" altLang="zh-CN" dirty="0" smtClean="0"/>
              <a:t>’)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7584" y="378659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t-link</a:t>
            </a:r>
            <a:r>
              <a:rPr lang="zh-CN" altLang="en-US" dirty="0" smtClean="0">
                <a:latin typeface="+mn-ea"/>
              </a:rPr>
              <a:t>的权值如下：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rot="10800000">
            <a:off x="714375" y="1055588"/>
            <a:ext cx="7858125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714374" y="555526"/>
            <a:ext cx="1841402" cy="428625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Graph Cut</a:t>
            </a:r>
            <a:endParaRPr lang="zh-CN" altLang="en-US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92367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边界项：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20359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权值的确定</a:t>
            </a:r>
            <a:endParaRPr lang="zh-CN" altLang="en-US" b="1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35896" y="156363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E(L)=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(L)+B(L)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051720" y="2283718"/>
          <a:ext cx="2777452" cy="576064"/>
        </p:xfrm>
        <a:graphic>
          <a:graphicData uri="http://schemas.openxmlformats.org/presentationml/2006/ole">
            <p:oleObj spid="_x0000_s10242" name="Equation" r:id="rId3" imgW="1714320" imgH="355320" progId="Equation.3">
              <p:embed/>
            </p:oleObj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2051720" y="2808171"/>
            <a:ext cx="2376263" cy="870633"/>
            <a:chOff x="899592" y="2355726"/>
            <a:chExt cx="2865494" cy="1049880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899592" y="2715766"/>
            <a:ext cx="1144544" cy="389632"/>
          </p:xfrm>
          <a:graphic>
            <a:graphicData uri="http://schemas.openxmlformats.org/presentationml/2006/ole">
              <p:oleObj spid="_x0000_s10243" name="Equation" r:id="rId4" imgW="596880" imgH="203040" progId="Equation.3">
                <p:embed/>
              </p:oleObj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1835696" y="2355726"/>
              <a:ext cx="4320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latin typeface="+mj-ea"/>
                  <a:ea typeface="+mj-ea"/>
                </a:rPr>
                <a:t>{</a:t>
              </a:r>
              <a:endParaRPr lang="zh-CN" altLang="en-US" sz="6000" dirty="0">
                <a:latin typeface="+mj-ea"/>
                <a:ea typeface="+mj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9752" y="2490450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if</a:t>
              </a:r>
              <a:endParaRPr lang="zh-CN" alt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39752" y="3003798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if </a:t>
              </a:r>
              <a:endParaRPr lang="zh-CN" altLang="en-US" dirty="0"/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3131840" y="2548508"/>
            <a:ext cx="622548" cy="311274"/>
          </p:xfrm>
          <a:graphic>
            <a:graphicData uri="http://schemas.openxmlformats.org/presentationml/2006/ole">
              <p:oleObj spid="_x0000_s10244" name="Equation" r:id="rId5" imgW="380880" imgH="190440" progId="Equation.3">
                <p:embed/>
              </p:oleObj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3131839" y="3088982"/>
            <a:ext cx="633247" cy="316624"/>
          </p:xfrm>
          <a:graphic>
            <a:graphicData uri="http://schemas.openxmlformats.org/presentationml/2006/ole">
              <p:oleObj spid="_x0000_s10245" name="Equation" r:id="rId6" imgW="380880" imgH="190440" progId="Equation.3">
                <p:embed/>
              </p:oleObj>
            </a:graphicData>
          </a:graphic>
        </p:graphicFrame>
      </p:grp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051720" y="3795886"/>
          <a:ext cx="2736303" cy="711008"/>
        </p:xfrm>
        <a:graphic>
          <a:graphicData uri="http://schemas.openxmlformats.org/presentationml/2006/ole">
            <p:oleObj spid="_x0000_s10246" name="Equation" r:id="rId7" imgW="1612800" imgH="419040" progId="Equation.3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508104" y="321982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 </a:t>
            </a:r>
            <a:r>
              <a:rPr lang="en-US" altLang="zh-CN" sz="1600" dirty="0" smtClean="0"/>
              <a:t>p</a:t>
            </a:r>
            <a:r>
              <a:rPr lang="zh-CN" altLang="en-US" sz="1600" dirty="0" smtClean="0">
                <a:latin typeface="+mn-ea"/>
              </a:rPr>
              <a:t>和</a:t>
            </a:r>
            <a:r>
              <a:rPr lang="en-US" altLang="zh-CN" sz="1600" dirty="0" smtClean="0"/>
              <a:t>q</a:t>
            </a:r>
            <a:r>
              <a:rPr lang="zh-CN" altLang="en-US" sz="1600" dirty="0" smtClean="0">
                <a:latin typeface="+mn-ea"/>
              </a:rPr>
              <a:t>为邻域像素</a:t>
            </a:r>
            <a:endParaRPr lang="zh-CN" altLang="en-US" sz="1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rot="10800000">
            <a:off x="714375" y="1055588"/>
            <a:ext cx="7858125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714374" y="555526"/>
            <a:ext cx="1841402" cy="428625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Graph Cut</a:t>
            </a:r>
            <a:endParaRPr lang="zh-CN" altLang="en-US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3568" y="120359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小结</a:t>
            </a:r>
            <a:endParaRPr lang="zh-CN" altLang="en-US" b="1" dirty="0">
              <a:latin typeface="+mn-ea"/>
            </a:endParaRPr>
          </a:p>
        </p:txBody>
      </p:sp>
      <p:pic>
        <p:nvPicPr>
          <p:cNvPr id="19" name="图片 18" descr="1358872281_7151.jpg"/>
          <p:cNvPicPr>
            <a:picLocks noChangeAspect="1"/>
          </p:cNvPicPr>
          <p:nvPr/>
        </p:nvPicPr>
        <p:blipFill>
          <a:blip r:embed="rId2" cstate="print"/>
          <a:srcRect l="45541" t="4513" r="2086" b="3606"/>
          <a:stretch>
            <a:fillRect/>
          </a:stretch>
        </p:blipFill>
        <p:spPr>
          <a:xfrm>
            <a:off x="251520" y="1944216"/>
            <a:ext cx="3312368" cy="293179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11960" y="1873156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目标：</a:t>
            </a:r>
            <a:r>
              <a:rPr lang="zh-CN" altLang="en-US" sz="1600" dirty="0" smtClean="0">
                <a:latin typeface="+mn-ea"/>
              </a:rPr>
              <a:t>将一幅图像的目标和背景分开</a:t>
            </a:r>
            <a:endParaRPr lang="zh-CN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499992" y="2936433"/>
            <a:ext cx="388843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arenBoth"/>
            </a:pPr>
            <a:r>
              <a:rPr lang="zh-CN" altLang="en-US" sz="1600" dirty="0" smtClean="0">
                <a:latin typeface="+mn-ea"/>
              </a:rPr>
              <a:t>构建权值图（</a:t>
            </a:r>
            <a:r>
              <a:rPr lang="en-US" altLang="zh-CN" sz="1600" dirty="0" smtClean="0"/>
              <a:t>s-t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zh-CN" altLang="en-US" sz="1600" dirty="0" smtClean="0">
                <a:latin typeface="+mn-ea"/>
              </a:rPr>
              <a:t>图）</a:t>
            </a:r>
            <a:endParaRPr lang="en-US" altLang="zh-CN" sz="16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arenBoth"/>
            </a:pPr>
            <a:r>
              <a:rPr lang="zh-CN" altLang="en-US" sz="1600" dirty="0" smtClean="0">
                <a:latin typeface="+mn-ea"/>
              </a:rPr>
              <a:t>确定两类边（</a:t>
            </a:r>
            <a:r>
              <a:rPr lang="en-US" altLang="zh-CN" sz="1600" dirty="0" smtClean="0"/>
              <a:t>n-links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t-links</a:t>
            </a:r>
            <a:r>
              <a:rPr lang="zh-CN" altLang="en-US" sz="1600" dirty="0" smtClean="0">
                <a:latin typeface="+mn-ea"/>
              </a:rPr>
              <a:t>）的权值</a:t>
            </a:r>
            <a:endParaRPr lang="en-US" altLang="zh-CN" sz="16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arenBoth"/>
            </a:pPr>
            <a:r>
              <a:rPr lang="zh-CN" altLang="en-US" sz="1600" dirty="0" smtClean="0">
                <a:latin typeface="+mn-ea"/>
              </a:rPr>
              <a:t>通过</a:t>
            </a:r>
            <a:r>
              <a:rPr lang="en-US" altLang="zh-CN" sz="1600" dirty="0" smtClean="0"/>
              <a:t>max-flow/min-cut</a:t>
            </a:r>
            <a:r>
              <a:rPr lang="zh-CN" altLang="en-US" sz="1600" dirty="0" smtClean="0">
                <a:latin typeface="+mn-ea"/>
              </a:rPr>
              <a:t>算法找到最小割，即最小化能量函数</a:t>
            </a:r>
            <a:endParaRPr lang="zh-CN" altLang="en-US" sz="160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11960" y="242773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方法：</a:t>
            </a:r>
            <a:endParaRPr lang="zh-CN" altLang="en-US" sz="1600" dirty="0"/>
          </a:p>
        </p:txBody>
      </p:sp>
      <p:pic>
        <p:nvPicPr>
          <p:cNvPr id="23" name="图片 22" descr="1358872638_999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5" y="0"/>
            <a:ext cx="6336704" cy="5124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rot="10800000">
            <a:off x="714375" y="1055588"/>
            <a:ext cx="7858125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714374" y="555526"/>
            <a:ext cx="1841402" cy="428625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Grab Cut</a:t>
            </a:r>
            <a:endParaRPr lang="zh-CN" altLang="en-US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2638529"/>
            <a:ext cx="7200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 </a:t>
            </a:r>
            <a:r>
              <a:rPr lang="zh-CN" altLang="en-US" sz="1600" b="1" dirty="0" smtClean="0">
                <a:latin typeface="+mn-ea"/>
              </a:rPr>
              <a:t>目标和背景的模型：</a:t>
            </a:r>
            <a:r>
              <a:rPr lang="zh-CN" altLang="en-US" sz="1600" dirty="0" smtClean="0">
                <a:latin typeface="+mn-ea"/>
              </a:rPr>
              <a:t>灰度直方图  </a:t>
            </a:r>
            <a:r>
              <a:rPr lang="en-US" altLang="zh-CN" sz="1600" dirty="0" smtClean="0">
                <a:latin typeface="+mn-ea"/>
              </a:rPr>
              <a:t>---&gt;</a:t>
            </a:r>
            <a:r>
              <a:rPr lang="zh-CN" altLang="en-US" sz="1600" dirty="0" smtClean="0">
                <a:latin typeface="+mn-ea"/>
              </a:rPr>
              <a:t>  </a:t>
            </a:r>
            <a:r>
              <a:rPr lang="en-US" altLang="zh-CN" sz="1600" dirty="0" smtClean="0"/>
              <a:t>RGB</a:t>
            </a:r>
            <a:r>
              <a:rPr lang="zh-CN" altLang="en-US" sz="1600" dirty="0" smtClean="0">
                <a:latin typeface="+mn-ea"/>
              </a:rPr>
              <a:t>三通道的混合高斯模型</a:t>
            </a:r>
            <a:r>
              <a:rPr lang="en-US" altLang="zh-CN" sz="1600" dirty="0" smtClean="0"/>
              <a:t>GMM</a:t>
            </a:r>
            <a:endParaRPr lang="zh-CN" altLang="en-US" sz="1600" dirty="0" smtClean="0">
              <a:latin typeface="+mn-ea"/>
            </a:endParaRPr>
          </a:p>
          <a:p>
            <a:pPr>
              <a:lnSpc>
                <a:spcPct val="20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 </a:t>
            </a:r>
            <a:r>
              <a:rPr lang="zh-CN" altLang="en-US" sz="1600" b="1" dirty="0" smtClean="0">
                <a:latin typeface="+mn-ea"/>
              </a:rPr>
              <a:t>能量最小化（分割）：</a:t>
            </a:r>
            <a:r>
              <a:rPr lang="zh-CN" altLang="en-US" sz="1600" dirty="0" smtClean="0">
                <a:latin typeface="+mn-ea"/>
              </a:rPr>
              <a:t>一次达到  </a:t>
            </a:r>
            <a:r>
              <a:rPr lang="en-US" altLang="zh-CN" sz="1600" dirty="0" smtClean="0">
                <a:latin typeface="+mn-ea"/>
              </a:rPr>
              <a:t>---&gt;  </a:t>
            </a:r>
            <a:r>
              <a:rPr lang="zh-CN" altLang="en-US" sz="1600" dirty="0" smtClean="0">
                <a:latin typeface="+mn-ea"/>
              </a:rPr>
              <a:t>多次交互迭代</a:t>
            </a:r>
          </a:p>
          <a:p>
            <a:pPr>
              <a:lnSpc>
                <a:spcPct val="20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 </a:t>
            </a:r>
            <a:r>
              <a:rPr lang="zh-CN" altLang="en-US" sz="1600" b="1" dirty="0" smtClean="0">
                <a:latin typeface="+mn-ea"/>
              </a:rPr>
              <a:t>指定目标和背景的一些种子点：</a:t>
            </a:r>
            <a:r>
              <a:rPr lang="zh-CN" altLang="en-US" sz="1600" dirty="0" smtClean="0">
                <a:latin typeface="+mn-ea"/>
              </a:rPr>
              <a:t>完全标注</a:t>
            </a:r>
            <a:r>
              <a:rPr lang="en-US" altLang="zh-CN" sz="1600" dirty="0" smtClean="0">
                <a:latin typeface="+mn-ea"/>
              </a:rPr>
              <a:t>  -</a:t>
            </a:r>
            <a:r>
              <a:rPr lang="en-US" altLang="zh-CN" sz="1600" dirty="0" smtClean="0">
                <a:latin typeface="+mn-ea"/>
                <a:sym typeface="Wingdings" pitchFamily="2" charset="2"/>
              </a:rPr>
              <a:t>--&gt;  </a:t>
            </a:r>
            <a:r>
              <a:rPr lang="zh-CN" altLang="en-US" sz="1600" dirty="0" smtClean="0">
                <a:latin typeface="+mn-ea"/>
              </a:rPr>
              <a:t>不完全的标注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907704" y="1554927"/>
            <a:ext cx="5616624" cy="584775"/>
            <a:chOff x="1979712" y="1131590"/>
            <a:chExt cx="5616624" cy="584775"/>
          </a:xfrm>
        </p:grpSpPr>
        <p:sp>
          <p:nvSpPr>
            <p:cNvPr id="6" name="TextBox 5"/>
            <p:cNvSpPr txBox="1"/>
            <p:nvPr/>
          </p:nvSpPr>
          <p:spPr>
            <a:xfrm>
              <a:off x="1979712" y="1131590"/>
              <a:ext cx="2088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Graph Cut</a:t>
              </a:r>
              <a:endParaRPr lang="zh-CN" altLang="en-US" sz="32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20072" y="1131590"/>
              <a:ext cx="23762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Grab Cut</a:t>
              </a:r>
              <a:endParaRPr lang="zh-CN" altLang="en-US" sz="3200" b="1" dirty="0" smtClean="0"/>
            </a:p>
          </p:txBody>
        </p:sp>
        <p:sp>
          <p:nvSpPr>
            <p:cNvPr id="8" name="右箭头 7"/>
            <p:cNvSpPr/>
            <p:nvPr/>
          </p:nvSpPr>
          <p:spPr>
            <a:xfrm>
              <a:off x="4283968" y="1275606"/>
              <a:ext cx="648072" cy="2880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 advAuto="350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rot="10800000">
            <a:off x="714375" y="1055588"/>
            <a:ext cx="7858125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714374" y="555526"/>
            <a:ext cx="1841402" cy="428625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Grab Cut</a:t>
            </a:r>
            <a:endParaRPr lang="zh-CN" altLang="en-US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707654"/>
            <a:ext cx="727280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1600" dirty="0" smtClean="0">
                <a:latin typeface="+mn-ea"/>
              </a:rPr>
              <a:t>采用</a:t>
            </a:r>
            <a:r>
              <a:rPr lang="en-US" altLang="zh-CN" sz="1600" dirty="0" smtClean="0"/>
              <a:t>RGB</a:t>
            </a:r>
            <a:r>
              <a:rPr lang="zh-CN" altLang="en-US" sz="1600" dirty="0" smtClean="0">
                <a:latin typeface="+mn-ea"/>
              </a:rPr>
              <a:t>颜色空间，分别用一个有</a:t>
            </a:r>
            <a:r>
              <a:rPr lang="en-US" altLang="zh-CN" sz="1600" dirty="0" smtClean="0"/>
              <a:t>K</a:t>
            </a:r>
            <a:r>
              <a:rPr lang="zh-CN" altLang="en-US" sz="1600" dirty="0" smtClean="0">
                <a:latin typeface="+mn-ea"/>
              </a:rPr>
              <a:t>个高斯分量的全协方差</a:t>
            </a:r>
            <a:r>
              <a:rPr lang="en-US" altLang="zh-CN" sz="1600" dirty="0" smtClean="0"/>
              <a:t>GMM</a:t>
            </a:r>
            <a:r>
              <a:rPr lang="zh-CN" altLang="en-US" sz="1600" dirty="0" smtClean="0">
                <a:latin typeface="+mn-ea"/>
              </a:rPr>
              <a:t>（混合高斯模型）来对目标和背景进行建模。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1600" dirty="0" smtClean="0">
                <a:latin typeface="+mn-ea"/>
              </a:rPr>
              <a:t>    向量</a:t>
            </a:r>
            <a:r>
              <a:rPr lang="en-US" altLang="zh-CN" sz="1600" b="1" dirty="0" smtClean="0">
                <a:latin typeface="+mn-ea"/>
              </a:rPr>
              <a:t>k</a:t>
            </a:r>
            <a:r>
              <a:rPr lang="zh-CN" altLang="en-US" sz="1600" dirty="0" smtClean="0">
                <a:latin typeface="+mn-ea"/>
              </a:rPr>
              <a:t> </a:t>
            </a:r>
            <a:r>
              <a:rPr lang="en-US" altLang="zh-CN" sz="1600" dirty="0" smtClean="0"/>
              <a:t>= {k</a:t>
            </a:r>
            <a:r>
              <a:rPr lang="en-US" altLang="zh-CN" sz="1600" baseline="-25000" dirty="0" smtClean="0"/>
              <a:t>1</a:t>
            </a:r>
            <a:r>
              <a:rPr lang="en-US" altLang="zh-CN" sz="1600" dirty="0" smtClean="0"/>
              <a:t>, . . ., </a:t>
            </a:r>
            <a:r>
              <a:rPr lang="en-US" altLang="zh-CN" sz="1600" dirty="0" err="1" smtClean="0"/>
              <a:t>k</a:t>
            </a:r>
            <a:r>
              <a:rPr lang="en-US" altLang="zh-CN" sz="1600" baseline="-25000" dirty="0" err="1" smtClean="0"/>
              <a:t>n</a:t>
            </a:r>
            <a:r>
              <a:rPr lang="en-US" altLang="zh-CN" sz="1600" dirty="0" smtClean="0"/>
              <a:t>, . . ., </a:t>
            </a:r>
            <a:r>
              <a:rPr lang="en-US" altLang="zh-CN" sz="1600" dirty="0" err="1" smtClean="0"/>
              <a:t>k</a:t>
            </a:r>
            <a:r>
              <a:rPr lang="en-US" altLang="zh-CN" sz="1600" baseline="-25000" dirty="0" err="1" smtClean="0"/>
              <a:t>N</a:t>
            </a:r>
            <a:r>
              <a:rPr lang="en-US" altLang="zh-CN" sz="1600" dirty="0" smtClean="0"/>
              <a:t>}</a:t>
            </a:r>
            <a:r>
              <a:rPr lang="zh-CN" altLang="en-US" sz="1600" dirty="0" smtClean="0">
                <a:latin typeface="+mn-ea"/>
              </a:rPr>
              <a:t>，</a:t>
            </a:r>
            <a:r>
              <a:rPr lang="en-US" altLang="zh-CN" sz="1600" b="1" dirty="0" err="1" smtClean="0">
                <a:latin typeface="+mn-ea"/>
              </a:rPr>
              <a:t>k</a:t>
            </a:r>
            <a:r>
              <a:rPr lang="en-US" altLang="zh-CN" sz="1600" baseline="-25000" dirty="0" err="1" smtClean="0"/>
              <a:t>n</a:t>
            </a:r>
            <a:r>
              <a:rPr lang="zh-CN" altLang="en-US" sz="1600" b="1" dirty="0" smtClean="0">
                <a:latin typeface="+mn-ea"/>
              </a:rPr>
              <a:t>∈ </a:t>
            </a:r>
            <a:r>
              <a:rPr lang="en-US" altLang="zh-CN" sz="1600" b="1" dirty="0" smtClean="0">
                <a:latin typeface="+mn-ea"/>
              </a:rPr>
              <a:t>{1</a:t>
            </a:r>
            <a:r>
              <a:rPr lang="en-US" altLang="zh-CN" sz="1600" dirty="0" smtClean="0"/>
              <a:t> , . . ., </a:t>
            </a:r>
            <a:r>
              <a:rPr lang="en-US" altLang="zh-CN" sz="1600" b="1" dirty="0" smtClean="0">
                <a:latin typeface="+mn-ea"/>
              </a:rPr>
              <a:t>K}</a:t>
            </a:r>
            <a:endParaRPr lang="en-US" altLang="zh-CN" sz="1600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20359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颜色模型</a:t>
            </a:r>
            <a:endParaRPr lang="zh-CN" altLang="en-US" b="1" dirty="0">
              <a:latin typeface="+mn-ea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2699742" y="3723878"/>
          <a:ext cx="3384426" cy="309225"/>
        </p:xfrm>
        <a:graphic>
          <a:graphicData uri="http://schemas.openxmlformats.org/presentationml/2006/ole">
            <p:oleObj spid="_x0000_s3076" name="Equation" r:id="rId3" imgW="2222280" imgH="20304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99792" y="4083918"/>
            <a:ext cx="3528392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α</a:t>
            </a:r>
            <a:r>
              <a:rPr lang="zh-CN" altLang="en-US" sz="1600" dirty="0" smtClean="0">
                <a:latin typeface="+mn-ea"/>
              </a:rPr>
              <a:t>：像素的标签</a:t>
            </a:r>
            <a:r>
              <a:rPr lang="en-US" altLang="zh-CN" sz="1600" dirty="0" smtClean="0">
                <a:latin typeface="+mn-ea"/>
              </a:rPr>
              <a:t>       </a:t>
            </a:r>
            <a:r>
              <a:rPr lang="en-US" altLang="zh-CN" sz="1600" dirty="0" smtClean="0"/>
              <a:t>k</a:t>
            </a:r>
            <a:r>
              <a:rPr lang="zh-CN" altLang="en-US" sz="1600" dirty="0" smtClean="0">
                <a:latin typeface="+mn-ea"/>
              </a:rPr>
              <a:t>：高斯分量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l-GR" altLang="zh-CN" sz="1600" dirty="0" smtClean="0"/>
              <a:t>θ</a:t>
            </a:r>
            <a:r>
              <a:rPr lang="zh-CN" altLang="en-US" sz="1600" dirty="0" smtClean="0">
                <a:latin typeface="+mn-ea"/>
              </a:rPr>
              <a:t>：模型的参数</a:t>
            </a:r>
            <a:r>
              <a:rPr lang="en-US" altLang="zh-CN" sz="1600" dirty="0" smtClean="0">
                <a:latin typeface="+mn-ea"/>
              </a:rPr>
              <a:t>       </a:t>
            </a:r>
            <a:r>
              <a:rPr lang="en-US" altLang="zh-CN" sz="1600" dirty="0" smtClean="0"/>
              <a:t>z</a:t>
            </a:r>
            <a:r>
              <a:rPr lang="zh-CN" altLang="en-US" sz="1600" dirty="0" smtClean="0"/>
              <a:t>：图像数据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584" y="3241308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整个图像的</a:t>
            </a:r>
            <a:r>
              <a:rPr lang="en-US" altLang="zh-CN" sz="1600" dirty="0" smtClean="0"/>
              <a:t>Gibbs</a:t>
            </a:r>
            <a:r>
              <a:rPr lang="zh-CN" altLang="en-US" sz="1600" dirty="0" smtClean="0">
                <a:latin typeface="+mn-ea"/>
              </a:rPr>
              <a:t>能量为：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rot="10800000">
            <a:off x="714375" y="1055588"/>
            <a:ext cx="7858125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714374" y="555526"/>
            <a:ext cx="1841402" cy="428625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Grab Cut</a:t>
            </a:r>
            <a:endParaRPr lang="zh-CN" altLang="en-US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27584" y="2789237"/>
          <a:ext cx="7328623" cy="574601"/>
        </p:xfrm>
        <a:graphic>
          <a:graphicData uri="http://schemas.openxmlformats.org/presentationml/2006/ole">
            <p:oleObj spid="_x0000_s4100" name="Equation" r:id="rId3" imgW="5752800" imgH="393480" progId="Equation.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827584" y="3468125"/>
          <a:ext cx="4752528" cy="327761"/>
        </p:xfrm>
        <a:graphic>
          <a:graphicData uri="http://schemas.openxmlformats.org/presentationml/2006/ole">
            <p:oleObj spid="_x0000_s4101" name="Equation" r:id="rId4" imgW="2946240" imgH="203040" progId="Equation.3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899542" y="2371897"/>
          <a:ext cx="3240410" cy="487885"/>
        </p:xfrm>
        <a:graphic>
          <a:graphicData uri="http://schemas.openxmlformats.org/presentationml/2006/ole">
            <p:oleObj spid="_x0000_s4099" name="Equation" r:id="rId5" imgW="1955520" imgH="342720" progId="Equation.3">
              <p:embed/>
            </p:oleObj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2555726" y="1491630"/>
          <a:ext cx="3384426" cy="309225"/>
        </p:xfrm>
        <a:graphic>
          <a:graphicData uri="http://schemas.openxmlformats.org/presentationml/2006/ole">
            <p:oleObj spid="_x0000_s4102" name="Equation" r:id="rId6" imgW="2222280" imgH="20304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3568" y="120359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颜色模型</a:t>
            </a:r>
            <a:endParaRPr lang="zh-CN" altLang="en-US" b="1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568" y="192367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区域项：</a:t>
            </a:r>
            <a:endParaRPr lang="zh-CN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3867894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π </a:t>
            </a:r>
            <a:r>
              <a:rPr lang="zh-CN" altLang="en-US" sz="1600" dirty="0" smtClean="0"/>
              <a:t>：</a:t>
            </a:r>
            <a:r>
              <a:rPr lang="zh-CN" altLang="en-US" sz="1600" dirty="0" smtClean="0">
                <a:latin typeface="+mn-ea"/>
              </a:rPr>
              <a:t>每个高斯分量的权重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l-GR" altLang="zh-CN" sz="1600" dirty="0" smtClean="0"/>
              <a:t>μ</a:t>
            </a:r>
            <a:r>
              <a:rPr lang="en-US" altLang="zh-CN" sz="1600" dirty="0" smtClean="0"/>
              <a:t> </a:t>
            </a:r>
            <a:r>
              <a:rPr lang="zh-CN" altLang="en-US" sz="1600" dirty="0" smtClean="0">
                <a:latin typeface="+mn-ea"/>
              </a:rPr>
              <a:t>：每个高斯分量的均值向量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∑ </a:t>
            </a:r>
            <a:r>
              <a:rPr lang="zh-CN" altLang="en-US" sz="1600" dirty="0" smtClean="0">
                <a:latin typeface="+mn-ea"/>
              </a:rPr>
              <a:t>：协方差矩阵</a:t>
            </a:r>
            <a:endParaRPr lang="zh-CN" altLang="en-US" sz="1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rot="10800000">
            <a:off x="714375" y="1055588"/>
            <a:ext cx="7858125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714374" y="555526"/>
            <a:ext cx="1841402" cy="428625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Grab Cut</a:t>
            </a:r>
            <a:endParaRPr lang="zh-CN" altLang="en-US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2555726" y="1491630"/>
          <a:ext cx="3384426" cy="309225"/>
        </p:xfrm>
        <a:graphic>
          <a:graphicData uri="http://schemas.openxmlformats.org/presentationml/2006/ole">
            <p:oleObj spid="_x0000_s5124" name="Equation" r:id="rId3" imgW="2222280" imgH="20304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3568" y="120359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颜色模型</a:t>
            </a:r>
            <a:endParaRPr lang="zh-CN" altLang="en-US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192367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边界项：</a:t>
            </a:r>
            <a:endParaRPr lang="zh-CN" altLang="en-US" sz="1600" dirty="0"/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763688" y="2570981"/>
          <a:ext cx="3708400" cy="504825"/>
        </p:xfrm>
        <a:graphic>
          <a:graphicData uri="http://schemas.openxmlformats.org/presentationml/2006/ole">
            <p:oleObj spid="_x0000_s5125" name="Equation" r:id="rId4" imgW="2616120" imgH="35532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07704" y="3363838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常数</a:t>
            </a:r>
            <a:r>
              <a:rPr lang="en-US" altLang="zh-CN" sz="1600" dirty="0" smtClean="0"/>
              <a:t>γ</a:t>
            </a:r>
            <a:r>
              <a:rPr lang="zh-CN" altLang="en-US" sz="1600" dirty="0" smtClean="0">
                <a:latin typeface="+mn-ea"/>
              </a:rPr>
              <a:t>由图像训练得到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参数</a:t>
            </a:r>
            <a:r>
              <a:rPr lang="en-US" altLang="zh-CN" sz="1600" dirty="0" smtClean="0"/>
              <a:t>β</a:t>
            </a:r>
            <a:r>
              <a:rPr lang="zh-CN" altLang="en-US" sz="1600" dirty="0" smtClean="0">
                <a:latin typeface="+mn-ea"/>
              </a:rPr>
              <a:t>由图像的对比度决定</a:t>
            </a:r>
            <a:r>
              <a:rPr lang="en-US" altLang="zh-CN" sz="1600" dirty="0" smtClean="0">
                <a:latin typeface="+mn-ea"/>
              </a:rPr>
              <a:t>(</a:t>
            </a:r>
            <a:r>
              <a:rPr lang="zh-CN" altLang="en-US" sz="1600" dirty="0" smtClean="0">
                <a:latin typeface="+mn-ea"/>
              </a:rPr>
              <a:t>反比关系</a:t>
            </a:r>
            <a:r>
              <a:rPr lang="en-US" altLang="zh-CN" sz="1600" dirty="0" smtClean="0">
                <a:latin typeface="+mn-ea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rot="10800000">
            <a:off x="714375" y="1055588"/>
            <a:ext cx="7858125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714374" y="555526"/>
            <a:ext cx="1841402" cy="428625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Grab Cut</a:t>
            </a:r>
            <a:endParaRPr lang="zh-CN" altLang="en-US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92367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初始化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427734"/>
            <a:ext cx="7488832" cy="1989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zh-CN" altLang="en-US" sz="1600" dirty="0" smtClean="0">
                <a:latin typeface="+mn-ea"/>
              </a:rPr>
              <a:t>（</a:t>
            </a:r>
            <a:r>
              <a:rPr lang="en-US" altLang="zh-CN" sz="1600" dirty="0" smtClean="0">
                <a:latin typeface="+mn-ea"/>
              </a:rPr>
              <a:t>1</a:t>
            </a:r>
            <a:r>
              <a:rPr lang="zh-CN" altLang="en-US" sz="1600" dirty="0" smtClean="0">
                <a:latin typeface="+mn-ea"/>
              </a:rPr>
              <a:t>）框选目标（背景像素</a:t>
            </a:r>
            <a:r>
              <a:rPr lang="en-US" altLang="zh-CN" sz="1600" dirty="0" smtClean="0"/>
              <a:t>T</a:t>
            </a:r>
            <a:r>
              <a:rPr lang="en-US" altLang="zh-CN" sz="1600" baseline="-25000" dirty="0" smtClean="0"/>
              <a:t>B</a:t>
            </a:r>
            <a:r>
              <a:rPr lang="zh-CN" altLang="en-US" sz="1600" dirty="0" smtClean="0">
                <a:latin typeface="+mn-ea"/>
              </a:rPr>
              <a:t>、 “可能是目标”的像素</a:t>
            </a:r>
            <a:r>
              <a:rPr lang="en-US" altLang="zh-CN" sz="1600" dirty="0" smtClean="0"/>
              <a:t>T</a:t>
            </a:r>
            <a:r>
              <a:rPr lang="en-US" altLang="zh-CN" sz="1600" baseline="-25000" dirty="0" smtClean="0"/>
              <a:t>U</a:t>
            </a:r>
            <a:r>
              <a:rPr lang="zh-CN" altLang="en-US" sz="1600" dirty="0" smtClean="0">
                <a:latin typeface="+mn-ea"/>
              </a:rPr>
              <a:t> ）；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zh-CN" altLang="en-US" sz="1600" dirty="0" smtClean="0">
                <a:latin typeface="+mn-ea"/>
              </a:rPr>
              <a:t>（</a:t>
            </a:r>
            <a:r>
              <a:rPr lang="en-US" altLang="zh-CN" sz="1600" dirty="0" smtClean="0">
                <a:latin typeface="+mn-ea"/>
              </a:rPr>
              <a:t>2</a:t>
            </a:r>
            <a:r>
              <a:rPr lang="zh-CN" altLang="en-US" sz="1600" dirty="0" smtClean="0">
                <a:latin typeface="+mn-ea"/>
              </a:rPr>
              <a:t>）初始化像素</a:t>
            </a:r>
            <a:r>
              <a:rPr lang="en-US" altLang="zh-CN" sz="1600" dirty="0" smtClean="0">
                <a:latin typeface="+mn-ea"/>
              </a:rPr>
              <a:t>n</a:t>
            </a:r>
            <a:r>
              <a:rPr lang="zh-CN" altLang="en-US" sz="1600" dirty="0" smtClean="0">
                <a:latin typeface="+mn-ea"/>
              </a:rPr>
              <a:t>的标签</a:t>
            </a:r>
            <a:r>
              <a:rPr lang="en-US" altLang="zh-CN" sz="1600" dirty="0" err="1" smtClean="0"/>
              <a:t>α</a:t>
            </a:r>
            <a:r>
              <a:rPr lang="en-US" altLang="zh-CN" sz="1600" baseline="-25000" dirty="0" err="1" smtClean="0"/>
              <a:t>n</a:t>
            </a:r>
            <a:r>
              <a:rPr lang="zh-CN" altLang="en-US" sz="1600" dirty="0" smtClean="0">
                <a:latin typeface="+mn-ea"/>
              </a:rPr>
              <a:t>（背景像素：</a:t>
            </a:r>
            <a:r>
              <a:rPr lang="en-US" altLang="zh-CN" sz="1600" dirty="0" err="1" smtClean="0"/>
              <a:t>α</a:t>
            </a:r>
            <a:r>
              <a:rPr lang="en-US" altLang="zh-CN" sz="1600" baseline="-25000" dirty="0" err="1" smtClean="0"/>
              <a:t>n</a:t>
            </a:r>
            <a:r>
              <a:rPr lang="en-US" altLang="zh-CN" sz="1600" dirty="0" smtClean="0"/>
              <a:t>=0 </a:t>
            </a:r>
            <a:r>
              <a:rPr lang="zh-CN" altLang="en-US" sz="1600" dirty="0" smtClean="0"/>
              <a:t>，</a:t>
            </a:r>
            <a:r>
              <a:rPr lang="zh-CN" altLang="en-US" sz="1600" dirty="0" smtClean="0">
                <a:latin typeface="+mn-ea"/>
              </a:rPr>
              <a:t>“可能是目标”的像素：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 smtClean="0"/>
              <a:t>α</a:t>
            </a:r>
            <a:r>
              <a:rPr lang="en-US" altLang="zh-CN" sz="1600" baseline="-25000" dirty="0" err="1" smtClean="0"/>
              <a:t>n</a:t>
            </a:r>
            <a:r>
              <a:rPr lang="en-US" altLang="zh-CN" sz="1600" dirty="0" smtClean="0"/>
              <a:t>=1 </a:t>
            </a:r>
            <a:r>
              <a:rPr lang="zh-CN" altLang="en-US" sz="1600" dirty="0" smtClean="0">
                <a:latin typeface="+mn-ea"/>
              </a:rPr>
              <a:t>）；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zh-CN" altLang="en-US" sz="1600" dirty="0" smtClean="0">
                <a:latin typeface="+mn-ea"/>
              </a:rPr>
              <a:t>（</a:t>
            </a:r>
            <a:r>
              <a:rPr lang="en-US" altLang="zh-CN" sz="1600" dirty="0" smtClean="0">
                <a:latin typeface="+mn-ea"/>
              </a:rPr>
              <a:t>3</a:t>
            </a:r>
            <a:r>
              <a:rPr lang="zh-CN" altLang="en-US" sz="1600" dirty="0" smtClean="0">
                <a:latin typeface="+mn-ea"/>
              </a:rPr>
              <a:t>）利用上面得到的属于目标（</a:t>
            </a:r>
            <a:r>
              <a:rPr lang="en-US" altLang="zh-CN" sz="1600" dirty="0" err="1" smtClean="0"/>
              <a:t>α</a:t>
            </a:r>
            <a:r>
              <a:rPr lang="en-US" altLang="zh-CN" sz="1600" baseline="-25000" dirty="0" err="1" smtClean="0"/>
              <a:t>n</a:t>
            </a:r>
            <a:r>
              <a:rPr lang="en-US" altLang="zh-CN" sz="1600" dirty="0" smtClean="0"/>
              <a:t>=1</a:t>
            </a:r>
            <a:r>
              <a:rPr lang="zh-CN" altLang="en-US" sz="1600" dirty="0" smtClean="0">
                <a:latin typeface="+mn-ea"/>
              </a:rPr>
              <a:t>）像素和属于背景（</a:t>
            </a:r>
            <a:r>
              <a:rPr lang="en-US" altLang="zh-CN" sz="1600" dirty="0" err="1" smtClean="0"/>
              <a:t>α</a:t>
            </a:r>
            <a:r>
              <a:rPr lang="en-US" altLang="zh-CN" sz="1600" baseline="-25000" dirty="0" err="1" smtClean="0"/>
              <a:t>n</a:t>
            </a:r>
            <a:r>
              <a:rPr lang="en-US" altLang="zh-CN" sz="1600" dirty="0" smtClean="0"/>
              <a:t>=0</a:t>
            </a:r>
            <a:r>
              <a:rPr lang="zh-CN" altLang="en-US" sz="1600" dirty="0" smtClean="0">
                <a:latin typeface="+mn-ea"/>
              </a:rPr>
              <a:t>）的像素，来估计目标和背景的</a:t>
            </a:r>
            <a:r>
              <a:rPr lang="en-US" altLang="zh-CN" sz="1600" dirty="0" smtClean="0"/>
              <a:t>GMM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 k-mean</a:t>
            </a:r>
            <a:r>
              <a:rPr lang="zh-CN" altLang="en-US" sz="1600" dirty="0" smtClean="0">
                <a:latin typeface="+mn-ea"/>
              </a:rPr>
              <a:t>算法）。</a:t>
            </a:r>
            <a:endParaRPr lang="en-US" altLang="zh-CN" sz="16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20359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算法介绍</a:t>
            </a:r>
            <a:endParaRPr lang="zh-CN" altLang="en-US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rot="10800000">
            <a:off x="714375" y="1055588"/>
            <a:ext cx="7858125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714374" y="555526"/>
            <a:ext cx="1841402" cy="428625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Grab Cut</a:t>
            </a:r>
            <a:endParaRPr lang="zh-CN" altLang="en-US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20359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迭代最小化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707654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ea"/>
              </a:rPr>
              <a:t>(1)</a:t>
            </a:r>
            <a:r>
              <a:rPr lang="zh-CN" altLang="en-US" sz="1600" dirty="0" smtClean="0">
                <a:latin typeface="+mn-ea"/>
              </a:rPr>
              <a:t>对每个像素分配</a:t>
            </a:r>
            <a:r>
              <a:rPr lang="en-US" altLang="zh-CN" sz="1600" dirty="0" smtClean="0"/>
              <a:t>GMM</a:t>
            </a:r>
            <a:r>
              <a:rPr lang="zh-CN" altLang="en-US" sz="1600" dirty="0" smtClean="0">
                <a:latin typeface="+mn-ea"/>
              </a:rPr>
              <a:t>中的高斯分量</a:t>
            </a:r>
            <a:endParaRPr lang="zh-CN" altLang="en-US" sz="16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2499742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ea"/>
              </a:rPr>
              <a:t>(2)</a:t>
            </a:r>
            <a:r>
              <a:rPr lang="zh-CN" altLang="en-US" sz="1600" dirty="0" smtClean="0">
                <a:latin typeface="+mn-ea"/>
              </a:rPr>
              <a:t>对于给定的图像数据</a:t>
            </a:r>
            <a:r>
              <a:rPr lang="en-US" altLang="zh-CN" sz="1600" dirty="0" smtClean="0">
                <a:latin typeface="+mn-ea"/>
              </a:rPr>
              <a:t>Z</a:t>
            </a:r>
            <a:r>
              <a:rPr lang="zh-CN" altLang="en-US" sz="1600" dirty="0" smtClean="0">
                <a:latin typeface="+mn-ea"/>
              </a:rPr>
              <a:t>，学习优化</a:t>
            </a:r>
            <a:r>
              <a:rPr lang="en-US" altLang="zh-CN" sz="1600" dirty="0" smtClean="0">
                <a:latin typeface="+mn-ea"/>
              </a:rPr>
              <a:t>GMM</a:t>
            </a:r>
            <a:r>
              <a:rPr lang="zh-CN" altLang="en-US" sz="1600" dirty="0" smtClean="0">
                <a:latin typeface="+mn-ea"/>
              </a:rPr>
              <a:t>的参数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331640" y="2067694"/>
          <a:ext cx="2651204" cy="432048"/>
        </p:xfrm>
        <a:graphic>
          <a:graphicData uri="http://schemas.openxmlformats.org/presentationml/2006/ole">
            <p:oleObj spid="_x0000_s8194" name="Equation" r:id="rId3" imgW="1714320" imgH="279360" progId="Equation.3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331640" y="2859782"/>
          <a:ext cx="2336800" cy="431800"/>
        </p:xfrm>
        <a:graphic>
          <a:graphicData uri="http://schemas.openxmlformats.org/presentationml/2006/ole">
            <p:oleObj spid="_x0000_s8195" name="Equation" r:id="rId4" imgW="1511280" imgH="27936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99592" y="3293571"/>
            <a:ext cx="7056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ea"/>
              </a:rPr>
              <a:t>(3)</a:t>
            </a:r>
            <a:r>
              <a:rPr lang="zh-CN" altLang="en-US" sz="1600" dirty="0" smtClean="0">
                <a:latin typeface="+mn-ea"/>
              </a:rPr>
              <a:t>分割估计（确定权值</a:t>
            </a:r>
            <a:r>
              <a:rPr lang="en-US" altLang="zh-CN" sz="1600" dirty="0" smtClean="0"/>
              <a:t>t-link</a:t>
            </a:r>
            <a:r>
              <a:rPr lang="zh-CN" altLang="en-US" sz="1600" dirty="0" smtClean="0">
                <a:latin typeface="+mn-ea"/>
              </a:rPr>
              <a:t>和</a:t>
            </a:r>
            <a:r>
              <a:rPr lang="en-US" altLang="zh-CN" sz="1600" dirty="0" smtClean="0"/>
              <a:t>n-link</a:t>
            </a:r>
            <a:r>
              <a:rPr lang="zh-CN" altLang="en-US" sz="1600" dirty="0" smtClean="0">
                <a:latin typeface="+mn-ea"/>
              </a:rPr>
              <a:t>，利用</a:t>
            </a:r>
            <a:r>
              <a:rPr lang="en-US" altLang="zh-CN" sz="1600" dirty="0" smtClean="0"/>
              <a:t>max flow/min cut</a:t>
            </a:r>
            <a:r>
              <a:rPr lang="zh-CN" altLang="en-US" sz="1600" dirty="0" smtClean="0">
                <a:latin typeface="+mn-ea"/>
              </a:rPr>
              <a:t>算法来进行分割）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331640" y="3651870"/>
          <a:ext cx="2132013" cy="433387"/>
        </p:xfrm>
        <a:graphic>
          <a:graphicData uri="http://schemas.openxmlformats.org/presentationml/2006/ole">
            <p:oleObj spid="_x0000_s8196" name="Equation" r:id="rId5" imgW="1434960" imgH="29196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99592" y="4083918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ea"/>
              </a:rPr>
              <a:t>(4)</a:t>
            </a:r>
            <a:r>
              <a:rPr lang="zh-CN" altLang="en-US" sz="1600" dirty="0" smtClean="0">
                <a:latin typeface="+mn-ea"/>
              </a:rPr>
              <a:t>重复上述步骤，直到收敛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9592" y="4537452"/>
            <a:ext cx="684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ea"/>
              </a:rPr>
              <a:t>(5)</a:t>
            </a:r>
            <a:r>
              <a:rPr lang="zh-CN" altLang="en-US" sz="1600" dirty="0" smtClean="0">
                <a:latin typeface="+mn-ea"/>
              </a:rPr>
              <a:t>边界优化（采用</a:t>
            </a:r>
            <a:r>
              <a:rPr lang="en-US" altLang="zh-CN" sz="1600" dirty="0" smtClean="0"/>
              <a:t>border matting</a:t>
            </a:r>
            <a:r>
              <a:rPr lang="zh-CN" altLang="en-US" sz="1600" dirty="0" smtClean="0">
                <a:latin typeface="+mn-ea"/>
              </a:rPr>
              <a:t>对分割的边界进行平滑处理）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500180"/>
            <a:ext cx="9144000" cy="1323439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  <a:scene3d>
              <a:camera prst="perspectiveLeft"/>
              <a:lightRig rig="threePt" dir="t"/>
            </a:scene3d>
            <a:sp3d/>
          </a:bodyPr>
          <a:lstStyle/>
          <a:p>
            <a:pPr algn="ctr"/>
            <a:r>
              <a:rPr lang="en-US" altLang="zh-CN" sz="80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Roboto Th" pitchFamily="2" charset="0"/>
                <a:ea typeface="Roboto Th" pitchFamily="2" charset="0"/>
              </a:rPr>
              <a:t>THANKS</a:t>
            </a:r>
            <a:endParaRPr lang="zh-CN" altLang="en-US" sz="8000" b="1" cap="none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Roboto Th" pitchFamily="2" charset="0"/>
              <a:ea typeface="DotumChe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rot="10800000">
            <a:off x="714375" y="1055588"/>
            <a:ext cx="7858125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714374" y="555526"/>
            <a:ext cx="1841402" cy="428625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51828" y="1973391"/>
            <a:ext cx="3517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2800" b="1" dirty="0" smtClean="0">
                <a:ea typeface="华文细黑" pitchFamily="2" charset="-122"/>
              </a:rPr>
              <a:t> 图像分割方法概述</a:t>
            </a:r>
            <a:endParaRPr lang="zh-CN" altLang="en-US" sz="2800" b="1" dirty="0">
              <a:ea typeface="华文细黑" pitchFamily="2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51828" y="3003798"/>
            <a:ext cx="3648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sz="2800" b="1" dirty="0" smtClean="0">
                <a:ea typeface="华文细黑" pitchFamily="2" charset="-122"/>
              </a:rPr>
              <a:t> Graph Cut</a:t>
            </a:r>
            <a:endParaRPr lang="zh-CN" altLang="en-US" sz="2800" b="1" dirty="0">
              <a:ea typeface="华文细黑" pitchFamily="2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51828" y="3941459"/>
            <a:ext cx="3648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sz="2800" b="1" dirty="0" smtClean="0">
                <a:ea typeface="华文细黑" pitchFamily="2" charset="-122"/>
              </a:rPr>
              <a:t> Grab Cut</a:t>
            </a:r>
            <a:endParaRPr lang="zh-CN" altLang="en-US" sz="2800" b="1" dirty="0"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rot="10800000">
            <a:off x="714375" y="1055588"/>
            <a:ext cx="7858125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714374" y="555526"/>
            <a:ext cx="1841402" cy="428625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图像分割方法</a:t>
            </a:r>
            <a:endParaRPr lang="zh-CN" altLang="en-US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3568" y="141962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ea"/>
              </a:rPr>
              <a:t>1.</a:t>
            </a:r>
            <a:r>
              <a:rPr lang="zh-CN" altLang="en-US" b="1" dirty="0" smtClean="0">
                <a:latin typeface="+mn-ea"/>
              </a:rPr>
              <a:t>基于阈值的分割方法</a:t>
            </a:r>
            <a:endParaRPr lang="zh-CN" altLang="en-US" b="1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63688" y="2427734"/>
            <a:ext cx="5904656" cy="115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基于图像的灰度特征来计算一个或多个灰度阈值，并将图像中每个像素的灰度值与阈值相比较，最后将像素根据比较结果分到合适的类别中。</a:t>
            </a:r>
            <a:endParaRPr lang="zh-CN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971600" y="379588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+mn-ea"/>
              </a:rPr>
              <a:t>关键</a:t>
            </a:r>
            <a:r>
              <a:rPr lang="en-US" altLang="zh-CN" sz="1600" b="1" dirty="0" smtClean="0">
                <a:latin typeface="+mn-ea"/>
              </a:rPr>
              <a:t>:</a:t>
            </a:r>
            <a:r>
              <a:rPr lang="en-US" altLang="zh-CN" sz="1600" dirty="0" smtClean="0">
                <a:latin typeface="+mn-ea"/>
              </a:rPr>
              <a:t>   </a:t>
            </a:r>
            <a:r>
              <a:rPr lang="zh-CN" altLang="en-US" sz="1600" dirty="0" smtClean="0">
                <a:latin typeface="+mn-ea"/>
              </a:rPr>
              <a:t>求解最佳灰度阈值。</a:t>
            </a:r>
            <a:endParaRPr lang="zh-CN" altLang="en-US" sz="160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206769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基本思想：</a:t>
            </a:r>
            <a:endParaRPr lang="zh-CN" altLang="en-US" sz="1600" b="1" dirty="0"/>
          </a:p>
        </p:txBody>
      </p:sp>
      <p:pic>
        <p:nvPicPr>
          <p:cNvPr id="29" name="图片 28" descr="2013050408033209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3435846"/>
            <a:ext cx="1584176" cy="1584176"/>
          </a:xfrm>
          <a:prstGeom prst="rect">
            <a:avLst/>
          </a:prstGeom>
        </p:spPr>
      </p:pic>
      <p:pic>
        <p:nvPicPr>
          <p:cNvPr id="30" name="图片 29" descr="2013050408035568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44208" y="3435846"/>
            <a:ext cx="1583829" cy="1583829"/>
          </a:xfrm>
          <a:prstGeom prst="rect">
            <a:avLst/>
          </a:prstGeom>
        </p:spPr>
      </p:pic>
      <p:sp>
        <p:nvSpPr>
          <p:cNvPr id="31" name="右箭头 30"/>
          <p:cNvSpPr/>
          <p:nvPr/>
        </p:nvSpPr>
        <p:spPr>
          <a:xfrm>
            <a:off x="5652120" y="4083918"/>
            <a:ext cx="576064" cy="2880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rot="10800000">
            <a:off x="714375" y="1055588"/>
            <a:ext cx="7858125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714374" y="555526"/>
            <a:ext cx="1841402" cy="428625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图像分割方法</a:t>
            </a:r>
            <a:endParaRPr lang="zh-CN" altLang="en-US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3568" y="141962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ea"/>
              </a:rPr>
              <a:t>2.</a:t>
            </a:r>
            <a:r>
              <a:rPr lang="zh-CN" altLang="en-US" b="1" dirty="0" smtClean="0">
                <a:latin typeface="+mn-ea"/>
              </a:rPr>
              <a:t>基于边缘的分割方法</a:t>
            </a:r>
            <a:endParaRPr lang="zh-CN" altLang="en-US" b="1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1600" y="185167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        通常情况下，基于边缘的分割方法指的是基于灰度值的边缘检测。</a:t>
            </a:r>
            <a:endParaRPr lang="en-US" altLang="zh-CN" sz="1600" dirty="0" smtClean="0"/>
          </a:p>
        </p:txBody>
      </p:sp>
      <p:grpSp>
        <p:nvGrpSpPr>
          <p:cNvPr id="11" name="组合 10"/>
          <p:cNvGrpSpPr/>
          <p:nvPr/>
        </p:nvGrpSpPr>
        <p:grpSpPr>
          <a:xfrm>
            <a:off x="899592" y="2499742"/>
            <a:ext cx="3678785" cy="2304256"/>
            <a:chOff x="2895600" y="3200400"/>
            <a:chExt cx="5105400" cy="3197835"/>
          </a:xfrm>
        </p:grpSpPr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r="18890" b="14375"/>
            <a:stretch>
              <a:fillRect/>
            </a:stretch>
          </p:blipFill>
          <p:spPr bwMode="auto">
            <a:xfrm>
              <a:off x="2895600" y="3200400"/>
              <a:ext cx="5105400" cy="259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895600" y="5943600"/>
              <a:ext cx="1981200" cy="454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10800" rIns="0" bIns="10800">
              <a:spAutoFit/>
            </a:bodyPr>
            <a:lstStyle/>
            <a:p>
              <a:pPr algn="ctr"/>
              <a:r>
                <a:rPr lang="zh-CN" altLang="en-US" sz="1400" dirty="0"/>
                <a:t>阶跃边缘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5486400" y="5921376"/>
              <a:ext cx="2362200" cy="454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10800" rIns="0" bIns="10800">
              <a:spAutoFit/>
            </a:bodyPr>
            <a:lstStyle/>
            <a:p>
              <a:pPr algn="ctr"/>
              <a:r>
                <a:rPr lang="zh-CN" altLang="en-US" sz="1400" dirty="0"/>
                <a:t>渐变边缘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08104" y="3003798"/>
            <a:ext cx="30963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一阶导数 </a:t>
            </a:r>
            <a:r>
              <a:rPr lang="en-US" altLang="zh-CN" sz="1600" dirty="0" smtClean="0">
                <a:latin typeface="+mn-ea"/>
              </a:rPr>
              <a:t>---&gt; </a:t>
            </a:r>
            <a:r>
              <a:rPr lang="zh-CN" altLang="en-US" sz="1600" dirty="0" smtClean="0">
                <a:latin typeface="+mn-ea"/>
              </a:rPr>
              <a:t>边缘区域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二阶导数 </a:t>
            </a:r>
            <a:r>
              <a:rPr lang="en-US" altLang="zh-CN" sz="1600" dirty="0" smtClean="0">
                <a:latin typeface="+mn-ea"/>
              </a:rPr>
              <a:t>---&gt; </a:t>
            </a:r>
            <a:r>
              <a:rPr lang="zh-CN" altLang="en-US" sz="1600" dirty="0" smtClean="0">
                <a:latin typeface="+mn-ea"/>
              </a:rPr>
              <a:t>边缘中点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rot="10800000">
            <a:off x="714375" y="1055588"/>
            <a:ext cx="7858125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714374" y="555526"/>
            <a:ext cx="1841402" cy="428625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图像分割方法</a:t>
            </a:r>
            <a:endParaRPr lang="zh-CN" altLang="en-US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3568" y="141962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ea"/>
              </a:rPr>
              <a:t>3.</a:t>
            </a:r>
            <a:r>
              <a:rPr lang="zh-CN" altLang="en-US" b="1" dirty="0" smtClean="0">
                <a:latin typeface="+mn-ea"/>
              </a:rPr>
              <a:t>基于区域的分割方法</a:t>
            </a:r>
            <a:endParaRPr lang="zh-CN" altLang="en-US" b="1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7624" y="2427734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将图像按照相似性准则分成不同的区域，主要包括种子区域生长法、区域分裂合并法和分水岭法等几种类型。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rot="10800000">
            <a:off x="714375" y="1055588"/>
            <a:ext cx="7858125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714374" y="555526"/>
            <a:ext cx="1841402" cy="428625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图像分割方法</a:t>
            </a:r>
            <a:endParaRPr lang="zh-CN" altLang="en-US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3568" y="141962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ea"/>
              </a:rPr>
              <a:t>4.</a:t>
            </a:r>
            <a:r>
              <a:rPr lang="zh-CN" altLang="en-US" b="1" dirty="0" smtClean="0">
                <a:latin typeface="+mn-ea"/>
              </a:rPr>
              <a:t>基于能量泛函的分割方法</a:t>
            </a:r>
            <a:endParaRPr lang="zh-CN" altLang="en-US" b="1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47664" y="2595557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使用连续曲线来表达目标边缘，并定义一个能量泛函使得其自变量包括边缘曲线，将分割过程就转变为求解能量泛函的最小值的过程。</a:t>
            </a:r>
            <a:endParaRPr lang="en-US" altLang="zh-CN" sz="16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206769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基本思想：</a:t>
            </a: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rot="10800000">
            <a:off x="714375" y="1055588"/>
            <a:ext cx="7858125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714374" y="555526"/>
            <a:ext cx="1841402" cy="428625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图像分割方法</a:t>
            </a:r>
            <a:endParaRPr lang="zh-CN" altLang="en-US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3568" y="141962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ea"/>
              </a:rPr>
              <a:t>5.</a:t>
            </a:r>
            <a:r>
              <a:rPr lang="zh-CN" altLang="en-US" b="1" dirty="0" smtClean="0">
                <a:latin typeface="+mn-ea"/>
              </a:rPr>
              <a:t>基于图论的分割方法</a:t>
            </a:r>
            <a:endParaRPr lang="zh-CN" altLang="en-US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2658274"/>
            <a:ext cx="626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将图像映射成</a:t>
            </a:r>
            <a:r>
              <a:rPr lang="zh-CN" altLang="en-US" sz="1600" b="1" dirty="0" smtClean="0">
                <a:latin typeface="+mn-ea"/>
              </a:rPr>
              <a:t>加权图</a:t>
            </a:r>
            <a:r>
              <a:rPr lang="en-US" altLang="zh-CN" sz="1600" dirty="0" smtClean="0">
                <a:latin typeface="+mn-ea"/>
              </a:rPr>
              <a:t>,</a:t>
            </a:r>
            <a:r>
              <a:rPr lang="zh-CN" altLang="en-US" sz="1600" dirty="0" smtClean="0">
                <a:latin typeface="+mn-ea"/>
              </a:rPr>
              <a:t>把图像像素看作图的</a:t>
            </a:r>
            <a:r>
              <a:rPr lang="zh-CN" altLang="en-US" sz="1600" b="1" dirty="0" smtClean="0">
                <a:latin typeface="+mn-ea"/>
              </a:rPr>
              <a:t>顶点</a:t>
            </a:r>
            <a:r>
              <a:rPr lang="en-US" altLang="zh-CN" sz="1600" dirty="0" smtClean="0">
                <a:latin typeface="+mn-ea"/>
              </a:rPr>
              <a:t>, </a:t>
            </a:r>
            <a:r>
              <a:rPr lang="zh-CN" altLang="en-US" sz="1600" dirty="0" smtClean="0">
                <a:latin typeface="+mn-ea"/>
              </a:rPr>
              <a:t>邻接像素之间的关系看作图的</a:t>
            </a:r>
            <a:r>
              <a:rPr lang="zh-CN" altLang="en-US" sz="1600" b="1" dirty="0" smtClean="0">
                <a:latin typeface="+mn-ea"/>
              </a:rPr>
              <a:t>边</a:t>
            </a:r>
            <a:r>
              <a:rPr lang="en-US" altLang="zh-CN" sz="1600" dirty="0" smtClean="0">
                <a:latin typeface="+mn-ea"/>
              </a:rPr>
              <a:t>, </a:t>
            </a:r>
            <a:r>
              <a:rPr lang="zh-CN" altLang="en-US" sz="1600" dirty="0" smtClean="0">
                <a:latin typeface="+mn-ea"/>
              </a:rPr>
              <a:t>邻接像素之间的相似性看作</a:t>
            </a:r>
            <a:r>
              <a:rPr lang="zh-CN" altLang="en-US" sz="1600" b="1" dirty="0" smtClean="0">
                <a:latin typeface="+mn-ea"/>
              </a:rPr>
              <a:t>边的权值</a:t>
            </a:r>
            <a:r>
              <a:rPr lang="en-US" altLang="zh-CN" sz="1600" dirty="0" smtClean="0">
                <a:latin typeface="+mn-ea"/>
              </a:rPr>
              <a:t>, </a:t>
            </a:r>
            <a:r>
              <a:rPr lang="zh-CN" altLang="en-US" sz="1600" dirty="0" smtClean="0">
                <a:latin typeface="+mn-ea"/>
              </a:rPr>
              <a:t>根据边的权值设计能量函数</a:t>
            </a:r>
            <a:r>
              <a:rPr lang="en-US" altLang="zh-CN" sz="1600" dirty="0" smtClean="0">
                <a:latin typeface="+mn-ea"/>
              </a:rPr>
              <a:t>, </a:t>
            </a:r>
            <a:r>
              <a:rPr lang="zh-CN" altLang="en-US" sz="1600" dirty="0" smtClean="0">
                <a:latin typeface="+mn-ea"/>
              </a:rPr>
              <a:t>通过</a:t>
            </a:r>
            <a:r>
              <a:rPr lang="zh-CN" altLang="en-US" sz="1600" b="1" dirty="0" smtClean="0">
                <a:latin typeface="+mn-ea"/>
              </a:rPr>
              <a:t>最小化能量函数</a:t>
            </a:r>
            <a:r>
              <a:rPr lang="zh-CN" altLang="en-US" sz="1600" dirty="0" smtClean="0">
                <a:latin typeface="+mn-ea"/>
              </a:rPr>
              <a:t>完成对图的分割</a:t>
            </a:r>
            <a:r>
              <a:rPr lang="en-US" altLang="zh-CN" sz="1600" dirty="0" smtClean="0">
                <a:latin typeface="+mn-ea"/>
              </a:rPr>
              <a:t>, </a:t>
            </a:r>
            <a:r>
              <a:rPr lang="zh-CN" altLang="en-US" sz="1600" dirty="0" smtClean="0">
                <a:latin typeface="+mn-ea"/>
              </a:rPr>
              <a:t>从而实现图像分割</a:t>
            </a:r>
            <a:r>
              <a:rPr lang="en-US" altLang="zh-CN" sz="1600" dirty="0" smtClean="0">
                <a:latin typeface="+mn-ea"/>
              </a:rPr>
              <a:t>. </a:t>
            </a:r>
            <a:endParaRPr lang="zh-CN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206769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基本思想：</a:t>
            </a: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rot="10800000">
            <a:off x="714375" y="1055588"/>
            <a:ext cx="7858125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714374" y="555526"/>
            <a:ext cx="1841402" cy="428625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Graph Cut</a:t>
            </a:r>
            <a:endParaRPr lang="zh-CN" altLang="en-US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4" y="1491630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用一个无向图</a:t>
            </a:r>
            <a:r>
              <a:rPr lang="en-US" altLang="zh-CN" sz="1600" dirty="0" smtClean="0"/>
              <a:t>G=&lt;V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E&gt;</a:t>
            </a:r>
            <a:r>
              <a:rPr lang="zh-CN" altLang="en-US" sz="1600" dirty="0" smtClean="0">
                <a:latin typeface="+mn-ea"/>
              </a:rPr>
              <a:t>表示要分割的图像，</a:t>
            </a:r>
            <a:r>
              <a:rPr lang="en-US" altLang="zh-CN" sz="1600" dirty="0" smtClean="0">
                <a:latin typeface="+mn-ea"/>
              </a:rPr>
              <a:t>V</a:t>
            </a:r>
            <a:r>
              <a:rPr lang="zh-CN" altLang="en-US" sz="1600" dirty="0" smtClean="0">
                <a:latin typeface="+mn-ea"/>
              </a:rPr>
              <a:t>和</a:t>
            </a:r>
            <a:r>
              <a:rPr lang="en-US" altLang="zh-CN" sz="1600" dirty="0" smtClean="0">
                <a:latin typeface="+mn-ea"/>
              </a:rPr>
              <a:t>E</a:t>
            </a:r>
            <a:r>
              <a:rPr lang="zh-CN" altLang="en-US" sz="1600" dirty="0" smtClean="0">
                <a:latin typeface="+mn-ea"/>
              </a:rPr>
              <a:t>分别是顶点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vertex</a:t>
            </a:r>
            <a:r>
              <a:rPr lang="zh-CN" altLang="en-US" sz="1600" dirty="0" smtClean="0"/>
              <a:t>）</a:t>
            </a:r>
            <a:r>
              <a:rPr lang="zh-CN" altLang="en-US" sz="1600" dirty="0" smtClean="0">
                <a:latin typeface="+mn-ea"/>
              </a:rPr>
              <a:t>和边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edge</a:t>
            </a:r>
            <a:r>
              <a:rPr lang="zh-CN" altLang="en-US" sz="1600" dirty="0" smtClean="0"/>
              <a:t>）</a:t>
            </a:r>
            <a:r>
              <a:rPr lang="zh-CN" altLang="en-US" sz="1600" dirty="0" smtClean="0">
                <a:latin typeface="+mn-ea"/>
              </a:rPr>
              <a:t>的集合。</a:t>
            </a:r>
            <a:endParaRPr lang="zh-CN" altLang="en-US" sz="16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20359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模型及原理</a:t>
            </a:r>
            <a:endParaRPr lang="zh-CN" altLang="en-US" b="1" dirty="0">
              <a:latin typeface="+mn-ea"/>
            </a:endParaRPr>
          </a:p>
        </p:txBody>
      </p:sp>
      <p:pic>
        <p:nvPicPr>
          <p:cNvPr id="7" name="图片 6" descr="1358872281_7151.jpg"/>
          <p:cNvPicPr>
            <a:picLocks noChangeAspect="1"/>
          </p:cNvPicPr>
          <p:nvPr/>
        </p:nvPicPr>
        <p:blipFill>
          <a:blip r:embed="rId2" cstate="print"/>
          <a:srcRect l="2277" t="4513" r="2086" b="3606"/>
          <a:stretch>
            <a:fillRect/>
          </a:stretch>
        </p:blipFill>
        <p:spPr>
          <a:xfrm>
            <a:off x="35496" y="1779662"/>
            <a:ext cx="6048672" cy="29317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28184" y="2715766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S(source)</a:t>
            </a:r>
            <a:r>
              <a:rPr lang="zh-CN" altLang="en-US" sz="1600" dirty="0" smtClean="0">
                <a:latin typeface="+mn-ea"/>
              </a:rPr>
              <a:t>：源点</a:t>
            </a:r>
            <a:r>
              <a:rPr lang="en-US" altLang="zh-CN" sz="1600" dirty="0" smtClean="0">
                <a:latin typeface="+mn-ea"/>
              </a:rPr>
              <a:t>(</a:t>
            </a:r>
            <a:r>
              <a:rPr lang="zh-CN" altLang="en-US" sz="1600" dirty="0" smtClean="0">
                <a:latin typeface="+mn-ea"/>
              </a:rPr>
              <a:t>通常为前景</a:t>
            </a:r>
            <a:r>
              <a:rPr lang="en-US" altLang="zh-CN" sz="16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T(sink)</a:t>
            </a:r>
            <a:r>
              <a:rPr lang="zh-CN" altLang="en-US" sz="1600" dirty="0" smtClean="0">
                <a:latin typeface="+mn-ea"/>
              </a:rPr>
              <a:t>：汇点（通常为背景）</a:t>
            </a:r>
            <a:endParaRPr lang="zh-CN" altLang="en-US" sz="1600" dirty="0">
              <a:latin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228184" y="3723878"/>
            <a:ext cx="1944216" cy="677108"/>
            <a:chOff x="6588224" y="3939902"/>
            <a:chExt cx="1944216" cy="677108"/>
          </a:xfrm>
        </p:grpSpPr>
        <p:sp>
          <p:nvSpPr>
            <p:cNvPr id="8" name="TextBox 7"/>
            <p:cNvSpPr txBox="1"/>
            <p:nvPr/>
          </p:nvSpPr>
          <p:spPr>
            <a:xfrm>
              <a:off x="6588224" y="3939902"/>
              <a:ext cx="1944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+mn-ea"/>
                </a:rPr>
                <a:t>边： </a:t>
              </a:r>
              <a:r>
                <a:rPr lang="en-US" altLang="zh-CN" sz="1600" dirty="0" smtClean="0"/>
                <a:t>n-link</a:t>
              </a:r>
              <a:endParaRPr lang="zh-CN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92280" y="4278456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t-link</a:t>
              </a:r>
              <a:endParaRPr lang="zh-CN" altLang="en-US" sz="16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99792" y="473199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s-t </a:t>
            </a:r>
            <a:r>
              <a:rPr lang="zh-CN" altLang="en-US" sz="1600" b="1" dirty="0" smtClean="0"/>
              <a:t>图</a:t>
            </a: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rot="10800000">
            <a:off x="714375" y="1055588"/>
            <a:ext cx="7858125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714374" y="555526"/>
            <a:ext cx="1841402" cy="428625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Graph Cut</a:t>
            </a:r>
            <a:endParaRPr lang="zh-CN" altLang="en-US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1620545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设整幅图像的标签</a:t>
            </a:r>
            <a:r>
              <a:rPr lang="en-US" altLang="zh-CN" sz="1600" dirty="0" smtClean="0">
                <a:latin typeface="+mn-ea"/>
              </a:rPr>
              <a:t>label</a:t>
            </a:r>
            <a:r>
              <a:rPr lang="zh-CN" altLang="en-US" sz="1600" dirty="0" smtClean="0">
                <a:latin typeface="+mn-ea"/>
              </a:rPr>
              <a:t>（每个像素的</a:t>
            </a:r>
            <a:r>
              <a:rPr lang="en-US" altLang="zh-CN" sz="1600" dirty="0" smtClean="0"/>
              <a:t>label</a:t>
            </a:r>
            <a:r>
              <a:rPr lang="zh-CN" altLang="en-US" sz="1600" dirty="0" smtClean="0">
                <a:latin typeface="+mn-ea"/>
              </a:rPr>
              <a:t>）为</a:t>
            </a:r>
            <a:r>
              <a:rPr lang="en-US" altLang="zh-CN" sz="1600" dirty="0" smtClean="0"/>
              <a:t>L= {l</a:t>
            </a:r>
            <a:r>
              <a:rPr lang="en-US" altLang="zh-CN" sz="1600" baseline="-25000" dirty="0" smtClean="0"/>
              <a:t>1,</a:t>
            </a:r>
            <a:r>
              <a:rPr lang="en-US" altLang="zh-CN" sz="1600" dirty="0" smtClean="0"/>
              <a:t>l</a:t>
            </a:r>
            <a:r>
              <a:rPr lang="en-US" altLang="zh-CN" sz="1600" baseline="-25000" dirty="0" smtClean="0"/>
              <a:t>2,</a:t>
            </a:r>
            <a:r>
              <a:rPr lang="en-US" altLang="zh-CN" sz="1600" dirty="0" smtClean="0"/>
              <a:t>,,, </a:t>
            </a:r>
            <a:r>
              <a:rPr lang="en-US" altLang="zh-CN" sz="1600" dirty="0" err="1" smtClean="0"/>
              <a:t>l</a:t>
            </a:r>
            <a:r>
              <a:rPr lang="en-US" altLang="zh-CN" sz="1600" baseline="-25000" dirty="0" err="1" smtClean="0"/>
              <a:t>p</a:t>
            </a:r>
            <a:r>
              <a:rPr lang="zh-CN" altLang="en-US" sz="1600" dirty="0" smtClean="0"/>
              <a:t> </a:t>
            </a:r>
            <a:r>
              <a:rPr lang="en-US" altLang="zh-CN" sz="1600" dirty="0" smtClean="0"/>
              <a:t>}</a:t>
            </a:r>
            <a:r>
              <a:rPr lang="zh-CN" altLang="en-US" sz="1600" dirty="0" smtClean="0">
                <a:latin typeface="+mn-ea"/>
              </a:rPr>
              <a:t>，其中</a:t>
            </a:r>
            <a:r>
              <a:rPr lang="en-US" altLang="zh-CN" sz="1600" dirty="0" err="1" smtClean="0"/>
              <a:t>l</a:t>
            </a:r>
            <a:r>
              <a:rPr lang="en-US" altLang="zh-CN" sz="1600" baseline="-25000" dirty="0" err="1" smtClean="0"/>
              <a:t>i</a:t>
            </a:r>
            <a:r>
              <a:rPr lang="zh-CN" altLang="en-US" sz="1600" dirty="0" smtClean="0">
                <a:latin typeface="+mn-ea"/>
              </a:rPr>
              <a:t>为</a:t>
            </a:r>
            <a:r>
              <a:rPr lang="en-US" altLang="zh-CN" sz="1600" dirty="0" smtClean="0"/>
              <a:t>0</a:t>
            </a:r>
            <a:r>
              <a:rPr lang="zh-CN" altLang="en-US" sz="1600" dirty="0" smtClean="0">
                <a:latin typeface="+mn-ea"/>
              </a:rPr>
              <a:t>（背景）或者</a:t>
            </a:r>
            <a:r>
              <a:rPr lang="en-US" altLang="zh-CN" sz="1600" dirty="0" smtClean="0"/>
              <a:t>1</a:t>
            </a:r>
            <a:r>
              <a:rPr lang="zh-CN" altLang="en-US" sz="1600" dirty="0" smtClean="0">
                <a:latin typeface="+mn-ea"/>
              </a:rPr>
              <a:t>（目标）。假设图像的分割为</a:t>
            </a:r>
            <a:r>
              <a:rPr lang="en-US" altLang="zh-CN" sz="1600" dirty="0" smtClean="0">
                <a:latin typeface="+mn-ea"/>
              </a:rPr>
              <a:t>L</a:t>
            </a:r>
            <a:r>
              <a:rPr lang="zh-CN" altLang="en-US" sz="1600" dirty="0" smtClean="0">
                <a:latin typeface="+mn-ea"/>
              </a:rPr>
              <a:t>时，图像的能量可以表示为：</a:t>
            </a:r>
            <a:endParaRPr lang="zh-CN" altLang="en-US" sz="16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271576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E(L)=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(L)+B(L)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363838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其中，</a:t>
            </a:r>
            <a:r>
              <a:rPr lang="en-US" altLang="zh-CN" sz="1600" dirty="0" smtClean="0"/>
              <a:t>R(L)</a:t>
            </a:r>
            <a:r>
              <a:rPr lang="zh-CN" altLang="en-US" sz="1600" dirty="0" smtClean="0">
                <a:latin typeface="+mn-ea"/>
              </a:rPr>
              <a:t>为区域项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B(L)</a:t>
            </a:r>
            <a:r>
              <a:rPr lang="zh-CN" altLang="en-US" sz="1600" dirty="0" smtClean="0">
                <a:latin typeface="+mn-ea"/>
              </a:rPr>
              <a:t>为边界项，</a:t>
            </a:r>
            <a:r>
              <a:rPr lang="en-US" altLang="zh-CN" sz="1600" dirty="0" smtClean="0">
                <a:latin typeface="+mn-ea"/>
              </a:rPr>
              <a:t>a</a:t>
            </a:r>
            <a:r>
              <a:rPr lang="zh-CN" altLang="en-US" sz="1600" dirty="0" smtClean="0">
                <a:latin typeface="+mn-ea"/>
              </a:rPr>
              <a:t>为区域项和边界项之间的重要因子，决定它们对能量的影响大小。</a:t>
            </a:r>
            <a:endParaRPr lang="zh-CN" altLang="en-US" sz="16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20359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权值的确定</a:t>
            </a:r>
            <a:endParaRPr lang="zh-CN" altLang="en-US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5653</TotalTime>
  <Words>868</Words>
  <Application>Microsoft Office PowerPoint</Application>
  <PresentationFormat>全屏显示(16:9)</PresentationFormat>
  <Paragraphs>107</Paragraphs>
  <Slides>19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主题</vt:lpstr>
      <vt:lpstr>Equation</vt:lpstr>
      <vt:lpstr>Graph Cut &amp; Grab Cut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第46周部门周例会</dc:title>
  <dc:creator>yujing</dc:creator>
  <cp:lastModifiedBy>a cer</cp:lastModifiedBy>
  <cp:revision>99</cp:revision>
  <dcterms:created xsi:type="dcterms:W3CDTF">2013-11-14T01:25:02Z</dcterms:created>
  <dcterms:modified xsi:type="dcterms:W3CDTF">2016-06-02T15:23:18Z</dcterms:modified>
</cp:coreProperties>
</file>