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90" r:id="rId2"/>
    <p:sldId id="323" r:id="rId3"/>
    <p:sldId id="329" r:id="rId4"/>
    <p:sldId id="322" r:id="rId5"/>
    <p:sldId id="324" r:id="rId6"/>
    <p:sldId id="330" r:id="rId7"/>
    <p:sldId id="326" r:id="rId8"/>
    <p:sldId id="327" r:id="rId9"/>
    <p:sldId id="331" r:id="rId10"/>
    <p:sldId id="328" r:id="rId11"/>
    <p:sldId id="325" r:id="rId12"/>
    <p:sldId id="313" r:id="rId1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38">
          <p15:clr>
            <a:srgbClr val="A4A3A4"/>
          </p15:clr>
        </p15:guide>
        <p15:guide id="2" orient="horz" pos="3202">
          <p15:clr>
            <a:srgbClr val="A4A3A4"/>
          </p15:clr>
        </p15:guide>
        <p15:guide id="3" pos="5597">
          <p15:clr>
            <a:srgbClr val="A4A3A4"/>
          </p15:clr>
        </p15:guide>
        <p15:guide id="4" orient="horz" pos="94">
          <p15:clr>
            <a:srgbClr val="A4A3A4"/>
          </p15:clr>
        </p15:guide>
        <p15:guide id="5" orient="horz" pos="3123">
          <p15:clr>
            <a:srgbClr val="A4A3A4"/>
          </p15:clr>
        </p15:guide>
        <p15:guide id="6" orient="horz" pos="1680">
          <p15:clr>
            <a:srgbClr val="A4A3A4"/>
          </p15:clr>
        </p15:guide>
        <p15:guide id="7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371"/>
    <a:srgbClr val="EEF2F5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77163" autoAdjust="0"/>
  </p:normalViewPr>
  <p:slideViewPr>
    <p:cSldViewPr snapToGrid="0" showGuides="1">
      <p:cViewPr varScale="1">
        <p:scale>
          <a:sx n="79" d="100"/>
          <a:sy n="79" d="100"/>
        </p:scale>
        <p:origin x="882" y="72"/>
      </p:cViewPr>
      <p:guideLst>
        <p:guide pos="138"/>
        <p:guide orient="horz" pos="3202"/>
        <p:guide pos="5597"/>
        <p:guide orient="horz" pos="94"/>
        <p:guide orient="horz" pos="3123"/>
        <p:guide orient="horz" pos="1680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900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570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Britannic Bold" panose="020B0903060703020204" pitchFamily="34" charset="0"/>
              </a:rPr>
              <a:t>Perceptual Losses</a:t>
            </a:r>
            <a:endParaRPr lang="zh-CN" altLang="en-US" sz="12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/>
              <a:t>的主要任务就是：图像生成</a:t>
            </a:r>
            <a:endParaRPr lang="en-US" altLang="zh-CN" dirty="0"/>
          </a:p>
          <a:p>
            <a:r>
              <a:rPr lang="zh-CN" altLang="en-US" dirty="0"/>
              <a:t>本篇文章内容包括：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作者  结合前人工作的优势：组合了一个新的网络结构，这个新的网络的功能是</a:t>
            </a:r>
            <a:endParaRPr lang="en-US" altLang="zh-CN" dirty="0"/>
          </a:p>
          <a:p>
            <a:r>
              <a:rPr lang="zh-CN" altLang="en-US" dirty="0"/>
              <a:t>通过图像生成进行   风格迁移及超高清图片生成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10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在当时进行风格转换  及 超高清图像生成的 主要工具有：</a:t>
            </a:r>
            <a:r>
              <a:rPr lang="en-US" altLang="zh-CN" dirty="0"/>
              <a:t>pixel-loss</a:t>
            </a:r>
            <a:r>
              <a:rPr lang="zh-CN" altLang="en-US" dirty="0"/>
              <a:t>的前向卷积网络，</a:t>
            </a:r>
            <a:r>
              <a:rPr lang="en-US" altLang="zh-CN" dirty="0"/>
              <a:t>CNN+</a:t>
            </a:r>
            <a:r>
              <a:rPr lang="zh-CN" altLang="en-US" dirty="0"/>
              <a:t>传统优化器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CNN+PIEX LOSS  </a:t>
            </a:r>
            <a:r>
              <a:rPr lang="zh-CN" altLang="en-US" dirty="0"/>
              <a:t>：卷积神经网络</a:t>
            </a:r>
            <a:r>
              <a:rPr lang="en-US" altLang="zh-CN" dirty="0"/>
              <a:t>+</a:t>
            </a:r>
            <a:r>
              <a:rPr lang="zh-CN" altLang="en-US" dirty="0"/>
              <a:t>像素级别的</a:t>
            </a:r>
            <a:r>
              <a:rPr lang="en-US" altLang="zh-CN" dirty="0"/>
              <a:t>loss </a:t>
            </a:r>
            <a:r>
              <a:rPr lang="zh-CN" altLang="en-US" dirty="0"/>
              <a:t>，训练这个网络来生成我们想要的图片 。这种方法是通过逐个像素比较  来判断输入输出图片是否相似的，这种方法很快，但是准确度太低。比如右侧图片，这两个图片的的差别在于，右侧图片向左移动了</a:t>
            </a:r>
            <a:r>
              <a:rPr lang="en-US" altLang="zh-CN" dirty="0"/>
              <a:t>2</a:t>
            </a:r>
            <a:r>
              <a:rPr lang="zh-CN" altLang="en-US" dirty="0"/>
              <a:t>个像素，在我们感觉上这两个图片没什么不同，是一样的，但是用</a:t>
            </a:r>
            <a:r>
              <a:rPr lang="en-US" altLang="zh-CN" dirty="0"/>
              <a:t>pixel loss </a:t>
            </a:r>
            <a:r>
              <a:rPr lang="zh-CN" altLang="en-US" dirty="0"/>
              <a:t>测量的话，差异度是非常大的。</a:t>
            </a:r>
            <a:endParaRPr lang="en-US" altLang="zh-CN" dirty="0"/>
          </a:p>
          <a:p>
            <a:r>
              <a:rPr lang="en-US" altLang="zh-CN" dirty="0" err="1"/>
              <a:t>CNN+</a:t>
            </a:r>
            <a:r>
              <a:rPr lang="en-US" altLang="zh-CN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optimizations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，这个方法是 ：使用提前训练好的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CNN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网络对图片提取特征，然后将提取好的特征送入 传统的优化网络 进行迭代优化  生成图片，这种方法比较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map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的相似性，生成相似图片鲁棒性能很高。但是由于是反复的迭代优化，实时性能差。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第一种方法有点是快，缺点是不准确，第二种方法的优点是运用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map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进行比较的鲁棒性，但是很慢。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本篇文章的作者就想结合上面两种方法的优势，既要第一种方法前向推断的高效性，又要第二种方法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map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进行比较的鲁棒性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从而作者提出了新的网络结构：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136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err="1"/>
              <a:t>Cnn</a:t>
            </a:r>
            <a:r>
              <a:rPr lang="zh-CN" altLang="en-US" dirty="0"/>
              <a:t>构成的</a:t>
            </a:r>
            <a:r>
              <a:rPr lang="en-US" altLang="zh-CN" dirty="0" err="1"/>
              <a:t>generator+cnn</a:t>
            </a:r>
            <a:r>
              <a:rPr lang="zh-CN" altLang="en-US" dirty="0"/>
              <a:t>构成的</a:t>
            </a:r>
            <a:r>
              <a:rPr lang="en-US" altLang="zh-CN" dirty="0" err="1"/>
              <a:t>discriminator+perceptual_loss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前面生成图片的网络不变，仍然是一个先卷积进行下采样，再反卷积进行上采样生成图片的网络</a:t>
            </a:r>
            <a:endParaRPr lang="en-US" altLang="zh-CN" dirty="0"/>
          </a:p>
          <a:p>
            <a:r>
              <a:rPr lang="zh-CN" altLang="en-US" dirty="0"/>
              <a:t>前面的框架不变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比较</a:t>
            </a:r>
            <a:r>
              <a:rPr lang="en-US" altLang="zh-CN" dirty="0"/>
              <a:t>CNN</a:t>
            </a:r>
            <a:r>
              <a:rPr lang="zh-CN" altLang="en-US" dirty="0"/>
              <a:t>提取的特征，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训练好的</a:t>
            </a:r>
            <a:r>
              <a:rPr lang="en-US" altLang="zh-CN" dirty="0"/>
              <a:t>CNN</a:t>
            </a:r>
            <a:r>
              <a:rPr lang="zh-CN" altLang="en-US" dirty="0"/>
              <a:t>网络进行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map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的提取，每一个卷积层都会有一个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map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，后面的网络是前面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optimizations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模块的代替。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比较的是送入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CNN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网络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map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的差异。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040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200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870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40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59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47154" y="105427"/>
            <a:ext cx="819654" cy="692361"/>
            <a:chOff x="2992437" y="0"/>
            <a:chExt cx="2543175" cy="2148217"/>
          </a:xfrm>
          <a:solidFill>
            <a:srgbClr val="304371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0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0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8296" y="1553417"/>
            <a:ext cx="2237971" cy="1310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323988" y="2917769"/>
            <a:ext cx="2237971" cy="1310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75373" y="2917769"/>
            <a:ext cx="2237971" cy="1310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矩形 1"/>
          <p:cNvSpPr/>
          <p:nvPr userDrawn="1"/>
        </p:nvSpPr>
        <p:spPr>
          <a:xfrm>
            <a:off x="48296" y="2917769"/>
            <a:ext cx="2237971" cy="1310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2326773" y="1553417"/>
            <a:ext cx="2237971" cy="1310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4599680" y="2917769"/>
            <a:ext cx="2237971" cy="1310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 userDrawn="1"/>
        </p:nvSpPr>
        <p:spPr>
          <a:xfrm>
            <a:off x="6883727" y="1553417"/>
            <a:ext cx="2237971" cy="1310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605250" y="1553417"/>
            <a:ext cx="2237971" cy="1310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137717" y="1241327"/>
            <a:ext cx="2813596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965951" y="1241327"/>
            <a:ext cx="2813596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147154" y="105427"/>
            <a:ext cx="819654" cy="692361"/>
            <a:chOff x="2992437" y="0"/>
            <a:chExt cx="2543175" cy="2148217"/>
          </a:xfrm>
          <a:solidFill>
            <a:srgbClr val="304371"/>
          </a:solidFill>
        </p:grpSpPr>
        <p:grpSp>
          <p:nvGrpSpPr>
            <p:cNvPr id="9" name="组合 8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7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1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137717" y="2841138"/>
            <a:ext cx="2813596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965951" y="2841138"/>
            <a:ext cx="2813596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矩形 1"/>
          <p:cNvSpPr/>
          <p:nvPr userDrawn="1"/>
        </p:nvSpPr>
        <p:spPr>
          <a:xfrm>
            <a:off x="383734" y="1241327"/>
            <a:ext cx="2747720" cy="3187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E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r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8507553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 bwMode="auto">
          <a:xfrm>
            <a:off x="7865375" y="4667204"/>
            <a:ext cx="1037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2018-09-21</a:t>
            </a:r>
            <a:endParaRPr lang="zh-CN" altLang="en-US" sz="12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4524" y="796366"/>
            <a:ext cx="86483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Britannic Bold" panose="020B0903060703020204" pitchFamily="34" charset="0"/>
              </a:rPr>
              <a:t>Perceptual Losses for Real-Time Style Transfer and Super-Resolution</a:t>
            </a:r>
            <a:endParaRPr lang="zh-CN" altLang="en-US" sz="4000" b="1" dirty="0">
              <a:solidFill>
                <a:srgbClr val="234577"/>
              </a:solidFill>
              <a:latin typeface="+mj-ea"/>
              <a:ea typeface="+mj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025677" y="42428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+mj-lt"/>
              </a:rPr>
              <a:t>韩茹月</a:t>
            </a:r>
          </a:p>
        </p:txBody>
      </p:sp>
      <p:sp>
        <p:nvSpPr>
          <p:cNvPr id="6" name="矩形 5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FF46447C-E7B7-44AD-B225-E69B35897932}"/>
              </a:ext>
            </a:extLst>
          </p:cNvPr>
          <p:cNvSpPr/>
          <p:nvPr/>
        </p:nvSpPr>
        <p:spPr>
          <a:xfrm>
            <a:off x="284531" y="2455291"/>
            <a:ext cx="8525510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		Justin Johnson, Alexandre </a:t>
            </a:r>
            <a:r>
              <a:rPr lang="en-US" altLang="zh-CN" sz="2400" b="1" dirty="0" err="1"/>
              <a:t>Alahi</a:t>
            </a:r>
            <a:r>
              <a:rPr lang="en-US" altLang="zh-CN" sz="2400" b="1" dirty="0"/>
              <a:t>, and Li Fei-Fei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Department of Computer Science, Stanford University, Stanford, USA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			    ECCV,2016 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A554C9E3-0165-467A-A9B6-1A86223246EB}"/>
              </a:ext>
            </a:extLst>
          </p:cNvPr>
          <p:cNvSpPr/>
          <p:nvPr/>
        </p:nvSpPr>
        <p:spPr>
          <a:xfrm>
            <a:off x="4018" y="4803310"/>
            <a:ext cx="4775370" cy="30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https://link.springer.com/content/pdf/10.1007%2F978-3-319-46475-6_43.pdf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90232" y="205901"/>
            <a:ext cx="248452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Super-Resolution </a:t>
            </a:r>
            <a:endParaRPr lang="zh-CN" altLang="en-US" sz="20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>
          <a:xfrm flipV="1">
            <a:off x="194310" y="628652"/>
            <a:ext cx="2143537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EFDF22E7-347F-4E10-8503-F5FA36CF0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848" y="-1"/>
            <a:ext cx="6169152" cy="21397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B7AC735-AD61-42EC-BBAE-2F9A955D6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57" y="2257283"/>
            <a:ext cx="3257550" cy="714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E12FF8-AAD5-4E55-BD59-F3B062D34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27" y="3039482"/>
            <a:ext cx="3895725" cy="6381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8901DC-362F-4E80-8B5A-258AD9F935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719" y="3738617"/>
            <a:ext cx="58959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28453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90232" y="205901"/>
            <a:ext cx="340727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Super-Resolution Results</a:t>
            </a:r>
            <a:endParaRPr lang="zh-CN" altLang="en-US" sz="20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>
          <a:xfrm flipV="1">
            <a:off x="194310" y="606011"/>
            <a:ext cx="3303201" cy="22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752A06AA-4CC1-4C11-A57B-47232D985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587" y="628651"/>
            <a:ext cx="5560541" cy="449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92755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 bwMode="auto">
          <a:xfrm>
            <a:off x="3700607" y="2352790"/>
            <a:ext cx="17427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kern="100" dirty="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THANKS</a:t>
            </a:r>
          </a:p>
        </p:txBody>
      </p:sp>
      <p:sp>
        <p:nvSpPr>
          <p:cNvPr id="2" name="椭圆 1"/>
          <p:cNvSpPr/>
          <p:nvPr/>
        </p:nvSpPr>
        <p:spPr>
          <a:xfrm>
            <a:off x="2407138" y="445477"/>
            <a:ext cx="4242601" cy="4242601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8507553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 bwMode="auto">
          <a:xfrm>
            <a:off x="7865375" y="4667204"/>
            <a:ext cx="1037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2018-09-05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90232" y="205901"/>
            <a:ext cx="10326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Britannic Bold" panose="020B0903060703020204" pitchFamily="34" charset="0"/>
              </a:rPr>
              <a:t>content</a:t>
            </a:r>
            <a:endParaRPr lang="zh-CN" altLang="en-US" sz="20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>
          <a:xfrm flipV="1">
            <a:off x="194310" y="628651"/>
            <a:ext cx="82981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>
          <a:xfrm>
            <a:off x="284531" y="890437"/>
            <a:ext cx="8525510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Target: Image Generation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Style Transfer</a:t>
            </a:r>
            <a:endParaRPr lang="zh-CN" altLang="en-US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Single-image Super-Resolution</a:t>
            </a:r>
          </a:p>
        </p:txBody>
      </p:sp>
    </p:spTree>
    <p:extLst>
      <p:ext uri="{BB962C8B-B14F-4D97-AF65-F5344CB8AC3E}">
        <p14:creationId xmlns:p14="http://schemas.microsoft.com/office/powerpoint/2010/main" val="3592267952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90232" y="205901"/>
            <a:ext cx="17312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lang="zh-CN" altLang="en-US" sz="20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>
          <a:xfrm flipV="1">
            <a:off x="194310" y="606011"/>
            <a:ext cx="1534006" cy="226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>
          <a:xfrm>
            <a:off x="284531" y="890437"/>
            <a:ext cx="8525510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altLang="zh-CN" sz="2400" b="1" dirty="0"/>
              <a:t>CNN + pixel loss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altLang="zh-CN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CNN + optimizations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17BA8C-22C5-4A37-9D4A-A338F4A84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794" y="1560400"/>
            <a:ext cx="1466850" cy="10477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37F385A-B1E1-45C1-A213-7BBEC48E2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17" y="1560400"/>
            <a:ext cx="14668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61368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032BCC-AD7A-4F9D-96B9-46CC1583C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9566"/>
            <a:ext cx="9143999" cy="369393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66513AE-61AC-426C-AAD0-415EB61B5D99}"/>
              </a:ext>
            </a:extLst>
          </p:cNvPr>
          <p:cNvSpPr/>
          <p:nvPr/>
        </p:nvSpPr>
        <p:spPr bwMode="auto">
          <a:xfrm>
            <a:off x="90232" y="205901"/>
            <a:ext cx="177433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Architecture</a:t>
            </a:r>
            <a:endParaRPr lang="zh-CN" altLang="en-US" sz="20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29553C9-A693-4AFC-BB42-D76AA1F79B8F}"/>
              </a:ext>
            </a:extLst>
          </p:cNvPr>
          <p:cNvCxnSpPr>
            <a:cxnSpLocks/>
          </p:cNvCxnSpPr>
          <p:nvPr/>
        </p:nvCxnSpPr>
        <p:spPr>
          <a:xfrm flipV="1">
            <a:off x="194310" y="606011"/>
            <a:ext cx="1534006" cy="226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2569BA18-8661-46F9-90BF-853F54C7A105}"/>
              </a:ext>
            </a:extLst>
          </p:cNvPr>
          <p:cNvSpPr/>
          <p:nvPr/>
        </p:nvSpPr>
        <p:spPr>
          <a:xfrm>
            <a:off x="241859" y="713653"/>
            <a:ext cx="8525510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altLang="zh-CN" sz="2400" b="1" dirty="0"/>
              <a:t>CNN +</a:t>
            </a:r>
            <a:r>
              <a:rPr lang="en-US" altLang="zh-CN" sz="2400" dirty="0">
                <a:latin typeface="Britannic Bold" panose="020B0903060703020204" pitchFamily="34" charset="0"/>
              </a:rPr>
              <a:t> </a:t>
            </a:r>
            <a:r>
              <a:rPr lang="en-US" altLang="zh-CN" sz="2400" b="1" dirty="0"/>
              <a:t>Perceptual Losses </a:t>
            </a:r>
            <a:endParaRPr lang="de-DE" altLang="zh-CN" sz="2400" b="1" dirty="0"/>
          </a:p>
          <a:p>
            <a:pPr>
              <a:lnSpc>
                <a:spcPct val="150000"/>
              </a:lnSpc>
            </a:pPr>
            <a:endParaRPr lang="en-US" altLang="zh-CN" sz="2400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90232" y="205901"/>
            <a:ext cx="254249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Perceptual Losses </a:t>
            </a:r>
            <a:endParaRPr lang="zh-CN" altLang="en-US" sz="20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>
          <a:xfrm flipV="1">
            <a:off x="194310" y="628650"/>
            <a:ext cx="220952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154155C1-5B89-440F-99C4-91ADF2B1B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79" y="1121270"/>
            <a:ext cx="4667250" cy="838200"/>
          </a:xfrm>
          <a:prstGeom prst="rect">
            <a:avLst/>
          </a:prstGeom>
        </p:spPr>
      </p:pic>
      <p:sp>
        <p:nvSpPr>
          <p:cNvPr id="12" name="矩形 11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92AB4EFD-6E3E-43FD-BA81-AE38B63EB2F2}"/>
              </a:ext>
            </a:extLst>
          </p:cNvPr>
          <p:cNvSpPr/>
          <p:nvPr/>
        </p:nvSpPr>
        <p:spPr>
          <a:xfrm>
            <a:off x="284531" y="475649"/>
            <a:ext cx="852551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Feature Reconstruction Loss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3CBF6A1-CB6A-437D-A98E-304985B6F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79" y="2534251"/>
            <a:ext cx="4295775" cy="21336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101D66E-3697-48E9-8171-346DFD9D1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676" y="-1"/>
            <a:ext cx="4050324" cy="15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73444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90232" y="205901"/>
            <a:ext cx="254249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Perceptual Losses </a:t>
            </a:r>
            <a:endParaRPr lang="zh-CN" altLang="en-US" sz="20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>
          <a:xfrm flipV="1">
            <a:off x="194310" y="628650"/>
            <a:ext cx="220952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7C8F685A-0306-42B7-A289-5C706DFE8F8E}"/>
              </a:ext>
            </a:extLst>
          </p:cNvPr>
          <p:cNvSpPr/>
          <p:nvPr/>
        </p:nvSpPr>
        <p:spPr>
          <a:xfrm>
            <a:off x="323807" y="649920"/>
            <a:ext cx="852551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Style Reconstruction Loss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DE9CFD0-D196-4038-9C8B-305DD0465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07" y="1320410"/>
            <a:ext cx="3895725" cy="6381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5F51DE4-BC18-419B-A55E-3E55A45A2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07" y="1958585"/>
            <a:ext cx="5895975" cy="9906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4336555-5730-4D22-884F-DB00069D7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35" y="3233386"/>
            <a:ext cx="4371975" cy="16668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97860AE-8246-40F7-A7DC-72FBD0272B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3676" y="-1"/>
            <a:ext cx="4050324" cy="15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10393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90232" y="205901"/>
            <a:ext cx="193732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Style Transfer</a:t>
            </a:r>
            <a:endParaRPr lang="zh-CN" altLang="en-US" sz="20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0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>
          <a:xfrm flipV="1">
            <a:off x="194310" y="628651"/>
            <a:ext cx="1833247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3AB6212-CCA4-4EDE-9D1E-735839C3C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933" y="2827210"/>
            <a:ext cx="6267450" cy="5619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35079CD-ABB2-452B-84CA-A8A4EA704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848" y="-1"/>
            <a:ext cx="6169152" cy="21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0065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90231" y="205901"/>
            <a:ext cx="30111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Style Transfer Results</a:t>
            </a:r>
            <a:endParaRPr lang="zh-CN" altLang="en-US" sz="20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0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>
          <a:xfrm flipV="1">
            <a:off x="194310" y="628653"/>
            <a:ext cx="272799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3E6DBCB2-8D5B-4B9B-9359-7749AAF9FA1B}"/>
              </a:ext>
            </a:extLst>
          </p:cNvPr>
          <p:cNvSpPr/>
          <p:nvPr/>
        </p:nvSpPr>
        <p:spPr>
          <a:xfrm>
            <a:off x="152555" y="1390047"/>
            <a:ext cx="852551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Fully Loss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4D7EA6-EAC6-4F50-8F65-992A7FCF9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628653"/>
            <a:ext cx="8896350" cy="4124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855C67-F651-4B9B-B530-8B1B62BF7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" y="4752978"/>
            <a:ext cx="8888200" cy="35242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22C4E86-8BF0-4BE5-BFC7-CE211735F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438" y="4786693"/>
            <a:ext cx="647700" cy="3068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21BC43D-7FEF-4F1F-B9CC-BAC7829D7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5782" y="4823269"/>
            <a:ext cx="6477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9472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90231" y="205901"/>
            <a:ext cx="30111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Style Transfer Results</a:t>
            </a:r>
            <a:endParaRPr lang="zh-CN" altLang="en-US" sz="20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0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>
          <a:xfrm flipV="1">
            <a:off x="194310" y="628653"/>
            <a:ext cx="272799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C548F2B-C7ED-4190-A68F-9E8F54654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6696"/>
            <a:ext cx="9144000" cy="249010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C0D52C1-340A-4880-B617-2AC278336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184" y="1485900"/>
            <a:ext cx="1219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11358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主题">
  <a:themeElements>
    <a:clrScheme name="蓝色清新答辩1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0437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2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蓝色清新答辩1">
    <a:dk1>
      <a:sysClr val="windowText" lastClr="000000"/>
    </a:dk1>
    <a:lt1>
      <a:sysClr val="window" lastClr="FFFFFF"/>
    </a:lt1>
    <a:dk2>
      <a:srgbClr val="EEF2F5"/>
    </a:dk2>
    <a:lt2>
      <a:srgbClr val="E7E6E6"/>
    </a:lt2>
    <a:accent1>
      <a:srgbClr val="304371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00000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1703</TotalTime>
  <Words>477</Words>
  <Application>Microsoft Office PowerPoint</Application>
  <PresentationFormat>全屏显示(16:9)</PresentationFormat>
  <Paragraphs>62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宋体</vt:lpstr>
      <vt:lpstr>微软雅黑</vt:lpstr>
      <vt:lpstr>Arial</vt:lpstr>
      <vt:lpstr>Britannic Bold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熊猫哒哒</dc:creator>
  <cp:lastModifiedBy>韩 茹月</cp:lastModifiedBy>
  <cp:revision>701</cp:revision>
  <dcterms:created xsi:type="dcterms:W3CDTF">2017-05-01T12:27:00Z</dcterms:created>
  <dcterms:modified xsi:type="dcterms:W3CDTF">2018-09-21T10:14:57Z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