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330" r:id="rId6"/>
    <p:sldId id="353" r:id="rId7"/>
    <p:sldId id="355" r:id="rId8"/>
    <p:sldId id="356" r:id="rId9"/>
    <p:sldId id="357" r:id="rId10"/>
    <p:sldId id="358" r:id="rId11"/>
    <p:sldId id="359" r:id="rId12"/>
    <p:sldId id="360" r:id="rId13"/>
    <p:sldId id="361" r:id="rId14"/>
    <p:sldId id="362" r:id="rId15"/>
    <p:sldId id="363" r:id="rId16"/>
    <p:sldId id="364" r:id="rId17"/>
    <p:sldId id="365" r:id="rId18"/>
    <p:sldId id="367" r:id="rId19"/>
    <p:sldId id="366" r:id="rId20"/>
    <p:sldId id="372" r:id="rId21"/>
    <p:sldId id="370" r:id="rId22"/>
    <p:sldId id="371" r:id="rId23"/>
    <p:sldId id="373" r:id="rId24"/>
    <p:sldId id="374" r:id="rId25"/>
    <p:sldId id="375" r:id="rId26"/>
    <p:sldId id="376" r:id="rId27"/>
    <p:sldId id="377" r:id="rId28"/>
    <p:sldId id="378" r:id="rId29"/>
    <p:sldId id="380" r:id="rId30"/>
    <p:sldId id="379" r:id="rId31"/>
    <p:sldId id="278" r:id="rId3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wner" initials="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702" y="-108"/>
      </p:cViewPr>
      <p:guideLst>
        <p:guide orient="horz" pos="215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9244E96-D6EC-411B-B09B-05672D15C3D0}" type="doc">
      <dgm:prSet loTypeId="urn:microsoft.com/office/officeart/2005/8/layout/process1" loCatId="process" qsTypeId="urn:microsoft.com/office/officeart/2005/8/quickstyle/simple1" qsCatId="simple" csTypeId="urn:microsoft.com/office/officeart/2005/8/colors/accent1_2" csCatId="accent1" phldr="1"/>
      <dgm:spPr/>
    </dgm:pt>
    <dgm:pt modelId="{24560118-717F-4D84-8984-79988E703FE2}">
      <dgm:prSet phldrT="[文本]"/>
      <dgm:spPr/>
      <dgm:t>
        <a:bodyPr/>
        <a:lstStyle/>
        <a:p>
          <a:r>
            <a:rPr lang="zh-CN" altLang="en-US" dirty="0" smtClean="0"/>
            <a:t>二值化</a:t>
          </a:r>
          <a:endParaRPr lang="zh-CN" altLang="en-US" dirty="0"/>
        </a:p>
      </dgm:t>
    </dgm:pt>
    <dgm:pt modelId="{CA0FDB76-2BE3-42C5-BD7A-1C18BA17C49B}" cxnId="{792AFABA-57C6-468D-BBA6-217BAF95298D}" type="parTrans">
      <dgm:prSet/>
      <dgm:spPr/>
      <dgm:t>
        <a:bodyPr/>
        <a:lstStyle/>
        <a:p>
          <a:endParaRPr lang="zh-CN" altLang="en-US"/>
        </a:p>
      </dgm:t>
    </dgm:pt>
    <dgm:pt modelId="{39137024-B598-4770-8ABF-F7FEF9C19249}" cxnId="{792AFABA-57C6-468D-BBA6-217BAF95298D}" type="sibTrans">
      <dgm:prSet/>
      <dgm:spPr/>
      <dgm:t>
        <a:bodyPr/>
        <a:lstStyle/>
        <a:p>
          <a:endParaRPr lang="zh-CN" altLang="en-US"/>
        </a:p>
      </dgm:t>
    </dgm:pt>
    <dgm:pt modelId="{78801AEA-7EC8-4FE3-B8F1-72374A3AF8F7}">
      <dgm:prSet phldrT="[文本]"/>
      <dgm:spPr/>
      <dgm:t>
        <a:bodyPr/>
        <a:lstStyle/>
        <a:p>
          <a:r>
            <a:rPr lang="zh-CN" altLang="en-US" dirty="0" smtClean="0"/>
            <a:t>细化</a:t>
          </a:r>
          <a:endParaRPr lang="zh-CN" altLang="en-US" dirty="0"/>
        </a:p>
      </dgm:t>
    </dgm:pt>
    <dgm:pt modelId="{4D9CF3B5-D117-4F19-9C99-EAC724D40CD1}" cxnId="{11463E27-D33A-464C-86F3-0CE09AD49A9B}" type="parTrans">
      <dgm:prSet/>
      <dgm:spPr/>
      <dgm:t>
        <a:bodyPr/>
        <a:lstStyle/>
        <a:p>
          <a:endParaRPr lang="zh-CN" altLang="en-US"/>
        </a:p>
      </dgm:t>
    </dgm:pt>
    <dgm:pt modelId="{2B9DB611-0C9F-424A-B01B-B167CD00A934}" cxnId="{11463E27-D33A-464C-86F3-0CE09AD49A9B}" type="sibTrans">
      <dgm:prSet/>
      <dgm:spPr/>
      <dgm:t>
        <a:bodyPr/>
        <a:lstStyle/>
        <a:p>
          <a:endParaRPr lang="zh-CN" altLang="en-US"/>
        </a:p>
      </dgm:t>
    </dgm:pt>
    <dgm:pt modelId="{5F6B31A5-C486-417C-988E-B4D923437FE1}">
      <dgm:prSet phldrT="[文本]"/>
      <dgm:spPr/>
      <dgm:t>
        <a:bodyPr/>
        <a:lstStyle/>
        <a:p>
          <a:r>
            <a:rPr lang="zh-CN" altLang="en-US" dirty="0" smtClean="0"/>
            <a:t>剪枝</a:t>
          </a:r>
          <a:endParaRPr lang="zh-CN" altLang="en-US" dirty="0"/>
        </a:p>
      </dgm:t>
    </dgm:pt>
    <dgm:pt modelId="{278881E2-9C39-4AD0-8870-555A54C11A36}" cxnId="{A37B922A-F8EC-401D-858E-D2A19F0D5285}" type="parTrans">
      <dgm:prSet/>
      <dgm:spPr/>
      <dgm:t>
        <a:bodyPr/>
        <a:lstStyle/>
        <a:p>
          <a:endParaRPr lang="zh-CN" altLang="en-US"/>
        </a:p>
      </dgm:t>
    </dgm:pt>
    <dgm:pt modelId="{C7DCC977-97F9-442F-AEB1-B6009AC63BC1}" cxnId="{A37B922A-F8EC-401D-858E-D2A19F0D5285}" type="sibTrans">
      <dgm:prSet/>
      <dgm:spPr/>
      <dgm:t>
        <a:bodyPr/>
        <a:lstStyle/>
        <a:p>
          <a:endParaRPr lang="zh-CN" altLang="en-US"/>
        </a:p>
      </dgm:t>
    </dgm:pt>
    <dgm:pt modelId="{8B1CEBE4-E4E3-4630-B8C2-9CA359183DE4}">
      <dgm:prSet/>
      <dgm:spPr/>
      <dgm:t>
        <a:bodyPr/>
        <a:lstStyle/>
        <a:p>
          <a:r>
            <a:rPr lang="zh-CN" altLang="en-US" dirty="0" smtClean="0"/>
            <a:t>求</a:t>
          </a:r>
          <a:r>
            <a:rPr lang="en-US" altLang="zh-CN" dirty="0" smtClean="0"/>
            <a:t>4</a:t>
          </a:r>
          <a:r>
            <a:rPr lang="zh-CN" altLang="en-US" dirty="0" smtClean="0"/>
            <a:t>个模块的相关值</a:t>
          </a:r>
          <a:endParaRPr lang="zh-CN" altLang="en-US" dirty="0"/>
        </a:p>
      </dgm:t>
    </dgm:pt>
    <dgm:pt modelId="{8BC6595B-B1D0-4FE5-8A73-F92D3B8CD742}" cxnId="{8870F363-603A-47C5-9FAE-9D5F50496361}" type="parTrans">
      <dgm:prSet/>
      <dgm:spPr/>
      <dgm:t>
        <a:bodyPr/>
        <a:lstStyle/>
        <a:p>
          <a:endParaRPr lang="zh-CN" altLang="en-US"/>
        </a:p>
      </dgm:t>
    </dgm:pt>
    <dgm:pt modelId="{4D58EE45-451A-45E5-A85B-8F155109EDD1}" cxnId="{8870F363-603A-47C5-9FAE-9D5F50496361}" type="sibTrans">
      <dgm:prSet/>
      <dgm:spPr/>
      <dgm:t>
        <a:bodyPr/>
        <a:lstStyle/>
        <a:p>
          <a:endParaRPr lang="zh-CN" altLang="en-US"/>
        </a:p>
      </dgm:t>
    </dgm:pt>
    <dgm:pt modelId="{9B9FDFBD-A7E4-4B0A-A541-705C3E8B9EBA}">
      <dgm:prSet/>
      <dgm:spPr/>
      <dgm:t>
        <a:bodyPr/>
        <a:lstStyle/>
        <a:p>
          <a:r>
            <a:rPr lang="zh-CN" altLang="en-US" dirty="0" smtClean="0"/>
            <a:t>求取最大模板</a:t>
          </a:r>
          <a:endParaRPr lang="zh-CN" altLang="en-US" dirty="0"/>
        </a:p>
      </dgm:t>
    </dgm:pt>
    <dgm:pt modelId="{9E77EE0C-A949-4395-A53F-BE3F53944141}" cxnId="{C25A6CBC-F1D8-44AA-801A-B0A6B5C09BFB}" type="parTrans">
      <dgm:prSet/>
      <dgm:spPr/>
      <dgm:t>
        <a:bodyPr/>
        <a:lstStyle/>
        <a:p>
          <a:endParaRPr lang="zh-CN" altLang="en-US"/>
        </a:p>
      </dgm:t>
    </dgm:pt>
    <dgm:pt modelId="{B1DA012B-AF46-4807-BD7F-27F37B80E3AE}" cxnId="{C25A6CBC-F1D8-44AA-801A-B0A6B5C09BFB}" type="sibTrans">
      <dgm:prSet/>
      <dgm:spPr/>
      <dgm:t>
        <a:bodyPr/>
        <a:lstStyle/>
        <a:p>
          <a:endParaRPr lang="zh-CN" altLang="en-US"/>
        </a:p>
      </dgm:t>
    </dgm:pt>
    <dgm:pt modelId="{6B2FAF84-EA16-44F5-92B4-6C184E3BFA59}">
      <dgm:prSet/>
      <dgm:spPr/>
      <dgm:t>
        <a:bodyPr/>
        <a:lstStyle/>
        <a:p>
          <a:r>
            <a:rPr lang="zh-CN" altLang="en-US" dirty="0" smtClean="0"/>
            <a:t>沿与模板垂直方向求灰度重心</a:t>
          </a:r>
          <a:endParaRPr lang="zh-CN" altLang="en-US" dirty="0"/>
        </a:p>
      </dgm:t>
    </dgm:pt>
    <dgm:pt modelId="{9B1BB2D7-6294-4EDE-A517-623982A03D96}" cxnId="{63EAEA5F-2218-4A43-AEF8-4C5BDAFD49AC}" type="parTrans">
      <dgm:prSet/>
      <dgm:spPr/>
      <dgm:t>
        <a:bodyPr/>
        <a:lstStyle/>
        <a:p>
          <a:endParaRPr lang="zh-CN" altLang="en-US"/>
        </a:p>
      </dgm:t>
    </dgm:pt>
    <dgm:pt modelId="{29DB9C6C-8661-44FB-924C-A23B4BF4DFC6}" cxnId="{63EAEA5F-2218-4A43-AEF8-4C5BDAFD49AC}" type="sibTrans">
      <dgm:prSet/>
      <dgm:spPr/>
      <dgm:t>
        <a:bodyPr/>
        <a:lstStyle/>
        <a:p>
          <a:endParaRPr lang="zh-CN" altLang="en-US"/>
        </a:p>
      </dgm:t>
    </dgm:pt>
    <dgm:pt modelId="{259C4DBE-FDD5-40B1-A7B0-CE8714FED84A}" type="pres">
      <dgm:prSet presAssocID="{59244E96-D6EC-411B-B09B-05672D15C3D0}" presName="Name0" presStyleCnt="0">
        <dgm:presLayoutVars>
          <dgm:dir/>
          <dgm:resizeHandles val="exact"/>
        </dgm:presLayoutVars>
      </dgm:prSet>
      <dgm:spPr/>
    </dgm:pt>
    <dgm:pt modelId="{C8DFC7AF-2B2B-4D7D-AF15-77CCD6B63497}" type="pres">
      <dgm:prSet presAssocID="{24560118-717F-4D84-8984-79988E703FE2}" presName="node" presStyleLbl="node1" presStyleIdx="0" presStyleCnt="6">
        <dgm:presLayoutVars>
          <dgm:bulletEnabled val="1"/>
        </dgm:presLayoutVars>
      </dgm:prSet>
      <dgm:spPr/>
    </dgm:pt>
    <dgm:pt modelId="{ECC7CC3D-2FC1-4638-8A55-61FF607F7DCD}" type="pres">
      <dgm:prSet presAssocID="{39137024-B598-4770-8ABF-F7FEF9C19249}" presName="sibTrans" presStyleLbl="sibTrans2D1" presStyleIdx="0" presStyleCnt="5"/>
      <dgm:spPr/>
    </dgm:pt>
    <dgm:pt modelId="{B7008909-F5DE-458D-AC8F-BE410A4B25D5}" type="pres">
      <dgm:prSet presAssocID="{39137024-B598-4770-8ABF-F7FEF9C19249}" presName="connectorText" presStyleLbl="sibTrans2D1" presStyleIdx="0" presStyleCnt="5"/>
      <dgm:spPr/>
    </dgm:pt>
    <dgm:pt modelId="{4516797E-10C9-4E78-94A2-8C56DEA71020}" type="pres">
      <dgm:prSet presAssocID="{78801AEA-7EC8-4FE3-B8F1-72374A3AF8F7}" presName="node" presStyleLbl="node1" presStyleIdx="1" presStyleCnt="6">
        <dgm:presLayoutVars>
          <dgm:bulletEnabled val="1"/>
        </dgm:presLayoutVars>
      </dgm:prSet>
      <dgm:spPr/>
    </dgm:pt>
    <dgm:pt modelId="{E37580BD-FA96-43DD-ABC3-01BA8485EEC0}" type="pres">
      <dgm:prSet presAssocID="{2B9DB611-0C9F-424A-B01B-B167CD00A934}" presName="sibTrans" presStyleLbl="sibTrans2D1" presStyleIdx="1" presStyleCnt="5"/>
      <dgm:spPr/>
    </dgm:pt>
    <dgm:pt modelId="{B7250C67-3411-40C2-B3B7-56CDBF508681}" type="pres">
      <dgm:prSet presAssocID="{2B9DB611-0C9F-424A-B01B-B167CD00A934}" presName="connectorText" presStyleLbl="sibTrans2D1" presStyleIdx="1" presStyleCnt="5"/>
      <dgm:spPr/>
    </dgm:pt>
    <dgm:pt modelId="{AAB89A40-8E28-4E2B-9809-8A8447DDEAC4}" type="pres">
      <dgm:prSet presAssocID="{5F6B31A5-C486-417C-988E-B4D923437FE1}" presName="node" presStyleLbl="node1" presStyleIdx="2" presStyleCnt="6">
        <dgm:presLayoutVars>
          <dgm:bulletEnabled val="1"/>
        </dgm:presLayoutVars>
      </dgm:prSet>
      <dgm:spPr/>
      <dgm:t>
        <a:bodyPr/>
        <a:lstStyle/>
        <a:p>
          <a:endParaRPr lang="zh-CN" altLang="en-US"/>
        </a:p>
      </dgm:t>
    </dgm:pt>
    <dgm:pt modelId="{52250F24-1B51-4A35-B35E-BDAE9A117D5C}" type="pres">
      <dgm:prSet presAssocID="{C7DCC977-97F9-442F-AEB1-B6009AC63BC1}" presName="sibTrans" presStyleLbl="sibTrans2D1" presStyleIdx="2" presStyleCnt="5"/>
      <dgm:spPr/>
    </dgm:pt>
    <dgm:pt modelId="{A5CBE240-D5B8-4DFE-B91F-FA51EF517DAE}" type="pres">
      <dgm:prSet presAssocID="{C7DCC977-97F9-442F-AEB1-B6009AC63BC1}" presName="connectorText" presStyleLbl="sibTrans2D1" presStyleIdx="2" presStyleCnt="5"/>
      <dgm:spPr/>
    </dgm:pt>
    <dgm:pt modelId="{72FDD7A4-6AD1-4B2A-AC1D-14ACCD48E499}" type="pres">
      <dgm:prSet presAssocID="{8B1CEBE4-E4E3-4630-B8C2-9CA359183DE4}" presName="node" presStyleLbl="node1" presStyleIdx="3" presStyleCnt="6" custLinFactNeighborX="-2865">
        <dgm:presLayoutVars>
          <dgm:bulletEnabled val="1"/>
        </dgm:presLayoutVars>
      </dgm:prSet>
      <dgm:spPr/>
      <dgm:t>
        <a:bodyPr/>
        <a:lstStyle/>
        <a:p>
          <a:endParaRPr lang="zh-CN" altLang="en-US"/>
        </a:p>
      </dgm:t>
    </dgm:pt>
    <dgm:pt modelId="{1CC0C10B-4622-4596-9D31-336FA9670C21}" type="pres">
      <dgm:prSet presAssocID="{4D58EE45-451A-45E5-A85B-8F155109EDD1}" presName="sibTrans" presStyleLbl="sibTrans2D1" presStyleIdx="3" presStyleCnt="5"/>
      <dgm:spPr/>
    </dgm:pt>
    <dgm:pt modelId="{5108B303-BA57-4B64-A950-51580F2C3E68}" type="pres">
      <dgm:prSet presAssocID="{4D58EE45-451A-45E5-A85B-8F155109EDD1}" presName="connectorText" presStyleLbl="sibTrans2D1" presStyleIdx="3" presStyleCnt="5"/>
      <dgm:spPr/>
    </dgm:pt>
    <dgm:pt modelId="{13DD2ADB-ECE1-4E59-80AF-0231A3C6441D}" type="pres">
      <dgm:prSet presAssocID="{9B9FDFBD-A7E4-4B0A-A541-705C3E8B9EBA}" presName="node" presStyleLbl="node1" presStyleIdx="4" presStyleCnt="6" custLinFactNeighborX="-20668" custLinFactNeighborY="2081">
        <dgm:presLayoutVars>
          <dgm:bulletEnabled val="1"/>
        </dgm:presLayoutVars>
      </dgm:prSet>
      <dgm:spPr/>
      <dgm:t>
        <a:bodyPr/>
        <a:lstStyle/>
        <a:p>
          <a:endParaRPr lang="zh-CN" altLang="en-US"/>
        </a:p>
      </dgm:t>
    </dgm:pt>
    <dgm:pt modelId="{F48D69A1-EA20-4A28-829D-DC828957B831}" type="pres">
      <dgm:prSet presAssocID="{B1DA012B-AF46-4807-BD7F-27F37B80E3AE}" presName="sibTrans" presStyleLbl="sibTrans2D1" presStyleIdx="4" presStyleCnt="5"/>
      <dgm:spPr/>
    </dgm:pt>
    <dgm:pt modelId="{C7CD1F10-A646-43DE-BB25-87BE0948FD95}" type="pres">
      <dgm:prSet presAssocID="{B1DA012B-AF46-4807-BD7F-27F37B80E3AE}" presName="connectorText" presStyleLbl="sibTrans2D1" presStyleIdx="4" presStyleCnt="5"/>
      <dgm:spPr/>
    </dgm:pt>
    <dgm:pt modelId="{FCE32D5F-E663-41FD-ADDB-D83BFB90AE62}" type="pres">
      <dgm:prSet presAssocID="{6B2FAF84-EA16-44F5-92B4-6C184E3BFA59}" presName="node" presStyleLbl="node1" presStyleIdx="5" presStyleCnt="6" custScaleX="202431" custLinFactNeighborX="2865" custLinFactNeighborY="1910">
        <dgm:presLayoutVars>
          <dgm:bulletEnabled val="1"/>
        </dgm:presLayoutVars>
      </dgm:prSet>
      <dgm:spPr/>
    </dgm:pt>
  </dgm:ptLst>
  <dgm:cxnLst>
    <dgm:cxn modelId="{E52923FA-52BB-4E4D-AED0-BFA46D0E8404}" type="presOf" srcId="{B1DA012B-AF46-4807-BD7F-27F37B80E3AE}" destId="{C7CD1F10-A646-43DE-BB25-87BE0948FD95}" srcOrd="1" destOrd="0" presId="urn:microsoft.com/office/officeart/2005/8/layout/process1"/>
    <dgm:cxn modelId="{1A3FAD80-A391-47B2-B373-36D95534D22D}" type="presOf" srcId="{59244E96-D6EC-411B-B09B-05672D15C3D0}" destId="{259C4DBE-FDD5-40B1-A7B0-CE8714FED84A}" srcOrd="0" destOrd="0" presId="urn:microsoft.com/office/officeart/2005/8/layout/process1"/>
    <dgm:cxn modelId="{C25A6CBC-F1D8-44AA-801A-B0A6B5C09BFB}" srcId="{59244E96-D6EC-411B-B09B-05672D15C3D0}" destId="{9B9FDFBD-A7E4-4B0A-A541-705C3E8B9EBA}" srcOrd="4" destOrd="0" parTransId="{9E77EE0C-A949-4395-A53F-BE3F53944141}" sibTransId="{B1DA012B-AF46-4807-BD7F-27F37B80E3AE}"/>
    <dgm:cxn modelId="{792AFABA-57C6-468D-BBA6-217BAF95298D}" srcId="{59244E96-D6EC-411B-B09B-05672D15C3D0}" destId="{24560118-717F-4D84-8984-79988E703FE2}" srcOrd="0" destOrd="0" parTransId="{CA0FDB76-2BE3-42C5-BD7A-1C18BA17C49B}" sibTransId="{39137024-B598-4770-8ABF-F7FEF9C19249}"/>
    <dgm:cxn modelId="{A37B922A-F8EC-401D-858E-D2A19F0D5285}" srcId="{59244E96-D6EC-411B-B09B-05672D15C3D0}" destId="{5F6B31A5-C486-417C-988E-B4D923437FE1}" srcOrd="2" destOrd="0" parTransId="{278881E2-9C39-4AD0-8870-555A54C11A36}" sibTransId="{C7DCC977-97F9-442F-AEB1-B6009AC63BC1}"/>
    <dgm:cxn modelId="{F2EE36AA-BCD7-41BB-8783-9387E103BF2E}" type="presOf" srcId="{78801AEA-7EC8-4FE3-B8F1-72374A3AF8F7}" destId="{4516797E-10C9-4E78-94A2-8C56DEA71020}" srcOrd="0" destOrd="0" presId="urn:microsoft.com/office/officeart/2005/8/layout/process1"/>
    <dgm:cxn modelId="{CB13F150-B958-4275-9262-FDB4C5DBA279}" type="presOf" srcId="{4D58EE45-451A-45E5-A85B-8F155109EDD1}" destId="{5108B303-BA57-4B64-A950-51580F2C3E68}" srcOrd="1" destOrd="0" presId="urn:microsoft.com/office/officeart/2005/8/layout/process1"/>
    <dgm:cxn modelId="{493B0386-779A-4FDE-BBB2-3C3C89E8935F}" type="presOf" srcId="{4D58EE45-451A-45E5-A85B-8F155109EDD1}" destId="{1CC0C10B-4622-4596-9D31-336FA9670C21}" srcOrd="0" destOrd="0" presId="urn:microsoft.com/office/officeart/2005/8/layout/process1"/>
    <dgm:cxn modelId="{11463E27-D33A-464C-86F3-0CE09AD49A9B}" srcId="{59244E96-D6EC-411B-B09B-05672D15C3D0}" destId="{78801AEA-7EC8-4FE3-B8F1-72374A3AF8F7}" srcOrd="1" destOrd="0" parTransId="{4D9CF3B5-D117-4F19-9C99-EAC724D40CD1}" sibTransId="{2B9DB611-0C9F-424A-B01B-B167CD00A934}"/>
    <dgm:cxn modelId="{8593F4B9-7A39-44F9-9465-EAC9AA95CC76}" type="presOf" srcId="{6B2FAF84-EA16-44F5-92B4-6C184E3BFA59}" destId="{FCE32D5F-E663-41FD-ADDB-D83BFB90AE62}" srcOrd="0" destOrd="0" presId="urn:microsoft.com/office/officeart/2005/8/layout/process1"/>
    <dgm:cxn modelId="{B41F6E4B-3C18-402B-AC6E-D776B4E79703}" type="presOf" srcId="{2B9DB611-0C9F-424A-B01B-B167CD00A934}" destId="{B7250C67-3411-40C2-B3B7-56CDBF508681}" srcOrd="1" destOrd="0" presId="urn:microsoft.com/office/officeart/2005/8/layout/process1"/>
    <dgm:cxn modelId="{06443A84-44C7-4338-B896-94B400DEB662}" type="presOf" srcId="{8B1CEBE4-E4E3-4630-B8C2-9CA359183DE4}" destId="{72FDD7A4-6AD1-4B2A-AC1D-14ACCD48E499}" srcOrd="0" destOrd="0" presId="urn:microsoft.com/office/officeart/2005/8/layout/process1"/>
    <dgm:cxn modelId="{87EFA51F-B87B-46B1-A529-89219002D8B8}" type="presOf" srcId="{39137024-B598-4770-8ABF-F7FEF9C19249}" destId="{B7008909-F5DE-458D-AC8F-BE410A4B25D5}" srcOrd="1" destOrd="0" presId="urn:microsoft.com/office/officeart/2005/8/layout/process1"/>
    <dgm:cxn modelId="{8A946678-0ABE-4FC9-819C-86858AFDEE73}" type="presOf" srcId="{9B9FDFBD-A7E4-4B0A-A541-705C3E8B9EBA}" destId="{13DD2ADB-ECE1-4E59-80AF-0231A3C6441D}" srcOrd="0" destOrd="0" presId="urn:microsoft.com/office/officeart/2005/8/layout/process1"/>
    <dgm:cxn modelId="{B7BDE5DF-6994-4791-A608-CEBF42FFC8B1}" type="presOf" srcId="{24560118-717F-4D84-8984-79988E703FE2}" destId="{C8DFC7AF-2B2B-4D7D-AF15-77CCD6B63497}" srcOrd="0" destOrd="0" presId="urn:microsoft.com/office/officeart/2005/8/layout/process1"/>
    <dgm:cxn modelId="{B800C293-5CDD-4163-86ED-8DBEC4EE0786}" type="presOf" srcId="{B1DA012B-AF46-4807-BD7F-27F37B80E3AE}" destId="{F48D69A1-EA20-4A28-829D-DC828957B831}" srcOrd="0" destOrd="0" presId="urn:microsoft.com/office/officeart/2005/8/layout/process1"/>
    <dgm:cxn modelId="{FCEFCCEA-31EC-4EB2-80D6-59684E5121E9}" type="presOf" srcId="{5F6B31A5-C486-417C-988E-B4D923437FE1}" destId="{AAB89A40-8E28-4E2B-9809-8A8447DDEAC4}" srcOrd="0" destOrd="0" presId="urn:microsoft.com/office/officeart/2005/8/layout/process1"/>
    <dgm:cxn modelId="{63EAEA5F-2218-4A43-AEF8-4C5BDAFD49AC}" srcId="{59244E96-D6EC-411B-B09B-05672D15C3D0}" destId="{6B2FAF84-EA16-44F5-92B4-6C184E3BFA59}" srcOrd="5" destOrd="0" parTransId="{9B1BB2D7-6294-4EDE-A517-623982A03D96}" sibTransId="{29DB9C6C-8661-44FB-924C-A23B4BF4DFC6}"/>
    <dgm:cxn modelId="{FD348DF1-5879-4FDB-963F-6E4265BD3ECE}" type="presOf" srcId="{C7DCC977-97F9-442F-AEB1-B6009AC63BC1}" destId="{52250F24-1B51-4A35-B35E-BDAE9A117D5C}" srcOrd="0" destOrd="0" presId="urn:microsoft.com/office/officeart/2005/8/layout/process1"/>
    <dgm:cxn modelId="{F051C1BB-C5B1-46F5-94A9-A9CAD349717D}" type="presOf" srcId="{2B9DB611-0C9F-424A-B01B-B167CD00A934}" destId="{E37580BD-FA96-43DD-ABC3-01BA8485EEC0}" srcOrd="0" destOrd="0" presId="urn:microsoft.com/office/officeart/2005/8/layout/process1"/>
    <dgm:cxn modelId="{9EE9956A-D9D1-4076-901F-E69299622C69}" type="presOf" srcId="{39137024-B598-4770-8ABF-F7FEF9C19249}" destId="{ECC7CC3D-2FC1-4638-8A55-61FF607F7DCD}" srcOrd="0" destOrd="0" presId="urn:microsoft.com/office/officeart/2005/8/layout/process1"/>
    <dgm:cxn modelId="{7D01BD94-D322-4CB5-A25B-A73FE8F9B68D}" type="presOf" srcId="{C7DCC977-97F9-442F-AEB1-B6009AC63BC1}" destId="{A5CBE240-D5B8-4DFE-B91F-FA51EF517DAE}" srcOrd="1" destOrd="0" presId="urn:microsoft.com/office/officeart/2005/8/layout/process1"/>
    <dgm:cxn modelId="{8870F363-603A-47C5-9FAE-9D5F50496361}" srcId="{59244E96-D6EC-411B-B09B-05672D15C3D0}" destId="{8B1CEBE4-E4E3-4630-B8C2-9CA359183DE4}" srcOrd="3" destOrd="0" parTransId="{8BC6595B-B1D0-4FE5-8A73-F92D3B8CD742}" sibTransId="{4D58EE45-451A-45E5-A85B-8F155109EDD1}"/>
    <dgm:cxn modelId="{F5B4CE73-3BE1-42AD-9EE4-90BEAA7FC63C}" type="presParOf" srcId="{259C4DBE-FDD5-40B1-A7B0-CE8714FED84A}" destId="{C8DFC7AF-2B2B-4D7D-AF15-77CCD6B63497}" srcOrd="0" destOrd="0" presId="urn:microsoft.com/office/officeart/2005/8/layout/process1"/>
    <dgm:cxn modelId="{3ABC1CD4-3D9A-497A-A626-A005E1C8ED8D}" type="presParOf" srcId="{259C4DBE-FDD5-40B1-A7B0-CE8714FED84A}" destId="{ECC7CC3D-2FC1-4638-8A55-61FF607F7DCD}" srcOrd="1" destOrd="0" presId="urn:microsoft.com/office/officeart/2005/8/layout/process1"/>
    <dgm:cxn modelId="{07095379-F43A-40B8-9AD4-08FD0924AA41}" type="presParOf" srcId="{ECC7CC3D-2FC1-4638-8A55-61FF607F7DCD}" destId="{B7008909-F5DE-458D-AC8F-BE410A4B25D5}" srcOrd="0" destOrd="0" presId="urn:microsoft.com/office/officeart/2005/8/layout/process1"/>
    <dgm:cxn modelId="{0599323D-382B-4E1A-A8BC-6EC8D7531B51}" type="presParOf" srcId="{259C4DBE-FDD5-40B1-A7B0-CE8714FED84A}" destId="{4516797E-10C9-4E78-94A2-8C56DEA71020}" srcOrd="2" destOrd="0" presId="urn:microsoft.com/office/officeart/2005/8/layout/process1"/>
    <dgm:cxn modelId="{78441A78-1AC2-4E8D-BC92-1758332E1F20}" type="presParOf" srcId="{259C4DBE-FDD5-40B1-A7B0-CE8714FED84A}" destId="{E37580BD-FA96-43DD-ABC3-01BA8485EEC0}" srcOrd="3" destOrd="0" presId="urn:microsoft.com/office/officeart/2005/8/layout/process1"/>
    <dgm:cxn modelId="{5F6880CB-FD0D-4CA3-81C4-F889E50AFB7D}" type="presParOf" srcId="{E37580BD-FA96-43DD-ABC3-01BA8485EEC0}" destId="{B7250C67-3411-40C2-B3B7-56CDBF508681}" srcOrd="0" destOrd="0" presId="urn:microsoft.com/office/officeart/2005/8/layout/process1"/>
    <dgm:cxn modelId="{01BA3427-3439-4EB6-8578-835ADE54B96F}" type="presParOf" srcId="{259C4DBE-FDD5-40B1-A7B0-CE8714FED84A}" destId="{AAB89A40-8E28-4E2B-9809-8A8447DDEAC4}" srcOrd="4" destOrd="0" presId="urn:microsoft.com/office/officeart/2005/8/layout/process1"/>
    <dgm:cxn modelId="{9CAC15DF-A6D6-45A8-BFEC-CBA2A60F514E}" type="presParOf" srcId="{259C4DBE-FDD5-40B1-A7B0-CE8714FED84A}" destId="{52250F24-1B51-4A35-B35E-BDAE9A117D5C}" srcOrd="5" destOrd="0" presId="urn:microsoft.com/office/officeart/2005/8/layout/process1"/>
    <dgm:cxn modelId="{09442185-3266-4956-AFC7-A25A8E0B5122}" type="presParOf" srcId="{52250F24-1B51-4A35-B35E-BDAE9A117D5C}" destId="{A5CBE240-D5B8-4DFE-B91F-FA51EF517DAE}" srcOrd="0" destOrd="0" presId="urn:microsoft.com/office/officeart/2005/8/layout/process1"/>
    <dgm:cxn modelId="{5DC5DE38-F8D4-45C8-9420-AEF7442ECFA3}" type="presParOf" srcId="{259C4DBE-FDD5-40B1-A7B0-CE8714FED84A}" destId="{72FDD7A4-6AD1-4B2A-AC1D-14ACCD48E499}" srcOrd="6" destOrd="0" presId="urn:microsoft.com/office/officeart/2005/8/layout/process1"/>
    <dgm:cxn modelId="{F65E8484-DB37-4481-8627-C0F925BEBF47}" type="presParOf" srcId="{259C4DBE-FDD5-40B1-A7B0-CE8714FED84A}" destId="{1CC0C10B-4622-4596-9D31-336FA9670C21}" srcOrd="7" destOrd="0" presId="urn:microsoft.com/office/officeart/2005/8/layout/process1"/>
    <dgm:cxn modelId="{538EB650-3ECA-416C-B203-29B9131D0496}" type="presParOf" srcId="{1CC0C10B-4622-4596-9D31-336FA9670C21}" destId="{5108B303-BA57-4B64-A950-51580F2C3E68}" srcOrd="0" destOrd="0" presId="urn:microsoft.com/office/officeart/2005/8/layout/process1"/>
    <dgm:cxn modelId="{78CFC912-3846-48E5-A194-081D9DAED320}" type="presParOf" srcId="{259C4DBE-FDD5-40B1-A7B0-CE8714FED84A}" destId="{13DD2ADB-ECE1-4E59-80AF-0231A3C6441D}" srcOrd="8" destOrd="0" presId="urn:microsoft.com/office/officeart/2005/8/layout/process1"/>
    <dgm:cxn modelId="{04219B5B-7C56-4764-B044-ACAF2CF6FE77}" type="presParOf" srcId="{259C4DBE-FDD5-40B1-A7B0-CE8714FED84A}" destId="{F48D69A1-EA20-4A28-829D-DC828957B831}" srcOrd="9" destOrd="0" presId="urn:microsoft.com/office/officeart/2005/8/layout/process1"/>
    <dgm:cxn modelId="{CD97B0ED-0FBE-4E75-934E-9ABB5BAD5562}" type="presParOf" srcId="{F48D69A1-EA20-4A28-829D-DC828957B831}" destId="{C7CD1F10-A646-43DE-BB25-87BE0948FD95}" srcOrd="0" destOrd="0" presId="urn:microsoft.com/office/officeart/2005/8/layout/process1"/>
    <dgm:cxn modelId="{8B5C5CAD-3634-4A94-BE01-7A4ED4DD65BC}" type="presParOf" srcId="{259C4DBE-FDD5-40B1-A7B0-CE8714FED84A}" destId="{FCE32D5F-E663-41FD-ADDB-D83BFB90AE62}" srcOrd="10" destOrd="0" presId="urn:microsoft.com/office/officeart/2005/8/layout/process1"/>
  </dgm:cxnLst>
  <dgm:bg/>
  <dgm:whole/>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8DFC7AF-2B2B-4D7D-AF15-77CCD6B63497}">
      <dsp:nvSpPr>
        <dsp:cNvPr id="0" name=""/>
        <dsp:cNvSpPr/>
      </dsp:nvSpPr>
      <dsp:spPr>
        <a:xfrm>
          <a:off x="4563" y="1662011"/>
          <a:ext cx="1190875" cy="10159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t>二值化</a:t>
          </a:r>
          <a:endParaRPr lang="zh-CN" altLang="en-US" sz="1700" kern="1200" dirty="0"/>
        </a:p>
      </dsp:txBody>
      <dsp:txXfrm>
        <a:off x="4563" y="1662011"/>
        <a:ext cx="1190875" cy="1015965"/>
      </dsp:txXfrm>
    </dsp:sp>
    <dsp:sp modelId="{ECC7CC3D-2FC1-4638-8A55-61FF607F7DCD}">
      <dsp:nvSpPr>
        <dsp:cNvPr id="0" name=""/>
        <dsp:cNvSpPr/>
      </dsp:nvSpPr>
      <dsp:spPr>
        <a:xfrm>
          <a:off x="1314525" y="2022325"/>
          <a:ext cx="252465" cy="2953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1314525" y="2022325"/>
        <a:ext cx="252465" cy="295337"/>
      </dsp:txXfrm>
    </dsp:sp>
    <dsp:sp modelId="{4516797E-10C9-4E78-94A2-8C56DEA71020}">
      <dsp:nvSpPr>
        <dsp:cNvPr id="0" name=""/>
        <dsp:cNvSpPr/>
      </dsp:nvSpPr>
      <dsp:spPr>
        <a:xfrm>
          <a:off x="1671788" y="1662011"/>
          <a:ext cx="1190875" cy="10159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t>细化</a:t>
          </a:r>
          <a:endParaRPr lang="zh-CN" altLang="en-US" sz="1700" kern="1200" dirty="0"/>
        </a:p>
      </dsp:txBody>
      <dsp:txXfrm>
        <a:off x="1671788" y="1662011"/>
        <a:ext cx="1190875" cy="1015965"/>
      </dsp:txXfrm>
    </dsp:sp>
    <dsp:sp modelId="{E37580BD-FA96-43DD-ABC3-01BA8485EEC0}">
      <dsp:nvSpPr>
        <dsp:cNvPr id="0" name=""/>
        <dsp:cNvSpPr/>
      </dsp:nvSpPr>
      <dsp:spPr>
        <a:xfrm>
          <a:off x="2981751" y="2022325"/>
          <a:ext cx="252465" cy="2953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981751" y="2022325"/>
        <a:ext cx="252465" cy="295337"/>
      </dsp:txXfrm>
    </dsp:sp>
    <dsp:sp modelId="{AAB89A40-8E28-4E2B-9809-8A8447DDEAC4}">
      <dsp:nvSpPr>
        <dsp:cNvPr id="0" name=""/>
        <dsp:cNvSpPr/>
      </dsp:nvSpPr>
      <dsp:spPr>
        <a:xfrm>
          <a:off x="3339013" y="1662011"/>
          <a:ext cx="1190875" cy="10159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t>剪枝</a:t>
          </a:r>
          <a:endParaRPr lang="zh-CN" altLang="en-US" sz="1700" kern="1200" dirty="0"/>
        </a:p>
      </dsp:txBody>
      <dsp:txXfrm>
        <a:off x="3339013" y="1662011"/>
        <a:ext cx="1190875" cy="1015965"/>
      </dsp:txXfrm>
    </dsp:sp>
    <dsp:sp modelId="{52250F24-1B51-4A35-B35E-BDAE9A117D5C}">
      <dsp:nvSpPr>
        <dsp:cNvPr id="0" name=""/>
        <dsp:cNvSpPr/>
      </dsp:nvSpPr>
      <dsp:spPr>
        <a:xfrm>
          <a:off x="4645564" y="2022325"/>
          <a:ext cx="245232" cy="2953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4645564" y="2022325"/>
        <a:ext cx="245232" cy="295337"/>
      </dsp:txXfrm>
    </dsp:sp>
    <dsp:sp modelId="{72FDD7A4-6AD1-4B2A-AC1D-14ACCD48E499}">
      <dsp:nvSpPr>
        <dsp:cNvPr id="0" name=""/>
        <dsp:cNvSpPr/>
      </dsp:nvSpPr>
      <dsp:spPr>
        <a:xfrm>
          <a:off x="4992591" y="1662011"/>
          <a:ext cx="1190875" cy="10159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t>求</a:t>
          </a:r>
          <a:r>
            <a:rPr lang="en-US" altLang="zh-CN" sz="1700" kern="1200" dirty="0" smtClean="0"/>
            <a:t>4</a:t>
          </a:r>
          <a:r>
            <a:rPr lang="zh-CN" altLang="en-US" sz="1700" kern="1200" dirty="0" smtClean="0"/>
            <a:t>个模块的相关值</a:t>
          </a:r>
          <a:endParaRPr lang="zh-CN" altLang="en-US" sz="1700" kern="1200" dirty="0"/>
        </a:p>
      </dsp:txBody>
      <dsp:txXfrm>
        <a:off x="4992591" y="1662011"/>
        <a:ext cx="1190875" cy="1015965"/>
      </dsp:txXfrm>
    </dsp:sp>
    <dsp:sp modelId="{1CC0C10B-4622-4596-9D31-336FA9670C21}">
      <dsp:nvSpPr>
        <dsp:cNvPr id="0" name=""/>
        <dsp:cNvSpPr/>
      </dsp:nvSpPr>
      <dsp:spPr>
        <a:xfrm rot="45928">
          <a:off x="6281343" y="2032975"/>
          <a:ext cx="207537" cy="2953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45928">
        <a:off x="6281343" y="2032975"/>
        <a:ext cx="207537" cy="295337"/>
      </dsp:txXfrm>
    </dsp:sp>
    <dsp:sp modelId="{13DD2ADB-ECE1-4E59-80AF-0231A3C6441D}">
      <dsp:nvSpPr>
        <dsp:cNvPr id="0" name=""/>
        <dsp:cNvSpPr/>
      </dsp:nvSpPr>
      <dsp:spPr>
        <a:xfrm>
          <a:off x="6575012" y="1683153"/>
          <a:ext cx="1190875" cy="10159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t>求取最大模板</a:t>
          </a:r>
          <a:endParaRPr lang="zh-CN" altLang="en-US" sz="1700" kern="1200" dirty="0"/>
        </a:p>
      </dsp:txBody>
      <dsp:txXfrm>
        <a:off x="6575012" y="1683153"/>
        <a:ext cx="1190875" cy="1015965"/>
      </dsp:txXfrm>
    </dsp:sp>
    <dsp:sp modelId="{F48D69A1-EA20-4A28-829D-DC828957B831}">
      <dsp:nvSpPr>
        <dsp:cNvPr id="0" name=""/>
        <dsp:cNvSpPr/>
      </dsp:nvSpPr>
      <dsp:spPr>
        <a:xfrm rot="21597491">
          <a:off x="7910728" y="2042815"/>
          <a:ext cx="307063" cy="2953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21597491">
        <a:off x="7910728" y="2042815"/>
        <a:ext cx="307063" cy="295337"/>
      </dsp:txXfrm>
    </dsp:sp>
    <dsp:sp modelId="{FCE32D5F-E663-41FD-ADDB-D83BFB90AE62}">
      <dsp:nvSpPr>
        <dsp:cNvPr id="0" name=""/>
        <dsp:cNvSpPr/>
      </dsp:nvSpPr>
      <dsp:spPr>
        <a:xfrm>
          <a:off x="8345252" y="1681416"/>
          <a:ext cx="2410700" cy="10159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t>沿与模板垂直方向求灰度重心</a:t>
          </a:r>
          <a:endParaRPr lang="zh-CN" altLang="en-US" sz="1700" kern="1200" dirty="0"/>
        </a:p>
      </dsp:txBody>
      <dsp:txXfrm>
        <a:off x="8345252" y="1681416"/>
        <a:ext cx="2410700" cy="10159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28.wmf"/><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smtClean="0">
                <a:sym typeface="+mn-ea"/>
              </a:rPr>
              <a:t>假设已知空间中</a:t>
            </a:r>
            <a:r>
              <a:rPr lang="en-US" altLang="zh-CN" dirty="0" smtClean="0">
                <a:sym typeface="+mn-ea"/>
              </a:rPr>
              <a:t>n</a:t>
            </a:r>
            <a:r>
              <a:rPr lang="zh-CN" altLang="en-US" dirty="0" smtClean="0">
                <a:sym typeface="+mn-ea"/>
              </a:rPr>
              <a:t>个点空间坐标</a:t>
            </a:r>
            <a:r>
              <a:rPr lang="zh-CN" altLang="zh-CN" dirty="0" smtClean="0">
                <a:sym typeface="+mn-ea"/>
              </a:rPr>
              <a:t>（</a:t>
            </a:r>
            <a:r>
              <a:rPr lang="en-US" altLang="zh-CN" dirty="0" err="1" smtClean="0">
                <a:sym typeface="+mn-ea"/>
              </a:rPr>
              <a:t>X</a:t>
            </a:r>
            <a:r>
              <a:rPr lang="en-US" altLang="zh-CN" baseline="-25000" dirty="0" err="1" smtClean="0">
                <a:sym typeface="+mn-ea"/>
              </a:rPr>
              <a:t>wi</a:t>
            </a:r>
            <a:r>
              <a:rPr lang="en-US" altLang="zh-CN" dirty="0" err="1" smtClean="0">
                <a:sym typeface="+mn-ea"/>
              </a:rPr>
              <a:t>,Y</a:t>
            </a:r>
            <a:r>
              <a:rPr lang="en-US" altLang="zh-CN" baseline="-25000" dirty="0" err="1" smtClean="0">
                <a:sym typeface="+mn-ea"/>
              </a:rPr>
              <a:t>wi</a:t>
            </a:r>
            <a:r>
              <a:rPr lang="en-US" altLang="zh-CN" dirty="0" err="1" smtClean="0">
                <a:sym typeface="+mn-ea"/>
              </a:rPr>
              <a:t>,Z</a:t>
            </a:r>
            <a:r>
              <a:rPr lang="en-US" altLang="zh-CN" baseline="-25000" dirty="0" err="1" smtClean="0">
                <a:sym typeface="+mn-ea"/>
              </a:rPr>
              <a:t>wi</a:t>
            </a:r>
            <a:r>
              <a:rPr lang="zh-CN" altLang="zh-CN" dirty="0" smtClean="0">
                <a:sym typeface="+mn-ea"/>
              </a:rPr>
              <a:t>）和图像坐标（</a:t>
            </a:r>
            <a:r>
              <a:rPr lang="en-US" altLang="zh-CN" dirty="0" err="1" smtClean="0">
                <a:sym typeface="+mn-ea"/>
              </a:rPr>
              <a:t>u</a:t>
            </a:r>
            <a:r>
              <a:rPr lang="en-US" altLang="zh-CN" baseline="-25000" dirty="0" err="1" smtClean="0">
                <a:sym typeface="+mn-ea"/>
              </a:rPr>
              <a:t>i</a:t>
            </a:r>
            <a:r>
              <a:rPr lang="en-US" altLang="zh-CN" dirty="0" err="1" smtClean="0">
                <a:sym typeface="+mn-ea"/>
              </a:rPr>
              <a:t>,v</a:t>
            </a:r>
            <a:r>
              <a:rPr lang="en-US" altLang="zh-CN" baseline="-25000" dirty="0" err="1" smtClean="0">
                <a:sym typeface="+mn-ea"/>
              </a:rPr>
              <a:t>i</a:t>
            </a:r>
            <a:r>
              <a:rPr lang="zh-CN" altLang="zh-CN" dirty="0" smtClean="0">
                <a:sym typeface="+mn-ea"/>
              </a:rPr>
              <a:t>）</a:t>
            </a:r>
            <a:r>
              <a:rPr lang="zh-CN" altLang="en-US" dirty="0" smtClean="0">
                <a:sym typeface="+mn-ea"/>
              </a:rPr>
              <a:t>，（</a:t>
            </a:r>
            <a:r>
              <a:rPr lang="en-US" altLang="zh-CN" dirty="0" err="1" smtClean="0">
                <a:sym typeface="+mn-ea"/>
              </a:rPr>
              <a:t>i</a:t>
            </a:r>
            <a:r>
              <a:rPr lang="en-US" altLang="zh-CN" dirty="0" smtClean="0">
                <a:sym typeface="+mn-ea"/>
              </a:rPr>
              <a:t>=1,2…….n</a:t>
            </a:r>
            <a:r>
              <a:rPr lang="zh-CN" altLang="en-US" dirty="0" smtClean="0">
                <a:sym typeface="+mn-ea"/>
              </a:rPr>
              <a:t>）</a:t>
            </a:r>
            <a:r>
              <a:rPr lang="en-US" altLang="zh-CN" dirty="0" smtClean="0">
                <a:sym typeface="+mn-ea"/>
              </a:rPr>
              <a:t>,</a:t>
            </a:r>
            <a:r>
              <a:rPr lang="zh-CN" altLang="en-US" dirty="0" smtClean="0">
                <a:sym typeface="+mn-ea"/>
              </a:rPr>
              <a:t>则得</a:t>
            </a:r>
            <a:r>
              <a:rPr lang="en-US" altLang="zh-CN" dirty="0" smtClean="0">
                <a:sym typeface="+mn-ea"/>
              </a:rPr>
              <a:t>2</a:t>
            </a:r>
            <a:r>
              <a:rPr lang="zh-CN" altLang="en-US" dirty="0" smtClean="0">
                <a:sym typeface="+mn-ea"/>
              </a:rPr>
              <a:t>*</a:t>
            </a:r>
            <a:r>
              <a:rPr lang="en-US" altLang="zh-CN" dirty="0" smtClean="0">
                <a:sym typeface="+mn-ea"/>
              </a:rPr>
              <a:t>n</a:t>
            </a:r>
            <a:r>
              <a:rPr lang="zh-CN" altLang="en-US" dirty="0" smtClean="0">
                <a:sym typeface="+mn-ea"/>
              </a:rPr>
              <a:t>个线性方程</a:t>
            </a:r>
            <a:endParaRPr lang="zh-CN" altLang="en-US" dirty="0" smtClean="0">
              <a:sym typeface="+mn-ea"/>
            </a:endParaRPr>
          </a:p>
          <a:p>
            <a:endParaRPr lang="zh-CN" altLang="en-US" dirty="0" smtClean="0">
              <a:sym typeface="+mn-ea"/>
            </a:endParaRPr>
          </a:p>
          <a:p>
            <a:r>
              <a:rPr lang="zh-CN" altLang="en-US" dirty="0" smtClean="0">
                <a:sym typeface="+mn-ea"/>
              </a:rPr>
              <a:t>由上式可以看出，矩阵 M 乘以任意一非零常数并不影响</a:t>
            </a:r>
            <a:r>
              <a:rPr lang="zh-CN" altLang="en-US" dirty="0" smtClean="0">
                <a:solidFill>
                  <a:srgbClr val="FF0000"/>
                </a:solidFill>
                <a:sym typeface="+mn-ea"/>
              </a:rPr>
              <a:t>空间坐标值</a:t>
            </a:r>
            <a:r>
              <a:rPr lang="zh-CN" altLang="en-US" dirty="0" smtClean="0">
                <a:sym typeface="+mn-ea"/>
              </a:rPr>
              <a:t>与图像坐标值的关系，因此，</a:t>
            </a:r>
            <a:r>
              <a:rPr lang="zh-CN" altLang="en-US" dirty="0" smtClean="0">
                <a:solidFill>
                  <a:srgbClr val="FF0000"/>
                </a:solidFill>
                <a:sym typeface="+mn-ea"/>
              </a:rPr>
              <a:t>我们假定上式中的 m</a:t>
            </a:r>
            <a:r>
              <a:rPr lang="zh-CN" altLang="en-US" baseline="-25000" dirty="0" smtClean="0">
                <a:solidFill>
                  <a:srgbClr val="FF0000"/>
                </a:solidFill>
                <a:sym typeface="+mn-ea"/>
              </a:rPr>
              <a:t>34</a:t>
            </a:r>
            <a:r>
              <a:rPr lang="zh-CN" altLang="en-US" dirty="0" smtClean="0">
                <a:solidFill>
                  <a:srgbClr val="FF0000"/>
                </a:solidFill>
                <a:sym typeface="+mn-ea"/>
              </a:rPr>
              <a:t>=1</a:t>
            </a:r>
            <a:r>
              <a:rPr lang="zh-CN" altLang="en-US" dirty="0" smtClean="0">
                <a:sym typeface="+mn-ea"/>
              </a:rPr>
              <a:t>，得到 2*n 个关于 M 其他元素的方程，其中有 11 个待求元素，将公式简写为：Km = U</a:t>
            </a:r>
            <a:endParaRPr lang="zh-CN" altLang="en-US" dirty="0" smtClean="0">
              <a:sym typeface="+mn-ea"/>
            </a:endParaRPr>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当 2n&gt;11 时，我们可用最小二乘法求出上述线性方程的解为：</a:t>
            </a:r>
            <a:endParaRPr lang="zh-CN" altLang="en-US"/>
          </a:p>
          <a:p>
            <a:endParaRPr lang="zh-CN" altLang="en-US"/>
          </a:p>
          <a:p>
            <a:r>
              <a:rPr lang="zh-CN" altLang="zh-CN" dirty="0" smtClean="0">
                <a:sym typeface="+mn-ea"/>
              </a:rPr>
              <a:t>因为此时求得的矩阵</a:t>
            </a:r>
            <a:r>
              <a:rPr lang="en-US" altLang="zh-CN" dirty="0" smtClean="0">
                <a:sym typeface="+mn-ea"/>
              </a:rPr>
              <a:t> M </a:t>
            </a:r>
            <a:r>
              <a:rPr lang="zh-CN" altLang="zh-CN" dirty="0" smtClean="0">
                <a:sym typeface="+mn-ea"/>
              </a:rPr>
              <a:t>与式（</a:t>
            </a:r>
            <a:r>
              <a:rPr lang="en-US" altLang="zh-CN" dirty="0" smtClean="0">
                <a:sym typeface="+mn-ea"/>
              </a:rPr>
              <a:t>7</a:t>
            </a:r>
            <a:r>
              <a:rPr lang="zh-CN" altLang="zh-CN" dirty="0" smtClean="0">
                <a:sym typeface="+mn-ea"/>
              </a:rPr>
              <a:t>）中的矩阵</a:t>
            </a:r>
            <a:r>
              <a:rPr lang="en-US" altLang="zh-CN" dirty="0" smtClean="0">
                <a:sym typeface="+mn-ea"/>
              </a:rPr>
              <a:t> M </a:t>
            </a:r>
            <a:r>
              <a:rPr lang="zh-CN" altLang="zh-CN" dirty="0" smtClean="0">
                <a:sym typeface="+mn-ea"/>
              </a:rPr>
              <a:t>相差一个常数因子</a:t>
            </a:r>
            <a:r>
              <a:rPr lang="en-US" altLang="zh-CN" dirty="0" smtClean="0">
                <a:sym typeface="+mn-ea"/>
              </a:rPr>
              <a:t> m</a:t>
            </a:r>
            <a:r>
              <a:rPr lang="en-US" altLang="zh-CN" baseline="-25000" dirty="0" smtClean="0">
                <a:sym typeface="+mn-ea"/>
              </a:rPr>
              <a:t>34</a:t>
            </a:r>
            <a:r>
              <a:rPr lang="zh-CN" altLang="zh-CN" dirty="0" smtClean="0">
                <a:sym typeface="+mn-ea"/>
              </a:rPr>
              <a:t>，我们可以将公式</a:t>
            </a:r>
            <a:r>
              <a:rPr lang="en-US" altLang="zh-CN" dirty="0" smtClean="0">
                <a:sym typeface="+mn-ea"/>
              </a:rPr>
              <a:t>(7)</a:t>
            </a:r>
            <a:r>
              <a:rPr lang="zh-CN" altLang="zh-CN" dirty="0" smtClean="0">
                <a:sym typeface="+mn-ea"/>
              </a:rPr>
              <a:t>中</a:t>
            </a:r>
            <a:r>
              <a:rPr lang="en-US" altLang="zh-CN" dirty="0" smtClean="0">
                <a:sym typeface="+mn-ea"/>
              </a:rPr>
              <a:t>M</a:t>
            </a:r>
            <a:r>
              <a:rPr lang="zh-CN" altLang="zh-CN" dirty="0" smtClean="0">
                <a:sym typeface="+mn-ea"/>
              </a:rPr>
              <a:t>改写为：</a:t>
            </a:r>
            <a:endParaRPr lang="zh-CN" altLang="zh-CN" dirty="0" smtClean="0"/>
          </a:p>
          <a:p>
            <a:endParaRPr lang="zh-CN" altLang="en-US" dirty="0"/>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综上所述，由空间 6 个以上已知点以及它们的坐标，带入公式就可求出 M矩阵，并可按以上 10 个公式求出全部内外参数。</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非线性畸变模型：实际应用中，摄像机镜头并不能满足理想的线性透视成像的技术需求，存在着由多种畸变产生的误差。</a:t>
            </a:r>
            <a:endParaRPr lang="zh-CN" altLang="en-US"/>
          </a:p>
          <a:p>
            <a:r>
              <a:rPr lang="zh-CN" altLang="en-US"/>
              <a:t>径向畸变</a:t>
            </a:r>
            <a:endParaRPr lang="zh-CN" altLang="en-US"/>
          </a:p>
          <a:p>
            <a:r>
              <a:rPr lang="zh-CN" altLang="en-US"/>
              <a:t>离心畸变</a:t>
            </a:r>
            <a:endParaRPr lang="zh-CN" altLang="en-US"/>
          </a:p>
          <a:p>
            <a:r>
              <a:rPr lang="zh-CN" altLang="en-US"/>
              <a:t>薄棱镜畸变</a:t>
            </a:r>
            <a:endParaRPr lang="zh-CN" altLang="en-US"/>
          </a:p>
          <a:p>
            <a:r>
              <a:rPr lang="zh-CN" altLang="en-US"/>
              <a:t>畸变总量</a:t>
            </a:r>
            <a:endParaRPr lang="zh-CN" altLang="en-US"/>
          </a:p>
          <a:p>
            <a:r>
              <a:rPr lang="zh-CN" altLang="en-US" dirty="0" smtClean="0">
                <a:sym typeface="+mn-ea"/>
              </a:rPr>
              <a:t>其中，</a:t>
            </a:r>
            <a:r>
              <a:rPr lang="zh-CN" altLang="zh-CN" dirty="0" smtClean="0">
                <a:sym typeface="+mn-ea"/>
              </a:rPr>
              <a:t>将摄像机的线性模型参数</a:t>
            </a:r>
            <a:r>
              <a:rPr lang="en-US" altLang="zh-CN" dirty="0" smtClean="0">
                <a:sym typeface="+mn-ea"/>
              </a:rPr>
              <a:t> a</a:t>
            </a:r>
            <a:r>
              <a:rPr lang="en-US" altLang="zh-CN" baseline="-25000" dirty="0" smtClean="0">
                <a:sym typeface="+mn-ea"/>
              </a:rPr>
              <a:t>x</a:t>
            </a:r>
            <a:r>
              <a:rPr lang="zh-CN" altLang="zh-CN" dirty="0" smtClean="0">
                <a:sym typeface="+mn-ea"/>
              </a:rPr>
              <a:t>、</a:t>
            </a:r>
            <a:r>
              <a:rPr lang="en-US" altLang="zh-CN" dirty="0" smtClean="0">
                <a:sym typeface="+mn-ea"/>
              </a:rPr>
              <a:t>a</a:t>
            </a:r>
            <a:r>
              <a:rPr lang="en-US" altLang="zh-CN" baseline="-25000" dirty="0" smtClean="0">
                <a:sym typeface="+mn-ea"/>
              </a:rPr>
              <a:t>y</a:t>
            </a:r>
            <a:r>
              <a:rPr lang="zh-CN" altLang="zh-CN" dirty="0" smtClean="0">
                <a:sym typeface="+mn-ea"/>
              </a:rPr>
              <a:t>、</a:t>
            </a:r>
            <a:r>
              <a:rPr lang="en-US" altLang="zh-CN" dirty="0" smtClean="0">
                <a:sym typeface="+mn-ea"/>
              </a:rPr>
              <a:t>u</a:t>
            </a:r>
            <a:r>
              <a:rPr lang="en-US" altLang="zh-CN" baseline="-25000" dirty="0" smtClean="0">
                <a:sym typeface="+mn-ea"/>
              </a:rPr>
              <a:t>0</a:t>
            </a:r>
            <a:r>
              <a:rPr lang="zh-CN" altLang="zh-CN" dirty="0" smtClean="0">
                <a:sym typeface="+mn-ea"/>
              </a:rPr>
              <a:t>、</a:t>
            </a:r>
            <a:r>
              <a:rPr lang="en-US" altLang="zh-CN" dirty="0" smtClean="0">
                <a:sym typeface="+mn-ea"/>
              </a:rPr>
              <a:t>v</a:t>
            </a:r>
            <a:r>
              <a:rPr lang="en-US" altLang="zh-CN" baseline="-25000" dirty="0" smtClean="0">
                <a:sym typeface="+mn-ea"/>
              </a:rPr>
              <a:t>0</a:t>
            </a:r>
            <a:r>
              <a:rPr lang="zh-CN" altLang="zh-CN" dirty="0" smtClean="0">
                <a:sym typeface="+mn-ea"/>
              </a:rPr>
              <a:t>与非线性模型参数</a:t>
            </a:r>
            <a:r>
              <a:rPr lang="en-US" altLang="zh-CN" dirty="0" smtClean="0">
                <a:sym typeface="+mn-ea"/>
              </a:rPr>
              <a:t> k</a:t>
            </a:r>
            <a:r>
              <a:rPr lang="en-US" altLang="zh-CN" baseline="-25000" dirty="0" smtClean="0">
                <a:sym typeface="+mn-ea"/>
              </a:rPr>
              <a:t>1</a:t>
            </a:r>
            <a:r>
              <a:rPr lang="zh-CN" altLang="zh-CN" dirty="0" smtClean="0">
                <a:sym typeface="+mn-ea"/>
              </a:rPr>
              <a:t>、</a:t>
            </a:r>
            <a:r>
              <a:rPr lang="en-US" altLang="zh-CN" dirty="0" smtClean="0">
                <a:sym typeface="+mn-ea"/>
              </a:rPr>
              <a:t>k</a:t>
            </a:r>
            <a:r>
              <a:rPr lang="en-US" altLang="zh-CN" baseline="-25000" dirty="0" smtClean="0">
                <a:sym typeface="+mn-ea"/>
              </a:rPr>
              <a:t>2</a:t>
            </a:r>
            <a:r>
              <a:rPr lang="zh-CN" altLang="zh-CN" dirty="0" smtClean="0">
                <a:sym typeface="+mn-ea"/>
              </a:rPr>
              <a:t>、</a:t>
            </a:r>
            <a:r>
              <a:rPr lang="en-US" altLang="zh-CN" dirty="0" smtClean="0">
                <a:sym typeface="+mn-ea"/>
              </a:rPr>
              <a:t>p</a:t>
            </a:r>
            <a:r>
              <a:rPr lang="en-US" altLang="zh-CN" baseline="-25000" dirty="0" smtClean="0">
                <a:sym typeface="+mn-ea"/>
              </a:rPr>
              <a:t>1</a:t>
            </a:r>
            <a:r>
              <a:rPr lang="zh-CN" altLang="zh-CN" dirty="0" smtClean="0">
                <a:sym typeface="+mn-ea"/>
              </a:rPr>
              <a:t>、</a:t>
            </a:r>
            <a:r>
              <a:rPr lang="en-US" altLang="zh-CN" dirty="0" smtClean="0">
                <a:sym typeface="+mn-ea"/>
              </a:rPr>
              <a:t>p</a:t>
            </a:r>
            <a:r>
              <a:rPr lang="en-US" altLang="zh-CN" baseline="-25000" dirty="0" smtClean="0">
                <a:sym typeface="+mn-ea"/>
              </a:rPr>
              <a:t>2</a:t>
            </a:r>
            <a:r>
              <a:rPr lang="zh-CN" altLang="zh-CN" dirty="0" smtClean="0">
                <a:sym typeface="+mn-ea"/>
              </a:rPr>
              <a:t>、</a:t>
            </a:r>
            <a:r>
              <a:rPr lang="en-US" altLang="zh-CN" dirty="0" smtClean="0">
                <a:sym typeface="+mn-ea"/>
              </a:rPr>
              <a:t>s</a:t>
            </a:r>
            <a:r>
              <a:rPr lang="en-US" altLang="zh-CN" baseline="-25000" dirty="0" smtClean="0">
                <a:sym typeface="+mn-ea"/>
              </a:rPr>
              <a:t>1</a:t>
            </a:r>
            <a:r>
              <a:rPr lang="zh-CN" altLang="zh-CN" dirty="0" smtClean="0">
                <a:sym typeface="+mn-ea"/>
              </a:rPr>
              <a:t>、</a:t>
            </a:r>
            <a:r>
              <a:rPr lang="en-US" altLang="zh-CN" dirty="0" smtClean="0">
                <a:sym typeface="+mn-ea"/>
              </a:rPr>
              <a:t>s</a:t>
            </a:r>
            <a:r>
              <a:rPr lang="en-US" altLang="zh-CN" baseline="-25000" dirty="0" smtClean="0">
                <a:sym typeface="+mn-ea"/>
              </a:rPr>
              <a:t>2</a:t>
            </a:r>
            <a:r>
              <a:rPr lang="zh-CN" altLang="zh-CN" dirty="0" smtClean="0">
                <a:sym typeface="+mn-ea"/>
              </a:rPr>
              <a:t>结合，便组成了非线性模型摄像机的</a:t>
            </a:r>
            <a:r>
              <a:rPr lang="zh-CN" altLang="zh-CN" b="1" dirty="0" smtClean="0">
                <a:sym typeface="+mn-ea"/>
              </a:rPr>
              <a:t>内部参数</a:t>
            </a:r>
            <a:endParaRPr lang="zh-CN" altLang="en-US" dirty="0"/>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通过拍摄标定板，建立扫描图像坐标系与世界坐标系的对应关系，即进行了二维图像与三维世界坐标系的直接标定。</a:t>
            </a:r>
            <a:endParaRPr lang="zh-CN" altLang="en-US"/>
          </a:p>
          <a:p>
            <a:r>
              <a:rPr lang="zh-CN" altLang="en-US">
                <a:sym typeface="+mn-ea"/>
              </a:rPr>
              <a:t>因为在单个方格中畸变量很小，所以</a:t>
            </a:r>
            <a:r>
              <a:rPr lang="zh-CN" altLang="en-US">
                <a:sym typeface="+mn-ea"/>
              </a:rPr>
              <a:t>直接标定方法不需要计算复杂的摄像机内参外参来</a:t>
            </a:r>
            <a:r>
              <a:rPr lang="zh-CN" altLang="en-US">
                <a:sym typeface="+mn-ea"/>
              </a:rPr>
              <a:t>进行畸变校正在保证了较高测量精度的前提下，简化了标定过程，</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(1)统计整个图像的灰度,利用阈值法求出图像二值化的域值,对图像进行二值化处理;</a:t>
            </a:r>
            <a:endParaRPr lang="zh-CN" altLang="en-US"/>
          </a:p>
          <a:p>
            <a:r>
              <a:rPr lang="zh-CN" altLang="en-US"/>
              <a:t>(2)对二值化图像进行细化处理,得到光带的基本骨架,并对提取出的骨架进行剪枝[2]处理;</a:t>
            </a:r>
            <a:endParaRPr lang="zh-CN" altLang="en-US"/>
          </a:p>
          <a:p>
            <a:r>
              <a:rPr lang="zh-CN" altLang="en-US"/>
              <a:t>(3)找到骨架点,并在这个点处与4个模板分别做相关运算,求出4个相关值H;</a:t>
            </a:r>
            <a:endParaRPr lang="zh-CN" altLang="en-US"/>
          </a:p>
          <a:p>
            <a:r>
              <a:rPr lang="zh-CN" altLang="en-US"/>
              <a:t>(4)判断哪个模板与图像的相关程度最大,找出相关程度最大的模板;</a:t>
            </a:r>
            <a:endParaRPr lang="zh-CN" altLang="en-US"/>
          </a:p>
          <a:p>
            <a:r>
              <a:rPr lang="zh-CN" altLang="en-US"/>
              <a:t>(5)以骨架点为中心,沿着与模板垂直的方向两侧各提取n个原图像中的图像点组成一个象素点集合;</a:t>
            </a:r>
            <a:endParaRPr lang="zh-CN" altLang="en-US"/>
          </a:p>
          <a:p>
            <a:r>
              <a:rPr lang="zh-CN" altLang="en-US"/>
              <a:t>(6)利用灰度重心法,求取这个象素点集合的灰度重心,即为线结构光图像在该点处截面上的中心值;</a:t>
            </a:r>
            <a:endParaRPr lang="zh-CN" altLang="en-US"/>
          </a:p>
          <a:p>
            <a:r>
              <a:rPr lang="zh-CN" altLang="en-US"/>
              <a:t>(7)依次遍历其他骨架点,求出整个光带图像的中心。</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       </a:t>
            </a:r>
            <a:r>
              <a:rPr lang="zh-CN" altLang="en-US"/>
              <a:t>在实际应用中成像画面上会呈现出扭曲和偏移。如果直接使用这种带有扭曲和偏移的原始成像画面进行距离探测，则势必会造成很大的误差。因此这就需要我们对摄像机进行标定处理，通过标定处理后获得的图像画面就消除了上面提到的扭曲和偏移误差，再用来进行激光测距的相关操作就会得到较为理想的效果。</a:t>
            </a:r>
            <a:endParaRPr lang="zh-CN" altLang="en-US"/>
          </a:p>
          <a:p>
            <a:r>
              <a:rPr lang="en-US" altLang="zh-CN"/>
              <a:t>       </a:t>
            </a:r>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图像坐标系：以像素为单位，象素坐标(U, V)的值分别对应该象素在数组中的行数和列数</a:t>
            </a:r>
            <a:endParaRPr lang="zh-CN" altLang="en-US"/>
          </a:p>
          <a:p>
            <a:r>
              <a:rPr lang="zh-CN" altLang="en-US"/>
              <a:t>成像平面坐标系：表示像素在图像画面中的物理位置</a:t>
            </a:r>
            <a:endParaRPr lang="zh-CN" altLang="en-US"/>
          </a:p>
          <a:p>
            <a:r>
              <a:rPr lang="zh-CN" altLang="en-US"/>
              <a:t>相机坐标系：可由相机成像原理中的几何关系客观表示</a:t>
            </a:r>
            <a:endParaRPr lang="zh-CN" altLang="en-US"/>
          </a:p>
          <a:p>
            <a:r>
              <a:rPr lang="zh-CN" altLang="en-US"/>
              <a:t>世界坐标系：用来阐述相机的位置，并用此坐标系来描述空间中任何目标物的位置</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t>图像坐标系与成像平面坐标系的关系：</a:t>
            </a:r>
            <a:r>
              <a:rPr lang="en-US" altLang="zh-CN"/>
              <a:t>dx,dy</a:t>
            </a:r>
            <a:r>
              <a:rPr lang="zh-CN" altLang="en-US"/>
              <a:t>为每个象素在x轴和y轴方向上的实际空间尺寸。</a:t>
            </a:r>
            <a:endParaRPr lang="zh-CN" altLang="en-US"/>
          </a:p>
          <a:p>
            <a:r>
              <a:rPr lang="en-US" altLang="zh-CN"/>
              <a:t>		          (u0,v0)</a:t>
            </a:r>
            <a:r>
              <a:rPr lang="zh-CN" altLang="en-US"/>
              <a:t>为成像平面坐标系原点</a:t>
            </a:r>
            <a:r>
              <a:rPr lang="en-US" altLang="zh-CN"/>
              <a:t>0l</a:t>
            </a:r>
            <a:r>
              <a:rPr lang="zh-CN" altLang="en-US"/>
              <a:t>在图像坐标系中的坐标。</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相机坐标系 OC-XCYCZC中，OC为相机的光心，</a:t>
            </a:r>
            <a:endParaRPr lang="zh-CN" altLang="en-US"/>
          </a:p>
          <a:p>
            <a:r>
              <a:rPr lang="en-US" altLang="zh-CN"/>
              <a:t>	                    </a:t>
            </a:r>
            <a:r>
              <a:rPr lang="zh-CN" altLang="en-US"/>
              <a:t>XC轴与 YC轴与成像平面坐标系XO1Y 中的 X 轴与Y 轴平行，</a:t>
            </a:r>
            <a:endParaRPr lang="zh-CN" altLang="en-US"/>
          </a:p>
          <a:p>
            <a:r>
              <a:rPr lang="zh-CN" altLang="en-US"/>
              <a:t>                                             ZC轴为相机的光轴，它垂直于成像平面而且交点为图像物理坐标系原点 O1, </a:t>
            </a:r>
            <a:endParaRPr lang="zh-CN" altLang="en-US"/>
          </a:p>
          <a:p>
            <a:r>
              <a:rPr lang="zh-CN" altLang="en-US"/>
              <a:t>                                             OCO1距离为相机的焦距。 </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世界坐标系与相机坐标系的关系转换可以由旋转矩阵R 和平移矩阵 T 实现</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针孔成像几何模型：假设从目标物体表面反射回来的光都经过一个针孔后投影到像平面上，我们把这种理想的投影模型称为线型摄像机模型（针孔模型）。若存在空间中任意一点 P，则由图可知点 P 在图像坐标系平面的成像位置一定是光心 O</a:t>
            </a:r>
            <a:r>
              <a:rPr lang="zh-CN" altLang="en-US" baseline="-25000"/>
              <a:t>C</a:t>
            </a:r>
            <a:r>
              <a:rPr lang="zh-CN" altLang="en-US"/>
              <a:t>与 P 点的连线 O</a:t>
            </a:r>
            <a:r>
              <a:rPr lang="zh-CN" altLang="en-US" baseline="-25000"/>
              <a:t>C</a:t>
            </a:r>
            <a:r>
              <a:rPr lang="zh-CN" altLang="en-US"/>
              <a:t>P 与图像平面的交点，记为p，我们称这种关系叫做中心摄影或透视投影。</a:t>
            </a:r>
            <a:endParaRPr lang="zh-CN" altLang="en-US"/>
          </a:p>
          <a:p>
            <a:r>
              <a:rPr lang="zh-CN" altLang="en-US"/>
              <a:t>由比例关系得：</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将公式（</a:t>
            </a:r>
            <a:r>
              <a:rPr lang="en-US" altLang="zh-CN"/>
              <a:t>2</a:t>
            </a:r>
            <a:r>
              <a:rPr lang="zh-CN" altLang="en-US"/>
              <a:t>）与（</a:t>
            </a:r>
            <a:r>
              <a:rPr lang="en-US" altLang="zh-CN"/>
              <a:t>4</a:t>
            </a:r>
            <a:r>
              <a:rPr lang="zh-CN" altLang="en-US"/>
              <a:t>）代入（</a:t>
            </a:r>
            <a:r>
              <a:rPr lang="en-US" altLang="zh-CN"/>
              <a:t>6</a:t>
            </a:r>
            <a:r>
              <a:rPr lang="zh-CN" altLang="en-US"/>
              <a:t>）得：</a:t>
            </a:r>
            <a:endParaRPr lang="zh-CN" altLang="en-US"/>
          </a:p>
          <a:p>
            <a:pPr>
              <a:lnSpc>
                <a:spcPts val="2000"/>
              </a:lnSpc>
            </a:pPr>
            <a:r>
              <a:rPr lang="en-US" altLang="zh-CN" dirty="0" smtClean="0">
                <a:latin typeface="Times New Roman" panose="02020603050405020304" charset="0"/>
                <a:ea typeface="宋体" panose="02010600030101010101" pitchFamily="2" charset="-122"/>
                <a:sym typeface="+mn-ea"/>
              </a:rPr>
              <a:t>M </a:t>
            </a:r>
            <a:r>
              <a:rPr lang="zh-CN" altLang="zh-CN" dirty="0" smtClean="0">
                <a:latin typeface="Times New Roman" panose="02020603050405020304" charset="0"/>
                <a:ea typeface="宋体" panose="02010600030101010101" pitchFamily="2" charset="-122"/>
                <a:sym typeface="+mn-ea"/>
              </a:rPr>
              <a:t>为</a:t>
            </a:r>
            <a:r>
              <a:rPr lang="en-US" altLang="zh-CN" dirty="0" smtClean="0">
                <a:latin typeface="Times New Roman" panose="02020603050405020304" charset="0"/>
                <a:ea typeface="宋体" panose="02010600030101010101" pitchFamily="2" charset="-122"/>
                <a:sym typeface="+mn-ea"/>
              </a:rPr>
              <a:t> 3*4 </a:t>
            </a:r>
            <a:r>
              <a:rPr lang="zh-CN" altLang="zh-CN" dirty="0" smtClean="0">
                <a:latin typeface="Times New Roman" panose="02020603050405020304" charset="0"/>
                <a:ea typeface="宋体" panose="02010600030101010101" pitchFamily="2" charset="-122"/>
                <a:sym typeface="+mn-ea"/>
              </a:rPr>
              <a:t>矩阵</a:t>
            </a:r>
            <a:r>
              <a:rPr lang="zh-CN" altLang="en-US" dirty="0" smtClean="0">
                <a:latin typeface="Times New Roman" panose="02020603050405020304" charset="0"/>
                <a:ea typeface="宋体" panose="02010600030101010101" pitchFamily="2" charset="-122"/>
                <a:sym typeface="+mn-ea"/>
              </a:rPr>
              <a:t>；</a:t>
            </a:r>
            <a:endParaRPr lang="zh-CN" altLang="en-US" dirty="0" smtClean="0">
              <a:solidFill>
                <a:schemeClr val="tx1"/>
              </a:solidFill>
              <a:latin typeface="Times New Roman" panose="02020603050405020304" charset="0"/>
              <a:ea typeface="宋体" panose="02010600030101010101" pitchFamily="2" charset="-122"/>
              <a:sym typeface="+mn-ea"/>
            </a:endParaRPr>
          </a:p>
          <a:p>
            <a:pPr>
              <a:lnSpc>
                <a:spcPts val="2000"/>
              </a:lnSpc>
            </a:pPr>
            <a:r>
              <a:rPr lang="en-US" altLang="zh-CN" dirty="0" smtClean="0">
                <a:latin typeface="Times New Roman" panose="02020603050405020304" charset="0"/>
                <a:ea typeface="宋体" panose="02010600030101010101" pitchFamily="2" charset="-122"/>
                <a:sym typeface="+mn-ea"/>
              </a:rPr>
              <a:t>M1 </a:t>
            </a:r>
            <a:r>
              <a:rPr lang="zh-CN" altLang="zh-CN" dirty="0" smtClean="0">
                <a:latin typeface="Times New Roman" panose="02020603050405020304" charset="0"/>
                <a:ea typeface="宋体" panose="02010600030101010101" pitchFamily="2" charset="-122"/>
                <a:sym typeface="+mn-ea"/>
              </a:rPr>
              <a:t>由</a:t>
            </a:r>
            <a:r>
              <a:rPr lang="en-US" altLang="zh-CN" dirty="0" smtClean="0">
                <a:latin typeface="Times New Roman" panose="02020603050405020304" charset="0"/>
                <a:ea typeface="宋体" panose="02010600030101010101" pitchFamily="2" charset="-122"/>
                <a:sym typeface="+mn-ea"/>
              </a:rPr>
              <a:t> ax</a:t>
            </a:r>
            <a:r>
              <a:rPr lang="zh-CN" altLang="zh-CN" dirty="0" smtClean="0">
                <a:latin typeface="Times New Roman" panose="02020603050405020304" charset="0"/>
                <a:ea typeface="宋体" panose="02010600030101010101" pitchFamily="2" charset="-122"/>
                <a:sym typeface="+mn-ea"/>
              </a:rPr>
              <a:t>、</a:t>
            </a:r>
            <a:r>
              <a:rPr lang="en-US" altLang="zh-CN" dirty="0" smtClean="0">
                <a:latin typeface="Times New Roman" panose="02020603050405020304" charset="0"/>
                <a:ea typeface="宋体" panose="02010600030101010101" pitchFamily="2" charset="-122"/>
                <a:sym typeface="+mn-ea"/>
              </a:rPr>
              <a:t>ay</a:t>
            </a:r>
            <a:r>
              <a:rPr lang="zh-CN" altLang="zh-CN" dirty="0" smtClean="0">
                <a:latin typeface="Times New Roman" panose="02020603050405020304" charset="0"/>
                <a:ea typeface="宋体" panose="02010600030101010101" pitchFamily="2" charset="-122"/>
                <a:sym typeface="+mn-ea"/>
              </a:rPr>
              <a:t>、</a:t>
            </a:r>
            <a:r>
              <a:rPr lang="en-US" altLang="zh-CN" dirty="0" smtClean="0">
                <a:latin typeface="Times New Roman" panose="02020603050405020304" charset="0"/>
                <a:ea typeface="宋体" panose="02010600030101010101" pitchFamily="2" charset="-122"/>
                <a:sym typeface="+mn-ea"/>
              </a:rPr>
              <a:t>u0</a:t>
            </a:r>
            <a:r>
              <a:rPr lang="zh-CN" altLang="zh-CN" dirty="0" smtClean="0">
                <a:latin typeface="Times New Roman" panose="02020603050405020304" charset="0"/>
                <a:ea typeface="宋体" panose="02010600030101010101" pitchFamily="2" charset="-122"/>
                <a:sym typeface="+mn-ea"/>
              </a:rPr>
              <a:t>、</a:t>
            </a:r>
            <a:r>
              <a:rPr lang="en-US" altLang="zh-CN" dirty="0" smtClean="0">
                <a:latin typeface="Times New Roman" panose="02020603050405020304" charset="0"/>
                <a:ea typeface="宋体" panose="02010600030101010101" pitchFamily="2" charset="-122"/>
                <a:sym typeface="+mn-ea"/>
              </a:rPr>
              <a:t>v0</a:t>
            </a:r>
            <a:r>
              <a:rPr lang="zh-CN" altLang="zh-CN" dirty="0" smtClean="0">
                <a:latin typeface="Times New Roman" panose="02020603050405020304" charset="0"/>
                <a:ea typeface="宋体" panose="02010600030101010101" pitchFamily="2" charset="-122"/>
                <a:sym typeface="+mn-ea"/>
              </a:rPr>
              <a:t>决定</a:t>
            </a:r>
            <a:r>
              <a:rPr lang="zh-CN" altLang="en-US" dirty="0" smtClean="0">
                <a:latin typeface="Times New Roman" panose="02020603050405020304" charset="0"/>
                <a:ea typeface="宋体" panose="02010600030101010101" pitchFamily="2" charset="-122"/>
                <a:sym typeface="+mn-ea"/>
              </a:rPr>
              <a:t>，为相机内参；</a:t>
            </a:r>
            <a:endParaRPr lang="zh-CN" altLang="en-US" dirty="0" smtClean="0">
              <a:solidFill>
                <a:schemeClr val="tx1"/>
              </a:solidFill>
              <a:latin typeface="Times New Roman" panose="02020603050405020304" charset="0"/>
              <a:ea typeface="宋体" panose="02010600030101010101" pitchFamily="2" charset="-122"/>
              <a:sym typeface="+mn-ea"/>
            </a:endParaRPr>
          </a:p>
          <a:p>
            <a:pPr algn="just">
              <a:lnSpc>
                <a:spcPts val="2000"/>
              </a:lnSpc>
            </a:pPr>
            <a:r>
              <a:rPr lang="en-US" altLang="zh-CN" dirty="0" smtClean="0">
                <a:latin typeface="Times New Roman" panose="02020603050405020304" charset="0"/>
                <a:ea typeface="宋体" panose="02010600030101010101" pitchFamily="2" charset="-122"/>
                <a:sym typeface="+mn-ea"/>
              </a:rPr>
              <a:t>M2</a:t>
            </a:r>
            <a:r>
              <a:rPr lang="zh-CN" altLang="zh-CN" dirty="0" smtClean="0">
                <a:latin typeface="Times New Roman" panose="02020603050405020304" charset="0"/>
                <a:ea typeface="宋体" panose="02010600030101010101" pitchFamily="2" charset="-122"/>
                <a:sym typeface="+mn-ea"/>
              </a:rPr>
              <a:t>由摄像机与世界坐标系的位置关系决</a:t>
            </a:r>
            <a:r>
              <a:rPr lang="zh-CN" altLang="en-US" dirty="0" smtClean="0">
                <a:latin typeface="Times New Roman" panose="02020603050405020304" charset="0"/>
                <a:ea typeface="宋体" panose="02010600030101010101" pitchFamily="2" charset="-122"/>
                <a:sym typeface="+mn-ea"/>
              </a:rPr>
              <a:t>定，为相机外参；</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传统线性标定（求矩阵</a:t>
            </a:r>
            <a:r>
              <a:rPr lang="en-US" altLang="zh-CN"/>
              <a:t>M</a:t>
            </a:r>
            <a:r>
              <a:rPr lang="zh-CN" altLang="en-US"/>
              <a:t>）</a:t>
            </a:r>
            <a:endParaRPr lang="zh-CN" altLang="en-US"/>
          </a:p>
          <a:p>
            <a:r>
              <a:rPr lang="zh-CN" altLang="en-US"/>
              <a:t>其中（Xwi,Ywi,Zwi,1）为空间第 i 个点的坐标；（ui,vi,1）为第 i 个点的图像坐标；mij为投影矩阵 M 的第 i 行第 j 列元素，</a:t>
            </a:r>
            <a:endParaRPr lang="zh-CN" altLang="en-US"/>
          </a:p>
          <a:p>
            <a:r>
              <a:rPr lang="zh-CN" altLang="en-US"/>
              <a:t>写成方程形式：</a:t>
            </a:r>
            <a:endParaRPr lang="zh-CN" altLang="en-US"/>
          </a:p>
          <a:p>
            <a:r>
              <a:rPr lang="zh-CN" altLang="en-US"/>
              <a:t>消掉</a:t>
            </a:r>
            <a:r>
              <a:rPr lang="en-US" altLang="zh-CN"/>
              <a:t>Zci:</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6C89E3D-8006-40AC-B1D6-87CBD5C00C2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153811-E996-4A38-91A5-EF87EC7D6BB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6C89E3D-8006-40AC-B1D6-87CBD5C00C2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153811-E996-4A38-91A5-EF87EC7D6BB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6C89E3D-8006-40AC-B1D6-87CBD5C00C2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153811-E996-4A38-91A5-EF87EC7D6BB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6C89E3D-8006-40AC-B1D6-87CBD5C00C2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153811-E996-4A38-91A5-EF87EC7D6BB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86C89E3D-8006-40AC-B1D6-87CBD5C00C2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153811-E996-4A38-91A5-EF87EC7D6BB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6C89E3D-8006-40AC-B1D6-87CBD5C00C2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9153811-E996-4A38-91A5-EF87EC7D6BB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6C89E3D-8006-40AC-B1D6-87CBD5C00C2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9153811-E996-4A38-91A5-EF87EC7D6BB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6C89E3D-8006-40AC-B1D6-87CBD5C00C2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9153811-E996-4A38-91A5-EF87EC7D6BB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89E3D-8006-40AC-B1D6-87CBD5C00C2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9153811-E996-4A38-91A5-EF87EC7D6BB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6C89E3D-8006-40AC-B1D6-87CBD5C00C2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9153811-E996-4A38-91A5-EF87EC7D6BB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6C89E3D-8006-40AC-B1D6-87CBD5C00C2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9153811-E996-4A38-91A5-EF87EC7D6BB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89E3D-8006-40AC-B1D6-87CBD5C00C24}" type="datetimeFigureOut">
              <a:rPr lang="zh-CN" altLang="en-US" smtClean="0"/>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53811-E996-4A38-91A5-EF87EC7D6BB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oleObject" Target="../embeddings/oleObject11.bin"/><Relationship Id="rId4" Type="http://schemas.openxmlformats.org/officeDocument/2006/relationships/image" Target="../media/image16.wmf"/><Relationship Id="rId3" Type="http://schemas.openxmlformats.org/officeDocument/2006/relationships/oleObject" Target="../embeddings/oleObject10.bin"/><Relationship Id="rId2" Type="http://schemas.openxmlformats.org/officeDocument/2006/relationships/image" Target="../media/image15.wmf"/><Relationship Id="rId1"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vmlDrawing" Target="../drawings/vmlDrawing8.vml"/><Relationship Id="rId7"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15.bin"/><Relationship Id="rId4" Type="http://schemas.openxmlformats.org/officeDocument/2006/relationships/image" Target="../media/image20.wmf"/><Relationship Id="rId3" Type="http://schemas.openxmlformats.org/officeDocument/2006/relationships/oleObject" Target="../embeddings/oleObject14.bin"/><Relationship Id="rId2" Type="http://schemas.openxmlformats.org/officeDocument/2006/relationships/image" Target="../media/image19.wmf"/><Relationship Id="rId1"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23.wmf"/><Relationship Id="rId3" Type="http://schemas.openxmlformats.org/officeDocument/2006/relationships/oleObject" Target="../embeddings/oleObject17.bin"/><Relationship Id="rId2" Type="http://schemas.openxmlformats.org/officeDocument/2006/relationships/image" Target="../media/image22.wmf"/><Relationship Id="rId1"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27.wmf"/><Relationship Id="rId7" Type="http://schemas.openxmlformats.org/officeDocument/2006/relationships/oleObject" Target="../embeddings/oleObject21.bin"/><Relationship Id="rId6" Type="http://schemas.openxmlformats.org/officeDocument/2006/relationships/image" Target="../media/image26.wmf"/><Relationship Id="rId5" Type="http://schemas.openxmlformats.org/officeDocument/2006/relationships/oleObject" Target="../embeddings/oleObject20.bin"/><Relationship Id="rId4" Type="http://schemas.openxmlformats.org/officeDocument/2006/relationships/image" Target="../media/image25.wmf"/><Relationship Id="rId3" Type="http://schemas.openxmlformats.org/officeDocument/2006/relationships/oleObject" Target="../embeddings/oleObject19.bin"/><Relationship Id="rId2" Type="http://schemas.openxmlformats.org/officeDocument/2006/relationships/image" Target="../media/image24.wmf"/><Relationship Id="rId13" Type="http://schemas.openxmlformats.org/officeDocument/2006/relationships/notesSlide" Target="../notesSlides/notesSlide13.xml"/><Relationship Id="rId12" Type="http://schemas.openxmlformats.org/officeDocument/2006/relationships/vmlDrawing" Target="../drawings/vmlDrawing10.vml"/><Relationship Id="rId11" Type="http://schemas.openxmlformats.org/officeDocument/2006/relationships/slideLayout" Target="../slideLayouts/slideLayout2.xml"/><Relationship Id="rId10" Type="http://schemas.openxmlformats.org/officeDocument/2006/relationships/image" Target="../media/image28.wmf"/><Relationship Id="rId1"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vmlDrawing" Target="../drawings/vmlDrawing11.vml"/><Relationship Id="rId6"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wmf"/><Relationship Id="rId3" Type="http://schemas.openxmlformats.org/officeDocument/2006/relationships/oleObject" Target="../embeddings/oleObject24.bin"/><Relationship Id="rId2" Type="http://schemas.openxmlformats.org/officeDocument/2006/relationships/image" Target="../media/image29.wmf"/><Relationship Id="rId1" Type="http://schemas.openxmlformats.org/officeDocument/2006/relationships/oleObject" Target="../embeddings/oleObject23.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32.wmf"/><Relationship Id="rId1" Type="http://schemas.openxmlformats.org/officeDocument/2006/relationships/oleObject" Target="../embeddings/oleObject25.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6.wmf"/><Relationship Id="rId7" Type="http://schemas.openxmlformats.org/officeDocument/2006/relationships/oleObject" Target="../embeddings/oleObject29.bin"/><Relationship Id="rId6" Type="http://schemas.openxmlformats.org/officeDocument/2006/relationships/image" Target="../media/image35.wmf"/><Relationship Id="rId5" Type="http://schemas.openxmlformats.org/officeDocument/2006/relationships/oleObject" Target="../embeddings/oleObject28.bin"/><Relationship Id="rId4" Type="http://schemas.openxmlformats.org/officeDocument/2006/relationships/image" Target="../media/image34.wmf"/><Relationship Id="rId3" Type="http://schemas.openxmlformats.org/officeDocument/2006/relationships/oleObject" Target="../embeddings/oleObject27.bin"/><Relationship Id="rId2" Type="http://schemas.openxmlformats.org/officeDocument/2006/relationships/image" Target="../media/image33.wmf"/><Relationship Id="rId10" Type="http://schemas.openxmlformats.org/officeDocument/2006/relationships/vmlDrawing" Target="../drawings/vmlDrawing13.vml"/><Relationship Id="rId1" Type="http://schemas.openxmlformats.org/officeDocument/2006/relationships/oleObject" Target="../embeddings/oleObject26.bin"/></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jpe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image" Target="../media/image48.jpe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image" Target="../media/image42.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image" Target="../media/image5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image" Target="../media/image47.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6.xml"/><Relationship Id="rId2" Type="http://schemas.openxmlformats.org/officeDocument/2006/relationships/tags" Target="../tags/tag11.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3.bin"/><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0.wmf"/><Relationship Id="rId3" Type="http://schemas.openxmlformats.org/officeDocument/2006/relationships/oleObject" Target="../embeddings/oleObject5.bin"/><Relationship Id="rId2" Type="http://schemas.openxmlformats.org/officeDocument/2006/relationships/image" Target="../media/image9.wmf"/><Relationship Id="rId1"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oleObject" Target="../embeddings/oleObject7.bin"/><Relationship Id="rId3" Type="http://schemas.openxmlformats.org/officeDocument/2006/relationships/image" Target="../media/image12.wmf"/><Relationship Id="rId2" Type="http://schemas.openxmlformats.org/officeDocument/2006/relationships/oleObject" Target="../embeddings/oleObject6.bin"/><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747078"/>
            <a:ext cx="10363200" cy="2387600"/>
          </a:xfrm>
        </p:spPr>
        <p:txBody>
          <a:bodyPr/>
          <a:lstStyle/>
          <a:p>
            <a:r>
              <a:rPr lang="en-US" altLang="zh-CN" sz="4000" b="1" dirty="0">
                <a:latin typeface="Times New Roman" panose="02020603050405020304" charset="0"/>
                <a:sym typeface="+mn-ea"/>
              </a:rPr>
              <a:t>Underwater 3D </a:t>
            </a:r>
            <a:r>
              <a:rPr lang="en-US" altLang="zh-CN" sz="4000" b="1" dirty="0" smtClean="0">
                <a:latin typeface="Times New Roman" panose="02020603050405020304" charset="0"/>
                <a:sym typeface="+mn-ea"/>
              </a:rPr>
              <a:t>Reconstruction</a:t>
            </a:r>
            <a:endParaRPr lang="en-US" altLang="zh-CN" sz="4000" b="1" dirty="0">
              <a:solidFill>
                <a:schemeClr val="tx1"/>
              </a:solidFill>
              <a:effectLst>
                <a:outerShdw blurRad="38100" dist="19050" dir="2700000" algn="tl" rotWithShape="0">
                  <a:schemeClr val="dk1">
                    <a:alpha val="40000"/>
                  </a:schemeClr>
                </a:outerShdw>
              </a:effectLst>
              <a:latin typeface="Times New Roman" panose="02020603050405020304" charset="0"/>
              <a:sym typeface="+mn-ea"/>
            </a:endParaRPr>
          </a:p>
        </p:txBody>
      </p:sp>
      <p:sp>
        <p:nvSpPr>
          <p:cNvPr id="3" name="副标题 2"/>
          <p:cNvSpPr>
            <a:spLocks noGrp="1"/>
          </p:cNvSpPr>
          <p:nvPr>
            <p:ph type="subTitle" idx="1"/>
          </p:nvPr>
        </p:nvSpPr>
        <p:spPr>
          <a:xfrm>
            <a:off x="1483057" y="3315752"/>
            <a:ext cx="9144000" cy="2034540"/>
          </a:xfrm>
        </p:spPr>
        <p:txBody>
          <a:bodyPr>
            <a:normAutofit fontScale="85000" lnSpcReduction="20000"/>
          </a:bodyPr>
          <a:lstStyle/>
          <a:p>
            <a:endParaRPr lang="zh-CN" altLang="en-US" dirty="0"/>
          </a:p>
          <a:p>
            <a:pPr fontAlgn="auto">
              <a:lnSpc>
                <a:spcPct val="150000"/>
              </a:lnSpc>
            </a:pPr>
            <a:r>
              <a:rPr lang="en-US" altLang="zh-CN" sz="4000" dirty="0">
                <a:solidFill>
                  <a:schemeClr val="tx1"/>
                </a:solidFill>
                <a:uFillTx/>
                <a:latin typeface="Times New Roman" panose="02020603050405020304" charset="0"/>
                <a:ea typeface="宋体" panose="02010600030101010101" pitchFamily="2" charset="-122"/>
              </a:rPr>
              <a:t>Sun Fengna</a:t>
            </a:r>
            <a:endParaRPr lang="en-US" altLang="zh-CN" sz="4000" dirty="0">
              <a:solidFill>
                <a:schemeClr val="tx1"/>
              </a:solidFill>
              <a:uFillTx/>
              <a:latin typeface="Times New Roman" panose="02020603050405020304" charset="0"/>
              <a:ea typeface="宋体" panose="02010600030101010101" pitchFamily="2" charset="-122"/>
            </a:endParaRPr>
          </a:p>
          <a:p>
            <a:pPr fontAlgn="auto">
              <a:lnSpc>
                <a:spcPct val="150000"/>
              </a:lnSpc>
            </a:pPr>
            <a:r>
              <a:rPr lang="en-US" altLang="zh-CN" sz="4000" dirty="0">
                <a:solidFill>
                  <a:schemeClr val="tx1"/>
                </a:solidFill>
                <a:uFillTx/>
                <a:latin typeface="Times New Roman" panose="02020603050405020304" charset="0"/>
                <a:ea typeface="宋体" panose="02010600030101010101" pitchFamily="2" charset="-122"/>
              </a:rPr>
              <a:t>2016.12.19</a:t>
            </a:r>
            <a:endParaRPr lang="en-US" altLang="zh-CN" sz="4000" dirty="0">
              <a:solidFill>
                <a:schemeClr val="tx1"/>
              </a:solidFill>
              <a:uFillTx/>
              <a:latin typeface="Times New Roman" panose="02020603050405020304" charset="0"/>
              <a:ea typeface="宋体" panose="02010600030101010101" pitchFamily="2" charset="-122"/>
            </a:endParaRPr>
          </a:p>
          <a:p>
            <a:endParaRPr lang="en-US" altLang="zh-CN" sz="4000" dirty="0">
              <a:solidFill>
                <a:schemeClr val="tx1"/>
              </a:solidFill>
              <a:uFillTx/>
              <a:latin typeface="Times New Roman" panose="02020603050405020304" charset="0"/>
              <a:ea typeface="宋体" panose="02010600030101010101" pitchFamily="2" charset="-122"/>
            </a:endParaRPr>
          </a:p>
          <a:p>
            <a:endParaRPr lang="zh-CN" altLang="en-US" sz="4000" dirty="0">
              <a:solidFill>
                <a:schemeClr val="tx1"/>
              </a:solidFill>
              <a:uFillTx/>
              <a:latin typeface="Times New Roman" panose="02020603050405020304" charset="0"/>
              <a:ea typeface="宋体" panose="02010600030101010101" pitchFamily="2" charset="-122"/>
            </a:endParaRPr>
          </a:p>
          <a:p>
            <a:endParaRPr lang="zh-CN" altLang="en-US" sz="6000" dirty="0">
              <a:solidFill>
                <a:schemeClr val="tx1"/>
              </a:solidFill>
              <a:uFillTx/>
              <a:latin typeface="Times New Roman" panose="02020603050405020304" charset="0"/>
              <a:ea typeface="宋体" panose="02010600030101010101" pitchFamily="2" charset="-122"/>
            </a:endParaRPr>
          </a:p>
          <a:p>
            <a:endParaRPr lang="zh-CN" altLang="en-US" sz="3200" dirty="0">
              <a:solidFill>
                <a:schemeClr val="tx1"/>
              </a:solidFill>
              <a:uFillTx/>
              <a:latin typeface="Times New Roman" panose="020206030504050203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0534" y="182880"/>
            <a:ext cx="10515600" cy="1325563"/>
          </a:xfrm>
        </p:spPr>
        <p:txBody>
          <a:bodyPr>
            <a:normAutofit/>
          </a:bodyPr>
          <a:lstStyle/>
          <a:p>
            <a:r>
              <a:rPr lang="en-US" altLang="zh-CN" sz="4000" b="1" dirty="0">
                <a:latin typeface="Times New Roman" panose="02020603050405020304" charset="0"/>
                <a:ea typeface="+mn-ea"/>
                <a:sym typeface="+mn-ea"/>
              </a:rPr>
              <a:t>Ⅲ. Methods of calibration</a:t>
            </a:r>
            <a:br>
              <a:rPr lang="en-US" altLang="zh-CN" sz="4000" b="1" dirty="0">
                <a:latin typeface="Times New Roman" panose="02020603050405020304" charset="0"/>
                <a:ea typeface="+mn-ea"/>
                <a:sym typeface="+mn-ea"/>
              </a:rPr>
            </a:br>
            <a:endParaRPr lang="zh-CN" altLang="en-US" sz="4000" b="1" dirty="0"/>
          </a:p>
        </p:txBody>
      </p:sp>
      <p:graphicFrame>
        <p:nvGraphicFramePr>
          <p:cNvPr id="6" name="内容占位符 5"/>
          <p:cNvGraphicFramePr>
            <a:graphicFrameLocks noGrp="1"/>
          </p:cNvGraphicFramePr>
          <p:nvPr>
            <p:ph idx="1"/>
          </p:nvPr>
        </p:nvGraphicFramePr>
        <p:xfrm>
          <a:off x="477668" y="1041324"/>
          <a:ext cx="11368588" cy="5577840"/>
        </p:xfrm>
        <a:graphic>
          <a:graphicData uri="http://schemas.openxmlformats.org/drawingml/2006/table">
            <a:tbl>
              <a:tblPr firstRow="1" bandRow="1">
                <a:tableStyleId>{5C22544A-7EE6-4342-B048-85BDC9FD1C3A}</a:tableStyleId>
              </a:tblPr>
              <a:tblGrid>
                <a:gridCol w="2842147"/>
                <a:gridCol w="2842147"/>
                <a:gridCol w="2842147"/>
                <a:gridCol w="2842147"/>
              </a:tblGrid>
              <a:tr h="356840">
                <a:tc>
                  <a:txBody>
                    <a:bodyPr/>
                    <a:lstStyle/>
                    <a:p>
                      <a:pPr algn="ctr"/>
                      <a:r>
                        <a:rPr lang="zh-CN" altLang="en-US" dirty="0" smtClean="0"/>
                        <a:t>标定方法</a:t>
                      </a:r>
                      <a:endParaRPr lang="zh-CN" altLang="en-US" dirty="0"/>
                    </a:p>
                  </a:txBody>
                  <a:tcPr/>
                </a:tc>
                <a:tc>
                  <a:txBody>
                    <a:bodyPr/>
                    <a:lstStyle/>
                    <a:p>
                      <a:pPr algn="ctr"/>
                      <a:r>
                        <a:rPr lang="zh-CN" altLang="en-US" dirty="0" smtClean="0"/>
                        <a:t>方法概括</a:t>
                      </a:r>
                      <a:endParaRPr lang="zh-CN" altLang="en-US" dirty="0"/>
                    </a:p>
                  </a:txBody>
                  <a:tcPr/>
                </a:tc>
                <a:tc>
                  <a:txBody>
                    <a:bodyPr/>
                    <a:lstStyle/>
                    <a:p>
                      <a:pPr algn="ctr"/>
                      <a:r>
                        <a:rPr lang="zh-CN" altLang="en-US" dirty="0" smtClean="0"/>
                        <a:t>代表方法</a:t>
                      </a:r>
                      <a:endParaRPr lang="zh-CN" altLang="en-US" dirty="0"/>
                    </a:p>
                  </a:txBody>
                  <a:tcPr/>
                </a:tc>
                <a:tc>
                  <a:txBody>
                    <a:bodyPr/>
                    <a:lstStyle/>
                    <a:p>
                      <a:pPr algn="ctr"/>
                      <a:r>
                        <a:rPr lang="zh-CN" altLang="en-US" dirty="0" smtClean="0"/>
                        <a:t>方法比较</a:t>
                      </a:r>
                      <a:endParaRPr lang="zh-CN" altLang="en-US" dirty="0"/>
                    </a:p>
                  </a:txBody>
                  <a:tcPr/>
                </a:tc>
              </a:tr>
              <a:tr h="1694989">
                <a:tc>
                  <a:txBody>
                    <a:bodyPr/>
                    <a:lstStyle/>
                    <a:p>
                      <a:pPr algn="just"/>
                      <a:endParaRPr lang="en-US" altLang="zh-CN" dirty="0" smtClean="0"/>
                    </a:p>
                    <a:p>
                      <a:pPr algn="just"/>
                      <a:endParaRPr lang="en-US" altLang="zh-CN" dirty="0" smtClean="0"/>
                    </a:p>
                    <a:p>
                      <a:pPr algn="just"/>
                      <a:r>
                        <a:rPr lang="en-US" altLang="zh-CN" dirty="0" smtClean="0"/>
                        <a:t>           </a:t>
                      </a:r>
                      <a:r>
                        <a:rPr lang="zh-CN" altLang="en-US" dirty="0" smtClean="0"/>
                        <a:t>传统标定方法</a:t>
                      </a:r>
                      <a:endParaRPr lang="zh-CN" altLang="en-US" dirty="0"/>
                    </a:p>
                  </a:txBody>
                  <a:tcPr/>
                </a:tc>
                <a:tc>
                  <a:txBody>
                    <a:bodyPr/>
                    <a:lstStyle/>
                    <a:p>
                      <a:pPr algn="just"/>
                      <a:r>
                        <a:rPr lang="zh-CN" altLang="zh-CN" sz="1800" kern="1200" dirty="0" smtClean="0">
                          <a:solidFill>
                            <a:schemeClr val="dk1"/>
                          </a:solidFill>
                          <a:latin typeface="+mn-lt"/>
                          <a:ea typeface="+mn-ea"/>
                          <a:cs typeface="+mn-cs"/>
                        </a:rPr>
                        <a:t>以一个结构形状已知的物体作为空间参照物，通过计算图像点坐标和空间点坐标的关系确定摄像机模型，然后获得摄像机的内外参数。</a:t>
                      </a:r>
                      <a:endParaRPr lang="zh-CN" alt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zh-CN" altLang="zh-CN" sz="1800" kern="1200" dirty="0" smtClean="0">
                          <a:solidFill>
                            <a:schemeClr val="dk1"/>
                          </a:solidFill>
                          <a:latin typeface="+mn-lt"/>
                          <a:ea typeface="+mn-ea"/>
                          <a:cs typeface="+mn-cs"/>
                        </a:rPr>
                        <a:t>直接线性变换（</a:t>
                      </a:r>
                      <a:r>
                        <a:rPr lang="en-US" altLang="zh-CN" sz="1800" kern="1200" dirty="0" smtClean="0">
                          <a:solidFill>
                            <a:schemeClr val="dk1"/>
                          </a:solidFill>
                          <a:latin typeface="+mn-lt"/>
                          <a:ea typeface="+mn-ea"/>
                          <a:cs typeface="+mn-cs"/>
                        </a:rPr>
                        <a:t>DLT</a:t>
                      </a:r>
                      <a:r>
                        <a:rPr lang="zh-CN" altLang="zh-CN" sz="1800" kern="1200" dirty="0" smtClean="0">
                          <a:solidFill>
                            <a:schemeClr val="dk1"/>
                          </a:solidFill>
                          <a:latin typeface="+mn-lt"/>
                          <a:ea typeface="+mn-ea"/>
                          <a:cs typeface="+mn-cs"/>
                        </a:rPr>
                        <a:t>）方法；经典的 “ </a:t>
                      </a:r>
                      <a:r>
                        <a:rPr lang="en-US" altLang="zh-CN" sz="1800" kern="1200" dirty="0" smtClean="0">
                          <a:solidFill>
                            <a:schemeClr val="dk1"/>
                          </a:solidFill>
                          <a:latin typeface="+mn-lt"/>
                          <a:ea typeface="+mn-ea"/>
                          <a:cs typeface="+mn-cs"/>
                        </a:rPr>
                        <a:t>Roger </a:t>
                      </a:r>
                      <a:r>
                        <a:rPr lang="en-US" altLang="zh-CN" sz="1800" kern="1200" dirty="0" err="1" smtClean="0">
                          <a:solidFill>
                            <a:schemeClr val="dk1"/>
                          </a:solidFill>
                          <a:latin typeface="+mn-lt"/>
                          <a:ea typeface="+mn-ea"/>
                          <a:cs typeface="+mn-cs"/>
                        </a:rPr>
                        <a:t>Y.Tsai</a:t>
                      </a:r>
                      <a:r>
                        <a:rPr lang="en-US" altLang="zh-CN" sz="1800" kern="1200" dirty="0" smtClean="0">
                          <a:solidFill>
                            <a:schemeClr val="dk1"/>
                          </a:solidFill>
                          <a:latin typeface="+mn-lt"/>
                          <a:ea typeface="+mn-ea"/>
                          <a:cs typeface="+mn-cs"/>
                        </a:rPr>
                        <a:t> </a:t>
                      </a:r>
                      <a:r>
                        <a:rPr lang="zh-CN" altLang="zh-CN" sz="1800" kern="1200" dirty="0" smtClean="0">
                          <a:solidFill>
                            <a:schemeClr val="dk1"/>
                          </a:solidFill>
                          <a:latin typeface="+mn-lt"/>
                          <a:ea typeface="+mn-ea"/>
                          <a:cs typeface="+mn-cs"/>
                        </a:rPr>
                        <a:t>算法；张正友标定算法；</a:t>
                      </a:r>
                      <a:endParaRPr lang="zh-CN" altLang="zh-CN" sz="1800" kern="1200" dirty="0" smtClean="0">
                        <a:solidFill>
                          <a:schemeClr val="dk1"/>
                        </a:solidFill>
                        <a:latin typeface="+mn-lt"/>
                        <a:ea typeface="+mn-ea"/>
                        <a:cs typeface="+mn-cs"/>
                      </a:endParaRPr>
                    </a:p>
                    <a:p>
                      <a:pPr algn="just"/>
                      <a:endParaRPr lang="zh-CN" alt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zh-CN" altLang="zh-CN" sz="1800" kern="1200" dirty="0" smtClean="0">
                          <a:solidFill>
                            <a:schemeClr val="dk1"/>
                          </a:solidFill>
                          <a:latin typeface="+mn-lt"/>
                          <a:ea typeface="+mn-ea"/>
                          <a:cs typeface="+mn-cs"/>
                        </a:rPr>
                        <a:t>标定算法必须要有标定参照物存在，</a:t>
                      </a:r>
                      <a:r>
                        <a:rPr lang="zh-CN" altLang="zh-CN" sz="1800" b="1" kern="1200" dirty="0" smtClean="0">
                          <a:solidFill>
                            <a:srgbClr val="FF0000"/>
                          </a:solidFill>
                          <a:latin typeface="+mn-lt"/>
                          <a:ea typeface="+mn-ea"/>
                          <a:cs typeface="+mn-cs"/>
                        </a:rPr>
                        <a:t>算法复杂，实时性差，但精度较高</a:t>
                      </a:r>
                      <a:r>
                        <a:rPr lang="zh-CN" altLang="zh-CN" sz="1800" kern="1200" dirty="0" smtClean="0">
                          <a:solidFill>
                            <a:srgbClr val="FF0000"/>
                          </a:solidFill>
                          <a:latin typeface="+mn-lt"/>
                          <a:ea typeface="+mn-ea"/>
                          <a:cs typeface="+mn-cs"/>
                        </a:rPr>
                        <a:t>。</a:t>
                      </a:r>
                      <a:endParaRPr lang="zh-CN" altLang="zh-CN" sz="1800" kern="1200" dirty="0" smtClean="0">
                        <a:solidFill>
                          <a:srgbClr val="FF0000"/>
                        </a:solidFill>
                        <a:latin typeface="+mn-lt"/>
                        <a:ea typeface="+mn-ea"/>
                        <a:cs typeface="+mn-cs"/>
                      </a:endParaRPr>
                    </a:p>
                    <a:p>
                      <a:pPr algn="just"/>
                      <a:endParaRPr lang="zh-CN" altLang="en-US" dirty="0"/>
                    </a:p>
                  </a:txBody>
                  <a:tcPr/>
                </a:tc>
              </a:tr>
              <a:tr h="1427359">
                <a:tc>
                  <a:txBody>
                    <a:bodyPr/>
                    <a:lstStyle/>
                    <a:p>
                      <a:pPr algn="just"/>
                      <a:endParaRPr lang="en-US" altLang="zh-CN" dirty="0" smtClean="0"/>
                    </a:p>
                    <a:p>
                      <a:pPr algn="just"/>
                      <a:endParaRPr lang="en-US" altLang="zh-CN" dirty="0" smtClean="0"/>
                    </a:p>
                    <a:p>
                      <a:pPr algn="just"/>
                      <a:r>
                        <a:rPr lang="en-US" altLang="zh-CN" dirty="0" smtClean="0"/>
                        <a:t>      </a:t>
                      </a:r>
                      <a:r>
                        <a:rPr lang="zh-CN" altLang="en-US" dirty="0" smtClean="0"/>
                        <a:t>摄像机自标定算法</a:t>
                      </a:r>
                      <a:endParaRPr lang="zh-CN" altLang="en-US" dirty="0"/>
                    </a:p>
                  </a:txBody>
                  <a:tcPr/>
                </a:tc>
                <a:tc>
                  <a:txBody>
                    <a:bodyPr/>
                    <a:lstStyle/>
                    <a:p>
                      <a:pPr algn="just"/>
                      <a:r>
                        <a:rPr lang="zh-CN" altLang="zh-CN" sz="1800" kern="1200" dirty="0" smtClean="0">
                          <a:solidFill>
                            <a:schemeClr val="dk1"/>
                          </a:solidFill>
                          <a:latin typeface="+mn-lt"/>
                          <a:ea typeface="+mn-ea"/>
                          <a:cs typeface="+mn-cs"/>
                        </a:rPr>
                        <a:t>该方法不依赖于标定参照物，根据多幅多幅图像对应点之间的几何关系和摄像机内参数存在的约束来实现标定。</a:t>
                      </a:r>
                      <a:endParaRPr lang="zh-CN" alt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zh-CN" altLang="zh-CN" sz="1800" kern="1200" dirty="0" smtClean="0">
                          <a:solidFill>
                            <a:schemeClr val="dk1"/>
                          </a:solidFill>
                          <a:latin typeface="+mn-lt"/>
                          <a:ea typeface="+mn-ea"/>
                          <a:cs typeface="+mn-cs"/>
                        </a:rPr>
                        <a:t>基于</a:t>
                      </a:r>
                      <a:r>
                        <a:rPr lang="en-US" altLang="zh-CN" sz="1800" kern="1200" dirty="0" err="1" smtClean="0">
                          <a:solidFill>
                            <a:schemeClr val="dk1"/>
                          </a:solidFill>
                          <a:latin typeface="+mn-lt"/>
                          <a:ea typeface="+mn-ea"/>
                          <a:cs typeface="+mn-cs"/>
                        </a:rPr>
                        <a:t>Kruppa</a:t>
                      </a:r>
                      <a:r>
                        <a:rPr lang="zh-CN" altLang="zh-CN" sz="1800" kern="1200" dirty="0" smtClean="0">
                          <a:solidFill>
                            <a:schemeClr val="dk1"/>
                          </a:solidFill>
                          <a:latin typeface="+mn-lt"/>
                          <a:ea typeface="+mn-ea"/>
                          <a:cs typeface="+mn-cs"/>
                        </a:rPr>
                        <a:t>方程的自标定方法；基于二次曲面的自标定方法；</a:t>
                      </a:r>
                      <a:endParaRPr lang="zh-CN" altLang="zh-CN" sz="1800" kern="1200" dirty="0" smtClean="0">
                        <a:solidFill>
                          <a:schemeClr val="dk1"/>
                        </a:solidFill>
                        <a:latin typeface="+mn-lt"/>
                        <a:ea typeface="+mn-ea"/>
                        <a:cs typeface="+mn-cs"/>
                      </a:endParaRPr>
                    </a:p>
                    <a:p>
                      <a:pPr algn="just"/>
                      <a:endParaRPr lang="zh-CN" altLang="en-US" dirty="0"/>
                    </a:p>
                  </a:txBody>
                  <a:tcPr/>
                </a:tc>
                <a:tc>
                  <a:txBody>
                    <a:bodyPr/>
                    <a:lstStyle/>
                    <a:p>
                      <a:pPr algn="just"/>
                      <a:r>
                        <a:rPr lang="zh-CN" altLang="zh-CN" sz="1800" kern="1200" dirty="0" smtClean="0">
                          <a:solidFill>
                            <a:schemeClr val="dk1"/>
                          </a:solidFill>
                          <a:latin typeface="+mn-lt"/>
                          <a:ea typeface="+mn-ea"/>
                          <a:cs typeface="+mn-cs"/>
                        </a:rPr>
                        <a:t>标定算法中常用的绝对二次曲线法受初值影响较大，虽然相对传统标定法相对灵活，</a:t>
                      </a:r>
                      <a:r>
                        <a:rPr lang="zh-CN" altLang="zh-CN" sz="1800" b="1" kern="1200" dirty="0" smtClean="0">
                          <a:solidFill>
                            <a:srgbClr val="FF0000"/>
                          </a:solidFill>
                          <a:latin typeface="+mn-lt"/>
                          <a:ea typeface="+mn-ea"/>
                          <a:cs typeface="+mn-cs"/>
                        </a:rPr>
                        <a:t>但鲁棒性不足，对噪声较为敏感</a:t>
                      </a:r>
                      <a:r>
                        <a:rPr lang="zh-CN" altLang="zh-CN" sz="1800" kern="1200" dirty="0" smtClean="0">
                          <a:solidFill>
                            <a:srgbClr val="FF0000"/>
                          </a:solidFill>
                          <a:latin typeface="+mn-lt"/>
                          <a:ea typeface="+mn-ea"/>
                          <a:cs typeface="+mn-cs"/>
                        </a:rPr>
                        <a:t>。</a:t>
                      </a:r>
                      <a:endParaRPr lang="zh-CN" altLang="en-US" dirty="0">
                        <a:solidFill>
                          <a:srgbClr val="FF0000"/>
                        </a:solidFill>
                      </a:endParaRPr>
                    </a:p>
                  </a:txBody>
                  <a:tcPr/>
                </a:tc>
              </a:tr>
              <a:tr h="1962619">
                <a:tc>
                  <a:txBody>
                    <a:bodyPr/>
                    <a:lstStyle/>
                    <a:p>
                      <a:pPr algn="just"/>
                      <a:endParaRPr lang="en-US" altLang="zh-CN" dirty="0" smtClean="0"/>
                    </a:p>
                    <a:p>
                      <a:pPr algn="just"/>
                      <a:endParaRPr lang="en-US" altLang="zh-CN" dirty="0" smtClean="0"/>
                    </a:p>
                    <a:p>
                      <a:pPr algn="just"/>
                      <a:r>
                        <a:rPr lang="en-US" altLang="zh-CN" dirty="0" smtClean="0"/>
                        <a:t>        </a:t>
                      </a:r>
                      <a:r>
                        <a:rPr lang="zh-CN" altLang="en-US" dirty="0" smtClean="0"/>
                        <a:t>基于主动视觉的</a:t>
                      </a:r>
                      <a:endParaRPr lang="en-US" altLang="zh-CN" dirty="0" smtClean="0"/>
                    </a:p>
                    <a:p>
                      <a:pPr algn="just"/>
                      <a:r>
                        <a:rPr lang="en-US" altLang="zh-CN" dirty="0" smtClean="0"/>
                        <a:t>              </a:t>
                      </a:r>
                      <a:endParaRPr lang="en-US" altLang="zh-CN" dirty="0" smtClean="0"/>
                    </a:p>
                    <a:p>
                      <a:pPr algn="just"/>
                      <a:r>
                        <a:rPr lang="en-US" altLang="zh-CN" dirty="0" smtClean="0"/>
                        <a:t>             </a:t>
                      </a:r>
                      <a:r>
                        <a:rPr lang="zh-CN" altLang="en-US" dirty="0" smtClean="0"/>
                        <a:t>标定算法</a:t>
                      </a:r>
                      <a:endParaRPr lang="zh-CN" altLang="en-US" dirty="0"/>
                    </a:p>
                  </a:txBody>
                  <a:tcPr/>
                </a:tc>
                <a:tc>
                  <a:txBody>
                    <a:bodyPr/>
                    <a:lstStyle/>
                    <a:p>
                      <a:pPr algn="just"/>
                      <a:r>
                        <a:rPr lang="zh-CN" altLang="zh-CN" sz="1800" kern="1200" dirty="0" smtClean="0">
                          <a:solidFill>
                            <a:schemeClr val="dk1"/>
                          </a:solidFill>
                          <a:latin typeface="+mn-lt"/>
                          <a:ea typeface="+mn-ea"/>
                          <a:cs typeface="+mn-cs"/>
                        </a:rPr>
                        <a:t>该方法借助于可精确控制的摄像机移动平台，控制摄像机作特定移动，获得多幅图像，利用图像和可控制的摄像机运动参数</a:t>
                      </a:r>
                      <a:endParaRPr lang="zh-CN" altLang="zh-CN" sz="1800" kern="1200" dirty="0" smtClean="0">
                        <a:solidFill>
                          <a:schemeClr val="dk1"/>
                        </a:solidFill>
                        <a:latin typeface="+mn-lt"/>
                        <a:ea typeface="+mn-ea"/>
                        <a:cs typeface="+mn-cs"/>
                      </a:endParaRPr>
                    </a:p>
                    <a:p>
                      <a:pPr algn="just"/>
                      <a:r>
                        <a:rPr lang="zh-CN" altLang="zh-CN" sz="1800" kern="1200" dirty="0" smtClean="0">
                          <a:solidFill>
                            <a:schemeClr val="dk1"/>
                          </a:solidFill>
                          <a:latin typeface="+mn-lt"/>
                          <a:ea typeface="+mn-ea"/>
                          <a:cs typeface="+mn-cs"/>
                        </a:rPr>
                        <a:t>来确定摄像机的内参和外参。</a:t>
                      </a:r>
                      <a:endParaRPr lang="zh-CN" altLang="zh-CN" sz="1800" kern="1200" dirty="0" smtClean="0">
                        <a:solidFill>
                          <a:schemeClr val="dk1"/>
                        </a:solidFill>
                        <a:latin typeface="+mn-lt"/>
                        <a:ea typeface="+mn-ea"/>
                        <a:cs typeface="+mn-cs"/>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zh-CN" altLang="zh-CN" sz="1800" kern="1200" dirty="0" smtClean="0">
                          <a:solidFill>
                            <a:schemeClr val="dk1"/>
                          </a:solidFill>
                          <a:latin typeface="+mn-lt"/>
                          <a:ea typeface="+mn-ea"/>
                          <a:cs typeface="+mn-cs"/>
                        </a:rPr>
                        <a:t>基于摄像机纯旋转的标定方法；基于三正交平移运动的标定方法； 基于平面正交运动的标定方法；</a:t>
                      </a:r>
                      <a:endParaRPr lang="zh-CN" altLang="zh-CN" sz="1800" kern="1200" dirty="0" smtClean="0">
                        <a:solidFill>
                          <a:schemeClr val="dk1"/>
                        </a:solidFill>
                        <a:latin typeface="+mn-lt"/>
                        <a:ea typeface="+mn-ea"/>
                        <a:cs typeface="+mn-cs"/>
                      </a:endParaRPr>
                    </a:p>
                    <a:p>
                      <a:pPr algn="just"/>
                      <a:endParaRPr lang="zh-CN" altLang="en-US" dirty="0"/>
                    </a:p>
                  </a:txBody>
                  <a:tcPr/>
                </a:tc>
                <a:tc>
                  <a:txBody>
                    <a:bodyPr/>
                    <a:lstStyle/>
                    <a:p>
                      <a:pPr algn="just"/>
                      <a:r>
                        <a:rPr lang="zh-CN" altLang="zh-CN" sz="1800" kern="1200" dirty="0" smtClean="0">
                          <a:solidFill>
                            <a:schemeClr val="dk1"/>
                          </a:solidFill>
                          <a:latin typeface="+mn-lt"/>
                          <a:ea typeface="+mn-ea"/>
                          <a:cs typeface="+mn-cs"/>
                        </a:rPr>
                        <a:t>该标定算法</a:t>
                      </a:r>
                      <a:r>
                        <a:rPr lang="zh-CN" altLang="zh-CN" sz="1800" b="1" kern="1200" dirty="0" smtClean="0">
                          <a:solidFill>
                            <a:srgbClr val="FF0000"/>
                          </a:solidFill>
                          <a:latin typeface="+mn-lt"/>
                          <a:ea typeface="+mn-ea"/>
                          <a:cs typeface="+mn-cs"/>
                        </a:rPr>
                        <a:t>必须要提供摄像机的移动平台，成本较高</a:t>
                      </a:r>
                      <a:r>
                        <a:rPr lang="zh-CN" altLang="zh-CN" sz="1800" kern="1200" dirty="0" smtClean="0">
                          <a:solidFill>
                            <a:srgbClr val="FF0000"/>
                          </a:solidFill>
                          <a:latin typeface="+mn-lt"/>
                          <a:ea typeface="+mn-ea"/>
                          <a:cs typeface="+mn-cs"/>
                        </a:rPr>
                        <a:t>。</a:t>
                      </a:r>
                      <a:r>
                        <a:rPr lang="zh-CN" altLang="zh-CN" sz="1800" kern="1200" dirty="0" smtClean="0">
                          <a:solidFill>
                            <a:schemeClr val="dk1"/>
                          </a:solidFill>
                          <a:latin typeface="+mn-lt"/>
                          <a:ea typeface="+mn-ea"/>
                          <a:cs typeface="+mn-cs"/>
                        </a:rPr>
                        <a:t>目前对此方法的研究主要集中于如何在减少对摄像机的移动限制的同时仍能线性的求解摄像机的参数。</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7633" y="0"/>
            <a:ext cx="10515600" cy="1325563"/>
          </a:xfrm>
        </p:spPr>
        <p:txBody>
          <a:bodyPr>
            <a:normAutofit/>
          </a:bodyPr>
          <a:lstStyle/>
          <a:p>
            <a:r>
              <a:rPr lang="en-US" altLang="zh-CN" sz="4000" b="1" dirty="0">
                <a:latin typeface="Times New Roman" panose="02020603050405020304" charset="0"/>
                <a:ea typeface="+mn-ea"/>
                <a:sym typeface="+mn-ea"/>
              </a:rPr>
              <a:t>Ⅳ. Traditional calibration</a:t>
            </a:r>
            <a:r>
              <a:rPr lang="zh-CN" altLang="en-US" sz="4000" b="1" dirty="0" smtClean="0">
                <a:sym typeface="+mn-ea"/>
              </a:rPr>
              <a:t>（</a:t>
            </a:r>
            <a:r>
              <a:rPr lang="en-US" altLang="zh-CN" sz="4000" b="1" dirty="0" smtClean="0">
                <a:sym typeface="+mn-ea"/>
              </a:rPr>
              <a:t>get matrix M</a:t>
            </a:r>
            <a:r>
              <a:rPr lang="zh-CN" altLang="en-US" sz="4000" b="1" dirty="0" smtClean="0">
                <a:sym typeface="+mn-ea"/>
              </a:rPr>
              <a:t>）</a:t>
            </a:r>
            <a:endParaRPr lang="zh-CN" altLang="en-US" sz="4000" b="1" dirty="0" smtClean="0">
              <a:sym typeface="+mn-ea"/>
            </a:endParaRPr>
          </a:p>
        </p:txBody>
      </p:sp>
      <p:sp>
        <p:nvSpPr>
          <p:cNvPr id="3" name="内容占位符 2"/>
          <p:cNvSpPr>
            <a:spLocks noGrp="1"/>
          </p:cNvSpPr>
          <p:nvPr>
            <p:ph idx="1"/>
          </p:nvPr>
        </p:nvSpPr>
        <p:spPr>
          <a:xfrm>
            <a:off x="1009650" y="955040"/>
            <a:ext cx="3086100" cy="737235"/>
          </a:xfrm>
        </p:spPr>
        <p:txBody>
          <a:bodyPr>
            <a:normAutofit/>
          </a:bodyPr>
          <a:lstStyle/>
          <a:p>
            <a:r>
              <a:rPr lang="en-US" altLang="zh-CN" dirty="0" smtClean="0">
                <a:solidFill>
                  <a:srgbClr val="0000FF"/>
                </a:solidFill>
              </a:rPr>
              <a:t>Linear calibration</a:t>
            </a:r>
            <a:endParaRPr lang="en-US" altLang="zh-CN" dirty="0" smtClean="0">
              <a:solidFill>
                <a:srgbClr val="0000FF"/>
              </a:solidFill>
            </a:endParaRPr>
          </a:p>
        </p:txBody>
      </p:sp>
      <p:sp>
        <p:nvSpPr>
          <p:cNvPr id="27650"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7649" name="Object 1"/>
          <p:cNvGraphicFramePr>
            <a:graphicFrameLocks noChangeAspect="1"/>
          </p:cNvGraphicFramePr>
          <p:nvPr/>
        </p:nvGraphicFramePr>
        <p:xfrm>
          <a:off x="4285396" y="996285"/>
          <a:ext cx="4389551" cy="2006221"/>
        </p:xfrm>
        <a:graphic>
          <a:graphicData uri="http://schemas.openxmlformats.org/presentationml/2006/ole">
            <mc:AlternateContent xmlns:mc="http://schemas.openxmlformats.org/markup-compatibility/2006">
              <mc:Choice xmlns:v="urn:schemas-microsoft-com:vml" Requires="v">
                <p:oleObj spid="_x0000_s5121" name="" r:id="rId1" imgW="48158400" imgH="21945600" progId="Equation.DSMT4">
                  <p:embed/>
                </p:oleObj>
              </mc:Choice>
              <mc:Fallback>
                <p:oleObj name="" r:id="rId1" imgW="48158400" imgH="21945600" progId="Equation.DSMT4">
                  <p:embed/>
                  <p:pic>
                    <p:nvPicPr>
                      <p:cNvPr id="0" name="图片 5120"/>
                      <p:cNvPicPr>
                        <a:picLocks noChangeAspect="1"/>
                      </p:cNvPicPr>
                      <p:nvPr/>
                    </p:nvPicPr>
                    <p:blipFill>
                      <a:blip r:embed="rId2"/>
                      <a:stretch>
                        <a:fillRect/>
                      </a:stretch>
                    </p:blipFill>
                    <p:spPr>
                      <a:xfrm>
                        <a:off x="4285396" y="996285"/>
                        <a:ext cx="4389551" cy="2006221"/>
                      </a:xfrm>
                      <a:prstGeom prst="rect">
                        <a:avLst/>
                      </a:prstGeom>
                      <a:noFill/>
                      <a:ln w="9525">
                        <a:noFill/>
                      </a:ln>
                    </p:spPr>
                  </p:pic>
                </p:oleObj>
              </mc:Fallback>
            </mc:AlternateContent>
          </a:graphicData>
        </a:graphic>
      </p:graphicFrame>
      <p:sp>
        <p:nvSpPr>
          <p:cNvPr id="6" name="TextBox 5"/>
          <p:cNvSpPr txBox="1"/>
          <p:nvPr/>
        </p:nvSpPr>
        <p:spPr>
          <a:xfrm>
            <a:off x="1248410" y="1774190"/>
            <a:ext cx="3023870" cy="4236720"/>
          </a:xfrm>
          <a:prstGeom prst="rect">
            <a:avLst/>
          </a:prstGeom>
          <a:noFill/>
        </p:spPr>
        <p:txBody>
          <a:bodyPr wrap="square" rtlCol="0">
            <a:spAutoFit/>
          </a:bodyPr>
          <a:lstStyle/>
          <a:p>
            <a:r>
              <a:rPr lang="en-US" altLang="zh-CN" sz="2000" dirty="0" smtClean="0">
                <a:latin typeface="Times New Roman" panose="02020603050405020304" charset="0"/>
              </a:rPr>
              <a:t>change the formula</a:t>
            </a:r>
            <a:r>
              <a:rPr lang="zh-CN" altLang="en-US" sz="2000" dirty="0" smtClean="0">
                <a:latin typeface="Times New Roman" panose="02020603050405020304" charset="0"/>
              </a:rPr>
              <a:t>（</a:t>
            </a:r>
            <a:r>
              <a:rPr lang="en-US" altLang="zh-CN" sz="2000" dirty="0" smtClean="0">
                <a:latin typeface="Times New Roman" panose="02020603050405020304" charset="0"/>
              </a:rPr>
              <a:t>7</a:t>
            </a:r>
            <a:r>
              <a:rPr lang="zh-CN" altLang="en-US" sz="2000" dirty="0" smtClean="0">
                <a:latin typeface="Times New Roman" panose="02020603050405020304" charset="0"/>
              </a:rPr>
              <a:t>）</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r>
              <a:rPr lang="en-US" altLang="zh-CN" dirty="0" smtClean="0"/>
              <a:t>w</a:t>
            </a:r>
            <a:r>
              <a:rPr lang="zh-CN" altLang="en-US" dirty="0" smtClean="0"/>
              <a:t>ritten in equation form</a:t>
            </a:r>
            <a:r>
              <a:rPr lang="en-US" altLang="zh-CN" dirty="0" smtClean="0"/>
              <a: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eliminate  </a:t>
            </a:r>
            <a:r>
              <a:rPr lang="en-US" altLang="zh-CN" dirty="0" err="1" smtClean="0">
                <a:latin typeface="Times New Roman" panose="02020603050405020304" charset="0"/>
                <a:cs typeface="Times New Roman" panose="02020603050405020304" charset="0"/>
              </a:rPr>
              <a:t>Zci</a:t>
            </a:r>
            <a:r>
              <a:rPr lang="en-US" altLang="zh-CN" dirty="0" smtClean="0">
                <a:latin typeface="Times New Roman" panose="02020603050405020304" charset="0"/>
                <a:cs typeface="Times New Roman" panose="02020603050405020304" charset="0"/>
              </a:rPr>
              <a:t>:</a:t>
            </a:r>
            <a:endParaRPr lang="en-US" altLang="zh-CN" dirty="0" smtClean="0">
              <a:latin typeface="Times New Roman" panose="02020603050405020304" charset="0"/>
              <a:cs typeface="Times New Roman" panose="02020603050405020304" charset="0"/>
            </a:endParaRPr>
          </a:p>
        </p:txBody>
      </p:sp>
      <p:sp>
        <p:nvSpPr>
          <p:cNvPr id="27652"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7651" name="Object 3"/>
          <p:cNvGraphicFramePr>
            <a:graphicFrameLocks noChangeAspect="1"/>
          </p:cNvGraphicFramePr>
          <p:nvPr/>
        </p:nvGraphicFramePr>
        <p:xfrm>
          <a:off x="4312692" y="3029802"/>
          <a:ext cx="5195666" cy="1555845"/>
        </p:xfrm>
        <a:graphic>
          <a:graphicData uri="http://schemas.openxmlformats.org/presentationml/2006/ole">
            <mc:AlternateContent xmlns:mc="http://schemas.openxmlformats.org/markup-compatibility/2006">
              <mc:Choice xmlns:v="urn:schemas-microsoft-com:vml" Requires="v">
                <p:oleObj spid="_x0000_s5122" name="" r:id="rId3" imgW="54864000" imgH="16459200" progId="Equation.DSMT4">
                  <p:embed/>
                </p:oleObj>
              </mc:Choice>
              <mc:Fallback>
                <p:oleObj name="" r:id="rId3" imgW="54864000" imgH="16459200" progId="Equation.DSMT4">
                  <p:embed/>
                  <p:pic>
                    <p:nvPicPr>
                      <p:cNvPr id="0" name="图片 5121"/>
                      <p:cNvPicPr>
                        <a:picLocks noChangeAspect="1"/>
                      </p:cNvPicPr>
                      <p:nvPr/>
                    </p:nvPicPr>
                    <p:blipFill>
                      <a:blip r:embed="rId4"/>
                      <a:stretch>
                        <a:fillRect/>
                      </a:stretch>
                    </p:blipFill>
                    <p:spPr>
                      <a:xfrm>
                        <a:off x="4312692" y="3029802"/>
                        <a:ext cx="5195666" cy="1555845"/>
                      </a:xfrm>
                      <a:prstGeom prst="rect">
                        <a:avLst/>
                      </a:prstGeom>
                      <a:noFill/>
                      <a:ln w="9525">
                        <a:noFill/>
                      </a:ln>
                    </p:spPr>
                  </p:pic>
                </p:oleObj>
              </mc:Fallback>
            </mc:AlternateContent>
          </a:graphicData>
        </a:graphic>
      </p:graphicFrame>
      <p:sp>
        <p:nvSpPr>
          <p:cNvPr id="27654" name="Rectangle 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7653" name="Object 5"/>
          <p:cNvGraphicFramePr>
            <a:graphicFrameLocks noChangeAspect="1"/>
          </p:cNvGraphicFramePr>
          <p:nvPr/>
        </p:nvGraphicFramePr>
        <p:xfrm>
          <a:off x="4353634" y="5076969"/>
          <a:ext cx="7246961" cy="1037228"/>
        </p:xfrm>
        <a:graphic>
          <a:graphicData uri="http://schemas.openxmlformats.org/presentationml/2006/ole">
            <mc:AlternateContent xmlns:mc="http://schemas.openxmlformats.org/markup-compatibility/2006">
              <mc:Choice xmlns:v="urn:schemas-microsoft-com:vml" Requires="v">
                <p:oleObj spid="_x0000_s5123" name="" r:id="rId5" imgW="100279200" imgH="10972800" progId="Equation.DSMT4">
                  <p:embed/>
                </p:oleObj>
              </mc:Choice>
              <mc:Fallback>
                <p:oleObj name="" r:id="rId5" imgW="100279200" imgH="10972800" progId="Equation.DSMT4">
                  <p:embed/>
                  <p:pic>
                    <p:nvPicPr>
                      <p:cNvPr id="0" name="图片 5122"/>
                      <p:cNvPicPr>
                        <a:picLocks noChangeAspect="1"/>
                      </p:cNvPicPr>
                      <p:nvPr/>
                    </p:nvPicPr>
                    <p:blipFill>
                      <a:blip r:embed="rId6"/>
                      <a:stretch>
                        <a:fillRect/>
                      </a:stretch>
                    </p:blipFill>
                    <p:spPr>
                      <a:xfrm>
                        <a:off x="4353634" y="5076969"/>
                        <a:ext cx="7246961" cy="1037228"/>
                      </a:xfrm>
                      <a:prstGeom prst="rect">
                        <a:avLst/>
                      </a:prstGeom>
                      <a:noFill/>
                      <a:ln w="9525">
                        <a:noFill/>
                      </a:ln>
                    </p:spPr>
                  </p:pic>
                </p:oleObj>
              </mc:Fallback>
            </mc:AlternateContent>
          </a:graphicData>
        </a:graphic>
      </p:graphicFrame>
      <p:sp>
        <p:nvSpPr>
          <p:cNvPr id="12" name="左大括号 11"/>
          <p:cNvSpPr/>
          <p:nvPr/>
        </p:nvSpPr>
        <p:spPr>
          <a:xfrm>
            <a:off x="3930555" y="3111689"/>
            <a:ext cx="259307" cy="133748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左大括号 12"/>
          <p:cNvSpPr/>
          <p:nvPr/>
        </p:nvSpPr>
        <p:spPr>
          <a:xfrm>
            <a:off x="3944203" y="5268035"/>
            <a:ext cx="259307" cy="73697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TextBox 14"/>
          <p:cNvSpPr txBox="1"/>
          <p:nvPr/>
        </p:nvSpPr>
        <p:spPr>
          <a:xfrm>
            <a:off x="9758150" y="1596788"/>
            <a:ext cx="741528" cy="369332"/>
          </a:xfrm>
          <a:prstGeom prst="rect">
            <a:avLst/>
          </a:prstGeom>
          <a:noFill/>
        </p:spPr>
        <p:txBody>
          <a:bodyPr wrap="square" rtlCol="0">
            <a:spAutoFit/>
          </a:bodyPr>
          <a:lstStyle/>
          <a:p>
            <a:r>
              <a:rPr lang="zh-CN" altLang="en-US" dirty="0" smtClean="0"/>
              <a:t>（</a:t>
            </a:r>
            <a:r>
              <a:rPr lang="en-US" altLang="zh-CN" dirty="0" smtClean="0"/>
              <a:t>8</a:t>
            </a:r>
            <a:r>
              <a:rPr lang="zh-CN" altLang="en-US" dirty="0" smtClean="0"/>
              <a:t>）</a:t>
            </a:r>
            <a:endParaRPr lang="en-US" altLang="zh-CN" dirty="0" smtClean="0"/>
          </a:p>
        </p:txBody>
      </p:sp>
      <p:sp>
        <p:nvSpPr>
          <p:cNvPr id="16" name="TextBox 15"/>
          <p:cNvSpPr txBox="1"/>
          <p:nvPr/>
        </p:nvSpPr>
        <p:spPr>
          <a:xfrm>
            <a:off x="11450472" y="5461379"/>
            <a:ext cx="741528" cy="369332"/>
          </a:xfrm>
          <a:prstGeom prst="rect">
            <a:avLst/>
          </a:prstGeom>
          <a:noFill/>
        </p:spPr>
        <p:txBody>
          <a:bodyPr wrap="square" rtlCol="0">
            <a:spAutoFit/>
          </a:bodyPr>
          <a:lstStyle/>
          <a:p>
            <a:r>
              <a:rPr lang="zh-CN" altLang="en-US" dirty="0" smtClean="0"/>
              <a:t>（</a:t>
            </a:r>
            <a:r>
              <a:rPr lang="en-US" altLang="zh-CN" dirty="0" smtClean="0"/>
              <a:t>10</a:t>
            </a:r>
            <a:r>
              <a:rPr lang="zh-CN" altLang="en-US" dirty="0" smtClean="0"/>
              <a:t>）</a:t>
            </a:r>
            <a:endParaRPr lang="en-US" altLang="zh-CN" dirty="0" smtClean="0"/>
          </a:p>
        </p:txBody>
      </p:sp>
      <p:sp>
        <p:nvSpPr>
          <p:cNvPr id="17" name="TextBox 16"/>
          <p:cNvSpPr txBox="1"/>
          <p:nvPr/>
        </p:nvSpPr>
        <p:spPr>
          <a:xfrm>
            <a:off x="9789995" y="3757684"/>
            <a:ext cx="741528" cy="369332"/>
          </a:xfrm>
          <a:prstGeom prst="rect">
            <a:avLst/>
          </a:prstGeom>
          <a:noFill/>
        </p:spPr>
        <p:txBody>
          <a:bodyPr wrap="square" rtlCol="0">
            <a:spAutoFit/>
          </a:bodyPr>
          <a:lstStyle/>
          <a:p>
            <a:r>
              <a:rPr lang="zh-CN" altLang="en-US" dirty="0" smtClean="0"/>
              <a:t>（</a:t>
            </a:r>
            <a:r>
              <a:rPr lang="en-US" altLang="zh-CN" dirty="0" smtClean="0"/>
              <a:t>9</a:t>
            </a:r>
            <a:r>
              <a:rPr lang="zh-CN" altLang="en-US" dirty="0" smtClean="0"/>
              <a:t>）</a:t>
            </a:r>
            <a:endParaRPr lang="en-US" altLang="zh-CN"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222" y="0"/>
            <a:ext cx="10515600" cy="1325563"/>
          </a:xfrm>
        </p:spPr>
        <p:txBody>
          <a:bodyPr>
            <a:normAutofit/>
          </a:bodyPr>
          <a:lstStyle/>
          <a:p>
            <a:r>
              <a:rPr lang="en-US" altLang="zh-CN" sz="3200" b="1" dirty="0" smtClean="0">
                <a:latin typeface="Times New Roman" panose="02020603050405020304" charset="0"/>
                <a:sym typeface="+mn-ea"/>
              </a:rPr>
              <a:t>§</a:t>
            </a:r>
            <a:r>
              <a:rPr lang="en-US" altLang="zh-CN" sz="3200" b="1" dirty="0" smtClean="0">
                <a:solidFill>
                  <a:schemeClr val="tx1"/>
                </a:solidFill>
                <a:sym typeface="+mn-ea"/>
              </a:rPr>
              <a:t>Linear calibration</a:t>
            </a:r>
            <a:endParaRPr lang="en-US" altLang="zh-CN" sz="3200" b="1" dirty="0" smtClean="0">
              <a:solidFill>
                <a:schemeClr val="tx1"/>
              </a:solidFill>
              <a:latin typeface="Times New Roman" panose="02020603050405020304" charset="0"/>
              <a:sym typeface="+mn-ea"/>
            </a:endParaRPr>
          </a:p>
        </p:txBody>
      </p:sp>
      <p:sp>
        <p:nvSpPr>
          <p:cNvPr id="31746"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1745" name="Object 1"/>
          <p:cNvGraphicFramePr>
            <a:graphicFrameLocks noChangeAspect="1"/>
          </p:cNvGraphicFramePr>
          <p:nvPr/>
        </p:nvGraphicFramePr>
        <p:xfrm>
          <a:off x="1009933" y="1801503"/>
          <a:ext cx="8925637" cy="3768243"/>
        </p:xfrm>
        <a:graphic>
          <a:graphicData uri="http://schemas.openxmlformats.org/presentationml/2006/ole">
            <mc:AlternateContent xmlns:mc="http://schemas.openxmlformats.org/markup-compatibility/2006">
              <mc:Choice xmlns:v="urn:schemas-microsoft-com:vml" Requires="v">
                <p:oleObj spid="_x0000_s6145" name="" r:id="rId1" imgW="132283200" imgH="60960000" progId="Equation.DSMT4">
                  <p:embed/>
                </p:oleObj>
              </mc:Choice>
              <mc:Fallback>
                <p:oleObj name="" r:id="rId1" imgW="132283200" imgH="60960000" progId="Equation.DSMT4">
                  <p:embed/>
                  <p:pic>
                    <p:nvPicPr>
                      <p:cNvPr id="0" name="图片 6144"/>
                      <p:cNvPicPr>
                        <a:picLocks noChangeAspect="1"/>
                      </p:cNvPicPr>
                      <p:nvPr/>
                    </p:nvPicPr>
                    <p:blipFill>
                      <a:blip r:embed="rId2"/>
                      <a:stretch>
                        <a:fillRect/>
                      </a:stretch>
                    </p:blipFill>
                    <p:spPr>
                      <a:xfrm>
                        <a:off x="1009933" y="1801503"/>
                        <a:ext cx="8925637" cy="3768243"/>
                      </a:xfrm>
                      <a:prstGeom prst="rect">
                        <a:avLst/>
                      </a:prstGeom>
                      <a:noFill/>
                      <a:ln w="9525">
                        <a:noFill/>
                      </a:ln>
                    </p:spPr>
                  </p:pic>
                </p:oleObj>
              </mc:Fallback>
            </mc:AlternateContent>
          </a:graphicData>
        </a:graphic>
      </p:graphicFrame>
      <p:sp>
        <p:nvSpPr>
          <p:cNvPr id="7" name="TextBox 6"/>
          <p:cNvSpPr txBox="1"/>
          <p:nvPr/>
        </p:nvSpPr>
        <p:spPr>
          <a:xfrm>
            <a:off x="10317707" y="3002507"/>
            <a:ext cx="1569493" cy="369332"/>
          </a:xfrm>
          <a:prstGeom prst="rect">
            <a:avLst/>
          </a:prstGeom>
          <a:noFill/>
        </p:spPr>
        <p:txBody>
          <a:bodyPr wrap="square" rtlCol="0">
            <a:spAutoFit/>
          </a:bodyPr>
          <a:lstStyle/>
          <a:p>
            <a:r>
              <a:rPr lang="zh-CN" altLang="en-US" dirty="0" smtClean="0"/>
              <a:t>（</a:t>
            </a:r>
            <a:r>
              <a:rPr lang="en-US" altLang="zh-CN" dirty="0" smtClean="0"/>
              <a:t>11</a:t>
            </a:r>
            <a:r>
              <a:rPr lang="zh-CN" altLang="en-US" dirty="0" smtClean="0"/>
              <a:t>）</a:t>
            </a:r>
            <a:endParaRPr lang="zh-CN" altLang="en-US" dirty="0"/>
          </a:p>
        </p:txBody>
      </p:sp>
      <p:sp>
        <p:nvSpPr>
          <p:cNvPr id="8" name="TextBox 7"/>
          <p:cNvSpPr txBox="1"/>
          <p:nvPr/>
        </p:nvSpPr>
        <p:spPr>
          <a:xfrm>
            <a:off x="2921635" y="5668645"/>
            <a:ext cx="3596005" cy="521970"/>
          </a:xfrm>
          <a:prstGeom prst="rect">
            <a:avLst/>
          </a:prstGeom>
          <a:noFill/>
        </p:spPr>
        <p:txBody>
          <a:bodyPr wrap="square" rtlCol="0">
            <a:spAutoFit/>
          </a:bodyPr>
          <a:lstStyle/>
          <a:p>
            <a:r>
              <a:rPr lang="zh-CN" altLang="en-US" sz="2800" dirty="0" smtClean="0"/>
              <a:t>Shorthand for</a:t>
            </a:r>
            <a:r>
              <a:rPr lang="zh-CN" altLang="en-US" dirty="0" smtClean="0"/>
              <a:t>：</a:t>
            </a:r>
            <a:r>
              <a:rPr lang="en-US" altLang="zh-CN" sz="2800" dirty="0" smtClean="0"/>
              <a:t>Km = U </a:t>
            </a:r>
            <a:endParaRPr lang="zh-CN" altLang="en-US" sz="2800" dirty="0"/>
          </a:p>
        </p:txBody>
      </p:sp>
      <p:sp>
        <p:nvSpPr>
          <p:cNvPr id="3" name="文本框 2"/>
          <p:cNvSpPr txBox="1"/>
          <p:nvPr/>
        </p:nvSpPr>
        <p:spPr>
          <a:xfrm>
            <a:off x="400050" y="1100455"/>
            <a:ext cx="11487150" cy="701040"/>
          </a:xfrm>
          <a:prstGeom prst="rect">
            <a:avLst/>
          </a:prstGeom>
          <a:noFill/>
        </p:spPr>
        <p:txBody>
          <a:bodyPr wrap="square" rtlCol="0">
            <a:spAutoFit/>
          </a:bodyPr>
          <a:p>
            <a:r>
              <a:rPr lang="en-US" altLang="zh-CN" sz="2000">
                <a:latin typeface="Times New Roman" panose="02020603050405020304" charset="0"/>
              </a:rPr>
              <a:t>If we konw the space coordinates (Ywi Xwi, Zwi) and image coordinates (ui, vi)of </a:t>
            </a:r>
            <a:r>
              <a:rPr lang="en-US" altLang="zh-CN" sz="2000">
                <a:latin typeface="Times New Roman" panose="02020603050405020304" charset="0"/>
                <a:sym typeface="+mn-ea"/>
              </a:rPr>
              <a:t>n points in calibration board , (i= 1, 2... n) </a:t>
            </a:r>
            <a:r>
              <a:rPr lang="en-US" altLang="zh-CN" sz="2000">
                <a:latin typeface="Times New Roman" panose="02020603050405020304" charset="0"/>
              </a:rPr>
              <a:t>, we can get 2*n equations</a:t>
            </a:r>
            <a:endParaRPr lang="en-US" altLang="zh-CN" sz="2000">
              <a:latin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84110" y="0"/>
            <a:ext cx="10515600" cy="1325563"/>
          </a:xfrm>
        </p:spPr>
        <p:txBody>
          <a:bodyPr>
            <a:normAutofit/>
          </a:bodyPr>
          <a:lstStyle/>
          <a:p>
            <a:r>
              <a:rPr lang="en-US" altLang="zh-CN" sz="3200" b="1" dirty="0" smtClean="0">
                <a:latin typeface="Times New Roman" panose="02020603050405020304" charset="0"/>
                <a:sym typeface="+mn-ea"/>
              </a:rPr>
              <a:t>§</a:t>
            </a:r>
            <a:r>
              <a:rPr lang="en-US" altLang="zh-CN" sz="3200" b="1" dirty="0" smtClean="0">
                <a:solidFill>
                  <a:schemeClr val="tx1"/>
                </a:solidFill>
                <a:sym typeface="+mn-ea"/>
              </a:rPr>
              <a:t>Linear calibration</a:t>
            </a:r>
            <a:endParaRPr lang="en-US" altLang="zh-CN" sz="3200" b="1" dirty="0" smtClean="0">
              <a:solidFill>
                <a:schemeClr val="tx1"/>
              </a:solidFill>
              <a:latin typeface="Times New Roman" panose="02020603050405020304" charset="0"/>
              <a:sym typeface="+mn-ea"/>
            </a:endParaRPr>
          </a:p>
        </p:txBody>
      </p:sp>
      <p:sp>
        <p:nvSpPr>
          <p:cNvPr id="4" name="TextBox 3"/>
          <p:cNvSpPr txBox="1"/>
          <p:nvPr/>
        </p:nvSpPr>
        <p:spPr>
          <a:xfrm>
            <a:off x="1473835" y="1146175"/>
            <a:ext cx="8841105" cy="396240"/>
          </a:xfrm>
          <a:prstGeom prst="rect">
            <a:avLst/>
          </a:prstGeom>
          <a:noFill/>
        </p:spPr>
        <p:txBody>
          <a:bodyPr wrap="square" rtlCol="0">
            <a:spAutoFit/>
          </a:bodyPr>
          <a:lstStyle/>
          <a:p>
            <a:r>
              <a:rPr lang="en-US" altLang="zh-CN" sz="2000" dirty="0" smtClean="0">
                <a:latin typeface="Times New Roman" panose="02020603050405020304" charset="0"/>
              </a:rPr>
              <a:t>If 2</a:t>
            </a:r>
            <a:r>
              <a:rPr lang="zh-CN" altLang="en-US" sz="2000" dirty="0" smtClean="0">
                <a:latin typeface="Times New Roman" panose="02020603050405020304" charset="0"/>
              </a:rPr>
              <a:t>*</a:t>
            </a:r>
            <a:r>
              <a:rPr lang="en-US" altLang="zh-CN" sz="2000" dirty="0" smtClean="0">
                <a:latin typeface="Times New Roman" panose="02020603050405020304" charset="0"/>
              </a:rPr>
              <a:t>n&gt;11, we can get the sulution of equation with least squares solution</a:t>
            </a:r>
            <a:r>
              <a:rPr lang="zh-CN" altLang="en-US" sz="2000" dirty="0" smtClean="0">
                <a:latin typeface="Times New Roman" panose="02020603050405020304" charset="0"/>
              </a:rPr>
              <a:t>：</a:t>
            </a:r>
            <a:endParaRPr lang="zh-CN" altLang="en-US" sz="2000" dirty="0">
              <a:latin typeface="Times New Roman" panose="02020603050405020304" charset="0"/>
            </a:endParaRPr>
          </a:p>
        </p:txBody>
      </p:sp>
      <p:sp>
        <p:nvSpPr>
          <p:cNvPr id="32770"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TextBox 6"/>
          <p:cNvSpPr txBox="1"/>
          <p:nvPr/>
        </p:nvSpPr>
        <p:spPr>
          <a:xfrm>
            <a:off x="7844278" y="1666108"/>
            <a:ext cx="1269242" cy="369332"/>
          </a:xfrm>
          <a:prstGeom prst="rect">
            <a:avLst/>
          </a:prstGeom>
          <a:noFill/>
        </p:spPr>
        <p:txBody>
          <a:bodyPr wrap="square" rtlCol="0">
            <a:spAutoFit/>
          </a:bodyPr>
          <a:lstStyle/>
          <a:p>
            <a:r>
              <a:rPr lang="zh-CN" altLang="en-US" dirty="0" smtClean="0"/>
              <a:t>（</a:t>
            </a:r>
            <a:r>
              <a:rPr lang="en-US" altLang="zh-CN" dirty="0" smtClean="0"/>
              <a:t>12</a:t>
            </a:r>
            <a:r>
              <a:rPr lang="zh-CN" altLang="en-US" dirty="0" smtClean="0"/>
              <a:t>）</a:t>
            </a:r>
            <a:endParaRPr lang="zh-CN" altLang="en-US" dirty="0"/>
          </a:p>
        </p:txBody>
      </p:sp>
      <p:sp>
        <p:nvSpPr>
          <p:cNvPr id="8" name="TextBox 7"/>
          <p:cNvSpPr txBox="1"/>
          <p:nvPr/>
        </p:nvSpPr>
        <p:spPr>
          <a:xfrm>
            <a:off x="1473682" y="2292568"/>
            <a:ext cx="10495130" cy="396240"/>
          </a:xfrm>
          <a:prstGeom prst="rect">
            <a:avLst/>
          </a:prstGeom>
          <a:noFill/>
        </p:spPr>
        <p:txBody>
          <a:bodyPr wrap="square" rtlCol="0">
            <a:spAutoFit/>
          </a:bodyPr>
          <a:lstStyle/>
          <a:p>
            <a:r>
              <a:rPr lang="en-US" altLang="zh-CN" sz="2000" dirty="0">
                <a:latin typeface="Times New Roman" panose="02020603050405020304" charset="0"/>
              </a:rPr>
              <a:t>Now</a:t>
            </a:r>
            <a:r>
              <a:rPr lang="zh-CN" altLang="en-US" sz="2000" dirty="0">
                <a:latin typeface="Times New Roman" panose="02020603050405020304" charset="0"/>
              </a:rPr>
              <a:t>，</a:t>
            </a:r>
            <a:r>
              <a:rPr lang="en-US" altLang="zh-CN" sz="2000" dirty="0">
                <a:latin typeface="Times New Roman" panose="02020603050405020304" charset="0"/>
              </a:rPr>
              <a:t>we can change the matrix M in formula(7) :</a:t>
            </a:r>
            <a:endParaRPr lang="en-US" altLang="zh-CN" sz="2000" dirty="0">
              <a:latin typeface="Times New Roman" panose="02020603050405020304" charset="0"/>
            </a:endParaRPr>
          </a:p>
        </p:txBody>
      </p:sp>
      <p:sp>
        <p:nvSpPr>
          <p:cNvPr id="32772"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2771" name="Object 3"/>
          <p:cNvGraphicFramePr>
            <a:graphicFrameLocks noChangeAspect="1"/>
          </p:cNvGraphicFramePr>
          <p:nvPr/>
        </p:nvGraphicFramePr>
        <p:xfrm>
          <a:off x="1473957" y="2688607"/>
          <a:ext cx="4544705" cy="1733267"/>
        </p:xfrm>
        <a:graphic>
          <a:graphicData uri="http://schemas.openxmlformats.org/presentationml/2006/ole">
            <mc:AlternateContent xmlns:mc="http://schemas.openxmlformats.org/markup-compatibility/2006">
              <mc:Choice xmlns:v="urn:schemas-microsoft-com:vml" Requires="v">
                <p:oleObj spid="_x0000_s7170" name="" r:id="rId1" imgW="65227200" imgH="22555200" progId="Equation.DSMT4">
                  <p:embed/>
                </p:oleObj>
              </mc:Choice>
              <mc:Fallback>
                <p:oleObj name="" r:id="rId1" imgW="65227200" imgH="22555200" progId="Equation.DSMT4">
                  <p:embed/>
                  <p:pic>
                    <p:nvPicPr>
                      <p:cNvPr id="0" name="图片 7169"/>
                      <p:cNvPicPr>
                        <a:picLocks noChangeAspect="1"/>
                      </p:cNvPicPr>
                      <p:nvPr/>
                    </p:nvPicPr>
                    <p:blipFill>
                      <a:blip r:embed="rId2"/>
                      <a:stretch>
                        <a:fillRect/>
                      </a:stretch>
                    </p:blipFill>
                    <p:spPr>
                      <a:xfrm>
                        <a:off x="1473957" y="2688607"/>
                        <a:ext cx="4544705" cy="1733267"/>
                      </a:xfrm>
                      <a:prstGeom prst="rect">
                        <a:avLst/>
                      </a:prstGeom>
                      <a:noFill/>
                      <a:ln w="9525">
                        <a:noFill/>
                      </a:ln>
                    </p:spPr>
                  </p:pic>
                </p:oleObj>
              </mc:Fallback>
            </mc:AlternateContent>
          </a:graphicData>
        </a:graphic>
      </p:graphicFrame>
      <p:sp>
        <p:nvSpPr>
          <p:cNvPr id="11" name="TextBox 10"/>
          <p:cNvSpPr txBox="1"/>
          <p:nvPr/>
        </p:nvSpPr>
        <p:spPr>
          <a:xfrm>
            <a:off x="6182436" y="3384645"/>
            <a:ext cx="682388" cy="382137"/>
          </a:xfrm>
          <a:prstGeom prst="rect">
            <a:avLst/>
          </a:prstGeom>
          <a:noFill/>
        </p:spPr>
        <p:txBody>
          <a:bodyPr wrap="square" rtlCol="0">
            <a:spAutoFit/>
          </a:bodyPr>
          <a:lstStyle/>
          <a:p>
            <a:r>
              <a:rPr lang="zh-CN" altLang="en-US" dirty="0" smtClean="0"/>
              <a:t>（</a:t>
            </a:r>
            <a:r>
              <a:rPr lang="en-US" altLang="zh-CN" dirty="0" smtClean="0"/>
              <a:t>13</a:t>
            </a:r>
            <a:r>
              <a:rPr lang="zh-CN" altLang="en-US" dirty="0" smtClean="0"/>
              <a:t>）</a:t>
            </a:r>
            <a:endParaRPr lang="zh-CN" altLang="en-US" dirty="0"/>
          </a:p>
        </p:txBody>
      </p:sp>
      <p:sp>
        <p:nvSpPr>
          <p:cNvPr id="32774" name="Rectangle 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2773" name="Object 5"/>
          <p:cNvGraphicFramePr>
            <a:graphicFrameLocks noChangeAspect="1"/>
          </p:cNvGraphicFramePr>
          <p:nvPr/>
        </p:nvGraphicFramePr>
        <p:xfrm>
          <a:off x="1378423" y="4585648"/>
          <a:ext cx="4640240" cy="1542197"/>
        </p:xfrm>
        <a:graphic>
          <a:graphicData uri="http://schemas.openxmlformats.org/presentationml/2006/ole">
            <mc:AlternateContent xmlns:mc="http://schemas.openxmlformats.org/markup-compatibility/2006">
              <mc:Choice xmlns:v="urn:schemas-microsoft-com:vml" Requires="v">
                <p:oleObj spid="_x0000_s7171" name="" r:id="rId3" imgW="63703200" imgH="17678400" progId="Equation.DSMT4">
                  <p:embed/>
                </p:oleObj>
              </mc:Choice>
              <mc:Fallback>
                <p:oleObj name="" r:id="rId3" imgW="63703200" imgH="17678400" progId="Equation.DSMT4">
                  <p:embed/>
                  <p:pic>
                    <p:nvPicPr>
                      <p:cNvPr id="0" name="图片 7170"/>
                      <p:cNvPicPr>
                        <a:picLocks noChangeAspect="1"/>
                      </p:cNvPicPr>
                      <p:nvPr/>
                    </p:nvPicPr>
                    <p:blipFill>
                      <a:blip r:embed="rId4"/>
                      <a:stretch>
                        <a:fillRect/>
                      </a:stretch>
                    </p:blipFill>
                    <p:spPr>
                      <a:xfrm>
                        <a:off x="1378423" y="4585648"/>
                        <a:ext cx="4640240" cy="1542197"/>
                      </a:xfrm>
                      <a:prstGeom prst="rect">
                        <a:avLst/>
                      </a:prstGeom>
                      <a:noFill/>
                      <a:ln w="9525">
                        <a:noFill/>
                      </a:ln>
                    </p:spPr>
                  </p:pic>
                </p:oleObj>
              </mc:Fallback>
            </mc:AlternateContent>
          </a:graphicData>
        </a:graphic>
      </p:graphicFrame>
      <p:sp>
        <p:nvSpPr>
          <p:cNvPr id="14" name="TextBox 13"/>
          <p:cNvSpPr txBox="1"/>
          <p:nvPr/>
        </p:nvSpPr>
        <p:spPr>
          <a:xfrm>
            <a:off x="6141491" y="5145205"/>
            <a:ext cx="668741" cy="369332"/>
          </a:xfrm>
          <a:prstGeom prst="rect">
            <a:avLst/>
          </a:prstGeom>
          <a:noFill/>
        </p:spPr>
        <p:txBody>
          <a:bodyPr wrap="square" rtlCol="0">
            <a:spAutoFit/>
          </a:bodyPr>
          <a:lstStyle/>
          <a:p>
            <a:r>
              <a:rPr lang="zh-CN" altLang="en-US" dirty="0" smtClean="0"/>
              <a:t>（</a:t>
            </a:r>
            <a:r>
              <a:rPr lang="en-US" altLang="zh-CN" dirty="0" smtClean="0"/>
              <a:t>14</a:t>
            </a:r>
            <a:r>
              <a:rPr lang="zh-CN" altLang="en-US" dirty="0" smtClean="0"/>
              <a:t>）</a:t>
            </a:r>
            <a:endParaRPr lang="zh-CN" altLang="en-US" dirty="0"/>
          </a:p>
        </p:txBody>
      </p:sp>
      <p:sp>
        <p:nvSpPr>
          <p:cNvPr id="15" name="左弧形箭头 14"/>
          <p:cNvSpPr/>
          <p:nvPr/>
        </p:nvSpPr>
        <p:spPr>
          <a:xfrm>
            <a:off x="491319" y="3562065"/>
            <a:ext cx="791571" cy="1869743"/>
          </a:xfrm>
          <a:prstGeom prst="curvedRightArrow">
            <a:avLst>
              <a:gd name="adj1" fmla="val 25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圆角矩形标注 15"/>
          <p:cNvSpPr/>
          <p:nvPr/>
        </p:nvSpPr>
        <p:spPr>
          <a:xfrm>
            <a:off x="7397086" y="3370998"/>
            <a:ext cx="3125338" cy="1473958"/>
          </a:xfrm>
          <a:prstGeom prst="wedgeRoundRectCallout">
            <a:avLst>
              <a:gd name="adj1" fmla="val -60557"/>
              <a:gd name="adj2" fmla="val 852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由该式得：</a:t>
            </a:r>
            <a:r>
              <a:rPr lang="en-US" altLang="zh-CN" dirty="0" smtClean="0"/>
              <a:t>m</a:t>
            </a:r>
            <a:r>
              <a:rPr lang="en-US" altLang="zh-CN" baseline="-25000" dirty="0" smtClean="0"/>
              <a:t>34</a:t>
            </a:r>
            <a:r>
              <a:rPr lang="en-US" altLang="zh-CN" dirty="0" smtClean="0"/>
              <a:t>m</a:t>
            </a:r>
            <a:r>
              <a:rPr lang="en-US" altLang="zh-CN" baseline="-25000" dirty="0" smtClean="0"/>
              <a:t>3</a:t>
            </a:r>
            <a:r>
              <a:rPr lang="en-US" altLang="zh-CN" dirty="0" smtClean="0"/>
              <a:t>=r</a:t>
            </a:r>
            <a:r>
              <a:rPr lang="en-US" altLang="zh-CN" baseline="-25000" dirty="0" smtClean="0"/>
              <a:t>3</a:t>
            </a:r>
            <a:r>
              <a:rPr lang="zh-CN" altLang="en-US" dirty="0" smtClean="0"/>
              <a:t>，</a:t>
            </a:r>
            <a:r>
              <a:rPr lang="en-US" altLang="zh-CN" dirty="0" smtClean="0"/>
              <a:t>r</a:t>
            </a:r>
            <a:r>
              <a:rPr lang="en-US" altLang="zh-CN" baseline="-25000" dirty="0" smtClean="0"/>
              <a:t>3</a:t>
            </a:r>
            <a:r>
              <a:rPr lang="zh-CN" altLang="en-US" dirty="0" smtClean="0"/>
              <a:t>为正交单位矩阵第三行元素，故</a:t>
            </a:r>
            <a:r>
              <a:rPr lang="en-US" altLang="zh-CN" dirty="0" smtClean="0"/>
              <a:t>|r</a:t>
            </a:r>
            <a:r>
              <a:rPr lang="en-US" altLang="zh-CN" baseline="-25000" dirty="0" smtClean="0"/>
              <a:t>3</a:t>
            </a:r>
            <a:r>
              <a:rPr lang="en-US" altLang="zh-CN" dirty="0" smtClean="0"/>
              <a:t>|=1,</a:t>
            </a:r>
            <a:r>
              <a:rPr lang="zh-CN" altLang="en-US" dirty="0" smtClean="0"/>
              <a:t>所以</a:t>
            </a:r>
            <a:r>
              <a:rPr lang="en-US" altLang="zh-CN" dirty="0" smtClean="0"/>
              <a:t>m</a:t>
            </a:r>
            <a:r>
              <a:rPr lang="en-US" altLang="zh-CN" baseline="-25000" dirty="0" smtClean="0"/>
              <a:t>34</a:t>
            </a:r>
            <a:r>
              <a:rPr lang="en-US" altLang="zh-CN" dirty="0" smtClean="0"/>
              <a:t>|m</a:t>
            </a:r>
            <a:r>
              <a:rPr lang="en-US" altLang="zh-CN" baseline="-25000" dirty="0" smtClean="0"/>
              <a:t>3</a:t>
            </a:r>
            <a:r>
              <a:rPr lang="en-US" altLang="zh-CN" dirty="0" smtClean="0"/>
              <a:t>|=1</a:t>
            </a:r>
            <a:r>
              <a:rPr lang="zh-CN" altLang="en-US" dirty="0" smtClean="0"/>
              <a:t>，进而</a:t>
            </a:r>
            <a:r>
              <a:rPr lang="en-US" altLang="zh-CN" dirty="0" smtClean="0"/>
              <a:t>m</a:t>
            </a:r>
            <a:r>
              <a:rPr lang="en-US" altLang="zh-CN" baseline="-25000" dirty="0" smtClean="0"/>
              <a:t>34</a:t>
            </a:r>
            <a:r>
              <a:rPr lang="en-US" altLang="zh-CN" dirty="0" smtClean="0"/>
              <a:t>=1/|m</a:t>
            </a:r>
            <a:r>
              <a:rPr lang="en-US" altLang="zh-CN" baseline="-25000" dirty="0" smtClean="0"/>
              <a:t>3</a:t>
            </a:r>
            <a:r>
              <a:rPr lang="en-US" altLang="zh-CN" dirty="0" smtClean="0"/>
              <a:t>|</a:t>
            </a:r>
            <a:endParaRPr lang="zh-CN" altLang="en-US" dirty="0"/>
          </a:p>
        </p:txBody>
      </p:sp>
      <p:graphicFrame>
        <p:nvGraphicFramePr>
          <p:cNvPr id="-2147482612" name="对象 -2147482613"/>
          <p:cNvGraphicFramePr>
            <a:graphicFrameLocks noChangeAspect="1"/>
          </p:cNvGraphicFramePr>
          <p:nvPr/>
        </p:nvGraphicFramePr>
        <p:xfrm>
          <a:off x="5317490" y="1666240"/>
          <a:ext cx="2079625" cy="419100"/>
        </p:xfrm>
        <a:graphic>
          <a:graphicData uri="http://schemas.openxmlformats.org/presentationml/2006/ole">
            <mc:AlternateContent xmlns:mc="http://schemas.openxmlformats.org/markup-compatibility/2006">
              <mc:Choice xmlns:v="urn:schemas-microsoft-com:vml" Requires="v">
                <p:oleObj spid="_x0000_s3076" name="" r:id="rId5" imgW="1143000" imgH="228600" progId="Equation.DSMT4">
                  <p:embed/>
                </p:oleObj>
              </mc:Choice>
              <mc:Fallback>
                <p:oleObj name="" r:id="rId5" imgW="1143000" imgH="228600" progId="Equation.DSMT4">
                  <p:embed/>
                  <p:pic>
                    <p:nvPicPr>
                      <p:cNvPr id="0" name="图片 3075"/>
                      <p:cNvPicPr/>
                      <p:nvPr/>
                    </p:nvPicPr>
                    <p:blipFill>
                      <a:blip r:embed="rId6"/>
                      <a:stretch>
                        <a:fillRect/>
                      </a:stretch>
                    </p:blipFill>
                    <p:spPr>
                      <a:xfrm>
                        <a:off x="5317490" y="1666240"/>
                        <a:ext cx="2079625" cy="419100"/>
                      </a:xfrm>
                      <a:prstGeom prst="rect">
                        <a:avLst/>
                      </a:prstGeom>
                      <a:noFill/>
                      <a:ln w="38100">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1280" y="0"/>
            <a:ext cx="10515600" cy="1325563"/>
          </a:xfrm>
        </p:spPr>
        <p:txBody>
          <a:bodyPr>
            <a:normAutofit/>
          </a:bodyPr>
          <a:lstStyle/>
          <a:p>
            <a:r>
              <a:rPr lang="en-US" altLang="zh-CN" sz="3200" b="1" dirty="0" smtClean="0">
                <a:latin typeface="Times New Roman" panose="02020603050405020304" charset="0"/>
                <a:sym typeface="+mn-ea"/>
              </a:rPr>
              <a:t>§</a:t>
            </a:r>
            <a:r>
              <a:rPr lang="en-US" altLang="zh-CN" sz="3200" b="1" dirty="0" smtClean="0">
                <a:sym typeface="+mn-ea"/>
              </a:rPr>
              <a:t>Linear calibration</a:t>
            </a:r>
            <a:endParaRPr lang="zh-CN" altLang="en-US" sz="3200" b="1" dirty="0" smtClean="0">
              <a:latin typeface="Times New Roman" panose="02020603050405020304" charset="0"/>
              <a:sym typeface="+mn-ea"/>
            </a:endParaRPr>
          </a:p>
        </p:txBody>
      </p:sp>
      <p:sp>
        <p:nvSpPr>
          <p:cNvPr id="4" name="TextBox 3"/>
          <p:cNvSpPr txBox="1"/>
          <p:nvPr/>
        </p:nvSpPr>
        <p:spPr>
          <a:xfrm>
            <a:off x="1924335" y="2074458"/>
            <a:ext cx="2183642" cy="3141980"/>
          </a:xfrm>
          <a:prstGeom prst="rect">
            <a:avLst/>
          </a:prstGeom>
          <a:noFill/>
        </p:spPr>
        <p:txBody>
          <a:bodyPr wrap="square" rtlCol="0">
            <a:sp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sz="2000" dirty="0" smtClean="0">
                <a:latin typeface="Times New Roman" panose="02020603050405020304" charset="0"/>
              </a:rPr>
              <a:t>furthrer</a:t>
            </a:r>
            <a:r>
              <a:rPr lang="zh-CN" altLang="en-US" dirty="0" smtClean="0"/>
              <a:t>：</a:t>
            </a:r>
            <a:endParaRPr lang="en-US" altLang="zh-CN" dirty="0" smtClean="0"/>
          </a:p>
        </p:txBody>
      </p:sp>
      <p:sp>
        <p:nvSpPr>
          <p:cNvPr id="33794"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3793" name="Object 1"/>
          <p:cNvGraphicFramePr>
            <a:graphicFrameLocks noChangeAspect="1"/>
          </p:cNvGraphicFramePr>
          <p:nvPr/>
        </p:nvGraphicFramePr>
        <p:xfrm>
          <a:off x="4203510" y="1132766"/>
          <a:ext cx="3625780" cy="2251880"/>
        </p:xfrm>
        <a:graphic>
          <a:graphicData uri="http://schemas.openxmlformats.org/presentationml/2006/ole">
            <mc:AlternateContent xmlns:mc="http://schemas.openxmlformats.org/markup-compatibility/2006">
              <mc:Choice xmlns:v="urn:schemas-microsoft-com:vml" Requires="v">
                <p:oleObj spid="_x0000_s8193" name="" r:id="rId1" imgW="45110400" imgH="30480000" progId="Equation.DSMT4">
                  <p:embed/>
                </p:oleObj>
              </mc:Choice>
              <mc:Fallback>
                <p:oleObj name="" r:id="rId1" imgW="45110400" imgH="30480000" progId="Equation.DSMT4">
                  <p:embed/>
                  <p:pic>
                    <p:nvPicPr>
                      <p:cNvPr id="0" name="图片 8192"/>
                      <p:cNvPicPr>
                        <a:picLocks noChangeAspect="1"/>
                      </p:cNvPicPr>
                      <p:nvPr/>
                    </p:nvPicPr>
                    <p:blipFill>
                      <a:blip r:embed="rId2"/>
                      <a:stretch>
                        <a:fillRect/>
                      </a:stretch>
                    </p:blipFill>
                    <p:spPr>
                      <a:xfrm>
                        <a:off x="4203510" y="1132766"/>
                        <a:ext cx="3625780" cy="2251880"/>
                      </a:xfrm>
                      <a:prstGeom prst="rect">
                        <a:avLst/>
                      </a:prstGeom>
                      <a:noFill/>
                      <a:ln w="9525">
                        <a:noFill/>
                      </a:ln>
                    </p:spPr>
                  </p:pic>
                </p:oleObj>
              </mc:Fallback>
            </mc:AlternateContent>
          </a:graphicData>
        </a:graphic>
      </p:graphicFrame>
      <p:sp>
        <p:nvSpPr>
          <p:cNvPr id="33796"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3795" name="Object 3"/>
          <p:cNvGraphicFramePr>
            <a:graphicFrameLocks noChangeAspect="1"/>
          </p:cNvGraphicFramePr>
          <p:nvPr/>
        </p:nvGraphicFramePr>
        <p:xfrm>
          <a:off x="4244452" y="3290905"/>
          <a:ext cx="3057100" cy="3260021"/>
        </p:xfrm>
        <a:graphic>
          <a:graphicData uri="http://schemas.openxmlformats.org/presentationml/2006/ole">
            <mc:AlternateContent xmlns:mc="http://schemas.openxmlformats.org/markup-compatibility/2006">
              <mc:Choice xmlns:v="urn:schemas-microsoft-com:vml" Requires="v">
                <p:oleObj spid="_x0000_s8194" name="" r:id="rId3" imgW="29870400" imgH="49377600" progId="Equation.DSMT4">
                  <p:embed/>
                </p:oleObj>
              </mc:Choice>
              <mc:Fallback>
                <p:oleObj name="" r:id="rId3" imgW="29870400" imgH="49377600" progId="Equation.DSMT4">
                  <p:embed/>
                  <p:pic>
                    <p:nvPicPr>
                      <p:cNvPr id="0" name="图片 8193"/>
                      <p:cNvPicPr>
                        <a:picLocks noChangeAspect="1"/>
                      </p:cNvPicPr>
                      <p:nvPr/>
                    </p:nvPicPr>
                    <p:blipFill>
                      <a:blip r:embed="rId4"/>
                      <a:stretch>
                        <a:fillRect/>
                      </a:stretch>
                    </p:blipFill>
                    <p:spPr>
                      <a:xfrm>
                        <a:off x="4244452" y="3290905"/>
                        <a:ext cx="3057100" cy="3260021"/>
                      </a:xfrm>
                      <a:prstGeom prst="rect">
                        <a:avLst/>
                      </a:prstGeom>
                      <a:noFill/>
                      <a:ln w="9525">
                        <a:noFill/>
                      </a:ln>
                    </p:spPr>
                  </p:pic>
                </p:oleObj>
              </mc:Fallback>
            </mc:AlternateContent>
          </a:graphicData>
        </a:graphic>
      </p:graphicFrame>
      <p:sp>
        <p:nvSpPr>
          <p:cNvPr id="9" name="左大括号 8"/>
          <p:cNvSpPr/>
          <p:nvPr/>
        </p:nvSpPr>
        <p:spPr>
          <a:xfrm>
            <a:off x="3725839" y="1296538"/>
            <a:ext cx="341194" cy="188339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左大括号 9"/>
          <p:cNvSpPr/>
          <p:nvPr/>
        </p:nvSpPr>
        <p:spPr>
          <a:xfrm>
            <a:off x="3753134" y="3521122"/>
            <a:ext cx="341194" cy="2879678"/>
          </a:xfrm>
          <a:prstGeom prst="leftBrace">
            <a:avLst>
              <a:gd name="adj1" fmla="val 8333"/>
              <a:gd name="adj2" fmla="val 4952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8761863" y="2019869"/>
            <a:ext cx="1228298" cy="3139321"/>
          </a:xfrm>
          <a:prstGeom prst="rect">
            <a:avLst/>
          </a:prstGeom>
          <a:noFill/>
        </p:spPr>
        <p:txBody>
          <a:bodyPr wrap="square" rtlCol="0">
            <a:spAutoFit/>
          </a:bodyPr>
          <a:lstStyle/>
          <a:p>
            <a:r>
              <a:rPr lang="zh-CN" altLang="en-US" dirty="0" smtClean="0"/>
              <a:t>（</a:t>
            </a:r>
            <a:r>
              <a:rPr lang="en-US" altLang="zh-CN" dirty="0" smtClean="0"/>
              <a:t>15</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a:t>
            </a:r>
            <a:r>
              <a:rPr lang="en-US" altLang="zh-CN" dirty="0" smtClean="0"/>
              <a:t>16</a:t>
            </a:r>
            <a:r>
              <a:rPr lang="zh-CN" altLang="en-US" dirty="0" smtClean="0"/>
              <a:t>）</a:t>
            </a:r>
            <a:endParaRPr lang="zh-CN" altLang="en-US" dirty="0"/>
          </a:p>
        </p:txBody>
      </p:sp>
      <p:sp>
        <p:nvSpPr>
          <p:cNvPr id="12" name="TextBox 11"/>
          <p:cNvSpPr txBox="1"/>
          <p:nvPr/>
        </p:nvSpPr>
        <p:spPr>
          <a:xfrm>
            <a:off x="0" y="6488430"/>
            <a:ext cx="6449695" cy="337820"/>
          </a:xfrm>
          <a:prstGeom prst="rect">
            <a:avLst/>
          </a:prstGeom>
          <a:noFill/>
        </p:spPr>
        <p:txBody>
          <a:bodyPr wrap="square" rtlCol="0">
            <a:spAutoFit/>
          </a:bodyPr>
          <a:lstStyle/>
          <a:p>
            <a:r>
              <a:rPr lang="zh-CN" altLang="en-US" sz="1600" dirty="0" smtClean="0"/>
              <a:t>至此：</a:t>
            </a:r>
            <a:r>
              <a:rPr lang="zh-CN" altLang="zh-CN" sz="1600" dirty="0" smtClean="0"/>
              <a:t>由空间</a:t>
            </a:r>
            <a:r>
              <a:rPr lang="en-US" altLang="zh-CN" sz="1600" dirty="0" smtClean="0"/>
              <a:t> 6 </a:t>
            </a:r>
            <a:r>
              <a:rPr lang="zh-CN" altLang="zh-CN" sz="1600" dirty="0" smtClean="0"/>
              <a:t>个以上已知点以及它们的坐标即可求出所有</a:t>
            </a:r>
            <a:r>
              <a:rPr lang="zh-CN" altLang="en-US" sz="1600" dirty="0" smtClean="0"/>
              <a:t>内参外参。</a:t>
            </a:r>
            <a:endParaRPr lang="zh-CN" altLang="en-US" sz="1600" dirty="0"/>
          </a:p>
        </p:txBody>
      </p:sp>
      <p:sp>
        <p:nvSpPr>
          <p:cNvPr id="3" name="右箭头 2"/>
          <p:cNvSpPr/>
          <p:nvPr/>
        </p:nvSpPr>
        <p:spPr>
          <a:xfrm>
            <a:off x="1828800" y="2063115"/>
            <a:ext cx="172212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3986" y="-204717"/>
            <a:ext cx="10515600" cy="1325563"/>
          </a:xfrm>
        </p:spPr>
        <p:txBody>
          <a:bodyPr>
            <a:normAutofit/>
          </a:bodyPr>
          <a:lstStyle/>
          <a:p>
            <a:r>
              <a:rPr lang="en-US" altLang="zh-CN" sz="3200" b="1" dirty="0" smtClean="0">
                <a:latin typeface="Times New Roman" panose="02020603050405020304" charset="0"/>
                <a:sym typeface="+mn-ea"/>
              </a:rPr>
              <a:t>§Nonlinear calibration</a:t>
            </a:r>
            <a:endParaRPr lang="en-US" altLang="zh-CN" sz="3200" b="1" dirty="0" smtClean="0">
              <a:latin typeface="Times New Roman" panose="02020603050405020304" charset="0"/>
              <a:sym typeface="+mn-ea"/>
            </a:endParaRPr>
          </a:p>
        </p:txBody>
      </p:sp>
      <p:sp>
        <p:nvSpPr>
          <p:cNvPr id="3" name="内容占位符 2"/>
          <p:cNvSpPr>
            <a:spLocks noGrp="1"/>
          </p:cNvSpPr>
          <p:nvPr>
            <p:ph idx="1"/>
          </p:nvPr>
        </p:nvSpPr>
        <p:spPr>
          <a:xfrm>
            <a:off x="1421111" y="1199524"/>
            <a:ext cx="3815686" cy="535438"/>
          </a:xfrm>
        </p:spPr>
        <p:txBody>
          <a:bodyPr>
            <a:normAutofit/>
          </a:bodyPr>
          <a:lstStyle/>
          <a:p>
            <a:pPr>
              <a:buNone/>
            </a:pPr>
            <a:r>
              <a:rPr lang="zh-CN" altLang="zh-CN" sz="1800" dirty="0" smtClean="0"/>
              <a:t>Nonlinear distortion model：</a:t>
            </a:r>
            <a:endParaRPr lang="zh-CN" altLang="en-US" sz="1800" dirty="0"/>
          </a:p>
        </p:txBody>
      </p:sp>
      <p:sp>
        <p:nvSpPr>
          <p:cNvPr id="36866"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6865" name="Object 1"/>
          <p:cNvGraphicFramePr>
            <a:graphicFrameLocks noChangeAspect="1"/>
          </p:cNvGraphicFramePr>
          <p:nvPr/>
        </p:nvGraphicFramePr>
        <p:xfrm>
          <a:off x="4585648" y="655091"/>
          <a:ext cx="3452884" cy="1333654"/>
        </p:xfrm>
        <a:graphic>
          <a:graphicData uri="http://schemas.openxmlformats.org/presentationml/2006/ole">
            <mc:AlternateContent xmlns:mc="http://schemas.openxmlformats.org/markup-compatibility/2006">
              <mc:Choice xmlns:v="urn:schemas-microsoft-com:vml" Requires="v">
                <p:oleObj spid="_x0000_s9217" name="" r:id="rId1" imgW="29870400" imgH="11582400" progId="Equation.DSMT4">
                  <p:embed/>
                </p:oleObj>
              </mc:Choice>
              <mc:Fallback>
                <p:oleObj name="" r:id="rId1" imgW="29870400" imgH="11582400" progId="Equation.DSMT4">
                  <p:embed/>
                  <p:pic>
                    <p:nvPicPr>
                      <p:cNvPr id="0" name="图片 9216"/>
                      <p:cNvPicPr>
                        <a:picLocks noChangeAspect="1"/>
                      </p:cNvPicPr>
                      <p:nvPr/>
                    </p:nvPicPr>
                    <p:blipFill>
                      <a:blip r:embed="rId2"/>
                      <a:stretch>
                        <a:fillRect/>
                      </a:stretch>
                    </p:blipFill>
                    <p:spPr>
                      <a:xfrm>
                        <a:off x="4585648" y="655091"/>
                        <a:ext cx="3452884" cy="1333654"/>
                      </a:xfrm>
                      <a:prstGeom prst="rect">
                        <a:avLst/>
                      </a:prstGeom>
                      <a:noFill/>
                      <a:ln w="9525">
                        <a:noFill/>
                      </a:ln>
                    </p:spPr>
                  </p:pic>
                </p:oleObj>
              </mc:Fallback>
            </mc:AlternateContent>
          </a:graphicData>
        </a:graphic>
      </p:graphicFrame>
      <p:sp>
        <p:nvSpPr>
          <p:cNvPr id="6" name="TextBox 5"/>
          <p:cNvSpPr txBox="1"/>
          <p:nvPr/>
        </p:nvSpPr>
        <p:spPr>
          <a:xfrm>
            <a:off x="1421139" y="1883373"/>
            <a:ext cx="3603009" cy="4208780"/>
          </a:xfrm>
          <a:prstGeom prst="rect">
            <a:avLst/>
          </a:prstGeom>
          <a:noFill/>
        </p:spPr>
        <p:txBody>
          <a:bodyPr wrap="square" rtlCol="0">
            <a:spAutoFit/>
          </a:bodyPr>
          <a:lstStyle/>
          <a:p>
            <a:endParaRPr lang="zh-CN" altLang="en-US" dirty="0" smtClean="0"/>
          </a:p>
          <a:p>
            <a:r>
              <a:rPr lang="zh-CN" altLang="en-US" dirty="0" smtClean="0"/>
              <a:t>Radial distortion：</a:t>
            </a:r>
            <a:endParaRPr lang="en-US" altLang="zh-CN" dirty="0" smtClean="0"/>
          </a:p>
          <a:p>
            <a:endParaRPr lang="en-US" altLang="zh-CN" dirty="0" smtClean="0"/>
          </a:p>
          <a:p>
            <a:endParaRPr lang="en-US" altLang="zh-CN" dirty="0" smtClean="0"/>
          </a:p>
          <a:p>
            <a:endParaRPr lang="en-US" altLang="zh-CN" dirty="0" smtClean="0"/>
          </a:p>
          <a:p>
            <a:r>
              <a:rPr lang="zh-CN" altLang="en-US" dirty="0" smtClean="0"/>
              <a:t>Centrifugal distortion：</a:t>
            </a:r>
            <a:endParaRPr lang="en-US" altLang="zh-CN" dirty="0" smtClean="0"/>
          </a:p>
          <a:p>
            <a:endParaRPr lang="en-US" altLang="zh-CN" dirty="0" smtClean="0"/>
          </a:p>
          <a:p>
            <a:endParaRPr lang="en-US" altLang="zh-CN" dirty="0" smtClean="0"/>
          </a:p>
          <a:p>
            <a:endParaRPr lang="en-US" altLang="zh-CN" dirty="0" smtClean="0"/>
          </a:p>
          <a:p>
            <a:r>
              <a:rPr lang="en-US" altLang="zh-CN" dirty="0" smtClean="0"/>
              <a:t>T</a:t>
            </a:r>
            <a:r>
              <a:rPr lang="zh-CN" dirty="0" smtClean="0"/>
              <a:t>hin prism distortion</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r>
              <a:rPr lang="zh-CN" altLang="en-US" dirty="0" smtClean="0"/>
              <a:t>The total distortion：</a:t>
            </a:r>
            <a:r>
              <a:rPr lang="zh-CN" altLang="zh-CN" dirty="0" smtClean="0"/>
              <a:t> </a:t>
            </a:r>
            <a:endParaRPr lang="zh-CN" altLang="zh-CN" dirty="0" smtClean="0"/>
          </a:p>
          <a:p>
            <a:endParaRPr lang="en-US" altLang="zh-CN" dirty="0" smtClean="0"/>
          </a:p>
        </p:txBody>
      </p:sp>
      <p:sp>
        <p:nvSpPr>
          <p:cNvPr id="36868"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6867" name="Object 3"/>
          <p:cNvGraphicFramePr>
            <a:graphicFrameLocks noChangeAspect="1"/>
          </p:cNvGraphicFramePr>
          <p:nvPr/>
        </p:nvGraphicFramePr>
        <p:xfrm>
          <a:off x="4612943" y="1883392"/>
          <a:ext cx="5357646" cy="1160060"/>
        </p:xfrm>
        <a:graphic>
          <a:graphicData uri="http://schemas.openxmlformats.org/presentationml/2006/ole">
            <mc:AlternateContent xmlns:mc="http://schemas.openxmlformats.org/markup-compatibility/2006">
              <mc:Choice xmlns:v="urn:schemas-microsoft-com:vml" Requires="v">
                <p:oleObj spid="_x0000_s9218" name="" r:id="rId3" imgW="56388000" imgH="12192000" progId="Equation.DSMT4">
                  <p:embed/>
                </p:oleObj>
              </mc:Choice>
              <mc:Fallback>
                <p:oleObj name="" r:id="rId3" imgW="56388000" imgH="12192000" progId="Equation.DSMT4">
                  <p:embed/>
                  <p:pic>
                    <p:nvPicPr>
                      <p:cNvPr id="0" name="图片 9217"/>
                      <p:cNvPicPr>
                        <a:picLocks noChangeAspect="1"/>
                      </p:cNvPicPr>
                      <p:nvPr/>
                    </p:nvPicPr>
                    <p:blipFill>
                      <a:blip r:embed="rId4"/>
                      <a:stretch>
                        <a:fillRect/>
                      </a:stretch>
                    </p:blipFill>
                    <p:spPr>
                      <a:xfrm>
                        <a:off x="4612943" y="1883392"/>
                        <a:ext cx="5357646" cy="1160060"/>
                      </a:xfrm>
                      <a:prstGeom prst="rect">
                        <a:avLst/>
                      </a:prstGeom>
                      <a:noFill/>
                      <a:ln w="9525">
                        <a:noFill/>
                      </a:ln>
                    </p:spPr>
                  </p:pic>
                </p:oleObj>
              </mc:Fallback>
            </mc:AlternateContent>
          </a:graphicData>
        </a:graphic>
      </p:graphicFrame>
      <p:sp>
        <p:nvSpPr>
          <p:cNvPr id="36870" name="Rectangle 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6869" name="Object 5"/>
          <p:cNvGraphicFramePr>
            <a:graphicFrameLocks noChangeAspect="1"/>
          </p:cNvGraphicFramePr>
          <p:nvPr/>
        </p:nvGraphicFramePr>
        <p:xfrm>
          <a:off x="4599296" y="2893325"/>
          <a:ext cx="5131558" cy="1195420"/>
        </p:xfrm>
        <a:graphic>
          <a:graphicData uri="http://schemas.openxmlformats.org/presentationml/2006/ole">
            <mc:AlternateContent xmlns:mc="http://schemas.openxmlformats.org/markup-compatibility/2006">
              <mc:Choice xmlns:v="urn:schemas-microsoft-com:vml" Requires="v">
                <p:oleObj spid="_x0000_s9219" name="" r:id="rId5" imgW="52425600" imgH="12192000" progId="Equation.DSMT4">
                  <p:embed/>
                </p:oleObj>
              </mc:Choice>
              <mc:Fallback>
                <p:oleObj name="" r:id="rId5" imgW="52425600" imgH="12192000" progId="Equation.DSMT4">
                  <p:embed/>
                  <p:pic>
                    <p:nvPicPr>
                      <p:cNvPr id="0" name="图片 9218"/>
                      <p:cNvPicPr>
                        <a:picLocks noChangeAspect="1"/>
                      </p:cNvPicPr>
                      <p:nvPr/>
                    </p:nvPicPr>
                    <p:blipFill>
                      <a:blip r:embed="rId6"/>
                      <a:stretch>
                        <a:fillRect/>
                      </a:stretch>
                    </p:blipFill>
                    <p:spPr>
                      <a:xfrm>
                        <a:off x="4599296" y="2893325"/>
                        <a:ext cx="5131558" cy="1195420"/>
                      </a:xfrm>
                      <a:prstGeom prst="rect">
                        <a:avLst/>
                      </a:prstGeom>
                      <a:noFill/>
                      <a:ln w="9525">
                        <a:noFill/>
                      </a:ln>
                    </p:spPr>
                  </p:pic>
                </p:oleObj>
              </mc:Fallback>
            </mc:AlternateContent>
          </a:graphicData>
        </a:graphic>
      </p:graphicFrame>
      <p:sp>
        <p:nvSpPr>
          <p:cNvPr id="36872" name="Rectangle 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6871" name="Object 7"/>
          <p:cNvGraphicFramePr>
            <a:graphicFrameLocks noChangeAspect="1"/>
          </p:cNvGraphicFramePr>
          <p:nvPr/>
        </p:nvGraphicFramePr>
        <p:xfrm>
          <a:off x="4626592" y="4039738"/>
          <a:ext cx="1610435" cy="951044"/>
        </p:xfrm>
        <a:graphic>
          <a:graphicData uri="http://schemas.openxmlformats.org/presentationml/2006/ole">
            <mc:AlternateContent xmlns:mc="http://schemas.openxmlformats.org/markup-compatibility/2006">
              <mc:Choice xmlns:v="urn:schemas-microsoft-com:vml" Requires="v">
                <p:oleObj spid="_x0000_s9220" name="" r:id="rId7" imgW="17068800" imgH="11582400" progId="Equation.DSMT4">
                  <p:embed/>
                </p:oleObj>
              </mc:Choice>
              <mc:Fallback>
                <p:oleObj name="" r:id="rId7" imgW="17068800" imgH="11582400" progId="Equation.DSMT4">
                  <p:embed/>
                  <p:pic>
                    <p:nvPicPr>
                      <p:cNvPr id="0" name="图片 9219"/>
                      <p:cNvPicPr>
                        <a:picLocks noChangeAspect="1"/>
                      </p:cNvPicPr>
                      <p:nvPr/>
                    </p:nvPicPr>
                    <p:blipFill>
                      <a:blip r:embed="rId8"/>
                      <a:stretch>
                        <a:fillRect/>
                      </a:stretch>
                    </p:blipFill>
                    <p:spPr>
                      <a:xfrm>
                        <a:off x="4626592" y="4039738"/>
                        <a:ext cx="1610435" cy="951044"/>
                      </a:xfrm>
                      <a:prstGeom prst="rect">
                        <a:avLst/>
                      </a:prstGeom>
                      <a:noFill/>
                      <a:ln w="9525">
                        <a:noFill/>
                      </a:ln>
                    </p:spPr>
                  </p:pic>
                </p:oleObj>
              </mc:Fallback>
            </mc:AlternateContent>
          </a:graphicData>
        </a:graphic>
      </p:graphicFrame>
      <p:sp>
        <p:nvSpPr>
          <p:cNvPr id="36874" name="Rectangle 1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6873" name="Object 9"/>
          <p:cNvGraphicFramePr>
            <a:graphicFrameLocks noChangeAspect="1"/>
          </p:cNvGraphicFramePr>
          <p:nvPr/>
        </p:nvGraphicFramePr>
        <p:xfrm>
          <a:off x="4599294" y="4940488"/>
          <a:ext cx="6837529" cy="1064525"/>
        </p:xfrm>
        <a:graphic>
          <a:graphicData uri="http://schemas.openxmlformats.org/presentationml/2006/ole">
            <mc:AlternateContent xmlns:mc="http://schemas.openxmlformats.org/markup-compatibility/2006">
              <mc:Choice xmlns:v="urn:schemas-microsoft-com:vml" Requires="v">
                <p:oleObj spid="_x0000_s9221" name="" r:id="rId9" imgW="96621600" imgH="12192000" progId="Equation.DSMT4">
                  <p:embed/>
                </p:oleObj>
              </mc:Choice>
              <mc:Fallback>
                <p:oleObj name="" r:id="rId9" imgW="96621600" imgH="12192000" progId="Equation.DSMT4">
                  <p:embed/>
                  <p:pic>
                    <p:nvPicPr>
                      <p:cNvPr id="0" name="图片 9220"/>
                      <p:cNvPicPr>
                        <a:picLocks noChangeAspect="1"/>
                      </p:cNvPicPr>
                      <p:nvPr/>
                    </p:nvPicPr>
                    <p:blipFill>
                      <a:blip r:embed="rId10"/>
                      <a:stretch>
                        <a:fillRect/>
                      </a:stretch>
                    </p:blipFill>
                    <p:spPr>
                      <a:xfrm>
                        <a:off x="4599294" y="4940488"/>
                        <a:ext cx="6837529" cy="1064525"/>
                      </a:xfrm>
                      <a:prstGeom prst="rect">
                        <a:avLst/>
                      </a:prstGeom>
                      <a:noFill/>
                      <a:ln w="9525">
                        <a:noFill/>
                      </a:ln>
                    </p:spPr>
                  </p:pic>
                </p:oleObj>
              </mc:Fallback>
            </mc:AlternateContent>
          </a:graphicData>
        </a:graphic>
      </p:graphicFrame>
      <p:sp>
        <p:nvSpPr>
          <p:cNvPr id="16" name="左大括号 15"/>
          <p:cNvSpPr/>
          <p:nvPr/>
        </p:nvSpPr>
        <p:spPr>
          <a:xfrm>
            <a:off x="4380932" y="955343"/>
            <a:ext cx="209492" cy="83251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左大括号 16"/>
          <p:cNvSpPr/>
          <p:nvPr/>
        </p:nvSpPr>
        <p:spPr>
          <a:xfrm>
            <a:off x="4394579" y="1992573"/>
            <a:ext cx="232013" cy="84616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左大括号 17"/>
          <p:cNvSpPr/>
          <p:nvPr/>
        </p:nvSpPr>
        <p:spPr>
          <a:xfrm>
            <a:off x="4367283" y="3029802"/>
            <a:ext cx="232013" cy="88710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左大括号 18"/>
          <p:cNvSpPr/>
          <p:nvPr/>
        </p:nvSpPr>
        <p:spPr>
          <a:xfrm>
            <a:off x="4394581" y="4244454"/>
            <a:ext cx="182196" cy="64144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左大括号 19"/>
          <p:cNvSpPr/>
          <p:nvPr/>
        </p:nvSpPr>
        <p:spPr>
          <a:xfrm>
            <a:off x="4449170" y="5117910"/>
            <a:ext cx="122830" cy="73698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TextBox 20"/>
          <p:cNvSpPr txBox="1"/>
          <p:nvPr/>
        </p:nvSpPr>
        <p:spPr>
          <a:xfrm>
            <a:off x="8243249" y="1282890"/>
            <a:ext cx="655092" cy="369332"/>
          </a:xfrm>
          <a:prstGeom prst="rect">
            <a:avLst/>
          </a:prstGeom>
          <a:noFill/>
        </p:spPr>
        <p:txBody>
          <a:bodyPr wrap="square" rtlCol="0">
            <a:spAutoFit/>
          </a:bodyPr>
          <a:lstStyle/>
          <a:p>
            <a:r>
              <a:rPr lang="en-US" altLang="zh-CN" dirty="0" smtClean="0"/>
              <a:t>(17)</a:t>
            </a:r>
            <a:endParaRPr lang="zh-CN" altLang="en-US" dirty="0"/>
          </a:p>
        </p:txBody>
      </p:sp>
      <p:sp>
        <p:nvSpPr>
          <p:cNvPr id="22" name="TextBox 21"/>
          <p:cNvSpPr txBox="1"/>
          <p:nvPr/>
        </p:nvSpPr>
        <p:spPr>
          <a:xfrm>
            <a:off x="10183505" y="2281451"/>
            <a:ext cx="655092" cy="369332"/>
          </a:xfrm>
          <a:prstGeom prst="rect">
            <a:avLst/>
          </a:prstGeom>
          <a:noFill/>
        </p:spPr>
        <p:txBody>
          <a:bodyPr wrap="square" rtlCol="0">
            <a:spAutoFit/>
          </a:bodyPr>
          <a:lstStyle/>
          <a:p>
            <a:r>
              <a:rPr lang="en-US" altLang="zh-CN" dirty="0" smtClean="0"/>
              <a:t>(18)</a:t>
            </a:r>
            <a:endParaRPr lang="zh-CN" altLang="en-US" dirty="0"/>
          </a:p>
        </p:txBody>
      </p:sp>
      <p:sp>
        <p:nvSpPr>
          <p:cNvPr id="23" name="TextBox 22"/>
          <p:cNvSpPr txBox="1"/>
          <p:nvPr/>
        </p:nvSpPr>
        <p:spPr>
          <a:xfrm>
            <a:off x="10183505" y="3441511"/>
            <a:ext cx="655092" cy="369332"/>
          </a:xfrm>
          <a:prstGeom prst="rect">
            <a:avLst/>
          </a:prstGeom>
          <a:noFill/>
        </p:spPr>
        <p:txBody>
          <a:bodyPr wrap="square" rtlCol="0">
            <a:spAutoFit/>
          </a:bodyPr>
          <a:lstStyle/>
          <a:p>
            <a:r>
              <a:rPr lang="en-US" altLang="zh-CN" dirty="0" smtClean="0"/>
              <a:t>(19)</a:t>
            </a:r>
            <a:endParaRPr lang="zh-CN" altLang="en-US" dirty="0"/>
          </a:p>
        </p:txBody>
      </p:sp>
      <p:sp>
        <p:nvSpPr>
          <p:cNvPr id="24" name="TextBox 23"/>
          <p:cNvSpPr txBox="1"/>
          <p:nvPr/>
        </p:nvSpPr>
        <p:spPr>
          <a:xfrm>
            <a:off x="10183504" y="4205785"/>
            <a:ext cx="655092" cy="369332"/>
          </a:xfrm>
          <a:prstGeom prst="rect">
            <a:avLst/>
          </a:prstGeom>
          <a:noFill/>
        </p:spPr>
        <p:txBody>
          <a:bodyPr wrap="square" rtlCol="0">
            <a:spAutoFit/>
          </a:bodyPr>
          <a:lstStyle/>
          <a:p>
            <a:r>
              <a:rPr lang="en-US" altLang="zh-CN" dirty="0" smtClean="0"/>
              <a:t>(20)</a:t>
            </a:r>
            <a:endParaRPr lang="zh-CN" altLang="en-US" dirty="0"/>
          </a:p>
        </p:txBody>
      </p:sp>
      <p:sp>
        <p:nvSpPr>
          <p:cNvPr id="25" name="TextBox 24"/>
          <p:cNvSpPr txBox="1"/>
          <p:nvPr/>
        </p:nvSpPr>
        <p:spPr>
          <a:xfrm>
            <a:off x="11536908" y="5311254"/>
            <a:ext cx="655092" cy="369332"/>
          </a:xfrm>
          <a:prstGeom prst="rect">
            <a:avLst/>
          </a:prstGeom>
          <a:noFill/>
        </p:spPr>
        <p:txBody>
          <a:bodyPr wrap="square" rtlCol="0">
            <a:spAutoFit/>
          </a:bodyPr>
          <a:lstStyle/>
          <a:p>
            <a:r>
              <a:rPr lang="en-US" altLang="zh-CN" dirty="0" smtClean="0"/>
              <a:t>(21)</a:t>
            </a:r>
            <a:endParaRPr lang="zh-CN" altLang="en-US" dirty="0"/>
          </a:p>
        </p:txBody>
      </p:sp>
      <p:sp>
        <p:nvSpPr>
          <p:cNvPr id="26" name="圆角矩形标注 25"/>
          <p:cNvSpPr/>
          <p:nvPr/>
        </p:nvSpPr>
        <p:spPr>
          <a:xfrm>
            <a:off x="9000490" y="102235"/>
            <a:ext cx="3020695" cy="1362075"/>
          </a:xfrm>
          <a:prstGeom prst="wedgeRoundRectCallout">
            <a:avLst>
              <a:gd name="adj1" fmla="val -83403"/>
              <a:gd name="adj2" fmla="val 285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dirty="0" err="1" smtClean="0">
                <a:sym typeface="+mn-ea"/>
              </a:rPr>
              <a:t>P</a:t>
            </a:r>
            <a:r>
              <a:rPr lang="en-US" altLang="zh-CN" sz="1600" baseline="-25000" dirty="0" err="1" smtClean="0">
                <a:sym typeface="+mn-ea"/>
              </a:rPr>
              <a:t>u</a:t>
            </a:r>
            <a:r>
              <a:rPr lang="en-US" altLang="zh-CN" sz="1600" dirty="0" smtClean="0">
                <a:sym typeface="+mn-ea"/>
              </a:rPr>
              <a:t>(</a:t>
            </a:r>
            <a:r>
              <a:rPr lang="en-US" altLang="zh-CN" sz="1600" dirty="0" err="1" smtClean="0">
                <a:sym typeface="+mn-ea"/>
              </a:rPr>
              <a:t>x</a:t>
            </a:r>
            <a:r>
              <a:rPr lang="en-US" altLang="zh-CN" sz="1600" baseline="-25000" dirty="0" err="1" smtClean="0">
                <a:sym typeface="+mn-ea"/>
              </a:rPr>
              <a:t>u</a:t>
            </a:r>
            <a:r>
              <a:rPr lang="en-US" altLang="zh-CN" sz="1600" dirty="0" err="1" smtClean="0">
                <a:sym typeface="+mn-ea"/>
              </a:rPr>
              <a:t>,y</a:t>
            </a:r>
            <a:r>
              <a:rPr lang="en-US" altLang="zh-CN" sz="1600" baseline="-25000" dirty="0" err="1" smtClean="0">
                <a:sym typeface="+mn-ea"/>
              </a:rPr>
              <a:t>u</a:t>
            </a:r>
            <a:r>
              <a:rPr lang="en-US" altLang="zh-CN" sz="1600" dirty="0" smtClean="0">
                <a:sym typeface="+mn-ea"/>
              </a:rPr>
              <a:t>):</a:t>
            </a:r>
            <a:r>
              <a:rPr lang="zh-CN" altLang="zh-CN" sz="1600" dirty="0" smtClean="0"/>
              <a:t>图像点坐标的理想值</a:t>
            </a:r>
            <a:r>
              <a:rPr lang="en-US" altLang="zh-CN" sz="1600" dirty="0" smtClean="0">
                <a:sym typeface="+mn-ea"/>
              </a:rPr>
              <a:t>P</a:t>
            </a:r>
            <a:r>
              <a:rPr lang="en-US" altLang="zh-CN" sz="1600" baseline="-25000" dirty="0" smtClean="0">
                <a:sym typeface="+mn-ea"/>
              </a:rPr>
              <a:t>d</a:t>
            </a:r>
            <a:r>
              <a:rPr lang="en-US" altLang="zh-CN" sz="1600" dirty="0" smtClean="0">
                <a:sym typeface="+mn-ea"/>
              </a:rPr>
              <a:t>(</a:t>
            </a:r>
            <a:r>
              <a:rPr lang="en-US" altLang="zh-CN" sz="1600" dirty="0" err="1" smtClean="0">
                <a:sym typeface="+mn-ea"/>
              </a:rPr>
              <a:t>x</a:t>
            </a:r>
            <a:r>
              <a:rPr lang="en-US" altLang="zh-CN" sz="1600" baseline="-25000" dirty="0" err="1" smtClean="0">
                <a:sym typeface="+mn-ea"/>
              </a:rPr>
              <a:t>d</a:t>
            </a:r>
            <a:r>
              <a:rPr lang="en-US" altLang="zh-CN" sz="1600" dirty="0" err="1" smtClean="0">
                <a:sym typeface="+mn-ea"/>
              </a:rPr>
              <a:t>,y</a:t>
            </a:r>
            <a:r>
              <a:rPr lang="en-US" altLang="zh-CN" sz="1600" baseline="-25000" dirty="0" err="1" smtClean="0">
                <a:sym typeface="+mn-ea"/>
              </a:rPr>
              <a:t>d</a:t>
            </a:r>
            <a:r>
              <a:rPr lang="en-US" altLang="zh-CN" sz="1600" dirty="0" smtClean="0">
                <a:sym typeface="+mn-ea"/>
              </a:rPr>
              <a:t>):</a:t>
            </a:r>
            <a:r>
              <a:rPr lang="zh-CN" altLang="zh-CN" sz="1600" dirty="0" smtClean="0"/>
              <a:t>实际的图像点坐标</a:t>
            </a:r>
            <a:endParaRPr lang="zh-CN" altLang="zh-CN" sz="1600" dirty="0" smtClean="0"/>
          </a:p>
          <a:p>
            <a:pPr algn="just"/>
            <a:r>
              <a:rPr lang="zh-CN" altLang="zh-CN" sz="1600" dirty="0" smtClean="0"/>
              <a:t>δ</a:t>
            </a:r>
            <a:r>
              <a:rPr lang="en-US" altLang="zh-CN" sz="1600" dirty="0" smtClean="0"/>
              <a:t>x</a:t>
            </a:r>
            <a:r>
              <a:rPr lang="zh-CN" altLang="en-US" sz="1600" dirty="0" smtClean="0"/>
              <a:t>、</a:t>
            </a:r>
            <a:r>
              <a:rPr lang="zh-CN" altLang="zh-CN" sz="1600" dirty="0" smtClean="0"/>
              <a:t>δ</a:t>
            </a:r>
            <a:r>
              <a:rPr lang="en-US" altLang="zh-CN" sz="1600" dirty="0" smtClean="0"/>
              <a:t>y:</a:t>
            </a:r>
            <a:r>
              <a:rPr lang="zh-CN" altLang="zh-CN" sz="1600" dirty="0" smtClean="0"/>
              <a:t>非线性畸变值</a:t>
            </a:r>
            <a:endParaRPr lang="zh-CN" altLang="en-US" sz="1600" dirty="0"/>
          </a:p>
        </p:txBody>
      </p:sp>
      <p:sp>
        <p:nvSpPr>
          <p:cNvPr id="4" name="文本框 3"/>
          <p:cNvSpPr txBox="1"/>
          <p:nvPr/>
        </p:nvSpPr>
        <p:spPr>
          <a:xfrm>
            <a:off x="169545" y="6004560"/>
            <a:ext cx="12284075" cy="368300"/>
          </a:xfrm>
          <a:prstGeom prst="rect">
            <a:avLst/>
          </a:prstGeom>
          <a:noFill/>
        </p:spPr>
        <p:txBody>
          <a:bodyPr wrap="square" rtlCol="0">
            <a:spAutoFit/>
          </a:bodyPr>
          <a:p>
            <a:r>
              <a:rPr lang="en-US" altLang="zh-CN"/>
              <a:t>Internal refernce of nonlinear model: linear model references(</a:t>
            </a:r>
            <a:r>
              <a:rPr lang="en-US" altLang="zh-CN" dirty="0" smtClean="0">
                <a:sym typeface="+mn-ea"/>
              </a:rPr>
              <a:t>a</a:t>
            </a:r>
            <a:r>
              <a:rPr lang="en-US" altLang="zh-CN" baseline="-25000" dirty="0" smtClean="0">
                <a:sym typeface="+mn-ea"/>
              </a:rPr>
              <a:t>x, </a:t>
            </a:r>
            <a:r>
              <a:rPr lang="en-US" altLang="zh-CN" dirty="0" smtClean="0">
                <a:sym typeface="+mn-ea"/>
              </a:rPr>
              <a:t>a</a:t>
            </a:r>
            <a:r>
              <a:rPr lang="en-US" altLang="zh-CN" baseline="-25000" dirty="0" smtClean="0">
                <a:sym typeface="+mn-ea"/>
              </a:rPr>
              <a:t>y, </a:t>
            </a:r>
            <a:r>
              <a:rPr lang="en-US" altLang="zh-CN" dirty="0" smtClean="0">
                <a:sym typeface="+mn-ea"/>
              </a:rPr>
              <a:t>u</a:t>
            </a:r>
            <a:r>
              <a:rPr lang="en-US" altLang="zh-CN" baseline="-25000" dirty="0" smtClean="0">
                <a:sym typeface="+mn-ea"/>
              </a:rPr>
              <a:t>0, </a:t>
            </a:r>
            <a:r>
              <a:rPr lang="en-US" altLang="zh-CN" dirty="0" smtClean="0">
                <a:sym typeface="+mn-ea"/>
              </a:rPr>
              <a:t>v</a:t>
            </a:r>
            <a:r>
              <a:rPr lang="en-US" altLang="zh-CN" baseline="-25000" dirty="0" smtClean="0">
                <a:sym typeface="+mn-ea"/>
              </a:rPr>
              <a:t>0</a:t>
            </a:r>
            <a:r>
              <a:rPr lang="en-US" altLang="zh-CN"/>
              <a:t>)+non</a:t>
            </a:r>
            <a:r>
              <a:rPr lang="en-US" altLang="zh-CN">
                <a:sym typeface="+mn-ea"/>
              </a:rPr>
              <a:t>linear model references(</a:t>
            </a:r>
            <a:r>
              <a:rPr lang="en-US" altLang="zh-CN" dirty="0" smtClean="0">
                <a:sym typeface="+mn-ea"/>
              </a:rPr>
              <a:t>k</a:t>
            </a:r>
            <a:r>
              <a:rPr lang="en-US" altLang="zh-CN" baseline="-25000" dirty="0" smtClean="0">
                <a:sym typeface="+mn-ea"/>
              </a:rPr>
              <a:t>1, </a:t>
            </a:r>
            <a:r>
              <a:rPr lang="en-US" altLang="zh-CN" dirty="0" smtClean="0">
                <a:sym typeface="+mn-ea"/>
              </a:rPr>
              <a:t>k</a:t>
            </a:r>
            <a:r>
              <a:rPr lang="en-US" altLang="zh-CN" baseline="-25000" dirty="0" smtClean="0">
                <a:sym typeface="+mn-ea"/>
              </a:rPr>
              <a:t>2, </a:t>
            </a:r>
            <a:r>
              <a:rPr lang="en-US" altLang="zh-CN" dirty="0" smtClean="0">
                <a:sym typeface="+mn-ea"/>
              </a:rPr>
              <a:t>p</a:t>
            </a:r>
            <a:r>
              <a:rPr lang="en-US" altLang="zh-CN" baseline="-25000" dirty="0" smtClean="0">
                <a:sym typeface="+mn-ea"/>
              </a:rPr>
              <a:t>1, </a:t>
            </a:r>
            <a:r>
              <a:rPr lang="en-US" altLang="zh-CN" dirty="0" smtClean="0">
                <a:sym typeface="+mn-ea"/>
              </a:rPr>
              <a:t>p</a:t>
            </a:r>
            <a:r>
              <a:rPr lang="en-US" altLang="zh-CN" baseline="-25000" dirty="0" smtClean="0">
                <a:sym typeface="+mn-ea"/>
              </a:rPr>
              <a:t>2, </a:t>
            </a:r>
            <a:r>
              <a:rPr lang="en-US" altLang="zh-CN" dirty="0" smtClean="0">
                <a:sym typeface="+mn-ea"/>
              </a:rPr>
              <a:t>s</a:t>
            </a:r>
            <a:r>
              <a:rPr lang="en-US" altLang="zh-CN" baseline="-25000" dirty="0" smtClean="0">
                <a:sym typeface="+mn-ea"/>
              </a:rPr>
              <a:t>1, </a:t>
            </a:r>
            <a:r>
              <a:rPr lang="en-US" altLang="zh-CN" dirty="0" smtClean="0">
                <a:sym typeface="+mn-ea"/>
              </a:rPr>
              <a:t>s</a:t>
            </a:r>
            <a:r>
              <a:rPr lang="en-US" altLang="zh-CN" baseline="-25000" dirty="0" smtClean="0">
                <a:sym typeface="+mn-ea"/>
              </a:rPr>
              <a:t>2</a:t>
            </a:r>
            <a:r>
              <a:rPr lang="en-US" altLang="zh-CN">
                <a:sym typeface="+mn-ea"/>
              </a:rPr>
              <a:t>)</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7633" y="0"/>
            <a:ext cx="10515600" cy="1325563"/>
          </a:xfrm>
        </p:spPr>
        <p:txBody>
          <a:bodyPr>
            <a:normAutofit/>
          </a:bodyPr>
          <a:lstStyle/>
          <a:p>
            <a:r>
              <a:rPr lang="en-US" altLang="zh-CN" sz="4000" b="1" dirty="0">
                <a:latin typeface="Times New Roman" panose="02020603050405020304" charset="0"/>
                <a:ea typeface="+mn-ea"/>
                <a:sym typeface="+mn-ea"/>
              </a:rPr>
              <a:t>Ⅴ. direct calibration</a:t>
            </a:r>
            <a:r>
              <a:rPr lang="en-US" altLang="zh-CN" sz="4000" b="1" baseline="30000" dirty="0">
                <a:latin typeface="Times New Roman" panose="02020603050405020304" charset="0"/>
                <a:ea typeface="+mn-ea"/>
                <a:sym typeface="+mn-ea"/>
              </a:rPr>
              <a:t>[1]</a:t>
            </a:r>
            <a:endParaRPr lang="zh-CN" altLang="en-US" b="1" baseline="30000" dirty="0" smtClean="0">
              <a:sym typeface="+mn-ea"/>
            </a:endParaRPr>
          </a:p>
        </p:txBody>
      </p:sp>
      <p:sp>
        <p:nvSpPr>
          <p:cNvPr id="4" name="TextBox 3"/>
          <p:cNvSpPr txBox="1"/>
          <p:nvPr/>
        </p:nvSpPr>
        <p:spPr>
          <a:xfrm>
            <a:off x="423081" y="5934670"/>
            <a:ext cx="11768919" cy="923330"/>
          </a:xfrm>
          <a:prstGeom prst="rect">
            <a:avLst/>
          </a:prstGeom>
          <a:noFill/>
        </p:spPr>
        <p:txBody>
          <a:bodyPr wrap="square" rtlCol="0">
            <a:spAutoFit/>
          </a:bodyPr>
          <a:lstStyle/>
          <a:p>
            <a:pPr lvl="0"/>
            <a:r>
              <a:rPr lang="en-US" altLang="zh-CN" dirty="0" smtClean="0"/>
              <a:t>[1] Wang C </a:t>
            </a:r>
            <a:r>
              <a:rPr lang="en-US" altLang="zh-CN" dirty="0" err="1" smtClean="0"/>
              <a:t>C</a:t>
            </a:r>
            <a:r>
              <a:rPr lang="en-US" altLang="zh-CN" dirty="0" smtClean="0"/>
              <a:t>. </a:t>
            </a:r>
            <a:r>
              <a:rPr lang="en-US" altLang="zh-CN" dirty="0" err="1" smtClean="0"/>
              <a:t>Nonmetric</a:t>
            </a:r>
            <a:r>
              <a:rPr lang="en-US" altLang="zh-CN" dirty="0" smtClean="0"/>
              <a:t> camera calibration for underwater laser scanning system.  IEEE Journal of Oceanic </a:t>
            </a:r>
            <a:r>
              <a:rPr lang="en-US" altLang="zh-CN" dirty="0" err="1" smtClean="0"/>
              <a:t>Engingeering</a:t>
            </a:r>
            <a:r>
              <a:rPr lang="en-US" altLang="zh-CN" dirty="0" smtClean="0"/>
              <a:t>, 2007, 32(2): 383-399.</a:t>
            </a:r>
            <a:endParaRPr lang="zh-CN" altLang="zh-CN" dirty="0" smtClean="0"/>
          </a:p>
          <a:p>
            <a:endParaRPr lang="zh-CN" altLang="en-US" dirty="0"/>
          </a:p>
        </p:txBody>
      </p:sp>
      <p:sp>
        <p:nvSpPr>
          <p:cNvPr id="37890"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7889" name="Object 1"/>
          <p:cNvGraphicFramePr>
            <a:graphicFrameLocks noChangeAspect="1"/>
          </p:cNvGraphicFramePr>
          <p:nvPr/>
        </p:nvGraphicFramePr>
        <p:xfrm>
          <a:off x="6701052" y="3589362"/>
          <a:ext cx="3643952" cy="2251880"/>
        </p:xfrm>
        <a:graphic>
          <a:graphicData uri="http://schemas.openxmlformats.org/presentationml/2006/ole">
            <mc:AlternateContent xmlns:mc="http://schemas.openxmlformats.org/markup-compatibility/2006">
              <mc:Choice xmlns:v="urn:schemas-microsoft-com:vml" Requires="v">
                <p:oleObj spid="_x0000_s10241" name="" r:id="rId1" imgW="33528000" imgH="17068800" progId="Equation.DSMT4">
                  <p:embed/>
                </p:oleObj>
              </mc:Choice>
              <mc:Fallback>
                <p:oleObj name="" r:id="rId1" imgW="33528000" imgH="17068800" progId="Equation.DSMT4">
                  <p:embed/>
                  <p:pic>
                    <p:nvPicPr>
                      <p:cNvPr id="0" name="图片 10240"/>
                      <p:cNvPicPr>
                        <a:picLocks noChangeAspect="1"/>
                      </p:cNvPicPr>
                      <p:nvPr/>
                    </p:nvPicPr>
                    <p:blipFill>
                      <a:blip r:embed="rId2"/>
                      <a:stretch>
                        <a:fillRect/>
                      </a:stretch>
                    </p:blipFill>
                    <p:spPr>
                      <a:xfrm>
                        <a:off x="6701052" y="3589362"/>
                        <a:ext cx="3643952" cy="2251880"/>
                      </a:xfrm>
                      <a:prstGeom prst="rect">
                        <a:avLst/>
                      </a:prstGeom>
                      <a:noFill/>
                      <a:ln w="9525">
                        <a:noFill/>
                      </a:ln>
                    </p:spPr>
                  </p:pic>
                </p:oleObj>
              </mc:Fallback>
            </mc:AlternateContent>
          </a:graphicData>
        </a:graphic>
      </p:graphicFrame>
      <p:sp>
        <p:nvSpPr>
          <p:cNvPr id="37892"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7891" name="Object 3"/>
          <p:cNvGraphicFramePr>
            <a:graphicFrameLocks noChangeAspect="1"/>
          </p:cNvGraphicFramePr>
          <p:nvPr/>
        </p:nvGraphicFramePr>
        <p:xfrm>
          <a:off x="6632811" y="1064526"/>
          <a:ext cx="3725839" cy="2367591"/>
        </p:xfrm>
        <a:graphic>
          <a:graphicData uri="http://schemas.openxmlformats.org/presentationml/2006/ole">
            <mc:AlternateContent xmlns:mc="http://schemas.openxmlformats.org/markup-compatibility/2006">
              <mc:Choice xmlns:v="urn:schemas-microsoft-com:vml" Requires="v">
                <p:oleObj spid="_x0000_s10242" name="" r:id="rId3" imgW="32308800" imgH="17068800" progId="Equation.DSMT4">
                  <p:embed/>
                </p:oleObj>
              </mc:Choice>
              <mc:Fallback>
                <p:oleObj name="" r:id="rId3" imgW="32308800" imgH="17068800" progId="Equation.DSMT4">
                  <p:embed/>
                  <p:pic>
                    <p:nvPicPr>
                      <p:cNvPr id="0" name="图片 10241"/>
                      <p:cNvPicPr>
                        <a:picLocks noChangeAspect="1"/>
                      </p:cNvPicPr>
                      <p:nvPr/>
                    </p:nvPicPr>
                    <p:blipFill>
                      <a:blip r:embed="rId4"/>
                      <a:stretch>
                        <a:fillRect/>
                      </a:stretch>
                    </p:blipFill>
                    <p:spPr>
                      <a:xfrm>
                        <a:off x="6632811" y="1064526"/>
                        <a:ext cx="3725839" cy="2367591"/>
                      </a:xfrm>
                      <a:prstGeom prst="rect">
                        <a:avLst/>
                      </a:prstGeom>
                      <a:noFill/>
                      <a:ln w="9525">
                        <a:noFill/>
                      </a:ln>
                    </p:spPr>
                  </p:pic>
                </p:oleObj>
              </mc:Fallback>
            </mc:AlternateContent>
          </a:graphicData>
        </a:graphic>
      </p:graphicFrame>
      <p:pic>
        <p:nvPicPr>
          <p:cNvPr id="9" name="内容占位符 3"/>
          <p:cNvPicPr/>
          <p:nvPr/>
        </p:nvPicPr>
        <p:blipFill>
          <a:blip r:embed="rId5" cstate="print"/>
          <a:stretch>
            <a:fillRect/>
          </a:stretch>
        </p:blipFill>
        <p:spPr>
          <a:xfrm>
            <a:off x="807252" y="1050878"/>
            <a:ext cx="4460784" cy="47221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4928" y="0"/>
            <a:ext cx="10515600" cy="1325563"/>
          </a:xfrm>
        </p:spPr>
        <p:txBody>
          <a:bodyPr/>
          <a:lstStyle/>
          <a:p>
            <a:r>
              <a:rPr lang="en-US" altLang="zh-CN" sz="4000" b="1" dirty="0">
                <a:latin typeface="Times New Roman" panose="02020603050405020304" charset="0"/>
                <a:ea typeface="+mn-ea"/>
              </a:rPr>
              <a:t>Ⅵ. Laser line center extraction</a:t>
            </a:r>
            <a:endParaRPr lang="en-US" altLang="zh-CN" dirty="0"/>
          </a:p>
        </p:txBody>
      </p:sp>
      <p:graphicFrame>
        <p:nvGraphicFramePr>
          <p:cNvPr id="5" name="表格 4"/>
          <p:cNvGraphicFramePr>
            <a:graphicFrameLocks noGrp="1"/>
          </p:cNvGraphicFramePr>
          <p:nvPr/>
        </p:nvGraphicFramePr>
        <p:xfrm>
          <a:off x="832513" y="1129099"/>
          <a:ext cx="10658902" cy="4886960"/>
        </p:xfrm>
        <a:graphic>
          <a:graphicData uri="http://schemas.openxmlformats.org/drawingml/2006/table">
            <a:tbl>
              <a:tblPr firstRow="1" bandRow="1">
                <a:tableStyleId>{5C22544A-7EE6-4342-B048-85BDC9FD1C3A}</a:tableStyleId>
              </a:tblPr>
              <a:tblGrid>
                <a:gridCol w="2593075"/>
                <a:gridCol w="8065827"/>
              </a:tblGrid>
              <a:tr h="370840">
                <a:tc>
                  <a:txBody>
                    <a:bodyPr/>
                    <a:lstStyle/>
                    <a:p>
                      <a:pPr algn="ctr"/>
                      <a:r>
                        <a:rPr lang="zh-CN" altLang="en-US" dirty="0" smtClean="0"/>
                        <a:t>方法</a:t>
                      </a:r>
                      <a:endParaRPr lang="zh-CN" altLang="en-US" dirty="0"/>
                    </a:p>
                  </a:txBody>
                  <a:tcPr/>
                </a:tc>
                <a:tc>
                  <a:txBody>
                    <a:bodyPr/>
                    <a:lstStyle/>
                    <a:p>
                      <a:pPr algn="ctr"/>
                      <a:r>
                        <a:rPr lang="zh-CN" altLang="en-US" dirty="0" smtClean="0"/>
                        <a:t>方法特点</a:t>
                      </a:r>
                      <a:endParaRPr lang="zh-CN" altLang="en-US" dirty="0"/>
                    </a:p>
                  </a:txBody>
                  <a:tcPr/>
                </a:tc>
              </a:tr>
              <a:tr h="370840">
                <a:tc>
                  <a:txBody>
                    <a:bodyPr/>
                    <a:lstStyle/>
                    <a:p>
                      <a:pPr algn="ctr"/>
                      <a:r>
                        <a:rPr lang="zh-CN" altLang="en-US" dirty="0" smtClean="0"/>
                        <a:t>阈值法</a:t>
                      </a:r>
                      <a:endParaRPr lang="en-US" altLang="zh-CN" dirty="0" smtClean="0"/>
                    </a:p>
                  </a:txBody>
                  <a:tcPr/>
                </a:tc>
                <a:tc>
                  <a:txBody>
                    <a:bodyPr/>
                    <a:lstStyle/>
                    <a:p>
                      <a:r>
                        <a:rPr lang="zh-CN" altLang="zh-CN" sz="1800" kern="1200" dirty="0" smtClean="0">
                          <a:solidFill>
                            <a:schemeClr val="dk1"/>
                          </a:solidFill>
                          <a:latin typeface="+mn-lt"/>
                          <a:ea typeface="+mn-ea"/>
                          <a:cs typeface="+mn-cs"/>
                        </a:rPr>
                        <a:t>速度较快，但定位精度差，三维重构效果不是很理想。</a:t>
                      </a:r>
                      <a:endParaRPr lang="zh-CN" altLang="en-US" dirty="0"/>
                    </a:p>
                  </a:txBody>
                  <a:tcPr/>
                </a:tc>
              </a:tr>
              <a:tr h="370840">
                <a:tc>
                  <a:txBody>
                    <a:bodyPr/>
                    <a:lstStyle/>
                    <a:p>
                      <a:pPr algn="ctr"/>
                      <a:r>
                        <a:rPr lang="zh-CN" altLang="en-US" dirty="0" smtClean="0"/>
                        <a:t>边缘法</a:t>
                      </a:r>
                      <a:endParaRPr lang="zh-CN" altLang="en-US" dirty="0"/>
                    </a:p>
                  </a:txBody>
                  <a:tcPr/>
                </a:tc>
                <a:tc>
                  <a:txBody>
                    <a:bodyPr/>
                    <a:lstStyle/>
                    <a:p>
                      <a:r>
                        <a:rPr lang="zh-CN" altLang="zh-CN" sz="1800" kern="1200" dirty="0" smtClean="0">
                          <a:solidFill>
                            <a:schemeClr val="dk1"/>
                          </a:solidFill>
                          <a:latin typeface="+mn-lt"/>
                          <a:ea typeface="+mn-ea"/>
                          <a:cs typeface="+mn-cs"/>
                        </a:rPr>
                        <a:t>精度不高</a:t>
                      </a:r>
                      <a:r>
                        <a:rPr lang="en-US" altLang="zh-CN" sz="1800" kern="1200" dirty="0" smtClean="0">
                          <a:solidFill>
                            <a:schemeClr val="dk1"/>
                          </a:solidFill>
                          <a:latin typeface="+mn-lt"/>
                          <a:ea typeface="+mn-ea"/>
                          <a:cs typeface="+mn-cs"/>
                        </a:rPr>
                        <a:t>; </a:t>
                      </a:r>
                      <a:endParaRPr lang="zh-CN" altLang="en-US" dirty="0"/>
                    </a:p>
                  </a:txBody>
                  <a:tcPr/>
                </a:tc>
              </a:tr>
              <a:tr h="370840">
                <a:tc>
                  <a:txBody>
                    <a:bodyPr/>
                    <a:lstStyle/>
                    <a:p>
                      <a:pPr algn="ctr"/>
                      <a:r>
                        <a:rPr lang="zh-CN" altLang="en-US" dirty="0" smtClean="0"/>
                        <a:t>中线法</a:t>
                      </a:r>
                      <a:endParaRPr lang="zh-CN" altLang="en-US" dirty="0"/>
                    </a:p>
                  </a:txBody>
                  <a:tcPr/>
                </a:tc>
                <a:tc>
                  <a:txBody>
                    <a:bodyPr/>
                    <a:lstStyle/>
                    <a:p>
                      <a:r>
                        <a:rPr lang="zh-CN" altLang="zh-CN" sz="1800" kern="1200" dirty="0" smtClean="0">
                          <a:solidFill>
                            <a:schemeClr val="dk1"/>
                          </a:solidFill>
                          <a:latin typeface="+mn-lt"/>
                          <a:ea typeface="+mn-ea"/>
                          <a:cs typeface="+mn-cs"/>
                        </a:rPr>
                        <a:t>在光带不规范的情况下对内外轮廓的对应点很难匹配导致求解中心偏移较大。</a:t>
                      </a:r>
                      <a:endParaRPr lang="zh-CN" altLang="en-US" dirty="0"/>
                    </a:p>
                  </a:txBody>
                  <a:tcPr/>
                </a:tc>
              </a:tr>
              <a:tr h="370840">
                <a:tc>
                  <a:txBody>
                    <a:bodyPr/>
                    <a:lstStyle/>
                    <a:p>
                      <a:pPr algn="ctr"/>
                      <a:r>
                        <a:rPr lang="zh-CN" altLang="en-US" dirty="0" smtClean="0"/>
                        <a:t>深度约束法</a:t>
                      </a:r>
                      <a:endParaRPr lang="zh-CN" altLang="en-US" dirty="0"/>
                    </a:p>
                  </a:txBody>
                  <a:tcPr/>
                </a:tc>
                <a:tc>
                  <a:txBody>
                    <a:bodyPr/>
                    <a:lstStyle/>
                    <a:p>
                      <a:r>
                        <a:rPr lang="zh-CN" altLang="zh-CN" sz="1800" kern="1200" dirty="0" smtClean="0">
                          <a:solidFill>
                            <a:schemeClr val="dk1"/>
                          </a:solidFill>
                          <a:latin typeface="+mn-lt"/>
                          <a:ea typeface="+mn-ea"/>
                          <a:cs typeface="+mn-cs"/>
                        </a:rPr>
                        <a:t>它的精度较高，但是对硬件的要求很高，对光源，入射方向和系统参数都有严格的要求。</a:t>
                      </a:r>
                      <a:endParaRPr lang="zh-CN" altLang="en-US" dirty="0"/>
                    </a:p>
                  </a:txBody>
                  <a:tcPr/>
                </a:tc>
              </a:tr>
              <a:tr h="370840">
                <a:tc>
                  <a:txBody>
                    <a:bodyPr/>
                    <a:lstStyle/>
                    <a:p>
                      <a:pPr algn="ctr"/>
                      <a:r>
                        <a:rPr lang="zh-CN" altLang="en-US" dirty="0" smtClean="0"/>
                        <a:t>极值法</a:t>
                      </a:r>
                      <a:endParaRPr lang="zh-CN" altLang="en-US" dirty="0"/>
                    </a:p>
                  </a:txBody>
                  <a:tcPr/>
                </a:tc>
                <a:tc>
                  <a:txBody>
                    <a:bodyPr/>
                    <a:lstStyle/>
                    <a:p>
                      <a:r>
                        <a:rPr lang="zh-CN" altLang="zh-CN" sz="1800" kern="1200" dirty="0" smtClean="0">
                          <a:solidFill>
                            <a:schemeClr val="dk1"/>
                          </a:solidFill>
                          <a:latin typeface="+mn-lt"/>
                          <a:ea typeface="+mn-ea"/>
                          <a:cs typeface="+mn-cs"/>
                        </a:rPr>
                        <a:t>这种方法比较简单、运算量小，但精度低、受噪声点影响很大。</a:t>
                      </a:r>
                      <a:endParaRPr lang="zh-CN" altLang="en-US" dirty="0"/>
                    </a:p>
                  </a:txBody>
                  <a:tcPr/>
                </a:tc>
              </a:tr>
              <a:tr h="370840">
                <a:tc>
                  <a:txBody>
                    <a:bodyPr/>
                    <a:lstStyle/>
                    <a:p>
                      <a:pPr algn="ctr"/>
                      <a:r>
                        <a:rPr lang="zh-CN" altLang="en-US" dirty="0" smtClean="0"/>
                        <a:t>高斯曲线拟合法</a:t>
                      </a:r>
                      <a:endParaRPr lang="zh-CN" altLang="en-US" dirty="0"/>
                    </a:p>
                  </a:txBody>
                  <a:tcPr/>
                </a:tc>
                <a:tc>
                  <a:txBody>
                    <a:bodyPr/>
                    <a:lstStyle/>
                    <a:p>
                      <a:r>
                        <a:rPr lang="zh-CN" altLang="zh-CN" sz="1800" kern="1200" dirty="0" smtClean="0">
                          <a:solidFill>
                            <a:schemeClr val="dk1"/>
                          </a:solidFill>
                          <a:latin typeface="+mn-lt"/>
                          <a:ea typeface="+mn-ea"/>
                          <a:cs typeface="+mn-cs"/>
                        </a:rPr>
                        <a:t>这种方法精度高，可以精确到亚像素级</a:t>
                      </a:r>
                      <a:r>
                        <a:rPr lang="en-US" altLang="zh-CN" sz="1800" kern="1200" dirty="0" smtClean="0">
                          <a:solidFill>
                            <a:schemeClr val="dk1"/>
                          </a:solidFill>
                          <a:latin typeface="+mn-lt"/>
                          <a:ea typeface="+mn-ea"/>
                          <a:cs typeface="+mn-cs"/>
                        </a:rPr>
                        <a:t>;</a:t>
                      </a:r>
                      <a:r>
                        <a:rPr lang="zh-CN" altLang="zh-CN" sz="1800" kern="1200" dirty="0" smtClean="0">
                          <a:solidFill>
                            <a:schemeClr val="dk1"/>
                          </a:solidFill>
                          <a:latin typeface="+mn-lt"/>
                          <a:ea typeface="+mn-ea"/>
                          <a:cs typeface="+mn-cs"/>
                        </a:rPr>
                        <a:t>但需要的有意义的采样点较多，不适合窄光带中心提取。</a:t>
                      </a:r>
                      <a:endParaRPr lang="zh-CN" altLang="en-US" dirty="0"/>
                    </a:p>
                  </a:txBody>
                  <a:tcPr/>
                </a:tc>
              </a:tr>
              <a:tr h="370840">
                <a:tc>
                  <a:txBody>
                    <a:bodyPr/>
                    <a:lstStyle/>
                    <a:p>
                      <a:pPr algn="ctr"/>
                      <a:r>
                        <a:rPr lang="en-US" altLang="zh-CN" dirty="0" smtClean="0"/>
                        <a:t>Hessian</a:t>
                      </a:r>
                      <a:r>
                        <a:rPr lang="zh-CN" altLang="en-US" dirty="0" smtClean="0"/>
                        <a:t>矩阵法</a:t>
                      </a:r>
                      <a:endParaRPr lang="zh-CN" altLang="en-US" dirty="0"/>
                    </a:p>
                  </a:txBody>
                  <a:tcPr/>
                </a:tc>
                <a:tc>
                  <a:txBody>
                    <a:bodyPr/>
                    <a:lstStyle/>
                    <a:p>
                      <a:r>
                        <a:rPr lang="zh-CN" altLang="zh-CN" sz="1800" kern="1200" dirty="0" smtClean="0">
                          <a:solidFill>
                            <a:schemeClr val="dk1"/>
                          </a:solidFill>
                          <a:latin typeface="+mn-lt"/>
                          <a:ea typeface="+mn-ea"/>
                          <a:cs typeface="+mn-cs"/>
                        </a:rPr>
                        <a:t>受噪声影响极大</a:t>
                      </a:r>
                      <a:endParaRPr lang="zh-CN" altLang="en-US" dirty="0"/>
                    </a:p>
                  </a:txBody>
                  <a:tcPr/>
                </a:tc>
              </a:tr>
              <a:tr h="370840">
                <a:tc>
                  <a:txBody>
                    <a:bodyPr/>
                    <a:lstStyle/>
                    <a:p>
                      <a:pPr algn="ctr"/>
                      <a:r>
                        <a:rPr lang="zh-CN" altLang="en-US" dirty="0" smtClean="0"/>
                        <a:t>基于</a:t>
                      </a:r>
                      <a:r>
                        <a:rPr lang="en-US" altLang="zh-CN" dirty="0" smtClean="0"/>
                        <a:t>FIR</a:t>
                      </a:r>
                      <a:r>
                        <a:rPr lang="zh-CN" altLang="en-US" dirty="0" smtClean="0"/>
                        <a:t>的方法</a:t>
                      </a:r>
                      <a:endParaRPr lang="zh-CN" altLang="en-US" dirty="0"/>
                    </a:p>
                  </a:txBody>
                  <a:tcPr/>
                </a:tc>
                <a:tc>
                  <a:txBody>
                    <a:bodyPr/>
                    <a:lstStyle/>
                    <a:p>
                      <a:r>
                        <a:rPr lang="zh-CN" altLang="zh-CN" sz="1800" kern="1200" dirty="0" smtClean="0">
                          <a:solidFill>
                            <a:schemeClr val="dk1"/>
                          </a:solidFill>
                          <a:latin typeface="+mn-lt"/>
                          <a:ea typeface="+mn-ea"/>
                          <a:cs typeface="+mn-cs"/>
                        </a:rPr>
                        <a:t>适应于不同光学特性的表面及信噪比较低的情况，计算相对复杂。</a:t>
                      </a:r>
                      <a:endParaRPr lang="zh-CN" altLang="en-US" dirty="0"/>
                    </a:p>
                  </a:txBody>
                  <a:tcPr/>
                </a:tc>
              </a:tr>
              <a:tr h="370840">
                <a:tc>
                  <a:txBody>
                    <a:bodyPr/>
                    <a:lstStyle/>
                    <a:p>
                      <a:pPr algn="ctr"/>
                      <a:r>
                        <a:rPr lang="zh-CN" altLang="en-US" dirty="0" smtClean="0"/>
                        <a:t>灰度重心法</a:t>
                      </a:r>
                      <a:endParaRPr lang="zh-CN" altLang="en-US" dirty="0"/>
                    </a:p>
                  </a:txBody>
                  <a:tcPr>
                    <a:solidFill>
                      <a:srgbClr val="FFFF00"/>
                    </a:solidFill>
                  </a:tcPr>
                </a:tc>
                <a:tc>
                  <a:txBody>
                    <a:bodyPr/>
                    <a:lstStyle/>
                    <a:p>
                      <a:r>
                        <a:rPr lang="zh-CN" altLang="zh-CN" sz="1800" kern="1200" dirty="0" smtClean="0">
                          <a:solidFill>
                            <a:schemeClr val="dk1"/>
                          </a:solidFill>
                          <a:latin typeface="+mn-lt"/>
                          <a:ea typeface="+mn-ea"/>
                          <a:cs typeface="+mn-cs"/>
                        </a:rPr>
                        <a:t>运算速度快，精度高。</a:t>
                      </a:r>
                      <a:endParaRPr lang="zh-CN" altLang="en-US" dirty="0"/>
                    </a:p>
                  </a:txBody>
                  <a:tcPr>
                    <a:solidFill>
                      <a:srgbClr val="FFFF00"/>
                    </a:solidFill>
                  </a:tcPr>
                </a:tc>
              </a:tr>
              <a:tr h="370840">
                <a:tc>
                  <a:txBody>
                    <a:bodyPr/>
                    <a:lstStyle/>
                    <a:p>
                      <a:pPr algn="ctr"/>
                      <a:r>
                        <a:rPr lang="zh-CN" altLang="en-US" dirty="0" smtClean="0"/>
                        <a:t>方向模板法</a:t>
                      </a:r>
                      <a:endParaRPr lang="zh-CN" altLang="en-US" dirty="0"/>
                    </a:p>
                  </a:txBody>
                  <a:tcPr>
                    <a:solidFill>
                      <a:schemeClr val="accent2">
                        <a:lumMod val="40000"/>
                        <a:lumOff val="60000"/>
                      </a:schemeClr>
                    </a:solidFill>
                  </a:tcPr>
                </a:tc>
                <a:tc>
                  <a:txBody>
                    <a:bodyPr/>
                    <a:lstStyle/>
                    <a:p>
                      <a:r>
                        <a:rPr lang="zh-CN" altLang="zh-CN" sz="1800" kern="1200" dirty="0" smtClean="0">
                          <a:solidFill>
                            <a:schemeClr val="dk1"/>
                          </a:solidFill>
                          <a:latin typeface="+mn-lt"/>
                          <a:ea typeface="+mn-ea"/>
                          <a:cs typeface="+mn-cs"/>
                        </a:rPr>
                        <a:t>这种方法不仅具有抗白噪声能力和一定的修补断线的而且还能较好地保留激光条纹的细节信</a:t>
                      </a:r>
                      <a:r>
                        <a:rPr lang="zh-CN" altLang="en-US" sz="1800" kern="1200" dirty="0" smtClean="0">
                          <a:solidFill>
                            <a:schemeClr val="dk1"/>
                          </a:solidFill>
                          <a:latin typeface="+mn-lt"/>
                          <a:ea typeface="+mn-ea"/>
                          <a:cs typeface="+mn-cs"/>
                        </a:rPr>
                        <a:t>息，运算速度较慢。</a:t>
                      </a:r>
                      <a:endParaRPr lang="zh-CN" altLang="en-US" dirty="0"/>
                    </a:p>
                  </a:txBody>
                  <a:tcPr>
                    <a:solidFill>
                      <a:schemeClr val="accent2">
                        <a:lumMod val="40000"/>
                        <a:lumOff val="60000"/>
                      </a:schemeClr>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155" y="0"/>
            <a:ext cx="10515600" cy="1325563"/>
          </a:xfrm>
        </p:spPr>
        <p:txBody>
          <a:bodyPr>
            <a:normAutofit/>
          </a:bodyPr>
          <a:lstStyle/>
          <a:p>
            <a:r>
              <a:rPr lang="en-US" altLang="zh-CN" sz="3200" b="1" dirty="0" smtClean="0">
                <a:latin typeface="Times New Roman" panose="02020603050405020304" charset="0"/>
                <a:sym typeface="+mn-ea"/>
              </a:rPr>
              <a:t>§G</a:t>
            </a:r>
            <a:r>
              <a:rPr lang="zh-CN" altLang="en-US" sz="3200" b="1" dirty="0" smtClean="0">
                <a:latin typeface="Times New Roman" panose="02020603050405020304" charset="0"/>
                <a:sym typeface="+mn-ea"/>
              </a:rPr>
              <a:t>ray-gravity method</a:t>
            </a:r>
            <a:endParaRPr lang="zh-CN" altLang="en-US" sz="3200" b="1" dirty="0" smtClean="0">
              <a:latin typeface="Times New Roman" panose="02020603050405020304" charset="0"/>
              <a:sym typeface="+mn-ea"/>
            </a:endParaRPr>
          </a:p>
        </p:txBody>
      </p:sp>
      <p:graphicFrame>
        <p:nvGraphicFramePr>
          <p:cNvPr id="-2147482621" name="对象 -2147482622"/>
          <p:cNvGraphicFramePr>
            <a:graphicFrameLocks noChangeAspect="1"/>
          </p:cNvGraphicFramePr>
          <p:nvPr/>
        </p:nvGraphicFramePr>
        <p:xfrm>
          <a:off x="1991995" y="2320290"/>
          <a:ext cx="8754745" cy="2218055"/>
        </p:xfrm>
        <a:graphic>
          <a:graphicData uri="http://schemas.openxmlformats.org/presentationml/2006/ole">
            <mc:AlternateContent xmlns:mc="http://schemas.openxmlformats.org/markup-compatibility/2006">
              <mc:Choice xmlns:v="urn:schemas-microsoft-com:vml" Requires="v">
                <p:oleObj spid="_x0000_s3076" name="" r:id="rId1" imgW="2222500" imgH="660400" progId="Equation.DSMT4">
                  <p:embed/>
                </p:oleObj>
              </mc:Choice>
              <mc:Fallback>
                <p:oleObj name="" r:id="rId1" imgW="2222500" imgH="660400" progId="Equation.DSMT4">
                  <p:embed/>
                  <p:pic>
                    <p:nvPicPr>
                      <p:cNvPr id="0" name="图片 3075"/>
                      <p:cNvPicPr/>
                      <p:nvPr/>
                    </p:nvPicPr>
                    <p:blipFill>
                      <a:blip r:embed="rId2"/>
                      <a:stretch>
                        <a:fillRect/>
                      </a:stretch>
                    </p:blipFill>
                    <p:spPr>
                      <a:xfrm>
                        <a:off x="1991995" y="2320290"/>
                        <a:ext cx="8754745" cy="2218055"/>
                      </a:xfrm>
                      <a:prstGeom prst="rect">
                        <a:avLst/>
                      </a:prstGeom>
                      <a:noFill/>
                      <a:ln w="38100">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450" y="0"/>
            <a:ext cx="10515600" cy="1325563"/>
          </a:xfrm>
        </p:spPr>
        <p:txBody>
          <a:bodyPr>
            <a:normAutofit/>
          </a:bodyPr>
          <a:lstStyle/>
          <a:p>
            <a:r>
              <a:rPr lang="en-US" altLang="zh-CN" sz="3200" b="1" dirty="0" smtClean="0">
                <a:latin typeface="Times New Roman" panose="02020603050405020304" charset="0"/>
                <a:sym typeface="+mn-ea"/>
              </a:rPr>
              <a:t>§</a:t>
            </a:r>
            <a:r>
              <a:rPr lang="zh-CN" altLang="en-US" sz="3200" b="1" dirty="0" smtClean="0">
                <a:latin typeface="Times New Roman" panose="02020603050405020304" charset="0"/>
                <a:sym typeface="+mn-ea"/>
              </a:rPr>
              <a:t>Direction template method</a:t>
            </a:r>
            <a:endParaRPr lang="zh-CN" altLang="en-US" sz="3200" b="1" dirty="0" smtClean="0">
              <a:latin typeface="Times New Roman" panose="02020603050405020304" charset="0"/>
              <a:sym typeface="+mn-ea"/>
            </a:endParaRPr>
          </a:p>
        </p:txBody>
      </p:sp>
      <p:sp>
        <p:nvSpPr>
          <p:cNvPr id="4" name="TextBox 3"/>
          <p:cNvSpPr txBox="1"/>
          <p:nvPr/>
        </p:nvSpPr>
        <p:spPr>
          <a:xfrm>
            <a:off x="777921" y="982639"/>
            <a:ext cx="11081983" cy="369332"/>
          </a:xfrm>
          <a:prstGeom prst="rect">
            <a:avLst/>
          </a:prstGeom>
          <a:noFill/>
        </p:spPr>
        <p:txBody>
          <a:bodyPr wrap="square" rtlCol="0">
            <a:spAutoFit/>
          </a:bodyPr>
          <a:lstStyle/>
          <a:p>
            <a:r>
              <a:rPr lang="zh-CN" altLang="zh-CN" dirty="0" smtClean="0"/>
              <a:t>结构光条纹有四种模式：水平、垂直、左斜</a:t>
            </a:r>
            <a:r>
              <a:rPr lang="en-US" altLang="zh-CN" dirty="0" smtClean="0"/>
              <a:t>45</a:t>
            </a:r>
            <a:r>
              <a:rPr lang="zh-CN" altLang="zh-CN" dirty="0" smtClean="0"/>
              <a:t>度、右斜</a:t>
            </a:r>
            <a:r>
              <a:rPr lang="en-US" altLang="zh-CN" dirty="0" smtClean="0"/>
              <a:t>45</a:t>
            </a:r>
            <a:r>
              <a:rPr lang="zh-CN" altLang="zh-CN" dirty="0" smtClean="0"/>
              <a:t>度，对应这四种模式，分别设计四种方向的模板</a:t>
            </a:r>
            <a:r>
              <a:rPr lang="zh-CN" altLang="en-US" dirty="0" smtClean="0"/>
              <a:t>：</a:t>
            </a:r>
            <a:endParaRPr lang="zh-CN" altLang="en-US" dirty="0"/>
          </a:p>
        </p:txBody>
      </p:sp>
      <p:sp>
        <p:nvSpPr>
          <p:cNvPr id="41986"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41985" name="Object 1"/>
          <p:cNvGraphicFramePr>
            <a:graphicFrameLocks noChangeAspect="1"/>
          </p:cNvGraphicFramePr>
          <p:nvPr/>
        </p:nvGraphicFramePr>
        <p:xfrm>
          <a:off x="163773" y="1514900"/>
          <a:ext cx="5977719" cy="1774209"/>
        </p:xfrm>
        <a:graphic>
          <a:graphicData uri="http://schemas.openxmlformats.org/presentationml/2006/ole">
            <mc:AlternateContent xmlns:mc="http://schemas.openxmlformats.org/markup-compatibility/2006">
              <mc:Choice xmlns:v="urn:schemas-microsoft-com:vml" Requires="v">
                <p:oleObj spid="_x0000_s13313" name="" r:id="rId1" imgW="98145600" imgH="28041600" progId="Equation.KSEE3">
                  <p:embed/>
                </p:oleObj>
              </mc:Choice>
              <mc:Fallback>
                <p:oleObj name="" r:id="rId1" imgW="98145600" imgH="28041600" progId="Equation.KSEE3">
                  <p:embed/>
                  <p:pic>
                    <p:nvPicPr>
                      <p:cNvPr id="0" name="图片 13312"/>
                      <p:cNvPicPr>
                        <a:picLocks noChangeAspect="1"/>
                      </p:cNvPicPr>
                      <p:nvPr/>
                    </p:nvPicPr>
                    <p:blipFill>
                      <a:blip r:embed="rId2"/>
                      <a:stretch>
                        <a:fillRect/>
                      </a:stretch>
                    </p:blipFill>
                    <p:spPr>
                      <a:xfrm>
                        <a:off x="163773" y="1514900"/>
                        <a:ext cx="5977719" cy="1774209"/>
                      </a:xfrm>
                      <a:prstGeom prst="rect">
                        <a:avLst/>
                      </a:prstGeom>
                      <a:noFill/>
                      <a:ln w="9525">
                        <a:noFill/>
                      </a:ln>
                    </p:spPr>
                  </p:pic>
                </p:oleObj>
              </mc:Fallback>
            </mc:AlternateContent>
          </a:graphicData>
        </a:graphic>
      </p:graphicFrame>
      <p:sp>
        <p:nvSpPr>
          <p:cNvPr id="41988" name="Rectangle 4"/>
          <p:cNvSpPr>
            <a:spLocks noChangeArrowheads="1"/>
          </p:cNvSpPr>
          <p:nvPr/>
        </p:nvSpPr>
        <p:spPr bwMode="auto">
          <a:xfrm>
            <a:off x="0" y="0"/>
            <a:ext cx="12192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41987" name="Object 3"/>
          <p:cNvGraphicFramePr>
            <a:graphicFrameLocks noChangeAspect="1"/>
          </p:cNvGraphicFramePr>
          <p:nvPr/>
        </p:nvGraphicFramePr>
        <p:xfrm>
          <a:off x="6127844" y="1521724"/>
          <a:ext cx="5886735" cy="1767387"/>
        </p:xfrm>
        <a:graphic>
          <a:graphicData uri="http://schemas.openxmlformats.org/presentationml/2006/ole">
            <mc:AlternateContent xmlns:mc="http://schemas.openxmlformats.org/markup-compatibility/2006">
              <mc:Choice xmlns:v="urn:schemas-microsoft-com:vml" Requires="v">
                <p:oleObj spid="_x0000_s13314" name="" r:id="rId3" imgW="103022400" imgH="28041600" progId="Equation.KSEE3">
                  <p:embed/>
                </p:oleObj>
              </mc:Choice>
              <mc:Fallback>
                <p:oleObj name="" r:id="rId3" imgW="103022400" imgH="28041600" progId="Equation.KSEE3">
                  <p:embed/>
                  <p:pic>
                    <p:nvPicPr>
                      <p:cNvPr id="0" name="图片 13313"/>
                      <p:cNvPicPr>
                        <a:picLocks noChangeAspect="1"/>
                      </p:cNvPicPr>
                      <p:nvPr/>
                    </p:nvPicPr>
                    <p:blipFill>
                      <a:blip r:embed="rId4"/>
                      <a:stretch>
                        <a:fillRect/>
                      </a:stretch>
                    </p:blipFill>
                    <p:spPr>
                      <a:xfrm>
                        <a:off x="6127844" y="1521724"/>
                        <a:ext cx="5886735" cy="1767387"/>
                      </a:xfrm>
                      <a:prstGeom prst="rect">
                        <a:avLst/>
                      </a:prstGeom>
                      <a:noFill/>
                      <a:ln w="9525">
                        <a:noFill/>
                      </a:ln>
                    </p:spPr>
                  </p:pic>
                </p:oleObj>
              </mc:Fallback>
            </mc:AlternateContent>
          </a:graphicData>
        </a:graphic>
      </p:graphicFrame>
      <p:sp>
        <p:nvSpPr>
          <p:cNvPr id="9" name="TextBox 8"/>
          <p:cNvSpPr txBox="1"/>
          <p:nvPr/>
        </p:nvSpPr>
        <p:spPr>
          <a:xfrm>
            <a:off x="1028132" y="3398293"/>
            <a:ext cx="11163868" cy="382137"/>
          </a:xfrm>
          <a:prstGeom prst="rect">
            <a:avLst/>
          </a:prstGeom>
          <a:noFill/>
        </p:spPr>
        <p:txBody>
          <a:bodyPr wrap="square" rtlCol="0">
            <a:spAutoFit/>
          </a:bodyPr>
          <a:lstStyle/>
          <a:p>
            <a:r>
              <a:rPr lang="zh-CN" altLang="en-US" dirty="0" smtClean="0"/>
              <a:t>模板</a:t>
            </a:r>
            <a:r>
              <a:rPr lang="en-US" altLang="zh-CN" dirty="0" smtClean="0"/>
              <a:t>K0                                                  </a:t>
            </a:r>
            <a:r>
              <a:rPr lang="zh-CN" altLang="en-US" dirty="0" smtClean="0"/>
              <a:t>模板</a:t>
            </a:r>
            <a:r>
              <a:rPr lang="en-US" altLang="zh-CN" dirty="0" smtClean="0"/>
              <a:t>K1                                       </a:t>
            </a:r>
            <a:r>
              <a:rPr lang="zh-CN" altLang="en-US" dirty="0" smtClean="0"/>
              <a:t>模板</a:t>
            </a:r>
            <a:r>
              <a:rPr lang="en-US" altLang="zh-CN" dirty="0" smtClean="0"/>
              <a:t>K2                                         </a:t>
            </a:r>
            <a:r>
              <a:rPr lang="zh-CN" altLang="en-US" dirty="0" smtClean="0"/>
              <a:t>模板</a:t>
            </a:r>
            <a:r>
              <a:rPr lang="en-US" altLang="zh-CN" dirty="0" smtClean="0"/>
              <a:t>K3</a:t>
            </a:r>
            <a:endParaRPr lang="zh-CN" altLang="en-US" dirty="0"/>
          </a:p>
        </p:txBody>
      </p:sp>
      <p:sp>
        <p:nvSpPr>
          <p:cNvPr id="41990" name="Rectangle 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41989" name="Object 5"/>
          <p:cNvGraphicFramePr>
            <a:graphicFrameLocks noChangeAspect="1"/>
          </p:cNvGraphicFramePr>
          <p:nvPr/>
        </p:nvGraphicFramePr>
        <p:xfrm>
          <a:off x="2388359" y="3916908"/>
          <a:ext cx="6400799" cy="354842"/>
        </p:xfrm>
        <a:graphic>
          <a:graphicData uri="http://schemas.openxmlformats.org/presentationml/2006/ole">
            <mc:AlternateContent xmlns:mc="http://schemas.openxmlformats.org/markup-compatibility/2006">
              <mc:Choice xmlns:v="urn:schemas-microsoft-com:vml" Requires="v">
                <p:oleObj spid="_x0000_s13315" name="" r:id="rId5" imgW="61569600" imgH="4876800" progId="Equation.KSEE3">
                  <p:embed/>
                </p:oleObj>
              </mc:Choice>
              <mc:Fallback>
                <p:oleObj name="" r:id="rId5" imgW="61569600" imgH="4876800" progId="Equation.KSEE3">
                  <p:embed/>
                  <p:pic>
                    <p:nvPicPr>
                      <p:cNvPr id="0" name="图片 13314"/>
                      <p:cNvPicPr>
                        <a:picLocks noChangeAspect="1"/>
                      </p:cNvPicPr>
                      <p:nvPr/>
                    </p:nvPicPr>
                    <p:blipFill>
                      <a:blip r:embed="rId6"/>
                      <a:stretch>
                        <a:fillRect/>
                      </a:stretch>
                    </p:blipFill>
                    <p:spPr>
                      <a:xfrm>
                        <a:off x="2388359" y="3916908"/>
                        <a:ext cx="6400799" cy="354842"/>
                      </a:xfrm>
                      <a:prstGeom prst="rect">
                        <a:avLst/>
                      </a:prstGeom>
                      <a:noFill/>
                      <a:ln w="9525">
                        <a:noFill/>
                      </a:ln>
                    </p:spPr>
                  </p:pic>
                </p:oleObj>
              </mc:Fallback>
            </mc:AlternateContent>
          </a:graphicData>
        </a:graphic>
      </p:graphicFrame>
      <p:sp>
        <p:nvSpPr>
          <p:cNvPr id="41992" name="Rectangle 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41991" name="Object 7"/>
          <p:cNvGraphicFramePr>
            <a:graphicFrameLocks noChangeAspect="1"/>
          </p:cNvGraphicFramePr>
          <p:nvPr/>
        </p:nvGraphicFramePr>
        <p:xfrm>
          <a:off x="2374709" y="4367283"/>
          <a:ext cx="6336242" cy="1255595"/>
        </p:xfrm>
        <a:graphic>
          <a:graphicData uri="http://schemas.openxmlformats.org/presentationml/2006/ole">
            <mc:AlternateContent xmlns:mc="http://schemas.openxmlformats.org/markup-compatibility/2006">
              <mc:Choice xmlns:v="urn:schemas-microsoft-com:vml" Requires="v">
                <p:oleObj spid="_x0000_s13316" name="" r:id="rId7" imgW="98145600" imgH="21336000" progId="Equation.KSEE3">
                  <p:embed/>
                </p:oleObj>
              </mc:Choice>
              <mc:Fallback>
                <p:oleObj name="" r:id="rId7" imgW="98145600" imgH="21336000" progId="Equation.KSEE3">
                  <p:embed/>
                  <p:pic>
                    <p:nvPicPr>
                      <p:cNvPr id="0" name="图片 13315"/>
                      <p:cNvPicPr>
                        <a:picLocks noChangeAspect="1"/>
                      </p:cNvPicPr>
                      <p:nvPr/>
                    </p:nvPicPr>
                    <p:blipFill>
                      <a:blip r:embed="rId8"/>
                      <a:stretch>
                        <a:fillRect/>
                      </a:stretch>
                    </p:blipFill>
                    <p:spPr>
                      <a:xfrm>
                        <a:off x="2374709" y="4367283"/>
                        <a:ext cx="6336242" cy="1255595"/>
                      </a:xfrm>
                      <a:prstGeom prst="rect">
                        <a:avLst/>
                      </a:prstGeom>
                      <a:noFill/>
                      <a:ln w="9525">
                        <a:noFill/>
                      </a:ln>
                    </p:spPr>
                  </p:pic>
                </p:oleObj>
              </mc:Fallback>
            </mc:AlternateContent>
          </a:graphicData>
        </a:graphic>
      </p:graphicFrame>
      <p:sp>
        <p:nvSpPr>
          <p:cNvPr id="14" name="TextBox 13"/>
          <p:cNvSpPr txBox="1"/>
          <p:nvPr/>
        </p:nvSpPr>
        <p:spPr>
          <a:xfrm>
            <a:off x="313899" y="5813946"/>
            <a:ext cx="11641540" cy="646331"/>
          </a:xfrm>
          <a:prstGeom prst="rect">
            <a:avLst/>
          </a:prstGeom>
          <a:noFill/>
        </p:spPr>
        <p:txBody>
          <a:bodyPr wrap="square" rtlCol="0">
            <a:spAutoFit/>
          </a:bodyPr>
          <a:lstStyle/>
          <a:p>
            <a:r>
              <a:rPr lang="zh-CN" altLang="zh-CN" dirty="0" smtClean="0"/>
              <a:t>对模板</a:t>
            </a:r>
            <a:r>
              <a:rPr lang="en-US" altLang="zh-CN" dirty="0" smtClean="0"/>
              <a:t>K</a:t>
            </a:r>
            <a:r>
              <a:rPr lang="en-US" altLang="zh-CN" baseline="-25000" dirty="0" smtClean="0"/>
              <a:t>1</a:t>
            </a:r>
            <a:r>
              <a:rPr lang="zh-CN" altLang="zh-CN" dirty="0" smtClean="0"/>
              <a:t>、</a:t>
            </a:r>
            <a:r>
              <a:rPr lang="en-US" altLang="zh-CN" dirty="0" smtClean="0"/>
              <a:t>K</a:t>
            </a:r>
            <a:r>
              <a:rPr lang="en-US" altLang="zh-CN" baseline="-25000" dirty="0" smtClean="0"/>
              <a:t>2</a:t>
            </a:r>
            <a:r>
              <a:rPr lang="zh-CN" altLang="zh-CN" dirty="0" smtClean="0"/>
              <a:t>、</a:t>
            </a:r>
            <a:r>
              <a:rPr lang="en-US" altLang="zh-CN" dirty="0" smtClean="0"/>
              <a:t>K</a:t>
            </a:r>
            <a:r>
              <a:rPr lang="en-US" altLang="zh-CN" baseline="-25000" dirty="0" smtClean="0"/>
              <a:t>3</a:t>
            </a:r>
            <a:r>
              <a:rPr lang="zh-CN" altLang="zh-CN" dirty="0" smtClean="0"/>
              <a:t>分别有</a:t>
            </a:r>
            <a:r>
              <a:rPr lang="en-US" altLang="zh-CN" dirty="0" smtClean="0"/>
              <a:t>H</a:t>
            </a:r>
            <a:r>
              <a:rPr lang="en-US" altLang="zh-CN" baseline="-25000" dirty="0" smtClean="0"/>
              <a:t>p1</a:t>
            </a:r>
            <a:r>
              <a:rPr lang="zh-CN" altLang="zh-CN" dirty="0" smtClean="0"/>
              <a:t>、</a:t>
            </a:r>
            <a:r>
              <a:rPr lang="en-US" altLang="zh-CN" dirty="0" smtClean="0"/>
              <a:t>H</a:t>
            </a:r>
            <a:r>
              <a:rPr lang="en-US" altLang="zh-CN" baseline="-25000" dirty="0" smtClean="0"/>
              <a:t>p2</a:t>
            </a:r>
            <a:r>
              <a:rPr lang="zh-CN" altLang="zh-CN" dirty="0" smtClean="0"/>
              <a:t>、</a:t>
            </a:r>
            <a:r>
              <a:rPr lang="en-US" altLang="zh-CN" dirty="0" smtClean="0"/>
              <a:t>H</a:t>
            </a:r>
            <a:r>
              <a:rPr lang="en-US" altLang="zh-CN" baseline="-25000" dirty="0" smtClean="0"/>
              <a:t>p3</a:t>
            </a:r>
            <a:r>
              <a:rPr lang="en-US" altLang="zh-CN" dirty="0" smtClean="0"/>
              <a:t>,</a:t>
            </a:r>
            <a:r>
              <a:rPr lang="zh-CN" altLang="zh-CN" dirty="0" smtClean="0"/>
              <a:t>如果有</a:t>
            </a:r>
            <a:r>
              <a:rPr lang="en-US" altLang="zh-CN" dirty="0" smtClean="0"/>
              <a:t>H</a:t>
            </a:r>
            <a:r>
              <a:rPr lang="en-US" altLang="zh-CN" baseline="-25000" dirty="0" smtClean="0"/>
              <a:t>p</a:t>
            </a:r>
            <a:r>
              <a:rPr lang="en-US" altLang="zh-CN" dirty="0" smtClean="0"/>
              <a:t>=max(H</a:t>
            </a:r>
            <a:r>
              <a:rPr lang="en-US" altLang="zh-CN" baseline="-25000" dirty="0" smtClean="0"/>
              <a:t>p0</a:t>
            </a:r>
            <a:r>
              <a:rPr lang="zh-CN" altLang="zh-CN" dirty="0" smtClean="0"/>
              <a:t>、</a:t>
            </a:r>
            <a:r>
              <a:rPr lang="en-US" altLang="zh-CN" dirty="0" smtClean="0"/>
              <a:t>H</a:t>
            </a:r>
            <a:r>
              <a:rPr lang="en-US" altLang="zh-CN" baseline="-25000" dirty="0" smtClean="0"/>
              <a:t>p1</a:t>
            </a:r>
            <a:r>
              <a:rPr lang="zh-CN" altLang="zh-CN" dirty="0" smtClean="0"/>
              <a:t>、</a:t>
            </a:r>
            <a:r>
              <a:rPr lang="en-US" altLang="zh-CN" dirty="0" smtClean="0"/>
              <a:t>H</a:t>
            </a:r>
            <a:r>
              <a:rPr lang="en-US" altLang="zh-CN" baseline="-25000" dirty="0" smtClean="0"/>
              <a:t>p2</a:t>
            </a:r>
            <a:r>
              <a:rPr lang="zh-CN" altLang="zh-CN" dirty="0" smtClean="0"/>
              <a:t>、</a:t>
            </a:r>
            <a:r>
              <a:rPr lang="en-US" altLang="zh-CN" dirty="0" smtClean="0"/>
              <a:t>H</a:t>
            </a:r>
            <a:r>
              <a:rPr lang="en-US" altLang="zh-CN" baseline="-25000" dirty="0" smtClean="0"/>
              <a:t>p3</a:t>
            </a:r>
            <a:r>
              <a:rPr lang="en-US" altLang="zh-CN" dirty="0" smtClean="0"/>
              <a:t>)</a:t>
            </a:r>
            <a:r>
              <a:rPr lang="zh-CN" altLang="zh-CN" dirty="0" smtClean="0"/>
              <a:t>，那么第</a:t>
            </a:r>
            <a:r>
              <a:rPr lang="en-US" altLang="zh-CN" dirty="0" err="1" smtClean="0"/>
              <a:t>i</a:t>
            </a:r>
            <a:r>
              <a:rPr lang="zh-CN" altLang="zh-CN" dirty="0" smtClean="0"/>
              <a:t>行上激光条纹中心位置为点</a:t>
            </a:r>
            <a:r>
              <a:rPr lang="en-US" altLang="zh-CN" dirty="0" smtClean="0"/>
              <a:t>P</a:t>
            </a:r>
            <a:r>
              <a:rPr lang="zh-CN" altLang="zh-CN" dirty="0" smtClean="0"/>
              <a:t>处。</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3056255" y="1471295"/>
            <a:ext cx="5759450" cy="817880"/>
            <a:chOff x="5043763" y="1722785"/>
            <a:chExt cx="4537606" cy="640123"/>
          </a:xfrm>
          <a:solidFill>
            <a:schemeClr val="accent5"/>
          </a:solidFill>
        </p:grpSpPr>
        <p:sp>
          <p:nvSpPr>
            <p:cNvPr id="9218" name="MH_Entry_1"/>
            <p:cNvSpPr>
              <a:spLocks noChangeArrowheads="1"/>
            </p:cNvSpPr>
            <p:nvPr>
              <p:custDataLst>
                <p:tags r:id="rId2"/>
              </p:custDataLst>
            </p:nvPr>
          </p:nvSpPr>
          <p:spPr bwMode="auto">
            <a:xfrm>
              <a:off x="5043763" y="1722785"/>
              <a:ext cx="4537606" cy="640123"/>
            </a:xfrm>
            <a:prstGeom prst="hexagon">
              <a:avLst>
                <a:gd name="adj" fmla="val 28245"/>
                <a:gd name="vf" fmla="val 115470"/>
              </a:avLst>
            </a:prstGeom>
            <a:grpFill/>
            <a:ln w="34925" cmpd="sng">
              <a:solidFill>
                <a:srgbClr val="FFFFFF"/>
              </a:solidFill>
              <a:miter lim="800000"/>
            </a:ln>
          </p:spPr>
          <p:txBody>
            <a:bodyPr wrap="square" lIns="467878" tIns="0" rIns="71981" bIns="0" anchor="ctr">
              <a:no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en-US" altLang="zh-CN" sz="3200" dirty="0">
                  <a:solidFill>
                    <a:srgbClr val="FFFFFF"/>
                  </a:solidFill>
                  <a:latin typeface="Times New Roman" panose="02020603050405020304" charset="0"/>
                  <a:ea typeface="+mn-ea"/>
                </a:rPr>
                <a:t> </a:t>
              </a:r>
              <a:r>
                <a:rPr lang="en-US" altLang="zh-CN" sz="2800" dirty="0">
                  <a:solidFill>
                    <a:srgbClr val="FFFFFF"/>
                  </a:solidFill>
                  <a:latin typeface="Times New Roman" panose="02020603050405020304" charset="0"/>
                  <a:ea typeface="+mn-ea"/>
                </a:rPr>
                <a:t>Camera calibration</a:t>
              </a:r>
              <a:endParaRPr lang="en-US" altLang="zh-CN" sz="2800" dirty="0">
                <a:solidFill>
                  <a:srgbClr val="FFFFFF"/>
                </a:solidFill>
                <a:latin typeface="Times New Roman" panose="02020603050405020304" charset="0"/>
                <a:ea typeface="+mn-ea"/>
              </a:endParaRPr>
            </a:p>
          </p:txBody>
        </p:sp>
        <p:sp>
          <p:nvSpPr>
            <p:cNvPr id="9219" name="MH_Number_1"/>
            <p:cNvSpPr/>
            <p:nvPr>
              <p:custDataLst>
                <p:tags r:id="rId3"/>
              </p:custDataLst>
            </p:nvPr>
          </p:nvSpPr>
          <p:spPr bwMode="auto">
            <a:xfrm>
              <a:off x="5186600" y="1788885"/>
              <a:ext cx="585635" cy="507868"/>
            </a:xfrm>
            <a:custGeom>
              <a:avLst/>
              <a:gdLst>
                <a:gd name="T0" fmla="*/ 230479 w 373220"/>
                <a:gd name="T1" fmla="*/ 0 h 323217"/>
                <a:gd name="T2" fmla="*/ 691435 w 373220"/>
                <a:gd name="T3" fmla="*/ 0 h 323217"/>
                <a:gd name="T4" fmla="*/ 921914 w 373220"/>
                <a:gd name="T5" fmla="*/ 399213 h 323217"/>
                <a:gd name="T6" fmla="*/ 691435 w 373220"/>
                <a:gd name="T7" fmla="*/ 798423 h 323217"/>
                <a:gd name="T8" fmla="*/ 230480 w 373220"/>
                <a:gd name="T9" fmla="*/ 798420 h 323217"/>
                <a:gd name="T10" fmla="*/ 0 w 373220"/>
                <a:gd name="T11" fmla="*/ 399210 h 323217"/>
                <a:gd name="T12" fmla="*/ 230479 w 373220"/>
                <a:gd name="T13" fmla="*/ 0 h 323217"/>
                <a:gd name="T14" fmla="*/ 0 60000 65536"/>
                <a:gd name="T15" fmla="*/ 0 60000 65536"/>
                <a:gd name="T16" fmla="*/ 0 60000 65536"/>
                <a:gd name="T17" fmla="*/ 0 60000 65536"/>
                <a:gd name="T18" fmla="*/ 0 60000 65536"/>
                <a:gd name="T19" fmla="*/ 0 60000 65536"/>
                <a:gd name="T20" fmla="*/ 0 60000 65536"/>
                <a:gd name="T21" fmla="*/ 0 w 373220"/>
                <a:gd name="T22" fmla="*/ 0 h 323217"/>
                <a:gd name="T23" fmla="*/ 373220 w 373220"/>
                <a:gd name="T24" fmla="*/ 323217 h 323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220" h="323217">
                  <a:moveTo>
                    <a:pt x="93305" y="0"/>
                  </a:moveTo>
                  <a:lnTo>
                    <a:pt x="279915" y="0"/>
                  </a:lnTo>
                  <a:lnTo>
                    <a:pt x="373220" y="161609"/>
                  </a:lnTo>
                  <a:lnTo>
                    <a:pt x="279915" y="323217"/>
                  </a:lnTo>
                  <a:lnTo>
                    <a:pt x="93306" y="323216"/>
                  </a:lnTo>
                  <a:lnTo>
                    <a:pt x="0" y="161608"/>
                  </a:lnTo>
                  <a:lnTo>
                    <a:pt x="93305" y="0"/>
                  </a:lnTo>
                  <a:close/>
                </a:path>
              </a:pathLst>
            </a:custGeom>
            <a:grpFill/>
            <a:ln w="34925" cmpd="sng">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zh-CN" altLang="en-US" sz="2400">
                  <a:solidFill>
                    <a:srgbClr val="FFFFFF"/>
                  </a:solidFill>
                  <a:latin typeface="+mn-lt"/>
                  <a:ea typeface="+mn-ea"/>
                </a:rPr>
                <a:t>Ⅰ </a:t>
              </a:r>
              <a:endParaRPr lang="zh-CN" altLang="en-US" sz="2400">
                <a:solidFill>
                  <a:srgbClr val="FFFFFF"/>
                </a:solidFill>
                <a:latin typeface="+mn-lt"/>
                <a:ea typeface="+mn-ea"/>
              </a:endParaRPr>
            </a:p>
          </p:txBody>
        </p:sp>
      </p:grpSp>
      <p:grpSp>
        <p:nvGrpSpPr>
          <p:cNvPr id="4" name="组合 3"/>
          <p:cNvGrpSpPr/>
          <p:nvPr>
            <p:custDataLst>
              <p:tags r:id="rId4"/>
            </p:custDataLst>
          </p:nvPr>
        </p:nvGrpSpPr>
        <p:grpSpPr>
          <a:xfrm>
            <a:off x="3056255" y="3103245"/>
            <a:ext cx="5759450" cy="868680"/>
            <a:chOff x="5043763" y="3569761"/>
            <a:chExt cx="4537481" cy="622108"/>
          </a:xfrm>
          <a:solidFill>
            <a:schemeClr val="accent1">
              <a:lumMod val="60000"/>
              <a:lumOff val="40000"/>
            </a:schemeClr>
          </a:solidFill>
        </p:grpSpPr>
        <p:sp>
          <p:nvSpPr>
            <p:cNvPr id="9222" name="MH_Entry_3"/>
            <p:cNvSpPr>
              <a:spLocks noChangeArrowheads="1"/>
            </p:cNvSpPr>
            <p:nvPr>
              <p:custDataLst>
                <p:tags r:id="rId5"/>
              </p:custDataLst>
            </p:nvPr>
          </p:nvSpPr>
          <p:spPr bwMode="auto">
            <a:xfrm>
              <a:off x="5043763" y="3569761"/>
              <a:ext cx="4537481" cy="622108"/>
            </a:xfrm>
            <a:prstGeom prst="hexagon">
              <a:avLst>
                <a:gd name="adj" fmla="val 28245"/>
                <a:gd name="vf" fmla="val 115470"/>
              </a:avLst>
            </a:prstGeom>
            <a:grpFill/>
            <a:ln w="34925" cmpd="sng">
              <a:solidFill>
                <a:srgbClr val="FFFFFF"/>
              </a:solidFill>
              <a:miter lim="800000"/>
            </a:ln>
          </p:spPr>
          <p:txBody>
            <a:bodyPr wrap="square" lIns="467878" tIns="0" rIns="71981" bIns="0" anchor="ctr">
              <a:no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en-US" altLang="zh-CN" sz="2800" dirty="0">
                  <a:solidFill>
                    <a:srgbClr val="FFFFFF"/>
                  </a:solidFill>
                  <a:latin typeface="Times New Roman" panose="02020603050405020304" charset="0"/>
                  <a:ea typeface="+mn-ea"/>
                </a:rPr>
                <a:t> Laser line center extraction</a:t>
              </a:r>
              <a:endParaRPr lang="en-US" altLang="zh-CN" sz="2800" dirty="0">
                <a:solidFill>
                  <a:srgbClr val="FFFFFF"/>
                </a:solidFill>
                <a:latin typeface="Times New Roman" panose="02020603050405020304" charset="0"/>
                <a:ea typeface="+mn-ea"/>
              </a:endParaRPr>
            </a:p>
          </p:txBody>
        </p:sp>
        <p:sp>
          <p:nvSpPr>
            <p:cNvPr id="9223" name="MH_Number_3"/>
            <p:cNvSpPr/>
            <p:nvPr>
              <p:custDataLst>
                <p:tags r:id="rId6"/>
              </p:custDataLst>
            </p:nvPr>
          </p:nvSpPr>
          <p:spPr bwMode="auto">
            <a:xfrm>
              <a:off x="5186841" y="3613418"/>
              <a:ext cx="585820" cy="453393"/>
            </a:xfrm>
            <a:custGeom>
              <a:avLst/>
              <a:gdLst>
                <a:gd name="T0" fmla="*/ 230479 w 373220"/>
                <a:gd name="T1" fmla="*/ 0 h 323217"/>
                <a:gd name="T2" fmla="*/ 691435 w 373220"/>
                <a:gd name="T3" fmla="*/ 0 h 323217"/>
                <a:gd name="T4" fmla="*/ 921914 w 373220"/>
                <a:gd name="T5" fmla="*/ 399213 h 323217"/>
                <a:gd name="T6" fmla="*/ 691435 w 373220"/>
                <a:gd name="T7" fmla="*/ 798423 h 323217"/>
                <a:gd name="T8" fmla="*/ 230480 w 373220"/>
                <a:gd name="T9" fmla="*/ 798420 h 323217"/>
                <a:gd name="T10" fmla="*/ 0 w 373220"/>
                <a:gd name="T11" fmla="*/ 399210 h 323217"/>
                <a:gd name="T12" fmla="*/ 230479 w 373220"/>
                <a:gd name="T13" fmla="*/ 0 h 323217"/>
                <a:gd name="T14" fmla="*/ 0 60000 65536"/>
                <a:gd name="T15" fmla="*/ 0 60000 65536"/>
                <a:gd name="T16" fmla="*/ 0 60000 65536"/>
                <a:gd name="T17" fmla="*/ 0 60000 65536"/>
                <a:gd name="T18" fmla="*/ 0 60000 65536"/>
                <a:gd name="T19" fmla="*/ 0 60000 65536"/>
                <a:gd name="T20" fmla="*/ 0 60000 65536"/>
                <a:gd name="T21" fmla="*/ 0 w 373220"/>
                <a:gd name="T22" fmla="*/ 0 h 323217"/>
                <a:gd name="T23" fmla="*/ 373220 w 373220"/>
                <a:gd name="T24" fmla="*/ 323217 h 323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220" h="323217">
                  <a:moveTo>
                    <a:pt x="93305" y="0"/>
                  </a:moveTo>
                  <a:lnTo>
                    <a:pt x="279915" y="0"/>
                  </a:lnTo>
                  <a:lnTo>
                    <a:pt x="373220" y="161609"/>
                  </a:lnTo>
                  <a:lnTo>
                    <a:pt x="279915" y="323217"/>
                  </a:lnTo>
                  <a:lnTo>
                    <a:pt x="93306" y="323216"/>
                  </a:lnTo>
                  <a:lnTo>
                    <a:pt x="0" y="161608"/>
                  </a:lnTo>
                  <a:lnTo>
                    <a:pt x="93305" y="0"/>
                  </a:lnTo>
                  <a:close/>
                </a:path>
              </a:pathLst>
            </a:custGeom>
            <a:grpFill/>
            <a:ln w="34925" cmpd="sng">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zh-CN" altLang="en-US" sz="2400">
                  <a:solidFill>
                    <a:srgbClr val="FFFFFF"/>
                  </a:solidFill>
                  <a:latin typeface="+mn-lt"/>
                  <a:ea typeface="+mn-ea"/>
                </a:rPr>
                <a:t>Ⅱ</a:t>
              </a:r>
              <a:endParaRPr lang="zh-CN" altLang="en-US" sz="2400">
                <a:solidFill>
                  <a:srgbClr val="FFFFFF"/>
                </a:solidFill>
                <a:latin typeface="+mn-lt"/>
                <a:ea typeface="+mn-ea"/>
              </a:endParaRPr>
            </a:p>
          </p:txBody>
        </p:sp>
      </p:grpSp>
      <p:grpSp>
        <p:nvGrpSpPr>
          <p:cNvPr id="7" name="组合 6"/>
          <p:cNvGrpSpPr/>
          <p:nvPr>
            <p:custDataLst>
              <p:tags r:id="rId7"/>
            </p:custDataLst>
          </p:nvPr>
        </p:nvGrpSpPr>
        <p:grpSpPr>
          <a:xfrm>
            <a:off x="3056255" y="4730750"/>
            <a:ext cx="5759450" cy="727075"/>
            <a:chOff x="5043763" y="4212924"/>
            <a:chExt cx="4537481" cy="509455"/>
          </a:xfrm>
          <a:solidFill>
            <a:srgbClr val="0070C0"/>
          </a:solidFill>
        </p:grpSpPr>
        <p:sp>
          <p:nvSpPr>
            <p:cNvPr id="9224" name="MH_Entry_4"/>
            <p:cNvSpPr>
              <a:spLocks noChangeArrowheads="1"/>
            </p:cNvSpPr>
            <p:nvPr>
              <p:custDataLst>
                <p:tags r:id="rId8"/>
              </p:custDataLst>
            </p:nvPr>
          </p:nvSpPr>
          <p:spPr bwMode="auto">
            <a:xfrm>
              <a:off x="5043763" y="4212924"/>
              <a:ext cx="4537481" cy="509455"/>
            </a:xfrm>
            <a:prstGeom prst="hexagon">
              <a:avLst>
                <a:gd name="adj" fmla="val 28245"/>
                <a:gd name="vf" fmla="val 115470"/>
              </a:avLst>
            </a:prstGeom>
            <a:grpFill/>
            <a:ln w="34925" cmpd="sng">
              <a:solidFill>
                <a:srgbClr val="FFFFFF"/>
              </a:solidFill>
              <a:miter lim="800000"/>
            </a:ln>
          </p:spPr>
          <p:txBody>
            <a:bodyPr wrap="square" lIns="467878" tIns="0" rIns="71981" bIns="0" anchor="ctr">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en-US" altLang="zh-CN" sz="2800" dirty="0">
                  <a:solidFill>
                    <a:srgbClr val="FFFFFF"/>
                  </a:solidFill>
                  <a:latin typeface="Times New Roman" panose="02020603050405020304" charset="0"/>
                  <a:ea typeface="+mn-ea"/>
                </a:rPr>
                <a:t>Experiment</a:t>
              </a:r>
              <a:endParaRPr lang="en-US" altLang="zh-CN" sz="2800" dirty="0">
                <a:solidFill>
                  <a:srgbClr val="FFFFFF"/>
                </a:solidFill>
                <a:latin typeface="Times New Roman" panose="02020603050405020304" charset="0"/>
                <a:ea typeface="+mn-ea"/>
              </a:endParaRPr>
            </a:p>
          </p:txBody>
        </p:sp>
        <p:sp>
          <p:nvSpPr>
            <p:cNvPr id="9225" name="MH_Number_4"/>
            <p:cNvSpPr/>
            <p:nvPr>
              <p:custDataLst>
                <p:tags r:id="rId9"/>
              </p:custDataLst>
            </p:nvPr>
          </p:nvSpPr>
          <p:spPr bwMode="auto">
            <a:xfrm>
              <a:off x="5186841" y="4263202"/>
              <a:ext cx="585820" cy="409344"/>
            </a:xfrm>
            <a:custGeom>
              <a:avLst/>
              <a:gdLst>
                <a:gd name="T0" fmla="*/ 229856 w 373220"/>
                <a:gd name="T1" fmla="*/ 0 h 323217"/>
                <a:gd name="T2" fmla="*/ 689566 w 373220"/>
                <a:gd name="T3" fmla="*/ 0 h 323217"/>
                <a:gd name="T4" fmla="*/ 919421 w 373220"/>
                <a:gd name="T5" fmla="*/ 399213 h 323217"/>
                <a:gd name="T6" fmla="*/ 689566 w 373220"/>
                <a:gd name="T7" fmla="*/ 798423 h 323217"/>
                <a:gd name="T8" fmla="*/ 229857 w 373220"/>
                <a:gd name="T9" fmla="*/ 798420 h 323217"/>
                <a:gd name="T10" fmla="*/ 0 w 373220"/>
                <a:gd name="T11" fmla="*/ 399210 h 323217"/>
                <a:gd name="T12" fmla="*/ 229856 w 373220"/>
                <a:gd name="T13" fmla="*/ 0 h 323217"/>
                <a:gd name="T14" fmla="*/ 0 60000 65536"/>
                <a:gd name="T15" fmla="*/ 0 60000 65536"/>
                <a:gd name="T16" fmla="*/ 0 60000 65536"/>
                <a:gd name="T17" fmla="*/ 0 60000 65536"/>
                <a:gd name="T18" fmla="*/ 0 60000 65536"/>
                <a:gd name="T19" fmla="*/ 0 60000 65536"/>
                <a:gd name="T20" fmla="*/ 0 60000 65536"/>
                <a:gd name="T21" fmla="*/ 0 w 373220"/>
                <a:gd name="T22" fmla="*/ 0 h 323217"/>
                <a:gd name="T23" fmla="*/ 373220 w 373220"/>
                <a:gd name="T24" fmla="*/ 323217 h 323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220" h="323217">
                  <a:moveTo>
                    <a:pt x="93305" y="0"/>
                  </a:moveTo>
                  <a:lnTo>
                    <a:pt x="279915" y="0"/>
                  </a:lnTo>
                  <a:lnTo>
                    <a:pt x="373220" y="161609"/>
                  </a:lnTo>
                  <a:lnTo>
                    <a:pt x="279915" y="323217"/>
                  </a:lnTo>
                  <a:lnTo>
                    <a:pt x="93306" y="323216"/>
                  </a:lnTo>
                  <a:lnTo>
                    <a:pt x="0" y="161608"/>
                  </a:lnTo>
                  <a:lnTo>
                    <a:pt x="93305" y="0"/>
                  </a:lnTo>
                  <a:close/>
                </a:path>
              </a:pathLst>
            </a:custGeom>
            <a:grpFill/>
            <a:ln w="34925" cmpd="sng">
              <a:solidFill>
                <a:srgbClr val="FFFFFF"/>
              </a:solidFill>
              <a:miter lim="800000"/>
            </a:ln>
          </p:spPr>
          <p:txBody>
            <a:bodyPr wrap="square" lIns="0" tIns="0" rIns="0" bIns="0" anchor="ctr">
              <a:normAutofit/>
            </a:bodyPr>
            <a:lstStyle>
              <a:lvl1pPr algn="just">
                <a:lnSpc>
                  <a:spcPct val="110000"/>
                </a:lnSpc>
                <a:spcBef>
                  <a:spcPts val="1800"/>
                </a:spcBef>
                <a:buClr>
                  <a:srgbClr val="7DA44B"/>
                </a:buClr>
                <a:buSzPct val="100000"/>
                <a:buFont typeface="Webdings" panose="05030102010509060703" pitchFamily="18" charset="2"/>
                <a:buChar char="Ë"/>
                <a:defRPr sz="2400">
                  <a:solidFill>
                    <a:srgbClr val="227577"/>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83BBDD"/>
                </a:buClr>
                <a:buFont typeface="幼圆" panose="02010509060101010101" pitchFamily="49" charset="-122"/>
                <a:buChar char=" "/>
                <a:defRPr sz="2000">
                  <a:solidFill>
                    <a:srgbClr val="7D7D7D"/>
                  </a:solidFill>
                  <a:latin typeface="幼圆" panose="02010509060101010101"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ctr" eaLnBrk="1" hangingPunct="1">
                <a:spcBef>
                  <a:spcPct val="0"/>
                </a:spcBef>
                <a:buClrTx/>
                <a:buSzTx/>
                <a:buFont typeface="Webdings" panose="05030102010509060703" pitchFamily="18" charset="2"/>
                <a:buNone/>
              </a:pPr>
              <a:r>
                <a:rPr lang="zh-CN" altLang="en-US" sz="2400">
                  <a:solidFill>
                    <a:srgbClr val="FFFFFF"/>
                  </a:solidFill>
                  <a:latin typeface="+mn-lt"/>
                  <a:ea typeface="+mn-ea"/>
                </a:rPr>
                <a:t>Ⅲ</a:t>
              </a:r>
              <a:endParaRPr lang="zh-CN" altLang="en-US" sz="2400">
                <a:solidFill>
                  <a:srgbClr val="FFFFFF"/>
                </a:solidFill>
                <a:latin typeface="+mn-lt"/>
                <a:ea typeface="+mn-ea"/>
              </a:endParaRPr>
            </a:p>
          </p:txBody>
        </p:sp>
      </p:grpSp>
      <p:sp>
        <p:nvSpPr>
          <p:cNvPr id="9" name="文本框 8"/>
          <p:cNvSpPr txBox="1"/>
          <p:nvPr/>
        </p:nvSpPr>
        <p:spPr>
          <a:xfrm>
            <a:off x="1666240" y="272415"/>
            <a:ext cx="5151120" cy="579120"/>
          </a:xfrm>
          <a:prstGeom prst="rect">
            <a:avLst/>
          </a:prstGeom>
          <a:noFill/>
        </p:spPr>
        <p:txBody>
          <a:bodyPr wrap="square" rtlCol="0">
            <a:spAutoFit/>
          </a:bodyPr>
          <a:lstStyle/>
          <a:p>
            <a:r>
              <a:rPr lang="en-US" altLang="zh-CN" sz="3200" b="1">
                <a:latin typeface="Times New Roman" panose="02020603050405020304" charset="0"/>
              </a:rPr>
              <a:t>CONTENTS</a:t>
            </a:r>
            <a:endParaRPr lang="en-US" altLang="zh-CN" sz="3200" b="1">
              <a:latin typeface="Times New Roman" panose="0202060305040502030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3799" y="182880"/>
            <a:ext cx="10515600" cy="1325563"/>
          </a:xfrm>
        </p:spPr>
        <p:txBody>
          <a:bodyPr>
            <a:normAutofit/>
          </a:bodyPr>
          <a:lstStyle/>
          <a:p>
            <a:r>
              <a:rPr lang="en-US" altLang="zh-CN" sz="3200" b="1" dirty="0" smtClean="0">
                <a:latin typeface="Times New Roman" panose="02020603050405020304" charset="0"/>
                <a:sym typeface="+mn-ea"/>
              </a:rPr>
              <a:t>§Flow of d</a:t>
            </a:r>
            <a:r>
              <a:rPr lang="zh-CN" altLang="en-US" sz="3200" b="1" dirty="0" smtClean="0">
                <a:latin typeface="Times New Roman" panose="02020603050405020304" charset="0"/>
                <a:sym typeface="+mn-ea"/>
              </a:rPr>
              <a:t>irection template method</a:t>
            </a:r>
            <a:br>
              <a:rPr lang="zh-CN" altLang="en-US" sz="3200" b="1" dirty="0" smtClean="0">
                <a:latin typeface="Times New Roman" panose="02020603050405020304" charset="0"/>
                <a:sym typeface="+mn-ea"/>
              </a:rPr>
            </a:br>
            <a:r>
              <a:rPr lang="en-US" altLang="zh-CN" sz="3200" b="1" dirty="0" smtClean="0">
                <a:latin typeface="Times New Roman" panose="02020603050405020304" charset="0"/>
                <a:sym typeface="+mn-ea"/>
              </a:rPr>
              <a:t> </a:t>
            </a:r>
            <a:endParaRPr lang="en-US" altLang="zh-CN" sz="3200" b="1" dirty="0" smtClean="0">
              <a:latin typeface="Times New Roman" panose="02020603050405020304" charset="0"/>
              <a:sym typeface="+mn-ea"/>
            </a:endParaRPr>
          </a:p>
        </p:txBody>
      </p:sp>
      <p:graphicFrame>
        <p:nvGraphicFramePr>
          <p:cNvPr id="4" name="图示 3"/>
          <p:cNvGraphicFramePr/>
          <p:nvPr/>
        </p:nvGraphicFramePr>
        <p:xfrm>
          <a:off x="530746" y="1187355"/>
          <a:ext cx="10755953" cy="43399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4803" y="0"/>
            <a:ext cx="10515600" cy="1325563"/>
          </a:xfrm>
        </p:spPr>
        <p:txBody>
          <a:bodyPr>
            <a:normAutofit/>
          </a:bodyPr>
          <a:lstStyle/>
          <a:p>
            <a:r>
              <a:rPr lang="en-US" altLang="zh-CN" sz="3200" b="1" dirty="0" smtClean="0">
                <a:latin typeface="Times New Roman" panose="02020603050405020304" charset="0"/>
                <a:sym typeface="+mn-ea"/>
              </a:rPr>
              <a:t>§G</a:t>
            </a:r>
            <a:r>
              <a:rPr lang="zh-CN" altLang="en-US" sz="3200" b="1" dirty="0" smtClean="0">
                <a:latin typeface="Times New Roman" panose="02020603050405020304" charset="0"/>
                <a:sym typeface="+mn-ea"/>
              </a:rPr>
              <a:t>ray-gravity method </a:t>
            </a:r>
            <a:r>
              <a:rPr lang="en-US" altLang="zh-CN" sz="3200" b="1" dirty="0" smtClean="0">
                <a:latin typeface="Times New Roman" panose="02020603050405020304" charset="0"/>
                <a:sym typeface="+mn-ea"/>
              </a:rPr>
              <a:t>&amp; </a:t>
            </a:r>
            <a:r>
              <a:rPr lang="zh-CN" altLang="en-US" sz="3200" b="1" dirty="0" smtClean="0">
                <a:latin typeface="Times New Roman" panose="02020603050405020304" charset="0"/>
                <a:sym typeface="+mn-ea"/>
              </a:rPr>
              <a:t>Direction template method</a:t>
            </a:r>
            <a:endParaRPr lang="zh-CN" altLang="en-US" sz="3200" b="1" dirty="0" smtClean="0">
              <a:latin typeface="Times New Roman" panose="02020603050405020304" charset="0"/>
              <a:sym typeface="+mn-ea"/>
            </a:endParaRPr>
          </a:p>
        </p:txBody>
      </p:sp>
      <p:pic>
        <p:nvPicPr>
          <p:cNvPr id="4" name="图片 3" descr="15"/>
          <p:cNvPicPr/>
          <p:nvPr/>
        </p:nvPicPr>
        <p:blipFill>
          <a:blip r:embed="rId1" cstate="print"/>
          <a:stretch>
            <a:fillRect/>
          </a:stretch>
        </p:blipFill>
        <p:spPr>
          <a:xfrm>
            <a:off x="1251204" y="1138990"/>
            <a:ext cx="2952305" cy="2068233"/>
          </a:xfrm>
          <a:prstGeom prst="rect">
            <a:avLst/>
          </a:prstGeom>
        </p:spPr>
      </p:pic>
      <p:pic>
        <p:nvPicPr>
          <p:cNvPr id="5" name="图片 4" descr="15"/>
          <p:cNvPicPr/>
          <p:nvPr/>
        </p:nvPicPr>
        <p:blipFill>
          <a:blip r:embed="rId2" cstate="print"/>
          <a:stretch>
            <a:fillRect/>
          </a:stretch>
        </p:blipFill>
        <p:spPr>
          <a:xfrm>
            <a:off x="7630710" y="1179936"/>
            <a:ext cx="2908300" cy="2068830"/>
          </a:xfrm>
          <a:prstGeom prst="rect">
            <a:avLst/>
          </a:prstGeom>
        </p:spPr>
      </p:pic>
      <p:pic>
        <p:nvPicPr>
          <p:cNvPr id="6" name="图片 5"/>
          <p:cNvPicPr/>
          <p:nvPr/>
        </p:nvPicPr>
        <p:blipFill>
          <a:blip r:embed="rId3" cstate="print"/>
          <a:stretch>
            <a:fillRect/>
          </a:stretch>
        </p:blipFill>
        <p:spPr>
          <a:xfrm>
            <a:off x="1156499" y="3738084"/>
            <a:ext cx="2965124" cy="2138680"/>
          </a:xfrm>
          <a:prstGeom prst="rect">
            <a:avLst/>
          </a:prstGeom>
          <a:noFill/>
          <a:ln w="9525">
            <a:noFill/>
          </a:ln>
        </p:spPr>
      </p:pic>
      <p:pic>
        <p:nvPicPr>
          <p:cNvPr id="7" name="图片 6"/>
          <p:cNvPicPr/>
          <p:nvPr/>
        </p:nvPicPr>
        <p:blipFill>
          <a:blip r:embed="rId4" cstate="print"/>
          <a:stretch>
            <a:fillRect/>
          </a:stretch>
        </p:blipFill>
        <p:spPr>
          <a:xfrm>
            <a:off x="4468760" y="3761573"/>
            <a:ext cx="2846441" cy="2118995"/>
          </a:xfrm>
          <a:prstGeom prst="rect">
            <a:avLst/>
          </a:prstGeom>
          <a:noFill/>
          <a:ln w="9525">
            <a:noFill/>
          </a:ln>
        </p:spPr>
      </p:pic>
      <p:pic>
        <p:nvPicPr>
          <p:cNvPr id="8" name="图片 7" descr="剪枝"/>
          <p:cNvPicPr/>
          <p:nvPr/>
        </p:nvPicPr>
        <p:blipFill>
          <a:blip r:embed="rId5" cstate="print"/>
          <a:stretch>
            <a:fillRect/>
          </a:stretch>
        </p:blipFill>
        <p:spPr>
          <a:xfrm>
            <a:off x="7624272" y="3771411"/>
            <a:ext cx="2939093" cy="2126615"/>
          </a:xfrm>
          <a:prstGeom prst="rect">
            <a:avLst/>
          </a:prstGeom>
        </p:spPr>
      </p:pic>
      <p:sp>
        <p:nvSpPr>
          <p:cNvPr id="9" name="TextBox 8"/>
          <p:cNvSpPr txBox="1"/>
          <p:nvPr/>
        </p:nvSpPr>
        <p:spPr>
          <a:xfrm>
            <a:off x="941696" y="6073253"/>
            <a:ext cx="9362364" cy="369332"/>
          </a:xfrm>
          <a:prstGeom prst="rect">
            <a:avLst/>
          </a:prstGeom>
          <a:noFill/>
        </p:spPr>
        <p:txBody>
          <a:bodyPr wrap="square" rtlCol="0">
            <a:spAutoFit/>
          </a:bodyPr>
          <a:lstStyle/>
          <a:p>
            <a:r>
              <a:rPr lang="zh-CN" altLang="en-US" dirty="0" smtClean="0"/>
              <a:t>                  二值化                                                 细化                                                      剪枝</a:t>
            </a:r>
            <a:endParaRPr lang="zh-CN" altLang="en-US" dirty="0"/>
          </a:p>
        </p:txBody>
      </p:sp>
      <p:sp>
        <p:nvSpPr>
          <p:cNvPr id="10" name="TextBox 9"/>
          <p:cNvSpPr txBox="1"/>
          <p:nvPr/>
        </p:nvSpPr>
        <p:spPr>
          <a:xfrm>
            <a:off x="1310185" y="3289111"/>
            <a:ext cx="8775511" cy="369332"/>
          </a:xfrm>
          <a:prstGeom prst="rect">
            <a:avLst/>
          </a:prstGeom>
          <a:noFill/>
        </p:spPr>
        <p:txBody>
          <a:bodyPr wrap="square" rtlCol="0">
            <a:spAutoFit/>
          </a:bodyPr>
          <a:lstStyle/>
          <a:p>
            <a:r>
              <a:rPr lang="zh-CN" altLang="en-US" dirty="0" smtClean="0"/>
              <a:t>        原图                                                                                                                    灰度重心法</a:t>
            </a:r>
            <a:endParaRPr lang="zh-CN" altLang="en-US" dirty="0"/>
          </a:p>
        </p:txBody>
      </p:sp>
      <p:sp>
        <p:nvSpPr>
          <p:cNvPr id="11" name="右箭头 10"/>
          <p:cNvSpPr/>
          <p:nvPr/>
        </p:nvSpPr>
        <p:spPr>
          <a:xfrm>
            <a:off x="4585648" y="1951630"/>
            <a:ext cx="2593074" cy="545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7800" y="-96757"/>
            <a:ext cx="10515600" cy="1325563"/>
          </a:xfrm>
        </p:spPr>
        <p:txBody>
          <a:bodyPr/>
          <a:lstStyle/>
          <a:p>
            <a:pPr algn="l"/>
            <a:r>
              <a:rPr lang="en-US" altLang="zh-CN" sz="4000" b="1" dirty="0">
                <a:latin typeface="Times New Roman" panose="02020603050405020304" charset="0"/>
                <a:ea typeface="+mn-ea"/>
              </a:rPr>
              <a:t>Ⅶ. Experiment</a:t>
            </a:r>
            <a:endParaRPr lang="en-US" altLang="zh-CN" sz="4000" b="1" dirty="0">
              <a:latin typeface="Times New Roman" panose="02020603050405020304" charset="0"/>
              <a:ea typeface="+mn-ea"/>
            </a:endParaRPr>
          </a:p>
        </p:txBody>
      </p:sp>
      <p:sp>
        <p:nvSpPr>
          <p:cNvPr id="4" name="TextBox 3"/>
          <p:cNvSpPr txBox="1"/>
          <p:nvPr/>
        </p:nvSpPr>
        <p:spPr>
          <a:xfrm>
            <a:off x="1187355" y="859810"/>
            <a:ext cx="5800299" cy="396240"/>
          </a:xfrm>
          <a:prstGeom prst="rect">
            <a:avLst/>
          </a:prstGeom>
          <a:noFill/>
        </p:spPr>
        <p:txBody>
          <a:bodyPr wrap="square" rtlCol="0">
            <a:spAutoFit/>
          </a:bodyPr>
          <a:lstStyle/>
          <a:p>
            <a:r>
              <a:rPr lang="en-US" altLang="zh-CN" sz="2000" dirty="0" smtClean="0">
                <a:latin typeface="Times New Roman" panose="02020603050405020304" charset="0"/>
                <a:sym typeface="+mn-ea"/>
              </a:rPr>
              <a:t>Overwater e</a:t>
            </a:r>
            <a:r>
              <a:rPr lang="en-US" altLang="zh-CN" sz="2000" dirty="0" smtClean="0">
                <a:latin typeface="Times New Roman" panose="02020603050405020304" charset="0"/>
              </a:rPr>
              <a:t>xperiment </a:t>
            </a:r>
            <a:r>
              <a:rPr lang="zh-CN" altLang="en-US" dirty="0" smtClean="0"/>
              <a:t>：</a:t>
            </a:r>
            <a:endParaRPr lang="zh-CN" altLang="en-US" dirty="0"/>
          </a:p>
        </p:txBody>
      </p:sp>
      <p:pic>
        <p:nvPicPr>
          <p:cNvPr id="5" name="图片 4"/>
          <p:cNvPicPr/>
          <p:nvPr/>
        </p:nvPicPr>
        <p:blipFill>
          <a:blip r:embed="rId1" cstate="print"/>
          <a:stretch>
            <a:fillRect/>
          </a:stretch>
        </p:blipFill>
        <p:spPr>
          <a:xfrm>
            <a:off x="1021207" y="1412595"/>
            <a:ext cx="3277837" cy="3964624"/>
          </a:xfrm>
          <a:prstGeom prst="rect">
            <a:avLst/>
          </a:prstGeom>
        </p:spPr>
      </p:pic>
      <p:pic>
        <p:nvPicPr>
          <p:cNvPr id="6" name="图片 5"/>
          <p:cNvPicPr/>
          <p:nvPr/>
        </p:nvPicPr>
        <p:blipFill>
          <a:blip r:embed="rId2" cstate="print"/>
          <a:stretch>
            <a:fillRect/>
          </a:stretch>
        </p:blipFill>
        <p:spPr>
          <a:xfrm>
            <a:off x="8093511" y="1484337"/>
            <a:ext cx="3247780" cy="3920176"/>
          </a:xfrm>
          <a:prstGeom prst="rect">
            <a:avLst/>
          </a:prstGeom>
          <a:noFill/>
          <a:ln w="9525">
            <a:noFill/>
          </a:ln>
        </p:spPr>
      </p:pic>
      <p:sp>
        <p:nvSpPr>
          <p:cNvPr id="11" name="TextBox 10"/>
          <p:cNvSpPr txBox="1"/>
          <p:nvPr/>
        </p:nvSpPr>
        <p:spPr>
          <a:xfrm>
            <a:off x="1774209" y="5568286"/>
            <a:ext cx="9362364" cy="368300"/>
          </a:xfrm>
          <a:prstGeom prst="rect">
            <a:avLst/>
          </a:prstGeom>
          <a:noFill/>
        </p:spPr>
        <p:txBody>
          <a:bodyPr wrap="square" rtlCol="0">
            <a:spAutoFit/>
          </a:bodyPr>
          <a:lstStyle/>
          <a:p>
            <a:r>
              <a:rPr lang="en-US" altLang="zh-CN" dirty="0" smtClean="0"/>
              <a:t>Object </a:t>
            </a:r>
            <a:r>
              <a:rPr lang="zh-CN" altLang="en-US" dirty="0" smtClean="0"/>
              <a:t>                                                          </a:t>
            </a:r>
            <a:r>
              <a:rPr lang="en-US" altLang="zh-CN" dirty="0" smtClean="0"/>
              <a:t>The first result</a:t>
            </a:r>
            <a:r>
              <a:rPr lang="zh-CN" altLang="en-US" dirty="0" smtClean="0"/>
              <a:t>                                    </a:t>
            </a:r>
            <a:r>
              <a:rPr lang="en-US" altLang="zh-CN" dirty="0" smtClean="0"/>
              <a:t>The second result</a:t>
            </a:r>
            <a:endParaRPr lang="en-US" altLang="zh-CN" dirty="0"/>
          </a:p>
        </p:txBody>
      </p:sp>
      <p:pic>
        <p:nvPicPr>
          <p:cNvPr id="3" name="图片 1"/>
          <p:cNvPicPr>
            <a:picLocks noChangeAspect="1"/>
          </p:cNvPicPr>
          <p:nvPr/>
        </p:nvPicPr>
        <p:blipFill>
          <a:blip r:embed="rId3"/>
          <a:stretch>
            <a:fillRect/>
          </a:stretch>
        </p:blipFill>
        <p:spPr>
          <a:xfrm>
            <a:off x="4423410" y="1412875"/>
            <a:ext cx="3345180" cy="396494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6689" y="0"/>
            <a:ext cx="10515600" cy="1325563"/>
          </a:xfrm>
        </p:spPr>
        <p:txBody>
          <a:bodyPr>
            <a:normAutofit/>
          </a:bodyPr>
          <a:lstStyle/>
          <a:p>
            <a:r>
              <a:rPr lang="en-US" altLang="zh-CN" sz="3200" b="1" dirty="0" smtClean="0">
                <a:latin typeface="Times New Roman" panose="02020603050405020304" charset="0"/>
                <a:sym typeface="+mn-ea"/>
              </a:rPr>
              <a:t>§Overwater</a:t>
            </a:r>
            <a:r>
              <a:rPr lang="zh-CN" altLang="zh-CN" sz="3200" b="1" dirty="0" smtClean="0">
                <a:latin typeface="Times New Roman" panose="02020603050405020304" charset="0"/>
                <a:sym typeface="+mn-ea"/>
              </a:rPr>
              <a:t> </a:t>
            </a:r>
            <a:r>
              <a:rPr lang="en-US" altLang="zh-CN" sz="3200" b="1" dirty="0" smtClean="0">
                <a:latin typeface="Times New Roman" panose="02020603050405020304" charset="0"/>
                <a:sym typeface="+mn-ea"/>
              </a:rPr>
              <a:t>experiment </a:t>
            </a:r>
            <a:endParaRPr lang="zh-CN" altLang="zh-CN" sz="3200" b="1" dirty="0" smtClean="0">
              <a:latin typeface="Times New Roman" panose="02020603050405020304" charset="0"/>
              <a:sym typeface="+mn-ea"/>
            </a:endParaRPr>
          </a:p>
        </p:txBody>
      </p:sp>
      <p:pic>
        <p:nvPicPr>
          <p:cNvPr id="4" name="图片 3"/>
          <p:cNvPicPr/>
          <p:nvPr/>
        </p:nvPicPr>
        <p:blipFill>
          <a:blip r:embed="rId1" cstate="print"/>
          <a:stretch>
            <a:fillRect/>
          </a:stretch>
        </p:blipFill>
        <p:spPr>
          <a:xfrm>
            <a:off x="5793740" y="881380"/>
            <a:ext cx="3445510" cy="2557780"/>
          </a:xfrm>
          <a:prstGeom prst="rect">
            <a:avLst/>
          </a:prstGeom>
          <a:noFill/>
          <a:ln w="9525">
            <a:noFill/>
          </a:ln>
        </p:spPr>
      </p:pic>
      <p:pic>
        <p:nvPicPr>
          <p:cNvPr id="5" name="图片 4"/>
          <p:cNvPicPr/>
          <p:nvPr/>
        </p:nvPicPr>
        <p:blipFill>
          <a:blip r:embed="rId2" cstate="print"/>
          <a:stretch>
            <a:fillRect/>
          </a:stretch>
        </p:blipFill>
        <p:spPr>
          <a:xfrm>
            <a:off x="1764030" y="3821430"/>
            <a:ext cx="3280410" cy="2429510"/>
          </a:xfrm>
          <a:prstGeom prst="rect">
            <a:avLst/>
          </a:prstGeom>
          <a:noFill/>
          <a:ln w="9525">
            <a:noFill/>
          </a:ln>
        </p:spPr>
      </p:pic>
      <p:pic>
        <p:nvPicPr>
          <p:cNvPr id="6" name="图片 5"/>
          <p:cNvPicPr/>
          <p:nvPr/>
        </p:nvPicPr>
        <p:blipFill>
          <a:blip r:embed="rId3" cstate="print"/>
          <a:stretch>
            <a:fillRect/>
          </a:stretch>
        </p:blipFill>
        <p:spPr>
          <a:xfrm>
            <a:off x="5836305" y="3835021"/>
            <a:ext cx="3430525" cy="2477070"/>
          </a:xfrm>
          <a:prstGeom prst="rect">
            <a:avLst/>
          </a:prstGeom>
          <a:noFill/>
          <a:ln w="9525">
            <a:noFill/>
          </a:ln>
        </p:spPr>
      </p:pic>
      <p:sp>
        <p:nvSpPr>
          <p:cNvPr id="8" name="TextBox 7"/>
          <p:cNvSpPr txBox="1"/>
          <p:nvPr/>
        </p:nvSpPr>
        <p:spPr>
          <a:xfrm>
            <a:off x="2879678" y="3507476"/>
            <a:ext cx="7847463" cy="369332"/>
          </a:xfrm>
          <a:prstGeom prst="rect">
            <a:avLst/>
          </a:prstGeom>
          <a:noFill/>
        </p:spPr>
        <p:txBody>
          <a:bodyPr wrap="square" rtlCol="0">
            <a:spAutoFit/>
          </a:bodyPr>
          <a:lstStyle/>
          <a:p>
            <a:r>
              <a:rPr lang="zh-CN" altLang="en-US" dirty="0" smtClean="0"/>
              <a:t>目标物                                                               （</a:t>
            </a:r>
            <a:r>
              <a:rPr lang="en-US" altLang="zh-CN" dirty="0" smtClean="0"/>
              <a:t>2</a:t>
            </a:r>
            <a:r>
              <a:rPr lang="zh-CN" altLang="en-US" dirty="0" smtClean="0"/>
              <a:t>帧</a:t>
            </a:r>
            <a:r>
              <a:rPr lang="en-US" altLang="zh-CN" dirty="0" smtClean="0"/>
              <a:t>/</a:t>
            </a:r>
            <a:r>
              <a:rPr lang="zh-CN" altLang="en-US" dirty="0" smtClean="0"/>
              <a:t>秒）</a:t>
            </a:r>
            <a:endParaRPr lang="zh-CN" altLang="en-US" dirty="0"/>
          </a:p>
        </p:txBody>
      </p:sp>
      <p:sp>
        <p:nvSpPr>
          <p:cNvPr id="9" name="TextBox 8"/>
          <p:cNvSpPr txBox="1"/>
          <p:nvPr/>
        </p:nvSpPr>
        <p:spPr>
          <a:xfrm>
            <a:off x="2634018" y="6298442"/>
            <a:ext cx="7274257" cy="646331"/>
          </a:xfrm>
          <a:prstGeom prst="rect">
            <a:avLst/>
          </a:prstGeom>
          <a:noFill/>
        </p:spPr>
        <p:txBody>
          <a:bodyPr wrap="square" rtlCol="0">
            <a:spAutoFit/>
          </a:bodyPr>
          <a:lstStyle/>
          <a:p>
            <a:r>
              <a:rPr lang="zh-CN" altLang="en-US" dirty="0" smtClean="0"/>
              <a:t>（</a:t>
            </a:r>
            <a:r>
              <a:rPr lang="en-US" altLang="zh-CN" dirty="0" smtClean="0"/>
              <a:t>4</a:t>
            </a:r>
            <a:r>
              <a:rPr lang="zh-CN" altLang="en-US" dirty="0" smtClean="0"/>
              <a:t>帧</a:t>
            </a:r>
            <a:r>
              <a:rPr lang="en-US" altLang="zh-CN" dirty="0" smtClean="0"/>
              <a:t>/</a:t>
            </a:r>
            <a:r>
              <a:rPr lang="zh-CN" altLang="en-US" dirty="0" smtClean="0"/>
              <a:t>秒）                                       （</a:t>
            </a:r>
            <a:r>
              <a:rPr lang="en-US" altLang="zh-CN" dirty="0" smtClean="0"/>
              <a:t>4</a:t>
            </a:r>
            <a:r>
              <a:rPr lang="zh-CN" altLang="en-US" dirty="0" smtClean="0"/>
              <a:t>帧</a:t>
            </a:r>
            <a:r>
              <a:rPr lang="en-US" altLang="zh-CN" dirty="0" smtClean="0"/>
              <a:t>/</a:t>
            </a:r>
            <a:r>
              <a:rPr lang="zh-CN" altLang="en-US" dirty="0" smtClean="0"/>
              <a:t>秒）</a:t>
            </a:r>
            <a:r>
              <a:rPr lang="en-US" altLang="zh-CN" dirty="0" smtClean="0"/>
              <a:t>&amp;</a:t>
            </a:r>
            <a:r>
              <a:rPr lang="zh-CN" altLang="en-US" dirty="0" smtClean="0"/>
              <a:t>（图像增强）</a:t>
            </a:r>
            <a:endParaRPr lang="zh-CN" altLang="en-US" dirty="0" smtClean="0"/>
          </a:p>
          <a:p>
            <a:r>
              <a:rPr lang="zh-CN" altLang="en-US" dirty="0" smtClean="0"/>
              <a:t> </a:t>
            </a:r>
            <a:endParaRPr lang="zh-CN" altLang="en-US" dirty="0"/>
          </a:p>
        </p:txBody>
      </p:sp>
      <p:pic>
        <p:nvPicPr>
          <p:cNvPr id="17" name="图片 17" descr="94638608882288991"/>
          <p:cNvPicPr>
            <a:picLocks noChangeAspect="1"/>
          </p:cNvPicPr>
          <p:nvPr/>
        </p:nvPicPr>
        <p:blipFill>
          <a:blip r:embed="rId4"/>
          <a:stretch>
            <a:fillRect/>
          </a:stretch>
        </p:blipFill>
        <p:spPr>
          <a:xfrm rot="16200000">
            <a:off x="2103120" y="542290"/>
            <a:ext cx="2540635" cy="3218180"/>
          </a:xfrm>
          <a:prstGeom prst="rect">
            <a:avLst/>
          </a:prstGeom>
          <a:solidFill>
            <a:schemeClr val="lt1"/>
          </a:solid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1279" y="0"/>
            <a:ext cx="10515600" cy="1325563"/>
          </a:xfrm>
        </p:spPr>
        <p:txBody>
          <a:bodyPr>
            <a:normAutofit/>
          </a:bodyPr>
          <a:lstStyle/>
          <a:p>
            <a:r>
              <a:rPr lang="en-US" altLang="zh-CN" sz="3200" b="1" dirty="0" smtClean="0">
                <a:latin typeface="Times New Roman" panose="02020603050405020304" charset="0"/>
                <a:sym typeface="+mn-ea"/>
              </a:rPr>
              <a:t>§Underwater Experiment</a:t>
            </a:r>
            <a:endParaRPr lang="zh-CN" altLang="en-US" sz="3200" b="1" dirty="0" smtClean="0">
              <a:latin typeface="Times New Roman" panose="02020603050405020304" charset="0"/>
              <a:sym typeface="+mn-ea"/>
            </a:endParaRPr>
          </a:p>
        </p:txBody>
      </p:sp>
      <p:pic>
        <p:nvPicPr>
          <p:cNvPr id="4" name="图片 3"/>
          <p:cNvPicPr/>
          <p:nvPr/>
        </p:nvPicPr>
        <p:blipFill>
          <a:blip r:embed="rId1" cstate="print"/>
          <a:stretch>
            <a:fillRect/>
          </a:stretch>
        </p:blipFill>
        <p:spPr>
          <a:xfrm>
            <a:off x="1225924" y="1412595"/>
            <a:ext cx="3523497" cy="4019214"/>
          </a:xfrm>
          <a:prstGeom prst="rect">
            <a:avLst/>
          </a:prstGeom>
        </p:spPr>
      </p:pic>
      <p:pic>
        <p:nvPicPr>
          <p:cNvPr id="5" name="图片 4"/>
          <p:cNvPicPr/>
          <p:nvPr/>
        </p:nvPicPr>
        <p:blipFill>
          <a:blip r:embed="rId2" cstate="print"/>
          <a:stretch>
            <a:fillRect/>
          </a:stretch>
        </p:blipFill>
        <p:spPr>
          <a:xfrm>
            <a:off x="5800725" y="1388745"/>
            <a:ext cx="4587875" cy="4081145"/>
          </a:xfrm>
          <a:prstGeom prst="rect">
            <a:avLst/>
          </a:prstGeom>
          <a:noFill/>
          <a:ln w="9525">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1279" y="0"/>
            <a:ext cx="10515600" cy="1325563"/>
          </a:xfrm>
        </p:spPr>
        <p:txBody>
          <a:bodyPr>
            <a:normAutofit/>
          </a:bodyPr>
          <a:lstStyle/>
          <a:p>
            <a:r>
              <a:rPr lang="en-US" altLang="zh-CN" sz="3200" b="1" dirty="0" smtClean="0">
                <a:latin typeface="Times New Roman" panose="02020603050405020304" charset="0"/>
                <a:sym typeface="+mn-ea"/>
              </a:rPr>
              <a:t>§Underwater Experiment</a:t>
            </a:r>
            <a:endParaRPr lang="zh-CN" altLang="en-US" sz="3200" b="1" dirty="0" smtClean="0">
              <a:latin typeface="Times New Roman" panose="02020603050405020304" charset="0"/>
              <a:sym typeface="+mn-ea"/>
            </a:endParaRPr>
          </a:p>
        </p:txBody>
      </p:sp>
      <p:pic>
        <p:nvPicPr>
          <p:cNvPr id="6" name="图片 5"/>
          <p:cNvPicPr/>
          <p:nvPr/>
        </p:nvPicPr>
        <p:blipFill>
          <a:blip r:embed="rId1" cstate="print"/>
          <a:stretch>
            <a:fillRect/>
          </a:stretch>
        </p:blipFill>
        <p:spPr>
          <a:xfrm>
            <a:off x="1115901" y="1248612"/>
            <a:ext cx="4807226" cy="4265083"/>
          </a:xfrm>
          <a:prstGeom prst="rect">
            <a:avLst/>
          </a:prstGeom>
          <a:noFill/>
          <a:ln w="9525">
            <a:noFill/>
          </a:ln>
        </p:spPr>
      </p:pic>
      <p:sp>
        <p:nvSpPr>
          <p:cNvPr id="7" name="TextBox 6"/>
          <p:cNvSpPr txBox="1"/>
          <p:nvPr/>
        </p:nvSpPr>
        <p:spPr>
          <a:xfrm>
            <a:off x="1610436" y="5745707"/>
            <a:ext cx="9908274" cy="646331"/>
          </a:xfrm>
          <a:prstGeom prst="rect">
            <a:avLst/>
          </a:prstGeom>
          <a:noFill/>
        </p:spPr>
        <p:txBody>
          <a:bodyPr wrap="square" rtlCol="0">
            <a:spAutoFit/>
          </a:bodyPr>
          <a:lstStyle/>
          <a:p>
            <a:r>
              <a:rPr lang="en-US" altLang="zh-CN" dirty="0" smtClean="0"/>
              <a:t>     </a:t>
            </a:r>
            <a:r>
              <a:rPr lang="zh-CN" altLang="zh-CN" dirty="0" smtClean="0"/>
              <a:t>重建结果图（</a:t>
            </a:r>
            <a:r>
              <a:rPr lang="en-US" altLang="zh-CN" dirty="0" smtClean="0"/>
              <a:t>2</a:t>
            </a:r>
            <a:r>
              <a:rPr lang="zh-CN" altLang="zh-CN" dirty="0" smtClean="0"/>
              <a:t>帧</a:t>
            </a:r>
            <a:r>
              <a:rPr lang="en-US" altLang="zh-CN" dirty="0" smtClean="0"/>
              <a:t>/</a:t>
            </a:r>
            <a:r>
              <a:rPr lang="zh-CN" altLang="zh-CN" dirty="0" smtClean="0"/>
              <a:t>秒</a:t>
            </a:r>
            <a:r>
              <a:rPr lang="en-US" altLang="zh-CN" dirty="0" smtClean="0"/>
              <a:t> c=0.7</a:t>
            </a:r>
            <a:r>
              <a:rPr lang="zh-CN" altLang="zh-CN" dirty="0" smtClean="0"/>
              <a:t>）</a:t>
            </a:r>
            <a:r>
              <a:rPr lang="en-US" altLang="zh-CN" dirty="0" smtClean="0"/>
              <a:t>                                                          </a:t>
            </a:r>
            <a:r>
              <a:rPr lang="zh-CN" altLang="zh-CN" dirty="0" smtClean="0"/>
              <a:t>重建结果图（</a:t>
            </a:r>
            <a:r>
              <a:rPr lang="en-US" altLang="zh-CN" dirty="0" smtClean="0"/>
              <a:t>4</a:t>
            </a:r>
            <a:r>
              <a:rPr lang="zh-CN" altLang="zh-CN" dirty="0" smtClean="0"/>
              <a:t>帧</a:t>
            </a:r>
            <a:r>
              <a:rPr lang="en-US" altLang="zh-CN" dirty="0" smtClean="0"/>
              <a:t>/</a:t>
            </a:r>
            <a:r>
              <a:rPr lang="zh-CN" altLang="zh-CN" dirty="0" smtClean="0"/>
              <a:t>秒</a:t>
            </a:r>
            <a:r>
              <a:rPr lang="en-US" altLang="zh-CN" dirty="0" smtClean="0"/>
              <a:t> c=0.7</a:t>
            </a:r>
            <a:r>
              <a:rPr lang="zh-CN" altLang="zh-CN" dirty="0" smtClean="0"/>
              <a:t>）</a:t>
            </a:r>
            <a:endParaRPr lang="zh-CN" altLang="zh-CN" dirty="0" smtClean="0"/>
          </a:p>
          <a:p>
            <a:endParaRPr lang="zh-CN" altLang="en-US" dirty="0"/>
          </a:p>
        </p:txBody>
      </p:sp>
      <p:pic>
        <p:nvPicPr>
          <p:cNvPr id="8" name="图片 7"/>
          <p:cNvPicPr/>
          <p:nvPr/>
        </p:nvPicPr>
        <p:blipFill>
          <a:blip r:embed="rId2" cstate="print"/>
          <a:stretch>
            <a:fillRect/>
          </a:stretch>
        </p:blipFill>
        <p:spPr>
          <a:xfrm>
            <a:off x="6626737" y="1299825"/>
            <a:ext cx="4619018" cy="4200223"/>
          </a:xfrm>
          <a:prstGeom prst="rect">
            <a:avLst/>
          </a:prstGeom>
          <a:noFill/>
          <a:ln w="9525">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1279" y="0"/>
            <a:ext cx="10515600" cy="1325563"/>
          </a:xfrm>
        </p:spPr>
        <p:txBody>
          <a:bodyPr>
            <a:normAutofit/>
          </a:bodyPr>
          <a:lstStyle/>
          <a:p>
            <a:r>
              <a:rPr lang="en-US" altLang="zh-CN" sz="3200" b="1" dirty="0" smtClean="0">
                <a:latin typeface="Times New Roman" panose="02020603050405020304" charset="0"/>
                <a:sym typeface="+mn-ea"/>
              </a:rPr>
              <a:t>§Underwater experiment </a:t>
            </a:r>
            <a:endParaRPr lang="zh-CN" altLang="en-US" sz="3200" b="1" dirty="0" smtClean="0">
              <a:latin typeface="Times New Roman" panose="02020603050405020304" charset="0"/>
              <a:sym typeface="+mn-ea"/>
            </a:endParaRPr>
          </a:p>
        </p:txBody>
      </p:sp>
      <p:sp>
        <p:nvSpPr>
          <p:cNvPr id="7" name="TextBox 6"/>
          <p:cNvSpPr txBox="1"/>
          <p:nvPr/>
        </p:nvSpPr>
        <p:spPr>
          <a:xfrm>
            <a:off x="1610436" y="5745707"/>
            <a:ext cx="9908274" cy="646331"/>
          </a:xfrm>
          <a:prstGeom prst="rect">
            <a:avLst/>
          </a:prstGeom>
          <a:noFill/>
        </p:spPr>
        <p:txBody>
          <a:bodyPr wrap="square" rtlCol="0">
            <a:spAutoFit/>
          </a:bodyPr>
          <a:lstStyle/>
          <a:p>
            <a:r>
              <a:rPr lang="en-US" altLang="zh-CN" dirty="0" smtClean="0"/>
              <a:t>     </a:t>
            </a:r>
            <a:r>
              <a:rPr lang="zh-CN" altLang="zh-CN" dirty="0" smtClean="0"/>
              <a:t>重建结果图（</a:t>
            </a:r>
            <a:r>
              <a:rPr lang="en-US" altLang="zh-CN" dirty="0" smtClean="0"/>
              <a:t>4</a:t>
            </a:r>
            <a:r>
              <a:rPr lang="zh-CN" altLang="zh-CN" dirty="0" smtClean="0"/>
              <a:t>帧</a:t>
            </a:r>
            <a:r>
              <a:rPr lang="en-US" altLang="zh-CN" dirty="0" smtClean="0"/>
              <a:t>/</a:t>
            </a:r>
            <a:r>
              <a:rPr lang="zh-CN" altLang="zh-CN" dirty="0" smtClean="0"/>
              <a:t>秒</a:t>
            </a:r>
            <a:r>
              <a:rPr lang="en-US" altLang="zh-CN" dirty="0" smtClean="0"/>
              <a:t> c=0.5</a:t>
            </a:r>
            <a:r>
              <a:rPr lang="zh-CN" altLang="zh-CN" dirty="0" smtClean="0"/>
              <a:t>）</a:t>
            </a:r>
            <a:r>
              <a:rPr lang="en-US" altLang="zh-CN" dirty="0" smtClean="0"/>
              <a:t>                                                          </a:t>
            </a:r>
            <a:r>
              <a:rPr lang="zh-CN" altLang="zh-CN" dirty="0" smtClean="0"/>
              <a:t>重建结果图（</a:t>
            </a:r>
            <a:r>
              <a:rPr lang="en-US" altLang="zh-CN" dirty="0" smtClean="0"/>
              <a:t>4</a:t>
            </a:r>
            <a:r>
              <a:rPr lang="zh-CN" altLang="zh-CN" dirty="0" smtClean="0"/>
              <a:t>帧</a:t>
            </a:r>
            <a:r>
              <a:rPr lang="en-US" altLang="zh-CN" dirty="0" smtClean="0"/>
              <a:t>/</a:t>
            </a:r>
            <a:r>
              <a:rPr lang="zh-CN" altLang="zh-CN" dirty="0" smtClean="0"/>
              <a:t>秒</a:t>
            </a:r>
            <a:r>
              <a:rPr lang="en-US" altLang="zh-CN" dirty="0" smtClean="0"/>
              <a:t> c=0.8</a:t>
            </a:r>
            <a:r>
              <a:rPr lang="zh-CN" altLang="zh-CN" dirty="0" smtClean="0"/>
              <a:t>）</a:t>
            </a:r>
            <a:endParaRPr lang="zh-CN" altLang="zh-CN" dirty="0" smtClean="0"/>
          </a:p>
          <a:p>
            <a:endParaRPr lang="zh-CN" altLang="en-US" dirty="0"/>
          </a:p>
        </p:txBody>
      </p:sp>
      <p:pic>
        <p:nvPicPr>
          <p:cNvPr id="9" name="图片 8"/>
          <p:cNvPicPr/>
          <p:nvPr/>
        </p:nvPicPr>
        <p:blipFill>
          <a:blip r:embed="rId1" cstate="print"/>
          <a:stretch>
            <a:fillRect/>
          </a:stretch>
        </p:blipFill>
        <p:spPr>
          <a:xfrm>
            <a:off x="1142565" y="1197282"/>
            <a:ext cx="4521256" cy="4248175"/>
          </a:xfrm>
          <a:prstGeom prst="rect">
            <a:avLst/>
          </a:prstGeom>
          <a:noFill/>
          <a:ln w="9525">
            <a:noFill/>
          </a:ln>
        </p:spPr>
      </p:pic>
      <p:pic>
        <p:nvPicPr>
          <p:cNvPr id="10" name="图片 9"/>
          <p:cNvPicPr/>
          <p:nvPr/>
        </p:nvPicPr>
        <p:blipFill>
          <a:blip r:embed="rId2" cstate="print"/>
          <a:stretch>
            <a:fillRect/>
          </a:stretch>
        </p:blipFill>
        <p:spPr>
          <a:xfrm>
            <a:off x="6812697" y="1674087"/>
            <a:ext cx="3982682" cy="3553006"/>
          </a:xfrm>
          <a:prstGeom prst="rect">
            <a:avLst/>
          </a:prstGeom>
          <a:noFill/>
          <a:ln w="9525">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1759" y="152400"/>
            <a:ext cx="10515600" cy="1325563"/>
          </a:xfrm>
        </p:spPr>
        <p:txBody>
          <a:bodyPr>
            <a:normAutofit/>
          </a:bodyPr>
          <a:lstStyle/>
          <a:p>
            <a:r>
              <a:rPr lang="en-US" altLang="zh-CN" sz="3200" b="1" dirty="0" smtClean="0">
                <a:latin typeface="Times New Roman" panose="02020603050405020304" charset="0"/>
                <a:sym typeface="+mn-ea"/>
              </a:rPr>
              <a:t>§Underwater experiment </a:t>
            </a:r>
            <a:br>
              <a:rPr lang="zh-CN" altLang="en-US" sz="3200" b="1" dirty="0" smtClean="0">
                <a:latin typeface="Times New Roman" panose="02020603050405020304" charset="0"/>
                <a:sym typeface="+mn-ea"/>
              </a:rPr>
            </a:br>
            <a:endParaRPr lang="zh-CN" altLang="en-US" sz="3200" b="1" dirty="0" smtClean="0">
              <a:latin typeface="Times New Roman" panose="02020603050405020304" charset="0"/>
              <a:sym typeface="+mn-ea"/>
            </a:endParaRPr>
          </a:p>
        </p:txBody>
      </p:sp>
      <p:pic>
        <p:nvPicPr>
          <p:cNvPr id="6" name="图片 5"/>
          <p:cNvPicPr/>
          <p:nvPr/>
        </p:nvPicPr>
        <p:blipFill>
          <a:blip r:embed="rId1" cstate="print"/>
          <a:stretch>
            <a:fillRect/>
          </a:stretch>
        </p:blipFill>
        <p:spPr>
          <a:xfrm>
            <a:off x="2190858" y="1039176"/>
            <a:ext cx="8017667" cy="5197851"/>
          </a:xfrm>
          <a:prstGeom prst="rect">
            <a:avLst/>
          </a:prstGeom>
          <a:noFill/>
          <a:ln w="9525">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3860" y="0"/>
            <a:ext cx="10515600" cy="1325563"/>
          </a:xfrm>
        </p:spPr>
        <p:txBody>
          <a:bodyPr>
            <a:normAutofit/>
          </a:bodyPr>
          <a:lstStyle/>
          <a:p>
            <a:r>
              <a:rPr lang="en-US" altLang="zh-CN" sz="3200" b="1" dirty="0" smtClean="0">
                <a:latin typeface="Times New Roman" panose="02020603050405020304" charset="0"/>
                <a:sym typeface="+mn-ea"/>
              </a:rPr>
              <a:t>§Overwater experiment &amp;Underwater experiment</a:t>
            </a:r>
            <a:endParaRPr lang="zh-CN" altLang="en-US" sz="3200" b="1" dirty="0" smtClean="0">
              <a:latin typeface="Times New Roman" panose="02020603050405020304" charset="0"/>
              <a:sym typeface="+mn-ea"/>
            </a:endParaRPr>
          </a:p>
        </p:txBody>
      </p:sp>
      <p:pic>
        <p:nvPicPr>
          <p:cNvPr id="4" name="图片 3"/>
          <p:cNvPicPr/>
          <p:nvPr/>
        </p:nvPicPr>
        <p:blipFill>
          <a:blip r:embed="rId1" cstate="print"/>
          <a:stretch>
            <a:fillRect/>
          </a:stretch>
        </p:blipFill>
        <p:spPr>
          <a:xfrm>
            <a:off x="1291600" y="1583141"/>
            <a:ext cx="4426812" cy="3862316"/>
          </a:xfrm>
          <a:prstGeom prst="rect">
            <a:avLst/>
          </a:prstGeom>
          <a:noFill/>
          <a:ln w="9525">
            <a:noFill/>
          </a:ln>
        </p:spPr>
      </p:pic>
      <p:pic>
        <p:nvPicPr>
          <p:cNvPr id="5" name="图片 4"/>
          <p:cNvPicPr/>
          <p:nvPr/>
        </p:nvPicPr>
        <p:blipFill>
          <a:blip r:embed="rId2" cstate="print"/>
          <a:stretch>
            <a:fillRect/>
          </a:stretch>
        </p:blipFill>
        <p:spPr>
          <a:xfrm>
            <a:off x="6676220" y="1569493"/>
            <a:ext cx="4187398" cy="3916907"/>
          </a:xfrm>
          <a:prstGeom prst="rect">
            <a:avLst/>
          </a:prstGeom>
          <a:noFill/>
          <a:ln w="9525">
            <a:noFill/>
          </a:ln>
        </p:spPr>
      </p:pic>
      <p:sp>
        <p:nvSpPr>
          <p:cNvPr id="6" name="TextBox 5"/>
          <p:cNvSpPr txBox="1"/>
          <p:nvPr/>
        </p:nvSpPr>
        <p:spPr>
          <a:xfrm>
            <a:off x="1485900" y="5663565"/>
            <a:ext cx="9603105" cy="396240"/>
          </a:xfrm>
          <a:prstGeom prst="rect">
            <a:avLst/>
          </a:prstGeom>
          <a:noFill/>
        </p:spPr>
        <p:txBody>
          <a:bodyPr wrap="square" rtlCol="0">
            <a:spAutoFit/>
          </a:bodyPr>
          <a:lstStyle/>
          <a:p>
            <a:r>
              <a:rPr lang="zh-CN" altLang="en-US" dirty="0" smtClean="0"/>
              <a:t>                          </a:t>
            </a:r>
            <a:r>
              <a:rPr lang="en-US" altLang="zh-CN" sz="2000" dirty="0" smtClean="0">
                <a:latin typeface="Times New Roman" panose="02020603050405020304" charset="0"/>
              </a:rPr>
              <a:t>overwater</a:t>
            </a:r>
            <a:r>
              <a:rPr lang="zh-CN" altLang="en-US" sz="2000" dirty="0" smtClean="0">
                <a:latin typeface="Times New Roman" panose="02020603050405020304" charset="0"/>
              </a:rPr>
              <a:t>                                                                      </a:t>
            </a:r>
            <a:r>
              <a:rPr lang="en-US" altLang="zh-CN" sz="2000" dirty="0" smtClean="0">
                <a:latin typeface="Times New Roman" panose="02020603050405020304" charset="0"/>
              </a:rPr>
              <a:t>underwater</a:t>
            </a:r>
            <a:endParaRPr lang="en-US" altLang="zh-CN" sz="2000" dirty="0" smtClean="0">
              <a:latin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框 4"/>
          <p:cNvSpPr txBox="1">
            <a:spLocks noChangeArrowheads="1"/>
          </p:cNvSpPr>
          <p:nvPr>
            <p:custDataLst>
              <p:tags r:id="rId1"/>
            </p:custDataLst>
          </p:nvPr>
        </p:nvSpPr>
        <p:spPr bwMode="auto">
          <a:xfrm>
            <a:off x="3304315" y="2716398"/>
            <a:ext cx="5661139" cy="1433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en-US" sz="8795" b="1" smtClean="0">
                <a:solidFill>
                  <a:schemeClr val="accent1"/>
                </a:solidFill>
                <a:latin typeface="+mj-lt"/>
                <a:ea typeface="+mj-ea"/>
                <a:cs typeface="+mj-cs"/>
              </a:rPr>
              <a:t>THANKS</a:t>
            </a:r>
            <a:endParaRPr lang="en-US" sz="8795" b="1" smtClean="0">
              <a:solidFill>
                <a:schemeClr val="accent1"/>
              </a:solidFill>
              <a:latin typeface="+mj-lt"/>
              <a:ea typeface="+mj-ea"/>
              <a:cs typeface="+mj-cs"/>
            </a:endParaRPr>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3505" y="64135"/>
            <a:ext cx="11007090" cy="1325880"/>
          </a:xfrm>
        </p:spPr>
        <p:txBody>
          <a:bodyPr>
            <a:normAutofit/>
          </a:bodyPr>
          <a:lstStyle/>
          <a:p>
            <a:r>
              <a:rPr lang="en-US" altLang="zh-CN" sz="4400" b="1" dirty="0">
                <a:latin typeface="Times New Roman" panose="02020603050405020304" charset="0"/>
                <a:ea typeface="+mn-ea"/>
                <a:sym typeface="+mn-ea"/>
              </a:rPr>
              <a:t>I. The reason of calibration</a:t>
            </a:r>
            <a:endParaRPr lang="en-US" altLang="zh-CN" sz="4400" b="1" dirty="0">
              <a:solidFill>
                <a:schemeClr val="tx1"/>
              </a:solidFill>
              <a:latin typeface="Times New Roman" panose="02020603050405020304" charset="0"/>
              <a:ea typeface="+mn-ea"/>
              <a:sym typeface="+mn-ea"/>
            </a:endParaRPr>
          </a:p>
        </p:txBody>
      </p:sp>
      <p:pic>
        <p:nvPicPr>
          <p:cNvPr id="23" name="图片 23"/>
          <p:cNvPicPr>
            <a:picLocks noGrp="1" noChangeAspect="1" noChangeArrowheads="1"/>
          </p:cNvPicPr>
          <p:nvPr>
            <p:ph idx="1"/>
          </p:nvPr>
        </p:nvPicPr>
        <p:blipFill>
          <a:blip r:embed="rId1" cstate="print"/>
          <a:srcRect/>
          <a:stretch>
            <a:fillRect/>
          </a:stretch>
        </p:blipFill>
        <p:spPr>
          <a:xfrm>
            <a:off x="1202690" y="1390015"/>
            <a:ext cx="9429750" cy="3676650"/>
          </a:xfrm>
          <a:prstGeom prst="rect">
            <a:avLst/>
          </a:prstGeom>
          <a:noFill/>
          <a:ln w="9525">
            <a:noFill/>
            <a:miter lim="800000"/>
            <a:headEnd/>
            <a:tailEnd/>
          </a:ln>
        </p:spPr>
      </p:pic>
      <p:graphicFrame>
        <p:nvGraphicFramePr>
          <p:cNvPr id="3" name="对象 2"/>
          <p:cNvGraphicFramePr/>
          <p:nvPr/>
        </p:nvGraphicFramePr>
        <p:xfrm>
          <a:off x="1033145" y="1567180"/>
          <a:ext cx="10259060" cy="4234815"/>
        </p:xfrm>
        <a:graphic>
          <a:graphicData uri="http://schemas.openxmlformats.org/presentationml/2006/ole">
            <mc:AlternateContent xmlns:mc="http://schemas.openxmlformats.org/markup-compatibility/2006">
              <mc:Choice xmlns:v="urn:schemas-microsoft-com:vml" Requires="v">
                <p:oleObj spid="_x0000_s5" name="" r:id="rId2" imgW="9182100" imgH="3714750" progId="Paint.Picture">
                  <p:embed/>
                </p:oleObj>
              </mc:Choice>
              <mc:Fallback>
                <p:oleObj name="" r:id="rId2" imgW="9182100" imgH="3714750" progId="Paint.Picture">
                  <p:embed/>
                  <p:pic>
                    <p:nvPicPr>
                      <p:cNvPr id="0" name="图片 4"/>
                      <p:cNvPicPr/>
                      <p:nvPr/>
                    </p:nvPicPr>
                    <p:blipFill>
                      <a:blip r:embed="rId3"/>
                    </p:blipFill>
                    <p:spPr>
                      <a:xfrm>
                        <a:off x="1033145" y="1567180"/>
                        <a:ext cx="10259060" cy="4234815"/>
                      </a:xfrm>
                      <a:prstGeom prst="rect">
                        <a:avLst/>
                      </a:prstGeom>
                    </p:spPr>
                  </p:pic>
                </p:oleObj>
              </mc:Fallback>
            </mc:AlternateContent>
          </a:graphicData>
        </a:graphic>
      </p:graphicFrame>
      <p:sp>
        <p:nvSpPr>
          <p:cNvPr id="8" name="文本框 7"/>
          <p:cNvSpPr txBox="1"/>
          <p:nvPr/>
        </p:nvSpPr>
        <p:spPr>
          <a:xfrm>
            <a:off x="1599565" y="4606290"/>
            <a:ext cx="9341485" cy="460375"/>
          </a:xfrm>
          <a:prstGeom prst="rect">
            <a:avLst/>
          </a:prstGeom>
          <a:noFill/>
        </p:spPr>
        <p:txBody>
          <a:bodyPr wrap="square" rtlCol="0">
            <a:spAutoFit/>
          </a:bodyPr>
          <a:p>
            <a:r>
              <a:rPr lang="zh-CN" altLang="en-US" sz="2400"/>
              <a:t>distortionless                            barrel distortion                      pillow distortion</a:t>
            </a:r>
            <a:endParaRPr lang="zh-CN" alt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3985" y="272956"/>
            <a:ext cx="10515600" cy="1325563"/>
          </a:xfrm>
        </p:spPr>
        <p:txBody>
          <a:bodyPr>
            <a:normAutofit/>
          </a:bodyPr>
          <a:lstStyle/>
          <a:p>
            <a:r>
              <a:rPr lang="en-US" altLang="zh-CN" sz="4000" b="1" dirty="0">
                <a:latin typeface="Times New Roman" panose="02020603050405020304" charset="0"/>
                <a:ea typeface="+mn-ea"/>
                <a:sym typeface="+mn-ea"/>
              </a:rPr>
              <a:t>Ⅱ. The concept of calibration</a:t>
            </a:r>
            <a:br>
              <a:rPr lang="en-US" altLang="zh-CN" sz="4000" b="1" dirty="0">
                <a:solidFill>
                  <a:schemeClr val="tx1"/>
                </a:solidFill>
                <a:latin typeface="Times New Roman" panose="02020603050405020304" charset="0"/>
                <a:ea typeface="+mn-ea"/>
                <a:sym typeface="+mn-ea"/>
              </a:rPr>
            </a:br>
            <a:endParaRPr lang="zh-CN" altLang="en-US" dirty="0"/>
          </a:p>
        </p:txBody>
      </p:sp>
      <p:pic>
        <p:nvPicPr>
          <p:cNvPr id="1026" name="Picture 2"/>
          <p:cNvPicPr>
            <a:picLocks noChangeAspect="1" noChangeArrowheads="1"/>
          </p:cNvPicPr>
          <p:nvPr/>
        </p:nvPicPr>
        <p:blipFill>
          <a:blip r:embed="rId1" cstate="print"/>
          <a:srcRect/>
          <a:stretch>
            <a:fillRect/>
          </a:stretch>
        </p:blipFill>
        <p:spPr bwMode="auto">
          <a:xfrm>
            <a:off x="950792" y="1291987"/>
            <a:ext cx="10123368" cy="5272587"/>
          </a:xfrm>
          <a:prstGeom prst="rect">
            <a:avLst/>
          </a:prstGeom>
          <a:noFill/>
          <a:ln w="9525">
            <a:noFill/>
            <a:miter lim="800000"/>
            <a:headEnd/>
            <a:tailEnd/>
          </a:ln>
        </p:spPr>
      </p:pic>
      <p:sp>
        <p:nvSpPr>
          <p:cNvPr id="6" name="圆角矩形标注 5"/>
          <p:cNvSpPr/>
          <p:nvPr/>
        </p:nvSpPr>
        <p:spPr>
          <a:xfrm>
            <a:off x="9082405" y="871855"/>
            <a:ext cx="3020695" cy="1378585"/>
          </a:xfrm>
          <a:prstGeom prst="wedgeRoundRectCallout">
            <a:avLst>
              <a:gd name="adj1" fmla="val -39951"/>
              <a:gd name="adj2" fmla="val 89152"/>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mn-ea"/>
              </a:rPr>
              <a:t>图像坐标系（</a:t>
            </a:r>
            <a:r>
              <a:rPr lang="en-US" altLang="zh-CN" dirty="0" err="1" smtClean="0">
                <a:solidFill>
                  <a:schemeClr val="bg1"/>
                </a:solidFill>
                <a:latin typeface="+mn-ea"/>
              </a:rPr>
              <a:t>u,v</a:t>
            </a:r>
            <a:r>
              <a:rPr lang="zh-CN" altLang="en-US" dirty="0" smtClean="0">
                <a:solidFill>
                  <a:schemeClr val="bg1"/>
                </a:solidFill>
                <a:latin typeface="+mn-ea"/>
              </a:rPr>
              <a:t>）</a:t>
            </a:r>
            <a:endParaRPr lang="en-US" altLang="zh-CN" dirty="0" smtClean="0">
              <a:solidFill>
                <a:schemeClr val="bg1"/>
              </a:solidFill>
              <a:latin typeface="+mn-ea"/>
            </a:endParaRPr>
          </a:p>
          <a:p>
            <a:r>
              <a:rPr lang="zh-CN" altLang="en-US" dirty="0" smtClean="0">
                <a:solidFill>
                  <a:schemeClr val="bg1"/>
                </a:solidFill>
                <a:latin typeface="+mn-ea"/>
              </a:rPr>
              <a:t>成像平面坐标系（</a:t>
            </a:r>
            <a:r>
              <a:rPr lang="en-US" altLang="zh-CN" dirty="0" err="1" smtClean="0">
                <a:solidFill>
                  <a:schemeClr val="bg1"/>
                </a:solidFill>
                <a:latin typeface="+mn-ea"/>
              </a:rPr>
              <a:t>x,y</a:t>
            </a:r>
            <a:r>
              <a:rPr lang="zh-CN" altLang="en-US" dirty="0" smtClean="0">
                <a:solidFill>
                  <a:schemeClr val="bg1"/>
                </a:solidFill>
                <a:latin typeface="+mn-ea"/>
              </a:rPr>
              <a:t>）</a:t>
            </a:r>
            <a:endParaRPr lang="en-US" altLang="zh-CN" dirty="0" smtClean="0">
              <a:solidFill>
                <a:schemeClr val="bg1"/>
              </a:solidFill>
              <a:latin typeface="+mn-ea"/>
            </a:endParaRPr>
          </a:p>
          <a:p>
            <a:r>
              <a:rPr lang="zh-CN" altLang="en-US" dirty="0" smtClean="0">
                <a:solidFill>
                  <a:schemeClr val="bg1"/>
                </a:solidFill>
                <a:latin typeface="+mn-ea"/>
              </a:rPr>
              <a:t>相机坐标系</a:t>
            </a:r>
            <a:r>
              <a:rPr lang="en-US" altLang="zh-CN" dirty="0" smtClean="0">
                <a:solidFill>
                  <a:schemeClr val="bg1"/>
                </a:solidFill>
                <a:latin typeface="+mn-ea"/>
              </a:rPr>
              <a:t>(</a:t>
            </a:r>
            <a:r>
              <a:rPr lang="en-US" altLang="zh-CN" dirty="0" err="1" smtClean="0">
                <a:solidFill>
                  <a:schemeClr val="bg1"/>
                </a:solidFill>
                <a:latin typeface="+mn-ea"/>
              </a:rPr>
              <a:t>Oc-XcYcZc</a:t>
            </a:r>
            <a:r>
              <a:rPr lang="en-US" altLang="zh-CN" dirty="0" smtClean="0">
                <a:solidFill>
                  <a:schemeClr val="bg1"/>
                </a:solidFill>
                <a:latin typeface="+mn-ea"/>
              </a:rPr>
              <a:t>)</a:t>
            </a:r>
            <a:endParaRPr lang="en-US" altLang="zh-CN" dirty="0" smtClean="0">
              <a:solidFill>
                <a:schemeClr val="bg1"/>
              </a:solidFill>
              <a:latin typeface="+mn-ea"/>
            </a:endParaRPr>
          </a:p>
          <a:p>
            <a:r>
              <a:rPr lang="zh-CN" altLang="en-US" dirty="0" smtClean="0">
                <a:solidFill>
                  <a:schemeClr val="bg1"/>
                </a:solidFill>
                <a:latin typeface="+mn-ea"/>
              </a:rPr>
              <a:t>世界坐标系</a:t>
            </a:r>
            <a:r>
              <a:rPr lang="en-US" altLang="zh-CN" dirty="0" smtClean="0">
                <a:solidFill>
                  <a:schemeClr val="bg1"/>
                </a:solidFill>
                <a:latin typeface="+mn-ea"/>
              </a:rPr>
              <a:t>(</a:t>
            </a:r>
            <a:r>
              <a:rPr lang="en-US" altLang="zh-CN" dirty="0" err="1" smtClean="0">
                <a:solidFill>
                  <a:schemeClr val="bg1"/>
                </a:solidFill>
                <a:latin typeface="+mn-ea"/>
              </a:rPr>
              <a:t>Ow-XwYwZw</a:t>
            </a:r>
            <a:r>
              <a:rPr lang="en-US" altLang="zh-CN" dirty="0" smtClean="0">
                <a:solidFill>
                  <a:schemeClr val="bg1"/>
                </a:solidFill>
                <a:latin typeface="+mn-ea"/>
              </a:rPr>
              <a:t>)</a:t>
            </a:r>
            <a:endParaRPr lang="zh-CN" altLang="en-US" dirty="0">
              <a:solidFill>
                <a:schemeClr val="bg1"/>
              </a:solidFill>
              <a:latin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72955"/>
            <a:ext cx="10515600" cy="5904008"/>
          </a:xfrm>
        </p:spPr>
        <p:txBody>
          <a:bodyPr/>
          <a:lstStyle/>
          <a:p>
            <a:endParaRPr lang="en-US" altLang="zh-CN" dirty="0" smtClean="0"/>
          </a:p>
          <a:p>
            <a:endParaRPr lang="en-US" altLang="zh-CN" dirty="0" smtClean="0"/>
          </a:p>
          <a:p>
            <a:pPr>
              <a:buNone/>
            </a:pPr>
            <a:endParaRPr lang="zh-CN" altLang="en-US" dirty="0"/>
          </a:p>
        </p:txBody>
      </p:sp>
      <p:pic>
        <p:nvPicPr>
          <p:cNvPr id="4" name="图片 3"/>
          <p:cNvPicPr/>
          <p:nvPr/>
        </p:nvPicPr>
        <p:blipFill>
          <a:blip r:embed="rId1" cstate="print"/>
          <a:stretch>
            <a:fillRect/>
          </a:stretch>
        </p:blipFill>
        <p:spPr>
          <a:xfrm>
            <a:off x="759326" y="1692322"/>
            <a:ext cx="4508710" cy="4053385"/>
          </a:xfrm>
          <a:prstGeom prst="rect">
            <a:avLst/>
          </a:prstGeom>
          <a:noFill/>
          <a:ln w="9525">
            <a:noFill/>
          </a:ln>
        </p:spPr>
      </p:pic>
      <p:sp>
        <p:nvSpPr>
          <p:cNvPr id="2050"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049" name="Object 1"/>
          <p:cNvGraphicFramePr>
            <a:graphicFrameLocks noChangeAspect="1"/>
          </p:cNvGraphicFramePr>
          <p:nvPr/>
        </p:nvGraphicFramePr>
        <p:xfrm>
          <a:off x="6045959" y="1023582"/>
          <a:ext cx="2606723" cy="2456597"/>
        </p:xfrm>
        <a:graphic>
          <a:graphicData uri="http://schemas.openxmlformats.org/presentationml/2006/ole">
            <mc:AlternateContent xmlns:mc="http://schemas.openxmlformats.org/markup-compatibility/2006">
              <mc:Choice xmlns:v="urn:schemas-microsoft-com:vml" Requires="v">
                <p:oleObj spid="_x0000_s1025" name="" r:id="rId2" imgW="16764000" imgH="20116800" progId="Equation.DSMT4">
                  <p:embed/>
                </p:oleObj>
              </mc:Choice>
              <mc:Fallback>
                <p:oleObj name="" r:id="rId2" imgW="16764000" imgH="20116800" progId="Equation.DSMT4">
                  <p:embed/>
                  <p:pic>
                    <p:nvPicPr>
                      <p:cNvPr id="0" name="图片 1024"/>
                      <p:cNvPicPr>
                        <a:picLocks noChangeAspect="1"/>
                      </p:cNvPicPr>
                      <p:nvPr/>
                    </p:nvPicPr>
                    <p:blipFill>
                      <a:blip r:embed="rId3"/>
                      <a:stretch>
                        <a:fillRect/>
                      </a:stretch>
                    </p:blipFill>
                    <p:spPr>
                      <a:xfrm>
                        <a:off x="6045959" y="1023582"/>
                        <a:ext cx="2606723" cy="2456597"/>
                      </a:xfrm>
                      <a:prstGeom prst="rect">
                        <a:avLst/>
                      </a:prstGeom>
                      <a:noFill/>
                      <a:ln w="9525">
                        <a:noFill/>
                      </a:ln>
                    </p:spPr>
                  </p:pic>
                </p:oleObj>
              </mc:Fallback>
            </mc:AlternateContent>
          </a:graphicData>
        </a:graphic>
      </p:graphicFrame>
      <p:sp>
        <p:nvSpPr>
          <p:cNvPr id="2052"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051" name="Object 3"/>
          <p:cNvGraphicFramePr>
            <a:graphicFrameLocks noChangeAspect="1"/>
          </p:cNvGraphicFramePr>
          <p:nvPr/>
        </p:nvGraphicFramePr>
        <p:xfrm>
          <a:off x="5841243" y="4039735"/>
          <a:ext cx="5094233" cy="2006223"/>
        </p:xfrm>
        <a:graphic>
          <a:graphicData uri="http://schemas.openxmlformats.org/presentationml/2006/ole">
            <mc:AlternateContent xmlns:mc="http://schemas.openxmlformats.org/markup-compatibility/2006">
              <mc:Choice xmlns:v="urn:schemas-microsoft-com:vml" Requires="v">
                <p:oleObj spid="_x0000_s1026" name="" r:id="rId4" imgW="43281600" imgH="17068800" progId="Equation.DSMT4">
                  <p:embed/>
                </p:oleObj>
              </mc:Choice>
              <mc:Fallback>
                <p:oleObj name="" r:id="rId4" imgW="43281600" imgH="17068800" progId="Equation.DSMT4">
                  <p:embed/>
                  <p:pic>
                    <p:nvPicPr>
                      <p:cNvPr id="0" name="图片 1025"/>
                      <p:cNvPicPr>
                        <a:picLocks noChangeAspect="1"/>
                      </p:cNvPicPr>
                      <p:nvPr/>
                    </p:nvPicPr>
                    <p:blipFill>
                      <a:blip r:embed="rId5"/>
                      <a:stretch>
                        <a:fillRect/>
                      </a:stretch>
                    </p:blipFill>
                    <p:spPr>
                      <a:xfrm>
                        <a:off x="5841243" y="4039735"/>
                        <a:ext cx="5094233" cy="2006223"/>
                      </a:xfrm>
                      <a:prstGeom prst="rect">
                        <a:avLst/>
                      </a:prstGeom>
                      <a:noFill/>
                      <a:ln w="9525">
                        <a:noFill/>
                      </a:ln>
                    </p:spPr>
                  </p:pic>
                </p:oleObj>
              </mc:Fallback>
            </mc:AlternateContent>
          </a:graphicData>
        </a:graphic>
      </p:graphicFrame>
      <p:sp>
        <p:nvSpPr>
          <p:cNvPr id="11" name="左弧形箭头 10"/>
          <p:cNvSpPr/>
          <p:nvPr/>
        </p:nvSpPr>
        <p:spPr>
          <a:xfrm>
            <a:off x="5036023" y="2634019"/>
            <a:ext cx="736979" cy="173326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TextBox 11"/>
          <p:cNvSpPr txBox="1"/>
          <p:nvPr/>
        </p:nvSpPr>
        <p:spPr>
          <a:xfrm>
            <a:off x="11393606" y="1897039"/>
            <a:ext cx="1187355" cy="400110"/>
          </a:xfrm>
          <a:prstGeom prst="rect">
            <a:avLst/>
          </a:prstGeom>
          <a:noFill/>
        </p:spPr>
        <p:txBody>
          <a:bodyPr wrap="square" rtlCol="0">
            <a:spAutoFit/>
          </a:bodyPr>
          <a:lstStyle/>
          <a:p>
            <a:r>
              <a:rPr lang="en-US" altLang="zh-CN" sz="2000" dirty="0" smtClean="0">
                <a:latin typeface="Times New Roman" panose="02020603050405020304" charset="0"/>
                <a:cs typeface="Times New Roman" panose="02020603050405020304" charset="0"/>
              </a:rPr>
              <a:t>(1)</a:t>
            </a:r>
            <a:endParaRPr lang="zh-CN" altLang="en-US" sz="2000" dirty="0">
              <a:latin typeface="Times New Roman" panose="02020603050405020304" charset="0"/>
              <a:cs typeface="Times New Roman" panose="02020603050405020304" charset="0"/>
            </a:endParaRPr>
          </a:p>
        </p:txBody>
      </p:sp>
      <p:sp>
        <p:nvSpPr>
          <p:cNvPr id="13" name="TextBox 12"/>
          <p:cNvSpPr txBox="1"/>
          <p:nvPr/>
        </p:nvSpPr>
        <p:spPr>
          <a:xfrm>
            <a:off x="11393606" y="4765345"/>
            <a:ext cx="1187355" cy="400110"/>
          </a:xfrm>
          <a:prstGeom prst="rect">
            <a:avLst/>
          </a:prstGeom>
          <a:noFill/>
        </p:spPr>
        <p:txBody>
          <a:bodyPr wrap="square" rtlCol="0">
            <a:spAutoFit/>
          </a:bodyPr>
          <a:lstStyle/>
          <a:p>
            <a:r>
              <a:rPr lang="en-US" altLang="zh-CN" sz="2000" dirty="0" smtClean="0">
                <a:latin typeface="Times New Roman" panose="02020603050405020304" charset="0"/>
                <a:cs typeface="Times New Roman" panose="02020603050405020304" charset="0"/>
              </a:rPr>
              <a:t>(2)</a:t>
            </a:r>
            <a:endParaRPr lang="zh-CN" altLang="en-US" sz="2000" dirty="0">
              <a:latin typeface="Times New Roman" panose="02020603050405020304" charset="0"/>
              <a:cs typeface="Times New Roman" panose="02020603050405020304" charset="0"/>
            </a:endParaRPr>
          </a:p>
        </p:txBody>
      </p:sp>
      <p:sp>
        <p:nvSpPr>
          <p:cNvPr id="14" name="左大括号 13"/>
          <p:cNvSpPr/>
          <p:nvPr/>
        </p:nvSpPr>
        <p:spPr>
          <a:xfrm>
            <a:off x="5800299" y="1624084"/>
            <a:ext cx="250435" cy="125559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标题 1"/>
          <p:cNvSpPr>
            <a:spLocks noGrp="1"/>
          </p:cNvSpPr>
          <p:nvPr>
            <p:ph type="title"/>
          </p:nvPr>
        </p:nvSpPr>
        <p:spPr>
          <a:xfrm>
            <a:off x="1233985" y="-94"/>
            <a:ext cx="10515600" cy="1325563"/>
          </a:xfrm>
        </p:spPr>
        <p:txBody>
          <a:bodyPr/>
          <a:lstStyle/>
          <a:p>
            <a:r>
              <a:rPr lang="en-US" altLang="zh-CN" sz="3200" b="1" dirty="0" smtClean="0">
                <a:latin typeface="Times New Roman" panose="02020603050405020304" charset="0"/>
                <a:ea typeface="+mn-ea"/>
                <a:sym typeface="+mn-ea"/>
              </a:rPr>
              <a:t>§</a:t>
            </a:r>
            <a:r>
              <a:rPr lang="en-US" sz="3200" b="1" dirty="0" smtClean="0">
                <a:latin typeface="Times New Roman" panose="02020603050405020304" charset="0"/>
                <a:ea typeface="+mn-ea"/>
                <a:sym typeface="+mn-ea"/>
              </a:rPr>
              <a:t>The relationship of image and imaging plane </a:t>
            </a:r>
            <a:endParaRPr lang="en-US" dirty="0"/>
          </a:p>
        </p:txBody>
      </p:sp>
      <p:sp>
        <p:nvSpPr>
          <p:cNvPr id="17" name="线形标注 1 16"/>
          <p:cNvSpPr/>
          <p:nvPr/>
        </p:nvSpPr>
        <p:spPr>
          <a:xfrm>
            <a:off x="9608024" y="2961565"/>
            <a:ext cx="1446662" cy="545910"/>
          </a:xfrm>
          <a:prstGeom prst="borderCallout1">
            <a:avLst>
              <a:gd name="adj1" fmla="val 57639"/>
              <a:gd name="adj2" fmla="val -6446"/>
              <a:gd name="adj3" fmla="val 230834"/>
              <a:gd name="adj4" fmla="val -515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smtClean="0"/>
              <a:t>摄像机倾斜因子</a:t>
            </a:r>
            <a:r>
              <a:rPr lang="en-US" altLang="zh-CN" dirty="0" smtClean="0"/>
              <a:t> S0</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4634" y="-25476"/>
            <a:ext cx="10515600" cy="1325563"/>
          </a:xfrm>
        </p:spPr>
        <p:txBody>
          <a:bodyPr/>
          <a:lstStyle/>
          <a:p>
            <a:r>
              <a:rPr lang="en-US" altLang="zh-CN" sz="3200" b="1" dirty="0" smtClean="0">
                <a:latin typeface="Times New Roman" panose="02020603050405020304" charset="0"/>
                <a:ea typeface="+mn-ea"/>
                <a:sym typeface="+mn-ea"/>
              </a:rPr>
              <a:t>§</a:t>
            </a:r>
            <a:r>
              <a:rPr lang="en-US" sz="3200" b="1" dirty="0" smtClean="0">
                <a:latin typeface="Times New Roman" panose="02020603050405020304" charset="0"/>
                <a:ea typeface="+mn-ea"/>
                <a:sym typeface="+mn-ea"/>
              </a:rPr>
              <a:t>The relationship of camera system and imaging plane </a:t>
            </a:r>
            <a:endParaRPr lang="zh-CN" altLang="en-US" sz="3200" b="1" dirty="0" smtClean="0">
              <a:latin typeface="Times New Roman" panose="02020603050405020304" charset="0"/>
              <a:ea typeface="+mn-ea"/>
              <a:sym typeface="+mn-ea"/>
            </a:endParaRPr>
          </a:p>
        </p:txBody>
      </p:sp>
      <p:pic>
        <p:nvPicPr>
          <p:cNvPr id="4" name="内容占位符 3"/>
          <p:cNvPicPr>
            <a:picLocks noGrp="1"/>
          </p:cNvPicPr>
          <p:nvPr>
            <p:ph idx="1"/>
          </p:nvPr>
        </p:nvPicPr>
        <p:blipFill>
          <a:blip r:embed="rId1" cstate="print"/>
          <a:stretch>
            <a:fillRect/>
          </a:stretch>
        </p:blipFill>
        <p:spPr>
          <a:xfrm>
            <a:off x="2480870" y="1687100"/>
            <a:ext cx="6663130" cy="3922130"/>
          </a:xfrm>
          <a:prstGeom prst="rect">
            <a:avLst/>
          </a:prstGeom>
          <a:noFill/>
          <a:ln w="9525">
            <a:noFill/>
          </a:ln>
        </p:spPr>
      </p:pic>
      <p:sp>
        <p:nvSpPr>
          <p:cNvPr id="9" name="圆角矩形标注 8"/>
          <p:cNvSpPr/>
          <p:nvPr/>
        </p:nvSpPr>
        <p:spPr>
          <a:xfrm>
            <a:off x="8636077" y="1300480"/>
            <a:ext cx="2033516" cy="1255594"/>
          </a:xfrm>
          <a:prstGeom prst="wedgeRoundRectCallout">
            <a:avLst>
              <a:gd name="adj1" fmla="val -52377"/>
              <a:gd name="adj2" fmla="val 85326"/>
              <a:gd name="adj3" fmla="val 16667"/>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bg1"/>
                </a:solidFill>
              </a:rPr>
              <a:t>O</a:t>
            </a:r>
            <a:r>
              <a:rPr lang="en-US" altLang="zh-CN" baseline="-25000" dirty="0" smtClean="0">
                <a:solidFill>
                  <a:schemeClr val="bg1"/>
                </a:solidFill>
              </a:rPr>
              <a:t>C</a:t>
            </a:r>
            <a:r>
              <a:rPr lang="zh-CN" altLang="zh-CN" dirty="0" smtClean="0">
                <a:solidFill>
                  <a:schemeClr val="bg1"/>
                </a:solidFill>
              </a:rPr>
              <a:t>为相机的光心</a:t>
            </a:r>
            <a:endParaRPr lang="en-US" altLang="zh-CN" dirty="0" smtClean="0">
              <a:solidFill>
                <a:schemeClr val="bg1"/>
              </a:solidFill>
            </a:endParaRPr>
          </a:p>
          <a:p>
            <a:r>
              <a:rPr lang="en-US" altLang="zh-CN" dirty="0" err="1" smtClean="0">
                <a:solidFill>
                  <a:schemeClr val="bg1"/>
                </a:solidFill>
              </a:rPr>
              <a:t>Xc</a:t>
            </a:r>
            <a:r>
              <a:rPr lang="en-US" altLang="zh-CN" dirty="0" smtClean="0">
                <a:solidFill>
                  <a:schemeClr val="bg1"/>
                </a:solidFill>
              </a:rPr>
              <a:t>//x</a:t>
            </a:r>
            <a:endParaRPr lang="en-US" altLang="zh-CN" dirty="0" smtClean="0">
              <a:solidFill>
                <a:schemeClr val="bg1"/>
              </a:solidFill>
            </a:endParaRPr>
          </a:p>
          <a:p>
            <a:r>
              <a:rPr lang="en-US" altLang="zh-CN" dirty="0" err="1" smtClean="0">
                <a:solidFill>
                  <a:schemeClr val="bg1"/>
                </a:solidFill>
              </a:rPr>
              <a:t>Yc</a:t>
            </a:r>
            <a:r>
              <a:rPr lang="en-US" altLang="zh-CN" dirty="0" smtClean="0">
                <a:solidFill>
                  <a:schemeClr val="bg1"/>
                </a:solidFill>
              </a:rPr>
              <a:t>//y</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563" y="-15628"/>
            <a:ext cx="10515600" cy="1325563"/>
          </a:xfrm>
        </p:spPr>
        <p:txBody>
          <a:bodyPr>
            <a:normAutofit/>
          </a:bodyPr>
          <a:lstStyle/>
          <a:p>
            <a:r>
              <a:rPr lang="en-US" altLang="zh-CN" sz="3200" b="1" dirty="0" smtClean="0">
                <a:latin typeface="Times New Roman" panose="02020603050405020304" charset="0"/>
                <a:ea typeface="+mn-ea"/>
                <a:sym typeface="+mn-ea"/>
              </a:rPr>
              <a:t>§</a:t>
            </a:r>
            <a:r>
              <a:rPr lang="en-US" sz="3200" b="1" dirty="0" smtClean="0">
                <a:latin typeface="Times New Roman" panose="02020603050405020304" charset="0"/>
                <a:ea typeface="+mn-ea"/>
                <a:sym typeface="+mn-ea"/>
              </a:rPr>
              <a:t>The relationship of camera system and world system </a:t>
            </a:r>
            <a:endParaRPr lang="zh-CN" altLang="en-US" sz="3200" b="1" dirty="0" smtClean="0">
              <a:latin typeface="Times New Roman" panose="02020603050405020304" charset="0"/>
              <a:sym typeface="+mn-ea"/>
            </a:endParaRPr>
          </a:p>
        </p:txBody>
      </p:sp>
      <p:sp>
        <p:nvSpPr>
          <p:cNvPr id="23554"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3553" name="Object 1"/>
          <p:cNvGraphicFramePr>
            <a:graphicFrameLocks noChangeAspect="1"/>
          </p:cNvGraphicFramePr>
          <p:nvPr/>
        </p:nvGraphicFramePr>
        <p:xfrm>
          <a:off x="1446663" y="1241946"/>
          <a:ext cx="3166280" cy="1999756"/>
        </p:xfrm>
        <a:graphic>
          <a:graphicData uri="http://schemas.openxmlformats.org/presentationml/2006/ole">
            <mc:AlternateContent xmlns:mc="http://schemas.openxmlformats.org/markup-compatibility/2006">
              <mc:Choice xmlns:v="urn:schemas-microsoft-com:vml" Requires="v">
                <p:oleObj spid="_x0000_s2049" name="" r:id="rId1" imgW="27127200" imgH="17068800" progId="Equation.DSMT4">
                  <p:embed/>
                </p:oleObj>
              </mc:Choice>
              <mc:Fallback>
                <p:oleObj name="" r:id="rId1" imgW="27127200" imgH="17068800" progId="Equation.DSMT4">
                  <p:embed/>
                  <p:pic>
                    <p:nvPicPr>
                      <p:cNvPr id="0" name="图片 2048"/>
                      <p:cNvPicPr>
                        <a:picLocks noChangeAspect="1"/>
                      </p:cNvPicPr>
                      <p:nvPr/>
                    </p:nvPicPr>
                    <p:blipFill>
                      <a:blip r:embed="rId2"/>
                      <a:stretch>
                        <a:fillRect/>
                      </a:stretch>
                    </p:blipFill>
                    <p:spPr>
                      <a:xfrm>
                        <a:off x="1446663" y="1241946"/>
                        <a:ext cx="3166280" cy="1999756"/>
                      </a:xfrm>
                      <a:prstGeom prst="rect">
                        <a:avLst/>
                      </a:prstGeom>
                      <a:noFill/>
                      <a:ln w="9525">
                        <a:noFill/>
                      </a:ln>
                    </p:spPr>
                  </p:pic>
                </p:oleObj>
              </mc:Fallback>
            </mc:AlternateContent>
          </a:graphicData>
        </a:graphic>
      </p:graphicFrame>
      <p:sp>
        <p:nvSpPr>
          <p:cNvPr id="23556"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3555" name="Object 3"/>
          <p:cNvGraphicFramePr>
            <a:graphicFrameLocks noChangeAspect="1"/>
          </p:cNvGraphicFramePr>
          <p:nvPr/>
        </p:nvGraphicFramePr>
        <p:xfrm>
          <a:off x="1446698" y="3829609"/>
          <a:ext cx="7328849" cy="2183642"/>
        </p:xfrm>
        <a:graphic>
          <a:graphicData uri="http://schemas.openxmlformats.org/presentationml/2006/ole">
            <mc:AlternateContent xmlns:mc="http://schemas.openxmlformats.org/markup-compatibility/2006">
              <mc:Choice xmlns:v="urn:schemas-microsoft-com:vml" Requires="v">
                <p:oleObj spid="_x0000_s2050" name="" r:id="rId3" imgW="77114400" imgH="21945600" progId="Equation.DSMT4">
                  <p:embed/>
                </p:oleObj>
              </mc:Choice>
              <mc:Fallback>
                <p:oleObj name="" r:id="rId3" imgW="77114400" imgH="21945600" progId="Equation.DSMT4">
                  <p:embed/>
                  <p:pic>
                    <p:nvPicPr>
                      <p:cNvPr id="0" name="图片 2049"/>
                      <p:cNvPicPr>
                        <a:picLocks noChangeAspect="1"/>
                      </p:cNvPicPr>
                      <p:nvPr/>
                    </p:nvPicPr>
                    <p:blipFill>
                      <a:blip r:embed="rId4"/>
                      <a:stretch>
                        <a:fillRect/>
                      </a:stretch>
                    </p:blipFill>
                    <p:spPr>
                      <a:xfrm>
                        <a:off x="1446698" y="3829609"/>
                        <a:ext cx="7328849" cy="2183642"/>
                      </a:xfrm>
                      <a:prstGeom prst="rect">
                        <a:avLst/>
                      </a:prstGeom>
                      <a:noFill/>
                      <a:ln w="9525">
                        <a:noFill/>
                      </a:ln>
                    </p:spPr>
                  </p:pic>
                </p:oleObj>
              </mc:Fallback>
            </mc:AlternateContent>
          </a:graphicData>
        </a:graphic>
      </p:graphicFrame>
      <p:sp>
        <p:nvSpPr>
          <p:cNvPr id="8" name="左弧形箭头 7"/>
          <p:cNvSpPr/>
          <p:nvPr/>
        </p:nvSpPr>
        <p:spPr>
          <a:xfrm>
            <a:off x="341194" y="2674961"/>
            <a:ext cx="955343" cy="207446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TextBox 9"/>
          <p:cNvSpPr txBox="1"/>
          <p:nvPr/>
        </p:nvSpPr>
        <p:spPr>
          <a:xfrm>
            <a:off x="5682019" y="2074459"/>
            <a:ext cx="941695" cy="400110"/>
          </a:xfrm>
          <a:prstGeom prst="rect">
            <a:avLst/>
          </a:prstGeom>
          <a:noFill/>
        </p:spPr>
        <p:txBody>
          <a:bodyPr wrap="square" rtlCol="0">
            <a:spAutoFit/>
          </a:bodyPr>
          <a:lstStyle/>
          <a:p>
            <a:r>
              <a:rPr lang="en-US" altLang="zh-CN" sz="2000" dirty="0" smtClean="0">
                <a:latin typeface="Times New Roman" panose="02020603050405020304" charset="0"/>
                <a:cs typeface="Times New Roman" panose="02020603050405020304" charset="0"/>
              </a:rPr>
              <a:t>(3)</a:t>
            </a:r>
            <a:endParaRPr lang="zh-CN" altLang="en-US" sz="2000" dirty="0">
              <a:latin typeface="Times New Roman" panose="02020603050405020304" charset="0"/>
              <a:cs typeface="Times New Roman" panose="02020603050405020304" charset="0"/>
            </a:endParaRPr>
          </a:p>
        </p:txBody>
      </p:sp>
      <p:sp>
        <p:nvSpPr>
          <p:cNvPr id="11" name="TextBox 10"/>
          <p:cNvSpPr txBox="1"/>
          <p:nvPr/>
        </p:nvSpPr>
        <p:spPr>
          <a:xfrm>
            <a:off x="9273655" y="4929116"/>
            <a:ext cx="941695" cy="400110"/>
          </a:xfrm>
          <a:prstGeom prst="rect">
            <a:avLst/>
          </a:prstGeom>
          <a:noFill/>
        </p:spPr>
        <p:txBody>
          <a:bodyPr wrap="square" rtlCol="0">
            <a:spAutoFit/>
          </a:bodyPr>
          <a:lstStyle/>
          <a:p>
            <a:r>
              <a:rPr lang="en-US" altLang="zh-CN" sz="2000" dirty="0" smtClean="0">
                <a:latin typeface="Times New Roman" panose="02020603050405020304" charset="0"/>
                <a:cs typeface="Times New Roman" panose="02020603050405020304" charset="0"/>
              </a:rPr>
              <a:t>(4)</a:t>
            </a:r>
            <a:endParaRPr lang="zh-CN" altLang="en-US" sz="2000" dirty="0">
              <a:latin typeface="Times New Roman" panose="02020603050405020304" charset="0"/>
              <a:cs typeface="Times New Roman" panose="02020603050405020304" charset="0"/>
            </a:endParaRPr>
          </a:p>
        </p:txBody>
      </p:sp>
      <p:sp>
        <p:nvSpPr>
          <p:cNvPr id="12" name="圆角矩形标注 11"/>
          <p:cNvSpPr/>
          <p:nvPr/>
        </p:nvSpPr>
        <p:spPr>
          <a:xfrm>
            <a:off x="8720919" y="1310185"/>
            <a:ext cx="2579427" cy="1460310"/>
          </a:xfrm>
          <a:prstGeom prst="wedgeRoundRectCallout">
            <a:avLst>
              <a:gd name="adj1" fmla="val -53316"/>
              <a:gd name="adj2" fmla="val 1161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 </a:t>
            </a:r>
            <a:r>
              <a:rPr lang="zh-CN" altLang="zh-CN" dirty="0" smtClean="0"/>
              <a:t>为</a:t>
            </a:r>
            <a:r>
              <a:rPr lang="en-US" altLang="zh-CN" dirty="0" smtClean="0"/>
              <a:t> 3*</a:t>
            </a:r>
            <a:r>
              <a:rPr lang="en-US" altLang="zh-CN" dirty="0" err="1" smtClean="0"/>
              <a:t>3</a:t>
            </a:r>
            <a:r>
              <a:rPr lang="en-US" altLang="zh-CN" dirty="0" smtClean="0"/>
              <a:t> </a:t>
            </a:r>
            <a:r>
              <a:rPr lang="zh-CN" altLang="zh-CN" dirty="0" smtClean="0"/>
              <a:t>正交单位矩阵</a:t>
            </a:r>
            <a:endParaRPr lang="en-US" altLang="zh-CN" dirty="0" smtClean="0"/>
          </a:p>
          <a:p>
            <a:pPr algn="just"/>
            <a:r>
              <a:rPr lang="en-US" altLang="zh-CN" dirty="0" smtClean="0"/>
              <a:t>T </a:t>
            </a:r>
            <a:r>
              <a:rPr lang="zh-CN" altLang="zh-CN" dirty="0" smtClean="0"/>
              <a:t>为</a:t>
            </a:r>
            <a:r>
              <a:rPr lang="en-US" altLang="zh-CN" dirty="0" smtClean="0"/>
              <a:t> 3*1 </a:t>
            </a:r>
            <a:r>
              <a:rPr lang="zh-CN" altLang="zh-CN" dirty="0" smtClean="0"/>
              <a:t>矩阵</a:t>
            </a:r>
            <a:endParaRPr lang="en-US" altLang="zh-CN" dirty="0" smtClean="0"/>
          </a:p>
          <a:p>
            <a:pPr algn="just"/>
            <a:r>
              <a:rPr lang="en-US" altLang="zh-CN" dirty="0" smtClean="0"/>
              <a:t>0=</a:t>
            </a:r>
            <a:r>
              <a:rPr lang="zh-CN" altLang="zh-CN" dirty="0" smtClean="0"/>
              <a:t>（</a:t>
            </a:r>
            <a:r>
              <a:rPr lang="en-US" altLang="zh-CN" dirty="0" smtClean="0"/>
              <a:t>0,0,0</a:t>
            </a:r>
            <a:r>
              <a:rPr lang="zh-CN" altLang="zh-CN" dirty="0" smtClean="0"/>
              <a:t>）</a:t>
            </a:r>
            <a:endParaRPr lang="en-US" altLang="zh-CN" dirty="0" smtClean="0"/>
          </a:p>
          <a:p>
            <a:pPr algn="just"/>
            <a:r>
              <a:rPr lang="en-US" altLang="zh-CN" dirty="0" smtClean="0"/>
              <a:t>M</a:t>
            </a:r>
            <a:r>
              <a:rPr lang="en-US" altLang="zh-CN" baseline="-25000" dirty="0" smtClean="0"/>
              <a:t>2</a:t>
            </a:r>
            <a:r>
              <a:rPr lang="zh-CN" altLang="zh-CN" dirty="0" smtClean="0"/>
              <a:t>为</a:t>
            </a:r>
            <a:r>
              <a:rPr lang="en-US" altLang="zh-CN" dirty="0" smtClean="0"/>
              <a:t> 4*</a:t>
            </a:r>
            <a:r>
              <a:rPr lang="en-US" altLang="zh-CN" dirty="0" err="1" smtClean="0"/>
              <a:t>4</a:t>
            </a:r>
            <a:r>
              <a:rPr lang="en-US" altLang="zh-CN" dirty="0" smtClean="0"/>
              <a:t> </a:t>
            </a:r>
            <a:r>
              <a:rPr lang="zh-CN" altLang="zh-CN" dirty="0" smtClean="0"/>
              <a:t>的</a:t>
            </a:r>
            <a:r>
              <a:rPr lang="zh-CN" altLang="zh-CN" b="1" dirty="0" smtClean="0"/>
              <a:t>外参矩阵</a:t>
            </a:r>
            <a:endParaRPr lang="en-US" altLang="zh-CN" dirty="0" smtClean="0"/>
          </a:p>
          <a:p>
            <a:pPr algn="ct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0337" y="0"/>
            <a:ext cx="10515600" cy="1325563"/>
          </a:xfrm>
        </p:spPr>
        <p:txBody>
          <a:bodyPr>
            <a:normAutofit/>
          </a:bodyPr>
          <a:lstStyle/>
          <a:p>
            <a:pPr algn="l"/>
            <a:r>
              <a:rPr lang="en-US" altLang="zh-CN" sz="3200" b="1" dirty="0" smtClean="0">
                <a:latin typeface="Times New Roman" panose="02020603050405020304" charset="0"/>
                <a:sym typeface="+mn-ea"/>
              </a:rPr>
              <a:t>§Pinhole imaging geometric model</a:t>
            </a:r>
            <a:endParaRPr lang="en-US" altLang="zh-CN" sz="3200" b="1" dirty="0" smtClean="0">
              <a:latin typeface="Times New Roman" panose="02020603050405020304" charset="0"/>
              <a:sym typeface="+mn-ea"/>
            </a:endParaRPr>
          </a:p>
        </p:txBody>
      </p:sp>
      <p:pic>
        <p:nvPicPr>
          <p:cNvPr id="4" name="内容占位符 3"/>
          <p:cNvPicPr>
            <a:picLocks noGrp="1"/>
          </p:cNvPicPr>
          <p:nvPr>
            <p:ph idx="1"/>
          </p:nvPr>
        </p:nvPicPr>
        <p:blipFill>
          <a:blip r:embed="rId1" cstate="print"/>
          <a:stretch>
            <a:fillRect/>
          </a:stretch>
        </p:blipFill>
        <p:spPr>
          <a:xfrm>
            <a:off x="2049336" y="1172150"/>
            <a:ext cx="8104597" cy="2799348"/>
          </a:xfrm>
          <a:prstGeom prst="rect">
            <a:avLst/>
          </a:prstGeom>
          <a:noFill/>
          <a:ln w="9525">
            <a:noFill/>
          </a:ln>
        </p:spPr>
      </p:pic>
      <p:sp>
        <p:nvSpPr>
          <p:cNvPr id="2560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5601" name="Object 1"/>
          <p:cNvGraphicFramePr>
            <a:graphicFrameLocks noChangeAspect="1"/>
          </p:cNvGraphicFramePr>
          <p:nvPr/>
        </p:nvGraphicFramePr>
        <p:xfrm>
          <a:off x="1487606" y="4121623"/>
          <a:ext cx="2047164" cy="2074461"/>
        </p:xfrm>
        <a:graphic>
          <a:graphicData uri="http://schemas.openxmlformats.org/presentationml/2006/ole">
            <mc:AlternateContent xmlns:mc="http://schemas.openxmlformats.org/markup-compatibility/2006">
              <mc:Choice xmlns:v="urn:schemas-microsoft-com:vml" Requires="v">
                <p:oleObj spid="_x0000_s3073" name="" r:id="rId2" imgW="12192000" imgH="21336000" progId="Equation.DSMT4">
                  <p:embed/>
                </p:oleObj>
              </mc:Choice>
              <mc:Fallback>
                <p:oleObj name="" r:id="rId2" imgW="12192000" imgH="21336000" progId="Equation.DSMT4">
                  <p:embed/>
                  <p:pic>
                    <p:nvPicPr>
                      <p:cNvPr id="0" name="图片 3072"/>
                      <p:cNvPicPr>
                        <a:picLocks noChangeAspect="1"/>
                      </p:cNvPicPr>
                      <p:nvPr/>
                    </p:nvPicPr>
                    <p:blipFill>
                      <a:blip r:embed="rId3"/>
                      <a:stretch>
                        <a:fillRect/>
                      </a:stretch>
                    </p:blipFill>
                    <p:spPr>
                      <a:xfrm>
                        <a:off x="1487606" y="4121623"/>
                        <a:ext cx="2047164" cy="2074461"/>
                      </a:xfrm>
                      <a:prstGeom prst="rect">
                        <a:avLst/>
                      </a:prstGeom>
                      <a:noFill/>
                      <a:ln w="9525">
                        <a:noFill/>
                      </a:ln>
                    </p:spPr>
                  </p:pic>
                </p:oleObj>
              </mc:Fallback>
            </mc:AlternateContent>
          </a:graphicData>
        </a:graphic>
      </p:graphicFrame>
      <p:sp>
        <p:nvSpPr>
          <p:cNvPr id="25604"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5603" name="Object 3"/>
          <p:cNvGraphicFramePr>
            <a:graphicFrameLocks noChangeAspect="1"/>
          </p:cNvGraphicFramePr>
          <p:nvPr/>
        </p:nvGraphicFramePr>
        <p:xfrm>
          <a:off x="6892119" y="4053385"/>
          <a:ext cx="3780430" cy="2154347"/>
        </p:xfrm>
        <a:graphic>
          <a:graphicData uri="http://schemas.openxmlformats.org/presentationml/2006/ole">
            <mc:AlternateContent xmlns:mc="http://schemas.openxmlformats.org/markup-compatibility/2006">
              <mc:Choice xmlns:v="urn:schemas-microsoft-com:vml" Requires="v">
                <p:oleObj spid="_x0000_s3074" name="" r:id="rId4" imgW="42976800" imgH="21945600" progId="Equation.DSMT4">
                  <p:embed/>
                </p:oleObj>
              </mc:Choice>
              <mc:Fallback>
                <p:oleObj name="" r:id="rId4" imgW="42976800" imgH="21945600" progId="Equation.DSMT4">
                  <p:embed/>
                  <p:pic>
                    <p:nvPicPr>
                      <p:cNvPr id="0" name="图片 3073"/>
                      <p:cNvPicPr>
                        <a:picLocks noChangeAspect="1"/>
                      </p:cNvPicPr>
                      <p:nvPr/>
                    </p:nvPicPr>
                    <p:blipFill>
                      <a:blip r:embed="rId5"/>
                      <a:stretch>
                        <a:fillRect/>
                      </a:stretch>
                    </p:blipFill>
                    <p:spPr>
                      <a:xfrm>
                        <a:off x="6892119" y="4053385"/>
                        <a:ext cx="3780430" cy="2154347"/>
                      </a:xfrm>
                      <a:prstGeom prst="rect">
                        <a:avLst/>
                      </a:prstGeom>
                      <a:noFill/>
                      <a:ln w="9525">
                        <a:noFill/>
                      </a:ln>
                    </p:spPr>
                  </p:pic>
                </p:oleObj>
              </mc:Fallback>
            </mc:AlternateContent>
          </a:graphicData>
        </a:graphic>
      </p:graphicFrame>
      <p:sp>
        <p:nvSpPr>
          <p:cNvPr id="9" name="TextBox 8"/>
          <p:cNvSpPr txBox="1"/>
          <p:nvPr/>
        </p:nvSpPr>
        <p:spPr>
          <a:xfrm>
            <a:off x="3712191" y="4967785"/>
            <a:ext cx="641445" cy="368490"/>
          </a:xfrm>
          <a:prstGeom prst="rect">
            <a:avLst/>
          </a:prstGeom>
          <a:noFill/>
        </p:spPr>
        <p:txBody>
          <a:bodyPr wrap="square" rtlCol="0">
            <a:spAutoFit/>
          </a:bodyPr>
          <a:lstStyle/>
          <a:p>
            <a:r>
              <a:rPr lang="zh-CN" altLang="en-US" dirty="0" smtClean="0"/>
              <a:t>（</a:t>
            </a:r>
            <a:r>
              <a:rPr lang="en-US" altLang="zh-CN" dirty="0" smtClean="0">
                <a:latin typeface="Times New Roman" panose="02020603050405020304" charset="0"/>
                <a:cs typeface="Times New Roman" panose="02020603050405020304" charset="0"/>
              </a:rPr>
              <a:t>5</a:t>
            </a:r>
            <a:r>
              <a:rPr lang="zh-CN" altLang="en-US" dirty="0" smtClean="0"/>
              <a:t>）</a:t>
            </a:r>
            <a:endParaRPr lang="zh-CN" altLang="en-US" dirty="0"/>
          </a:p>
        </p:txBody>
      </p:sp>
      <p:sp>
        <p:nvSpPr>
          <p:cNvPr id="10" name="TextBox 9"/>
          <p:cNvSpPr txBox="1"/>
          <p:nvPr/>
        </p:nvSpPr>
        <p:spPr>
          <a:xfrm>
            <a:off x="10961428" y="4888172"/>
            <a:ext cx="641445" cy="368490"/>
          </a:xfrm>
          <a:prstGeom prst="rect">
            <a:avLst/>
          </a:prstGeom>
          <a:noFill/>
        </p:spPr>
        <p:txBody>
          <a:bodyPr wrap="square" rtlCol="0">
            <a:spAutoFit/>
          </a:bodyPr>
          <a:lstStyle/>
          <a:p>
            <a:r>
              <a:rPr lang="zh-CN" altLang="en-US" dirty="0" smtClean="0"/>
              <a:t>（</a:t>
            </a:r>
            <a:r>
              <a:rPr lang="en-US" altLang="zh-CN" dirty="0" smtClean="0">
                <a:latin typeface="Times New Roman" panose="02020603050405020304" charset="0"/>
                <a:cs typeface="Times New Roman" panose="02020603050405020304" charset="0"/>
              </a:rPr>
              <a:t>6</a:t>
            </a:r>
            <a:r>
              <a:rPr lang="zh-CN" altLang="en-US" dirty="0" smtClean="0"/>
              <a:t>）</a:t>
            </a:r>
            <a:endParaRPr lang="zh-CN" altLang="en-US" dirty="0"/>
          </a:p>
        </p:txBody>
      </p:sp>
      <p:sp>
        <p:nvSpPr>
          <p:cNvPr id="11" name="右箭头 10"/>
          <p:cNvSpPr/>
          <p:nvPr/>
        </p:nvSpPr>
        <p:spPr>
          <a:xfrm>
            <a:off x="4626591" y="4885898"/>
            <a:ext cx="2074460" cy="477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大括号 11"/>
          <p:cNvSpPr/>
          <p:nvPr/>
        </p:nvSpPr>
        <p:spPr>
          <a:xfrm>
            <a:off x="846162" y="4599296"/>
            <a:ext cx="450376" cy="1146411"/>
          </a:xfrm>
          <a:prstGeom prst="leftBrace">
            <a:avLst>
              <a:gd name="adj1" fmla="val 8333"/>
              <a:gd name="adj2" fmla="val 5119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61030" y="341193"/>
            <a:ext cx="10515600" cy="5685644"/>
          </a:xfrm>
        </p:spPr>
        <p:txBody>
          <a:bodyPr/>
          <a:lstStyle/>
          <a:p>
            <a:pPr>
              <a:buNone/>
            </a:pPr>
            <a:r>
              <a:rPr lang="en-US" altLang="zh-CN" dirty="0" smtClean="0"/>
              <a:t>     </a:t>
            </a:r>
            <a:r>
              <a:rPr lang="zh-CN" altLang="en-US" dirty="0" smtClean="0"/>
              <a:t>substitute </a:t>
            </a:r>
            <a:r>
              <a:rPr lang="en-US" altLang="zh-CN" dirty="0" smtClean="0"/>
              <a:t>formula</a:t>
            </a:r>
            <a:r>
              <a:rPr lang="zh-CN" altLang="en-US" dirty="0" smtClean="0"/>
              <a:t>（</a:t>
            </a:r>
            <a:r>
              <a:rPr lang="en-US" altLang="zh-CN" dirty="0" smtClean="0"/>
              <a:t>2</a:t>
            </a:r>
            <a:r>
              <a:rPr lang="zh-CN" altLang="en-US" dirty="0" smtClean="0"/>
              <a:t>）</a:t>
            </a:r>
            <a:r>
              <a:rPr lang="en-US" altLang="zh-CN" dirty="0" smtClean="0"/>
              <a:t>and </a:t>
            </a:r>
            <a:r>
              <a:rPr lang="en-US" altLang="zh-CN" dirty="0" smtClean="0">
                <a:sym typeface="+mn-ea"/>
              </a:rPr>
              <a:t>formula</a:t>
            </a:r>
            <a:r>
              <a:rPr lang="zh-CN" altLang="en-US" dirty="0" smtClean="0"/>
              <a:t>（</a:t>
            </a:r>
            <a:r>
              <a:rPr lang="en-US" altLang="zh-CN" dirty="0" smtClean="0"/>
              <a:t>4</a:t>
            </a:r>
            <a:r>
              <a:rPr lang="zh-CN" altLang="en-US" dirty="0" smtClean="0"/>
              <a:t>）</a:t>
            </a:r>
            <a:r>
              <a:rPr lang="en-US" altLang="zh-CN" dirty="0" smtClean="0"/>
              <a:t>into </a:t>
            </a:r>
            <a:r>
              <a:rPr lang="en-US" altLang="zh-CN" dirty="0" smtClean="0">
                <a:sym typeface="+mn-ea"/>
              </a:rPr>
              <a:t>formula</a:t>
            </a:r>
            <a:r>
              <a:rPr lang="zh-CN" altLang="en-US" dirty="0" smtClean="0"/>
              <a:t>（</a:t>
            </a:r>
            <a:r>
              <a:rPr lang="en-US" altLang="zh-CN" dirty="0" smtClean="0"/>
              <a:t>6</a:t>
            </a:r>
            <a:r>
              <a:rPr lang="zh-CN" altLang="en-US" dirty="0" smtClean="0"/>
              <a:t>）：</a:t>
            </a:r>
            <a:endParaRPr lang="zh-CN" altLang="en-US" dirty="0"/>
          </a:p>
        </p:txBody>
      </p:sp>
      <p:sp>
        <p:nvSpPr>
          <p:cNvPr id="26626"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6625" name="Object 1"/>
          <p:cNvGraphicFramePr>
            <a:graphicFrameLocks noChangeAspect="1"/>
          </p:cNvGraphicFramePr>
          <p:nvPr/>
        </p:nvGraphicFramePr>
        <p:xfrm>
          <a:off x="0" y="1378424"/>
          <a:ext cx="11655188" cy="1978925"/>
        </p:xfrm>
        <a:graphic>
          <a:graphicData uri="http://schemas.openxmlformats.org/presentationml/2006/ole">
            <mc:AlternateContent xmlns:mc="http://schemas.openxmlformats.org/markup-compatibility/2006">
              <mc:Choice xmlns:v="urn:schemas-microsoft-com:vml" Requires="v">
                <p:oleObj spid="_x0000_s4097" name="" r:id="rId1" imgW="162763200" imgH="21945600" progId="Equation.DSMT4">
                  <p:embed/>
                </p:oleObj>
              </mc:Choice>
              <mc:Fallback>
                <p:oleObj name="" r:id="rId1" imgW="162763200" imgH="21945600" progId="Equation.DSMT4">
                  <p:embed/>
                  <p:pic>
                    <p:nvPicPr>
                      <p:cNvPr id="0" name="图片 4096"/>
                      <p:cNvPicPr>
                        <a:picLocks noChangeAspect="1"/>
                      </p:cNvPicPr>
                      <p:nvPr/>
                    </p:nvPicPr>
                    <p:blipFill>
                      <a:blip r:embed="rId2"/>
                      <a:stretch>
                        <a:fillRect/>
                      </a:stretch>
                    </p:blipFill>
                    <p:spPr>
                      <a:xfrm>
                        <a:off x="0" y="1378424"/>
                        <a:ext cx="11655188" cy="1978925"/>
                      </a:xfrm>
                      <a:prstGeom prst="rect">
                        <a:avLst/>
                      </a:prstGeom>
                      <a:noFill/>
                      <a:ln w="9525">
                        <a:noFill/>
                      </a:ln>
                    </p:spPr>
                  </p:pic>
                </p:oleObj>
              </mc:Fallback>
            </mc:AlternateContent>
          </a:graphicData>
        </a:graphic>
      </p:graphicFrame>
      <p:sp>
        <p:nvSpPr>
          <p:cNvPr id="6" name="TextBox 5"/>
          <p:cNvSpPr txBox="1"/>
          <p:nvPr/>
        </p:nvSpPr>
        <p:spPr>
          <a:xfrm>
            <a:off x="11464119" y="2497540"/>
            <a:ext cx="727881" cy="400110"/>
          </a:xfrm>
          <a:prstGeom prst="rect">
            <a:avLst/>
          </a:prstGeom>
          <a:noFill/>
        </p:spPr>
        <p:txBody>
          <a:bodyPr wrap="square" rtlCol="0">
            <a:spAutoFit/>
          </a:bodyPr>
          <a:lstStyle/>
          <a:p>
            <a:r>
              <a:rPr lang="zh-CN" altLang="en-US" dirty="0" smtClean="0"/>
              <a:t>（</a:t>
            </a:r>
            <a:r>
              <a:rPr lang="en-US" altLang="zh-CN" sz="2000" dirty="0" smtClean="0">
                <a:latin typeface="Times New Roman" panose="02020603050405020304" charset="0"/>
                <a:cs typeface="Times New Roman" panose="02020603050405020304" charset="0"/>
              </a:rPr>
              <a:t>7</a:t>
            </a:r>
            <a:r>
              <a:rPr lang="zh-CN" altLang="en-US" dirty="0" smtClean="0"/>
              <a:t>）</a:t>
            </a:r>
            <a:endParaRPr lang="zh-CN" altLang="en-US" dirty="0"/>
          </a:p>
        </p:txBody>
      </p:sp>
      <p:sp>
        <p:nvSpPr>
          <p:cNvPr id="8" name="左大括号 7"/>
          <p:cNvSpPr/>
          <p:nvPr/>
        </p:nvSpPr>
        <p:spPr>
          <a:xfrm rot="16200000">
            <a:off x="5121325" y="2883090"/>
            <a:ext cx="293427" cy="1378424"/>
          </a:xfrm>
          <a:prstGeom prst="leftBrace">
            <a:avLst>
              <a:gd name="adj1" fmla="val 19047"/>
              <a:gd name="adj2" fmla="val 5099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4640239" y="3794079"/>
            <a:ext cx="1405720" cy="369332"/>
          </a:xfrm>
          <a:prstGeom prst="rect">
            <a:avLst/>
          </a:prstGeom>
          <a:noFill/>
        </p:spPr>
        <p:txBody>
          <a:bodyPr wrap="square" rtlCol="0">
            <a:spAutoFit/>
          </a:bodyPr>
          <a:lstStyle/>
          <a:p>
            <a:r>
              <a:rPr lang="zh-CN" altLang="en-US" dirty="0" smtClean="0"/>
              <a:t>相机坐标系</a:t>
            </a:r>
            <a:endParaRPr lang="zh-CN" altLang="en-US" dirty="0"/>
          </a:p>
        </p:txBody>
      </p:sp>
      <p:sp>
        <p:nvSpPr>
          <p:cNvPr id="10" name="左大括号 9"/>
          <p:cNvSpPr/>
          <p:nvPr/>
        </p:nvSpPr>
        <p:spPr>
          <a:xfrm rot="16200000">
            <a:off x="4278573" y="2831911"/>
            <a:ext cx="450376" cy="3029802"/>
          </a:xfrm>
          <a:prstGeom prst="leftBrace">
            <a:avLst>
              <a:gd name="adj1" fmla="val 29545"/>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3643952" y="4640239"/>
            <a:ext cx="2429302" cy="369332"/>
          </a:xfrm>
          <a:prstGeom prst="rect">
            <a:avLst/>
          </a:prstGeom>
          <a:noFill/>
        </p:spPr>
        <p:txBody>
          <a:bodyPr wrap="square" rtlCol="0">
            <a:spAutoFit/>
          </a:bodyPr>
          <a:lstStyle/>
          <a:p>
            <a:r>
              <a:rPr lang="zh-CN" altLang="en-US" dirty="0" smtClean="0"/>
              <a:t>成像平面坐标系</a:t>
            </a:r>
            <a:endParaRPr lang="zh-CN" altLang="en-US" dirty="0"/>
          </a:p>
        </p:txBody>
      </p:sp>
      <p:sp>
        <p:nvSpPr>
          <p:cNvPr id="12" name="左大括号 11"/>
          <p:cNvSpPr/>
          <p:nvPr/>
        </p:nvSpPr>
        <p:spPr>
          <a:xfrm rot="16200000">
            <a:off x="3419901" y="2671550"/>
            <a:ext cx="450376" cy="4829032"/>
          </a:xfrm>
          <a:prstGeom prst="leftBrace">
            <a:avLst>
              <a:gd name="adj1" fmla="val 29545"/>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12"/>
          <p:cNvSpPr txBox="1"/>
          <p:nvPr/>
        </p:nvSpPr>
        <p:spPr>
          <a:xfrm>
            <a:off x="2770496" y="5472752"/>
            <a:ext cx="1883391" cy="382138"/>
          </a:xfrm>
          <a:prstGeom prst="rect">
            <a:avLst/>
          </a:prstGeom>
          <a:noFill/>
        </p:spPr>
        <p:txBody>
          <a:bodyPr wrap="square" rtlCol="0">
            <a:spAutoFit/>
          </a:bodyPr>
          <a:lstStyle/>
          <a:p>
            <a:r>
              <a:rPr lang="zh-CN" altLang="en-US" dirty="0" smtClean="0"/>
              <a:t>图像坐标系</a:t>
            </a:r>
            <a:endParaRPr lang="zh-CN" altLang="en-US" dirty="0"/>
          </a:p>
        </p:txBody>
      </p:sp>
      <p:sp>
        <p:nvSpPr>
          <p:cNvPr id="15" name="矩形 14"/>
          <p:cNvSpPr/>
          <p:nvPr/>
        </p:nvSpPr>
        <p:spPr>
          <a:xfrm>
            <a:off x="6261078" y="5657173"/>
            <a:ext cx="5763116" cy="369332"/>
          </a:xfrm>
          <a:prstGeom prst="rect">
            <a:avLst/>
          </a:prstGeom>
        </p:spPr>
        <p:txBody>
          <a:bodyPr wrap="none">
            <a:spAutoFit/>
          </a:bodyPr>
          <a:lstStyle/>
          <a:p>
            <a:r>
              <a:rPr lang="zh-CN" altLang="zh-CN" b="1" dirty="0" smtClean="0">
                <a:solidFill>
                  <a:schemeClr val="accent5"/>
                </a:solidFill>
              </a:rPr>
              <a:t>我们把获取相机内外参数的过程，称为摄像机的标定。</a:t>
            </a:r>
            <a:endParaRPr lang="zh-CN" altLang="en-US" dirty="0">
              <a:solidFill>
                <a:schemeClr val="accent5"/>
              </a:solidFill>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UNIT_TYPE" val="i"/>
  <p:tag name="KSO_WM_UNIT_ID" val="custom160337_10*i*0"/>
  <p:tag name="KSO_WM_TEMPLATE_CATEGORY" val="custom"/>
  <p:tag name="KSO_WM_TEMPLATE_INDEX" val="160337"/>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30*a*1"/>
  <p:tag name="KSO_WM_UNIT_CLEAR" val="1"/>
  <p:tag name="KSO_WM_UNIT_LAYERLEVEL" val="1"/>
  <p:tag name="KSO_WM_UNIT_VALUE" val="5"/>
  <p:tag name="KSO_WM_UNIT_ISCONTENTSTITLE" val="0"/>
  <p:tag name="KSO_WM_UNIT_HIGHLIGHT" val="0"/>
  <p:tag name="KSO_WM_UNIT_COMPATIBLE" val="0"/>
  <p:tag name="KSO_WM_UNIT_PRESET_TEXT" val="THANKS"/>
</p:tagLst>
</file>

<file path=ppt/tags/tag11.xml><?xml version="1.0" encoding="utf-8"?>
<p:tagLst xmlns:p="http://schemas.openxmlformats.org/presentationml/2006/main">
  <p:tag name="KSO_WM_TEMPLATE_CATEGORY" val="custom"/>
  <p:tag name="KSO_WM_TEMPLATE_INDEX" val="160337"/>
  <p:tag name="KSO_WM_TAG_VERSION" val="1.0"/>
  <p:tag name="KSO_WM_SLIDE_ID" val="custom160337_29"/>
  <p:tag name="KSO_WM_SLIDE_INDEX" val="29"/>
  <p:tag name="KSO_WM_SLIDE_ITEM_CNT" val="1"/>
  <p:tag name="KSO_WM_SLIDE_LAYOUT" val="a"/>
  <p:tag name="KSO_WM_SLIDE_LAYOUT_CNT" val="1"/>
  <p:tag name="KSO_WM_SLIDE_TYPE" val="endPage"/>
  <p:tag name="KSO_WM_BEAUTIFY_FLAG" val="#wm#"/>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337"/>
  <p:tag name="KSO_WM_UNIT_TYPE" val="l_h_f"/>
  <p:tag name="KSO_WM_UNIT_INDEX" val="1_1_1"/>
  <p:tag name="KSO_WM_UNIT_ID" val="custom160337_10*l_h_f*1_1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337"/>
  <p:tag name="KSO_WM_UNIT_TYPE" val="l_i"/>
  <p:tag name="KSO_WM_UNIT_INDEX" val="1_1"/>
  <p:tag name="KSO_WM_UNIT_ID" val="custom160337_10*l_i*1_1"/>
  <p:tag name="KSO_WM_UNIT_CLEAR" val="1"/>
  <p:tag name="KSO_WM_UNIT_LAYERLEVEL" val="1_1"/>
  <p:tag name="KSO_WM_DIAGRAM_GROUP_CODE" val="l1-1"/>
</p:tagLst>
</file>

<file path=ppt/tags/tag4.xml><?xml version="1.0" encoding="utf-8"?>
<p:tagLst xmlns:p="http://schemas.openxmlformats.org/presentationml/2006/main">
  <p:tag name="KSO_WM_TAG_VERSION" val="1.0"/>
  <p:tag name="KSO_WM_BEAUTIFY_FLAG" val="#wm#"/>
  <p:tag name="KSO_WM_UNIT_TYPE" val="i"/>
  <p:tag name="KSO_WM_UNIT_ID" val="custom160337_10*i*10"/>
  <p:tag name="KSO_WM_TEMPLATE_CATEGORY" val="custom"/>
  <p:tag name="KSO_WM_TEMPLATE_INDEX" val="160337"/>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337"/>
  <p:tag name="KSO_WM_UNIT_TYPE" val="l_h_f"/>
  <p:tag name="KSO_WM_UNIT_INDEX" val="1_3_1"/>
  <p:tag name="KSO_WM_UNIT_ID" val="custom160337_10*l_h_f*1_3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337"/>
  <p:tag name="KSO_WM_UNIT_TYPE" val="l_i"/>
  <p:tag name="KSO_WM_UNIT_INDEX" val="1_3"/>
  <p:tag name="KSO_WM_UNIT_ID" val="custom160337_10*l_i*1_3"/>
  <p:tag name="KSO_WM_UNIT_CLEAR" val="1"/>
  <p:tag name="KSO_WM_UNIT_LAYERLEVEL" val="1_1"/>
  <p:tag name="KSO_WM_DIAGRAM_GROUP_CODE" val="l1-1"/>
</p:tagLst>
</file>

<file path=ppt/tags/tag7.xml><?xml version="1.0" encoding="utf-8"?>
<p:tagLst xmlns:p="http://schemas.openxmlformats.org/presentationml/2006/main">
  <p:tag name="KSO_WM_TAG_VERSION" val="1.0"/>
  <p:tag name="KSO_WM_BEAUTIFY_FLAG" val="#wm#"/>
  <p:tag name="KSO_WM_UNIT_TYPE" val="i"/>
  <p:tag name="KSO_WM_UNIT_ID" val="custom160337_10*i*15"/>
  <p:tag name="KSO_WM_TEMPLATE_CATEGORY" val="custom"/>
  <p:tag name="KSO_WM_TEMPLATE_INDEX" val="160337"/>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337"/>
  <p:tag name="KSO_WM_UNIT_TYPE" val="l_h_f"/>
  <p:tag name="KSO_WM_UNIT_INDEX" val="1_4_1"/>
  <p:tag name="KSO_WM_UNIT_ID" val="custom160337_10*l_h_f*1_4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337"/>
  <p:tag name="KSO_WM_UNIT_TYPE" val="l_i"/>
  <p:tag name="KSO_WM_UNIT_INDEX" val="1_4"/>
  <p:tag name="KSO_WM_UNIT_ID" val="custom160337_10*l_i*1_4"/>
  <p:tag name="KSO_WM_UNIT_CLEAR" val="1"/>
  <p:tag name="KSO_WM_UNIT_LAYERLEVEL" val="1_1"/>
  <p:tag name="KSO_WM_DIAGRAM_GROUP_CODE" val="l1-1"/>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4166</Words>
  <Application>WPS 演示</Application>
  <PresentationFormat>自定义</PresentationFormat>
  <Paragraphs>337</Paragraphs>
  <Slides>29</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29</vt:i4>
      </vt:variant>
      <vt:variant>
        <vt:lpstr>幻灯片标题</vt:lpstr>
      </vt:variant>
      <vt:variant>
        <vt:i4>29</vt:i4>
      </vt:variant>
    </vt:vector>
  </HeadingPairs>
  <TitlesOfParts>
    <vt:vector size="69" baseType="lpstr">
      <vt:lpstr>Arial</vt:lpstr>
      <vt:lpstr>宋体</vt:lpstr>
      <vt:lpstr>Wingdings</vt:lpstr>
      <vt:lpstr>Times New Roman</vt:lpstr>
      <vt:lpstr>Calibri</vt:lpstr>
      <vt:lpstr>幼圆</vt:lpstr>
      <vt:lpstr>Webdings</vt:lpstr>
      <vt:lpstr>黑体</vt:lpstr>
      <vt:lpstr>微软雅黑</vt:lpstr>
      <vt:lpstr>Calibri Light</vt:lpstr>
      <vt:lpstr>1_Office 主题</vt:lpstr>
      <vt:lpstr>Paint.Picture</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Equation.KSEE3</vt:lpstr>
      <vt:lpstr>Equation.KSEE3</vt:lpstr>
      <vt:lpstr>Equation.KSEE3</vt:lpstr>
      <vt:lpstr>Equation.KSEE3</vt:lpstr>
      <vt:lpstr>Equation.DSMT4</vt:lpstr>
      <vt:lpstr>Equation.DSMT4</vt:lpstr>
      <vt:lpstr>Equation.DSMT4</vt:lpstr>
      <vt:lpstr>Equation.DSMT4</vt:lpstr>
      <vt:lpstr>Equation.DSMT4</vt:lpstr>
      <vt:lpstr>Equation.DSMT4</vt:lpstr>
      <vt:lpstr>Equation.DSMT4</vt:lpstr>
      <vt:lpstr>Underwater 3D Reconstruction</vt:lpstr>
      <vt:lpstr>PowerPoint 演示文稿</vt:lpstr>
      <vt:lpstr>I. The reason of calibration</vt:lpstr>
      <vt:lpstr>Ⅱ. The concept of calibration </vt:lpstr>
      <vt:lpstr>§The relationship of image and imaging plane </vt:lpstr>
      <vt:lpstr>§The relationship of camera system and imaging plane </vt:lpstr>
      <vt:lpstr>§The relationship of camera system and world system </vt:lpstr>
      <vt:lpstr>§Pinhole imaging geometric model</vt:lpstr>
      <vt:lpstr>PowerPoint 演示文稿</vt:lpstr>
      <vt:lpstr>Ⅲ. Methods of calibration </vt:lpstr>
      <vt:lpstr>Ⅳ. Traditional calibration（get matrix M）</vt:lpstr>
      <vt:lpstr>§Linear calibration</vt:lpstr>
      <vt:lpstr>§Linear calibration</vt:lpstr>
      <vt:lpstr>§Linear calibration</vt:lpstr>
      <vt:lpstr>§Nonlinear calibration</vt:lpstr>
      <vt:lpstr>Ⅴ. direct calibration[1]</vt:lpstr>
      <vt:lpstr>Ⅵ. Laser line center extraction</vt:lpstr>
      <vt:lpstr>§Gray-gravity method</vt:lpstr>
      <vt:lpstr>§Direction template method</vt:lpstr>
      <vt:lpstr>§Flow of direction template method  </vt:lpstr>
      <vt:lpstr>§Gray-gravity method &amp; Direction template method</vt:lpstr>
      <vt:lpstr>Ⅶ. Experiment</vt:lpstr>
      <vt:lpstr>§Overwater experiment </vt:lpstr>
      <vt:lpstr>§Underwater Experiment</vt:lpstr>
      <vt:lpstr>§Underwater Experiment</vt:lpstr>
      <vt:lpstr>§Underwater experiment </vt:lpstr>
      <vt:lpstr>§Underwater experiment  </vt:lpstr>
      <vt:lpstr>§Overwater experiment &amp;Underwater experiment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319</cp:revision>
  <dcterms:created xsi:type="dcterms:W3CDTF">2016-10-20T09:02:00Z</dcterms:created>
  <dcterms:modified xsi:type="dcterms:W3CDTF">2016-12-19T02:10:17Z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