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81" r:id="rId11"/>
    <p:sldId id="266" r:id="rId12"/>
    <p:sldId id="279" r:id="rId13"/>
    <p:sldId id="27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89E3D-8006-40AC-B1D6-87CBD5C00C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3811-E996-4A38-91A5-EF87EC7D6B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27700;&#19979;&#19977;&#32500;&#37325;&#24314;&#26041;&#27861;&#35843;&#30740;&#25253;&#21578;.pdf" TargetMode="External"/><Relationship Id="rId1" Type="http://schemas.openxmlformats.org/officeDocument/2006/relationships/hyperlink" Target="reference%20details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4800" b="1" dirty="0">
                <a:latin typeface="Times New Roman" panose="02020603050405020304" charset="0"/>
                <a:sym typeface="+mn-ea"/>
              </a:rPr>
              <a:t>Underwater 3D Reconstruction Survey</a:t>
            </a:r>
            <a:endParaRPr lang="en-US" altLang="zh-CN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034540"/>
          </a:xfrm>
        </p:spPr>
        <p:txBody>
          <a:bodyPr>
            <a:normAutofit fontScale="70000"/>
          </a:bodyPr>
          <a:p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孙凤娜</a:t>
            </a:r>
            <a:endParaRPr lang="zh-CN" altLang="en-US" sz="40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40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2016.10.24</a:t>
            </a:r>
            <a:endParaRPr lang="en-US" altLang="zh-CN" sz="40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en-US" altLang="zh-CN" sz="40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sz="40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sz="60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sz="32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58446"/>
            <a:ext cx="10515600" cy="1325563"/>
          </a:xfrm>
        </p:spPr>
        <p:txBody>
          <a:bodyPr>
            <a:normAutofit/>
          </a:bodyPr>
          <a:p>
            <a:r>
              <a:rPr lang="en-US" altLang="zh-CN" sz="3600" b="1">
                <a:latin typeface="Times New Roman" panose="02020603050405020304" charset="0"/>
              </a:rPr>
              <a:t>  Ⅳ.Survey</a:t>
            </a:r>
            <a:br>
              <a:rPr lang="en-US" altLang="zh-CN" sz="3200" b="1" dirty="0">
                <a:solidFill>
                  <a:schemeClr val="tx1"/>
                </a:solidFill>
                <a:latin typeface="Times New Roman" panose="02020603050405020304" charset="0"/>
                <a:ea typeface="+mn-ea"/>
              </a:rPr>
            </a:br>
            <a:endParaRPr lang="en-US" altLang="zh-CN" sz="3200" b="1" dirty="0">
              <a:solidFill>
                <a:schemeClr val="tx1"/>
              </a:solidFill>
              <a:latin typeface="Times New Roman" panose="0202060305040502030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870" y="2283460"/>
            <a:ext cx="11428730" cy="2291715"/>
          </a:xfrm>
        </p:spPr>
        <p:txBody>
          <a:bodyPr>
            <a:normAutofit lnSpcReduction="20000"/>
          </a:bodyPr>
          <a:p>
            <a:r>
              <a:rPr lang="en-US" altLang="zh-CN" sz="3200" b="1">
                <a:latin typeface="Times New Roman" panose="02020603050405020304" charset="0"/>
                <a:sym typeface="+mn-ea"/>
              </a:rPr>
              <a:t>L</a:t>
            </a:r>
            <a:r>
              <a:rPr lang="en-US" altLang="zh-CN" sz="3200" b="1" dirty="0">
                <a:latin typeface="Times New Roman" panose="02020603050405020304" charset="0"/>
                <a:sym typeface="+mn-ea"/>
              </a:rPr>
              <a:t>iterature Arrangement (before October 1 )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sym typeface="+mn-ea"/>
                <a:hlinkClick r:id="rId1" action="ppaction://hlinkfile"/>
              </a:rPr>
              <a:t>r</a:t>
            </a:r>
            <a:r>
              <a:rPr lang="en-US" altLang="zh-CN" sz="2400" b="1" dirty="0">
                <a:solidFill>
                  <a:srgbClr val="00B0F0"/>
                </a:solidFill>
                <a:uFillTx/>
                <a:latin typeface="Times New Roman" panose="02020603050405020304" charset="0"/>
                <a:sym typeface="+mn-ea"/>
                <a:hlinkClick r:id="rId1" action="ppaction://hlinkfile"/>
              </a:rPr>
              <a:t>eference details.pdf</a:t>
            </a:r>
            <a:endParaRPr lang="en-US" altLang="zh-CN" sz="2400" b="1" dirty="0">
              <a:solidFill>
                <a:srgbClr val="00B0F0"/>
              </a:solidFill>
              <a:uFillTx/>
              <a:latin typeface="Times New Roman" panose="02020603050405020304" charset="0"/>
              <a:sym typeface="+mn-ea"/>
              <a:hlinkClick r:id="rId1" action="ppaction://hlinkfile"/>
            </a:endParaRPr>
          </a:p>
          <a:p>
            <a:endParaRPr lang="en-US" altLang="zh-CN" sz="2400" b="1" i="1" dirty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黑体" panose="02010609060101010101" pitchFamily="49" charset="-122"/>
              <a:sym typeface="+mn-ea"/>
              <a:hlinkClick r:id="rId1" action="ppaction://hlinkfile"/>
            </a:endParaRPr>
          </a:p>
          <a:p>
            <a:r>
              <a:rPr lang="en-US" altLang="zh-CN" sz="3200" b="1">
                <a:latin typeface="Times New Roman" panose="02020603050405020304" charset="0"/>
                <a:sym typeface="+mn-ea"/>
              </a:rPr>
              <a:t>L</a:t>
            </a:r>
            <a:r>
              <a:rPr lang="en-US" altLang="zh-CN" sz="3200" b="1" dirty="0">
                <a:latin typeface="Times New Roman" panose="02020603050405020304" charset="0"/>
                <a:sym typeface="+mn-ea"/>
              </a:rPr>
              <a:t>iterature Arrangement (after October 1 )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  <a:hlinkClick r:id="rId2" action="ppaction://hlinkfile"/>
              </a:rPr>
              <a:t>水下三维重建方法调研报告.pdf</a:t>
            </a: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  <a:sym typeface="+mn-ea"/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2520" y="29846"/>
            <a:ext cx="10515600" cy="1325563"/>
          </a:xfrm>
        </p:spPr>
        <p:txBody>
          <a:bodyPr/>
          <a:p>
            <a:r>
              <a:rPr lang="en-US" altLang="zh-CN" b="1">
                <a:latin typeface="Times New Roman" panose="02020603050405020304" charset="0"/>
                <a:sym typeface="+mn-ea"/>
              </a:rPr>
              <a:t> Ⅴ. </a:t>
            </a:r>
            <a:r>
              <a:rPr lang="en-US" b="1">
                <a:latin typeface="Times New Roman" panose="02020603050405020304" charset="0"/>
                <a:sym typeface="+mn-ea"/>
              </a:rPr>
              <a:t>Future Work</a:t>
            </a:r>
            <a:endParaRPr 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2225040" y="2221865"/>
            <a:ext cx="10515600" cy="4351338"/>
          </a:xfrm>
        </p:spPr>
        <p:txBody>
          <a:bodyPr/>
          <a:p>
            <a:r>
              <a:rPr lang="zh-CN" altLang="zh-CN" b="1"/>
              <a:t>深入研究下线激光扫描进行三维重建的原理与细节</a:t>
            </a:r>
            <a:endParaRPr lang="zh-CN" altLang="zh-CN" b="1"/>
          </a:p>
          <a:p>
            <a:endParaRPr lang="zh-CN" altLang="zh-CN" b="1"/>
          </a:p>
          <a:p>
            <a:r>
              <a:rPr lang="zh-CN" altLang="zh-CN" b="1"/>
              <a:t>设计实验方案</a:t>
            </a:r>
            <a:endParaRPr lang="zh-CN" altLang="zh-CN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04315" y="2716398"/>
            <a:ext cx="5661139" cy="143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sz="8795" b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THANKS</a:t>
            </a:r>
            <a:endParaRPr lang="en-US" sz="8795" b="1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2108881" y="1316337"/>
            <a:ext cx="7589925" cy="817841"/>
            <a:chOff x="5043763" y="1722785"/>
            <a:chExt cx="4537606" cy="640123"/>
          </a:xfrm>
          <a:solidFill>
            <a:schemeClr val="accent5"/>
          </a:solidFill>
        </p:grpSpPr>
        <p:sp>
          <p:nvSpPr>
            <p:cNvPr id="9218" name="MH_Entry_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043763" y="1722785"/>
              <a:ext cx="4537606" cy="640123"/>
            </a:xfrm>
            <a:prstGeom prst="hexagon">
              <a:avLst>
                <a:gd name="adj" fmla="val 28245"/>
                <a:gd name="vf" fmla="val 115470"/>
              </a:avLst>
            </a:prstGeom>
            <a:grpFill/>
            <a:ln w="34925" cmpd="sng">
              <a:solidFill>
                <a:srgbClr val="FFFFFF"/>
              </a:solidFill>
              <a:miter lim="800000"/>
            </a:ln>
          </p:spPr>
          <p:txBody>
            <a:bodyPr wrap="square" lIns="467878" tIns="0" rIns="71981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charset="0"/>
                  <a:ea typeface="+mn-ea"/>
                </a:rPr>
                <a:t>  Overwater Depth Information Acquisition  Method</a:t>
              </a:r>
              <a:endParaRPr lang="en-US" altLang="zh-CN" sz="2400" dirty="0">
                <a:solidFill>
                  <a:srgbClr val="FFFFFF"/>
                </a:solidFill>
                <a:latin typeface="Times New Roman" panose="02020603050405020304" charset="0"/>
                <a:ea typeface="+mn-ea"/>
              </a:endParaRPr>
            </a:p>
          </p:txBody>
        </p:sp>
        <p:sp>
          <p:nvSpPr>
            <p:cNvPr id="9219" name="MH_Number_1"/>
            <p:cNvSpPr/>
            <p:nvPr>
              <p:custDataLst>
                <p:tags r:id="rId3"/>
              </p:custDataLst>
            </p:nvPr>
          </p:nvSpPr>
          <p:spPr bwMode="auto">
            <a:xfrm>
              <a:off x="5186600" y="1722785"/>
              <a:ext cx="585635" cy="507868"/>
            </a:xfrm>
            <a:custGeom>
              <a:avLst/>
              <a:gdLst>
                <a:gd name="T0" fmla="*/ 230479 w 373220"/>
                <a:gd name="T1" fmla="*/ 0 h 323217"/>
                <a:gd name="T2" fmla="*/ 691435 w 373220"/>
                <a:gd name="T3" fmla="*/ 0 h 323217"/>
                <a:gd name="T4" fmla="*/ 921914 w 373220"/>
                <a:gd name="T5" fmla="*/ 399213 h 323217"/>
                <a:gd name="T6" fmla="*/ 691435 w 373220"/>
                <a:gd name="T7" fmla="*/ 798423 h 323217"/>
                <a:gd name="T8" fmla="*/ 230480 w 373220"/>
                <a:gd name="T9" fmla="*/ 798420 h 323217"/>
                <a:gd name="T10" fmla="*/ 0 w 373220"/>
                <a:gd name="T11" fmla="*/ 399210 h 323217"/>
                <a:gd name="T12" fmla="*/ 230479 w 373220"/>
                <a:gd name="T13" fmla="*/ 0 h 323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3220"/>
                <a:gd name="T22" fmla="*/ 0 h 323217"/>
                <a:gd name="T23" fmla="*/ 373220 w 373220"/>
                <a:gd name="T24" fmla="*/ 323217 h 3232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3220" h="323217">
                  <a:moveTo>
                    <a:pt x="93305" y="0"/>
                  </a:moveTo>
                  <a:lnTo>
                    <a:pt x="279915" y="0"/>
                  </a:lnTo>
                  <a:lnTo>
                    <a:pt x="373220" y="161609"/>
                  </a:lnTo>
                  <a:lnTo>
                    <a:pt x="279915" y="323217"/>
                  </a:lnTo>
                  <a:lnTo>
                    <a:pt x="93306" y="323216"/>
                  </a:lnTo>
                  <a:lnTo>
                    <a:pt x="0" y="161608"/>
                  </a:lnTo>
                  <a:lnTo>
                    <a:pt x="93305" y="0"/>
                  </a:lnTo>
                  <a:close/>
                </a:path>
              </a:pathLst>
            </a:custGeom>
            <a:grpFill/>
            <a:ln w="34925" cmpd="sng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sz="240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zh-CN" altLang="en-US" sz="2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4"/>
            </p:custDataLst>
          </p:nvPr>
        </p:nvGrpSpPr>
        <p:grpSpPr>
          <a:xfrm>
            <a:off x="2108881" y="2358095"/>
            <a:ext cx="7589716" cy="650896"/>
            <a:chOff x="5043763" y="2552832"/>
            <a:chExt cx="4537481" cy="50945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220" name="MH_Entry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043763" y="2552832"/>
              <a:ext cx="4537481" cy="509455"/>
            </a:xfrm>
            <a:prstGeom prst="hexagon">
              <a:avLst>
                <a:gd name="adj" fmla="val 28245"/>
                <a:gd name="vf" fmla="val 115470"/>
              </a:avLst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467878" tIns="0" rIns="71981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charset="0"/>
                  <a:ea typeface="+mn-ea"/>
                </a:rPr>
                <a:t>Underwater 3D Reconstruction Method</a:t>
              </a:r>
              <a:endParaRPr lang="en-US" altLang="zh-CN" sz="2400" dirty="0">
                <a:solidFill>
                  <a:srgbClr val="FFFFFF"/>
                </a:solidFill>
                <a:latin typeface="Times New Roman" panose="02020603050405020304" charset="0"/>
                <a:ea typeface="+mn-ea"/>
              </a:endParaRPr>
            </a:p>
          </p:txBody>
        </p:sp>
        <p:sp>
          <p:nvSpPr>
            <p:cNvPr id="9221" name="MH_Number_2"/>
            <p:cNvSpPr/>
            <p:nvPr>
              <p:custDataLst>
                <p:tags r:id="rId6"/>
              </p:custDataLst>
            </p:nvPr>
          </p:nvSpPr>
          <p:spPr bwMode="auto">
            <a:xfrm>
              <a:off x="5186600" y="2554322"/>
              <a:ext cx="585635" cy="507868"/>
            </a:xfrm>
            <a:custGeom>
              <a:avLst/>
              <a:gdLst>
                <a:gd name="T0" fmla="*/ 229856 w 373220"/>
                <a:gd name="T1" fmla="*/ 0 h 323217"/>
                <a:gd name="T2" fmla="*/ 689566 w 373220"/>
                <a:gd name="T3" fmla="*/ 0 h 323217"/>
                <a:gd name="T4" fmla="*/ 919421 w 373220"/>
                <a:gd name="T5" fmla="*/ 399213 h 323217"/>
                <a:gd name="T6" fmla="*/ 689566 w 373220"/>
                <a:gd name="T7" fmla="*/ 798423 h 323217"/>
                <a:gd name="T8" fmla="*/ 229857 w 373220"/>
                <a:gd name="T9" fmla="*/ 798420 h 323217"/>
                <a:gd name="T10" fmla="*/ 0 w 373220"/>
                <a:gd name="T11" fmla="*/ 399210 h 323217"/>
                <a:gd name="T12" fmla="*/ 229856 w 373220"/>
                <a:gd name="T13" fmla="*/ 0 h 323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3220"/>
                <a:gd name="T22" fmla="*/ 0 h 323217"/>
                <a:gd name="T23" fmla="*/ 373220 w 373220"/>
                <a:gd name="T24" fmla="*/ 323217 h 3232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3220" h="323217">
                  <a:moveTo>
                    <a:pt x="93305" y="0"/>
                  </a:moveTo>
                  <a:lnTo>
                    <a:pt x="279915" y="0"/>
                  </a:lnTo>
                  <a:lnTo>
                    <a:pt x="373220" y="161609"/>
                  </a:lnTo>
                  <a:lnTo>
                    <a:pt x="279915" y="323217"/>
                  </a:lnTo>
                  <a:lnTo>
                    <a:pt x="93306" y="323216"/>
                  </a:lnTo>
                  <a:lnTo>
                    <a:pt x="0" y="161608"/>
                  </a:lnTo>
                  <a:lnTo>
                    <a:pt x="93305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7DA44B"/>
                </a:buClr>
                <a:buSzPct val="100000"/>
                <a:buFont typeface="Webdings" panose="05030102010509060703" pitchFamily="18" charset="2"/>
                <a:buChar char="Ë"/>
                <a:defRPr sz="2400">
                  <a:solidFill>
                    <a:srgbClr val="227577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3BBDD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幼圆" panose="020105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ebdings" panose="05030102010509060703" pitchFamily="18" charset="2"/>
                <a:buNone/>
              </a:pPr>
              <a:r>
                <a:rPr lang="en-US" sz="240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zh-CN" altLang="en-US" sz="2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2108881" y="3404618"/>
            <a:ext cx="7589716" cy="650895"/>
            <a:chOff x="5043763" y="3382878"/>
            <a:chExt cx="4537481" cy="509455"/>
          </a:xfrm>
          <a:solidFill>
            <a:schemeClr val="accent5"/>
          </a:solidFill>
        </p:grpSpPr>
        <p:sp>
          <p:nvSpPr>
            <p:cNvPr id="9222" name="MH_Entry_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043763" y="3382879"/>
              <a:ext cx="4537481" cy="509454"/>
            </a:xfrm>
            <a:prstGeom prst="hexagon">
              <a:avLst>
                <a:gd name="adj" fmla="val 28245"/>
                <a:gd name="vf" fmla="val 115470"/>
              </a:avLst>
            </a:prstGeom>
            <a:grpFill/>
            <a:ln w="34925" cmpd="sng">
              <a:solidFill>
                <a:srgbClr val="FFFFFF"/>
              </a:solidFill>
              <a:miter lim="800000"/>
            </a:ln>
          </p:spPr>
          <p:txBody>
            <a:bodyPr wrap="square" lIns="467878" tIns="0" rIns="71981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charset="0"/>
                  <a:ea typeface="+mn-ea"/>
                </a:rPr>
                <a:t> The Flow of Underwater 3D Reconstruction</a:t>
              </a:r>
              <a:endParaRPr lang="en-US" altLang="zh-CN" sz="2400" dirty="0">
                <a:solidFill>
                  <a:srgbClr val="FFFFFF"/>
                </a:solidFill>
                <a:latin typeface="Times New Roman" panose="02020603050405020304" charset="0"/>
                <a:ea typeface="+mn-ea"/>
              </a:endParaRPr>
            </a:p>
          </p:txBody>
        </p:sp>
        <p:sp>
          <p:nvSpPr>
            <p:cNvPr id="9223" name="MH_Number_3"/>
            <p:cNvSpPr/>
            <p:nvPr>
              <p:custDataLst>
                <p:tags r:id="rId9"/>
              </p:custDataLst>
            </p:nvPr>
          </p:nvSpPr>
          <p:spPr bwMode="auto">
            <a:xfrm>
              <a:off x="5186600" y="3382878"/>
              <a:ext cx="585635" cy="507868"/>
            </a:xfrm>
            <a:custGeom>
              <a:avLst/>
              <a:gdLst>
                <a:gd name="T0" fmla="*/ 230479 w 373220"/>
                <a:gd name="T1" fmla="*/ 0 h 323217"/>
                <a:gd name="T2" fmla="*/ 691435 w 373220"/>
                <a:gd name="T3" fmla="*/ 0 h 323217"/>
                <a:gd name="T4" fmla="*/ 921914 w 373220"/>
                <a:gd name="T5" fmla="*/ 399213 h 323217"/>
                <a:gd name="T6" fmla="*/ 691435 w 373220"/>
                <a:gd name="T7" fmla="*/ 798423 h 323217"/>
                <a:gd name="T8" fmla="*/ 230480 w 373220"/>
                <a:gd name="T9" fmla="*/ 798420 h 323217"/>
                <a:gd name="T10" fmla="*/ 0 w 373220"/>
                <a:gd name="T11" fmla="*/ 399210 h 323217"/>
                <a:gd name="T12" fmla="*/ 230479 w 373220"/>
                <a:gd name="T13" fmla="*/ 0 h 323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3220"/>
                <a:gd name="T22" fmla="*/ 0 h 323217"/>
                <a:gd name="T23" fmla="*/ 373220 w 373220"/>
                <a:gd name="T24" fmla="*/ 323217 h 3232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3220" h="323217">
                  <a:moveTo>
                    <a:pt x="93305" y="0"/>
                  </a:moveTo>
                  <a:lnTo>
                    <a:pt x="279915" y="0"/>
                  </a:lnTo>
                  <a:lnTo>
                    <a:pt x="373220" y="161609"/>
                  </a:lnTo>
                  <a:lnTo>
                    <a:pt x="279915" y="323217"/>
                  </a:lnTo>
                  <a:lnTo>
                    <a:pt x="93306" y="323216"/>
                  </a:lnTo>
                  <a:lnTo>
                    <a:pt x="0" y="161608"/>
                  </a:lnTo>
                  <a:lnTo>
                    <a:pt x="93305" y="0"/>
                  </a:lnTo>
                  <a:close/>
                </a:path>
              </a:pathLst>
            </a:custGeom>
            <a:grpFill/>
            <a:ln w="34925" cmpd="sng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sz="240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zh-CN" altLang="en-US" sz="2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2190794" y="4468920"/>
            <a:ext cx="7589716" cy="650895"/>
            <a:chOff x="5043763" y="4212924"/>
            <a:chExt cx="4537481" cy="50945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224" name="MH_Entry_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043763" y="4212924"/>
              <a:ext cx="4537481" cy="509455"/>
            </a:xfrm>
            <a:prstGeom prst="hexagon">
              <a:avLst>
                <a:gd name="adj" fmla="val 28245"/>
                <a:gd name="vf" fmla="val 115470"/>
              </a:avLst>
            </a:prstGeom>
            <a:grpFill/>
            <a:ln w="34925" cmpd="sng">
              <a:solidFill>
                <a:srgbClr val="FFFFFF"/>
              </a:solidFill>
              <a:miter lim="800000"/>
            </a:ln>
          </p:spPr>
          <p:txBody>
            <a:bodyPr wrap="square" lIns="467878" tIns="0" rIns="71981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charset="0"/>
                  <a:ea typeface="+mn-ea"/>
                </a:rPr>
                <a:t>Survey</a:t>
              </a:r>
              <a:endParaRPr lang="en-US" altLang="zh-CN" sz="2400" dirty="0">
                <a:solidFill>
                  <a:srgbClr val="FFFFFF"/>
                </a:solidFill>
                <a:latin typeface="Times New Roman" panose="02020603050405020304" charset="0"/>
                <a:ea typeface="+mn-ea"/>
              </a:endParaRPr>
            </a:p>
          </p:txBody>
        </p:sp>
        <p:sp>
          <p:nvSpPr>
            <p:cNvPr id="9225" name="MH_Number_4"/>
            <p:cNvSpPr/>
            <p:nvPr>
              <p:custDataLst>
                <p:tags r:id="rId12"/>
              </p:custDataLst>
            </p:nvPr>
          </p:nvSpPr>
          <p:spPr bwMode="auto">
            <a:xfrm>
              <a:off x="5186600" y="4212924"/>
              <a:ext cx="585635" cy="507868"/>
            </a:xfrm>
            <a:custGeom>
              <a:avLst/>
              <a:gdLst>
                <a:gd name="T0" fmla="*/ 229856 w 373220"/>
                <a:gd name="T1" fmla="*/ 0 h 323217"/>
                <a:gd name="T2" fmla="*/ 689566 w 373220"/>
                <a:gd name="T3" fmla="*/ 0 h 323217"/>
                <a:gd name="T4" fmla="*/ 919421 w 373220"/>
                <a:gd name="T5" fmla="*/ 399213 h 323217"/>
                <a:gd name="T6" fmla="*/ 689566 w 373220"/>
                <a:gd name="T7" fmla="*/ 798423 h 323217"/>
                <a:gd name="T8" fmla="*/ 229857 w 373220"/>
                <a:gd name="T9" fmla="*/ 798420 h 323217"/>
                <a:gd name="T10" fmla="*/ 0 w 373220"/>
                <a:gd name="T11" fmla="*/ 399210 h 323217"/>
                <a:gd name="T12" fmla="*/ 229856 w 373220"/>
                <a:gd name="T13" fmla="*/ 0 h 323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3220"/>
                <a:gd name="T22" fmla="*/ 0 h 323217"/>
                <a:gd name="T23" fmla="*/ 373220 w 373220"/>
                <a:gd name="T24" fmla="*/ 323217 h 3232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3220" h="323217">
                  <a:moveTo>
                    <a:pt x="93305" y="0"/>
                  </a:moveTo>
                  <a:lnTo>
                    <a:pt x="279915" y="0"/>
                  </a:lnTo>
                  <a:lnTo>
                    <a:pt x="373220" y="161609"/>
                  </a:lnTo>
                  <a:lnTo>
                    <a:pt x="279915" y="323217"/>
                  </a:lnTo>
                  <a:lnTo>
                    <a:pt x="93306" y="323216"/>
                  </a:lnTo>
                  <a:lnTo>
                    <a:pt x="0" y="161608"/>
                  </a:lnTo>
                  <a:lnTo>
                    <a:pt x="93305" y="0"/>
                  </a:lnTo>
                  <a:close/>
                </a:path>
              </a:pathLst>
            </a:custGeom>
            <a:grpFill/>
            <a:ln w="34925" cmpd="sng">
              <a:solidFill>
                <a:srgbClr val="FFFFFF"/>
              </a:solidFill>
              <a:miter lim="800000"/>
            </a:ln>
          </p:spPr>
          <p:txBody>
            <a:bodyPr wrap="square" lIns="0" tIns="0" rIns="0" bIns="0"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7DA44B"/>
                </a:buClr>
                <a:buSzPct val="100000"/>
                <a:buFont typeface="Webdings" panose="05030102010509060703" pitchFamily="18" charset="2"/>
                <a:buChar char="Ë"/>
                <a:defRPr sz="2400">
                  <a:solidFill>
                    <a:srgbClr val="227577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3BBDD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幼圆" panose="020105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ebdings" panose="05030102010509060703" pitchFamily="18" charset="2"/>
                <a:buNone/>
              </a:pPr>
              <a:r>
                <a:rPr lang="en-US" sz="2400">
                  <a:solidFill>
                    <a:srgbClr val="FFFFFF"/>
                  </a:solidFill>
                  <a:latin typeface="+mn-lt"/>
                  <a:ea typeface="+mn-ea"/>
                </a:rPr>
                <a:t>4</a:t>
              </a:r>
              <a:endParaRPr lang="zh-CN" altLang="en-US" sz="2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13"/>
            </p:custDataLst>
          </p:nvPr>
        </p:nvGrpSpPr>
        <p:grpSpPr>
          <a:xfrm>
            <a:off x="2108881" y="5544653"/>
            <a:ext cx="7589716" cy="650895"/>
            <a:chOff x="5043763" y="5042971"/>
            <a:chExt cx="4537481" cy="509455"/>
          </a:xfrm>
          <a:solidFill>
            <a:schemeClr val="accent5"/>
          </a:solidFill>
        </p:grpSpPr>
        <p:sp>
          <p:nvSpPr>
            <p:cNvPr id="9226" name="MH_Entry_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043763" y="5042972"/>
              <a:ext cx="4537481" cy="509454"/>
            </a:xfrm>
            <a:prstGeom prst="hexagon">
              <a:avLst>
                <a:gd name="adj" fmla="val 28245"/>
                <a:gd name="vf" fmla="val 115470"/>
              </a:avLst>
            </a:prstGeom>
            <a:grpFill/>
            <a:ln w="34925" cmpd="sng">
              <a:solidFill>
                <a:srgbClr val="FFFFFF"/>
              </a:solidFill>
              <a:miter lim="800000"/>
            </a:ln>
          </p:spPr>
          <p:txBody>
            <a:bodyPr wrap="square" lIns="467878" tIns="0" rIns="71981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charset="0"/>
                  <a:ea typeface="+mn-ea"/>
                </a:rPr>
                <a:t>Future Work</a:t>
              </a:r>
              <a:endParaRPr lang="en-US" altLang="zh-CN" sz="2400" dirty="0">
                <a:solidFill>
                  <a:srgbClr val="FFFFFF"/>
                </a:solidFill>
                <a:latin typeface="Times New Roman" panose="02020603050405020304" charset="0"/>
                <a:ea typeface="+mn-ea"/>
              </a:endParaRPr>
            </a:p>
          </p:txBody>
        </p:sp>
        <p:sp>
          <p:nvSpPr>
            <p:cNvPr id="9227" name="MH_Number_5"/>
            <p:cNvSpPr/>
            <p:nvPr>
              <p:custDataLst>
                <p:tags r:id="rId15"/>
              </p:custDataLst>
            </p:nvPr>
          </p:nvSpPr>
          <p:spPr bwMode="auto">
            <a:xfrm>
              <a:off x="5186600" y="5042971"/>
              <a:ext cx="585635" cy="507868"/>
            </a:xfrm>
            <a:custGeom>
              <a:avLst/>
              <a:gdLst>
                <a:gd name="T0" fmla="*/ 230479 w 373220"/>
                <a:gd name="T1" fmla="*/ 0 h 323217"/>
                <a:gd name="T2" fmla="*/ 691435 w 373220"/>
                <a:gd name="T3" fmla="*/ 0 h 323217"/>
                <a:gd name="T4" fmla="*/ 921914 w 373220"/>
                <a:gd name="T5" fmla="*/ 399213 h 323217"/>
                <a:gd name="T6" fmla="*/ 691435 w 373220"/>
                <a:gd name="T7" fmla="*/ 798423 h 323217"/>
                <a:gd name="T8" fmla="*/ 230480 w 373220"/>
                <a:gd name="T9" fmla="*/ 798420 h 323217"/>
                <a:gd name="T10" fmla="*/ 0 w 373220"/>
                <a:gd name="T11" fmla="*/ 399210 h 323217"/>
                <a:gd name="T12" fmla="*/ 230479 w 373220"/>
                <a:gd name="T13" fmla="*/ 0 h 323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3220"/>
                <a:gd name="T22" fmla="*/ 0 h 323217"/>
                <a:gd name="T23" fmla="*/ 373220 w 373220"/>
                <a:gd name="T24" fmla="*/ 323217 h 3232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3220" h="323217">
                  <a:moveTo>
                    <a:pt x="93305" y="0"/>
                  </a:moveTo>
                  <a:lnTo>
                    <a:pt x="279915" y="0"/>
                  </a:lnTo>
                  <a:lnTo>
                    <a:pt x="373220" y="161609"/>
                  </a:lnTo>
                  <a:lnTo>
                    <a:pt x="279915" y="323217"/>
                  </a:lnTo>
                  <a:lnTo>
                    <a:pt x="93306" y="323216"/>
                  </a:lnTo>
                  <a:lnTo>
                    <a:pt x="0" y="161608"/>
                  </a:lnTo>
                  <a:lnTo>
                    <a:pt x="93305" y="0"/>
                  </a:lnTo>
                  <a:close/>
                </a:path>
              </a:pathLst>
            </a:custGeom>
            <a:grpFill/>
            <a:ln w="34925" cmpd="sng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/>
              <a:r>
                <a:rPr lang="en-US" sz="2400">
                  <a:solidFill>
                    <a:srgbClr val="FFFFFF"/>
                  </a:solidFill>
                  <a:latin typeface="+mn-lt"/>
                  <a:ea typeface="+mn-ea"/>
                </a:rPr>
                <a:t>5</a:t>
              </a:r>
              <a:endParaRPr lang="zh-CN" altLang="en-US" sz="2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666240" y="272415"/>
            <a:ext cx="515112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CONTENTS</a:t>
            </a:r>
            <a:endParaRPr lang="en-US" altLang="zh-CN" sz="3200" b="1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3505" y="230505"/>
            <a:ext cx="11007090" cy="1325880"/>
          </a:xfrm>
        </p:spPr>
        <p:txBody>
          <a:bodyPr>
            <a:normAutofit/>
          </a:bodyPr>
          <a:p>
            <a:r>
              <a:rPr lang="en-US" altLang="zh-CN" sz="3600" b="1" dirty="0">
                <a:latin typeface="Times New Roman" panose="02020603050405020304" charset="0"/>
                <a:ea typeface="+mn-ea"/>
                <a:sym typeface="+mn-ea"/>
              </a:rPr>
              <a:t>I. Overwater Depth Information Acquisition  Method</a:t>
            </a:r>
            <a:br>
              <a:rPr lang="en-US" altLang="zh-CN" sz="3600" b="1" dirty="0">
                <a:latin typeface="Times New Roman" panose="02020603050405020304" charset="0"/>
                <a:ea typeface="+mn-ea"/>
                <a:sym typeface="+mn-ea"/>
              </a:rPr>
            </a:br>
            <a:endParaRPr lang="zh-CN" altLang="en-US" sz="3600"/>
          </a:p>
        </p:txBody>
      </p:sp>
      <p:pic>
        <p:nvPicPr>
          <p:cNvPr id="51" name="图片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1225" y="536575"/>
            <a:ext cx="7828915" cy="5315585"/>
          </a:xfrm>
          <a:prstGeom prst="rect">
            <a:avLst/>
          </a:prstGeom>
          <a:noFill/>
          <a:ln w="9525">
            <a:noFill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9845" y="245746"/>
            <a:ext cx="10515600" cy="1325563"/>
          </a:xfrm>
        </p:spPr>
        <p:txBody>
          <a:bodyPr>
            <a:normAutofit/>
          </a:bodyPr>
          <a:p>
            <a:r>
              <a:rPr lang="en-US" altLang="zh-CN" sz="3600" b="1">
                <a:latin typeface="Times New Roman" panose="02020603050405020304" charset="0"/>
                <a:sym typeface="+mn-ea"/>
              </a:rPr>
              <a:t>Ⅱ. </a:t>
            </a:r>
            <a:r>
              <a:rPr lang="en-US" altLang="zh-CN" sz="3600" b="1" dirty="0">
                <a:latin typeface="Times New Roman" panose="02020603050405020304" charset="0"/>
                <a:ea typeface="+mn-ea"/>
                <a:sym typeface="+mn-ea"/>
              </a:rPr>
              <a:t>Underwater 3D Reconstruction Method</a:t>
            </a:r>
            <a:br>
              <a:rPr lang="en-US" altLang="zh-CN" sz="3600" b="1" dirty="0">
                <a:latin typeface="Times New Roman" panose="02020603050405020304" charset="0"/>
                <a:ea typeface="+mn-ea"/>
                <a:sym typeface="+mn-ea"/>
              </a:rPr>
            </a:br>
            <a:endParaRPr lang="zh-CN" altLang="en-US" sz="3600"/>
          </a:p>
        </p:txBody>
      </p:sp>
      <p:pic>
        <p:nvPicPr>
          <p:cNvPr id="57" name="图片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1995" y="855345"/>
            <a:ext cx="7969250" cy="5585460"/>
          </a:xfrm>
          <a:prstGeom prst="rect">
            <a:avLst/>
          </a:prstGeom>
          <a:noFill/>
          <a:ln w="9525">
            <a:noFill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9355" y="986155"/>
            <a:ext cx="10164445" cy="5191125"/>
          </a:xfrm>
        </p:spPr>
        <p:txBody>
          <a:bodyPr/>
          <a:p>
            <a:r>
              <a:rPr lang="en-US" altLang="zh-CN" sz="3200" b="1">
                <a:solidFill>
                  <a:srgbClr val="0000FF"/>
                </a:solidFill>
                <a:latin typeface="Times New Roman" panose="02020603050405020304" charset="0"/>
                <a:sym typeface="+mn-ea"/>
              </a:rPr>
              <a:t>Light Detection and Ranging(LiDAR)</a:t>
            </a:r>
            <a:br>
              <a:rPr lang="en-US" altLang="zh-CN" sz="3200" b="1">
                <a:solidFill>
                  <a:srgbClr val="0000FF"/>
                </a:solidFill>
                <a:latin typeface="Times New Roman" panose="02020603050405020304" charset="0"/>
                <a:sym typeface="+mn-ea"/>
              </a:rPr>
            </a:br>
            <a:endParaRPr lang="en-US" altLang="zh-CN" sz="3200" b="1">
              <a:solidFill>
                <a:srgbClr val="0000FF"/>
              </a:solidFill>
              <a:latin typeface="Times New Roman" panose="02020603050405020304" charset="0"/>
              <a:sym typeface="+mn-ea"/>
            </a:endParaRPr>
          </a:p>
          <a:p>
            <a:endParaRPr lang="zh-CN" altLang="en-US"/>
          </a:p>
        </p:txBody>
      </p:sp>
      <p:pic>
        <p:nvPicPr>
          <p:cNvPr id="61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1430" y="1667510"/>
            <a:ext cx="7088505" cy="4641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98270" y="238760"/>
            <a:ext cx="9578975" cy="106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latin typeface="Times New Roman" panose="02020603050405020304" charset="0"/>
                <a:sym typeface="+mn-ea"/>
              </a:rPr>
              <a:t>Ⅲ</a:t>
            </a:r>
            <a:r>
              <a:rPr lang="en-US" altLang="zh-CN" sz="3200" b="1">
                <a:latin typeface="Times New Roman" panose="02020603050405020304" charset="0"/>
                <a:sym typeface="+mn-ea"/>
              </a:rPr>
              <a:t>. </a:t>
            </a:r>
            <a:r>
              <a:rPr lang="en-US" altLang="zh-CN" sz="3200" b="1" dirty="0">
                <a:latin typeface="Times New Roman" panose="02020603050405020304" charset="0"/>
                <a:sym typeface="+mn-ea"/>
              </a:rPr>
              <a:t>The Flow of Underwater 3D Reconstruction</a:t>
            </a:r>
            <a:br>
              <a:rPr lang="en-US" altLang="zh-CN" sz="3200" b="1" dirty="0">
                <a:latin typeface="Times New Roman" panose="02020603050405020304" charset="0"/>
                <a:sym typeface="+mn-ea"/>
              </a:rPr>
            </a:br>
            <a:endParaRPr lang="zh-CN" altLang="en-US" sz="32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965" y="271145"/>
            <a:ext cx="9982835" cy="5906135"/>
          </a:xfrm>
        </p:spPr>
        <p:txBody>
          <a:bodyPr/>
          <a:p>
            <a:r>
              <a:rPr lang="en-US" altLang="zh-CN" sz="3200" b="1">
                <a:solidFill>
                  <a:srgbClr val="0000FF"/>
                </a:solidFill>
                <a:latin typeface="Times New Roman" panose="02020603050405020304" charset="0"/>
                <a:sym typeface="+mn-ea"/>
              </a:rPr>
              <a:t>Laser Line Scanning(LLS)</a:t>
            </a:r>
            <a:endParaRPr lang="en-US" altLang="zh-CN" sz="3200" b="1">
              <a:solidFill>
                <a:srgbClr val="0000FF"/>
              </a:solidFill>
              <a:latin typeface="Times New Roman" panose="02020603050405020304" charset="0"/>
              <a:sym typeface="+mn-ea"/>
            </a:endParaRPr>
          </a:p>
        </p:txBody>
      </p:sp>
      <p:pic>
        <p:nvPicPr>
          <p:cNvPr id="62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6610" y="1557020"/>
            <a:ext cx="8018145" cy="4493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965" y="255905"/>
            <a:ext cx="9982835" cy="5921375"/>
          </a:xfrm>
        </p:spPr>
        <p:txBody>
          <a:bodyPr/>
          <a:p>
            <a:r>
              <a:rPr lang="en-US" altLang="zh-CN" sz="3200" b="1">
                <a:solidFill>
                  <a:srgbClr val="0000FF"/>
                </a:solidFill>
                <a:latin typeface="Times New Roman" panose="02020603050405020304" charset="0"/>
                <a:sym typeface="+mn-ea"/>
              </a:rPr>
              <a:t>Stereo Vision(SV)</a:t>
            </a:r>
            <a:endParaRPr lang="en-US" altLang="zh-CN" sz="3200" b="1">
              <a:solidFill>
                <a:srgbClr val="0000FF"/>
              </a:solidFill>
              <a:latin typeface="Times New Roman" panose="02020603050405020304" charset="0"/>
              <a:sym typeface="+mn-ea"/>
            </a:endParaRPr>
          </a:p>
        </p:txBody>
      </p:sp>
      <p:pic>
        <p:nvPicPr>
          <p:cNvPr id="63" name="图片 63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6830" y="824230"/>
            <a:ext cx="7038340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0485" y="226060"/>
            <a:ext cx="10013315" cy="5951220"/>
          </a:xfrm>
        </p:spPr>
        <p:txBody>
          <a:bodyPr/>
          <a:p>
            <a:r>
              <a:rPr lang="en-US" altLang="zh-CN" sz="3200" b="1">
                <a:solidFill>
                  <a:srgbClr val="0000FF"/>
                </a:solidFill>
                <a:latin typeface="Times New Roman" panose="02020603050405020304" charset="0"/>
                <a:sym typeface="+mn-ea"/>
              </a:rPr>
              <a:t>Structure from Motion(SfM)</a:t>
            </a:r>
            <a:endParaRPr lang="en-US" altLang="zh-CN" sz="3200" b="1">
              <a:solidFill>
                <a:srgbClr val="0000FF"/>
              </a:solidFill>
              <a:latin typeface="Times New Roman" panose="02020603050405020304" charset="0"/>
              <a:sym typeface="+mn-ea"/>
            </a:endParaRPr>
          </a:p>
          <a:p>
            <a:endParaRPr lang="zh-CN" altLang="en-US"/>
          </a:p>
        </p:txBody>
      </p:sp>
      <p:pic>
        <p:nvPicPr>
          <p:cNvPr id="8" name="图片 7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6480" y="1035685"/>
            <a:ext cx="5395595" cy="3957320"/>
          </a:xfrm>
          <a:prstGeom prst="rect">
            <a:avLst/>
          </a:prstGeom>
        </p:spPr>
      </p:pic>
      <p:sp>
        <p:nvSpPr>
          <p:cNvPr id="6" name="流程图: 可选过程 5"/>
          <p:cNvSpPr/>
          <p:nvPr/>
        </p:nvSpPr>
        <p:spPr>
          <a:xfrm>
            <a:off x="1889760" y="883920"/>
            <a:ext cx="2316480" cy="6413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Times New Roman" panose="02020603050405020304" charset="0"/>
              </a:rPr>
              <a:t>Image acquisition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1889760" y="2080895"/>
            <a:ext cx="2346960" cy="6108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Times New Roman" panose="02020603050405020304" charset="0"/>
              </a:rPr>
              <a:t>Camera calibration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1889760" y="3300730"/>
            <a:ext cx="233172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Times New Roman" panose="02020603050405020304" charset="0"/>
              </a:rPr>
              <a:t>Feature extraction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1905000" y="4474210"/>
            <a:ext cx="2346325" cy="6254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Times New Roman" panose="02020603050405020304" charset="0"/>
              </a:rPr>
              <a:t>Stereo matching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1919605" y="5663565"/>
            <a:ext cx="2331720" cy="5797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Times New Roman" panose="02020603050405020304" charset="0"/>
              </a:rPr>
              <a:t>3D reconstruction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910840" y="1525270"/>
            <a:ext cx="487680" cy="5638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2910840" y="2732405"/>
            <a:ext cx="487680" cy="5638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2910840" y="3910330"/>
            <a:ext cx="487680" cy="5638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2910840" y="5099685"/>
            <a:ext cx="487680" cy="5638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1445" y="378460"/>
            <a:ext cx="9952355" cy="5798820"/>
          </a:xfrm>
        </p:spPr>
        <p:txBody>
          <a:bodyPr/>
          <a:p>
            <a:r>
              <a:rPr lang="en-US" altLang="zh-CN" sz="3200" b="1">
                <a:solidFill>
                  <a:srgbClr val="0000FF"/>
                </a:solidFill>
                <a:latin typeface="Times New Roman" panose="02020603050405020304" charset="0"/>
                <a:sym typeface="+mn-ea"/>
              </a:rPr>
              <a:t>Multibeam Sonar(MBS)</a:t>
            </a:r>
            <a:endParaRPr lang="en-US" altLang="zh-CN" sz="3200" b="1">
              <a:solidFill>
                <a:srgbClr val="0000FF"/>
              </a:solidFill>
              <a:latin typeface="Times New Roman" panose="02020603050405020304" charset="0"/>
              <a:sym typeface="+mn-ea"/>
            </a:endParaRPr>
          </a:p>
        </p:txBody>
      </p:sp>
      <p:pic>
        <p:nvPicPr>
          <p:cNvPr id="58" name="图片 7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0" y="1584325"/>
            <a:ext cx="5097145" cy="4448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7_10*i*0"/>
  <p:tag name="KSO_WM_TEMPLATE_CATEGORY" val="custom"/>
  <p:tag name="KSO_WM_TEMPLATE_INDEX" val="16033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7_10*i*15"/>
  <p:tag name="KSO_WM_TEMPLATE_CATEGORY" val="custom"/>
  <p:tag name="KSO_WM_TEMPLATE_INDEX" val="16033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4_1"/>
  <p:tag name="KSO_WM_UNIT_ID" val="custom160337_10*l_h_f*1_4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4"/>
  <p:tag name="KSO_WM_UNIT_ID" val="custom160337_10*l_i*1_4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7_10*i*20"/>
  <p:tag name="KSO_WM_TEMPLATE_CATEGORY" val="custom"/>
  <p:tag name="KSO_WM_TEMPLATE_INDEX" val="16033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5_1"/>
  <p:tag name="KSO_WM_UNIT_ID" val="custom160337_10*l_h_f*1_5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5"/>
  <p:tag name="KSO_WM_UNIT_ID" val="custom160337_10*l_i*1_5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30*a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THANKS"/>
</p:tagLst>
</file>

<file path=ppt/tags/tag17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1_1"/>
  <p:tag name="KSO_WM_UNIT_ID" val="custom160337_10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1"/>
  <p:tag name="KSO_WM_UNIT_ID" val="custom160337_10*l_i*1_1"/>
  <p:tag name="KSO_WM_UNIT_CLEAR" val="1"/>
  <p:tag name="KSO_WM_UNIT_LAYERLEVEL" val="1_1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7_10*i*5"/>
  <p:tag name="KSO_WM_TEMPLATE_CATEGORY" val="custom"/>
  <p:tag name="KSO_WM_TEMPLATE_INDEX" val="16033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2_1"/>
  <p:tag name="KSO_WM_UNIT_ID" val="custom160337_10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2"/>
  <p:tag name="KSO_WM_UNIT_ID" val="custom160337_10*l_i*1_2"/>
  <p:tag name="KSO_WM_UNIT_CLEAR" val="1"/>
  <p:tag name="KSO_WM_UNIT_LAYERLEVEL" val="1_1"/>
  <p:tag name="KSO_WM_DIAGRAM_GROUP_CODE" val="l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7_10*i*10"/>
  <p:tag name="KSO_WM_TEMPLATE_CATEGORY" val="custom"/>
  <p:tag name="KSO_WM_TEMPLATE_INDEX" val="16033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3_1"/>
  <p:tag name="KSO_WM_UNIT_ID" val="custom160337_10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i"/>
  <p:tag name="KSO_WM_UNIT_INDEX" val="1_3"/>
  <p:tag name="KSO_WM_UNIT_ID" val="custom160337_10*l_i*1_3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WPS 演示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Calibri</vt:lpstr>
      <vt:lpstr>幼圆</vt:lpstr>
      <vt:lpstr>Webdings</vt:lpstr>
      <vt:lpstr>黑体</vt:lpstr>
      <vt:lpstr>微软雅黑</vt:lpstr>
      <vt:lpstr>Calibri Light</vt:lpstr>
      <vt:lpstr>1_Office 主题</vt:lpstr>
      <vt:lpstr>Underwater 3D Reconstruction Survey</vt:lpstr>
      <vt:lpstr>PowerPoint 演示文稿</vt:lpstr>
      <vt:lpstr>I. Overwater Depth Information Acquisition  Method </vt:lpstr>
      <vt:lpstr>Ⅱ. Underwater 3D Reconstruction Method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Ⅳ.Survey </vt:lpstr>
      <vt:lpstr> Ⅴ. Future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38</cp:revision>
  <dcterms:created xsi:type="dcterms:W3CDTF">2016-10-20T09:02:00Z</dcterms:created>
  <dcterms:modified xsi:type="dcterms:W3CDTF">2016-10-24T02:51:33Z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