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78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9E3D-8006-40AC-B1D6-87CBD5C00C24}" type="datetimeFigureOut">
              <a:rPr lang="zh-CN" altLang="en-US" smtClean="0"/>
              <a:pPr/>
              <a:t>2016/12/10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3811-E996-4A38-91A5-EF87EC7D6B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22680"/>
            <a:ext cx="10363200" cy="1122680"/>
          </a:xfrm>
        </p:spPr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charset="0"/>
                <a:sym typeface="+mn-ea"/>
              </a:rPr>
              <a:t>Summary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034540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sz="11500" dirty="0" smtClean="0">
                <a:latin typeface="Times New Roman" panose="02020603050405020304" charset="0"/>
                <a:ea typeface="宋体" panose="02010600030101010101" pitchFamily="2" charset="-122"/>
              </a:rPr>
              <a:t>谭琳</a:t>
            </a:r>
            <a:endParaRPr lang="zh-CN" altLang="zh-CN" sz="115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15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DIP group</a:t>
            </a:r>
            <a:endParaRPr lang="en-US" altLang="zh-CN" sz="115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1500" smtClean="0">
                <a:latin typeface="Times New Roman" panose="02020603050405020304" charset="0"/>
                <a:ea typeface="宋体" panose="02010600030101010101" pitchFamily="2" charset="-122"/>
              </a:rPr>
              <a:t>Dec 5</a:t>
            </a:r>
            <a:r>
              <a:rPr lang="en-US" altLang="zh-CN" sz="1150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.2016</a:t>
            </a:r>
            <a:endParaRPr lang="en-US" altLang="zh-CN" sz="115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en-US" altLang="zh-CN" sz="40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40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60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latin typeface="Times New Roman" panose="02020603050405020304" charset="0"/>
                <a:ea typeface="+mn-ea"/>
                <a:sym typeface="+mn-ea"/>
              </a:rPr>
              <a:t>—forward-scatter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pic>
        <p:nvPicPr>
          <p:cNvPr id="135169" name="Picture 1" descr="D:\Pictures\屏幕快照 2016-12-01 13.29.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4776" y="1469926"/>
            <a:ext cx="2993408" cy="4081920"/>
          </a:xfrm>
          <a:prstGeom prst="rect">
            <a:avLst/>
          </a:prstGeom>
          <a:noFill/>
        </p:spPr>
      </p:pic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5377218" y="1705971"/>
          <a:ext cx="3874566" cy="2472099"/>
        </p:xfrm>
        <a:graphic>
          <a:graphicData uri="http://schemas.openxmlformats.org/presentationml/2006/ole">
            <p:oleObj spid="_x0000_s135171" name="Equation" r:id="rId5" imgW="1866600" imgH="1295280" progId="Equation.KSEE3">
              <p:embed/>
            </p:oleObj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5513696" y="4449217"/>
          <a:ext cx="3061273" cy="1078126"/>
        </p:xfrm>
        <a:graphic>
          <a:graphicData uri="http://schemas.openxmlformats.org/presentationml/2006/ole">
            <p:oleObj spid="_x0000_s135172" name="Equation" r:id="rId6" imgW="1600200" imgH="634680" progId="Equation.KSEE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62819" y="1392072"/>
            <a:ext cx="156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Cheng[1]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843" y="6211669"/>
            <a:ext cx="9198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[1]Cheng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-Yang, Sung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-Chi, and </a:t>
            </a:r>
            <a:r>
              <a:rPr lang="en-US" altLang="zh-CN" dirty="0" err="1" smtClean="0"/>
              <a:t>Herng-Hua</a:t>
            </a:r>
            <a:r>
              <a:rPr lang="en-US" altLang="zh-CN" dirty="0" smtClean="0"/>
              <a:t> Chang. Underwater image restoration by red-dark channel prior and point spread function deconvolution. Pages 110 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115, 2015.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latin typeface="Times New Roman" panose="02020603050405020304" charset="0"/>
                <a:ea typeface="+mn-ea"/>
                <a:sym typeface="+mn-ea"/>
              </a:rPr>
              <a:t>—forward-scatter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549" y="1269242"/>
            <a:ext cx="941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My  opinion: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19367" y="19652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  Cheng [1]</a:t>
            </a:r>
            <a:endParaRPr lang="zh-CN" altLang="en-US" dirty="0"/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3029803" y="2052398"/>
          <a:ext cx="3496860" cy="922979"/>
        </p:xfrm>
        <a:graphic>
          <a:graphicData uri="http://schemas.openxmlformats.org/presentationml/2006/ole">
            <p:oleObj spid="_x0000_s186369" name="Equation" r:id="rId4" imgW="1409400" imgH="419040" progId="Equation.KSEE3">
              <p:embed/>
            </p:oleObj>
          </a:graphicData>
        </a:graphic>
      </p:graphicFrame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2906028" y="3130280"/>
          <a:ext cx="3781376" cy="923271"/>
        </p:xfrm>
        <a:graphic>
          <a:graphicData uri="http://schemas.openxmlformats.org/presentationml/2006/ole">
            <p:oleObj spid="_x0000_s186370" name="Equation" r:id="rId5" imgW="1523880" imgH="419040" progId="Equation.KSEE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487168" y="417238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(2) </a:t>
            </a:r>
            <a:endParaRPr lang="zh-CN" altLang="en-US" dirty="0"/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119503" y="3934773"/>
          <a:ext cx="5438775" cy="1254125"/>
        </p:xfrm>
        <a:graphic>
          <a:graphicData uri="http://schemas.openxmlformats.org/presentationml/2006/ole">
            <p:oleObj spid="_x0000_s186371" name="Equation" r:id="rId6" imgW="2057400" imgH="393480" progId="Equation.KSEE3">
              <p:embed/>
            </p:oleObj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156001" y="5377218"/>
          <a:ext cx="5937121" cy="646041"/>
        </p:xfrm>
        <a:graphic>
          <a:graphicData uri="http://schemas.openxmlformats.org/presentationml/2006/ole">
            <p:oleObj spid="_x0000_s186372" name="Equation" r:id="rId7" imgW="1841400" imgH="241200" progId="Equation.KSEE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209265" y="6211669"/>
            <a:ext cx="9671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[1]Cheng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-Yang, Sung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-Chi, and </a:t>
            </a:r>
            <a:r>
              <a:rPr lang="en-US" altLang="zh-CN" dirty="0" err="1" smtClean="0"/>
              <a:t>Herng-Hua</a:t>
            </a:r>
            <a:r>
              <a:rPr lang="en-US" altLang="zh-CN" dirty="0" smtClean="0"/>
              <a:t> Chang. Underwater image restoration by red-dark channel prior and point spread function deconvolution. Pages 110 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115, 2015.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3" name="Object 1"/>
          <p:cNvGraphicFramePr>
            <a:graphicFrameLocks noChangeAspect="1"/>
          </p:cNvGraphicFramePr>
          <p:nvPr/>
        </p:nvGraphicFramePr>
        <p:xfrm>
          <a:off x="2238233" y="2246044"/>
          <a:ext cx="6651012" cy="4873924"/>
        </p:xfrm>
        <a:graphic>
          <a:graphicData uri="http://schemas.openxmlformats.org/presentationml/2006/ole">
            <p:oleObj spid="_x0000_s182273" name="图片" r:id="rId4" imgW="4847619" imgH="3552381" progId="StaticMetafile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—forward-scatter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2154" y="1466081"/>
            <a:ext cx="8102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Deconvolution  function:</a:t>
            </a:r>
          </a:p>
          <a:p>
            <a:r>
              <a:rPr lang="en-US" altLang="zh-CN" sz="2400" dirty="0" smtClean="0"/>
              <a:t>                 </a:t>
            </a:r>
            <a:r>
              <a:rPr lang="en-US" altLang="zh-CN" sz="2400" dirty="0" err="1" smtClean="0"/>
              <a:t>deconvwnr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deconvreg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deconvlucy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deconvblind</a:t>
            </a:r>
            <a:r>
              <a:rPr lang="en-US" altLang="zh-CN" dirty="0" smtClean="0"/>
              <a:t>,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charset="0"/>
                <a:sym typeface="+mn-ea"/>
              </a:rPr>
              <a:t>Ⅱ. </a:t>
            </a:r>
            <a:r>
              <a:rPr lang="en-US" altLang="zh-CN" sz="3600" dirty="0" smtClean="0"/>
              <a:t>Future work: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869742" y="2115403"/>
            <a:ext cx="558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1.Recurrence the code of deconvolution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873481" y="2712071"/>
            <a:ext cx="4704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2.Understand the code of  DCP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46188" y="3449050"/>
            <a:ext cx="1987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3.Estimate the</a:t>
            </a:r>
            <a:endParaRPr lang="zh-CN" altLang="en-US" sz="2400" dirty="0"/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3807726" y="3439237"/>
          <a:ext cx="423080" cy="426138"/>
        </p:xfrm>
        <a:graphic>
          <a:graphicData uri="http://schemas.openxmlformats.org/presentationml/2006/ole">
            <p:oleObj spid="_x0000_s184321" name="Equation" r:id="rId4" imgW="215640" imgH="215640" progId="Equation.KSEE3">
              <p:embed/>
            </p:oleObj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4345580" y="3452884"/>
          <a:ext cx="472080" cy="382136"/>
        </p:xfrm>
        <a:graphic>
          <a:graphicData uri="http://schemas.openxmlformats.org/presentationml/2006/ole">
            <p:oleObj spid="_x0000_s184323" name="Equation" r:id="rId5" imgW="88560" imgH="152280" progId="Equation.KSEE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871889" y="4063200"/>
            <a:ext cx="478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ym typeface="+mn-ea"/>
              </a:rPr>
              <a:t>4.Modify  the code of white balance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04315" y="2716398"/>
            <a:ext cx="5661139" cy="143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sz="8795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H_Entry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69819" y="2096997"/>
            <a:ext cx="7589925" cy="1432430"/>
          </a:xfrm>
          <a:prstGeom prst="hexagon">
            <a:avLst>
              <a:gd name="adj" fmla="val 28245"/>
              <a:gd name="vf" fmla="val 115470"/>
            </a:avLst>
          </a:prstGeom>
          <a:solidFill>
            <a:schemeClr val="accent5"/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anose="02020603050405020304" charset="0"/>
                <a:ea typeface="+mn-ea"/>
              </a:rPr>
              <a:t>The Knowledge of  Underwater Image Restoration 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9224" name="MH_Entry_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0794" y="3678864"/>
            <a:ext cx="7589716" cy="1352365"/>
          </a:xfrm>
          <a:prstGeom prst="hexagon">
            <a:avLst>
              <a:gd name="adj" fmla="val 28245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 w="34925" cmpd="sng">
            <a:solidFill>
              <a:srgbClr val="FFFFFF"/>
            </a:solidFill>
            <a:miter lim="800000"/>
          </a:ln>
        </p:spPr>
        <p:txBody>
          <a:bodyPr wrap="square" lIns="467878" tIns="0" rIns="71981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FFFFFF"/>
                </a:solidFill>
                <a:latin typeface="Times New Roman" panose="02020603050405020304" charset="0"/>
                <a:ea typeface="+mn-ea"/>
                <a:sym typeface="+mn-ea"/>
              </a:rPr>
              <a:t>Future Work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6240" y="272415"/>
            <a:ext cx="51511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charset="0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 smtClean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Underwater Image Restoration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809" y="2451519"/>
            <a:ext cx="10983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  Seawater absorbs, scatters and organic matter (micelles, bacteria, plankton, etc.) and inorganic substances (quartz sand, clay minerals, metal oxides, etc.)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4910" y="0"/>
            <a:ext cx="11007090" cy="105156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661212" y="1488557"/>
          <a:ext cx="5871776" cy="4010875"/>
        </p:xfrm>
        <a:graphic>
          <a:graphicData uri="http://schemas.openxmlformats.org/presentationml/2006/ole">
            <p:oleObj spid="_x0000_s62465" name="图片" r:id="rId4" imgW="6190476" imgH="4229690" progId="StaticMetafile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7126" y="1935126"/>
            <a:ext cx="5295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Scattering includes forward scatter and back scatter. Backscattering (light source to camera) results in image fogging, limiting image contrast while forward scattering (target to camera) results in image blur.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8977" y="1424763"/>
            <a:ext cx="199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Jaffe-</a:t>
            </a:r>
            <a:r>
              <a:rPr lang="en-US" altLang="zh-CN" dirty="0" err="1" smtClean="0"/>
              <a:t>McGlamery</a:t>
            </a:r>
            <a:r>
              <a:rPr lang="en-US" altLang="zh-CN" dirty="0" smtClean="0"/>
              <a:t> Model  [1][2]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833" y="5486400"/>
            <a:ext cx="110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B. L. </a:t>
            </a:r>
            <a:r>
              <a:rPr lang="en-US" altLang="zh-CN" dirty="0" err="1" smtClean="0"/>
              <a:t>McGlamery</a:t>
            </a:r>
            <a:r>
              <a:rPr lang="en-US" altLang="zh-CN" dirty="0" smtClean="0"/>
              <a:t>. “A computer model for underwater camera systems.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Ocean Optics, 1980.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628" y="5911702"/>
            <a:ext cx="950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[2] J.S. Jaffe. “Computer modeling and the design of optimal underwater imaging systems.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IEEE Journal of Oceanic Engineering, 1990.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0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70603" y="1159475"/>
          <a:ext cx="6220933" cy="1313307"/>
        </p:xfrm>
        <a:graphic>
          <a:graphicData uri="http://schemas.openxmlformats.org/presentationml/2006/ole">
            <p:oleObj spid="_x0000_s60417" name="Equation" r:id="rId4" imgW="1143000" imgH="24120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39804" y="2682557"/>
          <a:ext cx="993140" cy="812569"/>
        </p:xfrm>
        <a:graphic>
          <a:graphicData uri="http://schemas.openxmlformats.org/presentationml/2006/ole">
            <p:oleObj spid="_x0000_s60418" name="Equation" r:id="rId5" imgW="279360" imgH="228600" progId="Equation.KSEE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 flipV="1">
          <a:off x="2422649" y="2687410"/>
          <a:ext cx="3376930" cy="773032"/>
        </p:xfrm>
        <a:graphic>
          <a:graphicData uri="http://schemas.openxmlformats.org/presentationml/2006/ole">
            <p:oleObj spid="_x0000_s60419" name="Equation" r:id="rId6" imgW="1054080" imgH="241200" progId="Equation.KSEE3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166813" y="3491875"/>
          <a:ext cx="992187" cy="831850"/>
        </p:xfrm>
        <a:graphic>
          <a:graphicData uri="http://schemas.openxmlformats.org/presentationml/2006/ole">
            <p:oleObj spid="_x0000_s60420" name="Equation" r:id="rId7" imgW="279360" imgH="241200" progId="Equation.KSEE3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113810" y="4416415"/>
          <a:ext cx="947738" cy="812800"/>
        </p:xfrm>
        <a:graphic>
          <a:graphicData uri="http://schemas.openxmlformats.org/presentationml/2006/ole">
            <p:oleObj spid="_x0000_s60421" name="Equation" r:id="rId8" imgW="266400" imgH="228600" progId="Equation.KSEE3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419123" y="3606796"/>
          <a:ext cx="4760913" cy="773112"/>
        </p:xfrm>
        <a:graphic>
          <a:graphicData uri="http://schemas.openxmlformats.org/presentationml/2006/ole">
            <p:oleObj spid="_x0000_s60422" name="Equation" r:id="rId9" imgW="1485720" imgH="241200" progId="Equation.KSEE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374341" y="2809652"/>
          <a:ext cx="4817659" cy="830630"/>
        </p:xfrm>
        <a:graphic>
          <a:graphicData uri="http://schemas.openxmlformats.org/presentationml/2006/ole">
            <p:oleObj spid="_x0000_s60423" name="Equation" r:id="rId10" imgW="1333440" imgH="228600" progId="Equation.KSEE3">
              <p:embed/>
            </p:oleObj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404826" y="4403702"/>
          <a:ext cx="4392612" cy="773112"/>
        </p:xfrm>
        <a:graphic>
          <a:graphicData uri="http://schemas.openxmlformats.org/presentationml/2006/ole">
            <p:oleObj spid="_x0000_s60424" name="Equation" r:id="rId11" imgW="1371600" imgH="241200" progId="Equation.KSEE3">
              <p:embed/>
            </p:oleObj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067935" y="5296874"/>
          <a:ext cx="7526338" cy="733425"/>
        </p:xfrm>
        <a:graphic>
          <a:graphicData uri="http://schemas.openxmlformats.org/presentationml/2006/ole">
            <p:oleObj spid="_x0000_s60425" name="Equation" r:id="rId12" imgW="2349360" imgH="228600" progId="Equation.KSEE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837358" y="2715904"/>
            <a:ext cx="415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 smtClean="0"/>
              <a:t>｝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9857" y="0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Restoration—back-scatter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6117" y="2968625"/>
            <a:ext cx="2022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zh-CN" sz="2400" dirty="0"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6" y="2456598"/>
            <a:ext cx="644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He[1]: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82436" y="2729552"/>
          <a:ext cx="5133265" cy="891204"/>
        </p:xfrm>
        <a:graphic>
          <a:graphicData uri="http://schemas.openxmlformats.org/presentationml/2006/ole">
            <p:oleObj spid="_x0000_s58369" name="Equation" r:id="rId4" imgW="1904760" imgH="304560" progId="Equation.KSEE3">
              <p:embed/>
            </p:oleObj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715904" y="1229816"/>
          <a:ext cx="7351855" cy="716422"/>
        </p:xfrm>
        <a:graphic>
          <a:graphicData uri="http://schemas.openxmlformats.org/presentationml/2006/ole">
            <p:oleObj spid="_x0000_s58370" name="Equation" r:id="rId5" imgW="2349360" imgH="228600" progId="Equation.KSEE3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729861" y="1917748"/>
          <a:ext cx="5532437" cy="692150"/>
        </p:xfrm>
        <a:graphic>
          <a:graphicData uri="http://schemas.openxmlformats.org/presentationml/2006/ole">
            <p:oleObj spid="_x0000_s58371" name="Equation" r:id="rId6" imgW="1726920" imgH="215640" progId="Equation.KSEE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83643" y="3534770"/>
            <a:ext cx="49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J is a haze-free image J=0</a:t>
            </a:r>
            <a:endParaRPr lang="zh-CN" altLang="en-US" sz="2400" dirty="0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956493" y="4069357"/>
          <a:ext cx="3935413" cy="1263650"/>
        </p:xfrm>
        <a:graphic>
          <a:graphicData uri="http://schemas.openxmlformats.org/presentationml/2006/ole">
            <p:oleObj spid="_x0000_s58372" name="Equation" r:id="rId7" imgW="1460160" imgH="431640" progId="Equation.KSEE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13898" y="5847013"/>
            <a:ext cx="899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[1]K. He, J. Sun, and X. Tang,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Single Image Haze Removal 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Dark Channel Prior,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in proc. IEEE Conference on 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Vision and Pattern Recognition, 2009, pp. 1956-1963.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latin typeface="Times New Roman" panose="02020603050405020304" charset="0"/>
                <a:ea typeface="+mn-ea"/>
                <a:sym typeface="+mn-ea"/>
              </a:rPr>
              <a:t>---back-scatter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3552" y="1797672"/>
            <a:ext cx="94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Yang[1]:</a:t>
            </a:r>
            <a:endParaRPr lang="zh-CN" altLang="en-US" dirty="0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107046" y="2021551"/>
          <a:ext cx="4849599" cy="1263650"/>
        </p:xfrm>
        <a:graphic>
          <a:graphicData uri="http://schemas.openxmlformats.org/presentationml/2006/ole">
            <p:oleObj spid="_x0000_s56321" name="Equation" r:id="rId4" imgW="1612800" imgH="431640" progId="Equation.KSEE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89086" y="31624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Lu[2]: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224" y="3794078"/>
            <a:ext cx="57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Guided Trigonometric Bilateral Filter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2095" y="5574058"/>
            <a:ext cx="10681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[1]Yang HY, Chen PY, Huang CC, and </a:t>
            </a:r>
            <a:r>
              <a:rPr lang="en-US" altLang="zh-CN" dirty="0" err="1" smtClean="0"/>
              <a:t>Zhuang</a:t>
            </a:r>
            <a:r>
              <a:rPr lang="en-US" altLang="zh-CN" dirty="0" smtClean="0"/>
              <a:t> YZ. Low complexity underwater image enhancement based on dark channel prior. Pages 17 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20, 2011.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354842" y="6211669"/>
            <a:ext cx="944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[2]H Lu, Y Li and S  </a:t>
            </a:r>
            <a:r>
              <a:rPr lang="en-US" altLang="zh-CN" dirty="0" err="1" smtClean="0"/>
              <a:t>Serikawa</a:t>
            </a:r>
            <a:r>
              <a:rPr lang="en-US" altLang="zh-CN" dirty="0" smtClean="0"/>
              <a:t>. Underwater image enhancement using guided  trigonometric bilateral filter and fast automatic color correction. Pages 3412–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3416, 2013.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latin typeface="Times New Roman" panose="02020603050405020304" charset="0"/>
                <a:ea typeface="+mn-ea"/>
                <a:sym typeface="+mn-ea"/>
              </a:rPr>
              <a:t>—back-scatter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119852" y="1947058"/>
          <a:ext cx="1585912" cy="728662"/>
        </p:xfrm>
        <a:graphic>
          <a:graphicData uri="http://schemas.openxmlformats.org/presentationml/2006/ole">
            <p:oleObj spid="_x0000_s54273" name="Equation" r:id="rId4" imgW="469800" imgH="215640" progId="Equation.KSEE3">
              <p:embed/>
            </p:oleObj>
          </a:graphicData>
        </a:graphic>
      </p:graphicFrame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901950" y="2616200"/>
          <a:ext cx="5357813" cy="1060450"/>
        </p:xfrm>
        <a:graphic>
          <a:graphicData uri="http://schemas.openxmlformats.org/presentationml/2006/ole">
            <p:oleObj spid="_x0000_s54274" name="Equation" r:id="rId5" imgW="1587240" imgH="317160" progId="Equation.KSEE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351129" y="4039736"/>
            <a:ext cx="3357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Choose  below 10%</a:t>
            </a:r>
            <a:endParaRPr lang="zh-CN" altLang="en-US" sz="2800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371975" y="3957638"/>
          <a:ext cx="976313" cy="606425"/>
        </p:xfrm>
        <a:graphic>
          <a:graphicData uri="http://schemas.openxmlformats.org/presentationml/2006/ole">
            <p:oleObj spid="_x0000_s54275" name="Equation" r:id="rId6" imgW="406080" imgH="215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3505" y="230505"/>
            <a:ext cx="11007090" cy="132588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charset="0"/>
                <a:ea typeface="+mn-ea"/>
                <a:sym typeface="+mn-ea"/>
              </a:rPr>
              <a:t>I.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charset="0"/>
                <a:ea typeface="+mn-ea"/>
                <a:sym typeface="+mn-ea"/>
              </a:rPr>
              <a:t>The knowledge of  </a:t>
            </a:r>
            <a:r>
              <a:rPr lang="en-US" altLang="zh-CN" sz="3600" dirty="0" smtClean="0">
                <a:latin typeface="Times New Roman" panose="02020603050405020304" charset="0"/>
                <a:sym typeface="+mn-ea"/>
              </a:rPr>
              <a:t>Underwater Image Restoration</a:t>
            </a:r>
            <a:r>
              <a:rPr lang="en-US" altLang="zh-CN" sz="3600" dirty="0" smtClean="0">
                <a:latin typeface="Times New Roman" panose="02020603050405020304" charset="0"/>
                <a:ea typeface="+mn-ea"/>
                <a:sym typeface="+mn-ea"/>
              </a:rPr>
              <a:t>—forward-scatter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charset="0"/>
              <a:ea typeface="+mn-ea"/>
            </a:endParaRPr>
          </a:p>
        </p:txBody>
      </p:sp>
      <p:graphicFrame>
        <p:nvGraphicFramePr>
          <p:cNvPr id="137217" name="Object 1"/>
          <p:cNvGraphicFramePr>
            <a:graphicFrameLocks noChangeAspect="1"/>
          </p:cNvGraphicFramePr>
          <p:nvPr/>
        </p:nvGraphicFramePr>
        <p:xfrm>
          <a:off x="973137" y="1376859"/>
          <a:ext cx="4818062" cy="830263"/>
        </p:xfrm>
        <a:graphic>
          <a:graphicData uri="http://schemas.openxmlformats.org/presentationml/2006/ole">
            <p:oleObj spid="_x0000_s137217" name="Equation" r:id="rId4" imgW="1333440" imgH="22860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9934" y="2988858"/>
            <a:ext cx="35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Fourier transform:</a:t>
            </a:r>
            <a:endParaRPr lang="zh-CN" altLang="en-US" sz="3200" dirty="0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3555622" y="2132249"/>
          <a:ext cx="4129088" cy="738187"/>
        </p:xfrm>
        <a:graphic>
          <a:graphicData uri="http://schemas.openxmlformats.org/presentationml/2006/ole">
            <p:oleObj spid="_x0000_s137219" name="Equation" r:id="rId5" imgW="1143000" imgH="203040" progId="Equation.KSEE3">
              <p:embed/>
            </p:oleObj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213419" y="3525222"/>
          <a:ext cx="6929438" cy="801118"/>
        </p:xfrm>
        <a:graphic>
          <a:graphicData uri="http://schemas.openxmlformats.org/presentationml/2006/ole">
            <p:oleObj spid="_x0000_s137220" name="Equation" r:id="rId6" imgW="1917360" imgH="241200" progId="Equation.KSEE3">
              <p:embed/>
            </p:oleObj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473816" y="4783375"/>
          <a:ext cx="5094288" cy="1344612"/>
        </p:xfrm>
        <a:graphic>
          <a:graphicData uri="http://schemas.openxmlformats.org/presentationml/2006/ole">
            <p:oleObj spid="_x0000_s137222" name="Equation" r:id="rId7" imgW="1409400" imgH="419040" progId="Equation.KSEE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024660" y="443169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Cheng[1]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4799" y="6211669"/>
            <a:ext cx="9002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[1]Cheng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-Yang, Sung </a:t>
            </a:r>
            <a:r>
              <a:rPr lang="en-US" altLang="zh-CN" dirty="0" err="1" smtClean="0"/>
              <a:t>Chia</a:t>
            </a:r>
            <a:r>
              <a:rPr lang="en-US" altLang="zh-CN" dirty="0" smtClean="0"/>
              <a:t>-Chi, and </a:t>
            </a:r>
            <a:r>
              <a:rPr lang="en-US" altLang="zh-CN" dirty="0" err="1" smtClean="0"/>
              <a:t>Herng-Hua</a:t>
            </a:r>
            <a:r>
              <a:rPr lang="en-US" altLang="zh-CN" dirty="0" smtClean="0"/>
              <a:t> Chang. Underwater image restoration by red-dark channel prior and point spread function deconvolution. Pages 110 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115, 2015.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1_1"/>
  <p:tag name="KSO_WM_UNIT_ID" val="custom160337_1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l_h_f"/>
  <p:tag name="KSO_WM_UNIT_INDEX" val="1_4_1"/>
  <p:tag name="KSO_WM_UNIT_ID" val="custom160337_10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30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504</Words>
  <Application>Microsoft Office PowerPoint</Application>
  <PresentationFormat>自定义</PresentationFormat>
  <Paragraphs>54</Paragraphs>
  <Slides>14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1_Office 主题</vt:lpstr>
      <vt:lpstr>图片</vt:lpstr>
      <vt:lpstr>Equation</vt:lpstr>
      <vt:lpstr>Summary</vt:lpstr>
      <vt:lpstr>幻灯片 2</vt:lpstr>
      <vt:lpstr>I. The knowledge of  Underwater Image Restoration</vt:lpstr>
      <vt:lpstr>I. The knowledge of  Underwater Image Restoration</vt:lpstr>
      <vt:lpstr>I. The knowledge of  Underwater Image Restoration</vt:lpstr>
      <vt:lpstr>I. The knowledge of  Underwater Image Restoration—back-scatter</vt:lpstr>
      <vt:lpstr>I. The knowledge of Underwater Image Restoration---back-scatter</vt:lpstr>
      <vt:lpstr>I. The knowledge of  Underwater Image Restoration—back-scatter</vt:lpstr>
      <vt:lpstr>I. The knowledge of  Underwater Image Restoration—forward-scatter</vt:lpstr>
      <vt:lpstr>I. The knowledge of  Underwater Image Restoration—forward-scatter</vt:lpstr>
      <vt:lpstr>I. The knowledge of  Underwater Image Restoration—forward-scatter</vt:lpstr>
      <vt:lpstr>I. The knowledge of  Underwater Image Restoration—forward-scatter</vt:lpstr>
      <vt:lpstr>Ⅱ. Future work: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203</cp:revision>
  <dcterms:created xsi:type="dcterms:W3CDTF">2016-10-20T09:02:00Z</dcterms:created>
  <dcterms:modified xsi:type="dcterms:W3CDTF">2016-12-09T22:55:06Z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