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2" r:id="rId6"/>
    <p:sldId id="260" r:id="rId7"/>
    <p:sldId id="263" r:id="rId8"/>
    <p:sldId id="264" r:id="rId9"/>
    <p:sldId id="273" r:id="rId10"/>
    <p:sldId id="274" r:id="rId11"/>
    <p:sldId id="265" r:id="rId12"/>
    <p:sldId id="266" r:id="rId13"/>
    <p:sldId id="267" r:id="rId14"/>
    <p:sldId id="268" r:id="rId15"/>
    <p:sldId id="269" r:id="rId16"/>
    <p:sldId id="276" r:id="rId17"/>
    <p:sldId id="270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27CE-CC9A-49E2-811A-FFF20AABD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27CE-CC9A-49E2-811A-FFF20AABD1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k=ua+ub</a:t>
            </a:r>
            <a:r>
              <a:rPr lang="zh-CN" altLang="en-US">
                <a:solidFill>
                  <a:srgbClr val="FF0000"/>
                </a:solidFill>
              </a:rPr>
              <a:t>，直线运动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=at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曝光时间；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一阶贝塞尔函数，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>
                <a:solidFill>
                  <a:srgbClr val="FF0000"/>
                </a:solidFill>
              </a:rPr>
              <a:t>散焦</a:t>
            </a:r>
            <a:r>
              <a:rPr lang="en-US" altLang="zh-CN">
                <a:solidFill>
                  <a:srgbClr val="FF0000"/>
                </a:solidFill>
              </a:rPr>
              <a:t>PSF</a:t>
            </a:r>
            <a:r>
              <a:rPr lang="zh-CN" altLang="en-US">
                <a:solidFill>
                  <a:srgbClr val="FF0000"/>
                </a:solidFill>
              </a:rPr>
              <a:t>的直径；大气是在长时间曝光下，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与湍流性质相关的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一般假设为加性、高斯白噪声；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先不考虑噪声；</a:t>
            </a:r>
            <a:r>
              <a:rPr lang="en-US" altLang="zh-CN"/>
              <a:t>n/h</a:t>
            </a:r>
            <a:r>
              <a:rPr lang="zh-CN" altLang="en-US"/>
              <a:t>存在噪声放大的情况，如果</a:t>
            </a:r>
            <a:r>
              <a:rPr lang="en-US" altLang="zh-CN"/>
              <a:t>h</a:t>
            </a:r>
            <a:r>
              <a:rPr lang="zh-CN" altLang="en-US"/>
              <a:t>很小或者有零点的话，噪声会放大；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没有说清楚，如何处理噪声。</a:t>
            </a:r>
            <a:r>
              <a:rPr lang="en-US" altLang="zh-CN"/>
              <a:t>f</a:t>
            </a:r>
            <a:r>
              <a:rPr lang="zh-CN" altLang="en-US"/>
              <a:t>与噪声无关且噪声均值为</a:t>
            </a:r>
            <a:r>
              <a:rPr lang="en-US" altLang="zh-CN"/>
              <a:t>0</a:t>
            </a:r>
            <a:r>
              <a:rPr lang="zh-CN" altLang="en-US"/>
              <a:t>，误差函数在频域上的形式。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/>
          <p:nvPr>
            <p:custDataLst>
              <p:tags r:id="rId2"/>
            </p:custDataLst>
          </p:nvPr>
        </p:nvGrpSpPr>
        <p:grpSpPr bwMode="auto">
          <a:xfrm rot="10800000">
            <a:off x="-13881" y="-27384"/>
            <a:ext cx="4669721" cy="3400797"/>
            <a:chOff x="0" y="0"/>
            <a:chExt cx="5942" cy="4337"/>
          </a:xfrm>
        </p:grpSpPr>
        <p:sp>
          <p:nvSpPr>
            <p:cNvPr id="12" name="AutoShape 5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3884" y="659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3" name="AutoShape 6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4" name="AutoShape 7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AutoShape 8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AutoShape 9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AutoShape 10" descr="#wm#_43_31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18" name="直角三角形 17"/>
          <p:cNvSpPr/>
          <p:nvPr/>
        </p:nvSpPr>
        <p:spPr bwMode="auto">
          <a:xfrm rot="10800000">
            <a:off x="10665800" y="2761061"/>
            <a:ext cx="1514367" cy="1561082"/>
          </a:xfrm>
          <a:prstGeom prst="rtTriangle">
            <a:avLst/>
          </a:prstGeom>
          <a:solidFill>
            <a:srgbClr val="8EE5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10482162" y="3862887"/>
            <a:ext cx="2203655" cy="1101829"/>
          </a:xfrm>
          <a:prstGeom prst="triangle">
            <a:avLst/>
          </a:prstGeom>
          <a:solidFill>
            <a:srgbClr val="8EE5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等腰三角形 19"/>
          <p:cNvSpPr/>
          <p:nvPr/>
        </p:nvSpPr>
        <p:spPr bwMode="auto">
          <a:xfrm>
            <a:off x="9931248" y="5699270"/>
            <a:ext cx="2203656" cy="1158730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流程图: 合并 20"/>
          <p:cNvSpPr/>
          <p:nvPr/>
        </p:nvSpPr>
        <p:spPr bwMode="auto">
          <a:xfrm>
            <a:off x="8737600" y="5699270"/>
            <a:ext cx="2111838" cy="1066373"/>
          </a:xfrm>
          <a:prstGeom prst="flowChartMerge">
            <a:avLst/>
          </a:prstGeom>
          <a:solidFill>
            <a:srgbClr val="94D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流程图: 摘录 21"/>
          <p:cNvSpPr/>
          <p:nvPr/>
        </p:nvSpPr>
        <p:spPr bwMode="auto">
          <a:xfrm rot="16200000">
            <a:off x="10568432" y="5153901"/>
            <a:ext cx="2168203" cy="1055275"/>
          </a:xfrm>
          <a:prstGeom prst="flowChartExtract">
            <a:avLst/>
          </a:prstGeom>
          <a:solidFill>
            <a:srgbClr val="94D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83268" y="2852738"/>
            <a:ext cx="8879417" cy="792162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3268" y="3644901"/>
            <a:ext cx="8879417" cy="618441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rgbClr val="7BC489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编辑副标题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911424" y="1268760"/>
            <a:ext cx="10886876" cy="471929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67" y="1269999"/>
            <a:ext cx="9984532" cy="7236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00" y="2277304"/>
            <a:ext cx="10368000" cy="38880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12602" y="2599505"/>
            <a:ext cx="4307349" cy="32364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2345" y="2599505"/>
            <a:ext cx="4307349" cy="32364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9" name="Group 3" descr="#wm#_43_21_*Z"/>
          <p:cNvGrpSpPr/>
          <p:nvPr/>
        </p:nvGrpSpPr>
        <p:grpSpPr bwMode="auto">
          <a:xfrm>
            <a:off x="1200153" y="977901"/>
            <a:ext cx="1655488" cy="1152525"/>
            <a:chOff x="0" y="0"/>
            <a:chExt cx="2436" cy="1814"/>
          </a:xfrm>
        </p:grpSpPr>
        <p:sp>
          <p:nvSpPr>
            <p:cNvPr id="10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 cap="flat" cmpd="sng">
              <a:solidFill>
                <a:srgbClr val="0E965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</a:rPr>
                <a:t> </a:t>
              </a:r>
              <a:endParaRPr lang="en-US" altLang="zh-CN" sz="4000">
                <a:solidFill>
                  <a:srgbClr val="0E9651"/>
                </a:solidFill>
              </a:endParaRPr>
            </a:p>
          </p:txBody>
        </p:sp>
        <p:sp>
          <p:nvSpPr>
            <p:cNvPr id="11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31504" y="1196752"/>
            <a:ext cx="10081683" cy="7207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67" y="908720"/>
            <a:ext cx="10060451" cy="7819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83265" y="2636912"/>
            <a:ext cx="8880000" cy="1004512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Group 4"/>
          <p:cNvGrpSpPr/>
          <p:nvPr>
            <p:custDataLst>
              <p:tags r:id="rId2"/>
            </p:custDataLst>
          </p:nvPr>
        </p:nvGrpSpPr>
        <p:grpSpPr bwMode="auto">
          <a:xfrm>
            <a:off x="7546959" y="3429000"/>
            <a:ext cx="4669721" cy="3400797"/>
            <a:chOff x="0" y="0"/>
            <a:chExt cx="5942" cy="4337"/>
          </a:xfrm>
        </p:grpSpPr>
        <p:sp>
          <p:nvSpPr>
            <p:cNvPr id="14" name="AutoShape 5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3884" y="659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AutoShape 6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AutoShape 7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AutoShape 8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8" name="AutoShape 9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9" name="AutoShape 10" descr="#wm#_43_31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661" y="2662480"/>
            <a:ext cx="6038400" cy="328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56107" y="2673856"/>
            <a:ext cx="3844800" cy="3312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8" name="Group 3" descr="#wm#_43_21_*Z"/>
          <p:cNvGrpSpPr/>
          <p:nvPr/>
        </p:nvGrpSpPr>
        <p:grpSpPr bwMode="auto">
          <a:xfrm>
            <a:off x="1271464" y="977901"/>
            <a:ext cx="1702289" cy="1152525"/>
            <a:chOff x="0" y="0"/>
            <a:chExt cx="2436" cy="1814"/>
          </a:xfrm>
        </p:grpSpPr>
        <p:sp>
          <p:nvSpPr>
            <p:cNvPr id="9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 cap="flat" cmpd="sng">
              <a:solidFill>
                <a:srgbClr val="0E965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</a:rPr>
                <a:t> </a:t>
              </a:r>
              <a:endParaRPr lang="en-US" altLang="zh-CN" sz="4000">
                <a:solidFill>
                  <a:srgbClr val="0E9651"/>
                </a:solidFill>
              </a:endParaRPr>
            </a:p>
          </p:txBody>
        </p:sp>
        <p:sp>
          <p:nvSpPr>
            <p:cNvPr id="10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1269" y="1193232"/>
            <a:ext cx="8059200" cy="72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4517" y="1270001"/>
            <a:ext cx="2743200" cy="538956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4917" y="1270001"/>
            <a:ext cx="8026400" cy="53895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554100"/>
            <a:ext cx="2844800" cy="2592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554100"/>
            <a:ext cx="3860800" cy="2592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554100"/>
            <a:ext cx="2844800" cy="259277"/>
          </a:xfrm>
        </p:spPr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23486" y="1196107"/>
            <a:ext cx="8546214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2133602"/>
            <a:ext cx="10960100" cy="403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zh-CN" dirty="0" smtClean="0">
                <a:sym typeface="Arial" panose="020B0604020202020204" pitchFamily="34" charset="0"/>
              </a:rPr>
              <a:t>第二级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2"/>
            <a:r>
              <a:rPr lang="zh-CN" altLang="zh-CN" dirty="0" smtClean="0">
                <a:sym typeface="Arial" panose="020B0604020202020204" pitchFamily="34" charset="0"/>
              </a:rPr>
              <a:t>第三级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3"/>
            <a:r>
              <a:rPr lang="zh-CN" altLang="zh-CN" dirty="0" smtClean="0">
                <a:sym typeface="Arial" panose="020B0604020202020204" pitchFamily="34" charset="0"/>
              </a:rPr>
              <a:t>第四级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4"/>
            <a:r>
              <a:rPr lang="zh-CN" altLang="zh-CN" dirty="0" smtClean="0">
                <a:sym typeface="Arial" panose="020B0604020202020204" pitchFamily="34" charset="0"/>
              </a:rPr>
              <a:t>第五级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328"/>
            <a:ext cx="2844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328"/>
            <a:ext cx="3860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328"/>
            <a:ext cx="2844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等腰三角形 4"/>
          <p:cNvSpPr/>
          <p:nvPr/>
        </p:nvSpPr>
        <p:spPr>
          <a:xfrm rot="5400000">
            <a:off x="-431800" y="483870"/>
            <a:ext cx="1725930" cy="864235"/>
          </a:xfrm>
          <a:prstGeom prst="triangle">
            <a:avLst>
              <a:gd name="adj" fmla="val 50000"/>
            </a:avLst>
          </a:prstGeom>
          <a:solidFill>
            <a:srgbClr val="94DE94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等腰三角形 5"/>
          <p:cNvSpPr/>
          <p:nvPr/>
        </p:nvSpPr>
        <p:spPr>
          <a:xfrm rot="10800000">
            <a:off x="10795" y="-1270"/>
            <a:ext cx="1727200" cy="863600"/>
          </a:xfrm>
          <a:prstGeom prst="triangle">
            <a:avLst>
              <a:gd name="adj" fmla="val 50000"/>
            </a:avLst>
          </a:prstGeom>
          <a:solidFill>
            <a:srgbClr val="8EE5C7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等腰三角形 6"/>
          <p:cNvSpPr/>
          <p:nvPr/>
        </p:nvSpPr>
        <p:spPr>
          <a:xfrm>
            <a:off x="961390" y="31750"/>
            <a:ext cx="1727200" cy="863600"/>
          </a:xfrm>
          <a:prstGeom prst="triangle">
            <a:avLst>
              <a:gd name="adj" fmla="val 50000"/>
            </a:avLst>
          </a:prstGeom>
          <a:solidFill>
            <a:srgbClr val="EBF092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0E965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15875" indent="-15875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8.wmf"/><Relationship Id="rId13" Type="http://schemas.openxmlformats.org/officeDocument/2006/relationships/notesSlide" Target="../notesSlides/notesSlide6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46.xml"/><Relationship Id="rId2" Type="http://schemas.openxmlformats.org/officeDocument/2006/relationships/tags" Target="../tags/tag28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 vert="horz" wrap="square" lIns="90170" tIns="46990" rIns="90170" bIns="46990" numCol="1" anchor="ctr" anchorCtr="0" compatLnSpc="1">
            <a:normAutofit fontScale="90000"/>
          </a:bodyPr>
          <a:p>
            <a:r>
              <a:rPr lang="zh-CN" altLang="en-US" sz="6000" dirty="0" smtClean="0">
                <a:solidFill>
                  <a:schemeClr val="tx1"/>
                </a:solidFill>
                <a:latin typeface="+mj-lt"/>
              </a:rPr>
              <a:t>报告</a:t>
            </a:r>
            <a:br>
              <a:rPr lang="zh-CN" altLang="en-US" dirty="0" smtClean="0">
                <a:solidFill>
                  <a:schemeClr val="tx1"/>
                </a:solidFill>
                <a:latin typeface="+mj-lt"/>
              </a:rPr>
            </a:b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谭琳</a:t>
            </a:r>
            <a:br>
              <a:rPr lang="zh-CN" altLang="en-US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DIP</a:t>
            </a: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组</a:t>
            </a:r>
            <a:br>
              <a:rPr lang="zh-CN" altLang="en-US" dirty="0" smtClean="0">
                <a:latin typeface="+mj-lt"/>
              </a:rPr>
            </a:br>
            <a:r>
              <a:rPr lang="zh-CN" altLang="en-US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017.1.6</a:t>
            </a:r>
            <a:endParaRPr lang="en-US" altLang="zh-CN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 flipV="1">
            <a:off x="7404100" y="7128510"/>
            <a:ext cx="4597400" cy="264795"/>
          </a:xfrm>
        </p:spPr>
        <p:txBody>
          <a:bodyPr vert="horz" wrap="square" lIns="90170" tIns="46990" rIns="90170" bIns="46990" numCol="1" anchor="t" anchorCtr="0" compatLnSpc="1">
            <a:normAutofit fontScale="40000"/>
          </a:bodyPr>
          <a:p>
            <a:pPr>
              <a:lnSpc>
                <a:spcPct val="90000"/>
              </a:lnSpc>
            </a:pPr>
            <a:r>
              <a:rPr lang="zh-CN" altLang="en-US" dirty="0" smtClean="0">
                <a:latin typeface="+mn-lt"/>
              </a:rPr>
              <a:t>请在此输入您的副标题</a:t>
            </a:r>
            <a:endParaRPr lang="zh-CN" altLang="en-US" dirty="0" smtClean="0"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027" y="965199"/>
            <a:ext cx="9984532" cy="723600"/>
          </a:xfrm>
        </p:spPr>
        <p:txBody>
          <a:bodyPr>
            <a:normAutofit/>
          </a:bodyPr>
          <a:p>
            <a:r>
              <a:rPr lang="zh-CN" altLang="en-US"/>
              <a:t>二、</a:t>
            </a:r>
            <a:r>
              <a:rPr lang="en-US" altLang="zh-CN"/>
              <a:t>PSF</a:t>
            </a:r>
            <a:r>
              <a:rPr lang="zh-CN" altLang="en-US"/>
              <a:t>的估计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860" y="1551940"/>
            <a:ext cx="10368280" cy="4613275"/>
          </a:xfrm>
        </p:spPr>
        <p:txBody>
          <a:bodyPr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）已知退化机制</a:t>
            </a:r>
            <a:endParaRPr lang="zh-CN" altLang="en-US"/>
          </a:p>
          <a:p>
            <a:pPr>
              <a:buClrTx/>
              <a:buFont typeface="Wingdings" panose="05000000000000000000" charset="0"/>
              <a:buChar char="l"/>
            </a:pPr>
            <a:r>
              <a:rPr lang="zh-CN" altLang="en-US"/>
              <a:t>运动模糊的</a:t>
            </a:r>
            <a:r>
              <a:rPr lang="en-US" altLang="zh-CN"/>
              <a:t>PSF</a:t>
            </a:r>
            <a:r>
              <a:rPr lang="zh-CN" altLang="en-US"/>
              <a:t>（相机与景物之间的相对运动）</a:t>
            </a:r>
            <a:endParaRPr lang="zh-CN" altLang="en-US"/>
          </a:p>
          <a:p>
            <a:pPr>
              <a:buClrTx/>
              <a:buFont typeface="Wingdings" panose="05000000000000000000" charset="0"/>
              <a:buChar char="l"/>
            </a:pPr>
            <a:endParaRPr lang="zh-CN" altLang="en-US"/>
          </a:p>
          <a:p>
            <a:pPr>
              <a:buClrTx/>
              <a:buFont typeface="Wingdings" panose="05000000000000000000" charset="0"/>
              <a:buChar char="l"/>
            </a:pPr>
            <a:endParaRPr lang="zh-CN" altLang="en-US"/>
          </a:p>
          <a:p>
            <a:pPr>
              <a:buClrTx/>
              <a:buFont typeface="Wingdings" panose="05000000000000000000" charset="0"/>
              <a:buChar char="l"/>
            </a:pPr>
            <a:r>
              <a:rPr lang="zh-CN" altLang="en-US"/>
              <a:t>光学系统散焦模糊的传递函数</a:t>
            </a:r>
            <a:endParaRPr lang="zh-CN" altLang="en-US"/>
          </a:p>
          <a:p>
            <a:pPr marL="0" indent="0">
              <a:buClrTx/>
              <a:buFont typeface="Wingdings" panose="05000000000000000000" charset="0"/>
              <a:buNone/>
            </a:pPr>
            <a:endParaRPr lang="zh-CN" altLang="en-US"/>
          </a:p>
          <a:p>
            <a:pPr>
              <a:buClrTx/>
              <a:buFont typeface="Wingdings" panose="05000000000000000000" charset="0"/>
              <a:buChar char="l"/>
            </a:pPr>
            <a:endParaRPr lang="zh-CN" altLang="en-US"/>
          </a:p>
          <a:p>
            <a:pPr>
              <a:buClrTx/>
              <a:buFont typeface="Wingdings" panose="05000000000000000000" charset="0"/>
              <a:buChar char="l"/>
            </a:pPr>
            <a:r>
              <a:rPr lang="zh-CN" altLang="en-US"/>
              <a:t>大气湍流模糊的传递函数</a:t>
            </a:r>
            <a:endParaRPr lang="zh-CN" altLang="en-US"/>
          </a:p>
          <a:p>
            <a:pPr marL="0" indent="0">
              <a:buClrTx/>
              <a:buFont typeface="Wingdings" panose="05000000000000000000" charset="0"/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19070" y="2729230"/>
          <a:ext cx="3248660" cy="82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663700" imgH="393700" progId="Equation.KSEE3">
                  <p:embed/>
                </p:oleObj>
              </mc:Choice>
              <mc:Fallback>
                <p:oleObj name="" r:id="rId1" imgW="16637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9070" y="2729230"/>
                        <a:ext cx="3248660" cy="82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4450" y="4103370"/>
          <a:ext cx="2893695" cy="90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155700" imgH="419100" progId="Equation.KSEE3">
                  <p:embed/>
                </p:oleObj>
              </mc:Choice>
              <mc:Fallback>
                <p:oleObj name="" r:id="rId3" imgW="1155700" imgH="419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4450" y="4103370"/>
                        <a:ext cx="2893695" cy="906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12720" y="5801995"/>
          <a:ext cx="2636520" cy="6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143000" imgH="254000" progId="Equation.KSEE3">
                  <p:embed/>
                </p:oleObj>
              </mc:Choice>
              <mc:Fallback>
                <p:oleObj name="" r:id="rId5" imgW="11430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2720" y="5801995"/>
                        <a:ext cx="2636520" cy="649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67" y="812799"/>
            <a:ext cx="9984532" cy="723600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860" y="1536700"/>
            <a:ext cx="10368280" cy="4628515"/>
          </a:xfrm>
        </p:spPr>
        <p:txBody>
          <a:bodyPr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）根据后验知识估计</a:t>
            </a:r>
            <a:endParaRPr lang="zh-CN" altLang="en-US"/>
          </a:p>
          <a:p>
            <a:r>
              <a:rPr lang="zh-CN" altLang="en-US" sz="2800"/>
              <a:t>利用图像中点、线、边， 用实验方法获得退化系统的点扩散函数的数值形式。</a:t>
            </a:r>
            <a:endParaRPr lang="zh-CN" altLang="en-US" sz="2800"/>
          </a:p>
          <a:p>
            <a:r>
              <a:rPr lang="zh-CN" altLang="en-US" sz="2800"/>
              <a:t>  点、线        直接测量模糊后的灰度分布形式代替点扩散函数</a:t>
            </a:r>
            <a:endParaRPr lang="zh-CN" altLang="en-US" sz="2800"/>
          </a:p>
          <a:p>
            <a:r>
              <a:rPr lang="zh-CN" altLang="en-US" sz="2800"/>
              <a:t>  阶跃边缘        用</a:t>
            </a:r>
            <a:r>
              <a:rPr lang="zh-CN" altLang="en-US" sz="2800">
                <a:sym typeface="+mn-ea"/>
              </a:rPr>
              <a:t>测量模糊后的灰度分布的导数代替点扩散函数</a:t>
            </a:r>
            <a:endParaRPr lang="zh-CN" altLang="en-US" sz="2800"/>
          </a:p>
        </p:txBody>
      </p:sp>
      <p:sp>
        <p:nvSpPr>
          <p:cNvPr id="4" name="右箭头 3"/>
          <p:cNvSpPr/>
          <p:nvPr/>
        </p:nvSpPr>
        <p:spPr>
          <a:xfrm>
            <a:off x="2985770" y="3489325"/>
            <a:ext cx="807720" cy="2279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290570" y="4571365"/>
            <a:ext cx="929640" cy="2133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927" y="904239"/>
            <a:ext cx="9984532" cy="723600"/>
          </a:xfrm>
        </p:spPr>
        <p:txBody>
          <a:bodyPr/>
          <a:p>
            <a:r>
              <a:rPr lang="zh-CN" altLang="en-US"/>
              <a:t>噪声统计特性的估计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860" y="1811020"/>
            <a:ext cx="10368280" cy="4537075"/>
          </a:xfrm>
        </p:spPr>
        <p:txBody>
          <a:bodyPr/>
          <a:p>
            <a:r>
              <a:rPr lang="zh-CN" altLang="en-US"/>
              <a:t>选取图像中较大的平坦区域，计算局部灰度的各阶矩阵及其功率谱，对噪声进行估计。</a:t>
            </a:r>
            <a:endParaRPr lang="zh-CN" altLang="en-US"/>
          </a:p>
          <a:p>
            <a:r>
              <a:rPr lang="zh-CN" altLang="en-US"/>
              <a:t>退化模型的功率谱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（信号的能量集中在低频段，噪声能量在高频段）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41220" y="3268345"/>
          <a:ext cx="639953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5529580" imgH="979805" progId="Equation.KSEE3">
                  <p:embed/>
                </p:oleObj>
              </mc:Choice>
              <mc:Fallback>
                <p:oleObj name="" r:id="rId1" imgW="5529580" imgH="97980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1220" y="3268345"/>
                        <a:ext cx="639953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图像复原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）直接逆滤波</a:t>
            </a:r>
            <a:endParaRPr lang="zh-CN" altLang="en-US" sz="2800"/>
          </a:p>
          <a:p>
            <a:r>
              <a:rPr lang="zh-CN" altLang="en-US"/>
              <a:t>首先计算出原始图像傅里叶变换的估计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而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17570" y="3445510"/>
          <a:ext cx="3255010" cy="98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91565" imgH="419100" progId="Equation.KSEE3">
                  <p:embed/>
                </p:oleObj>
              </mc:Choice>
              <mc:Fallback>
                <p:oleObj name="" r:id="rId1" imgW="1091565" imgH="419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7570" y="3445510"/>
                        <a:ext cx="3255010" cy="982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2335" y="4992370"/>
          <a:ext cx="8625840" cy="98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898900" imgH="419100" progId="Equation.KSEE3">
                  <p:embed/>
                </p:oleObj>
              </mc:Choice>
              <mc:Fallback>
                <p:oleObj name="" r:id="rId3" imgW="3898900" imgH="419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2335" y="4992370"/>
                        <a:ext cx="8625840" cy="982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直接逆滤波0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345" y="2434590"/>
            <a:ext cx="3055620" cy="3055620"/>
          </a:xfrm>
          <a:prstGeom prst="rect">
            <a:avLst/>
          </a:prstGeom>
        </p:spPr>
      </p:pic>
      <p:pic>
        <p:nvPicPr>
          <p:cNvPr id="5" name="图片 4" descr="直接逆滤波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60" y="2443480"/>
            <a:ext cx="3046730" cy="3046730"/>
          </a:xfrm>
          <a:prstGeom prst="rect">
            <a:avLst/>
          </a:prstGeom>
        </p:spPr>
      </p:pic>
      <p:pic>
        <p:nvPicPr>
          <p:cNvPr id="6" name="图片 5" descr="直接逆滤波0.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45" y="2443480"/>
            <a:ext cx="3054350" cy="3054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流程图: 过程 17"/>
          <p:cNvSpPr/>
          <p:nvPr/>
        </p:nvSpPr>
        <p:spPr>
          <a:xfrm>
            <a:off x="7070090" y="4712335"/>
            <a:ext cx="3962400" cy="1131570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流程图: 决策 13"/>
          <p:cNvSpPr/>
          <p:nvPr/>
        </p:nvSpPr>
        <p:spPr>
          <a:xfrm>
            <a:off x="9706610" y="5237480"/>
            <a:ext cx="1325880" cy="6858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927" y="980439"/>
            <a:ext cx="9984532" cy="723600"/>
          </a:xfrm>
        </p:spPr>
        <p:txBody>
          <a:bodyPr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）维纳滤波复原（最小均方差滤波）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它的目标是找到一个原图像  的估计图像   ，使得它们之间的均方误差最小。</a:t>
            </a:r>
            <a:endParaRPr lang="zh-CN" altLang="en-US"/>
          </a:p>
          <a:p>
            <a:r>
              <a:rPr lang="zh-CN" altLang="en-US"/>
              <a:t>均方误差 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75120" y="2197735"/>
          <a:ext cx="822325" cy="58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52400" imgH="304800" progId="Equation.KSEE3">
                  <p:embed/>
                </p:oleObj>
              </mc:Choice>
              <mc:Fallback>
                <p:oleObj name="" r:id="rId1" imgW="152400" imgH="304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75120" y="2197735"/>
                        <a:ext cx="822325" cy="58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2400" y="3109595"/>
          <a:ext cx="271272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1079500" imgH="304800" progId="Equation.KSEE3">
                  <p:embed/>
                </p:oleObj>
              </mc:Choice>
              <mc:Fallback>
                <p:oleObj name="" r:id="rId3" imgW="1079500" imgH="3048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3109595"/>
                        <a:ext cx="2712720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879975" y="2316480"/>
          <a:ext cx="502285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324485" imgH="396240" progId="Equation.KSEE3">
                  <p:embed/>
                </p:oleObj>
              </mc:Choice>
              <mc:Fallback>
                <p:oleObj name="" r:id="rId5" imgW="324485" imgH="39624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9975" y="2316480"/>
                        <a:ext cx="502285" cy="42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7258" y="3685540"/>
          <a:ext cx="4893945" cy="107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7" imgW="1930400" imgH="660400" progId="Equation.KSEE3">
                  <p:embed/>
                </p:oleObj>
              </mc:Choice>
              <mc:Fallback>
                <p:oleObj name="" r:id="rId7" imgW="1930400" imgH="660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7258" y="3685540"/>
                        <a:ext cx="4893945" cy="107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>
            <a:off x="8351520" y="5843905"/>
            <a:ext cx="289560" cy="39624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7740650" y="6156325"/>
            <a:ext cx="1722120" cy="716280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最小均方误差滤波器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10331450" y="5927725"/>
            <a:ext cx="152400" cy="2286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9982200" y="6165215"/>
            <a:ext cx="914400" cy="4572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400" y="4712335"/>
          <a:ext cx="11623040" cy="121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9" imgW="5384800" imgH="698500" progId="Equation.KSEE3">
                  <p:embed/>
                </p:oleObj>
              </mc:Choice>
              <mc:Fallback>
                <p:oleObj name="" r:id="rId9" imgW="5384800" imgH="698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400" y="4712335"/>
                        <a:ext cx="11623040" cy="121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决策 3"/>
          <p:cNvSpPr/>
          <p:nvPr/>
        </p:nvSpPr>
        <p:spPr>
          <a:xfrm>
            <a:off x="8853805" y="1980565"/>
            <a:ext cx="1111885" cy="50292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927" y="706119"/>
            <a:ext cx="9984532" cy="723600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常数比率的维纳滤波复原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7000" y="1430020"/>
          <a:ext cx="9397365" cy="113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84800" imgH="698500" progId="Equation.KSEE3">
                  <p:embed/>
                </p:oleObj>
              </mc:Choice>
              <mc:Fallback>
                <p:oleObj name="" r:id="rId1" imgW="5384800" imgH="698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7000" y="1430020"/>
                        <a:ext cx="9397365" cy="113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下箭头 4"/>
          <p:cNvSpPr/>
          <p:nvPr/>
        </p:nvSpPr>
        <p:spPr>
          <a:xfrm>
            <a:off x="9333230" y="2483485"/>
            <a:ext cx="152400" cy="39624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9173210" y="2925445"/>
            <a:ext cx="579120" cy="365760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7" name="图片 6" descr="常数比率的维纳滤波高斯噪声标准差0.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980" y="3291205"/>
            <a:ext cx="3496945" cy="3496945"/>
          </a:xfrm>
          <a:prstGeom prst="rect">
            <a:avLst/>
          </a:prstGeom>
        </p:spPr>
      </p:pic>
      <p:pic>
        <p:nvPicPr>
          <p:cNvPr id="8" name="图片 7" descr="常数比率的维纳滤波高斯噪声标准差0.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670" y="3291205"/>
            <a:ext cx="3496310" cy="3496310"/>
          </a:xfrm>
          <a:prstGeom prst="rect">
            <a:avLst/>
          </a:prstGeom>
        </p:spPr>
      </p:pic>
      <p:pic>
        <p:nvPicPr>
          <p:cNvPr id="10" name="图片 9" descr="常数比率的维纳滤波高斯噪声标准差0.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20" y="3291205"/>
            <a:ext cx="3496945" cy="34969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87" y="965199"/>
            <a:ext cx="9984532" cy="723600"/>
          </a:xfrm>
        </p:spPr>
        <p:txBody>
          <a:bodyPr/>
          <a:p>
            <a:r>
              <a:rPr lang="en-US" altLang="zh-CN"/>
              <a:t>2.</a:t>
            </a:r>
            <a:r>
              <a:rPr lang="zh-CN" altLang="en-US"/>
              <a:t>自相关函数的维纳滤波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00" y="1789624"/>
            <a:ext cx="10368000" cy="3888000"/>
          </a:xfrm>
        </p:spPr>
        <p:txBody>
          <a:bodyPr/>
          <a:p>
            <a:r>
              <a:rPr lang="zh-CN" altLang="en-US"/>
              <a:t>就是对原图的功率谱       与噪声的功率谱        进行相关傅里叶变换。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4081145" y="1912620"/>
          <a:ext cx="108839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96340" imgH="540385" progId="Equation.KSEE3">
                  <p:embed/>
                </p:oleObj>
              </mc:Choice>
              <mc:Fallback>
                <p:oleObj name="" r:id="rId1" imgW="1196340" imgH="54038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1145" y="1912620"/>
                        <a:ext cx="1088390" cy="43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7312660" y="1942465"/>
          <a:ext cx="105664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137920" imgH="467360" progId="Equation.KSEE3">
                  <p:embed/>
                </p:oleObj>
              </mc:Choice>
              <mc:Fallback>
                <p:oleObj name="" r:id="rId3" imgW="1137920" imgH="46736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2660" y="1942465"/>
                        <a:ext cx="105664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使用自相关函数的维纳滤波高斯噪声标准差0.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" y="3139440"/>
            <a:ext cx="3512820" cy="3512820"/>
          </a:xfrm>
          <a:prstGeom prst="rect">
            <a:avLst/>
          </a:prstGeom>
        </p:spPr>
      </p:pic>
      <p:pic>
        <p:nvPicPr>
          <p:cNvPr id="9" name="图片 8" descr="使用自相关函数的维纳滤波高斯噪声标准差0.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650" y="3139440"/>
            <a:ext cx="3513455" cy="35134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4830" y="3139440"/>
            <a:ext cx="3513455" cy="35134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指标评价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505" y="2258060"/>
            <a:ext cx="9924415" cy="2652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5400000">
            <a:off x="5248275" y="4413250"/>
            <a:ext cx="688975" cy="346075"/>
          </a:xfrm>
          <a:prstGeom prst="triangle">
            <a:avLst>
              <a:gd name="adj" fmla="val 50000"/>
            </a:avLst>
          </a:prstGeom>
          <a:solidFill>
            <a:srgbClr val="94DE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 fontScale="25000" lnSpcReduction="20000"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30725" name="Group 5"/>
          <p:cNvGrpSpPr/>
          <p:nvPr>
            <p:custDataLst>
              <p:tags r:id="rId2"/>
            </p:custDataLst>
          </p:nvPr>
        </p:nvGrpSpPr>
        <p:grpSpPr bwMode="auto">
          <a:xfrm rot="0">
            <a:off x="2165350" y="1906905"/>
            <a:ext cx="2884170" cy="4394200"/>
            <a:chOff x="0" y="0"/>
            <a:chExt cx="3685" cy="6920"/>
          </a:xfrm>
        </p:grpSpPr>
        <p:sp>
          <p:nvSpPr>
            <p:cNvPr id="3072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1138"/>
              <a:ext cx="3685" cy="5782"/>
            </a:xfrm>
            <a:prstGeom prst="rect">
              <a:avLst/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000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用大连数据集对</a:t>
              </a:r>
              <a:r>
                <a:rPr lang="en-US" altLang="zh-CN" sz="2000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He</a:t>
              </a:r>
              <a:r>
                <a:rPr lang="zh-CN" altLang="en-US" sz="2000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的方法进行指标评价</a:t>
              </a:r>
              <a:endParaRPr lang="zh-CN" altLang="en-US" sz="2000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3072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0"/>
              <a:ext cx="1020" cy="1020"/>
            </a:xfrm>
            <a:prstGeom prst="rect">
              <a:avLst/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+mn-lt"/>
                  <a:ea typeface="+mn-ea"/>
                </a:rPr>
                <a:t>1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728" name="Group 8"/>
          <p:cNvGrpSpPr/>
          <p:nvPr>
            <p:custDataLst>
              <p:tags r:id="rId5"/>
            </p:custDataLst>
          </p:nvPr>
        </p:nvGrpSpPr>
        <p:grpSpPr bwMode="auto">
          <a:xfrm rot="0">
            <a:off x="5975985" y="1894205"/>
            <a:ext cx="2886075" cy="4406900"/>
            <a:chOff x="0" y="0"/>
            <a:chExt cx="3685" cy="6940"/>
          </a:xfrm>
        </p:grpSpPr>
        <p:sp>
          <p:nvSpPr>
            <p:cNvPr id="3072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1158"/>
              <a:ext cx="3685" cy="5782"/>
            </a:xfrm>
            <a:prstGeom prst="rect">
              <a:avLst/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+mn-lt"/>
                  <a:ea typeface="+mn-ea"/>
                  <a:sym typeface="Arial" panose="020B0604020202020204" pitchFamily="34" charset="0"/>
                </a:rPr>
                <a:t>数字图像作业</a:t>
              </a:r>
              <a:endParaRPr lang="zh-CN" altLang="en-US" sz="2000" dirty="0">
                <a:solidFill>
                  <a:schemeClr val="bg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020" cy="1020"/>
            </a:xfrm>
            <a:prstGeom prst="rect">
              <a:avLst/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+mn-lt"/>
                  <a:ea typeface="+mn-ea"/>
                </a:rPr>
                <a:t>2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036008" y="923578"/>
            <a:ext cx="9433048" cy="70788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4000" dirty="0">
                <a:solidFill>
                  <a:srgbClr val="0E9651"/>
                </a:solidFill>
                <a:latin typeface="+mj-lt"/>
                <a:ea typeface="+mj-ea"/>
                <a:cs typeface="+mj-cs"/>
              </a:rPr>
              <a:t>目录：</a:t>
            </a:r>
            <a:endParaRPr lang="zh-CN" altLang="en-US" sz="4000" dirty="0">
              <a:solidFill>
                <a:srgbClr val="0E965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7" name="Group 3"/>
          <p:cNvGrpSpPr/>
          <p:nvPr>
            <p:custDataLst>
              <p:tags r:id="rId1"/>
            </p:custDataLst>
          </p:nvPr>
        </p:nvGrpSpPr>
        <p:grpSpPr bwMode="auto">
          <a:xfrm rot="5400000" flipH="1">
            <a:off x="2654935" y="4228465"/>
            <a:ext cx="233680" cy="2217420"/>
            <a:chOff x="0" y="0"/>
            <a:chExt cx="330" cy="6003"/>
          </a:xfrm>
        </p:grpSpPr>
        <p:sp>
          <p:nvSpPr>
            <p:cNvPr id="16388" name="Rectangle 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183"/>
              <a:ext cx="330" cy="5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389" name="Oval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330" cy="3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 fontScale="32500" lnSpcReduction="20000"/>
            </a:bodyPr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639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16200000">
            <a:off x="2354580" y="4712335"/>
            <a:ext cx="233045" cy="1249045"/>
          </a:xfrm>
          <a:prstGeom prst="rect">
            <a:avLst/>
          </a:prstGeom>
          <a:solidFill>
            <a:srgbClr val="D8DE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6391" name="Oval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16200000">
            <a:off x="1559496" y="5080266"/>
            <a:ext cx="518400" cy="518400"/>
          </a:xfrm>
          <a:prstGeom prst="ellipse">
            <a:avLst/>
          </a:prstGeom>
          <a:solidFill>
            <a:srgbClr val="D8DE98"/>
          </a:solidFill>
          <a:ln w="38100" cap="flat" cmpd="sng">
            <a:solidFill>
              <a:srgbClr val="D8DE98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no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3</a:t>
            </a:r>
            <a:endParaRPr lang="en-US" altLang="zh-CN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6392" name="Group 8"/>
          <p:cNvGrpSpPr/>
          <p:nvPr>
            <p:custDataLst>
              <p:tags r:id="rId6"/>
            </p:custDataLst>
          </p:nvPr>
        </p:nvGrpSpPr>
        <p:grpSpPr bwMode="auto">
          <a:xfrm rot="5400000" flipH="1">
            <a:off x="2521585" y="3025140"/>
            <a:ext cx="233680" cy="1950085"/>
            <a:chOff x="0" y="0"/>
            <a:chExt cx="330" cy="6003"/>
          </a:xfrm>
        </p:grpSpPr>
        <p:sp>
          <p:nvSpPr>
            <p:cNvPr id="16393" name="Rectangle 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183"/>
              <a:ext cx="330" cy="5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394" name="Oval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330" cy="3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 fontScale="32500" lnSpcReduction="20000"/>
            </a:bodyPr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6395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rot="16200000">
            <a:off x="2318385" y="3641725"/>
            <a:ext cx="204470" cy="686435"/>
          </a:xfrm>
          <a:prstGeom prst="rect">
            <a:avLst/>
          </a:prstGeom>
          <a:solidFill>
            <a:srgbClr val="7BC48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6396" name="Oval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16200000">
            <a:off x="1559496" y="3725891"/>
            <a:ext cx="518400" cy="518400"/>
          </a:xfrm>
          <a:prstGeom prst="ellipse">
            <a:avLst/>
          </a:prstGeom>
          <a:solidFill>
            <a:srgbClr val="7BC489"/>
          </a:solidFill>
          <a:ln w="38100" cap="flat" cmpd="sng">
            <a:solidFill>
              <a:srgbClr val="7BC489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no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2</a:t>
            </a:r>
            <a:endParaRPr lang="en-US" altLang="zh-CN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6397" name="Group 13"/>
          <p:cNvGrpSpPr/>
          <p:nvPr>
            <p:custDataLst>
              <p:tags r:id="rId11"/>
            </p:custDataLst>
          </p:nvPr>
        </p:nvGrpSpPr>
        <p:grpSpPr bwMode="auto">
          <a:xfrm rot="5400000" flipH="1">
            <a:off x="2379980" y="1800860"/>
            <a:ext cx="233680" cy="1666875"/>
            <a:chOff x="0" y="0"/>
            <a:chExt cx="330" cy="6003"/>
          </a:xfrm>
        </p:grpSpPr>
        <p:sp>
          <p:nvSpPr>
            <p:cNvPr id="16398" name="Rectangle 1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183"/>
              <a:ext cx="330" cy="5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399" name="Oval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330" cy="3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 fontScale="32500" lnSpcReduction="20000"/>
            </a:bodyPr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6400" name="Rectangle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16200000">
            <a:off x="2009007" y="2303613"/>
            <a:ext cx="233909" cy="661045"/>
          </a:xfrm>
          <a:prstGeom prst="rect">
            <a:avLst/>
          </a:prstGeom>
          <a:solidFill>
            <a:srgbClr val="8EE5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6401" name="Oval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rot="16200000">
            <a:off x="1559496" y="2377102"/>
            <a:ext cx="518400" cy="518400"/>
          </a:xfrm>
          <a:prstGeom prst="ellipse">
            <a:avLst/>
          </a:prstGeom>
          <a:solidFill>
            <a:srgbClr val="8EE5C7"/>
          </a:solidFill>
          <a:ln w="38100" cap="flat" cmpd="sng">
            <a:solidFill>
              <a:srgbClr val="8EE5C7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no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1</a:t>
            </a:r>
            <a:endParaRPr lang="en-US" altLang="zh-CN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6402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548650" y="2377104"/>
            <a:ext cx="5032075" cy="82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/>
          <a:p>
            <a:r>
              <a:rPr lang="zh-CN" altLang="en-US" sz="3600" dirty="0" smtClean="0">
                <a:solidFill>
                  <a:schemeClr val="bg2"/>
                </a:solidFill>
                <a:latin typeface="+mn-lt"/>
                <a:ea typeface="+mn-ea"/>
                <a:sym typeface="Arial" panose="020B0604020202020204" pitchFamily="34" charset="0"/>
              </a:rPr>
              <a:t>对比度</a:t>
            </a:r>
            <a:endParaRPr lang="zh-CN" altLang="en-US" sz="3600" dirty="0" smtClean="0">
              <a:solidFill>
                <a:schemeClr val="bg2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6403" name="Text Box 1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546873" y="3589397"/>
            <a:ext cx="5034110" cy="82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/>
          <a:p>
            <a:r>
              <a:rPr lang="zh-CN" altLang="en-US" sz="3600" dirty="0" smtClean="0">
                <a:solidFill>
                  <a:schemeClr val="bg2"/>
                </a:solidFill>
                <a:latin typeface="+mn-lt"/>
                <a:ea typeface="+mn-ea"/>
                <a:sym typeface="Arial" panose="020B0604020202020204" pitchFamily="34" charset="0"/>
              </a:rPr>
              <a:t>信息熵</a:t>
            </a:r>
            <a:endParaRPr lang="zh-CN" altLang="en-US" sz="3600" dirty="0" smtClean="0">
              <a:solidFill>
                <a:schemeClr val="bg2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16404" name="Text Box 20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731658" y="5131097"/>
            <a:ext cx="5034110" cy="82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/>
          <a:p>
            <a:r>
              <a:rPr lang="zh-CN" altLang="en-US" sz="3600" dirty="0" smtClean="0">
                <a:solidFill>
                  <a:schemeClr val="bg2"/>
                </a:solidFill>
                <a:latin typeface="+mn-lt"/>
                <a:ea typeface="+mn-ea"/>
                <a:sym typeface="Arial" panose="020B0604020202020204" pitchFamily="34" charset="0"/>
              </a:rPr>
              <a:t>平均梯度</a:t>
            </a:r>
            <a:endParaRPr lang="zh-CN" altLang="en-US" sz="3600" dirty="0" smtClean="0">
              <a:solidFill>
                <a:schemeClr val="bg2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9"/>
            </p:custDataLst>
          </p:nvPr>
        </p:nvSpPr>
        <p:spPr>
          <a:xfrm>
            <a:off x="1343472" y="1265248"/>
            <a:ext cx="9937104" cy="83774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40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评价指标：</a:t>
            </a:r>
            <a:endParaRPr lang="zh-CN" altLang="en-US" sz="400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6586220" y="2751455"/>
            <a:ext cx="13252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" name="直接箭头连接符 2"/>
          <p:cNvCxnSpPr/>
          <p:nvPr/>
        </p:nvCxnSpPr>
        <p:spPr>
          <a:xfrm>
            <a:off x="6637655" y="4127500"/>
            <a:ext cx="1221105" cy="14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直接箭头连接符 3"/>
          <p:cNvCxnSpPr/>
          <p:nvPr/>
        </p:nvCxnSpPr>
        <p:spPr>
          <a:xfrm>
            <a:off x="6979920" y="5541645"/>
            <a:ext cx="1235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椭圆形标注 4"/>
          <p:cNvSpPr/>
          <p:nvPr/>
        </p:nvSpPr>
        <p:spPr>
          <a:xfrm>
            <a:off x="8215630" y="2103120"/>
            <a:ext cx="3445510" cy="1095375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反映的是图片整体的灰度分布和强弱差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8289925" y="3589655"/>
            <a:ext cx="3370580" cy="1148080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反映图像中像素灰度信息和其邻近区域内的灰度分布特征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8335010" y="5130800"/>
            <a:ext cx="3219450" cy="1072515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代表图像对比度、细节的反差情况以及纹理变化情况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7400" y="925830"/>
            <a:ext cx="528510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00B050"/>
                </a:solidFill>
              </a:rPr>
              <a:t>结果：</a:t>
            </a:r>
            <a:endParaRPr lang="zh-CN" altLang="en-US" sz="440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020" y="1777365"/>
            <a:ext cx="2962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）对比度：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2865" y="2261870"/>
            <a:ext cx="12806045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7400" y="925830"/>
            <a:ext cx="528510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00B050"/>
                </a:solidFill>
              </a:rPr>
              <a:t>结果：</a:t>
            </a:r>
            <a:endParaRPr lang="zh-CN" altLang="en-US" sz="440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020" y="1777365"/>
            <a:ext cx="2962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）信息熵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2291715"/>
            <a:ext cx="12409805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7400" y="910590"/>
            <a:ext cx="5285105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00B050"/>
                </a:solidFill>
              </a:rPr>
              <a:t>结果：</a:t>
            </a:r>
            <a:endParaRPr lang="zh-CN" altLang="en-US" sz="440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020" y="1762125"/>
            <a:ext cx="29622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）平均梯度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8585" y="2234565"/>
            <a:ext cx="12409805" cy="4420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8395" y="1148715"/>
            <a:ext cx="10151745" cy="601980"/>
          </a:xfrm>
        </p:spPr>
        <p:txBody>
          <a:bodyPr>
            <a:normAutofit fontScale="90000"/>
          </a:bodyPr>
          <a:p>
            <a:r>
              <a:rPr lang="zh-CN" altLang="en-US" sz="3200">
                <a:solidFill>
                  <a:srgbClr val="00B050"/>
                </a:solidFill>
                <a:sym typeface="+mn-ea"/>
              </a:rPr>
              <a:t>数字图像作业：</a:t>
            </a:r>
            <a:br>
              <a:rPr lang="zh-CN" altLang="en-US" sz="3200">
                <a:solidFill>
                  <a:schemeClr val="tx1"/>
                </a:solidFill>
              </a:rPr>
            </a:b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860" y="1607185"/>
            <a:ext cx="10368280" cy="4558030"/>
          </a:xfrm>
        </p:spPr>
        <p:txBody>
          <a:bodyPr>
            <a:normAutofit lnSpcReduction="10000"/>
          </a:bodyPr>
          <a:p>
            <a:r>
              <a:rPr lang="zh-CN" altLang="en-US" sz="2000"/>
              <a:t>选择标准测试图像（Lena  灰度图），经（高斯）低通滤波变模糊，再加上高斯噪声后成为退化图像，应用维纳滤波复原方法对其复原，给出不同噪声水平下的复原结果。</a:t>
            </a:r>
            <a:endParaRPr lang="zh-CN" altLang="en-US" sz="2000"/>
          </a:p>
          <a:p>
            <a:r>
              <a:rPr lang="zh-CN" altLang="en-US" b="1">
                <a:solidFill>
                  <a:schemeClr val="tx1"/>
                </a:solidFill>
              </a:rPr>
              <a:t>实验步骤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 lang="zh-CN" altLang="en-US" sz="2000"/>
              <a:t>1、获得灰度图</a:t>
            </a:r>
            <a:endParaRPr lang="zh-CN" altLang="en-US" sz="2000"/>
          </a:p>
          <a:p>
            <a:r>
              <a:rPr lang="zh-CN" altLang="en-US" sz="2000"/>
              <a:t>2、构造高斯低通滤波器</a:t>
            </a:r>
            <a:endParaRPr lang="zh-CN" altLang="en-US" sz="2000"/>
          </a:p>
          <a:p>
            <a:r>
              <a:rPr lang="zh-CN" altLang="en-US" sz="2000"/>
              <a:t>3、构建模糊图像</a:t>
            </a:r>
            <a:endParaRPr lang="zh-CN" altLang="en-US" sz="2000"/>
          </a:p>
          <a:p>
            <a:r>
              <a:rPr lang="zh-CN" altLang="en-US" sz="2000"/>
              <a:t>4、加入噪声，获得噪声图像，这里加的噪声是 高斯噪声，噪声标准差分别 0.001,0.01,0.1 ；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BlurredNoisy高斯噪声标准差0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670" y="1410335"/>
            <a:ext cx="3766185" cy="3766185"/>
          </a:xfrm>
          <a:prstGeom prst="rect">
            <a:avLst/>
          </a:prstGeom>
        </p:spPr>
      </p:pic>
      <p:pic>
        <p:nvPicPr>
          <p:cNvPr id="8" name="图片 7" descr="BlurredNoisy高斯噪声标准差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40" y="1410335"/>
            <a:ext cx="3768725" cy="3768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855" y="1410335"/>
            <a:ext cx="3766185" cy="3766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>
          <a:xfrm>
            <a:off x="942975" y="2350135"/>
            <a:ext cx="3453765" cy="395605"/>
          </a:xfrm>
        </p:spPr>
        <p:txBody>
          <a:bodyPr>
            <a:normAutofit fontScale="90000"/>
          </a:bodyPr>
          <a:p>
            <a:r>
              <a:rPr lang="zh-CN" altLang="en-US"/>
              <a:t>一、退化模型</a:t>
            </a:r>
            <a:endParaRPr lang="zh-CN" altLang="en-US"/>
          </a:p>
        </p:txBody>
      </p:sp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1656293" y="4071621"/>
            <a:ext cx="8879417" cy="618441"/>
          </a:xfrm>
        </p:spPr>
        <p:txBody>
          <a:bodyPr/>
          <a:p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06450" y="1157605"/>
            <a:ext cx="696468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数字图像作业：</a:t>
            </a:r>
            <a:endParaRPr lang="zh-CN" altLang="en-US" sz="32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4778" y="3036570"/>
          <a:ext cx="81851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120900" imgH="203200" progId="Equation.KSEE3">
                  <p:embed/>
                </p:oleObj>
              </mc:Choice>
              <mc:Fallback>
                <p:oleObj name="" r:id="rId1" imgW="2120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4778" y="3036570"/>
                        <a:ext cx="8185150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6671" y="4071620"/>
          <a:ext cx="838136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171700" imgH="203200" progId="Equation.KSEE3">
                  <p:embed/>
                </p:oleObj>
              </mc:Choice>
              <mc:Fallback>
                <p:oleObj name="" r:id="rId3" imgW="2171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671" y="4071620"/>
                        <a:ext cx="8381365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10.xml><?xml version="1.0" encoding="utf-8"?>
<p:tagLst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11.xml><?xml version="1.0" encoding="utf-8"?>
<p:tagLst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12.xml><?xml version="1.0" encoding="utf-8"?>
<p:tagLst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13.xml><?xml version="1.0" encoding="utf-8"?>
<p:tagLst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14.xml><?xml version="1.0" encoding="utf-8"?>
<p:tagLst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a"/>
  <p:tag name="KSO_WM_UNIT_INDEX" val="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ID" val="custom160043_1*a*1"/>
  <p:tag name="KSO_WM_UNIT_PRESET_TEXT_INDEX" val="0"/>
  <p:tag name="KSO_WM_UNIT_PRESET_TEXT_LEN" val="9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b"/>
  <p:tag name="KSO_WM_UNIT_INDEX" val="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1"/>
  <p:tag name="KSO_WM_UNIT_ID" val="custom160043_1*b*1"/>
  <p:tag name="KSO_WM_UNIT_PRESET_TEXT_INDEX" val="1"/>
  <p:tag name="KSO_WM_UNIT_PRESET_TEXT_LEN" val="10"/>
</p:tagLst>
</file>

<file path=ppt/tags/tag17.xml><?xml version="1.0" encoding="utf-8"?>
<p:tagLst xmlns:p="http://schemas.openxmlformats.org/presentationml/2006/main">
  <p:tag name="KSO_WM_TEMPLATE_THUMBS_INDEX" val="1、7、10、13、16、20、24、29、35"/>
  <p:tag name="KSO_WM_SLIDE_ID" val="custom160043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43"/>
  <p:tag name="KSO_WM_TAG_VERSION" val="1.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DIAGRAM_CONTRAST_TITLE_CNT" val="3"/>
  <p:tag name="KSO_WM_UNIT_DIAGRAM_DIMENSION_TITLE_CNT" val="1"/>
  <p:tag name="KSO_WM_UNIT_TYPE" val="r_i"/>
  <p:tag name="KSO_WM_UNIT_INDEX" val="1_1"/>
  <p:tag name="KSO_WM_UNIT_ID" val="custom160043_12*r_i*1_1"/>
  <p:tag name="KSO_WM_UNIT_CLEAR" val="1"/>
  <p:tag name="KSO_WM_UNIT_LAYERLEVEL" val="1_1"/>
  <p:tag name="KSO_WM_DIAGRAM_GROUP_CODE" val="r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43_12*i*1"/>
  <p:tag name="KSO_WM_TEMPLATE_CATEGORY" val="custom"/>
  <p:tag name="KSO_WM_TEMPLATE_INDEX" val="160043"/>
  <p:tag name="KSO_WM_UNIT_INDEX" val="1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r_v"/>
  <p:tag name="KSO_WM_UNIT_INDEX" val="1_1"/>
  <p:tag name="KSO_WM_UNIT_CLEAR" val="1"/>
  <p:tag name="KSO_WM_UNIT_LAYERLEVEL" val="1_1"/>
  <p:tag name="KSO_WM_UNIT_DIAGRAM_CONTRAST_TITLE_CNT" val="3"/>
  <p:tag name="KSO_WM_UNIT_DIAGRAM_DIMENSION_TITLE_CNT" val="1"/>
  <p:tag name="KSO_WM_UNIT_VALUE" val="121"/>
  <p:tag name="KSO_WM_UNIT_HIGHLIGHT" val="0"/>
  <p:tag name="KSO_WM_UNIT_COMPATIBLE" val="0"/>
  <p:tag name="KSO_WM_UNIT_ID" val="custom160043_12*r_v*1_1"/>
  <p:tag name="KSO_WM_UNIT_PRESET_TEXT_INDEX" val="2"/>
  <p:tag name="KSO_WM_UNIT_PRESET_TEXT_LEN" val="30"/>
  <p:tag name="KSO_WM_DIAGRAM_GROUP_CODE" val="r1-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DIAGRAM_CONTRAST_TITLE_CNT" val="3"/>
  <p:tag name="KSO_WM_UNIT_DIAGRAM_DIMENSION_TITLE_CNT" val="1"/>
  <p:tag name="KSO_WM_UNIT_TYPE" val="r_i"/>
  <p:tag name="KSO_WM_UNIT_INDEX" val="1_2"/>
  <p:tag name="KSO_WM_UNIT_ID" val="custom160043_12*r_i*1_2"/>
  <p:tag name="KSO_WM_UNIT_CLEAR" val="1"/>
  <p:tag name="KSO_WM_UNIT_LAYERLEVEL" val="1_1"/>
  <p:tag name="KSO_WM_DIAGRAM_GROUP_CODE" val="r1-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43_12*i*6"/>
  <p:tag name="KSO_WM_TEMPLATE_CATEGORY" val="custom"/>
  <p:tag name="KSO_WM_TEMPLATE_INDEX" val="160043"/>
  <p:tag name="KSO_WM_UNIT_INDEX" val="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r_v"/>
  <p:tag name="KSO_WM_UNIT_INDEX" val="1_2"/>
  <p:tag name="KSO_WM_UNIT_CLEAR" val="1"/>
  <p:tag name="KSO_WM_UNIT_LAYERLEVEL" val="1_1"/>
  <p:tag name="KSO_WM_UNIT_DIAGRAM_CONTRAST_TITLE_CNT" val="3"/>
  <p:tag name="KSO_WM_UNIT_DIAGRAM_DIMENSION_TITLE_CNT" val="1"/>
  <p:tag name="KSO_WM_UNIT_VALUE" val="121"/>
  <p:tag name="KSO_WM_UNIT_HIGHLIGHT" val="0"/>
  <p:tag name="KSO_WM_UNIT_COMPATIBLE" val="0"/>
  <p:tag name="KSO_WM_UNIT_ID" val="custom160043_12*r_v*1_2"/>
  <p:tag name="KSO_WM_UNIT_PRESET_TEXT_INDEX" val="2"/>
  <p:tag name="KSO_WM_UNIT_PRESET_TEXT_LEN" val="30"/>
  <p:tag name="KSO_WM_DIAGRAM_GROUP_CODE" val="r1-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DIAGRAM_CONTRAST_TITLE_CNT" val="3"/>
  <p:tag name="KSO_WM_UNIT_DIAGRAM_DIMENSION_TITLE_CNT" val="1"/>
  <p:tag name="KSO_WM_UNIT_TYPE" val="r_i"/>
  <p:tag name="KSO_WM_UNIT_INDEX" val="1_3"/>
  <p:tag name="KSO_WM_UNIT_ID" val="custom160043_12*r_i*1_3"/>
  <p:tag name="KSO_WM_UNIT_CLEAR" val="1"/>
  <p:tag name="KSO_WM_UNIT_LAYERLEVEL" val="1_1"/>
  <p:tag name="KSO_WM_DIAGRAM_GROUP_CODE" val="r1-1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a"/>
  <p:tag name="KSO_WM_UNIT_INDEX" val="1"/>
  <p:tag name="KSO_WM_UNIT_ID" val="custom160043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6.xml><?xml version="1.0" encoding="utf-8"?>
<p:tagLst xmlns:p="http://schemas.openxmlformats.org/presentationml/2006/main">
  <p:tag name="KSO_WM_SLIDE_ID" val="custom160043_12"/>
  <p:tag name="KSO_WM_SLIDE_INDEX" val="12"/>
  <p:tag name="KSO_WM_SLIDE_LAYOUT" val="a_r"/>
  <p:tag name="KSO_WM_SLIDE_LAYOUT_CNT" val="1_1"/>
  <p:tag name="KSO_WM_SLIDE_TYPE" val="text"/>
  <p:tag name="KSO_WM_BEAUTIFY_FLAG" val="#wm#"/>
  <p:tag name="KSO_WM_SLIDE_POSITION" val="66*161"/>
  <p:tag name="KSO_WM_SLIDE_SIZE" val="828*348"/>
  <p:tag name="KSO_WM_SLIDE_ITEM_CNT" val="3"/>
  <p:tag name="KSO_WM_TEMPLATE_CATEGORY" val="custom"/>
  <p:tag name="KSO_WM_TEMPLATE_INDEX" val="160043"/>
  <p:tag name="KSO_WM_TAG_VERSION" val="1.0"/>
  <p:tag name="KSO_WM_DIAGRAM_GROUP_CODE" val="r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43_24*i*0"/>
  <p:tag name="KSO_WM_TEMPLATE_CATEGORY" val="custom"/>
  <p:tag name="KSO_WM_TEMPLATE_INDEX" val="160043"/>
  <p:tag name="KSO_WM_UNIT_INDEX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i"/>
  <p:tag name="KSO_WM_UNIT_INDEX" val="1_1"/>
  <p:tag name="KSO_WM_UNIT_ID" val="custom160043_24*l_i*1_1"/>
  <p:tag name="KSO_WM_UNIT_CLEAR" val="1"/>
  <p:tag name="KSO_WM_UNIT_LAYERLEVEL" val="1_1"/>
  <p:tag name="KSO_WM_DIAGRAM_GROUP_CODE" val="l1-5"/>
  <p:tag name="KSO_WM_UNIT_FILL_FORE_SCHEMECOLOR_INDEX" val="5"/>
  <p:tag name="KSO_WM_UNIT_FILL_TYPE" val="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i"/>
  <p:tag name="KSO_WM_UNIT_INDEX" val="1_2"/>
  <p:tag name="KSO_WM_UNIT_ID" val="custom160043_24*l_i*1_2"/>
  <p:tag name="KSO_WM_UNIT_CLEAR" val="1"/>
  <p:tag name="KSO_WM_UNIT_LAYERLEVEL" val="1_1"/>
  <p:tag name="KSO_WM_DIAGRAM_GROUP_CODE" val="l1-5"/>
  <p:tag name="KSO_WM_UNIT_FILL_FORE_SCHEMECOLOR_INDEX" val="5"/>
  <p:tag name="KSO_WM_UNIT_FILL_TYPE" val="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i"/>
  <p:tag name="KSO_WM_UNIT_INDEX" val="1_3"/>
  <p:tag name="KSO_WM_UNIT_ID" val="custom160043_24*l_i*1_3"/>
  <p:tag name="KSO_WM_UNIT_CLEAR" val="1"/>
  <p:tag name="KSO_WM_UNIT_LAYERLEVEL" val="1_1"/>
  <p:tag name="KSO_WM_DIAGRAM_GROUP_CODE" val="l1-5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i"/>
  <p:tag name="KSO_WM_UNIT_INDEX" val="1_4"/>
  <p:tag name="KSO_WM_UNIT_ID" val="custom160043_24*l_i*1_4"/>
  <p:tag name="KSO_WM_UNIT_CLEAR" val="1"/>
  <p:tag name="KSO_WM_UNIT_LAYERLEVEL" val="1_1"/>
  <p:tag name="KSO_WM_DIAGRAM_GROUP_CODE" val="l1-5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43_24*i*7"/>
  <p:tag name="KSO_WM_TEMPLATE_CATEGORY" val="custom"/>
  <p:tag name="KSO_WM_TEMPLATE_INDEX" val="160043"/>
  <p:tag name="KSO_WM_UNIT_INDEX" val="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i"/>
  <p:tag name="KSO_WM_UNIT_INDEX" val="1_5"/>
  <p:tag name="KSO_WM_UNIT_ID" val="custom160043_24*l_i*1_5"/>
  <p:tag name="KSO_WM_UNIT_CLEAR" val="1"/>
  <p:tag name="KSO_WM_UNIT_LAYERLEVEL" val="1_1"/>
  <p:tag name="KSO_WM_DIAGRAM_GROUP_CODE" val="l1-5"/>
  <p:tag name="KSO_WM_UNIT_FILL_FORE_SCHEMECOLOR_INDEX" val="5"/>
  <p:tag name="KSO_WM_UNIT_FILL_TYPE" val="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i"/>
  <p:tag name="KSO_WM_UNIT_INDEX" val="1_6"/>
  <p:tag name="KSO_WM_UNIT_ID" val="custom160043_24*l_i*1_6"/>
  <p:tag name="KSO_WM_UNIT_CLEAR" val="1"/>
  <p:tag name="KSO_WM_UNIT_LAYERLEVEL" val="1_1"/>
  <p:tag name="KSO_WM_DIAGRAM_GROUP_CODE" val="l1-5"/>
  <p:tag name="KSO_WM_UNIT_FILL_FORE_SCHEMECOLOR_INDEX" val="5"/>
  <p:tag name="KSO_WM_UNIT_FILL_TYPE" val="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i"/>
  <p:tag name="KSO_WM_UNIT_INDEX" val="1_7"/>
  <p:tag name="KSO_WM_UNIT_ID" val="custom160043_24*l_i*1_7"/>
  <p:tag name="KSO_WM_UNIT_CLEAR" val="1"/>
  <p:tag name="KSO_WM_UNIT_LAYERLEVEL" val="1_1"/>
  <p:tag name="KSO_WM_DIAGRAM_GROUP_CODE" val="l1-5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i"/>
  <p:tag name="KSO_WM_UNIT_INDEX" val="1_8"/>
  <p:tag name="KSO_WM_UNIT_ID" val="custom160043_24*l_i*1_8"/>
  <p:tag name="KSO_WM_UNIT_CLEAR" val="1"/>
  <p:tag name="KSO_WM_UNIT_LAYERLEVEL" val="1_1"/>
  <p:tag name="KSO_WM_DIAGRAM_GROUP_CODE" val="l1-5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43_24*i*14"/>
  <p:tag name="KSO_WM_TEMPLATE_CATEGORY" val="custom"/>
  <p:tag name="KSO_WM_TEMPLATE_INDEX" val="160043"/>
  <p:tag name="KSO_WM_UNIT_INDEX" val="14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i"/>
  <p:tag name="KSO_WM_UNIT_INDEX" val="1_9"/>
  <p:tag name="KSO_WM_UNIT_ID" val="custom160043_24*l_i*1_9"/>
  <p:tag name="KSO_WM_UNIT_CLEAR" val="1"/>
  <p:tag name="KSO_WM_UNIT_LAYERLEVEL" val="1_1"/>
  <p:tag name="KSO_WM_DIAGRAM_GROUP_CODE" val="l1-5"/>
  <p:tag name="KSO_WM_UNIT_FILL_FORE_SCHEMECOLOR_INDEX" val="5"/>
  <p:tag name="KSO_WM_UNIT_FILL_TYPE" val="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i"/>
  <p:tag name="KSO_WM_UNIT_INDEX" val="1_10"/>
  <p:tag name="KSO_WM_UNIT_ID" val="custom160043_24*l_i*1_10"/>
  <p:tag name="KSO_WM_UNIT_CLEAR" val="1"/>
  <p:tag name="KSO_WM_UNIT_LAYERLEVEL" val="1_1"/>
  <p:tag name="KSO_WM_DIAGRAM_GROUP_CODE" val="l1-5"/>
  <p:tag name="KSO_WM_UNIT_FILL_FORE_SCHEMECOLOR_INDEX" val="5"/>
  <p:tag name="KSO_WM_UNIT_FILL_TYPE" val="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i"/>
  <p:tag name="KSO_WM_UNIT_INDEX" val="1_11"/>
  <p:tag name="KSO_WM_UNIT_ID" val="custom160043_24*l_i*1_11"/>
  <p:tag name="KSO_WM_UNIT_CLEAR" val="1"/>
  <p:tag name="KSO_WM_UNIT_LAYERLEVEL" val="1_1"/>
  <p:tag name="KSO_WM_DIAGRAM_GROUP_CODE" val="l1-5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i"/>
  <p:tag name="KSO_WM_UNIT_INDEX" val="1_12"/>
  <p:tag name="KSO_WM_UNIT_ID" val="custom160043_24*l_i*1_12"/>
  <p:tag name="KSO_WM_UNIT_CLEAR" val="1"/>
  <p:tag name="KSO_WM_UNIT_LAYERLEVEL" val="1_1"/>
  <p:tag name="KSO_WM_DIAGRAM_GROUP_CODE" val="l1-5"/>
  <p:tag name="KSO_WM_UNIT_SHADOW_SCHEMECOLOR_INDEX" val="16"/>
  <p:tag name="KSO_WM_UNIT_TEXT_FILL_FORE_SCHEMECOLOR_INDEX" val="14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h_f"/>
  <p:tag name="KSO_WM_UNIT_INDEX" val="1_1_1"/>
  <p:tag name="KSO_WM_UNIT_CLEAR" val="1"/>
  <p:tag name="KSO_WM_UNIT_LAYERLEVEL" val="1_1_1"/>
  <p:tag name="KSO_WM_UNIT_VALUE" val="42"/>
  <p:tag name="KSO_WM_UNIT_HIGHLIGHT" val="0"/>
  <p:tag name="KSO_WM_UNIT_COMPATIBLE" val="0"/>
  <p:tag name="KSO_WM_UNIT_ID" val="custom160043_24*l_h_f*1_1_1"/>
  <p:tag name="KSO_WM_UNIT_PRESET_TEXT_INDEX" val="2"/>
  <p:tag name="KSO_WM_UNIT_PRESET_TEXT_LEN" val="20"/>
  <p:tag name="KSO_WM_DIAGRAM_GROUP_CODE" val="l1-5"/>
  <p:tag name="KSO_WM_UNIT_TEXT_FILL_FORE_SCHEMECOLOR_INDEX" val="16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h_f"/>
  <p:tag name="KSO_WM_UNIT_INDEX" val="1_2_1"/>
  <p:tag name="KSO_WM_UNIT_CLEAR" val="1"/>
  <p:tag name="KSO_WM_UNIT_LAYERLEVEL" val="1_1_1"/>
  <p:tag name="KSO_WM_UNIT_VALUE" val="42"/>
  <p:tag name="KSO_WM_UNIT_HIGHLIGHT" val="0"/>
  <p:tag name="KSO_WM_UNIT_COMPATIBLE" val="0"/>
  <p:tag name="KSO_WM_UNIT_ID" val="custom160043_24*l_h_f*1_2_1"/>
  <p:tag name="KSO_WM_UNIT_PRESET_TEXT_INDEX" val="2"/>
  <p:tag name="KSO_WM_UNIT_PRESET_TEXT_LEN" val="20"/>
  <p:tag name="KSO_WM_DIAGRAM_GROUP_CODE" val="l1-5"/>
  <p:tag name="KSO_WM_UNIT_TEXT_FILL_FORE_SCHEMECOLOR_INDEX" val="16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l_h_f"/>
  <p:tag name="KSO_WM_UNIT_INDEX" val="1_3_1"/>
  <p:tag name="KSO_WM_UNIT_CLEAR" val="1"/>
  <p:tag name="KSO_WM_UNIT_LAYERLEVEL" val="1_1_1"/>
  <p:tag name="KSO_WM_UNIT_VALUE" val="42"/>
  <p:tag name="KSO_WM_UNIT_HIGHLIGHT" val="0"/>
  <p:tag name="KSO_WM_UNIT_COMPATIBLE" val="0"/>
  <p:tag name="KSO_WM_UNIT_ID" val="custom160043_24*l_h_f*1_3_1"/>
  <p:tag name="KSO_WM_UNIT_PRESET_TEXT_INDEX" val="2"/>
  <p:tag name="KSO_WM_UNIT_PRESET_TEXT_LEN" val="20"/>
  <p:tag name="KSO_WM_DIAGRAM_GROUP_CODE" val="l1-5"/>
  <p:tag name="KSO_WM_UNIT_TEXT_FILL_FORE_SCHEMECOLOR_INDEX" val="16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a"/>
  <p:tag name="KSO_WM_UNIT_INDEX" val="1"/>
  <p:tag name="KSO_WM_UNIT_ID" val="custom160043_24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6.xml><?xml version="1.0" encoding="utf-8"?>
<p:tagLst xmlns:p="http://schemas.openxmlformats.org/presentationml/2006/main">
  <p:tag name="KSO_WM_SLIDE_ID" val="custom160043_24"/>
  <p:tag name="KSO_WM_SLIDE_INDEX" val="24"/>
  <p:tag name="KSO_WM_SLIDE_LAYOUT" val="a_l"/>
  <p:tag name="KSO_WM_SLIDE_LAYOUT_CNT" val="1_1"/>
  <p:tag name="KSO_WM_SLIDE_TYPE" val="text"/>
  <p:tag name="KSO_WM_BEAUTIFY_FLAG" val="#wm#"/>
  <p:tag name="KSO_WM_SLIDE_POSITION" val="123*45"/>
  <p:tag name="KSO_WM_SLIDE_SIZE" val="761*538"/>
  <p:tag name="KSO_WM_SLIDE_ITEM_CNT" val="3"/>
  <p:tag name="KSO_WM_TEMPLATE_CATEGORY" val="custom"/>
  <p:tag name="KSO_WM_TEMPLATE_INDEX" val="160043"/>
  <p:tag name="KSO_WM_TAG_VERSION" val="1.0"/>
  <p:tag name="KSO_WM_DIAGRAM_GROUP_CODE" val="l1-5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7.xml><?xml version="1.0" encoding="utf-8"?>
<p:tagLst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9.xml><?xml version="1.0" encoding="utf-8"?>
<p:tagLst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heme/theme1.xml><?xml version="1.0" encoding="utf-8"?>
<a:theme xmlns:a="http://schemas.openxmlformats.org/drawingml/2006/main" name="1_自定义设计方案_2">
  <a:themeElements>
    <a:clrScheme name="自定义 1">
      <a:dk1>
        <a:srgbClr val="000000"/>
      </a:dk1>
      <a:lt1>
        <a:srgbClr val="FFFFFF"/>
      </a:lt1>
      <a:dk2>
        <a:srgbClr val="0E9651"/>
      </a:dk2>
      <a:lt2>
        <a:srgbClr val="808080"/>
      </a:lt2>
      <a:accent1>
        <a:srgbClr val="EBF092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演示</Application>
  <PresentationFormat>宽屏</PresentationFormat>
  <Paragraphs>117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18</vt:i4>
      </vt:variant>
    </vt:vector>
  </HeadingPairs>
  <TitlesOfParts>
    <vt:vector size="42" baseType="lpstr">
      <vt:lpstr>Arial</vt:lpstr>
      <vt:lpstr>宋体</vt:lpstr>
      <vt:lpstr>Wingdings</vt:lpstr>
      <vt:lpstr>黑体</vt:lpstr>
      <vt:lpstr>Wingdings</vt:lpstr>
      <vt:lpstr>微软雅黑</vt:lpstr>
      <vt:lpstr>Calibri</vt:lpstr>
      <vt:lpstr>1_自定义设计方案_2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报告 谭琳 DIP组 2017.1.6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数字图像作业： </vt:lpstr>
      <vt:lpstr>PowerPoint 演示文稿</vt:lpstr>
      <vt:lpstr>一、退化模型</vt:lpstr>
      <vt:lpstr>二、PSF的估计</vt:lpstr>
      <vt:lpstr>PowerPoint 演示文稿</vt:lpstr>
      <vt:lpstr>噪声统计特性的估计</vt:lpstr>
      <vt:lpstr>图像复原</vt:lpstr>
      <vt:lpstr>PowerPoint 演示文稿</vt:lpstr>
      <vt:lpstr>（2）维纳滤波复原（最小均方差滤波）</vt:lpstr>
      <vt:lpstr>1.常数比率的维纳滤波复原</vt:lpstr>
      <vt:lpstr>2.自相关函数的维纳滤波</vt:lpstr>
      <vt:lpstr>指标评价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8</cp:revision>
  <dcterms:created xsi:type="dcterms:W3CDTF">2015-05-05T08:02:00Z</dcterms:created>
  <dcterms:modified xsi:type="dcterms:W3CDTF">2017-01-08T12:56:21Z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