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1" r:id="rId2"/>
    <p:sldId id="298" r:id="rId3"/>
    <p:sldId id="294" r:id="rId4"/>
    <p:sldId id="304" r:id="rId5"/>
    <p:sldId id="309" r:id="rId6"/>
    <p:sldId id="305" r:id="rId7"/>
    <p:sldId id="306" r:id="rId8"/>
    <p:sldId id="308" r:id="rId9"/>
    <p:sldId id="307" r:id="rId10"/>
    <p:sldId id="300" r:id="rId11"/>
    <p:sldId id="293" r:id="rId12"/>
  </p:sldIdLst>
  <p:sldSz cx="9144000" cy="6858000" type="screen4x3"/>
  <p:notesSz cx="6669088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4C"/>
    <a:srgbClr val="00698E"/>
    <a:srgbClr val="8BA5BB"/>
    <a:srgbClr val="FCC900"/>
    <a:srgbClr val="F49300"/>
    <a:srgbClr val="C32A1F"/>
    <a:srgbClr val="008256"/>
    <a:srgbClr val="005598"/>
    <a:srgbClr val="FFE49C"/>
    <a:srgbClr val="FFC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3" autoAdjust="0"/>
    <p:restoredTop sz="94673" autoAdjust="0"/>
  </p:normalViewPr>
  <p:slideViewPr>
    <p:cSldViewPr snapToGrid="0" snapToObjects="1" showGuides="1">
      <p:cViewPr varScale="1">
        <p:scale>
          <a:sx n="126" d="100"/>
          <a:sy n="126" d="100"/>
        </p:scale>
        <p:origin x="-570" y="-102"/>
      </p:cViewPr>
      <p:guideLst>
        <p:guide orient="horz" pos="1025"/>
        <p:guide orient="horz" pos="2454"/>
        <p:guide orient="horz" pos="3884"/>
        <p:guide orient="horz" pos="2159"/>
        <p:guide orient="horz" pos="817"/>
        <p:guide pos="2881"/>
        <p:guide pos="295"/>
        <p:guide pos="1440"/>
        <p:guide pos="4320"/>
        <p:guide pos="5466"/>
        <p:guide pos="2586"/>
        <p:guide pos="3174"/>
        <p:guide pos="47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-2166" y="-84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yer_Cross_RGB_1009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095233" y="133372"/>
            <a:ext cx="437650" cy="446160"/>
          </a:xfrm>
          <a:prstGeom prst="rect">
            <a:avLst/>
          </a:prstGeom>
          <a:noFill/>
        </p:spPr>
      </p:pic>
      <p:sp>
        <p:nvSpPr>
          <p:cNvPr id="7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1872" y="136821"/>
            <a:ext cx="2889938" cy="18002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GB" smtClean="0"/>
              <a:pPr/>
              <a:t>14/03/2012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151872" y="9602734"/>
            <a:ext cx="2889938" cy="1800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3642946" y="9602734"/>
            <a:ext cx="2889938" cy="1800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589982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ayer_Cross_RGB_1009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095233" y="133372"/>
            <a:ext cx="437650" cy="446160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1872" y="136821"/>
            <a:ext cx="2889938" cy="18002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GB" smtClean="0"/>
              <a:pPr/>
              <a:t>14/03/2012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3" tIns="45651" rIns="91303" bIns="45651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900218" y="4715907"/>
            <a:ext cx="4868653" cy="446770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51872" y="9602734"/>
            <a:ext cx="2889938" cy="1800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642946" y="9602734"/>
            <a:ext cx="2889938" cy="1800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01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None/>
      <a:defRPr sz="1200" kern="1200">
        <a:solidFill>
          <a:schemeClr val="bg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2pPr>
    <a:lvl3pPr marL="352425" indent="-1698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3pPr>
    <a:lvl4pPr marL="534988" indent="-1825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4pPr>
    <a:lvl5pPr marL="719138" indent="-184150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138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important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sample </a:t>
            </a:r>
            <a:r>
              <a:rPr lang="de-DE" baseline="0" dirty="0" err="1" smtClean="0"/>
              <a:t>scripts</a:t>
            </a:r>
            <a:r>
              <a:rPr lang="de-DE" baseline="0" dirty="0" smtClean="0"/>
              <a:t>(</a:t>
            </a:r>
            <a:r>
              <a:rPr lang="de-DE" baseline="0" dirty="0" err="1" smtClean="0"/>
              <a:t>either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ones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provided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internet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yourself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know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R </a:t>
            </a:r>
            <a:r>
              <a:rPr lang="de-DE" baseline="0" dirty="0" err="1" smtClean="0"/>
              <a:t>works</a:t>
            </a:r>
            <a:r>
              <a:rPr lang="de-DE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9501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0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Topics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maintaining</a:t>
            </a:r>
            <a:r>
              <a:rPr lang="de-DE" baseline="0" dirty="0" smtClean="0"/>
              <a:t> KinGUI2.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612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48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keep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248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6009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Rstudio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debug</a:t>
            </a:r>
            <a:r>
              <a:rPr lang="de-DE" baseline="0" dirty="0" smtClean="0"/>
              <a:t>(</a:t>
            </a:r>
            <a:r>
              <a:rPr lang="de-DE" baseline="0" dirty="0" err="1" smtClean="0"/>
              <a:t>fname</a:t>
            </a:r>
            <a:r>
              <a:rPr lang="de-DE" baseline="0" dirty="0" smtClean="0"/>
              <a:t>). </a:t>
            </a:r>
          </a:p>
          <a:p>
            <a:r>
              <a:rPr lang="en-US" dirty="0" smtClean="0"/>
              <a:t>You </a:t>
            </a:r>
            <a:r>
              <a:rPr lang="en-US" dirty="0"/>
              <a:t>are now in what is called the \browser". </a:t>
            </a:r>
            <a:r>
              <a:rPr lang="en-US" dirty="0"/>
              <a:t>Here you can enter one of four basic debug</a:t>
            </a:r>
          </a:p>
          <a:p>
            <a:r>
              <a:rPr lang="en-US" dirty="0"/>
              <a:t>commands. Typing n executes the current line and prints the next one. At the very beginning</a:t>
            </a:r>
          </a:p>
          <a:p>
            <a:r>
              <a:rPr lang="en-US" dirty="0"/>
              <a:t>of a function there is nothing to execute so typing n just prints the </a:t>
            </a:r>
            <a:r>
              <a:rPr lang="en-US" dirty="0" smtClean="0"/>
              <a:t>first </a:t>
            </a:r>
            <a:r>
              <a:rPr lang="en-US" dirty="0"/>
              <a:t>line of code. </a:t>
            </a:r>
            <a:r>
              <a:rPr lang="en-US" dirty="0"/>
              <a:t>Typing</a:t>
            </a:r>
          </a:p>
          <a:p>
            <a:r>
              <a:rPr lang="en-US" dirty="0"/>
              <a:t>c executes the rest of the function without stopping and causes the function to return. This</a:t>
            </a:r>
          </a:p>
          <a:p>
            <a:r>
              <a:rPr lang="en-US" dirty="0"/>
              <a:t>is useful if you are done debugging in the middle of a function and don't want to step</a:t>
            </a:r>
          </a:p>
          <a:p>
            <a:r>
              <a:rPr lang="en-US" dirty="0" smtClean="0"/>
              <a:t>through </a:t>
            </a:r>
            <a:r>
              <a:rPr lang="en-US" dirty="0"/>
              <a:t>the rest of the lines. </a:t>
            </a:r>
            <a:r>
              <a:rPr lang="en-US" dirty="0"/>
              <a:t>Typing Q quits debugging and completely halts execution of</a:t>
            </a:r>
          </a:p>
          <a:p>
            <a:r>
              <a:rPr lang="en-US" dirty="0"/>
              <a:t>the function. Finally, you can type where to show where you are in the function call stack.</a:t>
            </a:r>
          </a:p>
          <a:p>
            <a:r>
              <a:rPr lang="en-US" dirty="0"/>
              <a:t>This is much like running a </a:t>
            </a:r>
            <a:r>
              <a:rPr lang="en-US" dirty="0" err="1"/>
              <a:t>traceback</a:t>
            </a:r>
            <a:r>
              <a:rPr lang="en-US" dirty="0"/>
              <a:t> in the debugger (but not quite the same).</a:t>
            </a:r>
          </a:p>
          <a:p>
            <a:r>
              <a:rPr lang="en-US" dirty="0"/>
              <a:t>Besides the four basic debugging commands mentioned above, you can also type other</a:t>
            </a:r>
          </a:p>
          <a:p>
            <a:r>
              <a:rPr lang="en-US" dirty="0"/>
              <a:t>relevant commands. For example, typing </a:t>
            </a:r>
            <a:r>
              <a:rPr lang="en-US" dirty="0" err="1"/>
              <a:t>ls</a:t>
            </a:r>
            <a:r>
              <a:rPr lang="en-US" dirty="0"/>
              <a:t>() will show all objects in the local environment.</a:t>
            </a:r>
          </a:p>
          <a:p>
            <a:r>
              <a:rPr lang="en-US" dirty="0"/>
              <a:t>You can also make assignments and create new objects while in the debugger. Of course,</a:t>
            </a:r>
          </a:p>
          <a:p>
            <a:r>
              <a:rPr lang="en-US" dirty="0"/>
              <a:t>any new objects created in the local environment will disappear when the debugger </a:t>
            </a:r>
            <a:r>
              <a:rPr lang="en-US" dirty="0" smtClean="0"/>
              <a:t>finishes</a:t>
            </a:r>
            <a:r>
              <a:rPr lang="en-US" dirty="0"/>
              <a:t>.</a:t>
            </a:r>
          </a:p>
          <a:p>
            <a:r>
              <a:rPr lang="en-US" dirty="0"/>
              <a:t>If you want to inspect the value of a particular object in the local environment, you can</a:t>
            </a:r>
          </a:p>
          <a:p>
            <a:r>
              <a:rPr lang="en-US" dirty="0"/>
              <a:t>print its value, either by using print or by simply typing the name of the object and hitting</a:t>
            </a:r>
          </a:p>
          <a:p>
            <a:r>
              <a:rPr lang="en-US" dirty="0"/>
              <a:t>return. If you have objects in your environment with the names n, c, or Q, then you must</a:t>
            </a:r>
          </a:p>
          <a:p>
            <a:r>
              <a:rPr lang="en-US" dirty="0"/>
              <a:t>explicitly use the print function to print their values (i.e. print(n) or print(c)).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370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635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 </a:t>
            </a:r>
            <a:r>
              <a:rPr lang="de-DE" dirty="0" err="1" smtClean="0"/>
              <a:t>did</a:t>
            </a:r>
            <a:r>
              <a:rPr lang="de-DE" dirty="0" smtClean="0"/>
              <a:t> not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Rstudio</a:t>
            </a:r>
            <a:r>
              <a:rPr lang="de-DE" dirty="0" smtClean="0"/>
              <a:t> </a:t>
            </a:r>
            <a:r>
              <a:rPr lang="de-DE" dirty="0" err="1" smtClean="0"/>
              <a:t>intensively</a:t>
            </a:r>
            <a:r>
              <a:rPr lang="de-DE" baseline="0" dirty="0" smtClean="0"/>
              <a:t> </a:t>
            </a:r>
            <a:r>
              <a:rPr lang="de-DE" baseline="0" dirty="0" smtClean="0"/>
              <a:t>but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 </a:t>
            </a:r>
            <a:r>
              <a:rPr lang="en-US" dirty="0" err="1" smtClean="0"/>
              <a:t>Emacs</a:t>
            </a:r>
            <a:r>
              <a:rPr lang="en-US" dirty="0" smtClean="0"/>
              <a:t> + ESS user,</a:t>
            </a:r>
            <a:r>
              <a:rPr lang="en-US" baseline="0" dirty="0" smtClean="0"/>
              <a:t> I liked it, especially the </a:t>
            </a:r>
            <a:r>
              <a:rPr lang="en-US" dirty="0" smtClean="0"/>
              <a:t>loading packages, source</a:t>
            </a:r>
            <a:r>
              <a:rPr lang="en-US" baseline="0" dirty="0" smtClean="0"/>
              <a:t> functions, data part.</a:t>
            </a:r>
          </a:p>
          <a:p>
            <a:r>
              <a:rPr lang="de-DE" baseline="0" dirty="0" smtClean="0"/>
              <a:t>Server </a:t>
            </a:r>
            <a:r>
              <a:rPr lang="de-DE" baseline="0" dirty="0" err="1" smtClean="0"/>
              <a:t>version</a:t>
            </a:r>
            <a:r>
              <a:rPr lang="de-DE" baseline="0" dirty="0" smtClean="0"/>
              <a:t>:</a:t>
            </a:r>
            <a:endParaRPr lang="en-US" baseline="0" dirty="0" smtClean="0"/>
          </a:p>
          <a:p>
            <a:pPr marL="171193" indent="-171193">
              <a:buFont typeface="Arial" pitchFamily="34" charset="0"/>
              <a:buChar char="•"/>
            </a:pPr>
            <a:r>
              <a:rPr lang="en-US" dirty="0" smtClean="0"/>
              <a:t>The ability to access your R workspace from any computer in any location;</a:t>
            </a:r>
          </a:p>
          <a:p>
            <a:pPr marL="171193" indent="-171193">
              <a:buFont typeface="Arial" pitchFamily="34" charset="0"/>
              <a:buChar char="•"/>
            </a:pPr>
            <a:r>
              <a:rPr lang="en-US" dirty="0" smtClean="0"/>
              <a:t>Easy sharing of code, data, and other files with colleagues;</a:t>
            </a:r>
          </a:p>
          <a:p>
            <a:pPr marL="171193" indent="-171193">
              <a:buFont typeface="Arial" pitchFamily="34" charset="0"/>
              <a:buChar char="•"/>
            </a:pPr>
            <a:r>
              <a:rPr lang="en-US" dirty="0" smtClean="0"/>
              <a:t>Allowing multiple users to share access to the more powerful compute resources (memory, processors, etc.) available on a well equipped server; and</a:t>
            </a:r>
          </a:p>
          <a:p>
            <a:pPr marL="171193" indent="-171193">
              <a:buFont typeface="Arial" pitchFamily="34" charset="0"/>
              <a:buChar char="•"/>
            </a:pPr>
            <a:r>
              <a:rPr lang="en-US" dirty="0" smtClean="0"/>
              <a:t>Centralized installation and configuration of R, R packages, </a:t>
            </a:r>
            <a:r>
              <a:rPr lang="en-US" dirty="0" err="1" smtClean="0"/>
              <a:t>TeX</a:t>
            </a:r>
            <a:r>
              <a:rPr lang="en-US" dirty="0" smtClean="0"/>
              <a:t>, and other supporting libraries.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1654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FA46-A572-434F-BE1D-6B4ED88124E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873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8677275" cy="327898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GB" noProof="0" smtClean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022556" y="1"/>
            <a:ext cx="2962800" cy="3422649"/>
          </a:xfrm>
          <a:blipFill>
            <a:blip r:embed="rId2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45112" y="1"/>
            <a:ext cx="2962800" cy="34226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"/>
            <a:ext cx="2962800" cy="3422649"/>
          </a:xfrm>
          <a:blipFill>
            <a:blip r:embed="rId2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pic>
        <p:nvPicPr>
          <p:cNvPr id="1027" name="Picture 3" descr="B_SFABL_Logo_Cent-1_RGB_1012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49" y="4978800"/>
            <a:ext cx="5292725" cy="307777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Subheadline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noProof="0" smtClean="0"/>
              <a:t>• KinGUI2 Secrets • Mar 15, 2012</a:t>
            </a:r>
            <a:endParaRPr lang="en-GB" noProof="0"/>
          </a:p>
        </p:txBody>
      </p:sp>
      <p:sp>
        <p:nvSpPr>
          <p:cNvPr id="3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Page </a:t>
            </a:r>
            <a:fld id="{87F334AE-4EAC-4C2D-A638-92A76F09FCC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GB" noProof="0" smtClean="0"/>
              <a:t>Date/Presenter/Version</a:t>
            </a:r>
            <a:endParaRPr lang="en-GB" noProof="0"/>
          </a:p>
        </p:txBody>
      </p:sp>
      <p:sp>
        <p:nvSpPr>
          <p:cNvPr id="19" name="Rectangle 28"/>
          <p:cNvSpPr>
            <a:spLocks noChangeArrowheads="1"/>
          </p:cNvSpPr>
          <p:nvPr userDrawn="1"/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33944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rea and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 userDrawn="1"/>
        </p:nvSpPr>
        <p:spPr bwMode="gray">
          <a:xfrm>
            <a:off x="471488" y="1619249"/>
            <a:ext cx="8204512" cy="4544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noProof="0" dirty="0" smtClean="0">
                <a:solidFill>
                  <a:srgbClr val="FE8000"/>
                </a:solidFill>
              </a:rPr>
              <a:t/>
            </a:r>
            <a:br>
              <a:rPr lang="en-GB" noProof="0" dirty="0" smtClean="0">
                <a:solidFill>
                  <a:srgbClr val="FE8000"/>
                </a:solidFill>
              </a:rPr>
            </a:br>
            <a:r>
              <a:rPr lang="en-GB" noProof="0" dirty="0" smtClean="0">
                <a:solidFill>
                  <a:srgbClr val="FE8000"/>
                </a:solidFill>
              </a:rPr>
              <a:t>Please restrict your content to this area</a:t>
            </a:r>
            <a:endParaRPr lang="en-GB" noProof="0" dirty="0">
              <a:solidFill>
                <a:srgbClr val="FE8000"/>
              </a:solidFill>
            </a:endParaRPr>
          </a:p>
        </p:txBody>
      </p:sp>
      <p:sp>
        <p:nvSpPr>
          <p:cNvPr id="74" name="Textfeld 73"/>
          <p:cNvSpPr txBox="1"/>
          <p:nvPr userDrawn="1"/>
        </p:nvSpPr>
        <p:spPr bwMode="gray">
          <a:xfrm>
            <a:off x="285750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dirty="0" smtClean="0">
                <a:solidFill>
                  <a:srgbClr val="FE8000"/>
                </a:solidFill>
              </a:rPr>
              <a:t>11.40</a:t>
            </a:r>
          </a:p>
        </p:txBody>
      </p:sp>
      <p:sp>
        <p:nvSpPr>
          <p:cNvPr id="75" name="Textfeld 74"/>
          <p:cNvSpPr txBox="1"/>
          <p:nvPr userDrawn="1"/>
        </p:nvSpPr>
        <p:spPr bwMode="gray">
          <a:xfrm>
            <a:off x="2108200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6.35</a:t>
            </a:r>
          </a:p>
        </p:txBody>
      </p:sp>
      <p:sp>
        <p:nvSpPr>
          <p:cNvPr id="76" name="Textfeld 75"/>
          <p:cNvSpPr txBox="1"/>
          <p:nvPr userDrawn="1"/>
        </p:nvSpPr>
        <p:spPr bwMode="gray">
          <a:xfrm>
            <a:off x="3929062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1.30</a:t>
            </a:r>
          </a:p>
        </p:txBody>
      </p:sp>
      <p:sp>
        <p:nvSpPr>
          <p:cNvPr id="77" name="Textfeld 76"/>
          <p:cNvSpPr txBox="1"/>
          <p:nvPr userDrawn="1"/>
        </p:nvSpPr>
        <p:spPr bwMode="gray">
          <a:xfrm>
            <a:off x="4862512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1.30</a:t>
            </a:r>
          </a:p>
        </p:txBody>
      </p:sp>
      <p:sp>
        <p:nvSpPr>
          <p:cNvPr id="78" name="Textfeld 77"/>
          <p:cNvSpPr txBox="1"/>
          <p:nvPr userDrawn="1"/>
        </p:nvSpPr>
        <p:spPr bwMode="gray">
          <a:xfrm>
            <a:off x="439578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0.00</a:t>
            </a:r>
          </a:p>
        </p:txBody>
      </p:sp>
      <p:sp>
        <p:nvSpPr>
          <p:cNvPr id="79" name="Textfeld 78"/>
          <p:cNvSpPr txBox="1"/>
          <p:nvPr userDrawn="1"/>
        </p:nvSpPr>
        <p:spPr bwMode="gray">
          <a:xfrm>
            <a:off x="668178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6.35</a:t>
            </a:r>
          </a:p>
        </p:txBody>
      </p:sp>
      <p:sp>
        <p:nvSpPr>
          <p:cNvPr id="80" name="Textfeld 79"/>
          <p:cNvSpPr txBox="1"/>
          <p:nvPr userDrawn="1"/>
        </p:nvSpPr>
        <p:spPr bwMode="gray">
          <a:xfrm>
            <a:off x="734853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8.20</a:t>
            </a:r>
          </a:p>
        </p:txBody>
      </p:sp>
      <p:sp>
        <p:nvSpPr>
          <p:cNvPr id="81" name="Textfeld 80"/>
          <p:cNvSpPr txBox="1"/>
          <p:nvPr userDrawn="1"/>
        </p:nvSpPr>
        <p:spPr bwMode="gray">
          <a:xfrm>
            <a:off x="8499475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11.40</a:t>
            </a:r>
          </a:p>
        </p:txBody>
      </p:sp>
      <p:sp>
        <p:nvSpPr>
          <p:cNvPr id="82" name="Textfeld 81"/>
          <p:cNvSpPr txBox="1"/>
          <p:nvPr userDrawn="1"/>
        </p:nvSpPr>
        <p:spPr bwMode="gray">
          <a:xfrm>
            <a:off x="9366250" y="1567219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5.00</a:t>
            </a:r>
          </a:p>
        </p:txBody>
      </p:sp>
      <p:sp>
        <p:nvSpPr>
          <p:cNvPr id="83" name="Textfeld 82"/>
          <p:cNvSpPr txBox="1"/>
          <p:nvPr userDrawn="1"/>
        </p:nvSpPr>
        <p:spPr bwMode="gray">
          <a:xfrm>
            <a:off x="9366250" y="3367444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0.00</a:t>
            </a:r>
          </a:p>
        </p:txBody>
      </p:sp>
      <p:sp>
        <p:nvSpPr>
          <p:cNvPr id="84" name="Textfeld 83"/>
          <p:cNvSpPr txBox="1"/>
          <p:nvPr userDrawn="1"/>
        </p:nvSpPr>
        <p:spPr bwMode="gray">
          <a:xfrm>
            <a:off x="9366250" y="3834169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1.30</a:t>
            </a:r>
          </a:p>
        </p:txBody>
      </p:sp>
      <p:cxnSp>
        <p:nvCxnSpPr>
          <p:cNvPr id="85" name="Gerade Verbindung 84"/>
          <p:cNvCxnSpPr/>
          <p:nvPr userDrawn="1"/>
        </p:nvCxnSpPr>
        <p:spPr bwMode="gray">
          <a:xfrm rot="5400000">
            <a:off x="4664109" y="-3040063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 rot="5400000">
            <a:off x="4664109" y="-1239838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 rot="5400000">
            <a:off x="4664109" y="-770732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 userDrawn="1"/>
        </p:nvCxnSpPr>
        <p:spPr bwMode="gray">
          <a:xfrm rot="5400000">
            <a:off x="4664109" y="1499394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 userDrawn="1"/>
        </p:nvSpPr>
        <p:spPr bwMode="gray">
          <a:xfrm>
            <a:off x="9366250" y="6104294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7.60</a:t>
            </a:r>
          </a:p>
        </p:txBody>
      </p:sp>
      <p:cxnSp>
        <p:nvCxnSpPr>
          <p:cNvPr id="91" name="Gerade Verbindung 90"/>
          <p:cNvCxnSpPr/>
          <p:nvPr userDrawn="1"/>
        </p:nvCxnSpPr>
        <p:spPr bwMode="gray">
          <a:xfrm>
            <a:off x="465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 userDrawn="1"/>
        </p:nvCxnSpPr>
        <p:spPr bwMode="gray">
          <a:xfrm>
            <a:off x="2283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 userDrawn="1"/>
        </p:nvCxnSpPr>
        <p:spPr bwMode="gray">
          <a:xfrm>
            <a:off x="4104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 userDrawn="1"/>
        </p:nvCxnSpPr>
        <p:spPr bwMode="gray">
          <a:xfrm>
            <a:off x="4572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 userDrawn="1"/>
        </p:nvCxnSpPr>
        <p:spPr bwMode="gray">
          <a:xfrm>
            <a:off x="5037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 userDrawn="1"/>
        </p:nvCxnSpPr>
        <p:spPr bwMode="gray">
          <a:xfrm>
            <a:off x="6858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 userDrawn="1"/>
        </p:nvCxnSpPr>
        <p:spPr bwMode="gray">
          <a:xfrm>
            <a:off x="7521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 userDrawn="1"/>
        </p:nvCxnSpPr>
        <p:spPr bwMode="gray">
          <a:xfrm>
            <a:off x="8676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ußzeilenplatzhalter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871379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• KinGUI2 Secrets • Mar 15, 2012</a:t>
            </a:r>
            <a:endParaRPr lang="en-GB" dirty="0"/>
          </a:p>
        </p:txBody>
      </p:sp>
      <p:sp>
        <p:nvSpPr>
          <p:cNvPr id="50" name="Foliennummernplatzhalter 3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361155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2" name="Gerade Verbindung 31"/>
          <p:cNvCxnSpPr/>
          <p:nvPr userDrawn="1"/>
        </p:nvCxnSpPr>
        <p:spPr bwMode="gray">
          <a:xfrm rot="5400000">
            <a:off x="4664109" y="-3367087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 userDrawn="1"/>
        </p:nvSpPr>
        <p:spPr bwMode="gray">
          <a:xfrm>
            <a:off x="9366250" y="1235431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800" noProof="0" smtClean="0">
                <a:solidFill>
                  <a:srgbClr val="FE8000"/>
                </a:solidFill>
              </a:rPr>
              <a:t>5.92</a:t>
            </a:r>
          </a:p>
        </p:txBody>
      </p:sp>
      <p:sp>
        <p:nvSpPr>
          <p:cNvPr id="36" name="Titel 1"/>
          <p:cNvSpPr txBox="1">
            <a:spLocks/>
          </p:cNvSpPr>
          <p:nvPr userDrawn="1"/>
        </p:nvSpPr>
        <p:spPr bwMode="gray">
          <a:xfrm>
            <a:off x="468312" y="346075"/>
            <a:ext cx="7058025" cy="95091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E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Content area and guides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6328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555" y="1"/>
            <a:ext cx="9006357" cy="3422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49" y="4978800"/>
            <a:ext cx="5292725" cy="307777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Subheadline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noProof="0" smtClean="0"/>
              <a:t>• KinGUI2 Secrets • Mar 15, 2012</a:t>
            </a:r>
            <a:endParaRPr lang="en-GB" noProof="0"/>
          </a:p>
        </p:txBody>
      </p:sp>
      <p:sp>
        <p:nvSpPr>
          <p:cNvPr id="2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Page </a:t>
            </a:r>
            <a:fld id="{87F334AE-4EAC-4C2D-A638-92A76F09FCC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GB" noProof="0" smtClean="0"/>
              <a:t>Date/Presenter/Version</a:t>
            </a:r>
            <a:endParaRPr lang="en-GB" noProof="0"/>
          </a:p>
        </p:txBody>
      </p:sp>
      <p:sp>
        <p:nvSpPr>
          <p:cNvPr id="15" name="Rectangle 28"/>
          <p:cNvSpPr>
            <a:spLocks noChangeArrowheads="1"/>
          </p:cNvSpPr>
          <p:nvPr userDrawn="1"/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pic>
        <p:nvPicPr>
          <p:cNvPr id="11" name="Picture 3" descr="B_SFABL_Logo_Cent-1_RGB_1012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1513" y="4122738"/>
            <a:ext cx="19431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3072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pt-BR" noProof="0" smtClean="0"/>
              <a:t>• KinGUI2 Secrets • Mar 15, 2012</a:t>
            </a:r>
            <a:endParaRPr lang="en-GB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en-GB" noProof="0" smtClean="0"/>
              <a:t>Page </a:t>
            </a:r>
            <a:fld id="{87F334AE-4EAC-4C2D-A638-92A76F09FCC4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Agenda/</a:t>
            </a:r>
            <a:br>
              <a:rPr lang="en-GB" noProof="0" smtClean="0"/>
            </a:br>
            <a:r>
              <a:rPr lang="en-GB" noProof="0" smtClean="0"/>
              <a:t>Content</a:t>
            </a:r>
            <a:endParaRPr lang="en-GB" noProof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GB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-1"/>
            <a:ext cx="9007912" cy="2309813"/>
          </a:xfrm>
          <a:blipFill>
            <a:blip r:embed="rId3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5611545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313" y="346075"/>
            <a:ext cx="7058024" cy="9493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468313" y="1627188"/>
            <a:ext cx="8207374" cy="4538662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• KinGUI2 Secrets • Mar 15, 2012</a:t>
            </a:r>
            <a:endParaRPr lang="en-GB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88989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313" y="346075"/>
            <a:ext cx="7058024" cy="9493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• KinGUI2 Secrets • Mar 15, 2012</a:t>
            </a:r>
            <a:endParaRPr lang="en-GB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58928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313" y="346075"/>
            <a:ext cx="7058024" cy="9493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468313" y="1627188"/>
            <a:ext cx="4016374" cy="4538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 bwMode="gray">
          <a:xfrm>
            <a:off x="4659312" y="1627188"/>
            <a:ext cx="4016375" cy="4538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  <a:endParaRPr lang="en-GB" noProof="0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• KinGUI2 Secrets • Mar 15, 2012</a:t>
            </a:r>
            <a:endParaRPr lang="en-GB" dirty="0"/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5415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6"/>
          <p:cNvSpPr>
            <a:spLocks noChangeArrowheads="1"/>
          </p:cNvSpPr>
          <p:nvPr userDrawn="1"/>
        </p:nvSpPr>
        <p:spPr bwMode="gray">
          <a:xfrm>
            <a:off x="570" y="4636073"/>
            <a:ext cx="9007342" cy="13966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68313" y="4636074"/>
            <a:ext cx="3636962" cy="1396602"/>
          </a:xfrm>
          <a:blipFill>
            <a:blip r:embed="rId2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038725" y="4636073"/>
            <a:ext cx="3636963" cy="1396602"/>
          </a:xfrm>
          <a:blipFill>
            <a:blip r:embed="rId2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1627188"/>
            <a:ext cx="8207375" cy="2751137"/>
          </a:xfrm>
        </p:spPr>
        <p:txBody>
          <a:bodyPr/>
          <a:lstStyle/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• KinGUI2 Secrets • Mar 15, 2012</a:t>
            </a:r>
            <a:endParaRPr lang="en-GB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1588" y="1473200"/>
            <a:ext cx="9005887" cy="1397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Headline</a:t>
            </a:r>
            <a:endParaRPr lang="en-GB" noProof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68313" y="1473200"/>
            <a:ext cx="3636962" cy="1397000"/>
          </a:xfrm>
          <a:blipFill>
            <a:blip r:embed="rId2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038725" y="1473200"/>
            <a:ext cx="3636963" cy="1397000"/>
          </a:xfrm>
          <a:blipFill>
            <a:blip r:embed="rId2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3895724"/>
            <a:ext cx="8207375" cy="2270126"/>
          </a:xfrm>
        </p:spPr>
        <p:txBody>
          <a:bodyPr/>
          <a:lstStyle/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2"/>
            <a:ext cx="6001156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• KinGUI2 Secrets • Mar 15, 2012</a:t>
            </a:r>
            <a:endParaRPr lang="en-GB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2"/>
            <a:ext cx="48180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2965450"/>
            <a:ext cx="5038725" cy="457200"/>
          </a:xfrm>
          <a:solidFill>
            <a:schemeClr val="tx1"/>
          </a:solidFill>
        </p:spPr>
        <p:txBody>
          <a:bodyPr lIns="468000" tIns="0" rIns="108000" bIns="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You can place a caption here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924530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GB" noProof="0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9144000" cy="6858000"/>
          </a:xfr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tIns="10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noProof="0" smtClean="0"/>
              <a:t>Insert picture here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3422650"/>
            <a:ext cx="4572000" cy="458757"/>
          </a:xfrm>
          <a:solidFill>
            <a:schemeClr val="tx1"/>
          </a:solidFill>
        </p:spPr>
        <p:txBody>
          <a:bodyPr wrap="square" lIns="468000" tIns="90000" rIns="108000" bIns="90000" anchor="b" anchorCtr="0"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Headline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" y="3881407"/>
            <a:ext cx="4572000" cy="433553"/>
          </a:xfrm>
          <a:solidFill>
            <a:schemeClr val="bg1"/>
          </a:solidFill>
        </p:spPr>
        <p:txBody>
          <a:bodyPr wrap="square" lIns="468000" tIns="108000" rIns="108000" bIns="108000">
            <a:spAutoFit/>
          </a:bodyPr>
          <a:lstStyle>
            <a:lvl1pPr>
              <a:spcBef>
                <a:spcPts val="300"/>
              </a:spcBef>
              <a:spcAft>
                <a:spcPts val="600"/>
              </a:spcAft>
              <a:defRPr sz="1400"/>
            </a:lvl1pPr>
          </a:lstStyle>
          <a:p>
            <a:pPr lvl="0"/>
            <a:r>
              <a:rPr lang="en-GB" noProof="0" dirty="0" smtClean="0"/>
              <a:t>Enter subject here, 14pt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Bayer_Cross_RGB_1009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30331" y="250825"/>
            <a:ext cx="949325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8313" y="346075"/>
            <a:ext cx="7058024" cy="9493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 noProof="0" smtClean="0"/>
              <a:t>Headline</a:t>
            </a:r>
            <a:endParaRPr lang="en-GB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8313" y="1627188"/>
            <a:ext cx="8207374" cy="45307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Text in Arial Regular 18pt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  <a:endParaRPr lang="en-GB" noProof="0" dirty="0"/>
          </a:p>
        </p:txBody>
      </p:sp>
      <p:sp>
        <p:nvSpPr>
          <p:cNvPr id="13" name="Freeform 40"/>
          <p:cNvSpPr>
            <a:spLocks/>
          </p:cNvSpPr>
          <p:nvPr/>
        </p:nvSpPr>
        <p:spPr bwMode="gray">
          <a:xfrm>
            <a:off x="1588" y="6027712"/>
            <a:ext cx="9142412" cy="830288"/>
          </a:xfrm>
          <a:custGeom>
            <a:avLst/>
            <a:gdLst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61 w 10000"/>
              <a:gd name="connsiteY2" fmla="*/ 0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00 h 10000"/>
              <a:gd name="connsiteX1" fmla="*/ 10000 w 10000"/>
              <a:gd name="connsiteY1" fmla="*/ 0 h 10000"/>
              <a:gd name="connsiteX2" fmla="*/ 9856 w 10000"/>
              <a:gd name="connsiteY2" fmla="*/ 29 h 10000"/>
              <a:gd name="connsiteX3" fmla="*/ 9856 w 10000"/>
              <a:gd name="connsiteY3" fmla="*/ 4673 h 10000"/>
              <a:gd name="connsiteX4" fmla="*/ 0 w 10000"/>
              <a:gd name="connsiteY4" fmla="*/ 4731 h 10000"/>
              <a:gd name="connsiteX5" fmla="*/ 0 w 10000"/>
              <a:gd name="connsiteY5" fmla="*/ 10000 h 10000"/>
              <a:gd name="connsiteX6" fmla="*/ 10000 w 10000"/>
              <a:gd name="connsiteY6" fmla="*/ 10000 h 10000"/>
              <a:gd name="connsiteX0" fmla="*/ 10000 w 10000"/>
              <a:gd name="connsiteY0" fmla="*/ 10058 h 10058"/>
              <a:gd name="connsiteX1" fmla="*/ 10000 w 10000"/>
              <a:gd name="connsiteY1" fmla="*/ 58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87 h 10087"/>
              <a:gd name="connsiteX1" fmla="*/ 10000 w 10000"/>
              <a:gd name="connsiteY1" fmla="*/ 0 h 10087"/>
              <a:gd name="connsiteX2" fmla="*/ 9856 w 10000"/>
              <a:gd name="connsiteY2" fmla="*/ 29 h 10087"/>
              <a:gd name="connsiteX3" fmla="*/ 9856 w 10000"/>
              <a:gd name="connsiteY3" fmla="*/ 4760 h 10087"/>
              <a:gd name="connsiteX4" fmla="*/ 0 w 10000"/>
              <a:gd name="connsiteY4" fmla="*/ 4818 h 10087"/>
              <a:gd name="connsiteX5" fmla="*/ 0 w 10000"/>
              <a:gd name="connsiteY5" fmla="*/ 10087 h 10087"/>
              <a:gd name="connsiteX6" fmla="*/ 10000 w 10000"/>
              <a:gd name="connsiteY6" fmla="*/ 10087 h 10087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89 h 10058"/>
              <a:gd name="connsiteX5" fmla="*/ 0 w 10000"/>
              <a:gd name="connsiteY5" fmla="*/ 10058 h 10058"/>
              <a:gd name="connsiteX6" fmla="*/ 10000 w 10000"/>
              <a:gd name="connsiteY6" fmla="*/ 10058 h 10058"/>
              <a:gd name="connsiteX0" fmla="*/ 10000 w 10000"/>
              <a:gd name="connsiteY0" fmla="*/ 10058 h 10058"/>
              <a:gd name="connsiteX1" fmla="*/ 10000 w 10000"/>
              <a:gd name="connsiteY1" fmla="*/ 29 h 10058"/>
              <a:gd name="connsiteX2" fmla="*/ 9856 w 10000"/>
              <a:gd name="connsiteY2" fmla="*/ 0 h 10058"/>
              <a:gd name="connsiteX3" fmla="*/ 9856 w 10000"/>
              <a:gd name="connsiteY3" fmla="*/ 4731 h 10058"/>
              <a:gd name="connsiteX4" fmla="*/ 0 w 10000"/>
              <a:gd name="connsiteY4" fmla="*/ 4731 h 10058"/>
              <a:gd name="connsiteX5" fmla="*/ 0 w 10000"/>
              <a:gd name="connsiteY5" fmla="*/ 10058 h 10058"/>
              <a:gd name="connsiteX6" fmla="*/ 10000 w 10000"/>
              <a:gd name="connsiteY6" fmla="*/ 10058 h 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58">
                <a:moveTo>
                  <a:pt x="10000" y="10058"/>
                </a:moveTo>
                <a:lnTo>
                  <a:pt x="10000" y="29"/>
                </a:lnTo>
                <a:lnTo>
                  <a:pt x="9856" y="0"/>
                </a:lnTo>
                <a:cubicBezTo>
                  <a:pt x="9854" y="1558"/>
                  <a:pt x="9858" y="3173"/>
                  <a:pt x="9856" y="4731"/>
                </a:cubicBezTo>
                <a:lnTo>
                  <a:pt x="0" y="4731"/>
                </a:lnTo>
                <a:lnTo>
                  <a:pt x="0" y="10058"/>
                </a:lnTo>
                <a:lnTo>
                  <a:pt x="10000" y="100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GB" sz="1800" kern="1200" noProof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gray">
          <a:xfrm>
            <a:off x="9017000" y="1463676"/>
            <a:ext cx="127000" cy="3178969"/>
          </a:xfrm>
          <a:custGeom>
            <a:avLst/>
            <a:gdLst>
              <a:gd name="connsiteX0" fmla="*/ 0 w 127000"/>
              <a:gd name="connsiteY0" fmla="*/ 0 h 3171825"/>
              <a:gd name="connsiteX1" fmla="*/ 127000 w 127000"/>
              <a:gd name="connsiteY1" fmla="*/ 0 h 3171825"/>
              <a:gd name="connsiteX2" fmla="*/ 127000 w 127000"/>
              <a:gd name="connsiteY2" fmla="*/ 3171825 h 3171825"/>
              <a:gd name="connsiteX3" fmla="*/ 0 w 127000"/>
              <a:gd name="connsiteY3" fmla="*/ 3171825 h 3171825"/>
              <a:gd name="connsiteX4" fmla="*/ 0 w 127000"/>
              <a:gd name="connsiteY4" fmla="*/ 0 h 3171825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1825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81350"/>
              <a:gd name="connsiteX1" fmla="*/ 127000 w 127000"/>
              <a:gd name="connsiteY1" fmla="*/ 0 h 3181350"/>
              <a:gd name="connsiteX2" fmla="*/ 127000 w 127000"/>
              <a:gd name="connsiteY2" fmla="*/ 3181350 h 3181350"/>
              <a:gd name="connsiteX3" fmla="*/ 0 w 127000"/>
              <a:gd name="connsiteY3" fmla="*/ 3178968 h 3181350"/>
              <a:gd name="connsiteX4" fmla="*/ 0 w 127000"/>
              <a:gd name="connsiteY4" fmla="*/ 0 h 3181350"/>
              <a:gd name="connsiteX0" fmla="*/ 0 w 127000"/>
              <a:gd name="connsiteY0" fmla="*/ 0 h 3178968"/>
              <a:gd name="connsiteX1" fmla="*/ 127000 w 127000"/>
              <a:gd name="connsiteY1" fmla="*/ 0 h 3178968"/>
              <a:gd name="connsiteX2" fmla="*/ 127000 w 127000"/>
              <a:gd name="connsiteY2" fmla="*/ 3174207 h 3178968"/>
              <a:gd name="connsiteX3" fmla="*/ 0 w 127000"/>
              <a:gd name="connsiteY3" fmla="*/ 3178968 h 3178968"/>
              <a:gd name="connsiteX4" fmla="*/ 0 w 127000"/>
              <a:gd name="connsiteY4" fmla="*/ 0 h 3178968"/>
              <a:gd name="connsiteX0" fmla="*/ 0 w 127000"/>
              <a:gd name="connsiteY0" fmla="*/ 0 h 3178969"/>
              <a:gd name="connsiteX1" fmla="*/ 127000 w 127000"/>
              <a:gd name="connsiteY1" fmla="*/ 0 h 3178969"/>
              <a:gd name="connsiteX2" fmla="*/ 124619 w 127000"/>
              <a:gd name="connsiteY2" fmla="*/ 3178969 h 3178969"/>
              <a:gd name="connsiteX3" fmla="*/ 0 w 127000"/>
              <a:gd name="connsiteY3" fmla="*/ 3178968 h 3178969"/>
              <a:gd name="connsiteX4" fmla="*/ 0 w 127000"/>
              <a:gd name="connsiteY4" fmla="*/ 0 h 31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3178969">
                <a:moveTo>
                  <a:pt x="0" y="0"/>
                </a:moveTo>
                <a:lnTo>
                  <a:pt x="127000" y="0"/>
                </a:lnTo>
                <a:cubicBezTo>
                  <a:pt x="126206" y="1059656"/>
                  <a:pt x="125413" y="2119313"/>
                  <a:pt x="124619" y="3178969"/>
                </a:cubicBezTo>
                <a:lnTo>
                  <a:pt x="0" y="31789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GB" sz="1800" kern="1200" noProof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gray">
          <a:xfrm>
            <a:off x="570" y="1463811"/>
            <a:ext cx="9144448" cy="3876612"/>
          </a:xfrm>
          <a:custGeom>
            <a:avLst/>
            <a:gdLst/>
            <a:ahLst/>
            <a:cxnLst>
              <a:cxn ang="0">
                <a:pos x="6709" y="2360"/>
              </a:cxn>
              <a:cxn ang="0">
                <a:pos x="6709" y="0"/>
              </a:cxn>
              <a:cxn ang="0">
                <a:pos x="0" y="0"/>
              </a:cxn>
              <a:cxn ang="0">
                <a:pos x="0" y="7"/>
              </a:cxn>
              <a:cxn ang="0">
                <a:pos x="6701" y="7"/>
              </a:cxn>
              <a:cxn ang="0">
                <a:pos x="6701" y="2884"/>
              </a:cxn>
              <a:cxn ang="0">
                <a:pos x="6803" y="2884"/>
              </a:cxn>
              <a:cxn ang="0">
                <a:pos x="6803" y="2360"/>
              </a:cxn>
              <a:cxn ang="0">
                <a:pos x="6709" y="2360"/>
              </a:cxn>
              <a:cxn ang="0">
                <a:pos x="6709" y="2360"/>
              </a:cxn>
            </a:cxnLst>
            <a:rect l="0" t="0" r="r" b="b"/>
            <a:pathLst>
              <a:path w="6803" h="2884">
                <a:moveTo>
                  <a:pt x="6709" y="2360"/>
                </a:moveTo>
                <a:lnTo>
                  <a:pt x="6709" y="0"/>
                </a:lnTo>
                <a:lnTo>
                  <a:pt x="0" y="0"/>
                </a:lnTo>
                <a:lnTo>
                  <a:pt x="0" y="7"/>
                </a:lnTo>
                <a:lnTo>
                  <a:pt x="6701" y="7"/>
                </a:lnTo>
                <a:lnTo>
                  <a:pt x="6701" y="2884"/>
                </a:lnTo>
                <a:lnTo>
                  <a:pt x="6803" y="2884"/>
                </a:lnTo>
                <a:lnTo>
                  <a:pt x="6803" y="2360"/>
                </a:lnTo>
                <a:lnTo>
                  <a:pt x="6709" y="2360"/>
                </a:lnTo>
                <a:lnTo>
                  <a:pt x="6709" y="2360"/>
                </a:lnTo>
                <a:close/>
              </a:path>
            </a:pathLst>
          </a:custGeom>
          <a:solidFill>
            <a:srgbClr val="6BC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20" name="Freeform 25"/>
          <p:cNvSpPr>
            <a:spLocks/>
          </p:cNvSpPr>
          <p:nvPr/>
        </p:nvSpPr>
        <p:spPr bwMode="gray">
          <a:xfrm>
            <a:off x="570" y="5331013"/>
            <a:ext cx="9144448" cy="1091473"/>
          </a:xfrm>
          <a:custGeom>
            <a:avLst/>
            <a:gdLst/>
            <a:ahLst/>
            <a:cxnLst>
              <a:cxn ang="0">
                <a:pos x="6803" y="0"/>
              </a:cxn>
              <a:cxn ang="0">
                <a:pos x="6701" y="0"/>
              </a:cxn>
              <a:cxn ang="0">
                <a:pos x="6701" y="805"/>
              </a:cxn>
              <a:cxn ang="0">
                <a:pos x="0" y="805"/>
              </a:cxn>
              <a:cxn ang="0">
                <a:pos x="0" y="812"/>
              </a:cxn>
              <a:cxn ang="0">
                <a:pos x="6709" y="812"/>
              </a:cxn>
              <a:cxn ang="0">
                <a:pos x="6709" y="522"/>
              </a:cxn>
              <a:cxn ang="0">
                <a:pos x="6803" y="522"/>
              </a:cxn>
              <a:cxn ang="0">
                <a:pos x="6803" y="0"/>
              </a:cxn>
              <a:cxn ang="0">
                <a:pos x="6803" y="0"/>
              </a:cxn>
            </a:cxnLst>
            <a:rect l="0" t="0" r="r" b="b"/>
            <a:pathLst>
              <a:path w="6803" h="812">
                <a:moveTo>
                  <a:pt x="6803" y="0"/>
                </a:moveTo>
                <a:lnTo>
                  <a:pt x="6701" y="0"/>
                </a:lnTo>
                <a:lnTo>
                  <a:pt x="6701" y="805"/>
                </a:lnTo>
                <a:lnTo>
                  <a:pt x="0" y="805"/>
                </a:lnTo>
                <a:lnTo>
                  <a:pt x="0" y="812"/>
                </a:lnTo>
                <a:lnTo>
                  <a:pt x="6709" y="812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noProof="0" smtClean="0"/>
              <a:t>• KinGUI2 Secrets • Mar 15, 2012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Page </a:t>
            </a:r>
            <a:fld id="{87F334AE-4EAC-4C2D-A638-92A76F09FCC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gray">
          <a:xfrm>
            <a:off x="7432205" y="6570171"/>
            <a:ext cx="1241865" cy="144000"/>
            <a:chOff x="-22" y="1823"/>
            <a:chExt cx="5804" cy="673"/>
          </a:xfrm>
        </p:grpSpPr>
        <p:sp>
          <p:nvSpPr>
            <p:cNvPr id="1030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-22" y="1823"/>
              <a:ext cx="5804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Freeform 6"/>
            <p:cNvSpPr>
              <a:spLocks noEditPoints="1"/>
            </p:cNvSpPr>
            <p:nvPr userDrawn="1"/>
          </p:nvSpPr>
          <p:spPr bwMode="gray">
            <a:xfrm>
              <a:off x="-22" y="1835"/>
              <a:ext cx="395" cy="486"/>
            </a:xfrm>
            <a:custGeom>
              <a:avLst/>
              <a:gdLst>
                <a:gd name="T0" fmla="*/ 93 w 167"/>
                <a:gd name="T1" fmla="*/ 206 h 206"/>
                <a:gd name="T2" fmla="*/ 167 w 167"/>
                <a:gd name="T3" fmla="*/ 149 h 206"/>
                <a:gd name="T4" fmla="*/ 113 w 167"/>
                <a:gd name="T5" fmla="*/ 94 h 206"/>
                <a:gd name="T6" fmla="*/ 113 w 167"/>
                <a:gd name="T7" fmla="*/ 93 h 206"/>
                <a:gd name="T8" fmla="*/ 158 w 167"/>
                <a:gd name="T9" fmla="*/ 48 h 206"/>
                <a:gd name="T10" fmla="*/ 139 w 167"/>
                <a:gd name="T11" fmla="*/ 11 h 206"/>
                <a:gd name="T12" fmla="*/ 86 w 167"/>
                <a:gd name="T13" fmla="*/ 0 h 206"/>
                <a:gd name="T14" fmla="*/ 0 w 167"/>
                <a:gd name="T15" fmla="*/ 0 h 206"/>
                <a:gd name="T16" fmla="*/ 0 w 167"/>
                <a:gd name="T17" fmla="*/ 9 h 206"/>
                <a:gd name="T18" fmla="*/ 27 w 167"/>
                <a:gd name="T19" fmla="*/ 28 h 206"/>
                <a:gd name="T20" fmla="*/ 27 w 167"/>
                <a:gd name="T21" fmla="*/ 179 h 206"/>
                <a:gd name="T22" fmla="*/ 0 w 167"/>
                <a:gd name="T23" fmla="*/ 198 h 206"/>
                <a:gd name="T24" fmla="*/ 0 w 167"/>
                <a:gd name="T25" fmla="*/ 206 h 206"/>
                <a:gd name="T26" fmla="*/ 93 w 167"/>
                <a:gd name="T27" fmla="*/ 206 h 206"/>
                <a:gd name="T28" fmla="*/ 57 w 167"/>
                <a:gd name="T29" fmla="*/ 101 h 206"/>
                <a:gd name="T30" fmla="*/ 78 w 167"/>
                <a:gd name="T31" fmla="*/ 101 h 206"/>
                <a:gd name="T32" fmla="*/ 135 w 167"/>
                <a:gd name="T33" fmla="*/ 151 h 206"/>
                <a:gd name="T34" fmla="*/ 85 w 167"/>
                <a:gd name="T35" fmla="*/ 196 h 206"/>
                <a:gd name="T36" fmla="*/ 57 w 167"/>
                <a:gd name="T37" fmla="*/ 173 h 206"/>
                <a:gd name="T38" fmla="*/ 57 w 167"/>
                <a:gd name="T39" fmla="*/ 101 h 206"/>
                <a:gd name="T40" fmla="*/ 57 w 167"/>
                <a:gd name="T41" fmla="*/ 26 h 206"/>
                <a:gd name="T42" fmla="*/ 81 w 167"/>
                <a:gd name="T43" fmla="*/ 11 h 206"/>
                <a:gd name="T44" fmla="*/ 126 w 167"/>
                <a:gd name="T45" fmla="*/ 49 h 206"/>
                <a:gd name="T46" fmla="*/ 76 w 167"/>
                <a:gd name="T47" fmla="*/ 90 h 206"/>
                <a:gd name="T48" fmla="*/ 57 w 167"/>
                <a:gd name="T49" fmla="*/ 90 h 206"/>
                <a:gd name="T50" fmla="*/ 57 w 167"/>
                <a:gd name="T51" fmla="*/ 2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6">
                  <a:moveTo>
                    <a:pt x="93" y="206"/>
                  </a:moveTo>
                  <a:cubicBezTo>
                    <a:pt x="138" y="206"/>
                    <a:pt x="167" y="190"/>
                    <a:pt x="167" y="149"/>
                  </a:cubicBezTo>
                  <a:cubicBezTo>
                    <a:pt x="167" y="113"/>
                    <a:pt x="142" y="98"/>
                    <a:pt x="113" y="94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7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5"/>
                    <a:pt x="26" y="196"/>
                    <a:pt x="0" y="198"/>
                  </a:cubicBezTo>
                  <a:cubicBezTo>
                    <a:pt x="0" y="206"/>
                    <a:pt x="0" y="206"/>
                    <a:pt x="0" y="206"/>
                  </a:cubicBezTo>
                  <a:lnTo>
                    <a:pt x="93" y="206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6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7" y="90"/>
                    <a:pt x="76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" name="Freeform 7"/>
            <p:cNvSpPr>
              <a:spLocks noEditPoints="1"/>
            </p:cNvSpPr>
            <p:nvPr userDrawn="1"/>
          </p:nvSpPr>
          <p:spPr bwMode="gray">
            <a:xfrm>
              <a:off x="434" y="1969"/>
              <a:ext cx="319" cy="362"/>
            </a:xfrm>
            <a:custGeom>
              <a:avLst/>
              <a:gdLst>
                <a:gd name="T0" fmla="*/ 87 w 135"/>
                <a:gd name="T1" fmla="*/ 107 h 153"/>
                <a:gd name="T2" fmla="*/ 57 w 135"/>
                <a:gd name="T3" fmla="*/ 137 h 153"/>
                <a:gd name="T4" fmla="*/ 30 w 135"/>
                <a:gd name="T5" fmla="*/ 107 h 153"/>
                <a:gd name="T6" fmla="*/ 53 w 135"/>
                <a:gd name="T7" fmla="*/ 79 h 153"/>
                <a:gd name="T8" fmla="*/ 87 w 135"/>
                <a:gd name="T9" fmla="*/ 65 h 153"/>
                <a:gd name="T10" fmla="*/ 87 w 135"/>
                <a:gd name="T11" fmla="*/ 107 h 153"/>
                <a:gd name="T12" fmla="*/ 114 w 135"/>
                <a:gd name="T13" fmla="*/ 39 h 153"/>
                <a:gd name="T14" fmla="*/ 65 w 135"/>
                <a:gd name="T15" fmla="*/ 0 h 153"/>
                <a:gd name="T16" fmla="*/ 5 w 135"/>
                <a:gd name="T17" fmla="*/ 34 h 153"/>
                <a:gd name="T18" fmla="*/ 22 w 135"/>
                <a:gd name="T19" fmla="*/ 48 h 153"/>
                <a:gd name="T20" fmla="*/ 31 w 135"/>
                <a:gd name="T21" fmla="*/ 39 h 153"/>
                <a:gd name="T22" fmla="*/ 62 w 135"/>
                <a:gd name="T23" fmla="*/ 10 h 153"/>
                <a:gd name="T24" fmla="*/ 87 w 135"/>
                <a:gd name="T25" fmla="*/ 40 h 153"/>
                <a:gd name="T26" fmla="*/ 87 w 135"/>
                <a:gd name="T27" fmla="*/ 53 h 153"/>
                <a:gd name="T28" fmla="*/ 27 w 135"/>
                <a:gd name="T29" fmla="*/ 75 h 153"/>
                <a:gd name="T30" fmla="*/ 0 w 135"/>
                <a:gd name="T31" fmla="*/ 111 h 153"/>
                <a:gd name="T32" fmla="*/ 43 w 135"/>
                <a:gd name="T33" fmla="*/ 153 h 153"/>
                <a:gd name="T34" fmla="*/ 87 w 135"/>
                <a:gd name="T35" fmla="*/ 135 h 153"/>
                <a:gd name="T36" fmla="*/ 90 w 135"/>
                <a:gd name="T37" fmla="*/ 153 h 153"/>
                <a:gd name="T38" fmla="*/ 135 w 135"/>
                <a:gd name="T39" fmla="*/ 146 h 153"/>
                <a:gd name="T40" fmla="*/ 135 w 135"/>
                <a:gd name="T41" fmla="*/ 138 h 153"/>
                <a:gd name="T42" fmla="*/ 123 w 135"/>
                <a:gd name="T43" fmla="*/ 137 h 153"/>
                <a:gd name="T44" fmla="*/ 114 w 135"/>
                <a:gd name="T45" fmla="*/ 121 h 153"/>
                <a:gd name="T46" fmla="*/ 114 w 135"/>
                <a:gd name="T47" fmla="*/ 3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87" y="107"/>
                  </a:moveTo>
                  <a:cubicBezTo>
                    <a:pt x="87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6" y="85"/>
                    <a:pt x="53" y="79"/>
                  </a:cubicBezTo>
                  <a:cubicBezTo>
                    <a:pt x="65" y="75"/>
                    <a:pt x="81" y="69"/>
                    <a:pt x="87" y="65"/>
                  </a:cubicBezTo>
                  <a:lnTo>
                    <a:pt x="87" y="107"/>
                  </a:lnTo>
                  <a:close/>
                  <a:moveTo>
                    <a:pt x="114" y="39"/>
                  </a:moveTo>
                  <a:cubicBezTo>
                    <a:pt x="114" y="22"/>
                    <a:pt x="110" y="0"/>
                    <a:pt x="65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1" y="39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7" y="16"/>
                    <a:pt x="87" y="40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80" y="60"/>
                    <a:pt x="51" y="68"/>
                    <a:pt x="27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2"/>
                    <a:pt x="77" y="141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39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" name="Freeform 8"/>
            <p:cNvSpPr>
              <a:spLocks/>
            </p:cNvSpPr>
            <p:nvPr userDrawn="1"/>
          </p:nvSpPr>
          <p:spPr bwMode="gray">
            <a:xfrm>
              <a:off x="746" y="1977"/>
              <a:ext cx="375" cy="517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9 h 219"/>
                <a:gd name="T4" fmla="*/ 22 w 159"/>
                <a:gd name="T5" fmla="*/ 25 h 219"/>
                <a:gd name="T6" fmla="*/ 69 w 159"/>
                <a:gd name="T7" fmla="*/ 144 h 219"/>
                <a:gd name="T8" fmla="*/ 72 w 159"/>
                <a:gd name="T9" fmla="*/ 159 h 219"/>
                <a:gd name="T10" fmla="*/ 64 w 159"/>
                <a:gd name="T11" fmla="*/ 184 h 219"/>
                <a:gd name="T12" fmla="*/ 51 w 159"/>
                <a:gd name="T13" fmla="*/ 197 h 219"/>
                <a:gd name="T14" fmla="*/ 40 w 159"/>
                <a:gd name="T15" fmla="*/ 191 h 219"/>
                <a:gd name="T16" fmla="*/ 31 w 159"/>
                <a:gd name="T17" fmla="*/ 186 h 219"/>
                <a:gd name="T18" fmla="*/ 18 w 159"/>
                <a:gd name="T19" fmla="*/ 203 h 219"/>
                <a:gd name="T20" fmla="*/ 39 w 159"/>
                <a:gd name="T21" fmla="*/ 219 h 219"/>
                <a:gd name="T22" fmla="*/ 81 w 159"/>
                <a:gd name="T23" fmla="*/ 171 h 219"/>
                <a:gd name="T24" fmla="*/ 137 w 159"/>
                <a:gd name="T25" fmla="*/ 24 h 219"/>
                <a:gd name="T26" fmla="*/ 159 w 159"/>
                <a:gd name="T27" fmla="*/ 9 h 219"/>
                <a:gd name="T28" fmla="*/ 159 w 159"/>
                <a:gd name="T29" fmla="*/ 0 h 219"/>
                <a:gd name="T30" fmla="*/ 101 w 159"/>
                <a:gd name="T31" fmla="*/ 0 h 219"/>
                <a:gd name="T32" fmla="*/ 101 w 159"/>
                <a:gd name="T33" fmla="*/ 9 h 219"/>
                <a:gd name="T34" fmla="*/ 117 w 159"/>
                <a:gd name="T35" fmla="*/ 11 h 219"/>
                <a:gd name="T36" fmla="*/ 121 w 159"/>
                <a:gd name="T37" fmla="*/ 21 h 219"/>
                <a:gd name="T38" fmla="*/ 88 w 159"/>
                <a:gd name="T39" fmla="*/ 119 h 219"/>
                <a:gd name="T40" fmla="*/ 87 w 159"/>
                <a:gd name="T41" fmla="*/ 119 h 219"/>
                <a:gd name="T42" fmla="*/ 51 w 159"/>
                <a:gd name="T43" fmla="*/ 19 h 219"/>
                <a:gd name="T44" fmla="*/ 55 w 159"/>
                <a:gd name="T45" fmla="*/ 10 h 219"/>
                <a:gd name="T46" fmla="*/ 68 w 159"/>
                <a:gd name="T47" fmla="*/ 9 h 219"/>
                <a:gd name="T48" fmla="*/ 68 w 159"/>
                <a:gd name="T49" fmla="*/ 0 h 219"/>
                <a:gd name="T50" fmla="*/ 0 w 159"/>
                <a:gd name="T5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2" y="25"/>
                  </a:cubicBezTo>
                  <a:cubicBezTo>
                    <a:pt x="37" y="60"/>
                    <a:pt x="62" y="124"/>
                    <a:pt x="69" y="144"/>
                  </a:cubicBezTo>
                  <a:cubicBezTo>
                    <a:pt x="71" y="149"/>
                    <a:pt x="72" y="154"/>
                    <a:pt x="72" y="159"/>
                  </a:cubicBezTo>
                  <a:cubicBezTo>
                    <a:pt x="72" y="166"/>
                    <a:pt x="69" y="175"/>
                    <a:pt x="64" y="184"/>
                  </a:cubicBezTo>
                  <a:cubicBezTo>
                    <a:pt x="60" y="194"/>
                    <a:pt x="55" y="197"/>
                    <a:pt x="51" y="197"/>
                  </a:cubicBezTo>
                  <a:cubicBezTo>
                    <a:pt x="48" y="197"/>
                    <a:pt x="46" y="196"/>
                    <a:pt x="40" y="191"/>
                  </a:cubicBezTo>
                  <a:cubicBezTo>
                    <a:pt x="37" y="188"/>
                    <a:pt x="35" y="186"/>
                    <a:pt x="31" y="186"/>
                  </a:cubicBezTo>
                  <a:cubicBezTo>
                    <a:pt x="26" y="186"/>
                    <a:pt x="18" y="194"/>
                    <a:pt x="18" y="203"/>
                  </a:cubicBezTo>
                  <a:cubicBezTo>
                    <a:pt x="18" y="210"/>
                    <a:pt x="27" y="219"/>
                    <a:pt x="39" y="219"/>
                  </a:cubicBezTo>
                  <a:cubicBezTo>
                    <a:pt x="51" y="219"/>
                    <a:pt x="66" y="215"/>
                    <a:pt x="81" y="171"/>
                  </a:cubicBezTo>
                  <a:cubicBezTo>
                    <a:pt x="100" y="118"/>
                    <a:pt x="127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7" y="119"/>
                    <a:pt x="87" y="119"/>
                    <a:pt x="87" y="119"/>
                  </a:cubicBezTo>
                  <a:cubicBezTo>
                    <a:pt x="74" y="83"/>
                    <a:pt x="62" y="51"/>
                    <a:pt x="51" y="19"/>
                  </a:cubicBezTo>
                  <a:cubicBezTo>
                    <a:pt x="49" y="14"/>
                    <a:pt x="48" y="11"/>
                    <a:pt x="55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" name="Freeform 9"/>
            <p:cNvSpPr>
              <a:spLocks noEditPoints="1"/>
            </p:cNvSpPr>
            <p:nvPr userDrawn="1"/>
          </p:nvSpPr>
          <p:spPr bwMode="gray">
            <a:xfrm>
              <a:off x="1124" y="1969"/>
              <a:ext cx="304" cy="362"/>
            </a:xfrm>
            <a:custGeom>
              <a:avLst/>
              <a:gdLst>
                <a:gd name="T0" fmla="*/ 129 w 129"/>
                <a:gd name="T1" fmla="*/ 60 h 153"/>
                <a:gd name="T2" fmla="*/ 69 w 129"/>
                <a:gd name="T3" fmla="*/ 0 h 153"/>
                <a:gd name="T4" fmla="*/ 0 w 129"/>
                <a:gd name="T5" fmla="*/ 78 h 153"/>
                <a:gd name="T6" fmla="*/ 69 w 129"/>
                <a:gd name="T7" fmla="*/ 153 h 153"/>
                <a:gd name="T8" fmla="*/ 124 w 129"/>
                <a:gd name="T9" fmla="*/ 120 h 153"/>
                <a:gd name="T10" fmla="*/ 114 w 129"/>
                <a:gd name="T11" fmla="*/ 115 h 153"/>
                <a:gd name="T12" fmla="*/ 75 w 129"/>
                <a:gd name="T13" fmla="*/ 138 h 153"/>
                <a:gd name="T14" fmla="*/ 31 w 129"/>
                <a:gd name="T15" fmla="*/ 71 h 153"/>
                <a:gd name="T16" fmla="*/ 117 w 129"/>
                <a:gd name="T17" fmla="*/ 71 h 153"/>
                <a:gd name="T18" fmla="*/ 129 w 129"/>
                <a:gd name="T19" fmla="*/ 60 h 153"/>
                <a:gd name="T20" fmla="*/ 98 w 129"/>
                <a:gd name="T21" fmla="*/ 50 h 153"/>
                <a:gd name="T22" fmla="*/ 88 w 129"/>
                <a:gd name="T23" fmla="*/ 60 h 153"/>
                <a:gd name="T24" fmla="*/ 32 w 129"/>
                <a:gd name="T25" fmla="*/ 60 h 153"/>
                <a:gd name="T26" fmla="*/ 67 w 129"/>
                <a:gd name="T27" fmla="*/ 10 h 153"/>
                <a:gd name="T28" fmla="*/ 98 w 129"/>
                <a:gd name="T29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4" y="0"/>
                    <a:pt x="69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1" y="153"/>
                    <a:pt x="69" y="153"/>
                  </a:cubicBezTo>
                  <a:cubicBezTo>
                    <a:pt x="98" y="152"/>
                    <a:pt x="115" y="139"/>
                    <a:pt x="124" y="120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06" y="128"/>
                    <a:pt x="95" y="138"/>
                    <a:pt x="75" y="138"/>
                  </a:cubicBezTo>
                  <a:cubicBezTo>
                    <a:pt x="38" y="138"/>
                    <a:pt x="31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4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" name="Freeform 10"/>
            <p:cNvSpPr>
              <a:spLocks/>
            </p:cNvSpPr>
            <p:nvPr userDrawn="1"/>
          </p:nvSpPr>
          <p:spPr bwMode="gray">
            <a:xfrm>
              <a:off x="1473" y="1969"/>
              <a:ext cx="246" cy="352"/>
            </a:xfrm>
            <a:custGeom>
              <a:avLst/>
              <a:gdLst>
                <a:gd name="T0" fmla="*/ 46 w 104"/>
                <a:gd name="T1" fmla="*/ 0 h 149"/>
                <a:gd name="T2" fmla="*/ 0 w 104"/>
                <a:gd name="T3" fmla="*/ 7 h 149"/>
                <a:gd name="T4" fmla="*/ 0 w 104"/>
                <a:gd name="T5" fmla="*/ 15 h 149"/>
                <a:gd name="T6" fmla="*/ 12 w 104"/>
                <a:gd name="T7" fmla="*/ 16 h 149"/>
                <a:gd name="T8" fmla="*/ 21 w 104"/>
                <a:gd name="T9" fmla="*/ 30 h 149"/>
                <a:gd name="T10" fmla="*/ 21 w 104"/>
                <a:gd name="T11" fmla="*/ 149 h 149"/>
                <a:gd name="T12" fmla="*/ 49 w 104"/>
                <a:gd name="T13" fmla="*/ 149 h 149"/>
                <a:gd name="T14" fmla="*/ 49 w 104"/>
                <a:gd name="T15" fmla="*/ 54 h 149"/>
                <a:gd name="T16" fmla="*/ 66 w 104"/>
                <a:gd name="T17" fmla="*/ 23 h 149"/>
                <a:gd name="T18" fmla="*/ 85 w 104"/>
                <a:gd name="T19" fmla="*/ 30 h 149"/>
                <a:gd name="T20" fmla="*/ 91 w 104"/>
                <a:gd name="T21" fmla="*/ 31 h 149"/>
                <a:gd name="T22" fmla="*/ 104 w 104"/>
                <a:gd name="T23" fmla="*/ 14 h 149"/>
                <a:gd name="T24" fmla="*/ 89 w 104"/>
                <a:gd name="T25" fmla="*/ 0 h 149"/>
                <a:gd name="T26" fmla="*/ 49 w 104"/>
                <a:gd name="T27" fmla="*/ 24 h 149"/>
                <a:gd name="T28" fmla="*/ 46 w 104"/>
                <a:gd name="T2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49">
                  <a:moveTo>
                    <a:pt x="46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5" y="30"/>
                  </a:cubicBezTo>
                  <a:cubicBezTo>
                    <a:pt x="87" y="31"/>
                    <a:pt x="89" y="31"/>
                    <a:pt x="91" y="31"/>
                  </a:cubicBezTo>
                  <a:cubicBezTo>
                    <a:pt x="98" y="31"/>
                    <a:pt x="104" y="24"/>
                    <a:pt x="104" y="14"/>
                  </a:cubicBezTo>
                  <a:cubicBezTo>
                    <a:pt x="104" y="8"/>
                    <a:pt x="100" y="0"/>
                    <a:pt x="89" y="0"/>
                  </a:cubicBezTo>
                  <a:cubicBezTo>
                    <a:pt x="78" y="0"/>
                    <a:pt x="69" y="6"/>
                    <a:pt x="49" y="24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" name="Freeform 11"/>
            <p:cNvSpPr>
              <a:spLocks/>
            </p:cNvSpPr>
            <p:nvPr userDrawn="1"/>
          </p:nvSpPr>
          <p:spPr bwMode="gray">
            <a:xfrm>
              <a:off x="2362" y="1969"/>
              <a:ext cx="245" cy="352"/>
            </a:xfrm>
            <a:custGeom>
              <a:avLst/>
              <a:gdLst>
                <a:gd name="T0" fmla="*/ 46 w 104"/>
                <a:gd name="T1" fmla="*/ 0 h 149"/>
                <a:gd name="T2" fmla="*/ 49 w 104"/>
                <a:gd name="T3" fmla="*/ 24 h 149"/>
                <a:gd name="T4" fmla="*/ 89 w 104"/>
                <a:gd name="T5" fmla="*/ 0 h 149"/>
                <a:gd name="T6" fmla="*/ 104 w 104"/>
                <a:gd name="T7" fmla="*/ 15 h 149"/>
                <a:gd name="T8" fmla="*/ 91 w 104"/>
                <a:gd name="T9" fmla="*/ 31 h 149"/>
                <a:gd name="T10" fmla="*/ 85 w 104"/>
                <a:gd name="T11" fmla="*/ 30 h 149"/>
                <a:gd name="T12" fmla="*/ 66 w 104"/>
                <a:gd name="T13" fmla="*/ 23 h 149"/>
                <a:gd name="T14" fmla="*/ 49 w 104"/>
                <a:gd name="T15" fmla="*/ 54 h 149"/>
                <a:gd name="T16" fmla="*/ 49 w 104"/>
                <a:gd name="T17" fmla="*/ 149 h 149"/>
                <a:gd name="T18" fmla="*/ 21 w 104"/>
                <a:gd name="T19" fmla="*/ 149 h 149"/>
                <a:gd name="T20" fmla="*/ 21 w 104"/>
                <a:gd name="T21" fmla="*/ 30 h 149"/>
                <a:gd name="T22" fmla="*/ 12 w 104"/>
                <a:gd name="T23" fmla="*/ 16 h 149"/>
                <a:gd name="T24" fmla="*/ 0 w 104"/>
                <a:gd name="T25" fmla="*/ 15 h 149"/>
                <a:gd name="T26" fmla="*/ 0 w 104"/>
                <a:gd name="T27" fmla="*/ 7 h 149"/>
                <a:gd name="T28" fmla="*/ 46 w 104"/>
                <a:gd name="T2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49">
                  <a:moveTo>
                    <a:pt x="46" y="0"/>
                  </a:moveTo>
                  <a:cubicBezTo>
                    <a:pt x="49" y="24"/>
                    <a:pt x="49" y="24"/>
                    <a:pt x="49" y="24"/>
                  </a:cubicBezTo>
                  <a:cubicBezTo>
                    <a:pt x="69" y="7"/>
                    <a:pt x="78" y="0"/>
                    <a:pt x="89" y="0"/>
                  </a:cubicBezTo>
                  <a:cubicBezTo>
                    <a:pt x="100" y="0"/>
                    <a:pt x="104" y="8"/>
                    <a:pt x="104" y="15"/>
                  </a:cubicBezTo>
                  <a:cubicBezTo>
                    <a:pt x="104" y="24"/>
                    <a:pt x="98" y="31"/>
                    <a:pt x="91" y="31"/>
                  </a:cubicBezTo>
                  <a:cubicBezTo>
                    <a:pt x="89" y="31"/>
                    <a:pt x="87" y="31"/>
                    <a:pt x="85" y="30"/>
                  </a:cubicBezTo>
                  <a:cubicBezTo>
                    <a:pt x="76" y="25"/>
                    <a:pt x="71" y="23"/>
                    <a:pt x="66" y="23"/>
                  </a:cubicBezTo>
                  <a:cubicBezTo>
                    <a:pt x="59" y="23"/>
                    <a:pt x="49" y="31"/>
                    <a:pt x="49" y="54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20" y="18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" name="Freeform 12"/>
            <p:cNvSpPr>
              <a:spLocks/>
            </p:cNvSpPr>
            <p:nvPr userDrawn="1"/>
          </p:nvSpPr>
          <p:spPr bwMode="gray">
            <a:xfrm>
              <a:off x="1896" y="1825"/>
              <a:ext cx="423" cy="508"/>
            </a:xfrm>
            <a:custGeom>
              <a:avLst/>
              <a:gdLst>
                <a:gd name="T0" fmla="*/ 174 w 179"/>
                <a:gd name="T1" fmla="*/ 12 h 215"/>
                <a:gd name="T2" fmla="*/ 111 w 179"/>
                <a:gd name="T3" fmla="*/ 0 h 215"/>
                <a:gd name="T4" fmla="*/ 27 w 179"/>
                <a:gd name="T5" fmla="*/ 31 h 215"/>
                <a:gd name="T6" fmla="*/ 0 w 179"/>
                <a:gd name="T7" fmla="*/ 109 h 215"/>
                <a:gd name="T8" fmla="*/ 28 w 179"/>
                <a:gd name="T9" fmla="*/ 190 h 215"/>
                <a:gd name="T10" fmla="*/ 109 w 179"/>
                <a:gd name="T11" fmla="*/ 215 h 215"/>
                <a:gd name="T12" fmla="*/ 175 w 179"/>
                <a:gd name="T13" fmla="*/ 201 h 215"/>
                <a:gd name="T14" fmla="*/ 179 w 179"/>
                <a:gd name="T15" fmla="*/ 151 h 215"/>
                <a:gd name="T16" fmla="*/ 170 w 179"/>
                <a:gd name="T17" fmla="*/ 151 h 215"/>
                <a:gd name="T18" fmla="*/ 108 w 179"/>
                <a:gd name="T19" fmla="*/ 205 h 215"/>
                <a:gd name="T20" fmla="*/ 33 w 179"/>
                <a:gd name="T21" fmla="*/ 108 h 215"/>
                <a:gd name="T22" fmla="*/ 108 w 179"/>
                <a:gd name="T23" fmla="*/ 10 h 215"/>
                <a:gd name="T24" fmla="*/ 165 w 179"/>
                <a:gd name="T25" fmla="*/ 58 h 215"/>
                <a:gd name="T26" fmla="*/ 174 w 179"/>
                <a:gd name="T27" fmla="*/ 58 h 215"/>
                <a:gd name="T28" fmla="*/ 174 w 179"/>
                <a:gd name="T29" fmla="*/ 1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" h="215">
                  <a:moveTo>
                    <a:pt x="174" y="12"/>
                  </a:moveTo>
                  <a:cubicBezTo>
                    <a:pt x="161" y="5"/>
                    <a:pt x="138" y="0"/>
                    <a:pt x="111" y="0"/>
                  </a:cubicBezTo>
                  <a:cubicBezTo>
                    <a:pt x="74" y="0"/>
                    <a:pt x="45" y="11"/>
                    <a:pt x="27" y="31"/>
                  </a:cubicBezTo>
                  <a:cubicBezTo>
                    <a:pt x="10" y="50"/>
                    <a:pt x="0" y="75"/>
                    <a:pt x="0" y="109"/>
                  </a:cubicBezTo>
                  <a:cubicBezTo>
                    <a:pt x="0" y="144"/>
                    <a:pt x="10" y="172"/>
                    <a:pt x="28" y="190"/>
                  </a:cubicBezTo>
                  <a:cubicBezTo>
                    <a:pt x="47" y="208"/>
                    <a:pt x="76" y="215"/>
                    <a:pt x="109" y="215"/>
                  </a:cubicBezTo>
                  <a:cubicBezTo>
                    <a:pt x="133" y="215"/>
                    <a:pt x="161" y="209"/>
                    <a:pt x="175" y="201"/>
                  </a:cubicBezTo>
                  <a:cubicBezTo>
                    <a:pt x="179" y="151"/>
                    <a:pt x="179" y="151"/>
                    <a:pt x="179" y="151"/>
                  </a:cubicBezTo>
                  <a:cubicBezTo>
                    <a:pt x="170" y="151"/>
                    <a:pt x="170" y="151"/>
                    <a:pt x="170" y="151"/>
                  </a:cubicBezTo>
                  <a:cubicBezTo>
                    <a:pt x="162" y="182"/>
                    <a:pt x="147" y="205"/>
                    <a:pt x="108" y="205"/>
                  </a:cubicBezTo>
                  <a:cubicBezTo>
                    <a:pt x="46" y="205"/>
                    <a:pt x="33" y="144"/>
                    <a:pt x="33" y="108"/>
                  </a:cubicBezTo>
                  <a:cubicBezTo>
                    <a:pt x="33" y="59"/>
                    <a:pt x="53" y="10"/>
                    <a:pt x="108" y="10"/>
                  </a:cubicBezTo>
                  <a:cubicBezTo>
                    <a:pt x="139" y="10"/>
                    <a:pt x="160" y="23"/>
                    <a:pt x="165" y="58"/>
                  </a:cubicBezTo>
                  <a:cubicBezTo>
                    <a:pt x="174" y="58"/>
                    <a:pt x="174" y="58"/>
                    <a:pt x="174" y="58"/>
                  </a:cubicBezTo>
                  <a:lnTo>
                    <a:pt x="174" y="12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" name="Freeform 13"/>
            <p:cNvSpPr>
              <a:spLocks noEditPoints="1"/>
            </p:cNvSpPr>
            <p:nvPr userDrawn="1"/>
          </p:nvSpPr>
          <p:spPr bwMode="gray">
            <a:xfrm>
              <a:off x="2617" y="1969"/>
              <a:ext cx="337" cy="362"/>
            </a:xfrm>
            <a:custGeom>
              <a:avLst/>
              <a:gdLst>
                <a:gd name="T0" fmla="*/ 72 w 143"/>
                <a:gd name="T1" fmla="*/ 0 h 153"/>
                <a:gd name="T2" fmla="*/ 0 w 143"/>
                <a:gd name="T3" fmla="*/ 77 h 153"/>
                <a:gd name="T4" fmla="*/ 72 w 143"/>
                <a:gd name="T5" fmla="*/ 153 h 153"/>
                <a:gd name="T6" fmla="*/ 143 w 143"/>
                <a:gd name="T7" fmla="*/ 77 h 153"/>
                <a:gd name="T8" fmla="*/ 72 w 143"/>
                <a:gd name="T9" fmla="*/ 0 h 153"/>
                <a:gd name="T10" fmla="*/ 31 w 143"/>
                <a:gd name="T11" fmla="*/ 77 h 153"/>
                <a:gd name="T12" fmla="*/ 72 w 143"/>
                <a:gd name="T13" fmla="*/ 11 h 153"/>
                <a:gd name="T14" fmla="*/ 112 w 143"/>
                <a:gd name="T15" fmla="*/ 77 h 153"/>
                <a:gd name="T16" fmla="*/ 72 w 143"/>
                <a:gd name="T17" fmla="*/ 143 h 153"/>
                <a:gd name="T18" fmla="*/ 31 w 143"/>
                <a:gd name="T19" fmla="*/ 7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53">
                  <a:moveTo>
                    <a:pt x="72" y="0"/>
                  </a:moveTo>
                  <a:cubicBezTo>
                    <a:pt x="24" y="0"/>
                    <a:pt x="0" y="28"/>
                    <a:pt x="0" y="77"/>
                  </a:cubicBezTo>
                  <a:cubicBezTo>
                    <a:pt x="0" y="125"/>
                    <a:pt x="24" y="153"/>
                    <a:pt x="72" y="153"/>
                  </a:cubicBezTo>
                  <a:cubicBezTo>
                    <a:pt x="120" y="153"/>
                    <a:pt x="143" y="125"/>
                    <a:pt x="143" y="77"/>
                  </a:cubicBezTo>
                  <a:cubicBezTo>
                    <a:pt x="143" y="28"/>
                    <a:pt x="120" y="0"/>
                    <a:pt x="72" y="0"/>
                  </a:cubicBezTo>
                  <a:close/>
                  <a:moveTo>
                    <a:pt x="31" y="77"/>
                  </a:moveTo>
                  <a:cubicBezTo>
                    <a:pt x="31" y="36"/>
                    <a:pt x="44" y="11"/>
                    <a:pt x="72" y="11"/>
                  </a:cubicBezTo>
                  <a:cubicBezTo>
                    <a:pt x="99" y="11"/>
                    <a:pt x="112" y="36"/>
                    <a:pt x="112" y="77"/>
                  </a:cubicBezTo>
                  <a:cubicBezTo>
                    <a:pt x="112" y="118"/>
                    <a:pt x="99" y="143"/>
                    <a:pt x="72" y="143"/>
                  </a:cubicBezTo>
                  <a:cubicBezTo>
                    <a:pt x="44" y="143"/>
                    <a:pt x="31" y="118"/>
                    <a:pt x="31" y="77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" name="Freeform 14"/>
            <p:cNvSpPr>
              <a:spLocks noEditPoints="1"/>
            </p:cNvSpPr>
            <p:nvPr userDrawn="1"/>
          </p:nvSpPr>
          <p:spPr bwMode="gray">
            <a:xfrm>
              <a:off x="3002" y="1969"/>
              <a:ext cx="373" cy="522"/>
            </a:xfrm>
            <a:custGeom>
              <a:avLst/>
              <a:gdLst>
                <a:gd name="T0" fmla="*/ 49 w 158"/>
                <a:gd name="T1" fmla="*/ 54 h 221"/>
                <a:gd name="T2" fmla="*/ 53 w 158"/>
                <a:gd name="T3" fmla="*/ 37 h 221"/>
                <a:gd name="T4" fmla="*/ 88 w 158"/>
                <a:gd name="T5" fmla="*/ 16 h 221"/>
                <a:gd name="T6" fmla="*/ 127 w 158"/>
                <a:gd name="T7" fmla="*/ 75 h 221"/>
                <a:gd name="T8" fmla="*/ 83 w 158"/>
                <a:gd name="T9" fmla="*/ 143 h 221"/>
                <a:gd name="T10" fmla="*/ 51 w 158"/>
                <a:gd name="T11" fmla="*/ 121 h 221"/>
                <a:gd name="T12" fmla="*/ 49 w 158"/>
                <a:gd name="T13" fmla="*/ 103 h 221"/>
                <a:gd name="T14" fmla="*/ 49 w 158"/>
                <a:gd name="T15" fmla="*/ 54 h 221"/>
                <a:gd name="T16" fmla="*/ 0 w 158"/>
                <a:gd name="T17" fmla="*/ 7 h 221"/>
                <a:gd name="T18" fmla="*/ 0 w 158"/>
                <a:gd name="T19" fmla="*/ 15 h 221"/>
                <a:gd name="T20" fmla="*/ 11 w 158"/>
                <a:gd name="T21" fmla="*/ 16 h 221"/>
                <a:gd name="T22" fmla="*/ 21 w 158"/>
                <a:gd name="T23" fmla="*/ 30 h 221"/>
                <a:gd name="T24" fmla="*/ 21 w 158"/>
                <a:gd name="T25" fmla="*/ 221 h 221"/>
                <a:gd name="T26" fmla="*/ 49 w 158"/>
                <a:gd name="T27" fmla="*/ 221 h 221"/>
                <a:gd name="T28" fmla="*/ 49 w 158"/>
                <a:gd name="T29" fmla="*/ 146 h 221"/>
                <a:gd name="T30" fmla="*/ 83 w 158"/>
                <a:gd name="T31" fmla="*/ 153 h 221"/>
                <a:gd name="T32" fmla="*/ 158 w 158"/>
                <a:gd name="T33" fmla="*/ 73 h 221"/>
                <a:gd name="T34" fmla="*/ 100 w 158"/>
                <a:gd name="T35" fmla="*/ 0 h 221"/>
                <a:gd name="T36" fmla="*/ 49 w 158"/>
                <a:gd name="T37" fmla="*/ 22 h 221"/>
                <a:gd name="T38" fmla="*/ 45 w 158"/>
                <a:gd name="T39" fmla="*/ 0 h 221"/>
                <a:gd name="T40" fmla="*/ 0 w 158"/>
                <a:gd name="T41" fmla="*/ 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21">
                  <a:moveTo>
                    <a:pt x="49" y="54"/>
                  </a:moveTo>
                  <a:cubicBezTo>
                    <a:pt x="49" y="47"/>
                    <a:pt x="50" y="42"/>
                    <a:pt x="53" y="37"/>
                  </a:cubicBezTo>
                  <a:cubicBezTo>
                    <a:pt x="60" y="23"/>
                    <a:pt x="72" y="16"/>
                    <a:pt x="88" y="16"/>
                  </a:cubicBezTo>
                  <a:cubicBezTo>
                    <a:pt x="100" y="16"/>
                    <a:pt x="127" y="24"/>
                    <a:pt x="127" y="75"/>
                  </a:cubicBezTo>
                  <a:cubicBezTo>
                    <a:pt x="127" y="119"/>
                    <a:pt x="113" y="143"/>
                    <a:pt x="83" y="143"/>
                  </a:cubicBezTo>
                  <a:cubicBezTo>
                    <a:pt x="68" y="143"/>
                    <a:pt x="56" y="135"/>
                    <a:pt x="51" y="121"/>
                  </a:cubicBezTo>
                  <a:cubicBezTo>
                    <a:pt x="49" y="116"/>
                    <a:pt x="49" y="110"/>
                    <a:pt x="49" y="103"/>
                  </a:cubicBezTo>
                  <a:lnTo>
                    <a:pt x="49" y="54"/>
                  </a:lnTo>
                  <a:close/>
                  <a:moveTo>
                    <a:pt x="0" y="7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8"/>
                    <a:pt x="21" y="19"/>
                    <a:pt x="21" y="30"/>
                  </a:cubicBezTo>
                  <a:cubicBezTo>
                    <a:pt x="21" y="221"/>
                    <a:pt x="21" y="221"/>
                    <a:pt x="21" y="221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5" y="150"/>
                    <a:pt x="69" y="153"/>
                    <a:pt x="83" y="153"/>
                  </a:cubicBezTo>
                  <a:cubicBezTo>
                    <a:pt x="123" y="153"/>
                    <a:pt x="158" y="135"/>
                    <a:pt x="158" y="73"/>
                  </a:cubicBezTo>
                  <a:cubicBezTo>
                    <a:pt x="158" y="52"/>
                    <a:pt x="154" y="0"/>
                    <a:pt x="100" y="0"/>
                  </a:cubicBezTo>
                  <a:cubicBezTo>
                    <a:pt x="78" y="0"/>
                    <a:pt x="61" y="15"/>
                    <a:pt x="49" y="22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" name="Freeform 15"/>
            <p:cNvSpPr>
              <a:spLocks noEditPoints="1"/>
            </p:cNvSpPr>
            <p:nvPr userDrawn="1"/>
          </p:nvSpPr>
          <p:spPr bwMode="gray">
            <a:xfrm>
              <a:off x="5480" y="1969"/>
              <a:ext cx="302" cy="364"/>
            </a:xfrm>
            <a:custGeom>
              <a:avLst/>
              <a:gdLst>
                <a:gd name="T0" fmla="*/ 116 w 128"/>
                <a:gd name="T1" fmla="*/ 71 h 154"/>
                <a:gd name="T2" fmla="*/ 31 w 128"/>
                <a:gd name="T3" fmla="*/ 71 h 154"/>
                <a:gd name="T4" fmla="*/ 74 w 128"/>
                <a:gd name="T5" fmla="*/ 138 h 154"/>
                <a:gd name="T6" fmla="*/ 113 w 128"/>
                <a:gd name="T7" fmla="*/ 115 h 154"/>
                <a:gd name="T8" fmla="*/ 123 w 128"/>
                <a:gd name="T9" fmla="*/ 120 h 154"/>
                <a:gd name="T10" fmla="*/ 68 w 128"/>
                <a:gd name="T11" fmla="*/ 153 h 154"/>
                <a:gd name="T12" fmla="*/ 0 w 128"/>
                <a:gd name="T13" fmla="*/ 78 h 154"/>
                <a:gd name="T14" fmla="*/ 68 w 128"/>
                <a:gd name="T15" fmla="*/ 0 h 154"/>
                <a:gd name="T16" fmla="*/ 128 w 128"/>
                <a:gd name="T17" fmla="*/ 60 h 154"/>
                <a:gd name="T18" fmla="*/ 116 w 128"/>
                <a:gd name="T19" fmla="*/ 71 h 154"/>
                <a:gd name="T20" fmla="*/ 31 w 128"/>
                <a:gd name="T21" fmla="*/ 60 h 154"/>
                <a:gd name="T22" fmla="*/ 66 w 128"/>
                <a:gd name="T23" fmla="*/ 11 h 154"/>
                <a:gd name="T24" fmla="*/ 97 w 128"/>
                <a:gd name="T25" fmla="*/ 50 h 154"/>
                <a:gd name="T26" fmla="*/ 87 w 128"/>
                <a:gd name="T27" fmla="*/ 60 h 154"/>
                <a:gd name="T28" fmla="*/ 31 w 128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154">
                  <a:moveTo>
                    <a:pt x="116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7" y="138"/>
                    <a:pt x="74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8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8" y="42"/>
                    <a:pt x="128" y="60"/>
                  </a:cubicBezTo>
                  <a:cubicBezTo>
                    <a:pt x="128" y="70"/>
                    <a:pt x="123" y="71"/>
                    <a:pt x="116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5" y="11"/>
                    <a:pt x="66" y="11"/>
                  </a:cubicBezTo>
                  <a:cubicBezTo>
                    <a:pt x="94" y="11"/>
                    <a:pt x="97" y="39"/>
                    <a:pt x="97" y="50"/>
                  </a:cubicBezTo>
                  <a:cubicBezTo>
                    <a:pt x="97" y="56"/>
                    <a:pt x="95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" name="Freeform 16"/>
            <p:cNvSpPr>
              <a:spLocks noEditPoints="1"/>
            </p:cNvSpPr>
            <p:nvPr userDrawn="1"/>
          </p:nvSpPr>
          <p:spPr bwMode="gray">
            <a:xfrm>
              <a:off x="4360" y="1969"/>
              <a:ext cx="302" cy="364"/>
            </a:xfrm>
            <a:custGeom>
              <a:avLst/>
              <a:gdLst>
                <a:gd name="T0" fmla="*/ 117 w 128"/>
                <a:gd name="T1" fmla="*/ 71 h 154"/>
                <a:gd name="T2" fmla="*/ 31 w 128"/>
                <a:gd name="T3" fmla="*/ 71 h 154"/>
                <a:gd name="T4" fmla="*/ 75 w 128"/>
                <a:gd name="T5" fmla="*/ 138 h 154"/>
                <a:gd name="T6" fmla="*/ 113 w 128"/>
                <a:gd name="T7" fmla="*/ 115 h 154"/>
                <a:gd name="T8" fmla="*/ 123 w 128"/>
                <a:gd name="T9" fmla="*/ 120 h 154"/>
                <a:gd name="T10" fmla="*/ 69 w 128"/>
                <a:gd name="T11" fmla="*/ 153 h 154"/>
                <a:gd name="T12" fmla="*/ 0 w 128"/>
                <a:gd name="T13" fmla="*/ 78 h 154"/>
                <a:gd name="T14" fmla="*/ 68 w 128"/>
                <a:gd name="T15" fmla="*/ 0 h 154"/>
                <a:gd name="T16" fmla="*/ 128 w 128"/>
                <a:gd name="T17" fmla="*/ 60 h 154"/>
                <a:gd name="T18" fmla="*/ 117 w 128"/>
                <a:gd name="T19" fmla="*/ 71 h 154"/>
                <a:gd name="T20" fmla="*/ 31 w 128"/>
                <a:gd name="T21" fmla="*/ 60 h 154"/>
                <a:gd name="T22" fmla="*/ 67 w 128"/>
                <a:gd name="T23" fmla="*/ 11 h 154"/>
                <a:gd name="T24" fmla="*/ 98 w 128"/>
                <a:gd name="T25" fmla="*/ 50 h 154"/>
                <a:gd name="T26" fmla="*/ 87 w 128"/>
                <a:gd name="T27" fmla="*/ 60 h 154"/>
                <a:gd name="T28" fmla="*/ 31 w 128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8" y="42"/>
                    <a:pt x="128" y="60"/>
                  </a:cubicBezTo>
                  <a:cubicBezTo>
                    <a:pt x="128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1"/>
                    <a:pt x="67" y="11"/>
                  </a:cubicBezTo>
                  <a:cubicBezTo>
                    <a:pt x="94" y="11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" name="Freeform 17"/>
            <p:cNvSpPr>
              <a:spLocks/>
            </p:cNvSpPr>
            <p:nvPr userDrawn="1"/>
          </p:nvSpPr>
          <p:spPr bwMode="gray">
            <a:xfrm>
              <a:off x="3453" y="1825"/>
              <a:ext cx="319" cy="508"/>
            </a:xfrm>
            <a:custGeom>
              <a:avLst/>
              <a:gdLst>
                <a:gd name="T0" fmla="*/ 3 w 135"/>
                <a:gd name="T1" fmla="*/ 197 h 215"/>
                <a:gd name="T2" fmla="*/ 61 w 135"/>
                <a:gd name="T3" fmla="*/ 215 h 215"/>
                <a:gd name="T4" fmla="*/ 135 w 135"/>
                <a:gd name="T5" fmla="*/ 155 h 215"/>
                <a:gd name="T6" fmla="*/ 76 w 135"/>
                <a:gd name="T7" fmla="*/ 90 h 215"/>
                <a:gd name="T8" fmla="*/ 67 w 135"/>
                <a:gd name="T9" fmla="*/ 86 h 215"/>
                <a:gd name="T10" fmla="*/ 30 w 135"/>
                <a:gd name="T11" fmla="*/ 48 h 215"/>
                <a:gd name="T12" fmla="*/ 68 w 135"/>
                <a:gd name="T13" fmla="*/ 11 h 215"/>
                <a:gd name="T14" fmla="*/ 113 w 135"/>
                <a:gd name="T15" fmla="*/ 55 h 215"/>
                <a:gd name="T16" fmla="*/ 122 w 135"/>
                <a:gd name="T17" fmla="*/ 55 h 215"/>
                <a:gd name="T18" fmla="*/ 122 w 135"/>
                <a:gd name="T19" fmla="*/ 13 h 215"/>
                <a:gd name="T20" fmla="*/ 72 w 135"/>
                <a:gd name="T21" fmla="*/ 0 h 215"/>
                <a:gd name="T22" fmla="*/ 3 w 135"/>
                <a:gd name="T23" fmla="*/ 58 h 215"/>
                <a:gd name="T24" fmla="*/ 59 w 135"/>
                <a:gd name="T25" fmla="*/ 116 h 215"/>
                <a:gd name="T26" fmla="*/ 65 w 135"/>
                <a:gd name="T27" fmla="*/ 118 h 215"/>
                <a:gd name="T28" fmla="*/ 106 w 135"/>
                <a:gd name="T29" fmla="*/ 164 h 215"/>
                <a:gd name="T30" fmla="*/ 63 w 135"/>
                <a:gd name="T31" fmla="*/ 205 h 215"/>
                <a:gd name="T32" fmla="*/ 9 w 135"/>
                <a:gd name="T33" fmla="*/ 150 h 215"/>
                <a:gd name="T34" fmla="*/ 0 w 135"/>
                <a:gd name="T35" fmla="*/ 150 h 215"/>
                <a:gd name="T36" fmla="*/ 3 w 135"/>
                <a:gd name="T37" fmla="*/ 1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215">
                  <a:moveTo>
                    <a:pt x="3" y="197"/>
                  </a:moveTo>
                  <a:cubicBezTo>
                    <a:pt x="16" y="210"/>
                    <a:pt x="41" y="215"/>
                    <a:pt x="61" y="215"/>
                  </a:cubicBezTo>
                  <a:cubicBezTo>
                    <a:pt x="114" y="215"/>
                    <a:pt x="135" y="185"/>
                    <a:pt x="135" y="155"/>
                  </a:cubicBezTo>
                  <a:cubicBezTo>
                    <a:pt x="135" y="120"/>
                    <a:pt x="111" y="103"/>
                    <a:pt x="76" y="90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47" y="79"/>
                    <a:pt x="30" y="66"/>
                    <a:pt x="30" y="48"/>
                  </a:cubicBezTo>
                  <a:cubicBezTo>
                    <a:pt x="30" y="27"/>
                    <a:pt x="43" y="11"/>
                    <a:pt x="68" y="11"/>
                  </a:cubicBezTo>
                  <a:cubicBezTo>
                    <a:pt x="94" y="11"/>
                    <a:pt x="108" y="25"/>
                    <a:pt x="113" y="55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2" y="5"/>
                    <a:pt x="92" y="0"/>
                    <a:pt x="72" y="0"/>
                  </a:cubicBezTo>
                  <a:cubicBezTo>
                    <a:pt x="35" y="0"/>
                    <a:pt x="3" y="18"/>
                    <a:pt x="3" y="58"/>
                  </a:cubicBezTo>
                  <a:cubicBezTo>
                    <a:pt x="3" y="89"/>
                    <a:pt x="28" y="105"/>
                    <a:pt x="59" y="116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8" y="123"/>
                    <a:pt x="106" y="137"/>
                    <a:pt x="106" y="164"/>
                  </a:cubicBezTo>
                  <a:cubicBezTo>
                    <a:pt x="106" y="189"/>
                    <a:pt x="90" y="205"/>
                    <a:pt x="63" y="205"/>
                  </a:cubicBezTo>
                  <a:cubicBezTo>
                    <a:pt x="35" y="205"/>
                    <a:pt x="17" y="183"/>
                    <a:pt x="9" y="150"/>
                  </a:cubicBezTo>
                  <a:cubicBezTo>
                    <a:pt x="0" y="150"/>
                    <a:pt x="0" y="150"/>
                    <a:pt x="0" y="150"/>
                  </a:cubicBezTo>
                  <a:lnTo>
                    <a:pt x="3" y="19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" name="Freeform 18"/>
            <p:cNvSpPr>
              <a:spLocks/>
            </p:cNvSpPr>
            <p:nvPr userDrawn="1"/>
          </p:nvSpPr>
          <p:spPr bwMode="gray">
            <a:xfrm>
              <a:off x="5130" y="1969"/>
              <a:ext cx="293" cy="364"/>
            </a:xfrm>
            <a:custGeom>
              <a:avLst/>
              <a:gdLst>
                <a:gd name="T0" fmla="*/ 31 w 124"/>
                <a:gd name="T1" fmla="*/ 73 h 154"/>
                <a:gd name="T2" fmla="*/ 75 w 124"/>
                <a:gd name="T3" fmla="*/ 138 h 154"/>
                <a:gd name="T4" fmla="*/ 113 w 124"/>
                <a:gd name="T5" fmla="*/ 115 h 154"/>
                <a:gd name="T6" fmla="*/ 123 w 124"/>
                <a:gd name="T7" fmla="*/ 120 h 154"/>
                <a:gd name="T8" fmla="*/ 69 w 124"/>
                <a:gd name="T9" fmla="*/ 153 h 154"/>
                <a:gd name="T10" fmla="*/ 0 w 124"/>
                <a:gd name="T11" fmla="*/ 78 h 154"/>
                <a:gd name="T12" fmla="*/ 72 w 124"/>
                <a:gd name="T13" fmla="*/ 0 h 154"/>
                <a:gd name="T14" fmla="*/ 124 w 124"/>
                <a:gd name="T15" fmla="*/ 29 h 154"/>
                <a:gd name="T16" fmla="*/ 106 w 124"/>
                <a:gd name="T17" fmla="*/ 44 h 154"/>
                <a:gd name="T18" fmla="*/ 97 w 124"/>
                <a:gd name="T19" fmla="*/ 37 h 154"/>
                <a:gd name="T20" fmla="*/ 69 w 124"/>
                <a:gd name="T21" fmla="*/ 11 h 154"/>
                <a:gd name="T22" fmla="*/ 31 w 124"/>
                <a:gd name="T23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54">
                  <a:moveTo>
                    <a:pt x="31" y="73"/>
                  </a:moveTo>
                  <a:cubicBezTo>
                    <a:pt x="30" y="103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8"/>
                    <a:pt x="18" y="0"/>
                    <a:pt x="72" y="0"/>
                  </a:cubicBezTo>
                  <a:cubicBezTo>
                    <a:pt x="104" y="0"/>
                    <a:pt x="124" y="15"/>
                    <a:pt x="124" y="29"/>
                  </a:cubicBezTo>
                  <a:cubicBezTo>
                    <a:pt x="124" y="40"/>
                    <a:pt x="112" y="44"/>
                    <a:pt x="106" y="44"/>
                  </a:cubicBezTo>
                  <a:cubicBezTo>
                    <a:pt x="101" y="44"/>
                    <a:pt x="99" y="41"/>
                    <a:pt x="97" y="37"/>
                  </a:cubicBezTo>
                  <a:cubicBezTo>
                    <a:pt x="91" y="20"/>
                    <a:pt x="83" y="11"/>
                    <a:pt x="69" y="11"/>
                  </a:cubicBezTo>
                  <a:cubicBezTo>
                    <a:pt x="48" y="11"/>
                    <a:pt x="31" y="28"/>
                    <a:pt x="31" y="73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" name="Freeform 19"/>
            <p:cNvSpPr>
              <a:spLocks/>
            </p:cNvSpPr>
            <p:nvPr userDrawn="1"/>
          </p:nvSpPr>
          <p:spPr bwMode="gray">
            <a:xfrm>
              <a:off x="3828" y="1969"/>
              <a:ext cx="296" cy="364"/>
            </a:xfrm>
            <a:custGeom>
              <a:avLst/>
              <a:gdLst>
                <a:gd name="T0" fmla="*/ 31 w 125"/>
                <a:gd name="T1" fmla="*/ 73 h 154"/>
                <a:gd name="T2" fmla="*/ 75 w 125"/>
                <a:gd name="T3" fmla="*/ 138 h 154"/>
                <a:gd name="T4" fmla="*/ 114 w 125"/>
                <a:gd name="T5" fmla="*/ 115 h 154"/>
                <a:gd name="T6" fmla="*/ 123 w 125"/>
                <a:gd name="T7" fmla="*/ 120 h 154"/>
                <a:gd name="T8" fmla="*/ 69 w 125"/>
                <a:gd name="T9" fmla="*/ 153 h 154"/>
                <a:gd name="T10" fmla="*/ 0 w 125"/>
                <a:gd name="T11" fmla="*/ 78 h 154"/>
                <a:gd name="T12" fmla="*/ 73 w 125"/>
                <a:gd name="T13" fmla="*/ 0 h 154"/>
                <a:gd name="T14" fmla="*/ 125 w 125"/>
                <a:gd name="T15" fmla="*/ 29 h 154"/>
                <a:gd name="T16" fmla="*/ 107 w 125"/>
                <a:gd name="T17" fmla="*/ 44 h 154"/>
                <a:gd name="T18" fmla="*/ 98 w 125"/>
                <a:gd name="T19" fmla="*/ 37 h 154"/>
                <a:gd name="T20" fmla="*/ 69 w 125"/>
                <a:gd name="T21" fmla="*/ 11 h 154"/>
                <a:gd name="T22" fmla="*/ 31 w 125"/>
                <a:gd name="T23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154">
                  <a:moveTo>
                    <a:pt x="31" y="73"/>
                  </a:moveTo>
                  <a:cubicBezTo>
                    <a:pt x="31" y="103"/>
                    <a:pt x="39" y="138"/>
                    <a:pt x="75" y="138"/>
                  </a:cubicBezTo>
                  <a:cubicBezTo>
                    <a:pt x="94" y="138"/>
                    <a:pt x="106" y="128"/>
                    <a:pt x="114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8"/>
                    <a:pt x="19" y="0"/>
                    <a:pt x="73" y="0"/>
                  </a:cubicBezTo>
                  <a:cubicBezTo>
                    <a:pt x="105" y="0"/>
                    <a:pt x="125" y="15"/>
                    <a:pt x="125" y="29"/>
                  </a:cubicBezTo>
                  <a:cubicBezTo>
                    <a:pt x="125" y="40"/>
                    <a:pt x="113" y="44"/>
                    <a:pt x="107" y="44"/>
                  </a:cubicBezTo>
                  <a:cubicBezTo>
                    <a:pt x="101" y="44"/>
                    <a:pt x="100" y="41"/>
                    <a:pt x="98" y="37"/>
                  </a:cubicBezTo>
                  <a:cubicBezTo>
                    <a:pt x="92" y="20"/>
                    <a:pt x="83" y="11"/>
                    <a:pt x="69" y="11"/>
                  </a:cubicBezTo>
                  <a:cubicBezTo>
                    <a:pt x="49" y="11"/>
                    <a:pt x="31" y="28"/>
                    <a:pt x="31" y="73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" name="Freeform 20"/>
            <p:cNvSpPr>
              <a:spLocks/>
            </p:cNvSpPr>
            <p:nvPr userDrawn="1"/>
          </p:nvSpPr>
          <p:spPr bwMode="gray">
            <a:xfrm>
              <a:off x="4707" y="1969"/>
              <a:ext cx="345" cy="352"/>
            </a:xfrm>
            <a:custGeom>
              <a:avLst/>
              <a:gdLst>
                <a:gd name="T0" fmla="*/ 21 w 146"/>
                <a:gd name="T1" fmla="*/ 30 h 149"/>
                <a:gd name="T2" fmla="*/ 20 w 146"/>
                <a:gd name="T3" fmla="*/ 149 h 149"/>
                <a:gd name="T4" fmla="*/ 48 w 146"/>
                <a:gd name="T5" fmla="*/ 149 h 149"/>
                <a:gd name="T6" fmla="*/ 49 w 146"/>
                <a:gd name="T7" fmla="*/ 54 h 149"/>
                <a:gd name="T8" fmla="*/ 52 w 146"/>
                <a:gd name="T9" fmla="*/ 38 h 149"/>
                <a:gd name="T10" fmla="*/ 87 w 146"/>
                <a:gd name="T11" fmla="*/ 16 h 149"/>
                <a:gd name="T12" fmla="*/ 118 w 146"/>
                <a:gd name="T13" fmla="*/ 53 h 149"/>
                <a:gd name="T14" fmla="*/ 119 w 146"/>
                <a:gd name="T15" fmla="*/ 149 h 149"/>
                <a:gd name="T16" fmla="*/ 146 w 146"/>
                <a:gd name="T17" fmla="*/ 149 h 149"/>
                <a:gd name="T18" fmla="*/ 146 w 146"/>
                <a:gd name="T19" fmla="*/ 47 h 149"/>
                <a:gd name="T20" fmla="*/ 103 w 146"/>
                <a:gd name="T21" fmla="*/ 0 h 149"/>
                <a:gd name="T22" fmla="*/ 48 w 146"/>
                <a:gd name="T23" fmla="*/ 23 h 149"/>
                <a:gd name="T24" fmla="*/ 44 w 146"/>
                <a:gd name="T25" fmla="*/ 0 h 149"/>
                <a:gd name="T26" fmla="*/ 0 w 146"/>
                <a:gd name="T27" fmla="*/ 8 h 149"/>
                <a:gd name="T28" fmla="*/ 0 w 146"/>
                <a:gd name="T29" fmla="*/ 15 h 149"/>
                <a:gd name="T30" fmla="*/ 11 w 146"/>
                <a:gd name="T31" fmla="*/ 16 h 149"/>
                <a:gd name="T32" fmla="*/ 21 w 146"/>
                <a:gd name="T33" fmla="*/ 3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49">
                  <a:moveTo>
                    <a:pt x="21" y="30"/>
                  </a:moveTo>
                  <a:cubicBezTo>
                    <a:pt x="20" y="149"/>
                    <a:pt x="20" y="149"/>
                    <a:pt x="20" y="149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47"/>
                    <a:pt x="49" y="42"/>
                    <a:pt x="52" y="38"/>
                  </a:cubicBezTo>
                  <a:cubicBezTo>
                    <a:pt x="58" y="26"/>
                    <a:pt x="71" y="16"/>
                    <a:pt x="87" y="16"/>
                  </a:cubicBezTo>
                  <a:cubicBezTo>
                    <a:pt x="107" y="16"/>
                    <a:pt x="118" y="28"/>
                    <a:pt x="118" y="53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46" y="149"/>
                    <a:pt x="146" y="149"/>
                    <a:pt x="146" y="1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17"/>
                    <a:pt x="130" y="0"/>
                    <a:pt x="103" y="0"/>
                  </a:cubicBezTo>
                  <a:cubicBezTo>
                    <a:pt x="81" y="0"/>
                    <a:pt x="67" y="11"/>
                    <a:pt x="48" y="2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8"/>
                    <a:pt x="21" y="19"/>
                    <a:pt x="2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" name="Oval 21"/>
            <p:cNvSpPr>
              <a:spLocks noChangeArrowheads="1"/>
            </p:cNvSpPr>
            <p:nvPr userDrawn="1"/>
          </p:nvSpPr>
          <p:spPr bwMode="gray">
            <a:xfrm>
              <a:off x="4197" y="1821"/>
              <a:ext cx="85" cy="85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" name="Freeform 22"/>
            <p:cNvSpPr>
              <a:spLocks/>
            </p:cNvSpPr>
            <p:nvPr userDrawn="1"/>
          </p:nvSpPr>
          <p:spPr bwMode="gray">
            <a:xfrm>
              <a:off x="4159" y="1969"/>
              <a:ext cx="114" cy="352"/>
            </a:xfrm>
            <a:custGeom>
              <a:avLst/>
              <a:gdLst>
                <a:gd name="T0" fmla="*/ 20 w 48"/>
                <a:gd name="T1" fmla="*/ 30 h 149"/>
                <a:gd name="T2" fmla="*/ 20 w 48"/>
                <a:gd name="T3" fmla="*/ 149 h 149"/>
                <a:gd name="T4" fmla="*/ 48 w 48"/>
                <a:gd name="T5" fmla="*/ 149 h 149"/>
                <a:gd name="T6" fmla="*/ 48 w 48"/>
                <a:gd name="T7" fmla="*/ 2 h 149"/>
                <a:gd name="T8" fmla="*/ 46 w 48"/>
                <a:gd name="T9" fmla="*/ 0 h 149"/>
                <a:gd name="T10" fmla="*/ 0 w 48"/>
                <a:gd name="T11" fmla="*/ 8 h 149"/>
                <a:gd name="T12" fmla="*/ 0 w 48"/>
                <a:gd name="T13" fmla="*/ 15 h 149"/>
                <a:gd name="T14" fmla="*/ 11 w 48"/>
                <a:gd name="T15" fmla="*/ 17 h 149"/>
                <a:gd name="T16" fmla="*/ 20 w 48"/>
                <a:gd name="T17" fmla="*/ 3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9">
                  <a:moveTo>
                    <a:pt x="20" y="30"/>
                  </a:moveTo>
                  <a:cubicBezTo>
                    <a:pt x="20" y="149"/>
                    <a:pt x="20" y="149"/>
                    <a:pt x="20" y="149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9" y="18"/>
                    <a:pt x="20" y="19"/>
                    <a:pt x="20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10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0" r:id="rId3"/>
    <p:sldLayoutId id="2147483650" r:id="rId4"/>
    <p:sldLayoutId id="2147483654" r:id="rId5"/>
    <p:sldLayoutId id="2147483652" r:id="rId6"/>
    <p:sldLayoutId id="2147483666" r:id="rId7"/>
    <p:sldLayoutId id="2147483671" r:id="rId8"/>
    <p:sldLayoutId id="2147483667" r:id="rId9"/>
    <p:sldLayoutId id="2147483664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emea\bcs_global_group\Modell\Projects\ongoing\Gao\Rtutorial\KinGUI2\KinGUI2_help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file:///\\emea\bcs_global_group\Modell\Projects\ongoing\Gao\Rtutorial\KinGUI2\kinGUI2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RLSkinfitfullMap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Rsamplescripts/Materials/R-debug-tools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tats.uwo.ca/faculty/murdoch/software/debugging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/rstudio-in-the-cloud-for-dummi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r-bloggers.com/r-ec2-rstudio-serve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r="24"/>
          <a:stretch>
            <a:fillRect/>
          </a:stretch>
        </p:blipFill>
        <p:spPr bwMode="gray"/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GB" dirty="0" smtClean="0"/>
              <a:t>Zhenglei Gao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GB" dirty="0" smtClean="0"/>
              <a:t>KinGUI2 Secrets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r>
              <a:rPr lang="en-GB" dirty="0" smtClean="0"/>
              <a:t>Mar 15, 2012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noProof="0" smtClean="0"/>
              <a:t>• KinGUI2 Secrets • Mar 15, 2012</a:t>
            </a:r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87F334AE-4EAC-4C2D-A638-92A76F09FCC4}" type="slidenum">
              <a:rPr lang="en-GB" noProof="0" smtClean="0"/>
              <a:pPr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922467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dirty="0" smtClean="0"/>
              <a:t>Programming in R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GB" dirty="0"/>
              <a:t>S:\</a:t>
            </a:r>
            <a:r>
              <a:rPr lang="en-GB" dirty="0" smtClean="0"/>
              <a:t>Projects\ongoing\Gao\Rtutorial</a:t>
            </a:r>
          </a:p>
          <a:p>
            <a:pPr lvl="1"/>
            <a:r>
              <a:rPr lang="en-GB" dirty="0" smtClean="0"/>
              <a:t>Materials: Some nice tutorials and guides from the internet.</a:t>
            </a:r>
          </a:p>
          <a:p>
            <a:pPr lvl="1"/>
            <a:r>
              <a:rPr lang="en-GB" dirty="0" smtClean="0"/>
              <a:t>Rtutorial.pdf: R Basics(programming, graphics), Advanced Topics(debugging, package), Resources.</a:t>
            </a:r>
          </a:p>
          <a:p>
            <a:pPr lvl="1"/>
            <a:r>
              <a:rPr lang="en-GB" dirty="0" err="1" smtClean="0"/>
              <a:t>Rtutorial.r</a:t>
            </a:r>
            <a:r>
              <a:rPr lang="en-GB" dirty="0" smtClean="0"/>
              <a:t>: R scripts used in the tutorial, which can also be extracted from </a:t>
            </a:r>
            <a:r>
              <a:rPr lang="en-GB" dirty="0" err="1" smtClean="0"/>
              <a:t>Rtutorial.Rnw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pt-BR" smtClean="0"/>
              <a:t>• KinGUI2 Secrets • Mar 15, 2012</a:t>
            </a:r>
            <a:endParaRPr lang="en-GB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 bwMode="gray"/>
        <p:txBody>
          <a:bodyPr/>
          <a:lstStyle/>
          <a:p>
            <a:r>
              <a:rPr lang="en-GB" dirty="0" smtClean="0"/>
              <a:t>A very brief introduction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r>
              <a:rPr lang="en-GB" smtClean="0"/>
              <a:t>Page </a:t>
            </a:r>
            <a:fld id="{87F334AE-4EAC-4C2D-A638-92A76F09FCC4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r="60"/>
          <a:stretch>
            <a:fillRect/>
          </a:stretch>
        </p:blipFill>
        <p:spPr bwMode="gray"/>
      </p:pic>
      <p:pic>
        <p:nvPicPr>
          <p:cNvPr id="3" name="Bildplatzhalter 2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r="60"/>
          <a:stretch>
            <a:fillRect/>
          </a:stretch>
        </p:blipFill>
        <p:spPr bwMode="gray"/>
      </p:pic>
    </p:spTree>
    <p:extLst>
      <p:ext uri="{BB962C8B-B14F-4D97-AF65-F5344CB8AC3E}">
        <p14:creationId xmlns:p14="http://schemas.microsoft.com/office/powerpoint/2010/main" val="23049831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GB" smtClean="0"/>
              <a:t>Thank you!</a:t>
            </a: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r>
              <a:rPr lang="en-GB" dirty="0" smtClean="0"/>
              <a:t>March 15, 2012</a:t>
            </a:r>
            <a:endParaRPr lang="en-GB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r="24"/>
          <a:stretch>
            <a:fillRect/>
          </a:stretch>
        </p:blipFill>
        <p:spPr bwMode="gray"/>
      </p:pic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pt-BR" smtClean="0"/>
              <a:t>• KinGUI2 Secrets • Mar 15, 2012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r>
              <a:rPr lang="en-GB" smtClean="0"/>
              <a:t>Page </a:t>
            </a:r>
            <a:fld id="{87F334AE-4EAC-4C2D-A638-92A76F09FCC4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pt-BR" dirty="0" smtClean="0"/>
              <a:t>• KinGUI2 Secrets • Mar 15, 2012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GB" dirty="0" smtClean="0"/>
              <a:t>Documentation for the Source Functions</a:t>
            </a:r>
            <a:endParaRPr lang="en-GB" dirty="0" smtClean="0"/>
          </a:p>
          <a:p>
            <a:r>
              <a:rPr lang="en-GB" dirty="0" smtClean="0"/>
              <a:t>Package Structure</a:t>
            </a:r>
          </a:p>
          <a:p>
            <a:r>
              <a:rPr lang="en-GB" dirty="0" smtClean="0"/>
              <a:t>Step Through an Example Source Function</a:t>
            </a:r>
          </a:p>
          <a:p>
            <a:r>
              <a:rPr lang="en-GB" dirty="0" smtClean="0"/>
              <a:t>Debugging in R</a:t>
            </a:r>
          </a:p>
          <a:p>
            <a:r>
              <a:rPr lang="en-GB" dirty="0" err="1" smtClean="0"/>
              <a:t>RStudio</a:t>
            </a:r>
            <a:r>
              <a:rPr lang="en-GB" dirty="0" smtClean="0"/>
              <a:t> Experience</a:t>
            </a:r>
          </a:p>
          <a:p>
            <a:r>
              <a:rPr lang="en-GB" dirty="0" smtClean="0"/>
              <a:t>Programming in R</a:t>
            </a:r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 bwMode="gray"/>
      </p:pic>
    </p:spTree>
    <p:extLst>
      <p:ext uri="{BB962C8B-B14F-4D97-AF65-F5344CB8AC3E}">
        <p14:creationId xmlns:p14="http://schemas.microsoft.com/office/powerpoint/2010/main" val="16113462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dirty="0" smtClean="0"/>
              <a:t>Documentation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GB" dirty="0" smtClean="0"/>
              <a:t>We follow the R </a:t>
            </a:r>
            <a:r>
              <a:rPr lang="en-GB" dirty="0" smtClean="0"/>
              <a:t>package documentation </a:t>
            </a:r>
            <a:r>
              <a:rPr lang="en-GB" dirty="0" smtClean="0"/>
              <a:t>system.</a:t>
            </a:r>
          </a:p>
          <a:p>
            <a:pPr lvl="1"/>
            <a:r>
              <a:rPr lang="en-GB" dirty="0" smtClean="0"/>
              <a:t>Help Files(man/.Rd=&gt;</a:t>
            </a:r>
            <a:r>
              <a:rPr lang="en-GB" dirty="0" smtClean="0">
                <a:hlinkClick r:id="rId3" action="ppaction://hlinkfile"/>
              </a:rPr>
              <a:t>manual.pdf</a:t>
            </a:r>
            <a:r>
              <a:rPr lang="en-GB" dirty="0" smtClean="0"/>
              <a:t>)</a:t>
            </a:r>
          </a:p>
          <a:p>
            <a:pPr lvl="3"/>
            <a:r>
              <a:rPr lang="en-GB" dirty="0" smtClean="0"/>
              <a:t>Brief or detailed descriptions of the source functions.</a:t>
            </a:r>
          </a:p>
          <a:p>
            <a:pPr lvl="3"/>
            <a:r>
              <a:rPr lang="en-GB" dirty="0" smtClean="0"/>
              <a:t>Input arguments and returned values.</a:t>
            </a:r>
          </a:p>
          <a:p>
            <a:pPr lvl="3"/>
            <a:r>
              <a:rPr lang="en-GB" dirty="0" smtClean="0"/>
              <a:t>Usage and examples</a:t>
            </a:r>
          </a:p>
          <a:p>
            <a:pPr lvl="3"/>
            <a:r>
              <a:rPr lang="en-GB" dirty="0" smtClean="0"/>
              <a:t>Other information: author, references.</a:t>
            </a:r>
          </a:p>
          <a:p>
            <a:pPr lvl="1"/>
            <a:r>
              <a:rPr lang="en-GB" dirty="0" smtClean="0"/>
              <a:t>Vignette(KinGUI2.Rnw=&gt;</a:t>
            </a:r>
            <a:r>
              <a:rPr lang="en-GB" dirty="0" smtClean="0">
                <a:hlinkClick r:id="rId4" action="ppaction://hlinkfile"/>
              </a:rPr>
              <a:t>KinGUI2.pdf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A few technical details like how the formation fraction is handled.</a:t>
            </a:r>
          </a:p>
          <a:p>
            <a:pPr lvl="2"/>
            <a:r>
              <a:rPr lang="en-GB" dirty="0" smtClean="0"/>
              <a:t>Examples of using the source functions.</a:t>
            </a:r>
          </a:p>
          <a:p>
            <a:pPr lvl="2"/>
            <a:r>
              <a:rPr lang="en-GB" dirty="0" smtClean="0"/>
              <a:t>Package and function structures are explained. </a:t>
            </a:r>
          </a:p>
          <a:p>
            <a:pPr lvl="2"/>
            <a:endParaRPr lang="en-GB" dirty="0" smtClean="0"/>
          </a:p>
          <a:p>
            <a:pPr marL="266700" lvl="2" indent="0">
              <a:buNone/>
            </a:pPr>
            <a:endParaRPr lang="en-GB" dirty="0" smtClean="0"/>
          </a:p>
          <a:p>
            <a:pPr marL="0" lvl="1" indent="0">
              <a:buNone/>
            </a:pPr>
            <a:endParaRPr lang="en-GB" dirty="0" smtClean="0"/>
          </a:p>
          <a:p>
            <a:pPr lvl="4"/>
            <a:endParaRPr lang="en-GB" dirty="0" smtClean="0"/>
          </a:p>
          <a:p>
            <a:pPr marL="809625" lvl="4" indent="0">
              <a:buNone/>
            </a:pPr>
            <a:endParaRPr lang="en-GB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pt-BR" smtClean="0"/>
              <a:t>• KinGUI2 Secrets • Mar 15, 2012</a:t>
            </a:r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1"/>
            <a:r>
              <a:rPr lang="en-GB" dirty="0" smtClean="0"/>
              <a:t>Where to find them?</a:t>
            </a:r>
          </a:p>
          <a:p>
            <a:pPr lvl="2"/>
            <a:r>
              <a:rPr lang="en-GB" dirty="0" smtClean="0"/>
              <a:t>Under the Repository: </a:t>
            </a:r>
            <a:r>
              <a:rPr lang="en-GB" sz="1100" dirty="0" smtClean="0"/>
              <a:t>S</a:t>
            </a:r>
            <a:r>
              <a:rPr lang="en-GB" sz="1100" dirty="0"/>
              <a:t>:/Software &amp; </a:t>
            </a:r>
            <a:r>
              <a:rPr lang="en-GB" sz="1100" dirty="0" smtClean="0"/>
              <a:t>EDV/Models/FOCUS Kinetics/</a:t>
            </a:r>
            <a:r>
              <a:rPr lang="en-GB" sz="1100" dirty="0" err="1" smtClean="0"/>
              <a:t>KinGUIIDev</a:t>
            </a:r>
            <a:r>
              <a:rPr lang="en-GB" sz="1100" dirty="0" smtClean="0"/>
              <a:t>/Repository/</a:t>
            </a:r>
            <a:r>
              <a:rPr lang="en-GB" sz="1100" dirty="0" err="1" smtClean="0"/>
              <a:t>DevSF</a:t>
            </a:r>
            <a:r>
              <a:rPr lang="en-GB" sz="1100" dirty="0" smtClean="0"/>
              <a:t>/</a:t>
            </a:r>
            <a:r>
              <a:rPr lang="en-GB" sz="1100" dirty="0" err="1" smtClean="0"/>
              <a:t>dev</a:t>
            </a:r>
            <a:r>
              <a:rPr lang="en-GB" sz="1100" dirty="0" smtClean="0"/>
              <a:t>/doc/</a:t>
            </a:r>
          </a:p>
          <a:p>
            <a:pPr lvl="3"/>
            <a:r>
              <a:rPr lang="en-GB" dirty="0" smtClean="0"/>
              <a:t>./KinGUI2 as a package</a:t>
            </a:r>
          </a:p>
          <a:p>
            <a:pPr lvl="1"/>
            <a:r>
              <a:rPr lang="en-GB" dirty="0" smtClean="0"/>
              <a:t>How to maintain and update them?</a:t>
            </a:r>
            <a:r>
              <a:rPr lang="en-GB" dirty="0"/>
              <a:t>(</a:t>
            </a:r>
            <a:r>
              <a:rPr lang="en-GB" dirty="0" smtClean="0"/>
              <a:t>Require packages like </a:t>
            </a:r>
            <a:r>
              <a:rPr lang="en-GB" b="1" dirty="0" smtClean="0"/>
              <a:t>roxygen2</a:t>
            </a:r>
            <a:r>
              <a:rPr lang="en-GB" dirty="0" smtClean="0"/>
              <a:t>, </a:t>
            </a:r>
            <a:r>
              <a:rPr lang="en-GB" b="1" dirty="0" err="1" smtClean="0"/>
              <a:t>devtools</a:t>
            </a:r>
            <a:r>
              <a:rPr lang="en-GB" b="1" dirty="0" smtClean="0"/>
              <a:t>, </a:t>
            </a:r>
            <a:r>
              <a:rPr lang="en-GB" dirty="0" smtClean="0"/>
              <a:t>take a look at </a:t>
            </a:r>
            <a:r>
              <a:rPr lang="en-GB" dirty="0" smtClean="0"/>
              <a:t>“</a:t>
            </a:r>
            <a:r>
              <a:rPr lang="en-GB" dirty="0" err="1" smtClean="0"/>
              <a:t>pkg.r</a:t>
            </a:r>
            <a:r>
              <a:rPr lang="en-GB" dirty="0" smtClean="0"/>
              <a:t>” </a:t>
            </a:r>
            <a:r>
              <a:rPr lang="en-GB" b="1" dirty="0" smtClean="0"/>
              <a:t>)</a:t>
            </a:r>
            <a:endParaRPr lang="en-GB" b="1" dirty="0"/>
          </a:p>
          <a:p>
            <a:pPr lvl="2"/>
            <a:r>
              <a:rPr lang="en-GB" dirty="0" smtClean="0"/>
              <a:t>For Manual:</a:t>
            </a:r>
          </a:p>
          <a:p>
            <a:pPr marL="876300" lvl="3" indent="-342900">
              <a:buFont typeface="+mj-lt"/>
              <a:buAutoNum type="arabicPeriod"/>
            </a:pPr>
            <a:r>
              <a:rPr lang="en-US" sz="1600" dirty="0" smtClean="0"/>
              <a:t>Update the source functions with roxygen2 </a:t>
            </a:r>
            <a:r>
              <a:rPr lang="en-US" sz="1600" dirty="0"/>
              <a:t>documentation </a:t>
            </a:r>
            <a:r>
              <a:rPr lang="en-US" sz="1600" dirty="0" smtClean="0"/>
              <a:t>style.</a:t>
            </a:r>
          </a:p>
          <a:p>
            <a:pPr marL="876300" lvl="3" indent="-342900">
              <a:buFont typeface="+mj-lt"/>
              <a:buAutoNum type="arabicPeriod"/>
            </a:pPr>
            <a:r>
              <a:rPr lang="en-GB" sz="1600" dirty="0" smtClean="0"/>
              <a:t>Use  </a:t>
            </a:r>
            <a:r>
              <a:rPr lang="en-US" sz="1600" dirty="0" err="1"/>
              <a:t>roxygenize</a:t>
            </a:r>
            <a:r>
              <a:rPr lang="en-US" sz="1600" dirty="0"/>
              <a:t>("/</a:t>
            </a:r>
            <a:r>
              <a:rPr lang="en-US" sz="1600" dirty="0" smtClean="0"/>
              <a:t>path/to/copy/on/your/machine</a:t>
            </a:r>
            <a:r>
              <a:rPr lang="en-US" sz="1600" dirty="0"/>
              <a:t>") </a:t>
            </a:r>
            <a:r>
              <a:rPr lang="en-US" sz="1600" dirty="0" smtClean="0"/>
              <a:t>to update the .Rd file</a:t>
            </a:r>
          </a:p>
          <a:p>
            <a:pPr marL="876300" lvl="3" indent="-342900">
              <a:buFont typeface="+mj-lt"/>
              <a:buAutoNum type="arabicPeriod"/>
            </a:pPr>
            <a:r>
              <a:rPr lang="en-GB" sz="1600" dirty="0"/>
              <a:t>R CMD Rd2dvi --</a:t>
            </a:r>
            <a:r>
              <a:rPr lang="en-GB" sz="1600" dirty="0" err="1"/>
              <a:t>pdf</a:t>
            </a:r>
            <a:r>
              <a:rPr lang="en-GB" sz="1600" dirty="0"/>
              <a:t> --title="Package KinGUI2" -o KinGUI2_help.pdf man/*.Rd</a:t>
            </a:r>
            <a:endParaRPr lang="en-GB" sz="1600" dirty="0" smtClean="0"/>
          </a:p>
          <a:p>
            <a:pPr lvl="2"/>
            <a:r>
              <a:rPr lang="en-GB" dirty="0" smtClean="0"/>
              <a:t>For Vignette:</a:t>
            </a:r>
          </a:p>
          <a:p>
            <a:pPr marL="876300" lvl="3" indent="-342900">
              <a:buFont typeface="+mj-lt"/>
              <a:buAutoNum type="arabicPeriod"/>
            </a:pPr>
            <a:r>
              <a:rPr lang="en-GB" dirty="0" smtClean="0"/>
              <a:t>Update kinGUI2.Rnw</a:t>
            </a:r>
          </a:p>
          <a:p>
            <a:pPr marL="876300" lvl="3" indent="-342900">
              <a:buFont typeface="+mj-lt"/>
              <a:buAutoNum type="arabicPeriod"/>
            </a:pPr>
            <a:r>
              <a:rPr lang="en-GB" dirty="0" smtClean="0"/>
              <a:t>Generate the </a:t>
            </a:r>
            <a:r>
              <a:rPr lang="en-GB" dirty="0" err="1" smtClean="0"/>
              <a:t>pdf</a:t>
            </a:r>
            <a:r>
              <a:rPr lang="en-GB" dirty="0" smtClean="0"/>
              <a:t> using </a:t>
            </a:r>
            <a:r>
              <a:rPr lang="en-GB" b="1" dirty="0" err="1" smtClean="0"/>
              <a:t>Sweave</a:t>
            </a:r>
            <a:endParaRPr lang="en-GB" b="1" dirty="0" smtClean="0"/>
          </a:p>
          <a:p>
            <a:pPr marL="0" lvl="1" indent="0">
              <a:buNone/>
            </a:pPr>
            <a:endParaRPr lang="en-GB" dirty="0" smtClean="0"/>
          </a:p>
          <a:p>
            <a:pPr lvl="4"/>
            <a:endParaRPr lang="en-GB" dirty="0" smtClean="0"/>
          </a:p>
          <a:p>
            <a:pPr marL="809625" lvl="4" indent="0">
              <a:buNone/>
            </a:pPr>
            <a:endParaRPr lang="en-GB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pt-BR" smtClean="0"/>
              <a:t>• KinGUI2 Secrets • Mar 15, 2012</a:t>
            </a:r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1881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 bwMode="auto">
          <a:xfrm>
            <a:off x="3588444" y="1490703"/>
            <a:ext cx="4833257" cy="43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dirty="0" smtClean="0"/>
              <a:t>Package Structure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2"/>
            <a:r>
              <a:rPr lang="en-GB" dirty="0" smtClean="0"/>
              <a:t>Main </a:t>
            </a:r>
            <a:r>
              <a:rPr lang="en-GB" dirty="0" smtClean="0"/>
              <a:t>Functions</a:t>
            </a:r>
          </a:p>
          <a:p>
            <a:pPr lvl="3"/>
            <a:r>
              <a:rPr lang="en-GB" dirty="0" err="1"/>
              <a:t>m</a:t>
            </a:r>
            <a:r>
              <a:rPr lang="en-GB" dirty="0" err="1" smtClean="0"/>
              <a:t>kinmod.full</a:t>
            </a:r>
            <a:r>
              <a:rPr lang="en-GB" dirty="0" smtClean="0"/>
              <a:t>()</a:t>
            </a:r>
          </a:p>
          <a:p>
            <a:pPr lvl="3"/>
            <a:r>
              <a:rPr lang="en-GB" dirty="0" err="1" smtClean="0"/>
              <a:t>IRLSkinfit.full</a:t>
            </a:r>
            <a:r>
              <a:rPr lang="en-GB" dirty="0" smtClean="0"/>
              <a:t>()</a:t>
            </a:r>
          </a:p>
          <a:p>
            <a:pPr lvl="3"/>
            <a:r>
              <a:rPr lang="en-GB" dirty="0" err="1"/>
              <a:t>m</a:t>
            </a:r>
            <a:r>
              <a:rPr lang="en-GB" dirty="0" err="1" smtClean="0"/>
              <a:t>kinfit.full</a:t>
            </a:r>
            <a:r>
              <a:rPr lang="en-GB" dirty="0" smtClean="0"/>
              <a:t>()</a:t>
            </a:r>
          </a:p>
          <a:p>
            <a:pPr lvl="3"/>
            <a:r>
              <a:rPr lang="en-GB" dirty="0" err="1"/>
              <a:t>m</a:t>
            </a:r>
            <a:r>
              <a:rPr lang="en-GB" dirty="0" err="1" smtClean="0"/>
              <a:t>cmckinfit.full</a:t>
            </a:r>
            <a:r>
              <a:rPr lang="en-GB" dirty="0" smtClean="0"/>
              <a:t>()</a:t>
            </a:r>
          </a:p>
          <a:p>
            <a:pPr lvl="3"/>
            <a:r>
              <a:rPr lang="en-GB" dirty="0"/>
              <a:t>s</a:t>
            </a:r>
            <a:r>
              <a:rPr lang="en-GB" dirty="0" smtClean="0"/>
              <a:t>ummary()</a:t>
            </a:r>
          </a:p>
          <a:p>
            <a:pPr lvl="3"/>
            <a:r>
              <a:rPr lang="en-GB" dirty="0" err="1"/>
              <a:t>k</a:t>
            </a:r>
            <a:r>
              <a:rPr lang="en-GB" dirty="0" err="1" smtClean="0"/>
              <a:t>ingraph</a:t>
            </a:r>
            <a:r>
              <a:rPr lang="en-GB" dirty="0" smtClean="0"/>
              <a:t>()</a:t>
            </a:r>
            <a:endParaRPr lang="en-GB" dirty="0" smtClean="0"/>
          </a:p>
          <a:p>
            <a:pPr lvl="2"/>
            <a:r>
              <a:rPr lang="en-GB" dirty="0" smtClean="0"/>
              <a:t>Called functions from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mkin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3"/>
            <a:r>
              <a:rPr lang="en-GB" dirty="0" err="1" smtClean="0"/>
              <a:t>mkin_wide_to_long</a:t>
            </a:r>
            <a:r>
              <a:rPr lang="en-GB" dirty="0" smtClean="0"/>
              <a:t>()</a:t>
            </a:r>
          </a:p>
          <a:p>
            <a:pPr lvl="3"/>
            <a:r>
              <a:rPr lang="en-GB" dirty="0" err="1" smtClean="0"/>
              <a:t>modelType.solution</a:t>
            </a:r>
            <a:r>
              <a:rPr lang="en-GB" dirty="0" smtClean="0"/>
              <a:t>()</a:t>
            </a:r>
          </a:p>
          <a:p>
            <a:pPr marL="542925" lvl="3" indent="0">
              <a:buNone/>
            </a:pPr>
            <a:r>
              <a:rPr lang="en-GB" dirty="0" err="1" smtClean="0"/>
              <a:t>e.g</a:t>
            </a:r>
            <a:r>
              <a:rPr lang="en-GB" dirty="0" smtClean="0"/>
              <a:t>, </a:t>
            </a:r>
            <a:r>
              <a:rPr lang="en-GB" dirty="0" err="1" smtClean="0"/>
              <a:t>SFO.solution</a:t>
            </a:r>
            <a:r>
              <a:rPr lang="en-GB" dirty="0" smtClean="0"/>
              <a:t>.</a:t>
            </a:r>
          </a:p>
          <a:p>
            <a:pPr marL="542925" lvl="3" indent="0">
              <a:buNone/>
            </a:pPr>
            <a:endParaRPr lang="en-GB" dirty="0" smtClean="0"/>
          </a:p>
          <a:p>
            <a:pPr lvl="3"/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6700" lvl="2" indent="0">
              <a:buNone/>
            </a:pPr>
            <a:endParaRPr lang="en-GB" dirty="0" smtClean="0"/>
          </a:p>
          <a:p>
            <a:pPr marL="0" lvl="1" indent="0">
              <a:buNone/>
            </a:pPr>
            <a:endParaRPr lang="en-GB" dirty="0" smtClean="0"/>
          </a:p>
          <a:p>
            <a:pPr lvl="4"/>
            <a:endParaRPr lang="en-GB" dirty="0" smtClean="0"/>
          </a:p>
          <a:p>
            <a:pPr marL="809625" lvl="4" indent="0">
              <a:buNone/>
            </a:pPr>
            <a:endParaRPr lang="en-GB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pt-BR" smtClean="0"/>
              <a:t>• KinGUI2 Secrets • Mar 15, 2012</a:t>
            </a:r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0727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dirty="0" smtClean="0"/>
              <a:t>An Example Function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266700" lvl="2" indent="0">
              <a:buNone/>
            </a:pPr>
            <a:endParaRPr lang="en-GB" dirty="0" smtClean="0"/>
          </a:p>
          <a:p>
            <a:pPr marL="0" lvl="1" indent="0">
              <a:buNone/>
            </a:pPr>
            <a:endParaRPr lang="en-GB" dirty="0" smtClean="0"/>
          </a:p>
          <a:p>
            <a:pPr lvl="4"/>
            <a:endParaRPr lang="en-GB" dirty="0" smtClean="0"/>
          </a:p>
          <a:p>
            <a:pPr marL="809625" lvl="4" indent="0">
              <a:buNone/>
            </a:pPr>
            <a:endParaRPr lang="en-GB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RStudio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pt-BR" smtClean="0"/>
              <a:t>• KinGUI2 Secrets • Mar 15, 2012</a:t>
            </a:r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46" y="1989924"/>
            <a:ext cx="7866863" cy="31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0153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dirty="0" smtClean="0"/>
              <a:t>Debugging in R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2"/>
            <a:r>
              <a:rPr lang="en-GB" dirty="0" smtClean="0"/>
              <a:t>My General Strategy</a:t>
            </a:r>
          </a:p>
          <a:p>
            <a:pPr marL="1143000" lvl="4" indent="-342900">
              <a:buFont typeface="+mj-lt"/>
              <a:buAutoNum type="arabicPeriod"/>
            </a:pPr>
            <a:r>
              <a:rPr lang="en-GB" dirty="0" err="1" smtClean="0"/>
              <a:t>traceback</a:t>
            </a:r>
            <a:r>
              <a:rPr lang="en-GB" dirty="0" smtClean="0"/>
              <a:t>()           </a:t>
            </a:r>
            <a:r>
              <a:rPr lang="en-US" dirty="0" smtClean="0"/>
              <a:t>obvious </a:t>
            </a:r>
            <a:r>
              <a:rPr lang="en-US" dirty="0"/>
              <a:t>issues</a:t>
            </a:r>
            <a:endParaRPr lang="en-GB" dirty="0" smtClean="0"/>
          </a:p>
          <a:p>
            <a:pPr marL="1143000" lvl="4" indent="-342900">
              <a:buFont typeface="+mj-lt"/>
              <a:buAutoNum type="arabicPeriod"/>
            </a:pPr>
            <a:r>
              <a:rPr lang="en-US" dirty="0"/>
              <a:t>options(error=recover) </a:t>
            </a:r>
            <a:r>
              <a:rPr lang="en-US" dirty="0" smtClean="0"/>
              <a:t>         step </a:t>
            </a:r>
            <a:r>
              <a:rPr lang="en-US" dirty="0"/>
              <a:t>into the call stack on error</a:t>
            </a:r>
            <a:endParaRPr lang="en-US" dirty="0" smtClean="0"/>
          </a:p>
          <a:p>
            <a:pPr marL="1143000" lvl="4" indent="-342900">
              <a:buFont typeface="+mj-lt"/>
              <a:buAutoNum type="arabicPeriod"/>
            </a:pPr>
            <a:r>
              <a:rPr lang="de-DE" dirty="0" err="1" smtClean="0"/>
              <a:t>When</a:t>
            </a:r>
            <a:r>
              <a:rPr lang="de-DE" dirty="0" smtClean="0"/>
              <a:t> I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/</a:t>
            </a:r>
            <a:r>
              <a:rPr lang="de-DE" dirty="0" err="1" smtClean="0"/>
              <a:t>warnings</a:t>
            </a:r>
            <a:r>
              <a:rPr lang="de-DE" dirty="0" smtClean="0"/>
              <a:t> </a:t>
            </a:r>
            <a:r>
              <a:rPr lang="de-DE" dirty="0" err="1" smtClean="0"/>
              <a:t>possibly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, I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print</a:t>
            </a:r>
            <a:r>
              <a:rPr lang="de-DE" b="1" dirty="0" smtClean="0"/>
              <a:t>()</a:t>
            </a:r>
          </a:p>
          <a:p>
            <a:pPr marL="552450" lvl="2" indent="-285750"/>
            <a:r>
              <a:rPr lang="de-DE" dirty="0" smtClean="0"/>
              <a:t>Other Tricks</a:t>
            </a:r>
          </a:p>
          <a:p>
            <a:pPr marL="819150" lvl="3" indent="-285750"/>
            <a:r>
              <a:rPr lang="de-DE" dirty="0" smtClean="0"/>
              <a:t>Package: </a:t>
            </a:r>
            <a:r>
              <a:rPr lang="en-US" dirty="0" smtClean="0"/>
              <a:t>debug</a:t>
            </a:r>
          </a:p>
          <a:p>
            <a:pPr marL="819150" lvl="3" indent="-285750"/>
            <a:r>
              <a:rPr lang="en-US" dirty="0" err="1"/>
              <a:t>findLineNum</a:t>
            </a:r>
            <a:r>
              <a:rPr lang="en-US" dirty="0"/>
              <a:t>() and </a:t>
            </a:r>
            <a:r>
              <a:rPr lang="en-US" dirty="0" err="1"/>
              <a:t>setBreakpoint</a:t>
            </a:r>
            <a:r>
              <a:rPr lang="en-US" dirty="0"/>
              <a:t>() </a:t>
            </a:r>
            <a:endParaRPr lang="en-US" dirty="0" smtClean="0"/>
          </a:p>
          <a:p>
            <a:pPr marL="819150" lvl="3" indent="-285750"/>
            <a:r>
              <a:rPr lang="en-US" dirty="0"/>
              <a:t>options(warn=2)  </a:t>
            </a:r>
            <a:r>
              <a:rPr lang="en-US" dirty="0" smtClean="0"/>
              <a:t>        </a:t>
            </a:r>
            <a:r>
              <a:rPr lang="en-US" dirty="0"/>
              <a:t>treat warnings like errors</a:t>
            </a:r>
            <a:endParaRPr lang="en-US" dirty="0" smtClean="0"/>
          </a:p>
          <a:p>
            <a:pPr marL="552450" lvl="2" indent="-285750"/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/>
              <a:t>N</a:t>
            </a:r>
            <a:r>
              <a:rPr lang="de-DE" dirty="0" smtClean="0"/>
              <a:t>ice </a:t>
            </a:r>
            <a:r>
              <a:rPr lang="de-DE" dirty="0"/>
              <a:t>G</a:t>
            </a:r>
            <a:r>
              <a:rPr lang="de-DE" dirty="0" smtClean="0"/>
              <a:t>uides: </a:t>
            </a:r>
          </a:p>
          <a:p>
            <a:pPr marL="819150" lvl="3" indent="-285750"/>
            <a:r>
              <a:rPr lang="de-DE" dirty="0" smtClean="0">
                <a:hlinkClick r:id="rId3" action="ppaction://hlinkfile"/>
              </a:rPr>
              <a:t>R </a:t>
            </a:r>
            <a:r>
              <a:rPr lang="de-DE" dirty="0" err="1" smtClean="0">
                <a:hlinkClick r:id="rId3" action="ppaction://hlinkfile"/>
              </a:rPr>
              <a:t>Debug</a:t>
            </a:r>
            <a:r>
              <a:rPr lang="de-DE" dirty="0" smtClean="0">
                <a:hlinkClick r:id="rId3" action="ppaction://hlinkfile"/>
              </a:rPr>
              <a:t> Tools</a:t>
            </a:r>
            <a:endParaRPr lang="de-DE" dirty="0" smtClean="0"/>
          </a:p>
          <a:p>
            <a:pPr marL="819150" lvl="3" indent="-285750"/>
            <a:r>
              <a:rPr lang="en-US" dirty="0"/>
              <a:t>Duncan Murdoch's page on </a:t>
            </a:r>
            <a:r>
              <a:rPr lang="en-US" dirty="0">
                <a:hlinkClick r:id="rId4"/>
              </a:rPr>
              <a:t>Debugging in R</a:t>
            </a:r>
            <a:endParaRPr lang="en-US" dirty="0" smtClean="0"/>
          </a:p>
          <a:p>
            <a:pPr marL="876300" lvl="3" indent="-342900">
              <a:buFont typeface="+mj-lt"/>
              <a:buAutoNum type="arabicPeriod"/>
            </a:pPr>
            <a:endParaRPr lang="en-GB" dirty="0" smtClean="0"/>
          </a:p>
          <a:p>
            <a:pPr lvl="1"/>
            <a:endParaRPr lang="en-GB" dirty="0" smtClean="0"/>
          </a:p>
          <a:p>
            <a:pPr lvl="4"/>
            <a:endParaRPr lang="en-GB" dirty="0" smtClean="0"/>
          </a:p>
          <a:p>
            <a:pPr marL="809625" lvl="4" indent="0">
              <a:buNone/>
            </a:pPr>
            <a:endParaRPr lang="en-GB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pt-BR" smtClean="0"/>
              <a:t>• KinGUI2 Secrets • Mar 15, 2012</a:t>
            </a:r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3944767" y="2524046"/>
            <a:ext cx="385408" cy="45719"/>
          </a:xfrm>
          <a:prstGeom prst="rightArrow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11" name="Right Arrow 10"/>
          <p:cNvSpPr/>
          <p:nvPr/>
        </p:nvSpPr>
        <p:spPr bwMode="auto">
          <a:xfrm>
            <a:off x="2909455" y="2168866"/>
            <a:ext cx="400522" cy="45719"/>
          </a:xfrm>
          <a:prstGeom prst="rightArrow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12" name="Right Arrow 11"/>
          <p:cNvSpPr/>
          <p:nvPr/>
        </p:nvSpPr>
        <p:spPr bwMode="auto">
          <a:xfrm>
            <a:off x="3045481" y="4753369"/>
            <a:ext cx="400522" cy="45719"/>
          </a:xfrm>
          <a:prstGeom prst="rightArrow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0640186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dirty="0" err="1" smtClean="0"/>
              <a:t>RStudio</a:t>
            </a:r>
            <a:r>
              <a:rPr lang="en-GB" dirty="0" smtClean="0"/>
              <a:t> Experience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2"/>
            <a:r>
              <a:rPr lang="de-DE" dirty="0" smtClean="0"/>
              <a:t>Advantages</a:t>
            </a:r>
            <a:endParaRPr lang="de-DE" dirty="0" smtClean="0"/>
          </a:p>
          <a:p>
            <a:pPr lvl="3"/>
            <a:r>
              <a:rPr lang="en-US" dirty="0" smtClean="0"/>
              <a:t>An IDE bringing the R </a:t>
            </a:r>
            <a:r>
              <a:rPr lang="fr-FR" dirty="0" smtClean="0"/>
              <a:t>console</a:t>
            </a:r>
            <a:r>
              <a:rPr lang="fr-FR" dirty="0"/>
              <a:t>, </a:t>
            </a:r>
            <a:r>
              <a:rPr lang="fr-FR" dirty="0" err="1"/>
              <a:t>graphics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, </a:t>
            </a:r>
            <a:r>
              <a:rPr lang="fr-FR" dirty="0" err="1"/>
              <a:t>coding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, </a:t>
            </a:r>
            <a:r>
              <a:rPr lang="fr-FR" dirty="0" err="1" smtClean="0"/>
              <a:t>workspace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r>
              <a:rPr lang="fr-FR" dirty="0" smtClean="0"/>
              <a:t>,  </a:t>
            </a:r>
            <a:r>
              <a:rPr lang="fr-FR" dirty="0" err="1" smtClean="0"/>
              <a:t>together</a:t>
            </a:r>
            <a:r>
              <a:rPr lang="fr-FR" dirty="0" smtClean="0"/>
              <a:t>. Works </a:t>
            </a:r>
            <a:r>
              <a:rPr lang="fr-FR" dirty="0" err="1" smtClean="0"/>
              <a:t>with</a:t>
            </a:r>
            <a:r>
              <a:rPr lang="fr-FR" dirty="0" smtClean="0"/>
              <a:t> subversion.</a:t>
            </a:r>
          </a:p>
          <a:p>
            <a:pPr lvl="3"/>
            <a:r>
              <a:rPr lang="de-DE" dirty="0"/>
              <a:t>Key </a:t>
            </a:r>
            <a:r>
              <a:rPr lang="de-DE" dirty="0" err="1"/>
              <a:t>shortcuts</a:t>
            </a:r>
            <a:r>
              <a:rPr lang="de-DE" dirty="0"/>
              <a:t>: </a:t>
            </a:r>
            <a:r>
              <a:rPr lang="de-DE" dirty="0" err="1"/>
              <a:t>e.g</a:t>
            </a:r>
            <a:r>
              <a:rPr lang="de-DE" dirty="0"/>
              <a:t>, </a:t>
            </a:r>
            <a:r>
              <a:rPr lang="de-DE" dirty="0" err="1"/>
              <a:t>Ctrl+Enter</a:t>
            </a:r>
            <a:r>
              <a:rPr lang="de-DE" dirty="0"/>
              <a:t>, </a:t>
            </a:r>
            <a:r>
              <a:rPr lang="de-DE" dirty="0" err="1" smtClean="0"/>
              <a:t>Ctrl+Shift+F,Ctrl+I</a:t>
            </a:r>
            <a:endParaRPr lang="fr-FR" dirty="0" smtClean="0"/>
          </a:p>
          <a:p>
            <a:pPr lvl="3"/>
            <a:r>
              <a:rPr lang="fr-FR" dirty="0" smtClean="0"/>
              <a:t>Open, </a:t>
            </a:r>
            <a:r>
              <a:rPr lang="fr-FR" dirty="0" err="1" smtClean="0"/>
              <a:t>compatable</a:t>
            </a:r>
            <a:r>
              <a:rPr lang="fr-FR" dirty="0" smtClean="0"/>
              <a:t>, and </a:t>
            </a:r>
            <a:r>
              <a:rPr lang="fr-FR" dirty="0" err="1" smtClean="0"/>
              <a:t>professional</a:t>
            </a:r>
            <a:r>
              <a:rPr lang="fr-FR" dirty="0" smtClean="0"/>
              <a:t>.</a:t>
            </a:r>
          </a:p>
          <a:p>
            <a:pPr lvl="3"/>
            <a:r>
              <a:rPr lang="en-US" dirty="0" err="1" smtClean="0"/>
              <a:t>Ther</a:t>
            </a:r>
            <a:r>
              <a:rPr lang="en-US" dirty="0" smtClean="0"/>
              <a:t> server version provide </a:t>
            </a:r>
            <a:r>
              <a:rPr lang="en-US" dirty="0"/>
              <a:t>a browser based interface (the </a:t>
            </a:r>
            <a:r>
              <a:rPr lang="en-US" dirty="0" err="1"/>
              <a:t>RStudio</a:t>
            </a:r>
            <a:r>
              <a:rPr lang="en-US" dirty="0"/>
              <a:t> IDE) to a version of R running on a remote Linux server, opens up all sorts of </a:t>
            </a:r>
            <a:r>
              <a:rPr lang="en-US" dirty="0" smtClean="0"/>
              <a:t>possibilities.</a:t>
            </a:r>
            <a:endParaRPr lang="en-US" dirty="0" smtClean="0"/>
          </a:p>
          <a:p>
            <a:pPr lvl="2"/>
            <a:r>
              <a:rPr lang="en-US" dirty="0" smtClean="0"/>
              <a:t>Using Amazon Cloud</a:t>
            </a:r>
            <a:endParaRPr lang="en-US" dirty="0" smtClean="0">
              <a:hlinkClick r:id="rId3"/>
            </a:endParaRPr>
          </a:p>
          <a:p>
            <a:pPr lvl="3"/>
            <a:r>
              <a:rPr lang="en-US" dirty="0" err="1" smtClean="0">
                <a:hlinkClick r:id="rId3"/>
              </a:rPr>
              <a:t>RStudio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in the </a:t>
            </a:r>
            <a:r>
              <a:rPr lang="en-US" dirty="0" smtClean="0">
                <a:hlinkClick r:id="rId3"/>
              </a:rPr>
              <a:t>cloud for dummies</a:t>
            </a:r>
            <a:endParaRPr lang="en-US" dirty="0" smtClean="0"/>
          </a:p>
          <a:p>
            <a:pPr lvl="3"/>
            <a:r>
              <a:rPr lang="en-US" dirty="0" smtClean="0">
                <a:hlinkClick r:id="rId4"/>
              </a:rPr>
              <a:t>R+EC2+RStudio Server</a:t>
            </a:r>
            <a:endParaRPr lang="en-US" dirty="0"/>
          </a:p>
          <a:p>
            <a:pPr lvl="2"/>
            <a:endParaRPr lang="en-GB" dirty="0" smtClean="0"/>
          </a:p>
          <a:p>
            <a:pPr marL="266700" lvl="2" indent="0">
              <a:buNone/>
            </a:pPr>
            <a:endParaRPr lang="en-GB" dirty="0" smtClean="0"/>
          </a:p>
          <a:p>
            <a:pPr marL="0" lvl="1" indent="0">
              <a:buNone/>
            </a:pPr>
            <a:endParaRPr lang="en-GB" dirty="0" smtClean="0"/>
          </a:p>
          <a:p>
            <a:pPr lvl="4"/>
            <a:endParaRPr lang="en-GB" dirty="0" smtClean="0"/>
          </a:p>
          <a:p>
            <a:pPr marL="809625" lvl="4" indent="0">
              <a:buNone/>
            </a:pPr>
            <a:endParaRPr lang="en-GB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pt-BR" smtClean="0"/>
              <a:t>• KinGUI2 Secrets • Mar 15, 2012</a:t>
            </a:r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1670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pt-BR" dirty="0" smtClean="0"/>
              <a:t>• KinGUI2 Secrets • Mar 15, 2012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GB" dirty="0" smtClean="0"/>
              <a:t>Documentation</a:t>
            </a:r>
          </a:p>
          <a:p>
            <a:r>
              <a:rPr lang="en-GB" dirty="0" smtClean="0"/>
              <a:t>Package Structure</a:t>
            </a:r>
          </a:p>
          <a:p>
            <a:r>
              <a:rPr lang="en-GB" dirty="0" smtClean="0"/>
              <a:t>Example Source Function</a:t>
            </a:r>
          </a:p>
          <a:p>
            <a:r>
              <a:rPr lang="en-GB" dirty="0" smtClean="0"/>
              <a:t>Debugging in R</a:t>
            </a:r>
          </a:p>
          <a:p>
            <a:r>
              <a:rPr lang="en-GB" dirty="0" err="1" smtClean="0"/>
              <a:t>RStudio</a:t>
            </a:r>
            <a:r>
              <a:rPr lang="en-GB" dirty="0" smtClean="0"/>
              <a:t> Experience</a:t>
            </a:r>
          </a:p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en-GB" dirty="0" smtClean="0"/>
              <a:t>Page </a:t>
            </a:r>
            <a:fld id="{87F334AE-4EAC-4C2D-A638-92A76F09FCC4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 bwMode="gray"/>
      </p:pic>
    </p:spTree>
    <p:extLst>
      <p:ext uri="{BB962C8B-B14F-4D97-AF65-F5344CB8AC3E}">
        <p14:creationId xmlns:p14="http://schemas.microsoft.com/office/powerpoint/2010/main" val="9125386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_BCS_PPT2010_4-3_Template_110621">
  <a:themeElements>
    <a:clrScheme name="BAYER NEU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BABA"/>
      </a:accent3>
      <a:accent4>
        <a:srgbClr val="818181"/>
      </a:accent4>
      <a:accent5>
        <a:srgbClr val="C32A1F"/>
      </a:accent5>
      <a:accent6>
        <a:srgbClr val="005598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algn="ctr">
          <a:solidFill>
            <a:schemeClr val="tx1"/>
          </a:solidFill>
          <a:miter lim="800000"/>
          <a:headEnd/>
          <a:tailEnd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algn="ctr">
          <a:defRPr dirty="0" err="1" smtClean="0"/>
        </a:defPPr>
      </a:lst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PR_BCS_PPT2010_4-3_Template_110621</Template>
  <TotalTime>0</TotalTime>
  <Words>1032</Words>
  <Application>Microsoft Office PowerPoint</Application>
  <PresentationFormat>On-screen Show (4:3)</PresentationFormat>
  <Paragraphs>172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PR_BCS_PPT2010_4-3_Template_110621</vt:lpstr>
      <vt:lpstr>KinGUI2 Secrets</vt:lpstr>
      <vt:lpstr>PowerPoint Presentation</vt:lpstr>
      <vt:lpstr>Documentation</vt:lpstr>
      <vt:lpstr>Documentation</vt:lpstr>
      <vt:lpstr>Package Structure</vt:lpstr>
      <vt:lpstr>An Example Function</vt:lpstr>
      <vt:lpstr>Debugging in R</vt:lpstr>
      <vt:lpstr>RStudio Experience</vt:lpstr>
      <vt:lpstr>PowerPoint Presentation</vt:lpstr>
      <vt:lpstr>Programming in R</vt:lpstr>
      <vt:lpstr>Thank you!</vt:lpstr>
    </vt:vector>
  </TitlesOfParts>
  <Company>Bayer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2010 template 4:3</dc:subject>
  <dc:creator>Zhenglei Gao</dc:creator>
  <cp:lastModifiedBy>Zhenglei Gao</cp:lastModifiedBy>
  <cp:revision>272</cp:revision>
  <cp:lastPrinted>2012-03-14T17:52:33Z</cp:lastPrinted>
  <dcterms:created xsi:type="dcterms:W3CDTF">2012-03-12T13:27:58Z</dcterms:created>
  <dcterms:modified xsi:type="dcterms:W3CDTF">2012-03-15T09:08:56Z</dcterms:modified>
</cp:coreProperties>
</file>