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4"/>
  </p:notesMasterIdLst>
  <p:sldIdLst>
    <p:sldId id="256" r:id="rId3"/>
    <p:sldId id="369" r:id="rId4"/>
    <p:sldId id="361" r:id="rId5"/>
    <p:sldId id="362" r:id="rId6"/>
    <p:sldId id="327" r:id="rId7"/>
    <p:sldId id="363" r:id="rId8"/>
    <p:sldId id="326" r:id="rId9"/>
    <p:sldId id="330" r:id="rId10"/>
    <p:sldId id="328" r:id="rId11"/>
    <p:sldId id="346" r:id="rId12"/>
    <p:sldId id="332" r:id="rId13"/>
    <p:sldId id="334" r:id="rId15"/>
    <p:sldId id="347" r:id="rId16"/>
    <p:sldId id="335" r:id="rId17"/>
    <p:sldId id="364" r:id="rId18"/>
    <p:sldId id="336" r:id="rId19"/>
    <p:sldId id="349" r:id="rId20"/>
    <p:sldId id="348" r:id="rId21"/>
    <p:sldId id="338" r:id="rId22"/>
    <p:sldId id="365" r:id="rId23"/>
    <p:sldId id="368" r:id="rId24"/>
    <p:sldId id="345" r:id="rId25"/>
    <p:sldId id="339" r:id="rId26"/>
    <p:sldId id="341" r:id="rId27"/>
    <p:sldId id="366" r:id="rId28"/>
    <p:sldId id="367" r:id="rId29"/>
    <p:sldId id="342" r:id="rId30"/>
    <p:sldId id="280" r:id="rId31"/>
    <p:sldId id="343" r:id="rId32"/>
    <p:sldId id="351" r:id="rId33"/>
    <p:sldId id="352" r:id="rId34"/>
    <p:sldId id="354" r:id="rId35"/>
    <p:sldId id="355" r:id="rId36"/>
    <p:sldId id="261" r:id="rId37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6331" autoAdjust="0"/>
  </p:normalViewPr>
  <p:slideViewPr>
    <p:cSldViewPr snapToGrid="0" showGuides="1">
      <p:cViewPr varScale="1">
        <p:scale>
          <a:sx n="159" d="100"/>
          <a:sy n="159" d="100"/>
        </p:scale>
        <p:origin x="15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EE233-8A5A-41F0-8F05-99CF4A9C03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A34D3-8633-4A83-AF72-E96410C427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>
                <a:solidFill>
                  <a:srgbClr val="273239"/>
                </a:solidFill>
                <a:effectLst/>
              </a:rPr>
              <a:t>. The scope of this variable must be </a:t>
            </a:r>
            <a:r>
              <a:rPr lang="en-US" altLang="zh-CN" b="1" i="0">
                <a:solidFill>
                  <a:srgbClr val="273239"/>
                </a:solidFill>
                <a:effectLst/>
              </a:rPr>
              <a:t>global</a:t>
            </a:r>
            <a:r>
              <a:rPr lang="en-US" altLang="zh-CN" b="0" i="0">
                <a:solidFill>
                  <a:srgbClr val="273239"/>
                </a:solidFill>
                <a:effectLst/>
              </a:rPr>
              <a:t> so that any thread waiting to join this thread may read the return status.</a:t>
            </a:r>
            <a:endParaRPr lang="en-US" altLang="zh-TW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A34D3-8633-4A83-AF72-E96410C427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A5F7-867B-4768-BD66-C4704B77F90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0ACC-D32C-46F8-9B51-720F8B660F5B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2C8C-E219-488E-AED2-8B29685C6D04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4795-956A-43C4-A2D0-0826829E5569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3E60-DD34-44AE-B176-A9477092ED14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850E-5EA6-420D-8FD7-7AFC4E9A98F2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531D-178B-477C-8903-ACA0FBB3E178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F67F-A140-4358-BAC3-CA73E68E9966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8F75-EE09-4F61-9EC5-48C8EF87900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49D-6026-4695-9CC8-917F4E9F904D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2952-8992-44B7-A187-9EE3E90E974A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596D-332C-4FBE-857D-346A6EE02AA7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cs.unibo.it/~ghini/didattica/sistop/pthreads_tutorial/POSIX_Threads_Programming.htm" TargetMode="External"/><Relationship Id="rId3" Type="http://schemas.openxmlformats.org/officeDocument/2006/relationships/hyperlink" Target="https://www.geeksforgeeks.org/condition-wait-signal-multi-threading/" TargetMode="External"/><Relationship Id="rId2" Type="http://schemas.openxmlformats.org/officeDocument/2006/relationships/hyperlink" Target="https://www.geeksforgeeks.org/multithreading-c-2/" TargetMode="External"/><Relationship Id="rId1" Type="http://schemas.openxmlformats.org/officeDocument/2006/relationships/hyperlink" Target="https://www.javatpoint.com/process-vs-thread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n.wikipedia.org/wiki/POSIX_Thread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458" y="114029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Operating System (CSC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3150</a:t>
            </a:r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)</a:t>
            </a: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Tutorial 4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6302" y="4237635"/>
            <a:ext cx="5778921" cy="896557"/>
          </a:xfrm>
        </p:spPr>
        <p:txBody>
          <a:bodyPr>
            <a:normAutofit fontScale="975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3200" dirty="0">
                <a:ea typeface="PMingLiU" panose="02020500000000000000" pitchFamily="18" charset="-120"/>
              </a:rPr>
              <a:t>Lele Li:</a:t>
            </a:r>
            <a:r>
              <a:rPr lang="en-US" altLang="zh-TW" sz="3200" dirty="0">
                <a:ea typeface="PMingLiU" panose="02020500000000000000" pitchFamily="18" charset="-120"/>
              </a:rPr>
              <a:t> </a:t>
            </a:r>
            <a:r>
              <a:rPr lang="en-US" altLang="zh-CN" sz="3200" dirty="0">
                <a:ea typeface="PMingLiU" panose="02020500000000000000" pitchFamily="18" charset="-120"/>
              </a:rPr>
              <a:t>221019053@link.cuhk.edu.cn</a:t>
            </a:r>
            <a:endParaRPr lang="en-US" altLang="zh-TW" sz="3200" dirty="0">
              <a:ea typeface="PMingLiU" panose="02020500000000000000" pitchFamily="18" charset="-12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838894" y="833896"/>
            <a:ext cx="1235648" cy="103491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0400" y="-16351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err="1"/>
              <a:t>Pthread</a:t>
            </a:r>
            <a:r>
              <a:rPr lang="en-US" altLang="zh-CN" sz="3600" b="1"/>
              <a:t> creation</a:t>
            </a:r>
            <a:endParaRPr lang="zh-TW" altLang="en-US" sz="36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621" y="1481404"/>
            <a:ext cx="11506757" cy="45894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1133" y="787138"/>
            <a:ext cx="9418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The execution order of created threads depends on the task scheduling of the operating system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It might seems like out of order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3359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err="1">
                <a:latin typeface="+mn-lt"/>
              </a:rPr>
              <a:t>Pthread</a:t>
            </a:r>
            <a:r>
              <a:rPr lang="en-US" altLang="zh-CN" sz="2800">
                <a:latin typeface="+mn-lt"/>
              </a:rPr>
              <a:t> termination</a:t>
            </a:r>
            <a:endParaRPr lang="zh-TW" altLang="en-US" sz="28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262" y="1344858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</a:t>
            </a:r>
            <a:r>
              <a:rPr lang="en-US" altLang="zh-TW" sz="2400" dirty="0"/>
              <a:t> </a:t>
            </a:r>
            <a:r>
              <a:rPr lang="en-US" altLang="zh-TW" sz="2400" dirty="0" err="1"/>
              <a:t>pthread_exit</a:t>
            </a:r>
            <a:r>
              <a:rPr lang="en-US" altLang="zh-TW" sz="2400" dirty="0"/>
              <a:t>:</a:t>
            </a:r>
            <a:endParaRPr lang="en-US" altLang="zh-TW" sz="2400" dirty="0"/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void </a:t>
            </a:r>
            <a:r>
              <a:rPr lang="en-US" altLang="zh-TW" dirty="0" err="1">
                <a:solidFill>
                  <a:srgbClr val="C00000"/>
                </a:solidFill>
              </a:rPr>
              <a:t>pthread_exit</a:t>
            </a:r>
            <a:r>
              <a:rPr lang="en-US" altLang="zh-TW" dirty="0">
                <a:solidFill>
                  <a:srgbClr val="C00000"/>
                </a:solidFill>
              </a:rPr>
              <a:t>(void *</a:t>
            </a:r>
            <a:r>
              <a:rPr lang="en-US" altLang="zh-TW" dirty="0" err="1">
                <a:solidFill>
                  <a:srgbClr val="C00000"/>
                </a:solidFill>
              </a:rPr>
              <a:t>retval</a:t>
            </a:r>
            <a:r>
              <a:rPr lang="en-US" altLang="zh-TW" dirty="0">
                <a:solidFill>
                  <a:srgbClr val="C00000"/>
                </a:solidFill>
              </a:rPr>
              <a:t>);</a:t>
            </a:r>
            <a:endParaRPr lang="en-US" altLang="zh-TW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b="1" i="0" dirty="0">
                <a:solidFill>
                  <a:srgbClr val="273239"/>
                </a:solidFill>
                <a:effectLst/>
              </a:rPr>
              <a:t>Parameters:</a:t>
            </a:r>
            <a:r>
              <a:rPr lang="en-US" altLang="zh-CN" b="0" i="0" dirty="0">
                <a:solidFill>
                  <a:srgbClr val="273239"/>
                </a:solidFill>
                <a:effectLst/>
              </a:rPr>
              <a:t> This method accepts a mandatory parameter </a:t>
            </a:r>
            <a:r>
              <a:rPr lang="en-US" altLang="zh-CN" i="0" dirty="0" err="1">
                <a:solidFill>
                  <a:srgbClr val="C00000"/>
                </a:solidFill>
                <a:effectLst/>
              </a:rPr>
              <a:t>retval</a:t>
            </a:r>
            <a:r>
              <a:rPr lang="en-US" altLang="zh-CN" b="0" i="0" dirty="0">
                <a:solidFill>
                  <a:srgbClr val="273239"/>
                </a:solidFill>
                <a:effectLst/>
              </a:rPr>
              <a:t> which is the pointer to an integer that stores the return status of the thread terminated</a:t>
            </a:r>
            <a:r>
              <a:rPr lang="en-US" altLang="zh-CN" dirty="0">
                <a:solidFill>
                  <a:srgbClr val="273239"/>
                </a:solidFill>
              </a:rPr>
              <a:t>.</a:t>
            </a:r>
            <a:r>
              <a:rPr lang="en-US" altLang="zh-TW" sz="2400" dirty="0"/>
              <a:t>  This function is used to </a:t>
            </a:r>
            <a:r>
              <a:rPr lang="en-US" altLang="zh-TW" sz="2400" dirty="0">
                <a:solidFill>
                  <a:srgbClr val="C00000"/>
                </a:solidFill>
              </a:rPr>
              <a:t>explicitly exit a thread</a:t>
            </a:r>
            <a:r>
              <a:rPr lang="en-US" altLang="zh-TW" sz="2400" dirty="0"/>
              <a:t>. Typically, the </a:t>
            </a:r>
            <a:r>
              <a:rPr lang="en-US" altLang="zh-TW" sz="2400" dirty="0" err="1"/>
              <a:t>pthread_exit</a:t>
            </a:r>
            <a:r>
              <a:rPr lang="en-US" altLang="zh-TW" sz="2400" dirty="0"/>
              <a:t>() function is called after a thread has completed its work.</a:t>
            </a:r>
            <a:endParaRPr lang="en-US" altLang="zh-TW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/>
              <a:t>  If main() finishes before the </a:t>
            </a:r>
            <a:r>
              <a:rPr lang="en-US" altLang="zh-TW" sz="2400" b="1" dirty="0"/>
              <a:t>threads it has created, and exits with </a:t>
            </a:r>
            <a:r>
              <a:rPr lang="en-US" altLang="zh-TW" sz="2400" b="1" dirty="0" err="1"/>
              <a:t>pthread_exit</a:t>
            </a:r>
            <a:r>
              <a:rPr lang="en-US" altLang="zh-TW" sz="2400" b="1" dirty="0"/>
              <a:t>(), </a:t>
            </a:r>
            <a:r>
              <a:rPr lang="en-US" altLang="zh-TW" sz="2400" dirty="0"/>
              <a:t>the other threads will </a:t>
            </a:r>
            <a:r>
              <a:rPr lang="en-US" altLang="zh-TW" sz="2400" dirty="0">
                <a:solidFill>
                  <a:srgbClr val="C00000"/>
                </a:solidFill>
              </a:rPr>
              <a:t>continue</a:t>
            </a:r>
            <a:r>
              <a:rPr lang="en-US" altLang="zh-TW" sz="2400" dirty="0"/>
              <a:t> to execute. Otherwise, they will </a:t>
            </a:r>
            <a:r>
              <a:rPr lang="en-US" altLang="zh-TW" sz="2400" b="1" dirty="0"/>
              <a:t>be automatically terminated </a:t>
            </a:r>
            <a:r>
              <a:rPr lang="en-US" altLang="zh-TW" sz="2400" dirty="0"/>
              <a:t>when main() finishes.</a:t>
            </a:r>
            <a:endParaRPr lang="en-US" altLang="zh-TW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/>
              <a:t>  Recommendation: </a:t>
            </a:r>
            <a:r>
              <a:rPr lang="en-US" altLang="zh-TW" sz="2400" dirty="0">
                <a:solidFill>
                  <a:srgbClr val="C00000"/>
                </a:solidFill>
              </a:rPr>
              <a:t>Use </a:t>
            </a:r>
            <a:r>
              <a:rPr lang="en-US" altLang="zh-TW" sz="2400" dirty="0" err="1">
                <a:solidFill>
                  <a:srgbClr val="C00000"/>
                </a:solidFill>
              </a:rPr>
              <a:t>pthread_exit</a:t>
            </a:r>
            <a:r>
              <a:rPr lang="en-US" altLang="zh-TW" sz="2400" dirty="0">
                <a:solidFill>
                  <a:srgbClr val="C00000"/>
                </a:solidFill>
              </a:rPr>
              <a:t>() to exit from all threads...especially main().</a:t>
            </a:r>
            <a:endParaRPr lang="en-US" altLang="zh-TW" sz="2400" dirty="0">
              <a:solidFill>
                <a:srgbClr val="C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0" y="136524"/>
            <a:ext cx="4676921" cy="1790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8894" y="204869"/>
            <a:ext cx="10564906" cy="655743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lt"/>
              </a:rPr>
              <a:t>Pthread</a:t>
            </a:r>
            <a:r>
              <a:rPr lang="en-US" altLang="zh-CN" sz="2400" dirty="0">
                <a:latin typeface="+mn-lt"/>
              </a:rPr>
              <a:t> termination </a:t>
            </a:r>
            <a:r>
              <a:rPr lang="en-US" altLang="zh-CN" sz="2400">
                <a:latin typeface="+mn-lt"/>
              </a:rPr>
              <a:t>– main thread without </a:t>
            </a:r>
            <a:r>
              <a:rPr lang="en-US" altLang="zh-TW" sz="2400">
                <a:solidFill>
                  <a:srgbClr val="C00000"/>
                </a:solidFill>
                <a:latin typeface="+mn-lt"/>
              </a:rPr>
              <a:t>pthread_exit() </a:t>
            </a:r>
            <a:endParaRPr lang="zh-TW" altLang="en-US" sz="2400" dirty="0">
              <a:latin typeface="+mn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15" y="1441042"/>
            <a:ext cx="11431053" cy="469693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9720" y="755822"/>
            <a:ext cx="10803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/>
              <a:t>Other threads would </a:t>
            </a:r>
            <a:r>
              <a:rPr lang="en-US" altLang="zh-TW" sz="1800" b="1"/>
              <a:t>be automatically terminated </a:t>
            </a:r>
            <a:r>
              <a:rPr lang="en-US" altLang="zh-TW" sz="1800"/>
              <a:t>when main() finishes. </a:t>
            </a:r>
            <a:r>
              <a:rPr lang="en-US" altLang="zh-CN" sz="1800"/>
              <a:t>Therefore, they might not have finished their work.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2473" y="493915"/>
            <a:ext cx="11353800" cy="677608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lt"/>
              </a:rPr>
              <a:t>Pthread</a:t>
            </a:r>
            <a:r>
              <a:rPr lang="en-US" altLang="zh-CN" sz="2000" dirty="0">
                <a:latin typeface="+mn-lt"/>
              </a:rPr>
              <a:t> termination – </a:t>
            </a:r>
            <a:r>
              <a:rPr lang="en-US" altLang="zh-CN" sz="2000">
                <a:latin typeface="+mn-lt"/>
              </a:rPr>
              <a:t>main with </a:t>
            </a:r>
            <a:r>
              <a:rPr lang="en-US" altLang="zh-TW" sz="2000">
                <a:solidFill>
                  <a:srgbClr val="C00000"/>
                </a:solidFill>
                <a:latin typeface="+mn-lt"/>
              </a:rPr>
              <a:t>pthread_exit(). </a:t>
            </a:r>
            <a:br>
              <a:rPr lang="en-US" altLang="zh-TW" sz="2000">
                <a:solidFill>
                  <a:srgbClr val="C00000"/>
                </a:solidFill>
                <a:latin typeface="+mn-lt"/>
              </a:rPr>
            </a:br>
            <a:r>
              <a:rPr lang="en-US" altLang="zh-TW" sz="2000">
                <a:latin typeface="+mn-lt"/>
              </a:rPr>
              <a:t>T</a:t>
            </a:r>
            <a:r>
              <a:rPr lang="en-US" altLang="zh-TW" sz="2000"/>
              <a:t>he other threads will </a:t>
            </a:r>
            <a:r>
              <a:rPr lang="en-US" altLang="zh-TW" sz="2000">
                <a:solidFill>
                  <a:srgbClr val="FF0000"/>
                </a:solidFill>
              </a:rPr>
              <a:t>continue</a:t>
            </a:r>
            <a:r>
              <a:rPr lang="en-US" altLang="zh-TW" sz="2000"/>
              <a:t> to execute.</a:t>
            </a:r>
            <a:endParaRPr lang="zh-TW" altLang="en-US" sz="2000" dirty="0">
              <a:latin typeface="+mn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767" y="1690688"/>
            <a:ext cx="11059213" cy="43049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join -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4804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</a:t>
            </a:r>
            <a:r>
              <a:rPr lang="en-US" altLang="zh-TW" sz="2400" dirty="0"/>
              <a:t> </a:t>
            </a:r>
            <a:r>
              <a:rPr lang="en-US" altLang="zh-TW" sz="2400" dirty="0" err="1"/>
              <a:t>pthread_join</a:t>
            </a:r>
            <a:r>
              <a:rPr lang="en-US" altLang="zh-TW" sz="2400" dirty="0"/>
              <a:t>:</a:t>
            </a:r>
            <a:endParaRPr lang="en-US" altLang="zh-TW" sz="2400" dirty="0"/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int </a:t>
            </a:r>
            <a:r>
              <a:rPr lang="en-US" altLang="zh-TW" dirty="0" err="1">
                <a:solidFill>
                  <a:srgbClr val="C00000"/>
                </a:solidFill>
              </a:rPr>
              <a:t>pthread_join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pthread_t</a:t>
            </a:r>
            <a:r>
              <a:rPr lang="en-US" altLang="zh-TW" dirty="0">
                <a:solidFill>
                  <a:srgbClr val="C00000"/>
                </a:solidFill>
              </a:rPr>
              <a:t> thread, void *</a:t>
            </a:r>
            <a:r>
              <a:rPr lang="en-US" altLang="zh-TW" dirty="0" err="1">
                <a:solidFill>
                  <a:srgbClr val="C00000"/>
                </a:solidFill>
              </a:rPr>
              <a:t>retval</a:t>
            </a:r>
            <a:r>
              <a:rPr lang="en-US" altLang="zh-TW" dirty="0">
                <a:solidFill>
                  <a:srgbClr val="C00000"/>
                </a:solidFill>
              </a:rPr>
              <a:t>);</a:t>
            </a:r>
            <a:endParaRPr lang="en-US" altLang="zh-TW" dirty="0">
              <a:solidFill>
                <a:srgbClr val="C00000"/>
              </a:solidFill>
            </a:endParaRPr>
          </a:p>
          <a:p>
            <a:pPr marL="201295" lvl="1" indent="0">
              <a:buNone/>
            </a:pP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/>
              <a:t>  "Joining" is one way to accomplish </a:t>
            </a:r>
            <a:r>
              <a:rPr lang="en-US" altLang="zh-TW" sz="2400" b="1" i="1" dirty="0"/>
              <a:t>synchronization</a:t>
            </a:r>
            <a:r>
              <a:rPr lang="en-US" altLang="zh-TW" sz="2400" dirty="0"/>
              <a:t> between threads.</a:t>
            </a:r>
            <a:endParaRPr lang="en-US" altLang="zh-TW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/>
              <a:t>  The </a:t>
            </a:r>
            <a:r>
              <a:rPr lang="en-US" altLang="zh-TW" sz="2400" dirty="0" err="1"/>
              <a:t>pthread_join</a:t>
            </a:r>
            <a:r>
              <a:rPr lang="en-US" altLang="zh-TW" sz="2400" dirty="0"/>
              <a:t>() function </a:t>
            </a:r>
            <a:r>
              <a:rPr lang="en-US" altLang="zh-TW" sz="2400" dirty="0">
                <a:solidFill>
                  <a:srgbClr val="C00000"/>
                </a:solidFill>
              </a:rPr>
              <a:t>blocks the calling thread </a:t>
            </a:r>
            <a:r>
              <a:rPr lang="en-US" altLang="zh-TW" sz="2400" dirty="0"/>
              <a:t>until the </a:t>
            </a:r>
            <a:r>
              <a:rPr lang="en-US" altLang="zh-TW" sz="2400" b="1" dirty="0"/>
              <a:t>specified  thread terminates</a:t>
            </a:r>
            <a:r>
              <a:rPr lang="en-US" altLang="zh-TW" sz="2400" dirty="0"/>
              <a:t>.</a:t>
            </a:r>
            <a:endParaRPr lang="en-US" altLang="zh-TW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/>
              <a:t>  The programmer is able to obtain the target thread's termination return status if specified through </a:t>
            </a:r>
            <a:r>
              <a:rPr lang="en-US" altLang="zh-TW" sz="2400" dirty="0" err="1"/>
              <a:t>pthread_exit</a:t>
            </a:r>
            <a:r>
              <a:rPr lang="en-US" altLang="zh-TW" sz="2400" dirty="0"/>
              <a:t>(), in the status parameter.</a:t>
            </a:r>
            <a:endParaRPr lang="en-US" altLang="zh-TW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111" y="1910043"/>
            <a:ext cx="9324975" cy="3181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53669" y="855694"/>
            <a:ext cx="9324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>
                <a:solidFill>
                  <a:srgbClr val="000000"/>
                </a:solidFill>
                <a:effectLst/>
              </a:rPr>
              <a:t>"Joining" is one way to accomplish synchronization between threads.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join -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2400" dirty="0"/>
              <a:t>  Return value</a:t>
            </a:r>
            <a:endParaRPr lang="en-US" altLang="zh-TW" sz="2400" dirty="0"/>
          </a:p>
          <a:p>
            <a:pPr lvl="1"/>
            <a:r>
              <a:rPr lang="en-US" altLang="zh-TW" dirty="0"/>
              <a:t>On success, </a:t>
            </a:r>
            <a:r>
              <a:rPr lang="en-US" altLang="zh-TW" dirty="0" err="1"/>
              <a:t>pthread_join</a:t>
            </a:r>
            <a:r>
              <a:rPr lang="en-US" altLang="zh-TW" dirty="0"/>
              <a:t>() returns </a:t>
            </a:r>
            <a:r>
              <a:rPr lang="en-US" altLang="zh-TW" b="1" dirty="0"/>
              <a:t>0</a:t>
            </a:r>
            <a:r>
              <a:rPr lang="en-US" altLang="zh-TW" dirty="0"/>
              <a:t>;</a:t>
            </a:r>
            <a:endParaRPr lang="en-US" altLang="zh-TW" dirty="0"/>
          </a:p>
          <a:p>
            <a:pPr lvl="1"/>
            <a:r>
              <a:rPr lang="en-US" altLang="zh-TW" dirty="0"/>
              <a:t>On error, it returns an </a:t>
            </a:r>
            <a:r>
              <a:rPr lang="en-US" altLang="zh-TW" b="1" dirty="0"/>
              <a:t>error number</a:t>
            </a:r>
            <a:r>
              <a:rPr lang="en-US" altLang="zh-TW" dirty="0"/>
              <a:t>.</a:t>
            </a:r>
            <a:endParaRPr lang="en-US" altLang="zh-TW" dirty="0"/>
          </a:p>
          <a:p>
            <a:pPr marL="201295" lvl="1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/>
              <a:t>  It is impossible to join a detached thread.</a:t>
            </a:r>
            <a:endParaRPr lang="en-US" altLang="zh-TW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/>
              <a:t>  When a thread is created, one of its attributes defines whether it is joinable or detached. Detached means it can never be joined. (</a:t>
            </a:r>
            <a:r>
              <a:rPr lang="en-US" altLang="zh-TW" sz="2400" dirty="0">
                <a:solidFill>
                  <a:srgbClr val="0070C0"/>
                </a:solidFill>
              </a:rPr>
              <a:t>PTHREAD_CREATE_DETACHED</a:t>
            </a:r>
            <a:r>
              <a:rPr lang="en-US" altLang="zh-TW" sz="2400" dirty="0"/>
              <a:t> or </a:t>
            </a:r>
            <a:r>
              <a:rPr lang="en-US" altLang="zh-TW" sz="2400" dirty="0">
                <a:solidFill>
                  <a:srgbClr val="0070C0"/>
                </a:solidFill>
              </a:rPr>
              <a:t>PTHREAD_CREATE_JOINABLE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213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err="1"/>
              <a:t>Pthread</a:t>
            </a:r>
            <a:r>
              <a:rPr lang="en-US" altLang="zh-CN" sz="2800" b="1" dirty="0"/>
              <a:t> </a:t>
            </a:r>
            <a:r>
              <a:rPr lang="en-US" altLang="zh-CN" sz="2800" b="1"/>
              <a:t>join –  without calling pthread_join().</a:t>
            </a:r>
            <a:endParaRPr lang="zh-TW" altLang="en-US" sz="28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633" y="1071021"/>
            <a:ext cx="9525122" cy="54994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6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b="1" dirty="0" err="1"/>
              <a:t>Pthread</a:t>
            </a:r>
            <a:r>
              <a:rPr lang="en-US" altLang="zh-CN" sz="2400" b="1" dirty="0"/>
              <a:t> </a:t>
            </a:r>
            <a:r>
              <a:rPr lang="en-US" altLang="zh-CN" sz="2400" b="1"/>
              <a:t>join – synchronization  with calling pthread_join().</a:t>
            </a:r>
            <a:endParaRPr lang="zh-TW" altLang="en-US" sz="24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711" y="992498"/>
            <a:ext cx="9757528" cy="56745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78306" y="6171684"/>
            <a:ext cx="748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The main thread would stop and wait for ptid1 and ptid2 to finish at line 38. </a:t>
            </a:r>
            <a:endParaRPr lang="zh-CN" altLang="en-US" b="1"/>
          </a:p>
        </p:txBody>
      </p:sp>
      <p:cxnSp>
        <p:nvCxnSpPr>
          <p:cNvPr id="7" name="直接箭头连接符 6"/>
          <p:cNvCxnSpPr>
            <a:stCxn id="3" idx="1"/>
          </p:cNvCxnSpPr>
          <p:nvPr/>
        </p:nvCxnSpPr>
        <p:spPr>
          <a:xfrm flipH="1" flipV="1">
            <a:off x="3146612" y="5782235"/>
            <a:ext cx="331694" cy="574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mutex – flag for privacy/security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  </a:t>
            </a:r>
            <a:r>
              <a:rPr lang="en-US" altLang="zh-TW" dirty="0"/>
              <a:t> </a:t>
            </a:r>
            <a:r>
              <a:rPr lang="en-US" altLang="zh-TW" dirty="0" err="1"/>
              <a:t>Mutex</a:t>
            </a:r>
            <a:r>
              <a:rPr lang="en-US" altLang="zh-TW" dirty="0"/>
              <a:t> is an abbreviation for "</a:t>
            </a:r>
            <a:r>
              <a:rPr lang="en-US" altLang="zh-TW" dirty="0">
                <a:solidFill>
                  <a:srgbClr val="C00000"/>
                </a:solidFill>
              </a:rPr>
              <a:t>mutual exclusion</a:t>
            </a:r>
            <a:r>
              <a:rPr lang="en-US" altLang="zh-TW" dirty="0"/>
              <a:t>". </a:t>
            </a:r>
            <a:r>
              <a:rPr lang="en-US" altLang="zh-TW" dirty="0" err="1"/>
              <a:t>Mutex</a:t>
            </a:r>
            <a:r>
              <a:rPr lang="en-US" altLang="zh-TW" dirty="0"/>
              <a:t> variables are one of the primary means of implementing </a:t>
            </a:r>
            <a:r>
              <a:rPr lang="en-US" altLang="zh-TW" dirty="0">
                <a:solidFill>
                  <a:srgbClr val="C00000"/>
                </a:solidFill>
              </a:rPr>
              <a:t>thread synchronization and for protecting shared data when multiple writes occur</a:t>
            </a:r>
            <a:r>
              <a:rPr lang="en-US" altLang="zh-TW" dirty="0"/>
              <a:t>.</a:t>
            </a:r>
            <a:endParaRPr lang="en-US" altLang="zh-TW" dirty="0"/>
          </a:p>
          <a:p>
            <a:pPr marL="0" indent="0">
              <a:buNone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b="1" dirty="0"/>
              <a:t>  A </a:t>
            </a:r>
            <a:r>
              <a:rPr lang="en-US" altLang="zh-TW" b="1" dirty="0" err="1"/>
              <a:t>mutex</a:t>
            </a:r>
            <a:r>
              <a:rPr lang="en-US" altLang="zh-TW" b="1" dirty="0"/>
              <a:t> variable acts like a "lock" protecting access to a shared data resource. </a:t>
            </a:r>
            <a:endParaRPr lang="en-US" altLang="zh-TW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900" dirty="0"/>
          </a:p>
          <a:p>
            <a:pPr marL="0" indent="0">
              <a:lnSpc>
                <a:spcPct val="80000"/>
              </a:lnSpc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00" y="1615072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dirty="0"/>
              <a:t>The arrangement of tutorials on Wednesday will be adjusted to Tuesday in this week.  One tutorial session will be recorded. </a:t>
            </a:r>
            <a:endParaRPr lang="en-US" altLang="zh-CN" sz="3000" dirty="0"/>
          </a:p>
          <a:p>
            <a:pPr algn="l"/>
            <a:r>
              <a:rPr lang="en-US" altLang="zh-CN" sz="3000" dirty="0"/>
              <a:t>Tutorials of CSC3150 of only this week are shown below. </a:t>
            </a:r>
            <a:endParaRPr lang="en-US" altLang="zh-CN" sz="3000" dirty="0"/>
          </a:p>
          <a:p>
            <a:pPr algn="l"/>
            <a:r>
              <a:rPr lang="en-US" altLang="zh-CN" sz="3000" dirty="0"/>
              <a:t>Tuesday (Date 2024-10-8): 19:00-19:50 and 20:00 - 20:50 (Tutorial on Zoom, TA Lele Li)</a:t>
            </a:r>
            <a:endParaRPr lang="en-US" altLang="zh-CN" sz="3000" dirty="0"/>
          </a:p>
          <a:p>
            <a:r>
              <a:rPr lang="en-US" altLang="zh-CN" sz="3000" dirty="0"/>
              <a:t>Thursday (Date 2024-10-10): 19:00-19:50 and 20:00 - 20:50 (Tut on Zoom, TA Lele Li)</a:t>
            </a:r>
            <a:endParaRPr lang="en-US" altLang="zh-CN" sz="3000" dirty="0"/>
          </a:p>
          <a:p>
            <a:r>
              <a:rPr lang="en-US" altLang="zh-CN" sz="3000" dirty="0"/>
              <a:t>ZOOM ID: 539 117 8318 (no password)</a:t>
            </a:r>
            <a:endParaRPr lang="en-US" altLang="zh-CN" sz="3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03" y="1413781"/>
            <a:ext cx="11056414" cy="478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29553" y="663388"/>
            <a:ext cx="9932894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b="1"/>
              <a:t>A mutex variable acts like a "lock" protecting access to a shared data resource. </a:t>
            </a:r>
            <a:endParaRPr lang="en-US" altLang="zh-TW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525280" y="2079812"/>
            <a:ext cx="15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(e.g, char* str)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6525280" y="3619530"/>
            <a:ext cx="15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(e.g, char* str)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6525280" y="4846865"/>
            <a:ext cx="15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(e.g, char* str)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6525280" y="5845540"/>
            <a:ext cx="15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(e.g, char* str)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995082" y="2994212"/>
            <a:ext cx="199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str.append(“word”)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812305" y="5216197"/>
            <a:ext cx="20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str.append(“hello”)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18905" y="1733408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Beginning, str=“”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1868" y="6347077"/>
            <a:ext cx="24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Finally, str=“world hello”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98856" y="3269513"/>
            <a:ext cx="127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str=“world”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267" y="855133"/>
            <a:ext cx="10659533" cy="5321830"/>
          </a:xfrm>
        </p:spPr>
        <p:txBody>
          <a:bodyPr>
            <a:normAutofit fontScale="70000" lnSpcReduction="20000"/>
          </a:bodyPr>
          <a:lstStyle/>
          <a:p>
            <a:pPr algn="l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310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Mutex is a lock that we set before using a shared resource and release after using it.</a:t>
            </a:r>
            <a:endParaRPr lang="en-US" altLang="zh-CN" sz="310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310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310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lock is set, no other thread can access the locked region of code.</a:t>
            </a:r>
            <a:endParaRPr lang="en-US" altLang="zh-CN" sz="310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310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310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we see that even if thread B is scheduled while thread A was not done accessing the shared resource. </a:t>
            </a:r>
            <a:r>
              <a:rPr lang="en-US" altLang="zh-CN" sz="3100" i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code is locked by thread A using mutexes then thread B cannot even access that region of code.</a:t>
            </a:r>
            <a:endParaRPr lang="en-US" altLang="zh-CN" sz="3100" i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310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310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this ensures synchronized access of shared resources in the code.</a:t>
            </a:r>
            <a:endParaRPr lang="en-US" altLang="zh-CN" sz="310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614333" y="306414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360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Pthread</a:t>
            </a:r>
            <a:r>
              <a:rPr lang="en-US" altLang="zh-CN" sz="3200" dirty="0"/>
              <a:t> mutex - flag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9583" y="1253331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2200" dirty="0"/>
              <a:t>  </a:t>
            </a:r>
            <a:r>
              <a:rPr lang="en-US" altLang="zh-TW" sz="2200" dirty="0" err="1"/>
              <a:t>Mutex</a:t>
            </a:r>
            <a:r>
              <a:rPr lang="en-US" altLang="zh-TW" sz="2200" dirty="0"/>
              <a:t> should be declared with type: </a:t>
            </a:r>
            <a:endParaRPr lang="en-US" altLang="zh-TW" sz="2200" dirty="0"/>
          </a:p>
          <a:p>
            <a:pPr lvl="1"/>
            <a:r>
              <a:rPr lang="en-US" altLang="zh-TW" sz="2200" dirty="0" err="1">
                <a:solidFill>
                  <a:srgbClr val="C00000"/>
                </a:solidFill>
              </a:rPr>
              <a:t>pthread_mutex_t</a:t>
            </a:r>
            <a:r>
              <a:rPr lang="en-US" altLang="zh-TW" sz="2200" dirty="0">
                <a:solidFill>
                  <a:srgbClr val="C00000"/>
                </a:solidFill>
              </a:rPr>
              <a:t> </a:t>
            </a:r>
            <a:r>
              <a:rPr lang="en-US" altLang="zh-TW" sz="2200" dirty="0">
                <a:solidFill>
                  <a:schemeClr val="tx1"/>
                </a:solidFill>
              </a:rPr>
              <a:t>(</a:t>
            </a:r>
            <a:r>
              <a:rPr lang="en-US" altLang="zh-TW" sz="2200" dirty="0"/>
              <a:t>defined in “</a:t>
            </a:r>
            <a:r>
              <a:rPr lang="en-US" sz="2200" dirty="0"/>
              <a:t>sys/</a:t>
            </a:r>
            <a:r>
              <a:rPr lang="en-US" sz="2200" dirty="0" err="1"/>
              <a:t>types.h</a:t>
            </a:r>
            <a:r>
              <a:rPr lang="en-US" altLang="zh-TW" sz="2200" dirty="0"/>
              <a:t>”)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endParaRPr lang="en-US" altLang="zh-TW" sz="22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zh-TW" sz="2200" dirty="0"/>
              <a:t>  </a:t>
            </a:r>
            <a:r>
              <a:rPr lang="en-US" altLang="zh-TW" sz="2200" dirty="0" err="1"/>
              <a:t>Mutex</a:t>
            </a:r>
            <a:r>
              <a:rPr lang="en-US" altLang="zh-TW" sz="2200" dirty="0"/>
              <a:t> should be initialized before it is used: </a:t>
            </a:r>
            <a:endParaRPr lang="en-US" altLang="zh-TW" sz="2200" dirty="0"/>
          </a:p>
          <a:p>
            <a:pPr lvl="1"/>
            <a:r>
              <a:rPr lang="en-US" altLang="zh-TW" sz="2200" dirty="0" err="1">
                <a:solidFill>
                  <a:srgbClr val="C00000"/>
                </a:solidFill>
              </a:rPr>
              <a:t>int</a:t>
            </a:r>
            <a:r>
              <a:rPr lang="en-US" altLang="zh-TW" sz="2200" dirty="0">
                <a:solidFill>
                  <a:srgbClr val="C00000"/>
                </a:solidFill>
              </a:rPr>
              <a:t> </a:t>
            </a:r>
            <a:r>
              <a:rPr lang="en-US" altLang="zh-TW" sz="2200" dirty="0" err="1">
                <a:solidFill>
                  <a:srgbClr val="C00000"/>
                </a:solidFill>
              </a:rPr>
              <a:t>pthread_mutex_init</a:t>
            </a:r>
            <a:r>
              <a:rPr lang="en-US" altLang="zh-TW" sz="2200" dirty="0">
                <a:solidFill>
                  <a:srgbClr val="C00000"/>
                </a:solidFill>
              </a:rPr>
              <a:t>(	</a:t>
            </a:r>
            <a:r>
              <a:rPr lang="en-US" altLang="zh-TW" sz="2200" dirty="0" err="1">
                <a:solidFill>
                  <a:srgbClr val="C00000"/>
                </a:solidFill>
              </a:rPr>
              <a:t>pthread_mutex_t</a:t>
            </a:r>
            <a:r>
              <a:rPr lang="en-US" altLang="zh-TW" sz="2200" dirty="0">
                <a:solidFill>
                  <a:srgbClr val="C00000"/>
                </a:solidFill>
              </a:rPr>
              <a:t> *</a:t>
            </a:r>
            <a:r>
              <a:rPr lang="en-US" altLang="zh-TW" sz="2200" dirty="0" err="1">
                <a:solidFill>
                  <a:srgbClr val="C00000"/>
                </a:solidFill>
              </a:rPr>
              <a:t>mutex</a:t>
            </a:r>
            <a:r>
              <a:rPr lang="en-US" altLang="zh-TW" sz="2200" dirty="0">
                <a:solidFill>
                  <a:srgbClr val="C00000"/>
                </a:solidFill>
              </a:rPr>
              <a:t>, </a:t>
            </a:r>
            <a:endParaRPr lang="en-US" altLang="zh-TW" sz="2200" dirty="0">
              <a:solidFill>
                <a:srgbClr val="C00000"/>
              </a:solidFill>
            </a:endParaRPr>
          </a:p>
          <a:p>
            <a:pPr marL="201295" lvl="1" indent="0">
              <a:buNone/>
            </a:pPr>
            <a:r>
              <a:rPr lang="en-US" altLang="zh-TW" sz="2200" dirty="0">
                <a:solidFill>
                  <a:srgbClr val="C00000"/>
                </a:solidFill>
              </a:rPr>
              <a:t>			</a:t>
            </a:r>
            <a:r>
              <a:rPr lang="en-US" altLang="zh-TW" sz="2200" dirty="0" err="1">
                <a:solidFill>
                  <a:srgbClr val="C00000"/>
                </a:solidFill>
              </a:rPr>
              <a:t>const</a:t>
            </a:r>
            <a:r>
              <a:rPr lang="en-US" altLang="zh-TW" sz="2200" dirty="0">
                <a:solidFill>
                  <a:srgbClr val="C00000"/>
                </a:solidFill>
              </a:rPr>
              <a:t> </a:t>
            </a:r>
            <a:r>
              <a:rPr lang="en-US" altLang="zh-TW" sz="2200" dirty="0" err="1">
                <a:solidFill>
                  <a:srgbClr val="C00000"/>
                </a:solidFill>
              </a:rPr>
              <a:t>pthread_mutexattr_t</a:t>
            </a:r>
            <a:r>
              <a:rPr lang="en-US" altLang="zh-TW" sz="2200" dirty="0">
                <a:solidFill>
                  <a:srgbClr val="C00000"/>
                </a:solidFill>
              </a:rPr>
              <a:t> *</a:t>
            </a:r>
            <a:r>
              <a:rPr lang="en-US" altLang="zh-TW" sz="2200" dirty="0" err="1">
                <a:solidFill>
                  <a:srgbClr val="C00000"/>
                </a:solidFill>
              </a:rPr>
              <a:t>attr</a:t>
            </a:r>
            <a:r>
              <a:rPr lang="en-US" altLang="zh-TW" sz="2200" dirty="0">
                <a:solidFill>
                  <a:srgbClr val="C00000"/>
                </a:solidFill>
              </a:rPr>
              <a:t>);</a:t>
            </a:r>
            <a:endParaRPr lang="en-US" altLang="zh-TW" sz="2200" dirty="0">
              <a:solidFill>
                <a:srgbClr val="C00000"/>
              </a:solidFill>
            </a:endParaRPr>
          </a:p>
          <a:p>
            <a:pPr lvl="1"/>
            <a:r>
              <a:rPr lang="en-US" sz="2200" dirty="0"/>
              <a:t>It </a:t>
            </a:r>
            <a:r>
              <a:rPr lang="en-US" sz="2200" dirty="0" err="1"/>
              <a:t>initialises</a:t>
            </a:r>
            <a:r>
              <a:rPr lang="en-US" sz="2200" dirty="0"/>
              <a:t> the </a:t>
            </a:r>
            <a:r>
              <a:rPr lang="en-US" sz="2200" dirty="0" err="1">
                <a:solidFill>
                  <a:srgbClr val="C00000"/>
                </a:solidFill>
              </a:rPr>
              <a:t>mutex</a:t>
            </a:r>
            <a:r>
              <a:rPr lang="en-US" sz="2200" dirty="0"/>
              <a:t> referenced by </a:t>
            </a:r>
            <a:r>
              <a:rPr lang="en-US" sz="2200" i="1" dirty="0" err="1"/>
              <a:t>mutex</a:t>
            </a:r>
            <a:r>
              <a:rPr lang="en-US" sz="2200" dirty="0"/>
              <a:t> with attributes specified by </a:t>
            </a:r>
            <a:r>
              <a:rPr lang="en-US" sz="2200" i="1" dirty="0" err="1">
                <a:solidFill>
                  <a:srgbClr val="C00000"/>
                </a:solidFill>
              </a:rPr>
              <a:t>attr</a:t>
            </a:r>
            <a:r>
              <a:rPr lang="en-US" sz="2200" dirty="0"/>
              <a:t>. </a:t>
            </a:r>
            <a:endParaRPr lang="en-US" sz="2200" dirty="0"/>
          </a:p>
          <a:p>
            <a:pPr lvl="1"/>
            <a:r>
              <a:rPr lang="en-US" sz="2200" dirty="0"/>
              <a:t>If </a:t>
            </a:r>
            <a:r>
              <a:rPr lang="en-US" sz="2200" i="1" dirty="0" err="1">
                <a:solidFill>
                  <a:srgbClr val="C00000"/>
                </a:solidFill>
              </a:rPr>
              <a:t>attr</a:t>
            </a:r>
            <a:r>
              <a:rPr lang="en-US" sz="2200" dirty="0"/>
              <a:t> is NULL, the default </a:t>
            </a:r>
            <a:r>
              <a:rPr lang="en-US" sz="2200" dirty="0" err="1"/>
              <a:t>mutex</a:t>
            </a:r>
            <a:r>
              <a:rPr lang="en-US" sz="2200" dirty="0"/>
              <a:t> attributes are used; the effect is the same as passing the address of a default </a:t>
            </a:r>
            <a:r>
              <a:rPr lang="en-US" sz="2200" dirty="0" err="1"/>
              <a:t>mutex</a:t>
            </a:r>
            <a:r>
              <a:rPr lang="en-US" sz="2200" dirty="0"/>
              <a:t> attributes object. </a:t>
            </a:r>
            <a:endParaRPr lang="en-US" sz="2200" dirty="0"/>
          </a:p>
          <a:p>
            <a:pPr lvl="1"/>
            <a:r>
              <a:rPr lang="en-US" sz="2200" dirty="0"/>
              <a:t>Upon successful </a:t>
            </a:r>
            <a:r>
              <a:rPr lang="en-US" sz="2200" dirty="0" err="1"/>
              <a:t>initialisation</a:t>
            </a:r>
            <a:r>
              <a:rPr lang="en-US" sz="2200" dirty="0"/>
              <a:t>, the state of the </a:t>
            </a:r>
            <a:r>
              <a:rPr lang="en-US" sz="2200" dirty="0" err="1"/>
              <a:t>mutex</a:t>
            </a:r>
            <a:r>
              <a:rPr lang="en-US" sz="2200" dirty="0"/>
              <a:t> becomes </a:t>
            </a:r>
            <a:r>
              <a:rPr lang="en-US" sz="2200" dirty="0" err="1"/>
              <a:t>initialised</a:t>
            </a:r>
            <a:r>
              <a:rPr lang="en-US" sz="2200" dirty="0"/>
              <a:t> and unlocked.</a:t>
            </a:r>
            <a:endParaRPr lang="en-US" sz="2200" dirty="0"/>
          </a:p>
          <a:p>
            <a:pPr lvl="1"/>
            <a:endParaRPr lang="en-US" sz="22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zh-TW" sz="2200" dirty="0"/>
              <a:t> </a:t>
            </a:r>
            <a:r>
              <a:rPr lang="en-US" altLang="zh-TW" sz="2200" dirty="0" err="1"/>
              <a:t>Mutex</a:t>
            </a:r>
            <a:r>
              <a:rPr lang="en-US" altLang="zh-TW" sz="2200" dirty="0"/>
              <a:t> should be free if it is no longer used: </a:t>
            </a:r>
            <a:endParaRPr lang="en-US" altLang="zh-TW" sz="2200" dirty="0"/>
          </a:p>
          <a:p>
            <a:pPr lvl="1"/>
            <a:r>
              <a:rPr lang="en-US" altLang="zh-TW" sz="2200" dirty="0" err="1">
                <a:solidFill>
                  <a:srgbClr val="C00000"/>
                </a:solidFill>
              </a:rPr>
              <a:t>int</a:t>
            </a:r>
            <a:r>
              <a:rPr lang="en-US" altLang="zh-TW" sz="2200" dirty="0">
                <a:solidFill>
                  <a:srgbClr val="C00000"/>
                </a:solidFill>
              </a:rPr>
              <a:t> </a:t>
            </a:r>
            <a:r>
              <a:rPr lang="en-US" altLang="zh-TW" sz="2200" dirty="0" err="1">
                <a:solidFill>
                  <a:srgbClr val="C00000"/>
                </a:solidFill>
              </a:rPr>
              <a:t>pthread_mutex_destroy</a:t>
            </a:r>
            <a:r>
              <a:rPr lang="en-US" altLang="zh-TW" sz="2200" dirty="0">
                <a:solidFill>
                  <a:srgbClr val="C00000"/>
                </a:solidFill>
              </a:rPr>
              <a:t>(</a:t>
            </a:r>
            <a:r>
              <a:rPr lang="en-US" altLang="zh-TW" sz="2200" dirty="0" err="1">
                <a:solidFill>
                  <a:srgbClr val="C00000"/>
                </a:solidFill>
              </a:rPr>
              <a:t>pthread_mutex_t</a:t>
            </a:r>
            <a:r>
              <a:rPr lang="en-US" altLang="zh-TW" sz="2200" dirty="0">
                <a:solidFill>
                  <a:srgbClr val="C00000"/>
                </a:solidFill>
              </a:rPr>
              <a:t> *);</a:t>
            </a:r>
            <a:endParaRPr lang="en-US" altLang="zh-TW" sz="2200" dirty="0">
              <a:solidFill>
                <a:srgbClr val="C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mutex - flag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3200" dirty="0"/>
              <a:t>  </a:t>
            </a:r>
            <a:r>
              <a:rPr lang="en-US" altLang="zh-TW" sz="3200" dirty="0" err="1"/>
              <a:t>Pthread</a:t>
            </a:r>
            <a:r>
              <a:rPr lang="en-US" altLang="zh-TW" sz="3200" dirty="0"/>
              <a:t> </a:t>
            </a:r>
            <a:r>
              <a:rPr lang="en-US" altLang="zh-TW" sz="3200" dirty="0" err="1"/>
              <a:t>mutex</a:t>
            </a:r>
            <a:r>
              <a:rPr lang="en-US" altLang="zh-TW" sz="3200" dirty="0"/>
              <a:t> lock routines:</a:t>
            </a:r>
            <a:endParaRPr lang="en-US" altLang="zh-TW" sz="3200" dirty="0"/>
          </a:p>
          <a:p>
            <a:pPr lvl="1"/>
            <a:r>
              <a:rPr lang="en-US" altLang="zh-TW" sz="3200" dirty="0" err="1">
                <a:solidFill>
                  <a:srgbClr val="C00000"/>
                </a:solidFill>
              </a:rPr>
              <a:t>int</a:t>
            </a:r>
            <a:r>
              <a:rPr lang="en-US" altLang="zh-TW" sz="3200" dirty="0">
                <a:solidFill>
                  <a:srgbClr val="C00000"/>
                </a:solidFill>
              </a:rPr>
              <a:t> </a:t>
            </a:r>
            <a:r>
              <a:rPr lang="en-US" altLang="zh-TW" sz="3200" dirty="0" err="1">
                <a:solidFill>
                  <a:srgbClr val="C00000"/>
                </a:solidFill>
              </a:rPr>
              <a:t>pthread_mutex_lock</a:t>
            </a:r>
            <a:r>
              <a:rPr lang="en-US" altLang="zh-TW" sz="3200" dirty="0">
                <a:solidFill>
                  <a:srgbClr val="C00000"/>
                </a:solidFill>
              </a:rPr>
              <a:t>(</a:t>
            </a:r>
            <a:r>
              <a:rPr lang="en-US" altLang="zh-TW" sz="3200" dirty="0" err="1">
                <a:solidFill>
                  <a:srgbClr val="C00000"/>
                </a:solidFill>
              </a:rPr>
              <a:t>pthread_mutex_t</a:t>
            </a:r>
            <a:r>
              <a:rPr lang="en-US" altLang="zh-TW" sz="3200" dirty="0">
                <a:solidFill>
                  <a:srgbClr val="C00000"/>
                </a:solidFill>
              </a:rPr>
              <a:t> *</a:t>
            </a:r>
            <a:r>
              <a:rPr lang="en-US" altLang="zh-TW" sz="3200" dirty="0" err="1">
                <a:solidFill>
                  <a:srgbClr val="C00000"/>
                </a:solidFill>
              </a:rPr>
              <a:t>mutex</a:t>
            </a:r>
            <a:r>
              <a:rPr lang="en-US" altLang="zh-TW" sz="3200" dirty="0">
                <a:solidFill>
                  <a:srgbClr val="C00000"/>
                </a:solidFill>
              </a:rPr>
              <a:t>);</a:t>
            </a:r>
            <a:endParaRPr lang="en-US" altLang="zh-TW" sz="3200" dirty="0">
              <a:solidFill>
                <a:srgbClr val="C00000"/>
              </a:solidFill>
            </a:endParaRPr>
          </a:p>
          <a:p>
            <a:pPr lvl="1"/>
            <a:r>
              <a:rPr lang="en-US" altLang="zh-TW" sz="3200" dirty="0" err="1">
                <a:solidFill>
                  <a:srgbClr val="C00000"/>
                </a:solidFill>
              </a:rPr>
              <a:t>int</a:t>
            </a:r>
            <a:r>
              <a:rPr lang="en-US" altLang="zh-TW" sz="3200" dirty="0">
                <a:solidFill>
                  <a:srgbClr val="C00000"/>
                </a:solidFill>
              </a:rPr>
              <a:t> </a:t>
            </a:r>
            <a:r>
              <a:rPr lang="en-US" altLang="zh-TW" sz="3200" dirty="0" err="1">
                <a:solidFill>
                  <a:srgbClr val="C00000"/>
                </a:solidFill>
              </a:rPr>
              <a:t>pthread_mutex_trylock</a:t>
            </a:r>
            <a:r>
              <a:rPr lang="en-US" altLang="zh-TW" sz="3200" dirty="0">
                <a:solidFill>
                  <a:srgbClr val="C00000"/>
                </a:solidFill>
              </a:rPr>
              <a:t>(</a:t>
            </a:r>
            <a:r>
              <a:rPr lang="en-US" altLang="zh-TW" sz="3200" dirty="0" err="1">
                <a:solidFill>
                  <a:srgbClr val="C00000"/>
                </a:solidFill>
              </a:rPr>
              <a:t>pthread_mutex_t</a:t>
            </a:r>
            <a:r>
              <a:rPr lang="en-US" altLang="zh-TW" sz="3200" dirty="0">
                <a:solidFill>
                  <a:srgbClr val="C00000"/>
                </a:solidFill>
              </a:rPr>
              <a:t> *</a:t>
            </a:r>
            <a:r>
              <a:rPr lang="en-US" altLang="zh-TW" sz="3200" dirty="0" err="1">
                <a:solidFill>
                  <a:srgbClr val="C00000"/>
                </a:solidFill>
              </a:rPr>
              <a:t>mutex</a:t>
            </a:r>
            <a:r>
              <a:rPr lang="en-US" altLang="zh-TW" sz="3200" dirty="0">
                <a:solidFill>
                  <a:srgbClr val="C00000"/>
                </a:solidFill>
              </a:rPr>
              <a:t>);</a:t>
            </a:r>
            <a:endParaRPr lang="en-US" altLang="zh-TW" sz="3200" dirty="0">
              <a:solidFill>
                <a:srgbClr val="C00000"/>
              </a:solidFill>
            </a:endParaRPr>
          </a:p>
          <a:p>
            <a:pPr lvl="1"/>
            <a:r>
              <a:rPr lang="en-US" altLang="zh-TW" sz="3200" dirty="0" err="1">
                <a:solidFill>
                  <a:srgbClr val="C00000"/>
                </a:solidFill>
              </a:rPr>
              <a:t>int</a:t>
            </a:r>
            <a:r>
              <a:rPr lang="en-US" altLang="zh-TW" sz="3200" dirty="0">
                <a:solidFill>
                  <a:srgbClr val="C00000"/>
                </a:solidFill>
              </a:rPr>
              <a:t> </a:t>
            </a:r>
            <a:r>
              <a:rPr lang="en-US" altLang="zh-TW" sz="3200" dirty="0" err="1">
                <a:solidFill>
                  <a:srgbClr val="C00000"/>
                </a:solidFill>
              </a:rPr>
              <a:t>pthread_mutex_unlock</a:t>
            </a:r>
            <a:r>
              <a:rPr lang="en-US" altLang="zh-TW" sz="3200" dirty="0">
                <a:solidFill>
                  <a:srgbClr val="C00000"/>
                </a:solidFill>
              </a:rPr>
              <a:t>(</a:t>
            </a:r>
            <a:r>
              <a:rPr lang="en-US" altLang="zh-TW" sz="3200" dirty="0" err="1">
                <a:solidFill>
                  <a:srgbClr val="C00000"/>
                </a:solidFill>
              </a:rPr>
              <a:t>pthread_mutex_t</a:t>
            </a:r>
            <a:r>
              <a:rPr lang="en-US" altLang="zh-TW" sz="3200" dirty="0">
                <a:solidFill>
                  <a:srgbClr val="C00000"/>
                </a:solidFill>
              </a:rPr>
              <a:t> *</a:t>
            </a:r>
            <a:r>
              <a:rPr lang="en-US" altLang="zh-TW" sz="3200" dirty="0" err="1">
                <a:solidFill>
                  <a:srgbClr val="C00000"/>
                </a:solidFill>
              </a:rPr>
              <a:t>mutex</a:t>
            </a:r>
            <a:r>
              <a:rPr lang="en-US" altLang="zh-TW" sz="3200" dirty="0">
                <a:solidFill>
                  <a:srgbClr val="C00000"/>
                </a:solidFill>
              </a:rPr>
              <a:t>);</a:t>
            </a:r>
            <a:endParaRPr lang="en-US" altLang="zh-TW" sz="3200" dirty="0">
              <a:solidFill>
                <a:srgbClr val="C00000"/>
              </a:solidFill>
            </a:endParaRPr>
          </a:p>
          <a:p>
            <a:pPr marL="201295" lvl="1" indent="0">
              <a:buNone/>
            </a:pPr>
            <a:endParaRPr lang="en-US" altLang="zh-TW" sz="32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3392"/>
            <a:ext cx="10515600" cy="1325563"/>
          </a:xfrm>
        </p:spPr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mutex - flag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9897" y="1007797"/>
            <a:ext cx="10803903" cy="496836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altLang="zh-TW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 is used by a thread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acquire a lock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specified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mutex is already locked by another thread, this call will block the calling thread until the mutex is unlocked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pthread_mutex_trylock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to lock a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if the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already locked, the routine will return immediately with a "busy" error code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routine may be useful in preventing deadlock conditions, as in a priority-inversion situation.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 a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called by the owning thread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Calling this routine is required after a thread has completed its use of protected data if other threads are to acquire the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their work with the protected data. An </a:t>
            </a:r>
            <a:r>
              <a:rPr lang="en-US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returned if: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already unlocked</a:t>
            </a:r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owned by another thread</a:t>
            </a:r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7" y="936001"/>
            <a:ext cx="6388469" cy="53573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423" y="3752698"/>
            <a:ext cx="3749365" cy="264436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97651" y="394144"/>
            <a:ext cx="431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 20 consume more time (e.g. 3 seconds)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06795" y="1166041"/>
            <a:ext cx="235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Thread 1 (execute first)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23929" y="110682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Thread 2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459181" y="1619019"/>
            <a:ext cx="0" cy="17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760075" y="1721404"/>
            <a:ext cx="1936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Line 17: counter=1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194225" y="1689533"/>
            <a:ext cx="1936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Line 17: counter=2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9996889" y="1551221"/>
            <a:ext cx="0" cy="17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695840" y="2340908"/>
            <a:ext cx="20457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 Line 20: much time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189565" y="2381625"/>
            <a:ext cx="207530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 Line 20: much time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413476" y="174508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A</a:t>
            </a:r>
            <a:endParaRPr lang="zh-CN" altLang="en-US" b="1"/>
          </a:p>
        </p:txBody>
      </p:sp>
      <p:sp>
        <p:nvSpPr>
          <p:cNvPr id="25" name="文本框 24"/>
          <p:cNvSpPr txBox="1"/>
          <p:nvPr/>
        </p:nvSpPr>
        <p:spPr>
          <a:xfrm>
            <a:off x="7413476" y="23816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9923929" y="17450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C</a:t>
            </a:r>
            <a:endParaRPr lang="zh-CN" altLang="en-US" b="1"/>
          </a:p>
        </p:txBody>
      </p:sp>
      <p:sp>
        <p:nvSpPr>
          <p:cNvPr id="27" name="文本框 26"/>
          <p:cNvSpPr txBox="1"/>
          <p:nvPr/>
        </p:nvSpPr>
        <p:spPr>
          <a:xfrm>
            <a:off x="9978296" y="24297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D</a:t>
            </a:r>
            <a:endParaRPr lang="zh-CN" altLang="en-US" b="1"/>
          </a:p>
        </p:txBody>
      </p:sp>
      <p:sp>
        <p:nvSpPr>
          <p:cNvPr id="28" name="文本框 27"/>
          <p:cNvSpPr txBox="1"/>
          <p:nvPr/>
        </p:nvSpPr>
        <p:spPr>
          <a:xfrm>
            <a:off x="7695840" y="3011417"/>
            <a:ext cx="20457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 Line 22: J“Job 2”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139636" y="2986378"/>
            <a:ext cx="20457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Line 22: </a:t>
            </a:r>
            <a:r>
              <a:rPr lang="en-US" altLang="zh-CN" dirty="0" err="1">
                <a:solidFill>
                  <a:srgbClr val="C00000"/>
                </a:solidFill>
              </a:rPr>
              <a:t>J“Job</a:t>
            </a:r>
            <a:r>
              <a:rPr lang="en-US" altLang="zh-CN" dirty="0">
                <a:solidFill>
                  <a:srgbClr val="C00000"/>
                </a:solidFill>
              </a:rPr>
              <a:t> 2”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80473" y="29863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E</a:t>
            </a:r>
            <a:endParaRPr lang="zh-CN" altLang="en-US" b="1"/>
          </a:p>
        </p:txBody>
      </p:sp>
      <p:sp>
        <p:nvSpPr>
          <p:cNvPr id="31" name="文本框 30"/>
          <p:cNvSpPr txBox="1"/>
          <p:nvPr/>
        </p:nvSpPr>
        <p:spPr>
          <a:xfrm>
            <a:off x="9918038" y="29863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</a:t>
            </a:r>
            <a:endParaRPr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7097651" y="745910"/>
            <a:ext cx="285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Execution Order: A B C D E F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07993" y="3414633"/>
            <a:ext cx="257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It’s not what we want!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505" y="433725"/>
            <a:ext cx="675672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Suppose we have two jobs to update a shared variable called counter.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6862245" y="295839"/>
            <a:ext cx="425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Line 20 consume more time (e.g. 3seconds)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06795" y="1166041"/>
            <a:ext cx="235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Thread 1 (execute first)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23929" y="110682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Thread 2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459181" y="1619019"/>
            <a:ext cx="0" cy="17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760075" y="1721404"/>
            <a:ext cx="1936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Line 17: counter=1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194225" y="1689533"/>
            <a:ext cx="1936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/>
              <a:t>Line 17: counter=2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9996889" y="1551221"/>
            <a:ext cx="0" cy="17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695840" y="2340908"/>
            <a:ext cx="20457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 Line 20: much time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189565" y="2381625"/>
            <a:ext cx="207530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 Line 20: much time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413476" y="174508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A</a:t>
            </a:r>
            <a:endParaRPr lang="zh-CN" altLang="en-US" b="1"/>
          </a:p>
        </p:txBody>
      </p:sp>
      <p:sp>
        <p:nvSpPr>
          <p:cNvPr id="25" name="文本框 24"/>
          <p:cNvSpPr txBox="1"/>
          <p:nvPr/>
        </p:nvSpPr>
        <p:spPr>
          <a:xfrm>
            <a:off x="7413476" y="23816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9923929" y="17450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C</a:t>
            </a:r>
            <a:endParaRPr lang="zh-CN" altLang="en-US" b="1"/>
          </a:p>
        </p:txBody>
      </p:sp>
      <p:sp>
        <p:nvSpPr>
          <p:cNvPr id="27" name="文本框 26"/>
          <p:cNvSpPr txBox="1"/>
          <p:nvPr/>
        </p:nvSpPr>
        <p:spPr>
          <a:xfrm>
            <a:off x="9978296" y="24297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D</a:t>
            </a:r>
            <a:endParaRPr lang="zh-CN" altLang="en-US" b="1"/>
          </a:p>
        </p:txBody>
      </p:sp>
      <p:sp>
        <p:nvSpPr>
          <p:cNvPr id="28" name="文本框 27"/>
          <p:cNvSpPr txBox="1"/>
          <p:nvPr/>
        </p:nvSpPr>
        <p:spPr>
          <a:xfrm>
            <a:off x="7695840" y="3011417"/>
            <a:ext cx="20457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 Line 22: J“Job 1”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139636" y="2986378"/>
            <a:ext cx="20457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 Line 22: J“Job 2”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80473" y="29863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E</a:t>
            </a:r>
            <a:endParaRPr lang="zh-CN" altLang="en-US" b="1"/>
          </a:p>
        </p:txBody>
      </p:sp>
      <p:sp>
        <p:nvSpPr>
          <p:cNvPr id="31" name="文本框 30"/>
          <p:cNvSpPr txBox="1"/>
          <p:nvPr/>
        </p:nvSpPr>
        <p:spPr>
          <a:xfrm>
            <a:off x="9918038" y="29863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</a:t>
            </a:r>
            <a:endParaRPr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6862245" y="655922"/>
            <a:ext cx="429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Execution Order: A B C D E F (impossible)</a:t>
            </a:r>
            <a:endParaRPr lang="en-US" altLang="zh-CN" b="1"/>
          </a:p>
          <a:p>
            <a:r>
              <a:rPr lang="en-US" altLang="zh-CN" b="1"/>
              <a:t>Execution Order: A B E C D F  or  C D F A B E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39" y="3446772"/>
            <a:ext cx="4420976" cy="30977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95" y="3995011"/>
            <a:ext cx="3260191" cy="2142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3" y="313503"/>
            <a:ext cx="4755292" cy="307874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13231" y="6488668"/>
            <a:ext cx="10424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https://www.geeksforgeeks.org/mutex-lock-for-linux-thread-synchronization/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07993" y="3414633"/>
            <a:ext cx="1392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It’s correct!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condition - signals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8906" y="161047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C00000"/>
                </a:solidFill>
              </a:rPr>
              <a:t>Condition variables </a:t>
            </a:r>
            <a:r>
              <a:rPr lang="en-US" sz="2400" dirty="0"/>
              <a:t>provide yet another way for </a:t>
            </a:r>
            <a:r>
              <a:rPr lang="en-US" dirty="0"/>
              <a:t>threads</a:t>
            </a:r>
            <a:r>
              <a:rPr lang="en-US" sz="2400" dirty="0"/>
              <a:t> to synchronize.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While </a:t>
            </a:r>
            <a:r>
              <a:rPr lang="en-US" sz="2400" b="1" dirty="0" err="1"/>
              <a:t>mutexs</a:t>
            </a:r>
            <a:r>
              <a:rPr lang="en-US" sz="2400" dirty="0"/>
              <a:t> implement synchronization by controlling thread access to data, condition variables allow threads </a:t>
            </a:r>
            <a:r>
              <a:rPr lang="en-US" sz="2400" b="1" dirty="0"/>
              <a:t>to synchronize based upon the actual value of data.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A condition variable is always </a:t>
            </a:r>
            <a:r>
              <a:rPr lang="en-US" sz="2400" b="1" dirty="0"/>
              <a:t>used in conjunction with a </a:t>
            </a:r>
            <a:r>
              <a:rPr lang="en-US" sz="2400" b="1" dirty="0" err="1"/>
              <a:t>mutex</a:t>
            </a:r>
            <a:r>
              <a:rPr lang="en-US" sz="2400" b="1" dirty="0"/>
              <a:t> lock</a:t>
            </a:r>
            <a:r>
              <a:rPr lang="en-US" sz="2400" dirty="0"/>
              <a:t>.  </a:t>
            </a:r>
            <a:r>
              <a:rPr lang="en-US" altLang="zh-TW" sz="3600" dirty="0"/>
              <a:t> </a:t>
            </a:r>
            <a:endParaRPr lang="zh-TW" altLang="en-US" sz="36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/>
              <a:t>https://www.baeldung.com/cs/async-vs-multi-threading </a:t>
            </a:r>
            <a:endParaRPr lang="en-US" altLang="zh-TW"/>
          </a:p>
          <a:p>
            <a:pPr lvl="1"/>
            <a:r>
              <a:rPr lang="en-US" altLang="zh-TW">
                <a:hlinkClick r:id="rId1"/>
              </a:rPr>
              <a:t>https://www.javatpoint.com/process-vs-thread</a:t>
            </a:r>
            <a:endParaRPr lang="en-US" altLang="zh-TW"/>
          </a:p>
          <a:p>
            <a:pPr lvl="1"/>
            <a:r>
              <a:rPr lang="en-US" altLang="zh-TW">
                <a:hlinkClick r:id="rId2"/>
              </a:rPr>
              <a:t>https://www.geeksforgeeks.org/multithreading-c-2/</a:t>
            </a:r>
            <a:endParaRPr lang="en-US" altLang="zh-TW"/>
          </a:p>
          <a:p>
            <a:pPr lvl="1"/>
            <a:r>
              <a:rPr lang="en-US" altLang="zh-TW">
                <a:hlinkClick r:id="rId3"/>
              </a:rPr>
              <a:t>https://www.geeksforgeeks.org/condition-wait-signal-multi-threading/</a:t>
            </a:r>
            <a:endParaRPr lang="en-US" altLang="zh-TW"/>
          </a:p>
          <a:p>
            <a:pPr lvl="1"/>
            <a:r>
              <a:rPr lang="en-US" altLang="zh-TW">
                <a:hlinkClick r:id="rId4"/>
              </a:rPr>
              <a:t>http://www.cs.unibo.it/~ghini/didattica/sistop/pthreads_tutorial/POSIX_Threads_Programming.htm</a:t>
            </a:r>
            <a:endParaRPr lang="en-US" altLang="zh-TW"/>
          </a:p>
          <a:p>
            <a:pPr lvl="1"/>
            <a:r>
              <a:rPr lang="zh-CN" altLang="en-US"/>
              <a:t>https://www.geeksforgeeks.org/mutex-lock-for-linux-thread-synchronization/</a:t>
            </a:r>
            <a:endParaRPr lang="zh-CN" altLang="en-US"/>
          </a:p>
          <a:p>
            <a:pPr lvl="1"/>
            <a:endParaRPr lang="en-US" altLang="zh-TW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201295" lvl="1" indent="0">
              <a:buNone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518" y="320675"/>
            <a:ext cx="10515600" cy="1325563"/>
          </a:xfrm>
        </p:spPr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condition - signals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2400" dirty="0"/>
              <a:t>  Condition variables must be declared with type: </a:t>
            </a:r>
            <a:r>
              <a:rPr lang="en-US" altLang="zh-TW" sz="2400" dirty="0" err="1"/>
              <a:t>pthread_cond_t</a:t>
            </a:r>
            <a:endParaRPr lang="en-US" altLang="zh-TW" sz="2400" dirty="0"/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pthread_cond_t</a:t>
            </a:r>
            <a:r>
              <a:rPr lang="en-US" altLang="zh-TW" sz="1900" dirty="0"/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(</a:t>
            </a:r>
            <a:r>
              <a:rPr lang="en-US" altLang="zh-TW" sz="1900" dirty="0"/>
              <a:t>defined in “</a:t>
            </a:r>
            <a:r>
              <a:rPr lang="en-US" sz="2000" dirty="0"/>
              <a:t>sys/</a:t>
            </a:r>
            <a:r>
              <a:rPr lang="en-US" sz="2000" dirty="0" err="1"/>
              <a:t>types.h</a:t>
            </a:r>
            <a:r>
              <a:rPr lang="en-US" altLang="zh-TW" sz="1900" dirty="0"/>
              <a:t>”)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endParaRPr lang="en-US" altLang="zh-TW" sz="19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dirty="0"/>
              <a:t>Condition variables must be initialized before it is used:</a:t>
            </a:r>
            <a:endParaRPr lang="en-US" altLang="zh-TW" dirty="0"/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int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pthread_cond_init</a:t>
            </a:r>
            <a:r>
              <a:rPr lang="en-US" altLang="zh-TW" sz="1900" dirty="0">
                <a:solidFill>
                  <a:srgbClr val="FF0000"/>
                </a:solidFill>
              </a:rPr>
              <a:t>(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pthread_cond_t</a:t>
            </a:r>
            <a:r>
              <a:rPr lang="en-US" altLang="zh-TW" sz="1900" dirty="0">
                <a:solidFill>
                  <a:srgbClr val="FF0000"/>
                </a:solidFill>
              </a:rPr>
              <a:t> *, </a:t>
            </a:r>
            <a:r>
              <a:rPr lang="en-US" altLang="zh-TW" sz="1900" dirty="0" err="1">
                <a:solidFill>
                  <a:srgbClr val="FF0000"/>
                </a:solidFill>
              </a:rPr>
              <a:t>const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pthread_condattr_t</a:t>
            </a:r>
            <a:r>
              <a:rPr lang="en-US" altLang="zh-TW" sz="1900" dirty="0">
                <a:solidFill>
                  <a:srgbClr val="FF0000"/>
                </a:solidFill>
              </a:rPr>
              <a:t> *);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201295" lvl="1" indent="0">
              <a:buNone/>
            </a:pPr>
            <a:endParaRPr lang="en-US" altLang="zh-TW" sz="19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dirty="0"/>
              <a:t>Condition variables should be freed if it is no longer used:</a:t>
            </a:r>
            <a:endParaRPr lang="en-US" altLang="zh-TW" dirty="0"/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</a:rPr>
              <a:t>int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pthread_cond_destroy</a:t>
            </a:r>
            <a:r>
              <a:rPr lang="en-US" altLang="zh-TW" sz="1900" dirty="0">
                <a:solidFill>
                  <a:srgbClr val="FF0000"/>
                </a:solidFill>
              </a:rPr>
              <a:t>(</a:t>
            </a:r>
            <a:r>
              <a:rPr lang="en-US" altLang="zh-TW" sz="1900" dirty="0" err="1">
                <a:solidFill>
                  <a:srgbClr val="FF0000"/>
                </a:solidFill>
              </a:rPr>
              <a:t>pthread_cond_t</a:t>
            </a:r>
            <a:r>
              <a:rPr lang="en-US" altLang="zh-TW" sz="1900" dirty="0">
                <a:solidFill>
                  <a:srgbClr val="FF0000"/>
                </a:solidFill>
              </a:rPr>
              <a:t> *);</a:t>
            </a:r>
            <a:endParaRPr lang="en-US" altLang="zh-TW" sz="19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Target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tutorial, we will practice </a:t>
            </a:r>
            <a:r>
              <a:rPr lang="en-US" altLang="zh-CN" b="1" dirty="0" err="1"/>
              <a:t>P</a:t>
            </a:r>
            <a:r>
              <a:rPr lang="en-US" b="1" dirty="0" err="1"/>
              <a:t>thread</a:t>
            </a:r>
            <a:r>
              <a:rPr lang="en-US" dirty="0"/>
              <a:t> programming using c/</a:t>
            </a:r>
            <a:r>
              <a:rPr lang="en-US" dirty="0" err="1"/>
              <a:t>c++</a:t>
            </a:r>
            <a:r>
              <a:rPr lang="en-US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Process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  Thread </a:t>
            </a:r>
            <a:endParaRPr lang="en-US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Pthread</a:t>
            </a:r>
            <a:r>
              <a:rPr lang="en-US" dirty="0">
                <a:solidFill>
                  <a:srgbClr val="C00000"/>
                </a:solidFill>
              </a:rPr>
              <a:t> creation</a:t>
            </a:r>
            <a:endParaRPr lang="en-US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Pthread</a:t>
            </a:r>
            <a:r>
              <a:rPr lang="en-US" dirty="0">
                <a:solidFill>
                  <a:srgbClr val="C00000"/>
                </a:solidFill>
              </a:rPr>
              <a:t> termination</a:t>
            </a:r>
            <a:endParaRPr lang="en-US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Pthread</a:t>
            </a:r>
            <a:r>
              <a:rPr lang="en-US" dirty="0">
                <a:solidFill>
                  <a:srgbClr val="C00000"/>
                </a:solidFill>
              </a:rPr>
              <a:t> join</a:t>
            </a:r>
            <a:endParaRPr lang="en-US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Pthread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mutex</a:t>
            </a:r>
            <a:endParaRPr lang="en-US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 err="1"/>
              <a:t>Pthread</a:t>
            </a:r>
            <a:r>
              <a:rPr lang="en-US" dirty="0"/>
              <a:t> conditional value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  <p:sp>
        <p:nvSpPr>
          <p:cNvPr id="6" name="右大括号 5"/>
          <p:cNvSpPr/>
          <p:nvPr/>
        </p:nvSpPr>
        <p:spPr>
          <a:xfrm>
            <a:off x="4072467" y="2607733"/>
            <a:ext cx="1701800" cy="253153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6163733" y="3673445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  <a:endParaRPr lang="zh-CN" altLang="en-US" sz="2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condition - signals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823" y="1660152"/>
            <a:ext cx="1148827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3200" dirty="0"/>
              <a:t>  </a:t>
            </a:r>
            <a:r>
              <a:rPr lang="en-US" altLang="zh-TW" sz="3200" dirty="0" err="1"/>
              <a:t>Pthread</a:t>
            </a:r>
            <a:r>
              <a:rPr lang="en-US" altLang="zh-TW" sz="3200" dirty="0"/>
              <a:t> condition routines:</a:t>
            </a:r>
            <a:endParaRPr lang="en-US" altLang="zh-TW" sz="3200" dirty="0"/>
          </a:p>
          <a:p>
            <a:pPr lvl="1"/>
            <a:r>
              <a:rPr lang="en-US" altLang="zh-TW" sz="3200" dirty="0" err="1">
                <a:solidFill>
                  <a:srgbClr val="C00000"/>
                </a:solidFill>
              </a:rPr>
              <a:t>int</a:t>
            </a:r>
            <a:r>
              <a:rPr lang="en-US" altLang="zh-TW" sz="3200" dirty="0">
                <a:solidFill>
                  <a:srgbClr val="C00000"/>
                </a:solidFill>
              </a:rPr>
              <a:t> </a:t>
            </a:r>
            <a:r>
              <a:rPr lang="en-US" altLang="zh-TW" sz="3200" dirty="0" err="1">
                <a:solidFill>
                  <a:srgbClr val="C00000"/>
                </a:solidFill>
              </a:rPr>
              <a:t>pthread_cond_wait</a:t>
            </a:r>
            <a:r>
              <a:rPr lang="en-US" altLang="zh-TW" sz="3200" dirty="0">
                <a:solidFill>
                  <a:srgbClr val="C00000"/>
                </a:solidFill>
              </a:rPr>
              <a:t>(</a:t>
            </a:r>
            <a:r>
              <a:rPr lang="en-US" altLang="zh-TW" sz="3200" dirty="0" err="1">
                <a:solidFill>
                  <a:srgbClr val="C00000"/>
                </a:solidFill>
              </a:rPr>
              <a:t>pthread_cond_t</a:t>
            </a:r>
            <a:r>
              <a:rPr lang="en-US" altLang="zh-TW" sz="3200" dirty="0">
                <a:solidFill>
                  <a:srgbClr val="C00000"/>
                </a:solidFill>
              </a:rPr>
              <a:t> *, </a:t>
            </a:r>
            <a:r>
              <a:rPr lang="en-US" altLang="zh-TW" sz="3200" dirty="0" err="1">
                <a:solidFill>
                  <a:srgbClr val="C00000"/>
                </a:solidFill>
              </a:rPr>
              <a:t>pthread_mutex_t</a:t>
            </a:r>
            <a:r>
              <a:rPr lang="en-US" altLang="zh-TW" sz="3200" dirty="0">
                <a:solidFill>
                  <a:srgbClr val="C00000"/>
                </a:solidFill>
              </a:rPr>
              <a:t> *);</a:t>
            </a:r>
            <a:endParaRPr lang="en-US" altLang="zh-TW" sz="3200" dirty="0">
              <a:solidFill>
                <a:srgbClr val="C00000"/>
              </a:solidFill>
            </a:endParaRPr>
          </a:p>
          <a:p>
            <a:pPr lvl="1"/>
            <a:r>
              <a:rPr lang="en-US" altLang="zh-TW" sz="3200" dirty="0" err="1">
                <a:solidFill>
                  <a:srgbClr val="C00000"/>
                </a:solidFill>
              </a:rPr>
              <a:t>int</a:t>
            </a:r>
            <a:r>
              <a:rPr lang="en-US" altLang="zh-TW" sz="3200" dirty="0">
                <a:solidFill>
                  <a:srgbClr val="C00000"/>
                </a:solidFill>
              </a:rPr>
              <a:t> </a:t>
            </a:r>
            <a:r>
              <a:rPr lang="en-US" altLang="zh-TW" sz="3200" dirty="0" err="1">
                <a:solidFill>
                  <a:srgbClr val="C00000"/>
                </a:solidFill>
              </a:rPr>
              <a:t>pthread_cond_signal</a:t>
            </a:r>
            <a:r>
              <a:rPr lang="en-US" altLang="zh-TW" sz="3200" dirty="0">
                <a:solidFill>
                  <a:srgbClr val="C00000"/>
                </a:solidFill>
              </a:rPr>
              <a:t>(</a:t>
            </a:r>
            <a:r>
              <a:rPr lang="en-US" altLang="zh-TW" sz="3200" dirty="0" err="1">
                <a:solidFill>
                  <a:srgbClr val="C00000"/>
                </a:solidFill>
              </a:rPr>
              <a:t>pthread_cond_t</a:t>
            </a:r>
            <a:r>
              <a:rPr lang="en-US" altLang="zh-TW" sz="3200" dirty="0">
                <a:solidFill>
                  <a:srgbClr val="C00000"/>
                </a:solidFill>
              </a:rPr>
              <a:t> *);</a:t>
            </a:r>
            <a:endParaRPr lang="en-US" altLang="zh-TW" sz="3200" dirty="0">
              <a:solidFill>
                <a:srgbClr val="C00000"/>
              </a:solidFill>
            </a:endParaRPr>
          </a:p>
          <a:p>
            <a:pPr lvl="1"/>
            <a:r>
              <a:rPr lang="en-US" altLang="zh-TW" sz="3200" dirty="0" err="1">
                <a:solidFill>
                  <a:srgbClr val="C00000"/>
                </a:solidFill>
              </a:rPr>
              <a:t>int</a:t>
            </a:r>
            <a:r>
              <a:rPr lang="en-US" altLang="zh-TW" sz="3200" dirty="0">
                <a:solidFill>
                  <a:srgbClr val="C00000"/>
                </a:solidFill>
              </a:rPr>
              <a:t> </a:t>
            </a:r>
            <a:r>
              <a:rPr lang="en-US" altLang="zh-TW" sz="3200" dirty="0" err="1">
                <a:solidFill>
                  <a:srgbClr val="C00000"/>
                </a:solidFill>
              </a:rPr>
              <a:t>pthread_cond_broadcast</a:t>
            </a:r>
            <a:r>
              <a:rPr lang="en-US" altLang="zh-TW" sz="3200" dirty="0">
                <a:solidFill>
                  <a:srgbClr val="C00000"/>
                </a:solidFill>
              </a:rPr>
              <a:t>(</a:t>
            </a:r>
            <a:r>
              <a:rPr lang="en-US" altLang="zh-TW" sz="3200" dirty="0" err="1">
                <a:solidFill>
                  <a:srgbClr val="C00000"/>
                </a:solidFill>
              </a:rPr>
              <a:t>pthread_cond_t</a:t>
            </a:r>
            <a:r>
              <a:rPr lang="en-US" altLang="zh-TW" sz="3200" dirty="0">
                <a:solidFill>
                  <a:srgbClr val="C00000"/>
                </a:solidFill>
              </a:rPr>
              <a:t> *);</a:t>
            </a:r>
            <a:endParaRPr lang="en-US" altLang="zh-TW" sz="3200" dirty="0">
              <a:solidFill>
                <a:srgbClr val="C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condition - signals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8553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400" b="1" dirty="0">
                <a:solidFill>
                  <a:srgbClr val="C00000"/>
                </a:solidFill>
              </a:rPr>
              <a:t>  </a:t>
            </a:r>
            <a:r>
              <a:rPr lang="en-US" altLang="zh-TW" sz="2400" b="1" dirty="0" err="1">
                <a:solidFill>
                  <a:srgbClr val="C00000"/>
                </a:solidFill>
              </a:rPr>
              <a:t>pthread_cond_wait</a:t>
            </a:r>
            <a:r>
              <a:rPr lang="en-US" altLang="zh-TW" sz="2400" b="1" dirty="0">
                <a:solidFill>
                  <a:srgbClr val="C00000"/>
                </a:solidFill>
              </a:rPr>
              <a:t>() </a:t>
            </a:r>
            <a:r>
              <a:rPr lang="en-US" altLang="zh-TW" sz="2400" dirty="0"/>
              <a:t>blocks the calling thread until </a:t>
            </a:r>
            <a:r>
              <a:rPr lang="en-US" altLang="zh-TW" sz="2400" b="1" dirty="0"/>
              <a:t>the specified condition </a:t>
            </a:r>
            <a:r>
              <a:rPr lang="en-US" altLang="zh-TW" sz="2400" dirty="0"/>
              <a:t>is </a:t>
            </a:r>
            <a:r>
              <a:rPr lang="en-US" altLang="zh-TW" sz="2400" dirty="0" err="1"/>
              <a:t>signalled</a:t>
            </a:r>
            <a:r>
              <a:rPr lang="en-US" altLang="zh-TW" sz="2400" dirty="0"/>
              <a:t>. This routine should be called </a:t>
            </a:r>
            <a:r>
              <a:rPr lang="en-US" altLang="zh-TW" sz="2400" b="1" dirty="0"/>
              <a:t>while </a:t>
            </a:r>
            <a:r>
              <a:rPr lang="en-US" altLang="zh-TW" sz="2400" b="1" dirty="0" err="1"/>
              <a:t>mutex</a:t>
            </a:r>
            <a:r>
              <a:rPr lang="en-US" altLang="zh-TW" sz="2400" b="1" dirty="0"/>
              <a:t> is locked</a:t>
            </a:r>
            <a:r>
              <a:rPr lang="en-US" altLang="zh-TW" sz="2400" dirty="0"/>
              <a:t>, and it will </a:t>
            </a:r>
            <a:r>
              <a:rPr lang="en-US" altLang="zh-TW" sz="2400" b="1" dirty="0"/>
              <a:t>automatically release the </a:t>
            </a:r>
            <a:r>
              <a:rPr lang="en-US" altLang="zh-TW" sz="2400" b="1" dirty="0" err="1"/>
              <a:t>mutex</a:t>
            </a:r>
            <a:r>
              <a:rPr lang="en-US" altLang="zh-TW" sz="2400" b="1" dirty="0"/>
              <a:t> while it waits</a:t>
            </a:r>
            <a:r>
              <a:rPr lang="en-US" altLang="zh-TW" sz="2400"/>
              <a:t>. </a:t>
            </a:r>
            <a:endParaRPr lang="en-US" altLang="zh-TW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/>
              <a:t>  </a:t>
            </a:r>
            <a:r>
              <a:rPr lang="en-US" altLang="zh-TW" sz="2400" b="1" dirty="0">
                <a:solidFill>
                  <a:srgbClr val="C00000"/>
                </a:solidFill>
              </a:rPr>
              <a:t>The </a:t>
            </a:r>
            <a:r>
              <a:rPr lang="en-US" altLang="zh-TW" sz="2400" b="1" dirty="0" err="1">
                <a:solidFill>
                  <a:srgbClr val="C00000"/>
                </a:solidFill>
              </a:rPr>
              <a:t>pthread_cond_signal</a:t>
            </a:r>
            <a:r>
              <a:rPr lang="en-US" altLang="zh-TW" sz="2400" b="1" dirty="0">
                <a:solidFill>
                  <a:srgbClr val="C00000"/>
                </a:solidFill>
              </a:rPr>
              <a:t>() </a:t>
            </a:r>
            <a:r>
              <a:rPr lang="en-US" altLang="zh-TW" sz="2400" dirty="0"/>
              <a:t>routine is used </a:t>
            </a:r>
            <a:r>
              <a:rPr lang="en-US" altLang="zh-TW" sz="2400" b="1" dirty="0"/>
              <a:t>to signal (or wake up) another thread which is waiting </a:t>
            </a:r>
            <a:r>
              <a:rPr lang="en-US" altLang="zh-TW" sz="2400" dirty="0"/>
              <a:t>on the condition variable. It should be called after </a:t>
            </a:r>
            <a:r>
              <a:rPr lang="en-US" altLang="zh-TW" sz="2400" dirty="0" err="1"/>
              <a:t>mutex</a:t>
            </a:r>
            <a:r>
              <a:rPr lang="en-US" altLang="zh-TW" sz="2400" dirty="0"/>
              <a:t> is locked, and must unlock </a:t>
            </a:r>
            <a:r>
              <a:rPr lang="en-US" altLang="zh-TW" sz="2400" dirty="0" err="1"/>
              <a:t>mutex</a:t>
            </a:r>
            <a:r>
              <a:rPr lang="en-US" altLang="zh-TW" sz="2400" dirty="0"/>
              <a:t> in order for </a:t>
            </a:r>
            <a:r>
              <a:rPr lang="en-US" altLang="zh-TW" sz="2400" dirty="0" err="1"/>
              <a:t>pthread_cond_wait</a:t>
            </a:r>
            <a:r>
              <a:rPr lang="en-US" altLang="zh-TW" sz="2400" dirty="0"/>
              <a:t>() routine to complete.</a:t>
            </a:r>
            <a:endParaRPr lang="en-US" altLang="zh-TW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/>
              <a:t>  </a:t>
            </a:r>
            <a:r>
              <a:rPr lang="en-US" altLang="zh-TW" sz="2400" b="1" dirty="0">
                <a:solidFill>
                  <a:srgbClr val="C00000"/>
                </a:solidFill>
              </a:rPr>
              <a:t>The </a:t>
            </a:r>
            <a:r>
              <a:rPr lang="en-US" altLang="zh-TW" sz="2400" b="1" dirty="0" err="1">
                <a:solidFill>
                  <a:srgbClr val="C00000"/>
                </a:solidFill>
              </a:rPr>
              <a:t>pthread_cond_broadcast</a:t>
            </a:r>
            <a:r>
              <a:rPr lang="en-US" altLang="zh-TW" sz="2400" b="1" dirty="0">
                <a:solidFill>
                  <a:srgbClr val="C00000"/>
                </a:solidFill>
              </a:rPr>
              <a:t>() </a:t>
            </a:r>
            <a:r>
              <a:rPr lang="en-US" altLang="zh-TW" sz="2400" dirty="0"/>
              <a:t>routine should be used instead of </a:t>
            </a:r>
            <a:r>
              <a:rPr lang="en-US" altLang="zh-TW" sz="2400" dirty="0" err="1"/>
              <a:t>pthread_cond_signal</a:t>
            </a:r>
            <a:r>
              <a:rPr lang="en-US" altLang="zh-TW" sz="2400" dirty="0"/>
              <a:t>() if more than one thread is in a blocking wait state.</a:t>
            </a:r>
            <a:endParaRPr lang="en-US" altLang="zh-TW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84865" y="1636395"/>
            <a:ext cx="8750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这里注意</a:t>
            </a:r>
            <a:r>
              <a:rPr lang="en-US" altLang="zh-CN"/>
              <a:t>wait</a:t>
            </a:r>
            <a:r>
              <a:rPr lang="zh-CN" altLang="en-US"/>
              <a:t>等到信号后会自动重新获取</a:t>
            </a:r>
            <a:r>
              <a:rPr lang="en-US" altLang="zh-CN"/>
              <a:t>mttux</a:t>
            </a:r>
            <a:r>
              <a:rPr lang="zh-CN" altLang="en-US"/>
              <a:t>锁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9588" y="-1010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err="1"/>
              <a:t>Pthread</a:t>
            </a:r>
            <a:r>
              <a:rPr lang="en-US" altLang="zh-CN" sz="2800" b="1" dirty="0"/>
              <a:t> condition - signals</a:t>
            </a:r>
            <a:endParaRPr lang="zh-TW" altLang="en-US" sz="28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30" y="1025350"/>
            <a:ext cx="6444494" cy="5169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180" y="1193700"/>
            <a:ext cx="4793514" cy="50080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07029" y="1109844"/>
            <a:ext cx="283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Release the mutex at line 47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901953" y="1479176"/>
            <a:ext cx="1855694" cy="52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9589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b="1" dirty="0" err="1"/>
              <a:t>Pthread</a:t>
            </a:r>
            <a:r>
              <a:rPr lang="en-US" altLang="zh-CN" sz="2400" b="1" dirty="0"/>
              <a:t> condition - signals</a:t>
            </a:r>
            <a:endParaRPr lang="zh-TW" altLang="en-US" sz="24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8262" y="1090664"/>
            <a:ext cx="6438845" cy="569561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4000" dirty="0"/>
              <a:t>Thank you</a:t>
            </a:r>
            <a:endParaRPr lang="en-US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3439" y="581932"/>
            <a:ext cx="6742326" cy="1188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i="0" dirty="0">
                <a:solidFill>
                  <a:srgbClr val="610B38"/>
                </a:solidFill>
                <a:effectLst/>
              </a:rPr>
              <a:t>What is Process?</a:t>
            </a:r>
            <a:endParaRPr lang="en-US" altLang="zh-CN" sz="2400" b="1" i="0" dirty="0">
              <a:solidFill>
                <a:srgbClr val="610B38"/>
              </a:solidFill>
              <a:effectLst/>
            </a:endParaRPr>
          </a:p>
          <a:p>
            <a:pPr marL="228600" indent="-228600" defTabSz="91440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/>
              <a:t>A process is </a:t>
            </a:r>
            <a:r>
              <a:rPr lang="en-US" altLang="zh-CN" sz="2400" b="1" dirty="0"/>
              <a:t>an instance of a program </a:t>
            </a:r>
            <a:r>
              <a:rPr lang="en-US" altLang="zh-CN" sz="2400" dirty="0"/>
              <a:t>that is being executed. 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559" y="1244731"/>
            <a:ext cx="4000500" cy="4953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3439" y="2460152"/>
            <a:ext cx="7020613" cy="2716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0000"/>
              </a:lnSpc>
              <a:spcBef>
                <a:spcPts val="1000"/>
              </a:spcBef>
            </a:pPr>
            <a:r>
              <a:rPr lang="en-US" altLang="zh-CN" sz="1900" b="1" dirty="0"/>
              <a:t>Features of Process</a:t>
            </a:r>
            <a:endParaRPr lang="en-US" altLang="zh-CN" sz="1900" b="1" dirty="0"/>
          </a:p>
          <a:p>
            <a:pPr marL="228600" indent="-228600" defTabSz="91440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zh-CN" sz="1900" dirty="0"/>
              <a:t>Each time we create a process, we need to make a separate system call for each process to the OS. The</a:t>
            </a:r>
            <a:r>
              <a:rPr lang="en-US" altLang="zh-CN" sz="1900" b="1" dirty="0"/>
              <a:t> fork() </a:t>
            </a:r>
            <a:r>
              <a:rPr lang="en-US" altLang="zh-CN" sz="1900" dirty="0"/>
              <a:t>function creates the process.</a:t>
            </a:r>
            <a:endParaRPr lang="en-US" altLang="zh-CN" sz="1900" dirty="0"/>
          </a:p>
          <a:p>
            <a:pPr marL="228600" indent="-228600" defTabSz="91440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zh-CN" sz="1900" b="1" dirty="0"/>
              <a:t>Each process exists within its own address or memory space</a:t>
            </a:r>
            <a:r>
              <a:rPr lang="en-US" altLang="zh-CN" sz="1900" dirty="0"/>
              <a:t>.</a:t>
            </a:r>
            <a:endParaRPr lang="en-US" altLang="zh-CN" sz="1900" dirty="0"/>
          </a:p>
          <a:p>
            <a:pPr marL="228600" indent="-228600" defTabSz="91440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zh-CN" sz="1900" dirty="0"/>
              <a:t>Each process </a:t>
            </a:r>
            <a:r>
              <a:rPr lang="en-US" altLang="zh-CN" sz="1900" b="1" dirty="0"/>
              <a:t>is independent and treated as an isolated process by the OS.</a:t>
            </a:r>
            <a:endParaRPr lang="en-US" altLang="zh-CN" sz="1900" b="1" dirty="0"/>
          </a:p>
          <a:p>
            <a:pPr marL="228600" indent="-228600" defTabSz="91440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zh-CN" sz="1900" dirty="0"/>
              <a:t>Processes need IPC (Inter-process Communication) in order to communicate with each other.</a:t>
            </a:r>
            <a:endParaRPr lang="en-US" altLang="zh-CN" sz="19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7582" y="308447"/>
            <a:ext cx="10515599" cy="839720"/>
          </a:xfrm>
        </p:spPr>
        <p:txBody>
          <a:bodyPr>
            <a:noAutofit/>
          </a:bodyPr>
          <a:lstStyle/>
          <a:p>
            <a:pPr fontAlgn="base"/>
            <a:r>
              <a:rPr lang="en-US" altLang="zh-CN" sz="1800" b="1" i="0">
                <a:solidFill>
                  <a:srgbClr val="273239"/>
                </a:solidFill>
                <a:effectLst/>
                <a:latin typeface="+mn-lt"/>
              </a:rPr>
              <a:t>What is a thread? </a:t>
            </a:r>
            <a:br>
              <a:rPr lang="en-US" altLang="zh-CN" sz="1800" i="0">
                <a:solidFill>
                  <a:srgbClr val="273239"/>
                </a:solidFill>
                <a:effectLst/>
                <a:latin typeface="+mn-lt"/>
              </a:rPr>
            </a:br>
            <a:r>
              <a:rPr lang="en-US" altLang="zh-CN" sz="1800" b="1" i="0">
                <a:solidFill>
                  <a:srgbClr val="273239"/>
                </a:solidFill>
                <a:effectLst/>
                <a:latin typeface="+mn-lt"/>
              </a:rPr>
              <a:t>A thread is a single sequence stream within a process</a:t>
            </a:r>
            <a:r>
              <a:rPr lang="en-US" altLang="zh-CN" sz="1800" i="0">
                <a:solidFill>
                  <a:srgbClr val="273239"/>
                </a:solidFill>
                <a:effectLst/>
                <a:latin typeface="+mn-lt"/>
              </a:rPr>
              <a:t>. Because threads have some of the properties of processes, they are sometimes called </a:t>
            </a:r>
            <a:r>
              <a:rPr lang="en-US" altLang="zh-CN" sz="1800" i="1">
                <a:solidFill>
                  <a:srgbClr val="273239"/>
                </a:solidFill>
                <a:effectLst/>
                <a:latin typeface="+mn-lt"/>
              </a:rPr>
              <a:t>lightweight processes</a:t>
            </a:r>
            <a:r>
              <a:rPr lang="en-US" altLang="zh-CN" sz="1800" i="0">
                <a:solidFill>
                  <a:srgbClr val="273239"/>
                </a:solidFill>
                <a:effectLst/>
                <a:latin typeface="+mn-lt"/>
              </a:rPr>
              <a:t>. </a:t>
            </a:r>
            <a:br>
              <a:rPr lang="en-US" altLang="zh-CN" sz="1800" i="0">
                <a:solidFill>
                  <a:srgbClr val="273239"/>
                </a:solidFill>
                <a:effectLst/>
                <a:latin typeface="+mn-lt"/>
              </a:rPr>
            </a:br>
            <a:endParaRPr lang="zh-TW" altLang="en-US" sz="18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4139" y="1078363"/>
            <a:ext cx="10515600" cy="27813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 </a:t>
            </a:r>
            <a:r>
              <a:rPr lang="en-US" altLang="zh-CN" sz="1900" dirty="0"/>
              <a:t>Threads are not independent from each other unlike processes. As a result, </a:t>
            </a:r>
            <a:r>
              <a:rPr lang="en-US" altLang="zh-CN" sz="1900" b="1" dirty="0"/>
              <a:t>threads shares with other threads their code section, data section and OS resources like open files and signals</a:t>
            </a:r>
            <a:r>
              <a:rPr lang="en-US" altLang="zh-CN" sz="1900" dirty="0"/>
              <a:t>. But, like processes, a thread has its own </a:t>
            </a:r>
            <a:r>
              <a:rPr lang="en-US" altLang="zh-CN" sz="1900" dirty="0">
                <a:solidFill>
                  <a:srgbClr val="C00000"/>
                </a:solidFill>
              </a:rPr>
              <a:t>program counter (PC), a register set, and a stack space</a:t>
            </a:r>
            <a:r>
              <a:rPr lang="en-US" altLang="zh-CN" sz="1900" dirty="0"/>
              <a:t>. </a:t>
            </a:r>
            <a:endParaRPr lang="en-US" altLang="zh-CN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sz="1900" dirty="0"/>
              <a:t>Threads use and exist within these process resources. They are able to be scheduled by the operating system and run as independent entities within a process.</a:t>
            </a: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sz="1900" b="1" dirty="0"/>
              <a:t>A process can have multiple threads</a:t>
            </a:r>
            <a:r>
              <a:rPr lang="en-US" altLang="zh-TW" sz="1900" dirty="0"/>
              <a:t>, all of which share the resources within a process and all of which execute within the same address space.</a:t>
            </a:r>
            <a:endParaRPr lang="en-US" altLang="zh-TW" sz="2000" dirty="0"/>
          </a:p>
          <a:p>
            <a:pPr>
              <a:buFont typeface="Wingdings" panose="05000000000000000000" pitchFamily="2" charset="2"/>
              <a:buChar char="§"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2406" y="3137831"/>
            <a:ext cx="7323841" cy="37201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6956" y="-28280"/>
            <a:ext cx="1045196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sz="2400" b="1" i="0">
                <a:solidFill>
                  <a:srgbClr val="273239"/>
                </a:solidFill>
                <a:effectLst/>
              </a:rPr>
              <a:t>Why Multithreading?</a:t>
            </a:r>
            <a:r>
              <a:rPr lang="en-US" altLang="zh-CN" sz="2400" b="0" i="0">
                <a:solidFill>
                  <a:srgbClr val="273239"/>
                </a:solidFill>
                <a:effectLst/>
              </a:rPr>
              <a:t> </a:t>
            </a:r>
            <a:endParaRPr lang="en-US" altLang="zh-CN" sz="2400" b="0" i="0">
              <a:solidFill>
                <a:srgbClr val="273239"/>
              </a:solidFill>
              <a:effectLst/>
            </a:endParaRPr>
          </a:p>
          <a:p>
            <a:pPr algn="l" fontAlgn="base"/>
            <a:r>
              <a:rPr lang="en-US" altLang="zh-CN" sz="2400" b="0" i="0">
                <a:solidFill>
                  <a:srgbClr val="273239"/>
                </a:solidFill>
                <a:effectLst/>
              </a:rPr>
              <a:t>Threads are popular way to improve application through parallelism. For example, in a browser, multiple tabs can be different threads. </a:t>
            </a:r>
            <a:endParaRPr lang="en-US" altLang="zh-CN" sz="2400" b="0" i="0">
              <a:solidFill>
                <a:srgbClr val="273239"/>
              </a:solidFill>
              <a:effectLst/>
            </a:endParaRPr>
          </a:p>
          <a:p>
            <a:pPr algn="l" fontAlgn="base"/>
            <a:r>
              <a:rPr lang="en-US" altLang="zh-CN" sz="2400" b="0" i="0">
                <a:solidFill>
                  <a:srgbClr val="273239"/>
                </a:solidFill>
                <a:effectLst/>
              </a:rPr>
              <a:t>Threads operate faster than processes due to following reasons: </a:t>
            </a:r>
            <a:endParaRPr lang="en-US" altLang="zh-CN" sz="2400" b="0" i="0">
              <a:solidFill>
                <a:srgbClr val="273239"/>
              </a:solidFill>
              <a:effectLst/>
            </a:endParaRPr>
          </a:p>
          <a:p>
            <a:pPr algn="l" fontAlgn="base"/>
            <a:r>
              <a:rPr lang="en-US" altLang="zh-CN" sz="2400" b="0" i="0">
                <a:solidFill>
                  <a:srgbClr val="273239"/>
                </a:solidFill>
                <a:effectLst/>
              </a:rPr>
              <a:t>1) Thread creation is much faster. </a:t>
            </a:r>
            <a:endParaRPr lang="en-US" altLang="zh-CN" sz="2400" b="0" i="0">
              <a:solidFill>
                <a:srgbClr val="273239"/>
              </a:solidFill>
              <a:effectLst/>
            </a:endParaRPr>
          </a:p>
          <a:p>
            <a:pPr algn="l" fontAlgn="base"/>
            <a:r>
              <a:rPr lang="en-US" altLang="zh-CN" sz="2400" b="0" i="0">
                <a:solidFill>
                  <a:srgbClr val="273239"/>
                </a:solidFill>
                <a:effectLst/>
              </a:rPr>
              <a:t>2) Context switching between threads is much faster. </a:t>
            </a:r>
            <a:endParaRPr lang="en-US" altLang="zh-CN" sz="2400" b="0" i="0">
              <a:solidFill>
                <a:srgbClr val="273239"/>
              </a:solidFill>
              <a:effectLst/>
            </a:endParaRPr>
          </a:p>
          <a:p>
            <a:pPr algn="l" fontAlgn="base"/>
            <a:r>
              <a:rPr lang="en-US" altLang="zh-CN" sz="2400" b="0" i="0">
                <a:solidFill>
                  <a:srgbClr val="273239"/>
                </a:solidFill>
                <a:effectLst/>
              </a:rPr>
              <a:t>3) Threads can be terminated easily </a:t>
            </a:r>
            <a:endParaRPr lang="en-US" altLang="zh-CN" sz="2400" b="0" i="0">
              <a:solidFill>
                <a:srgbClr val="273239"/>
              </a:solidFill>
              <a:effectLst/>
            </a:endParaRPr>
          </a:p>
          <a:p>
            <a:pPr algn="l" fontAlgn="base"/>
            <a:r>
              <a:rPr lang="en-US" altLang="zh-CN" sz="2400" b="0" i="0">
                <a:solidFill>
                  <a:srgbClr val="273239"/>
                </a:solidFill>
                <a:effectLst/>
              </a:rPr>
              <a:t>4) Communication between threads is faster.</a:t>
            </a:r>
            <a:endParaRPr lang="en-US" altLang="zh-CN" sz="2400" b="0" i="0">
              <a:solidFill>
                <a:srgbClr val="273239"/>
              </a:solidFill>
              <a:effectLst/>
            </a:endParaRPr>
          </a:p>
          <a:p>
            <a:pPr algn="l" fontAlgn="base"/>
            <a:endParaRPr lang="en-US" altLang="zh-CN" b="0" i="0">
              <a:solidFill>
                <a:srgbClr val="273239"/>
              </a:solidFill>
              <a:effectLst/>
              <a:latin typeface="urw-din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8533" y="3110846"/>
            <a:ext cx="7581987" cy="3624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0976" y="636191"/>
            <a:ext cx="10515600" cy="132556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zh-CN" sz="2700" b="1" i="0">
                <a:solidFill>
                  <a:srgbClr val="273239"/>
                </a:solidFill>
                <a:effectLst/>
                <a:latin typeface="+mn-lt"/>
              </a:rPr>
              <a:t>Can we write multithreading programs in C?</a:t>
            </a:r>
            <a:br>
              <a:rPr lang="en-US" altLang="zh-CN" sz="2000" b="1" i="0">
                <a:solidFill>
                  <a:srgbClr val="273239"/>
                </a:solidFill>
                <a:effectLst/>
                <a:latin typeface="+mn-lt"/>
              </a:rPr>
            </a:br>
            <a:r>
              <a:rPr lang="en-US" altLang="zh-CN" sz="2000" b="0" i="0">
                <a:solidFill>
                  <a:srgbClr val="273239"/>
                </a:solidFill>
                <a:effectLst/>
                <a:latin typeface="+mn-lt"/>
              </a:rPr>
              <a:t> </a:t>
            </a:r>
            <a:br>
              <a:rPr lang="en-US" altLang="zh-CN" sz="2000" b="0" i="0">
                <a:solidFill>
                  <a:srgbClr val="273239"/>
                </a:solidFill>
                <a:effectLst/>
                <a:latin typeface="+mn-lt"/>
              </a:rPr>
            </a:br>
            <a:r>
              <a:rPr lang="en-US" altLang="zh-CN" sz="2000" b="0" i="0">
                <a:solidFill>
                  <a:srgbClr val="273239"/>
                </a:solidFill>
                <a:effectLst/>
                <a:latin typeface="+mn-lt"/>
              </a:rPr>
              <a:t>Unlike Java, multithreading is not supported by the C language standard. </a:t>
            </a:r>
            <a:r>
              <a:rPr lang="en-US" altLang="zh-CN" sz="2000" b="0" i="0" u="sng">
                <a:solidFill>
                  <a:srgbClr val="273239"/>
                </a:solidFill>
                <a:effectLst/>
                <a:latin typeface="+mn-lt"/>
                <a:hlinkClick r:id="rId1"/>
              </a:rPr>
              <a:t>POSIX Threads (or Pthreads)</a:t>
            </a:r>
            <a:r>
              <a:rPr lang="en-US" altLang="zh-CN" sz="2000" b="0" i="0">
                <a:solidFill>
                  <a:srgbClr val="273239"/>
                </a:solidFill>
                <a:effectLst/>
                <a:latin typeface="+mn-lt"/>
              </a:rPr>
              <a:t> is a POSIX standard for threads. Implementation of pthread is available with gcc compiler. </a:t>
            </a:r>
            <a:br>
              <a:rPr lang="en-US" altLang="zh-CN" sz="2000" b="0" i="0">
                <a:solidFill>
                  <a:srgbClr val="273239"/>
                </a:solidFill>
                <a:effectLst/>
                <a:latin typeface="+mn-lt"/>
              </a:rPr>
            </a:br>
            <a:endParaRPr lang="zh-TW" altLang="en-US" sz="20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0976" y="187047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sz="2400" dirty="0"/>
              <a:t>To the software developer, the concept of a "procedure" that runs independently from its main program may best describe a thread.</a:t>
            </a:r>
            <a:endParaRPr 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/>
              <a:t>  </a:t>
            </a:r>
            <a:r>
              <a:rPr lang="en-US" altLang="zh-TW" sz="1900" dirty="0" err="1"/>
              <a:t>Pthread</a:t>
            </a:r>
            <a:r>
              <a:rPr lang="en-US" altLang="zh-TW" sz="1900" dirty="0"/>
              <a:t>: POSIX Thread, </a:t>
            </a:r>
            <a:r>
              <a:rPr lang="en-US" dirty="0"/>
              <a:t>a standard-based thread API for C.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other options: </a:t>
            </a:r>
            <a:r>
              <a:rPr lang="en-US" dirty="0" err="1"/>
              <a:t>openMP</a:t>
            </a:r>
            <a:r>
              <a:rPr lang="en-US" dirty="0"/>
              <a:t>, std::thread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  When compiling </a:t>
            </a:r>
            <a:r>
              <a:rPr lang="en-US" altLang="zh-TW" dirty="0" err="1"/>
              <a:t>Pthread</a:t>
            </a:r>
            <a:r>
              <a:rPr lang="en-US" altLang="zh-TW" dirty="0"/>
              <a:t> in </a:t>
            </a:r>
            <a:r>
              <a:rPr lang="en-US" altLang="zh-TW" dirty="0" err="1"/>
              <a:t>gcc</a:t>
            </a:r>
            <a:r>
              <a:rPr lang="en-US" altLang="zh-TW" dirty="0"/>
              <a:t>/g++, should add option “-</a:t>
            </a:r>
            <a:r>
              <a:rPr lang="en-US" altLang="zh-TW" dirty="0" err="1"/>
              <a:t>lpthread</a:t>
            </a:r>
            <a:r>
              <a:rPr lang="en-US" altLang="zh-TW" dirty="0"/>
              <a:t>”.</a:t>
            </a:r>
            <a:endParaRPr lang="en-US" altLang="zh-TW" dirty="0"/>
          </a:p>
          <a:p>
            <a:pPr lvl="1"/>
            <a:r>
              <a:rPr lang="en-US" altLang="zh-TW" sz="1900" dirty="0"/>
              <a:t>Compile: </a:t>
            </a:r>
            <a:r>
              <a:rPr lang="en-US" altLang="zh-TW" sz="1900" dirty="0" err="1">
                <a:solidFill>
                  <a:srgbClr val="FF0000"/>
                </a:solidFill>
              </a:rPr>
              <a:t>gcc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</a:rPr>
              <a:t>test.c</a:t>
            </a:r>
            <a:r>
              <a:rPr lang="en-US" altLang="zh-TW" sz="1900" dirty="0">
                <a:solidFill>
                  <a:srgbClr val="FF0000"/>
                </a:solidFill>
              </a:rPr>
              <a:t> –</a:t>
            </a:r>
            <a:r>
              <a:rPr lang="en-US" altLang="zh-TW" sz="1900" dirty="0" err="1">
                <a:solidFill>
                  <a:srgbClr val="FF0000"/>
                </a:solidFill>
              </a:rPr>
              <a:t>lpthread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/>
              <a:t>or </a:t>
            </a:r>
            <a:r>
              <a:rPr lang="en-US" altLang="zh-TW" sz="1900" dirty="0">
                <a:solidFill>
                  <a:srgbClr val="FF0000"/>
                </a:solidFill>
              </a:rPr>
              <a:t>g++ test.cpp -</a:t>
            </a:r>
            <a:r>
              <a:rPr lang="en-US" altLang="zh-TW" sz="1900" dirty="0" err="1">
                <a:solidFill>
                  <a:srgbClr val="FF0000"/>
                </a:solidFill>
              </a:rPr>
              <a:t>lpthread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lvl="1"/>
            <a:r>
              <a:rPr lang="en-US" altLang="zh-TW" sz="1900" dirty="0"/>
              <a:t>Execution: </a:t>
            </a:r>
            <a:r>
              <a:rPr lang="en-US" altLang="zh-TW" sz="1900" dirty="0">
                <a:solidFill>
                  <a:srgbClr val="FF0000"/>
                </a:solidFill>
              </a:rPr>
              <a:t>./</a:t>
            </a:r>
            <a:r>
              <a:rPr lang="en-US" altLang="zh-TW" sz="1900" dirty="0" err="1">
                <a:solidFill>
                  <a:srgbClr val="FF0000"/>
                </a:solidFill>
              </a:rPr>
              <a:t>a.out</a:t>
            </a:r>
            <a:endParaRPr lang="en-US" altLang="zh-TW" sz="19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7802"/>
            <a:ext cx="10515600" cy="1325563"/>
          </a:xfrm>
        </p:spPr>
        <p:txBody>
          <a:bodyPr/>
          <a:lstStyle/>
          <a:p>
            <a:r>
              <a:rPr lang="en-US" altLang="zh-CN" dirty="0" err="1"/>
              <a:t>Pthread</a:t>
            </a:r>
            <a:r>
              <a:rPr lang="en-US" altLang="zh-CN" dirty="0"/>
              <a:t> creation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3261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latin typeface="+mj-lt"/>
              </a:rPr>
              <a:t>  </a:t>
            </a:r>
            <a:r>
              <a:rPr lang="en-US" altLang="zh-TW" b="1" dirty="0">
                <a:latin typeface="+mj-lt"/>
              </a:rPr>
              <a:t> </a:t>
            </a:r>
            <a:r>
              <a:rPr lang="en-US" altLang="zh-TW" b="1" dirty="0" err="1">
                <a:latin typeface="+mj-lt"/>
              </a:rPr>
              <a:t>pthread_create</a:t>
            </a:r>
            <a:r>
              <a:rPr lang="en-US" altLang="zh-TW" b="1" dirty="0">
                <a:latin typeface="+mj-lt"/>
              </a:rPr>
              <a:t>:</a:t>
            </a:r>
            <a:endParaRPr lang="en-US" altLang="zh-TW" b="1" dirty="0">
              <a:latin typeface="+mj-lt"/>
            </a:endParaRPr>
          </a:p>
          <a:p>
            <a:pPr lvl="1"/>
            <a:r>
              <a:rPr lang="en-US" altLang="zh-TW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altLang="zh-TW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b="1" dirty="0" err="1">
                <a:solidFill>
                  <a:srgbClr val="C00000"/>
                </a:solidFill>
                <a:latin typeface="+mj-lt"/>
              </a:rPr>
              <a:t>pthread_create</a:t>
            </a:r>
            <a:r>
              <a:rPr lang="en-US" altLang="zh-TW" b="1" dirty="0">
                <a:solidFill>
                  <a:srgbClr val="C00000"/>
                </a:solidFill>
                <a:latin typeface="+mj-lt"/>
              </a:rPr>
              <a:t>(	</a:t>
            </a:r>
            <a:r>
              <a:rPr lang="en-US" altLang="zh-TW" b="1" dirty="0" err="1">
                <a:solidFill>
                  <a:srgbClr val="C00000"/>
                </a:solidFill>
                <a:latin typeface="+mj-lt"/>
              </a:rPr>
              <a:t>pthread_t</a:t>
            </a:r>
            <a:r>
              <a:rPr lang="en-US" altLang="zh-TW" b="1" dirty="0">
                <a:solidFill>
                  <a:srgbClr val="C00000"/>
                </a:solidFill>
                <a:latin typeface="+mj-lt"/>
              </a:rPr>
              <a:t> *thread, </a:t>
            </a:r>
            <a:endParaRPr lang="en-US" altLang="zh-TW" b="1" dirty="0">
              <a:solidFill>
                <a:srgbClr val="C00000"/>
              </a:solidFill>
              <a:latin typeface="+mj-lt"/>
            </a:endParaRPr>
          </a:p>
          <a:p>
            <a:pPr marL="201295" lvl="1" indent="0">
              <a:buNone/>
            </a:pPr>
            <a:r>
              <a:rPr lang="en-US" altLang="zh-TW" b="1" dirty="0">
                <a:solidFill>
                  <a:srgbClr val="C00000"/>
                </a:solidFill>
                <a:latin typeface="+mj-lt"/>
              </a:rPr>
              <a:t>			</a:t>
            </a:r>
            <a:r>
              <a:rPr lang="en-US" altLang="zh-TW" b="1" dirty="0" err="1">
                <a:solidFill>
                  <a:srgbClr val="C00000"/>
                </a:solidFill>
                <a:latin typeface="+mj-lt"/>
              </a:rPr>
              <a:t>const</a:t>
            </a:r>
            <a:r>
              <a:rPr lang="en-US" altLang="zh-TW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b="1" dirty="0" err="1">
                <a:solidFill>
                  <a:srgbClr val="C00000"/>
                </a:solidFill>
                <a:latin typeface="+mj-lt"/>
              </a:rPr>
              <a:t>pthread_attr_t</a:t>
            </a:r>
            <a:r>
              <a:rPr lang="en-US" altLang="zh-TW" b="1" dirty="0">
                <a:solidFill>
                  <a:srgbClr val="C00000"/>
                </a:solidFill>
                <a:latin typeface="+mj-lt"/>
              </a:rPr>
              <a:t> *</a:t>
            </a:r>
            <a:r>
              <a:rPr lang="en-US" altLang="zh-TW" b="1" dirty="0" err="1">
                <a:solidFill>
                  <a:srgbClr val="C00000"/>
                </a:solidFill>
                <a:latin typeface="+mj-lt"/>
              </a:rPr>
              <a:t>attr</a:t>
            </a:r>
            <a:r>
              <a:rPr lang="en-US" altLang="zh-TW" b="1" dirty="0">
                <a:solidFill>
                  <a:srgbClr val="C00000"/>
                </a:solidFill>
                <a:latin typeface="+mj-lt"/>
              </a:rPr>
              <a:t>,</a:t>
            </a:r>
            <a:endParaRPr lang="en-US" altLang="zh-TW" b="1" dirty="0">
              <a:solidFill>
                <a:srgbClr val="C00000"/>
              </a:solidFill>
              <a:latin typeface="+mj-lt"/>
            </a:endParaRPr>
          </a:p>
          <a:p>
            <a:pPr marL="201295" lvl="1" indent="0">
              <a:buNone/>
            </a:pPr>
            <a:r>
              <a:rPr lang="en-US" altLang="zh-TW" b="1" dirty="0">
                <a:solidFill>
                  <a:srgbClr val="C00000"/>
                </a:solidFill>
                <a:latin typeface="+mj-lt"/>
              </a:rPr>
              <a:t>			void *(*</a:t>
            </a:r>
            <a:r>
              <a:rPr lang="en-US" altLang="zh-TW" b="1" dirty="0" err="1">
                <a:solidFill>
                  <a:srgbClr val="C00000"/>
                </a:solidFill>
                <a:latin typeface="+mj-lt"/>
              </a:rPr>
              <a:t>start_routine</a:t>
            </a:r>
            <a:r>
              <a:rPr lang="en-US" altLang="zh-TW" b="1" dirty="0">
                <a:solidFill>
                  <a:srgbClr val="C00000"/>
                </a:solidFill>
                <a:latin typeface="+mj-lt"/>
              </a:rPr>
              <a:t>) (void *),</a:t>
            </a:r>
            <a:endParaRPr lang="en-US" altLang="zh-TW" b="1" dirty="0">
              <a:solidFill>
                <a:srgbClr val="C00000"/>
              </a:solidFill>
              <a:latin typeface="+mj-lt"/>
            </a:endParaRPr>
          </a:p>
          <a:p>
            <a:pPr marL="201295" lvl="1" indent="0">
              <a:buNone/>
            </a:pPr>
            <a:r>
              <a:rPr lang="en-US" altLang="zh-TW" b="1" dirty="0">
                <a:solidFill>
                  <a:srgbClr val="C00000"/>
                </a:solidFill>
                <a:latin typeface="+mj-lt"/>
              </a:rPr>
              <a:t>			void *</a:t>
            </a:r>
            <a:r>
              <a:rPr lang="en-US" altLang="zh-TW" b="1" dirty="0" err="1">
                <a:solidFill>
                  <a:srgbClr val="C00000"/>
                </a:solidFill>
                <a:latin typeface="+mj-lt"/>
              </a:rPr>
              <a:t>arg</a:t>
            </a:r>
            <a:r>
              <a:rPr lang="en-US" altLang="zh-TW" b="1" dirty="0">
                <a:solidFill>
                  <a:srgbClr val="C00000"/>
                </a:solidFill>
                <a:latin typeface="+mj-lt"/>
              </a:rPr>
              <a:t>);</a:t>
            </a:r>
            <a:endParaRPr lang="en-US" altLang="zh-TW" b="1" dirty="0">
              <a:solidFill>
                <a:srgbClr val="C00000"/>
              </a:solidFill>
              <a:latin typeface="+mj-lt"/>
            </a:endParaRPr>
          </a:p>
          <a:p>
            <a:pPr marL="201295" lvl="1" indent="0">
              <a:buNone/>
            </a:pPr>
            <a:endParaRPr lang="en-US" altLang="zh-TW" sz="1900" b="1" dirty="0">
              <a:latin typeface="+mj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000" b="1" dirty="0">
                <a:latin typeface="+mj-lt"/>
              </a:rPr>
              <a:t> </a:t>
            </a:r>
            <a:r>
              <a:rPr lang="en-US" altLang="zh-CN" sz="2000" b="1" i="0" dirty="0">
                <a:solidFill>
                  <a:srgbClr val="273239"/>
                </a:solidFill>
                <a:effectLst/>
                <a:latin typeface="+mj-lt"/>
              </a:rPr>
              <a:t>thread: pointer to an unsigned integer value that returns the thread id of the thread created.</a:t>
            </a:r>
            <a:endParaRPr lang="en-US" altLang="zh-CN" sz="2000" b="1" i="0" dirty="0">
              <a:solidFill>
                <a:srgbClr val="273239"/>
              </a:solidFill>
              <a:effectLst/>
              <a:latin typeface="+mj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b="1" dirty="0">
                <a:latin typeface="+mj-lt"/>
              </a:rPr>
              <a:t>  The </a:t>
            </a:r>
            <a:r>
              <a:rPr lang="en-US" altLang="zh-TW" sz="1900" b="1" dirty="0" err="1">
                <a:latin typeface="+mj-lt"/>
              </a:rPr>
              <a:t>attr</a:t>
            </a:r>
            <a:r>
              <a:rPr lang="en-US" altLang="zh-TW" sz="1900" b="1" dirty="0">
                <a:latin typeface="+mj-lt"/>
              </a:rPr>
              <a:t> parameter is used to set thread attributes. You can specify a thread attributes object </a:t>
            </a:r>
            <a:endParaRPr lang="en-US" altLang="zh-TW" sz="1900" b="1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900" b="1" dirty="0">
                <a:latin typeface="+mj-lt"/>
              </a:rPr>
              <a:t>      like scheduling policy, detached state, etc.  </a:t>
            </a:r>
            <a:r>
              <a:rPr lang="en-US" altLang="zh-TW" sz="1900" b="1" dirty="0">
                <a:solidFill>
                  <a:srgbClr val="C00000"/>
                </a:solidFill>
                <a:latin typeface="+mj-lt"/>
              </a:rPr>
              <a:t>Set NULL by default. </a:t>
            </a:r>
            <a:endParaRPr lang="en-US" altLang="zh-TW" sz="1900" b="1" dirty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900" b="1" dirty="0">
              <a:latin typeface="+mj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b="1" dirty="0">
                <a:latin typeface="+mj-lt"/>
              </a:rPr>
              <a:t>  The </a:t>
            </a:r>
            <a:r>
              <a:rPr lang="en-US" altLang="zh-TW" sz="1900" b="1" dirty="0" err="1">
                <a:latin typeface="+mj-lt"/>
              </a:rPr>
              <a:t>start_routine</a:t>
            </a:r>
            <a:r>
              <a:rPr lang="en-US" altLang="zh-TW" sz="1900" b="1" dirty="0">
                <a:latin typeface="+mj-lt"/>
              </a:rPr>
              <a:t> is the C </a:t>
            </a:r>
            <a:r>
              <a:rPr lang="en-US" altLang="zh-TW" sz="1900" b="1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altLang="zh-TW" sz="1900" b="1" dirty="0">
                <a:latin typeface="+mj-lt"/>
              </a:rPr>
              <a:t> that the thread will execute once it is created.</a:t>
            </a:r>
            <a:endParaRPr lang="en-US" altLang="zh-TW" sz="1900" b="1" dirty="0">
              <a:latin typeface="+mj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b="1" dirty="0" err="1">
                <a:latin typeface="+mj-lt"/>
              </a:rPr>
              <a:t>arg</a:t>
            </a:r>
            <a:r>
              <a:rPr lang="en-US" altLang="zh-TW" sz="1900" b="1" dirty="0">
                <a:latin typeface="+mj-lt"/>
              </a:rPr>
              <a:t>: pointer to void that contains the </a:t>
            </a:r>
            <a:r>
              <a:rPr lang="en-US" altLang="zh-TW" sz="1900" b="1" dirty="0">
                <a:solidFill>
                  <a:srgbClr val="C00000"/>
                </a:solidFill>
                <a:latin typeface="+mj-lt"/>
              </a:rPr>
              <a:t>arguments</a:t>
            </a:r>
            <a:r>
              <a:rPr lang="en-US" altLang="zh-TW" sz="1900" b="1" dirty="0">
                <a:latin typeface="+mj-lt"/>
              </a:rPr>
              <a:t> to the function</a:t>
            </a:r>
            <a:endParaRPr lang="zh-TW" altLang="en-US" sz="1900" b="1" dirty="0">
              <a:latin typeface="+mj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127" y="1512513"/>
            <a:ext cx="32385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>
            <a:normAutofit/>
          </a:bodyPr>
          <a:lstStyle/>
          <a:p>
            <a:r>
              <a:rPr lang="en-US" altLang="zh-CN" sz="4000" err="1">
                <a:latin typeface="+mn-lt"/>
              </a:rPr>
              <a:t>Pthread</a:t>
            </a:r>
            <a:r>
              <a:rPr lang="en-US" altLang="zh-CN" sz="4000">
                <a:latin typeface="+mn-lt"/>
              </a:rPr>
              <a:t> creation</a:t>
            </a:r>
            <a:endParaRPr lang="zh-TW" altLang="en-US" sz="40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659" y="162840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2400" dirty="0"/>
              <a:t>  Return value</a:t>
            </a:r>
            <a:endParaRPr lang="en-US" altLang="zh-TW" sz="2400" dirty="0"/>
          </a:p>
          <a:p>
            <a:pPr lvl="1"/>
            <a:r>
              <a:rPr lang="en-US" altLang="zh-TW" dirty="0"/>
              <a:t>On success, </a:t>
            </a:r>
            <a:r>
              <a:rPr lang="en-US" altLang="zh-TW" dirty="0" err="1">
                <a:solidFill>
                  <a:srgbClr val="C00000"/>
                </a:solidFill>
              </a:rPr>
              <a:t>pthread_create</a:t>
            </a:r>
            <a:r>
              <a:rPr lang="en-US" altLang="zh-TW" dirty="0">
                <a:solidFill>
                  <a:srgbClr val="C00000"/>
                </a:solidFill>
              </a:rPr>
              <a:t>() returns 0</a:t>
            </a:r>
            <a:r>
              <a:rPr lang="en-US" altLang="zh-TW" dirty="0"/>
              <a:t>; </a:t>
            </a:r>
            <a:endParaRPr lang="en-US" altLang="zh-TW" dirty="0"/>
          </a:p>
          <a:p>
            <a:pPr lvl="1"/>
            <a:r>
              <a:rPr lang="en-US" altLang="zh-TW" dirty="0"/>
              <a:t>On error, it returns an error number, and the contents of *thread are undefined.</a:t>
            </a:r>
            <a:endParaRPr lang="en-US" altLang="zh-TW" dirty="0"/>
          </a:p>
          <a:p>
            <a:pPr marL="201295" lvl="1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/>
              <a:t>  </a:t>
            </a:r>
            <a:r>
              <a:rPr lang="en-US" altLang="zh-TW" sz="2400" dirty="0" err="1"/>
              <a:t>Pthread</a:t>
            </a:r>
            <a:r>
              <a:rPr lang="en-US" altLang="zh-TW" sz="2400" dirty="0"/>
              <a:t> is declared with type: </a:t>
            </a:r>
            <a:endParaRPr lang="en-US" altLang="zh-TW" sz="2400" dirty="0"/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pthread_t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(defined in “</a:t>
            </a:r>
            <a:r>
              <a:rPr lang="en-US" dirty="0"/>
              <a:t>sys/</a:t>
            </a:r>
            <a:r>
              <a:rPr lang="en-US" dirty="0" err="1"/>
              <a:t>types.h</a:t>
            </a:r>
            <a:r>
              <a:rPr lang="en-US" altLang="zh-TW" dirty="0"/>
              <a:t>”)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0" y="3861584"/>
            <a:ext cx="5918115" cy="22661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FlYzU0ZWY2OTk0M2IwOGI2OGY0MWEzNDNiOWM4ODYifQ==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11134</Words>
  <Application>WPS 演示</Application>
  <PresentationFormat>宽屏</PresentationFormat>
  <Paragraphs>410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宋体</vt:lpstr>
      <vt:lpstr>Wingdings</vt:lpstr>
      <vt:lpstr>PMingLiU</vt:lpstr>
      <vt:lpstr>PMingLiU-ExtB</vt:lpstr>
      <vt:lpstr>Times New Roman</vt:lpstr>
      <vt:lpstr>urw-din</vt:lpstr>
      <vt:lpstr>Calibri Light</vt:lpstr>
      <vt:lpstr>Calibri</vt:lpstr>
      <vt:lpstr>微软雅黑</vt:lpstr>
      <vt:lpstr>Arial Unicode MS</vt:lpstr>
      <vt:lpstr>等线 Light</vt:lpstr>
      <vt:lpstr>等线</vt:lpstr>
      <vt:lpstr>PMingLiU</vt:lpstr>
      <vt:lpstr>Segoe Print</vt:lpstr>
      <vt:lpstr>PMingLiU</vt:lpstr>
      <vt:lpstr>Office Theme</vt:lpstr>
      <vt:lpstr>Operating System (CSC 3150)  Tutorial 4 </vt:lpstr>
      <vt:lpstr>Attention</vt:lpstr>
      <vt:lpstr>Target</vt:lpstr>
      <vt:lpstr>PowerPoint 演示文稿</vt:lpstr>
      <vt:lpstr>What is a thread?  A thread is a single sequence stream within a process. Because threads have some of the properties of processes, they are sometimes called lightweight processes.  </vt:lpstr>
      <vt:lpstr>PowerPoint 演示文稿</vt:lpstr>
      <vt:lpstr>Can we write multithreading programs in C?   Unlike Java, multithreading is not supported by the C language standard. POSIX Threads (or Pthreads) is a POSIX standard for threads. Implementation of pthread is available with gcc compiler.  </vt:lpstr>
      <vt:lpstr>Pthread creation</vt:lpstr>
      <vt:lpstr>Pthread creation</vt:lpstr>
      <vt:lpstr>Pthread creation</vt:lpstr>
      <vt:lpstr>Pthread termination</vt:lpstr>
      <vt:lpstr>Pthread termination – main thread without pthread_exit() </vt:lpstr>
      <vt:lpstr>Pthread termination – main with pthread_exit().  The other threads will continue to execute.</vt:lpstr>
      <vt:lpstr>Pthread join - synchronization</vt:lpstr>
      <vt:lpstr>PowerPoint 演示文稿</vt:lpstr>
      <vt:lpstr>Pthread join - synchronization</vt:lpstr>
      <vt:lpstr>Pthread join –  without calling pthread_join().</vt:lpstr>
      <vt:lpstr>Pthread join – synchronization  with calling pthread_join().</vt:lpstr>
      <vt:lpstr>Pthread mutex – flag for privacy/security</vt:lpstr>
      <vt:lpstr>PowerPoint 演示文稿</vt:lpstr>
      <vt:lpstr>PowerPoint 演示文稿</vt:lpstr>
      <vt:lpstr>Pthread mutex - flag</vt:lpstr>
      <vt:lpstr>Pthread mutex - flag</vt:lpstr>
      <vt:lpstr>Pthread mutex - flag</vt:lpstr>
      <vt:lpstr>PowerPoint 演示文稿</vt:lpstr>
      <vt:lpstr>PowerPoint 演示文稿</vt:lpstr>
      <vt:lpstr>Pthread condition - signals</vt:lpstr>
      <vt:lpstr>References</vt:lpstr>
      <vt:lpstr>Pthread condition - signals</vt:lpstr>
      <vt:lpstr>Pthread condition - signals</vt:lpstr>
      <vt:lpstr>Pthread condition - signals</vt:lpstr>
      <vt:lpstr>Pthread condition - signals</vt:lpstr>
      <vt:lpstr>Pthread condition - signals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Multimedia System (CSC 3185)  Week 13 tutorial</dc:title>
  <dc:creator>Li Yishu (SSE)</dc:creator>
  <cp:lastModifiedBy>立</cp:lastModifiedBy>
  <cp:revision>641</cp:revision>
  <dcterms:created xsi:type="dcterms:W3CDTF">2021-10-12T09:14:00Z</dcterms:created>
  <dcterms:modified xsi:type="dcterms:W3CDTF">2024-10-30T06:50:00Z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2052-12.1.0.18345</vt:lpwstr>
  </property>
  <property fmtid="{D5CDD505-2E9C-101B-9397-08002B2CF9AE}" pid="3" name="ICV">
    <vt:lpwstr>FDB01FB6D854457A86D3584550987AEF_13</vt:lpwstr>
  </property>
</Properties>
</file>