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7"/>
  </p:notesMasterIdLst>
  <p:sldIdLst>
    <p:sldId id="362" r:id="rId3"/>
    <p:sldId id="356" r:id="rId4"/>
    <p:sldId id="333" r:id="rId5"/>
    <p:sldId id="331" r:id="rId6"/>
    <p:sldId id="357" r:id="rId7"/>
    <p:sldId id="358" r:id="rId8"/>
    <p:sldId id="359" r:id="rId9"/>
    <p:sldId id="337" r:id="rId10"/>
    <p:sldId id="360" r:id="rId11"/>
    <p:sldId id="363" r:id="rId12"/>
    <p:sldId id="364" r:id="rId13"/>
    <p:sldId id="329" r:id="rId14"/>
    <p:sldId id="375" r:id="rId15"/>
    <p:sldId id="376" r:id="rId16"/>
    <p:sldId id="377" r:id="rId17"/>
    <p:sldId id="378" r:id="rId18"/>
    <p:sldId id="381" r:id="rId19"/>
    <p:sldId id="380" r:id="rId20"/>
    <p:sldId id="261" r:id="rId21"/>
    <p:sldId id="382" r:id="rId22"/>
    <p:sldId id="383" r:id="rId23"/>
    <p:sldId id="384" r:id="rId24"/>
    <p:sldId id="385" r:id="rId25"/>
    <p:sldId id="3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27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EE233-8A5A-41F0-8F05-99CF4A9C03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A34D3-8633-4A83-AF72-E96410C427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7CEE-C0D5-4648-B4F0-20EF89326853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613F-765A-481C-9DCB-23F6EA0B0A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tutorialspoint.com/questions/category/pyth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s.unibo.it/~ghini/didattica/sistop/pthreads_tutorial/POSIX_Threads_Programming.htm" TargetMode="External"/><Relationship Id="rId3" Type="http://schemas.openxmlformats.org/officeDocument/2006/relationships/hyperlink" Target="https://www.geeksforgeeks.org/condition-wait-signal-multi-threading/" TargetMode="External"/><Relationship Id="rId2" Type="http://schemas.openxmlformats.org/officeDocument/2006/relationships/hyperlink" Target="https://www.geeksforgeeks.org/multithreading-c-2/" TargetMode="External"/><Relationship Id="rId1" Type="http://schemas.openxmlformats.org/officeDocument/2006/relationships/hyperlink" Target="https://www.javatpoint.com/process-vs-threa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man7.org/linux/man-pages/man2/fcntl.2.html" TargetMode="External"/><Relationship Id="rId1" Type="http://schemas.openxmlformats.org/officeDocument/2006/relationships/hyperlink" Target="http://man7.org/linux/man-pages/man3/termios.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tutorialspoint.com/c_standard_library/c_function_puts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student.cs.uwaterloo.ca/~cs452/termina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Operating System (CSC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3150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)</a:t>
            </a: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b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</a:br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Tutorial 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9718" y="4413286"/>
            <a:ext cx="5778921" cy="896557"/>
          </a:xfrm>
        </p:spPr>
        <p:txBody>
          <a:bodyPr>
            <a:normAutofit fontScale="8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LeLe Li</a:t>
            </a:r>
            <a:endParaRPr lang="en-US" altLang="zh-CN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E-mail: 221019053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@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anose="02020500000000000000" pitchFamily="18" charset="-120"/>
              </a:rPr>
              <a:t>link.cuhk.edu.cn</a:t>
            </a:r>
            <a:endParaRPr lang="en-US" altLang="zh-TW" sz="3200" i="1" dirty="0">
              <a:effectLst>
                <a:outerShdw blurRad="38100" dist="38100" dir="2700000" algn="tl">
                  <a:srgbClr val="C0C0C0"/>
                </a:outerShdw>
              </a:effectLst>
              <a:ea typeface="PMingLiU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38894" y="833896"/>
            <a:ext cx="1235648" cy="10349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669856"/>
            <a:ext cx="7315200" cy="315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263681"/>
            <a:ext cx="7000095" cy="24551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19692" y="20305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rand() and srand() in C</a:t>
            </a:r>
            <a:endParaRPr lang="en-US" altLang="zh-CN" sz="2400" b="0" i="0">
              <a:solidFill>
                <a:srgbClr val="47474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3" descr="Python">
            <a:hlinkClick r:id="rId1"/>
          </p:cNvPr>
          <p:cNvSpPr>
            <a:spLocks noChangeAspect="1" noChangeArrowheads="1"/>
          </p:cNvSpPr>
          <p:nvPr/>
        </p:nvSpPr>
        <p:spPr bwMode="auto">
          <a:xfrm>
            <a:off x="6160416" y="31540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342" y="572382"/>
            <a:ext cx="8123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rand() ?</a:t>
            </a:r>
            <a:endParaRPr lang="en-US" altLang="zh-CN" b="1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rand() is used to generate the </a:t>
            </a:r>
            <a:r>
              <a:rPr lang="en-US" altLang="zh-CN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 random number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returns an integer value and its range is from 0 to RAND_MAX.</a:t>
            </a:r>
            <a:endParaRPr lang="en-US" altLang="zh-C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1342" y="61009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https://www.tutorialspoint.com/compile_c_online.php</a:t>
            </a:r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4270" y="5580864"/>
            <a:ext cx="867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https://www.tutorialspoint.com/rand-and-srand-in-c-cplusplus</a:t>
            </a:r>
            <a:endParaRPr lang="zh-C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4271" y="2718203"/>
            <a:ext cx="987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we want to generate a random number between 1-6 then we use this function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 = rand() % 6 + 1;</a:t>
            </a:r>
            <a:endParaRPr lang="en-US" altLang="zh-CN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1342" y="1427158"/>
            <a:ext cx="10904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altLang="zh-CN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accepts no parameter(s) −</a:t>
            </a:r>
            <a:endParaRPr lang="en-US" altLang="zh-C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value</a:t>
            </a:r>
            <a:endParaRPr lang="en-US" altLang="zh-CN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returns an integer value between 0 to RAND_MAX.</a:t>
            </a:r>
            <a:endParaRPr lang="en-US" altLang="zh-CN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0575" y="3986860"/>
            <a:ext cx="9876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()?</a:t>
            </a:r>
            <a:endParaRPr lang="en-US" altLang="zh-CN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initialize random number generators.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is passed as a seed for generating a pseudo-random number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Whenever a different seed value is used in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pseudo number generator can be expected to generate different series of results the same as rand().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Assignment 2 Hints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199" y="1821317"/>
            <a:ext cx="108233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800" b="1" i="0" u="none" strike="noStrike" baseline="0" dirty="0">
                <a:solidFill>
                  <a:srgbClr val="333333"/>
                </a:solidFill>
                <a:latin typeface="OpenSans-Bold"/>
              </a:rPr>
              <a:t>You must use </a:t>
            </a:r>
            <a:r>
              <a:rPr lang="en-US" altLang="zh-CN" sz="2800" b="1" i="0" u="none" strike="noStrike" baseline="0" dirty="0" err="1">
                <a:solidFill>
                  <a:srgbClr val="333333"/>
                </a:solidFill>
                <a:latin typeface="OpenSans-Bold"/>
              </a:rPr>
              <a:t>Pthread</a:t>
            </a:r>
            <a:r>
              <a:rPr lang="en-US" altLang="zh-CN" sz="2800" b="1" i="0" u="none" strike="noStrike" baseline="0" dirty="0">
                <a:solidFill>
                  <a:srgbClr val="333333"/>
                </a:solidFill>
                <a:latin typeface="OpenSans-Bold"/>
              </a:rPr>
              <a:t> (multithreading) to implement this assignment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.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OpenSans-Regula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You can use </a:t>
            </a:r>
            <a:r>
              <a:rPr lang="en-US" altLang="zh-CN" sz="2800" b="0" i="0" u="none" strike="noStrike" baseline="0" dirty="0" err="1">
                <a:solidFill>
                  <a:srgbClr val="333333"/>
                </a:solidFill>
                <a:latin typeface="LucidaConsole"/>
              </a:rPr>
              <a:t>khbit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LucidaConsole"/>
              </a:rPr>
              <a:t>() 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to get the input character.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OpenSans-Regula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You can provide each object moving on your screen with a thread, and join them to realize multithreading.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OpenSans-Regula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You can use mutex to ensure the global variables is not </a:t>
            </a:r>
            <a:r>
              <a:rPr lang="en-US" altLang="zh-CN" sz="2800" b="0" i="0" u="none" strike="noStrike" baseline="0" dirty="0" err="1">
                <a:solidFill>
                  <a:srgbClr val="333333"/>
                </a:solidFill>
                <a:latin typeface="OpenSans-Regular"/>
              </a:rPr>
              <a:t>modifed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 by multiple threads simultaneously.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OpenSans-Regula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You can use </a:t>
            </a:r>
            <a:r>
              <a:rPr lang="en-US" altLang="zh-CN" sz="2800" b="0" i="0" u="none" strike="noStrike" baseline="0" dirty="0" err="1">
                <a:solidFill>
                  <a:srgbClr val="333333"/>
                </a:solidFill>
                <a:latin typeface="LucidaConsole"/>
              </a:rPr>
              <a:t>usleep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LucidaConsole"/>
              </a:rPr>
              <a:t>() 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to control the speed of the game.</a:t>
            </a:r>
            <a:endParaRPr lang="en-US" altLang="zh-CN" sz="2800" b="0" i="0" u="none" strike="noStrike" baseline="0" dirty="0">
              <a:solidFill>
                <a:srgbClr val="333333"/>
              </a:solidFill>
              <a:latin typeface="OpenSans-Regula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You can generate random number using 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LucidaConsole"/>
              </a:rPr>
              <a:t>rand() </a:t>
            </a:r>
            <a:r>
              <a:rPr lang="en-US" altLang="zh-CN" sz="2800" b="0" i="0" u="none" strike="noStrike" baseline="0" dirty="0">
                <a:solidFill>
                  <a:srgbClr val="333333"/>
                </a:solidFill>
                <a:latin typeface="OpenSans-Regular"/>
              </a:rPr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839" y="59336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onditional wait and signal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7839" y="1173910"/>
            <a:ext cx="10745693" cy="536500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Condition variables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provide yet another way for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threads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 synchronize.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fontAlgn="base">
              <a:buNone/>
            </a:pPr>
            <a:r>
              <a:rPr lang="en-US" altLang="zh-CN" sz="2400" b="0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Condition variables allow threads to wait until some event or condition has occurred.</a:t>
            </a:r>
            <a:endParaRPr lang="en-US" altLang="zh-CN" sz="2400" b="0" i="0" dirty="0">
              <a:solidFill>
                <a:srgbClr val="16161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60000"/>
              </a:lnSpc>
              <a:buNone/>
            </a:pPr>
            <a:r>
              <a:rPr lang="en-US" altLang="zh-CN" sz="2400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condition variable has attributes that specify the characteristics of the condition.</a:t>
            </a:r>
            <a:endParaRPr lang="en-US" altLang="zh-CN" sz="2400" i="0" dirty="0">
              <a:solidFill>
                <a:srgbClr val="16161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60000"/>
              </a:lnSpc>
              <a:buNone/>
            </a:pPr>
            <a:r>
              <a:rPr lang="en-US" altLang="zh-CN" sz="2400" dirty="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Typically, a program uses the following objects:</a:t>
            </a:r>
            <a:endParaRPr lang="en-US" altLang="zh-CN" sz="2400" b="0" i="0" dirty="0">
              <a:solidFill>
                <a:srgbClr val="16161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 </a:t>
            </a:r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variable, indicating   whether the condition is met</a:t>
            </a:r>
            <a:endParaRPr lang="en-US" altLang="zh-CN" sz="2400" b="1" i="0" dirty="0">
              <a:solidFill>
                <a:srgbClr val="16161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mutex to serialize the access to the </a:t>
            </a:r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variable</a:t>
            </a:r>
            <a:endParaRPr lang="en-US" altLang="zh-CN" sz="2400" b="1" i="0" dirty="0">
              <a:solidFill>
                <a:srgbClr val="16161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solidFill>
                  <a:srgbClr val="16161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condition variable to wait for the condition</a:t>
            </a:r>
            <a:endParaRPr lang="en-US" altLang="zh-CN" sz="2400" b="1" i="0" dirty="0">
              <a:solidFill>
                <a:srgbClr val="16161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A condition variable is always used in conjunction with a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mutex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lock.  </a:t>
            </a:r>
            <a:r>
              <a:rPr lang="en-US" altLang="zh-TW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TW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7518" y="320675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condition - signals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Condition variables must be declared with type: 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</a:t>
            </a:r>
            <a:r>
              <a:rPr lang="en-US" altLang="zh-TW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defined in “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types.h</a:t>
            </a:r>
            <a:r>
              <a:rPr lang="en-US" altLang="zh-TW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en-US" altLang="zh-TW" sz="1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295" lvl="1" indent="0">
              <a:buNone/>
            </a:pPr>
            <a:endParaRPr lang="en-US" altLang="zh-TW" sz="1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 variables must be initialized before it is used: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pthread_cond_init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*, </a:t>
            </a:r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pthread_condattr_t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*);</a:t>
            </a:r>
            <a:endParaRPr lang="en-US" altLang="zh-TW" sz="1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295" lvl="1" indent="0">
              <a:buNone/>
            </a:pPr>
            <a:endParaRPr lang="en-US" altLang="zh-TW" sz="1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 variables should be freed if it is no longer used: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pthread_cond_destroy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</a:t>
            </a:r>
            <a:r>
              <a:rPr lang="en-US" altLang="zh-TW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*);</a:t>
            </a:r>
            <a:endParaRPr lang="en-US" altLang="zh-TW" sz="1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TW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condition - signals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823" y="1660152"/>
            <a:ext cx="1148827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</a:t>
            </a:r>
            <a:r>
              <a:rPr lang="en-US" altLang="zh-TW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condition routines:</a:t>
            </a:r>
            <a:endParaRPr lang="en-US" altLang="zh-TW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pthread_cond_wait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*, </a:t>
            </a:r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pthread_mutex_t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*);</a:t>
            </a:r>
            <a:endParaRPr lang="en-US" altLang="zh-TW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pthread_cond_signal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*);</a:t>
            </a:r>
            <a:endParaRPr lang="en-US" altLang="zh-TW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pthread_cond_broadcast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TW" sz="3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pthread_cond_t</a:t>
            </a:r>
            <a:r>
              <a:rPr lang="en-US" altLang="zh-TW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*);</a:t>
            </a:r>
            <a:endParaRPr lang="en-US" altLang="zh-TW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8553" y="136525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Pthread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onditional wait and signal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8553" y="1577873"/>
            <a:ext cx="1077051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pthread_cond_wait</a:t>
            </a:r>
            <a:r>
              <a:rPr lang="en-US" altLang="zh-TW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blocks the calling thread until </a:t>
            </a:r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specified condition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signaled. This routine should be called </a:t>
            </a:r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mutex is locked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it will </a:t>
            </a:r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 release the mutex while it waits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pthread_cond_signal</a:t>
            </a:r>
            <a:r>
              <a:rPr lang="en-US" altLang="zh-TW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routine is used </a:t>
            </a:r>
            <a:r>
              <a:rPr lang="en-US" altLang="zh-TW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signal (or wake up) another thread which is waiting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the condition variable. It should be called after mutex is locked, and must unlock mutex in order for 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pthread_cond_wait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routine to complete.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Pthread_cond_wait</a:t>
            </a:r>
            <a:r>
              <a:rPr lang="en-US" altLang="zh-TW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will automatically release the thread’s obtained mutex while </a:t>
            </a:r>
            <a:r>
              <a:rPr lang="en-US" altLang="zh-TW" sz="2400" b="1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pthread_cond_signal</a:t>
            </a:r>
            <a:r>
              <a:rPr lang="en-US" altLang="zh-TW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wound not.</a:t>
            </a:r>
            <a:endParaRPr lang="en-US" altLang="zh-TW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pthread_cond_broadcast</a:t>
            </a:r>
            <a:r>
              <a:rPr lang="en-US" altLang="zh-TW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routine should be used instead of </a:t>
            </a:r>
            <a:r>
              <a:rPr lang="en-US" altLang="zh-TW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pthread_cond_signal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if more than one thread is in a blocking wait state.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642" y="-1187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Example: One Producer and One Consumer</a:t>
            </a:r>
            <a:br>
              <a:rPr lang="en-US" altLang="zh-CN" sz="2800" b="1" dirty="0"/>
            </a:br>
            <a:endParaRPr lang="zh-CN" altLang="en-US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113" y="679257"/>
            <a:ext cx="6597185" cy="6200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864" y="2878352"/>
            <a:ext cx="3876509" cy="159864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81158" y="24463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https://www.baeldung.com/cs/async-vs-multi-threading </a:t>
            </a:r>
            <a:endParaRPr lang="en-US" altLang="zh-TW" dirty="0"/>
          </a:p>
          <a:p>
            <a:pPr lvl="1"/>
            <a:r>
              <a:rPr lang="en-US" altLang="zh-TW" dirty="0">
                <a:hlinkClick r:id="rId1"/>
              </a:rPr>
              <a:t>https://www.javatpoint.com/process-vs-thread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https://www.geeksforgeeks.org/multithreading-c-2/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https://www.geeksforgeeks.org/condition-wait-signal-multi-threading/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http://www.cs.unibo.it/~ghini/didattica/sistop/pthreads_tutorial/POSIX_Threads_Programming.htm</a:t>
            </a:r>
            <a:endParaRPr lang="en-US" altLang="zh-TW" dirty="0"/>
          </a:p>
          <a:p>
            <a:pPr lvl="1"/>
            <a:r>
              <a:rPr lang="zh-CN" altLang="en-US" dirty="0"/>
              <a:t>https://www.geeksforgeeks.org/mutex-lock-for-linux-thread-synchronization/</a:t>
            </a:r>
            <a:endParaRPr lang="zh-CN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201295" lvl="1" indent="0">
              <a:buNone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3259667"/>
            <a:ext cx="10515600" cy="291729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  <a:endParaRPr 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25632" y="1520041"/>
            <a:ext cx="12019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/>
              <a:t>Next week</a:t>
            </a:r>
            <a:r>
              <a:rPr lang="zh-CN" altLang="en-US" sz="3600" b="1" dirty="0"/>
              <a:t>’</a:t>
            </a:r>
            <a:r>
              <a:rPr lang="en-US" altLang="zh-CN" sz="3600" b="1" dirty="0"/>
              <a:t>s Tutorial (Tutorial 6, Maybe Online by zoom):</a:t>
            </a:r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Review of </a:t>
            </a:r>
            <a:r>
              <a:rPr lang="en-US" altLang="zh-CN" sz="3600" b="1" dirty="0" err="1"/>
              <a:t>Pthread</a:t>
            </a:r>
            <a:r>
              <a:rPr lang="en-US" altLang="zh-CN" sz="3600" b="1" dirty="0"/>
              <a:t> </a:t>
            </a:r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Q&amp;A (Question and Answer)</a:t>
            </a:r>
            <a:endParaRPr lang="en-US" altLang="zh-CN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tutorial, we will practice related functions for Assignment 2.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Functions you may required: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Keyboard Hit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Terminal Control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Suspend the executing thread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  Hints for the game “</a:t>
            </a:r>
            <a:r>
              <a:rPr lang="en-US" altLang="en-US" dirty="0"/>
              <a:t>The greatest adventurer"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Pthread</a:t>
            </a:r>
            <a:r>
              <a:rPr lang="en-US" altLang="zh-CN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onditional wait and signal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567" y="1"/>
            <a:ext cx="10515600" cy="736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Tutorial 4 and Tutorial 5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867" y="736601"/>
            <a:ext cx="1020233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sz="2000" b="1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Thread?</a:t>
            </a:r>
            <a:endParaRPr lang="en-US" altLang="zh-CN" sz="2000" b="1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1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single sequence stream within a process. Because threads have some of the properties of processes, they are sometimes called </a:t>
            </a:r>
            <a:r>
              <a:rPr lang="en-US" altLang="zh-CN" sz="2000" b="0" i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processes</a:t>
            </a:r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1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differences between process and thread?</a:t>
            </a:r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are not independent from each other unlike processes. As a result, threads shares with other threads their code section, data section and OS resources like open files and signals.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But, like processes, a thread has its own program counter (PC), a register set, and a stack space.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altLang="zh-CN" sz="200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1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Multithreading?</a:t>
            </a:r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Threads are popular way to improve application through parallelism. For example, in a browser, multiple tabs can be different threads. 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operate faster than processes due to following reasons: 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Thread creation is much faster. 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Context switching between threads is much faster. 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Threads can be terminated easily 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Communication between threads is faster.</a:t>
            </a:r>
            <a:endParaRPr lang="en-US" altLang="zh-CN" sz="2000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altLang="zh-CN" sz="20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b="0" i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567" y="1"/>
            <a:ext cx="10515600" cy="736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Tutorial 4 and Tutorial 5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566" y="608350"/>
            <a:ext cx="11332633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CN" b="1" i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Pthreads?</a:t>
            </a:r>
            <a:endParaRPr lang="en-US" altLang="zh-CN" b="1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CN" b="0" i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Pthreads is a C/C++ library used to manage threads that are based on the POSIX standard.</a:t>
            </a: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CN" b="0" i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Thread Management –  Routines that work directly on threads - creating, detaching, joining, etc. They also include functions to set/query thread attributes (joinable, scheduling etc.)</a:t>
            </a: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564" y="3074666"/>
            <a:ext cx="9453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pthread_create: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pthread_create(	pthread_t *thread, 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const pthread_attr_t *attr,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void *(*start_routine) (void *),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void *arg);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467" y="44899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Pthread termination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pthread_exit(void *retval);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800" y="5172674"/>
            <a:ext cx="9254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Recommendation: </a:t>
            </a:r>
            <a:r>
              <a:rPr lang="en-US" altLang="zh-TW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pthread_exit() to exit from all threads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...especially </a:t>
            </a: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467" y="5685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int pthread_join(pthread_t thread, void *retval);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3534" y="6249650"/>
            <a:ext cx="1143846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pthread_join() function </a:t>
            </a:r>
            <a:r>
              <a:rPr lang="en-US" altLang="zh-TW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the calling thread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until the </a:t>
            </a:r>
            <a:r>
              <a:rPr lang="en-US" altLang="zh-TW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specified  thread terminates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567" y="1"/>
            <a:ext cx="10515600" cy="736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Tutorial 4 and Tutorial 5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567" y="608350"/>
            <a:ext cx="10168466" cy="752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zh-CN" b="0" i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Mutexes –  Mutex is an abbreviation for "mutual exclusion". Mutex variables are one of the primary means of implementing thread synchronization and for protecting shared data when multiple writes occur.</a:t>
            </a: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endParaRPr lang="en-US" altLang="zh-CN">
              <a:solidFill>
                <a:srgbClr val="1517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A mutex variable acts like a "lock" protecting access to a shared data resource. </a:t>
            </a:r>
            <a:endParaRPr lang="en-US" altLang="zh-TW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 </a:t>
            </a:r>
            <a:r>
              <a:rPr lang="en-US" altLang="zh-TW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defined in “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sys/types.h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pthread_mutex_init(	pthread_mutex_t *mutex, const pthread_mutexattr_t *attr);</a:t>
            </a:r>
            <a:endParaRPr lang="en-US" altLang="zh-TW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pthread_mutex_destroy(pthread_mutex_t *);</a:t>
            </a:r>
            <a:endParaRPr lang="en-US" altLang="zh-TW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pthread_mutex_lock(pthread_mutex_t *mutex);</a:t>
            </a:r>
            <a:endParaRPr lang="en-US" altLang="zh-TW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pthread_mutex_trylock(pthread_mutex_t *mutex);</a:t>
            </a:r>
            <a:endParaRPr lang="en-US" altLang="zh-TW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pthread_mutex_unlock(pthread_mutex_t *mutex);</a:t>
            </a:r>
            <a:endParaRPr lang="en-US" altLang="zh-TW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altLang="zh-TW" sz="1800"/>
          </a:p>
          <a:p>
            <a:pPr algn="l" fontAlgn="base">
              <a:lnSpc>
                <a:spcPct val="150000"/>
              </a:lnSpc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1517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567" y="1"/>
            <a:ext cx="10515600" cy="736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Tutorial 4 and Tutorial 5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933" y="736601"/>
            <a:ext cx="1088813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b="0" i="0">
                <a:solidFill>
                  <a:srgbClr val="1517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Condition variables –  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implement synchronization by controlling thread access to data, condition variables allow threads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to synchronize based upon the actual value of data.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variable is always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used in conjunction with a mutex lock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lnSpc>
                <a:spcPct val="150000"/>
              </a:lnSpc>
            </a:pPr>
            <a:endParaRPr lang="en-US" altLang="zh-CN" b="0" i="0">
              <a:solidFill>
                <a:srgbClr val="1517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300" y="2512801"/>
            <a:ext cx="10011833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Condition variables must be declared with type: pthread_cond_t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pthread_cond_t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defined in “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sys/types.h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endParaRPr lang="en-US" altLang="zh-TW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Condition variables must be initialized before it is used: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pthread_cond_init(pthread_cond_t *, const pthread_condattr_t *);</a:t>
            </a: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>
              <a:buNone/>
            </a:pPr>
            <a:endParaRPr lang="en-US" altLang="zh-TW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 Condition variables should be freed if it is no longer used: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pthread_cond_destroy(pthread_cond_t *);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300" y="5072721"/>
            <a:ext cx="10888133" cy="1206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pthread_cond_wait()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blocks the calling thread until </a:t>
            </a:r>
            <a:r>
              <a:rPr lang="en-US" altLang="zh-TW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specified condition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signalled. </a:t>
            </a:r>
            <a:endParaRPr lang="en-US" altLang="zh-TW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zh-TW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pthread_cond_signal()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routine is used </a:t>
            </a:r>
            <a:r>
              <a:rPr lang="en-US" altLang="zh-TW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signal (or wake up) another thread which is waiting </a:t>
            </a:r>
            <a:r>
              <a:rPr lang="en-US" altLang="zh-TW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 the condition variable. </a:t>
            </a:r>
            <a:endParaRPr lang="en-US" altLang="zh-TW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zh-TW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99" y="3285067"/>
            <a:ext cx="10515600" cy="291729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Thank you</a:t>
            </a:r>
            <a:endParaRPr 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2150535" y="2428670"/>
            <a:ext cx="911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/>
              <a:t>Q&amp;A  (Question and Answer)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Keyboard Hit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In Assignment 2, we’ve provided a similar function </a:t>
            </a:r>
            <a:r>
              <a:rPr lang="en-US"/>
              <a:t>named </a:t>
            </a:r>
            <a:endParaRPr lang="en-US"/>
          </a:p>
          <a:p>
            <a:pPr marL="0" indent="0">
              <a:lnSpc>
                <a:spcPct val="80000"/>
              </a:lnSpc>
              <a:buNone/>
            </a:pPr>
            <a:r>
              <a:rPr lang="en-US">
                <a:solidFill>
                  <a:srgbClr val="FF0000"/>
                </a:solidFill>
              </a:rPr>
              <a:t>int kbhit(void)</a:t>
            </a:r>
            <a:r>
              <a:rPr lang="en-US"/>
              <a:t>, you </a:t>
            </a:r>
            <a:r>
              <a:rPr lang="en-US" dirty="0"/>
              <a:t>could use it directly. </a:t>
            </a: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altLang="zh-CN">
                <a:solidFill>
                  <a:srgbClr val="FF0000"/>
                </a:solidFill>
              </a:rPr>
              <a:t>int kbhit(void)</a:t>
            </a:r>
            <a:r>
              <a:rPr lang="en-US" altLang="zh-CN"/>
              <a:t>, </a:t>
            </a:r>
            <a:r>
              <a:rPr lang="en-US" altLang="zh-TW"/>
              <a:t>If </a:t>
            </a:r>
            <a:r>
              <a:rPr lang="en-US" altLang="zh-TW" dirty="0"/>
              <a:t>a key has been pressed then it returns a non zero value, otherwise it returns zero.</a:t>
            </a:r>
            <a:endParaRPr lang="en-US" altLang="zh-TW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dirty="0"/>
              <a:t>  The </a:t>
            </a:r>
            <a:r>
              <a:rPr lang="en-US" dirty="0" err="1"/>
              <a:t>termios</a:t>
            </a:r>
            <a:r>
              <a:rPr lang="en-US" dirty="0"/>
              <a:t> general terminal interface provides an interface to asynchronous communications devices. 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"/>
              </a:rPr>
              <a:t>http://man7.org/linux/man-pages/man3/termios.3.html</a:t>
            </a:r>
            <a:endParaRPr lang="en-US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http://man7.org/linux/man-pages/man2/fcntl.2.html</a:t>
            </a:r>
            <a:endParaRPr lang="en-US" dirty="0"/>
          </a:p>
          <a:p>
            <a:pPr marL="201295" lvl="1" indent="0">
              <a:lnSpc>
                <a:spcPct val="80000"/>
              </a:lnSpc>
              <a:buNone/>
            </a:pPr>
            <a:endParaRPr lang="en-US" dirty="0"/>
          </a:p>
          <a:p>
            <a:pPr marL="201295" lvl="1" indent="0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5034" y="286604"/>
            <a:ext cx="9640645" cy="66365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Keyboard Hit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826" y="1007227"/>
            <a:ext cx="3836709" cy="5714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90" y="746404"/>
            <a:ext cx="5912910" cy="57379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63852" y="377072"/>
            <a:ext cx="64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W, A, S,D : up, left, right, down (4 directions), Q (Quit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game)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0159"/>
            <a:ext cx="10515600" cy="1325563"/>
          </a:xfrm>
        </p:spPr>
        <p:txBody>
          <a:bodyPr/>
          <a:lstStyle/>
          <a:p>
            <a:r>
              <a:rPr lang="en-US" altLang="zh-CN" dirty="0"/>
              <a:t>Keyboard Hit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833" y="1259742"/>
            <a:ext cx="11078634" cy="47899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used to get/read a character from keyboard input. 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char)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 file handling function which is used to write a character on standard output/screen. 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puts(</a:t>
            </a:r>
            <a:r>
              <a:rPr lang="en-U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en-U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a string to 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but not including the null character. A newline character is appended to the output.</a:t>
            </a:r>
            <a:endParaRPr lang="en-US" altLang="zh-TW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Assignment 2, you may use above functions to complete your keyboard read and map write.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1199" y="6049724"/>
            <a:ext cx="99822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1800" u="sng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https://www.tutorialspoint.com/c_standard_library/c_function_puts.htm</a:t>
            </a:r>
            <a:endParaRPr lang="en-US" altLang="zh-TW" sz="1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Terminal Control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chemeClr val="tx1"/>
                </a:solidFill>
              </a:rPr>
              <a:t>When printing the message, you could use </a:t>
            </a:r>
            <a:r>
              <a:rPr lang="en-US" altLang="zh-TW" dirty="0">
                <a:solidFill>
                  <a:srgbClr val="FF0000"/>
                </a:solidFill>
              </a:rPr>
              <a:t>“\033” </a:t>
            </a:r>
            <a:r>
              <a:rPr lang="en-US" altLang="zh-TW" dirty="0">
                <a:solidFill>
                  <a:schemeClr val="tx1"/>
                </a:solidFill>
              </a:rPr>
              <a:t>to control the </a:t>
            </a:r>
            <a:r>
              <a:rPr lang="en-US" altLang="zh-TW" b="1" dirty="0">
                <a:solidFill>
                  <a:schemeClr val="tx1"/>
                </a:solidFill>
              </a:rPr>
              <a:t>cursor in terminal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  <a:hlinkClick r:id="rId1"/>
              </a:rPr>
              <a:t>https://www.student.cs.uwaterloo.ca/~cs452/terminal.html</a:t>
            </a:r>
            <a:endParaRPr lang="en-US" altLang="zh-TW" dirty="0">
              <a:solidFill>
                <a:schemeClr val="tx1"/>
              </a:solidFill>
            </a:endParaRPr>
          </a:p>
          <a:p>
            <a:pPr marL="201295" lvl="1" indent="0">
              <a:lnSpc>
                <a:spcPct val="80000"/>
              </a:lnSpc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2" y="3675372"/>
            <a:ext cx="10127499" cy="2169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2530" y="4551"/>
            <a:ext cx="10515600" cy="834436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Terminal Control</a:t>
            </a:r>
            <a:endParaRPr lang="zh-TW" altLang="en-US" sz="20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267" y="1065229"/>
            <a:ext cx="8823923" cy="54838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16953" y="484294"/>
            <a:ext cx="853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Move the cursor to the upper-left corner of the screen and clear the screen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872" y="0"/>
            <a:ext cx="10515600" cy="670891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Terminal Control</a:t>
            </a:r>
            <a:endParaRPr lang="zh-TW" altLang="en-US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539" y="1036016"/>
            <a:ext cx="7821948" cy="5320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16953" y="484294"/>
            <a:ext cx="853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Move the cursor to the upper-left corner of the screen and clear the screen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957" y="1788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Suspend </a:t>
            </a:r>
            <a:r>
              <a:rPr lang="en-US" altLang="zh-CN" sz="3200" b="1"/>
              <a:t>executing thread with three functions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957" y="135132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usleep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useconds_t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suspends execution for microsecond </a:t>
            </a:r>
            <a:r>
              <a:rPr lang="en-US" altLang="zh-TW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intervals.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usleep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suspends execution of the calling thread for (at least)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microseconds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sleep may be lengthened slightly by any system activity or by the time spent processing the call or by the granularity of system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timers.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usleep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returns 0 on success.  On error, -1 is returned, with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errno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to indicate the cause of the </a:t>
            </a:r>
            <a:r>
              <a:rPr lang="en-US" altLang="zh-TW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C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zh-CN" sz="20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sleep()</a:t>
            </a:r>
            <a:r>
              <a:rPr lang="en-US" altLang="zh-CN" sz="2000" b="0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accepts time in </a:t>
            </a:r>
            <a:r>
              <a:rPr lang="en-US" altLang="zh-CN" sz="2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altLang="zh-C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 </a:t>
            </a:r>
            <a:r>
              <a:rPr lang="en-US" altLang="zh-CN" sz="2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usleep()</a:t>
            </a:r>
            <a:r>
              <a:rPr lang="en-US" altLang="zh-CN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accepts in microseconds.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nanosleep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allows the user to specify the sleep period with </a:t>
            </a:r>
            <a:r>
              <a:rPr lang="zh-CN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nanosecond precision</a:t>
            </a:r>
            <a:r>
              <a:rPr lang="zh-CN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zh-CN" sz="2000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2B09-2F0B-49C7-9C65-B9401A9D1D87}" type="slidenum">
              <a:rPr lang="zh-TW" altLang="en-US" smtClean="0"/>
            </a:fld>
            <a:endParaRPr lang="zh-TW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9203</Words>
  <Application>WPS 演示</Application>
  <PresentationFormat>宽屏</PresentationFormat>
  <Paragraphs>279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PMingLiU</vt:lpstr>
      <vt:lpstr>PMingLiU-ExtB</vt:lpstr>
      <vt:lpstr>微软雅黑</vt:lpstr>
      <vt:lpstr>等线 Light</vt:lpstr>
      <vt:lpstr>等线</vt:lpstr>
      <vt:lpstr>Arial Unicode MS</vt:lpstr>
      <vt:lpstr>Calibri</vt:lpstr>
      <vt:lpstr>OpenSans-Bold</vt:lpstr>
      <vt:lpstr>Segoe Print</vt:lpstr>
      <vt:lpstr>OpenSans-Regular</vt:lpstr>
      <vt:lpstr>LucidaConsole</vt:lpstr>
      <vt:lpstr>PMingLiU</vt:lpstr>
      <vt:lpstr>Office 主题​​</vt:lpstr>
      <vt:lpstr>Operating System (CSC 3150)  Tutorial 5</vt:lpstr>
      <vt:lpstr>Content</vt:lpstr>
      <vt:lpstr>Keyboard Hit</vt:lpstr>
      <vt:lpstr>Keyboard Hit</vt:lpstr>
      <vt:lpstr>Keyboard Hit</vt:lpstr>
      <vt:lpstr>Terminal Control</vt:lpstr>
      <vt:lpstr>Terminal Control</vt:lpstr>
      <vt:lpstr>Terminal Control</vt:lpstr>
      <vt:lpstr>Suspend executing thread with three functions</vt:lpstr>
      <vt:lpstr>PowerPoint 演示文稿</vt:lpstr>
      <vt:lpstr>PowerPoint 演示文稿</vt:lpstr>
      <vt:lpstr>Assignment 2 Hints</vt:lpstr>
      <vt:lpstr>Pthread conditional wait and signal</vt:lpstr>
      <vt:lpstr>Pthread condition - signals</vt:lpstr>
      <vt:lpstr>Pthread condition - signals</vt:lpstr>
      <vt:lpstr>Pthread conditional wait and signal</vt:lpstr>
      <vt:lpstr>Example: One Producer and One Consumer </vt:lpstr>
      <vt:lpstr>References</vt:lpstr>
      <vt:lpstr>PowerPoint 演示文稿</vt:lpstr>
      <vt:lpstr>Review of Tutorial 4 and Tutorial 5</vt:lpstr>
      <vt:lpstr>Review of Tutorial 4 and Tutorial 5</vt:lpstr>
      <vt:lpstr>Review of Tutorial 4 and Tutorial 5</vt:lpstr>
      <vt:lpstr>Review of Tutorial 4 and Tutorial 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 System (CSC 3185)  Week 13 tutorial</dc:title>
  <dc:creator>Li Yishu (SSE)</dc:creator>
  <cp:lastModifiedBy>立</cp:lastModifiedBy>
  <cp:revision>653</cp:revision>
  <dcterms:created xsi:type="dcterms:W3CDTF">2023-10-17T02:52:00Z</dcterms:created>
  <dcterms:modified xsi:type="dcterms:W3CDTF">2024-10-30T06:50:09Z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2052-12.1.0.18345</vt:lpwstr>
  </property>
  <property fmtid="{D5CDD505-2E9C-101B-9397-08002B2CF9AE}" pid="3" name="ICV">
    <vt:lpwstr>BF9692EF5D264DCBBD0EDB34F4E41F7D_13</vt:lpwstr>
  </property>
</Properties>
</file>