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4"/>
  </p:notesMasterIdLst>
  <p:handoutMasterIdLst>
    <p:handoutMasterId r:id="rId49"/>
  </p:handoutMasterIdLst>
  <p:sldIdLst>
    <p:sldId id="638" r:id="rId3"/>
    <p:sldId id="487" r:id="rId5"/>
    <p:sldId id="514" r:id="rId6"/>
    <p:sldId id="515" r:id="rId7"/>
    <p:sldId id="516" r:id="rId8"/>
    <p:sldId id="517" r:id="rId9"/>
    <p:sldId id="519" r:id="rId10"/>
    <p:sldId id="520" r:id="rId11"/>
    <p:sldId id="521" r:id="rId12"/>
    <p:sldId id="518" r:id="rId13"/>
    <p:sldId id="523" r:id="rId14"/>
    <p:sldId id="524" r:id="rId15"/>
    <p:sldId id="522" r:id="rId16"/>
    <p:sldId id="526" r:id="rId17"/>
    <p:sldId id="531" r:id="rId18"/>
    <p:sldId id="530" r:id="rId19"/>
    <p:sldId id="533" r:id="rId20"/>
    <p:sldId id="534" r:id="rId21"/>
    <p:sldId id="535" r:id="rId22"/>
    <p:sldId id="536" r:id="rId23"/>
    <p:sldId id="539" r:id="rId24"/>
    <p:sldId id="540" r:id="rId25"/>
    <p:sldId id="541" r:id="rId26"/>
    <p:sldId id="542" r:id="rId27"/>
    <p:sldId id="543" r:id="rId28"/>
    <p:sldId id="544" r:id="rId29"/>
    <p:sldId id="545" r:id="rId30"/>
    <p:sldId id="554" r:id="rId31"/>
    <p:sldId id="555" r:id="rId32"/>
    <p:sldId id="556" r:id="rId33"/>
    <p:sldId id="557" r:id="rId34"/>
    <p:sldId id="558" r:id="rId35"/>
    <p:sldId id="537" r:id="rId36"/>
    <p:sldId id="546" r:id="rId37"/>
    <p:sldId id="547" r:id="rId38"/>
    <p:sldId id="548" r:id="rId39"/>
    <p:sldId id="549" r:id="rId40"/>
    <p:sldId id="550" r:id="rId41"/>
    <p:sldId id="551" r:id="rId42"/>
    <p:sldId id="552" r:id="rId43"/>
    <p:sldId id="553" r:id="rId44"/>
    <p:sldId id="538" r:id="rId45"/>
    <p:sldId id="527" r:id="rId46"/>
    <p:sldId id="528" r:id="rId47"/>
    <p:sldId id="512" r:id="rId48"/>
  </p:sldIdLst>
  <p:sldSz cx="9144000" cy="6858000" type="screen4x3"/>
  <p:notesSz cx="7315200" cy="9601200"/>
  <p:custDataLst>
    <p:tags r:id="rId5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088053014" name="立" initials="立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009900"/>
    <a:srgbClr val="D60093"/>
    <a:srgbClr val="333399"/>
    <a:srgbClr val="D3A600"/>
    <a:srgbClr val="FFCB05"/>
    <a:srgbClr val="00274C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78"/>
    <p:restoredTop sz="96327"/>
  </p:normalViewPr>
  <p:slideViewPr>
    <p:cSldViewPr showGuides="1">
      <p:cViewPr varScale="1">
        <p:scale>
          <a:sx n="165" d="100"/>
          <a:sy n="165" d="100"/>
        </p:scale>
        <p:origin x="217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gs" Target="tags/tag1.xml"/><Relationship Id="rId53" Type="http://schemas.openxmlformats.org/officeDocument/2006/relationships/commentAuthors" Target="commentAuthors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88053014" dt="2024-11-14T13:48:15.151" idx="1">
    <p:pos x="1836" y="3482"/>
    <p:text>实际到这一步就停了。不会无限循环下去，老师也说了，这就停了。但是老师说问题是如果在一个很复杂的拓扑网络中，如果有不止一个节点坏了，或者distance 变了，那么使用bell-man算法不一定能够收敛到改变后的拓扑图的最短路径。！！不对还是会无限循环的，得去问问老师
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88053014" dt="2024-11-14T13:41:17.950" idx="3">
    <p:pos x="926" y="2174"/>
    <p:text>简而言之就是插入一个无穷值打破信息差
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88053014" dt="2024-11-14T13:58:07.027" idx="4">
    <p:pos x="1605" y="1908"/>
    <p:text>既然对于更新，收敛速度还是很快的，那么为什么不使用这个呢？我想唯一的问题就是loop，link-state虽然在更新期间会loop，但是一旦flood information成功后就不会loop了。但是这个dv routing 可能会因为陷入更新，无法更新完成？
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20100" tIns="0" rIns="20100" bIns="0" numCol="1" anchor="t" anchorCtr="0" compatLnSpc="1"/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20100" tIns="0" rIns="20100" bIns="0" numCol="1" anchor="t" anchorCtr="0" compatLnSpc="1"/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20100" tIns="0" rIns="20100" bIns="0" numCol="1" anchor="b" anchorCtr="0" compatLnSpc="1"/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20100" tIns="0" rIns="20100" bIns="0" numCol="1" anchor="b" anchorCtr="0" compatLnSpc="1"/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20100" tIns="0" rIns="20100" bIns="0" numCol="1" anchor="t" anchorCtr="0" compatLnSpc="1"/>
          <a:lstStyle>
            <a:lvl1pPr defTabSz="965200" eaLnBrk="0" hangingPunct="0">
              <a:defRPr sz="1100" b="0" i="1">
                <a:latin typeface="Times New Roman" panose="02020603050405020304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20100" tIns="0" rIns="20100" bIns="0" numCol="1" anchor="t" anchorCtr="0" compatLnSpc="1"/>
          <a:lstStyle>
            <a:lvl1pPr algn="r" defTabSz="965200" eaLnBrk="0" hangingPunct="0">
              <a:defRPr sz="1100" b="0" i="1">
                <a:latin typeface="Times New Roman" panose="02020603050405020304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20100" tIns="0" rIns="20100" bIns="0" numCol="1" anchor="b" anchorCtr="0" compatLnSpc="1"/>
          <a:lstStyle>
            <a:lvl1pPr defTabSz="965200" eaLnBrk="0" hangingPunct="0">
              <a:defRPr sz="1100" b="0" i="1">
                <a:latin typeface="Times New Roman" panose="02020603050405020304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20100" tIns="0" rIns="20100" bIns="0" numCol="1" anchor="b" anchorCtr="0" compatLnSpc="1"/>
          <a:lstStyle>
            <a:lvl1pPr algn="r" defTabSz="965200" eaLnBrk="0" hangingPunct="0">
              <a:defRPr sz="1100" b="0" i="1">
                <a:latin typeface="Times New Roman" panose="02020603050405020304" charset="0"/>
              </a:defRPr>
            </a:lvl1pPr>
          </a:lstStyle>
          <a:p>
            <a:fld id="{C7E9A20B-E167-2E4E-BE18-AA9F5BF5FBB1}" type="slidenum">
              <a:rPr lang="en-US"/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7154" tIns="48580" rIns="97154" bIns="48580" numCol="1" anchor="t" anchorCtr="0" compatLnSpc="1"/>
          <a:lstStyle/>
          <a:p>
            <a:pPr lvl="0"/>
            <a:r>
              <a:rPr lang="en-US"/>
              <a:t>Click to edit Master notes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MS PGothic" panose="020B0600070205080204" charset="-128"/>
              </a:rPr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MS PGothic" panose="020B0600070205080204" charset="-128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Shape 24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497" name="Shape 24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Shape 25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42" name="Shape 25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Shape 25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87" name="Shape 25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Shape 26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632" name="Shape 26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Shape 26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677" name="Shape 26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Shape 27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722" name="Shape 27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Shape 27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767" name="Shape 27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Shape 281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812" name="Shape 28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.</a:t>
            </a:r>
            <a:endParaRPr sz="2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Shape 28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857" name="Shape 28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Shape 290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902" name="Shape 29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Shape 29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947" name="Shape 29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Shape 29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993" name="Shape 29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Shape 304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45" name="Shape 30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Shape 30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87" name="Shape 30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7" name="Shape 3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128" name="Shape 3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Shape 3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170" name="Shape 3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Shape 321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211" name="Shape 32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Shape 325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254" name="Shape 32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2B0DAA6-02FB-6E4A-B752-815ED524F531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F86D6B3-6172-344F-AF2E-101ACF88B5E5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Shape 119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97" name="Shape 1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</p:spPr>
        <p:txBody>
          <a:bodyPr lIns="86493" tIns="43247" rIns="86493" bIns="43247"/>
          <a:lstStyle>
            <a:lvl1pPr defTabSz="905510" eaLnBrk="0" hangingPunct="0">
              <a:defRPr sz="1900" b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1pPr>
            <a:lvl2pPr marL="702945" indent="-270510" defTabSz="905510" eaLnBrk="0" hangingPunct="0">
              <a:defRPr sz="1900" b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2pPr>
            <a:lvl3pPr marL="1081405" indent="-216535" defTabSz="905510" eaLnBrk="0" hangingPunct="0">
              <a:defRPr sz="1900" b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3pPr>
            <a:lvl4pPr marL="1513840" indent="-216535" defTabSz="905510" eaLnBrk="0" hangingPunct="0">
              <a:defRPr sz="1900" b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4pPr>
            <a:lvl5pPr marL="1946275" indent="-216535" defTabSz="905510" eaLnBrk="0" hangingPunct="0">
              <a:defRPr sz="1900" b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5pPr>
            <a:lvl6pPr marL="2378710" indent="-216535" algn="ctr" defTabSz="90551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6pPr>
            <a:lvl7pPr marL="2811145" indent="-216535" algn="ctr" defTabSz="90551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7pPr>
            <a:lvl8pPr marL="3243580" indent="-216535" algn="ctr" defTabSz="90551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8pPr>
            <a:lvl9pPr marL="3676015" indent="-216535" algn="ctr" defTabSz="90551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panose="02020603050405020304" charset="0"/>
              </a:rPr>
            </a:fld>
            <a:endParaRPr lang="en-US" sz="1200" b="0">
              <a:latin typeface="Times New Roman" panose="02020603050405020304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</p:spPr>
        <p:txBody>
          <a:bodyPr lIns="86493" tIns="43247" rIns="86493" bIns="43247"/>
          <a:lstStyle>
            <a:lvl1pPr defTabSz="905510" eaLnBrk="0" hangingPunct="0">
              <a:defRPr sz="1900" b="1">
                <a:solidFill>
                  <a:schemeClr val="tx1"/>
                </a:solidFill>
                <a:latin typeface="Helvetica" charset="0"/>
                <a:ea typeface="MS PGothic" panose="020B0600070205080204" charset="-128"/>
                <a:cs typeface="MS PGothic" panose="020B0600070205080204" charset="-128"/>
              </a:defRPr>
            </a:lvl1pPr>
            <a:lvl2pPr marL="702945" indent="-270510" defTabSz="905510" eaLnBrk="0" hangingPunct="0">
              <a:defRPr sz="1900" b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2pPr>
            <a:lvl3pPr marL="1081405" indent="-216535" defTabSz="905510" eaLnBrk="0" hangingPunct="0">
              <a:defRPr sz="1900" b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3pPr>
            <a:lvl4pPr marL="1513840" indent="-216535" defTabSz="905510" eaLnBrk="0" hangingPunct="0">
              <a:defRPr sz="1900" b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4pPr>
            <a:lvl5pPr marL="1946275" indent="-216535" defTabSz="905510" eaLnBrk="0" hangingPunct="0">
              <a:defRPr sz="1900" b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5pPr>
            <a:lvl6pPr marL="2378710" indent="-216535" algn="ctr" defTabSz="90551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6pPr>
            <a:lvl7pPr marL="2811145" indent="-216535" algn="ctr" defTabSz="90551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7pPr>
            <a:lvl8pPr marL="3243580" indent="-216535" algn="ctr" defTabSz="90551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8pPr>
            <a:lvl9pPr marL="3676015" indent="-216535" algn="ctr" defTabSz="90551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MS PGothic" panose="020B0600070205080204" charset="-128"/>
              </a:defRPr>
            </a:lvl9pPr>
          </a:lstStyle>
          <a:p>
            <a:pPr eaLnBrk="1" hangingPunct="1"/>
            <a:fld id="{32F0FA2B-D0B2-2D43-954F-401FB3378438}" type="slidenum">
              <a:rPr lang="en-US" sz="1200" b="0">
                <a:latin typeface="Times New Roman" panose="02020603050405020304" charset="0"/>
              </a:rPr>
            </a:fld>
            <a:endParaRPr lang="en-US" sz="1200" b="0">
              <a:latin typeface="Times New Roman" panose="02020603050405020304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</p:spPr>
        <p:txBody>
          <a:bodyPr lIns="86493" tIns="43247" rIns="86493" bIns="43247"/>
          <a:lstStyle>
            <a:lvl1pPr defTabSz="905510" eaLnBrk="0" hangingPunct="0">
              <a:defRPr sz="19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02945" indent="-270510" defTabSz="905510" eaLnBrk="0" hangingPunct="0">
              <a:defRPr sz="19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</a:defRPr>
            </a:lvl2pPr>
            <a:lvl3pPr marL="1081405" indent="-216535" defTabSz="905510" eaLnBrk="0" hangingPunct="0">
              <a:defRPr sz="19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</a:defRPr>
            </a:lvl3pPr>
            <a:lvl4pPr marL="1513840" indent="-216535" defTabSz="905510" eaLnBrk="0" hangingPunct="0">
              <a:defRPr sz="19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</a:defRPr>
            </a:lvl4pPr>
            <a:lvl5pPr marL="1946275" indent="-216535" defTabSz="905510" eaLnBrk="0" hangingPunct="0">
              <a:defRPr sz="19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</a:defRPr>
            </a:lvl5pPr>
            <a:lvl6pPr marL="2378710" indent="-216535" algn="r" defTabSz="90551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</a:defRPr>
            </a:lvl6pPr>
            <a:lvl7pPr marL="2811145" indent="-216535" algn="r" defTabSz="90551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</a:defRPr>
            </a:lvl7pPr>
            <a:lvl8pPr marL="3243580" indent="-216535" algn="r" defTabSz="90551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</a:defRPr>
            </a:lvl8pPr>
            <a:lvl9pPr marL="3676015" indent="-216535" algn="r" defTabSz="90551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panose="02070309020205020404" charset="0"/>
                <a:ea typeface="MS PGothic" panose="020B0600070205080204" charset="-128"/>
              </a:defRPr>
            </a:lvl9pPr>
          </a:lstStyle>
          <a:p>
            <a:pPr eaLnBrk="1" hangingPunct="1"/>
            <a:fld id="{87F9C297-3580-704A-834B-CEB0E741916A}" type="slidenum">
              <a:rPr lang="en-US" sz="1200" b="0">
                <a:latin typeface="Times New Roman" panose="02020603050405020304" charset="0"/>
              </a:rPr>
            </a:fld>
            <a:endParaRPr lang="en-US" sz="1200" b="0">
              <a:latin typeface="Times New Roman" panose="02020603050405020304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93" tIns="43247" rIns="86493" bIns="43247"/>
          <a:lstStyle/>
          <a:p>
            <a:endParaRPr lang="en-US"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895" indent="-401955">
              <a:spcBef>
                <a:spcPts val="1685"/>
              </a:spcBef>
              <a:buChar char="-"/>
              <a:defRPr sz="2500" i="1"/>
            </a:lvl2pPr>
            <a:lvl3pPr marL="1250315" indent="-401955">
              <a:spcBef>
                <a:spcPts val="1685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735" indent="-401955">
              <a:spcBef>
                <a:spcPts val="1685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55" indent="-401955">
              <a:spcBef>
                <a:spcPts val="1685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b" anchorCtr="0" compatLnSpc="1"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 489 – Lecture 13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MS PGothic" panose="020B0600070205080204" charset="-128"/>
          <a:cs typeface="MS PGothic" panose="020B06000702050802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MS PGothic" panose="020B0600070205080204" charset="-128"/>
          <a:cs typeface="MS PGothic" panose="020B06000702050802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MS PGothic" panose="020B0600070205080204" charset="-128"/>
          <a:cs typeface="MS PGothic" panose="020B06000702050802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MS PGothic" panose="020B0600070205080204" charset="-128"/>
          <a:cs typeface="MS PGothic" panose="020B0600070205080204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Ø"/>
        <a:defRPr sz="2800">
          <a:solidFill>
            <a:schemeClr val="accent2"/>
          </a:solidFill>
          <a:latin typeface="+mn-lt"/>
          <a:ea typeface="MS PGothic" panose="020B0600070205080204" charset="-128"/>
          <a:cs typeface="MS PGothic" panose="020B0600070205080204" charset="-128"/>
        </a:defRPr>
      </a:lvl1pPr>
      <a:lvl2pPr marL="557530" indent="-21463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anose="05000000000000000000" pitchFamily="2" charset="2"/>
        <a:buChar char="q"/>
        <a:defRPr sz="2400">
          <a:solidFill>
            <a:schemeClr val="accent2"/>
          </a:solidFill>
          <a:latin typeface="+mn-lt"/>
          <a:ea typeface="MS PGothic" panose="020B0600070205080204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MS PGothic" panose="020B0600070205080204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MS PGothic" panose="020B0600070205080204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MS PGothic" panose="020B0600070205080204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Fangxin Wang</a:t>
            </a:r>
            <a:endParaRPr lang="en-US" dirty="0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SSE@CUHKSZ</a:t>
            </a:r>
            <a:endParaRPr lang="en-US" dirty="0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pPr algn="l"/>
            <a:r>
              <a:rPr lang="en-US" sz="1800" i="1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Material with thanks to Hong Xu, Patri</a:t>
            </a:r>
            <a:r>
              <a:rPr lang="en-US" altLang="zh-CN" sz="1800" i="1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ck</a:t>
            </a:r>
            <a:r>
              <a:rPr lang="zh-CN" altLang="en-US" sz="1800" i="1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altLang="zh-CN" sz="1800" i="1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Lee,</a:t>
            </a:r>
            <a:r>
              <a:rPr lang="zh-CN" altLang="en-US" sz="1800" i="1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altLang="zh-CN" sz="1800" i="1" dirty="0" err="1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Mosharaf</a:t>
            </a:r>
            <a:r>
              <a:rPr lang="zh-CN" altLang="en-US" sz="1800" i="1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altLang="zh-CN" sz="1800" i="1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Chowdhury,</a:t>
            </a:r>
            <a:r>
              <a:rPr lang="zh-CN" altLang="en-US" sz="1800" i="1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800" i="1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Aditya </a:t>
            </a:r>
            <a:r>
              <a:rPr lang="en-US" sz="1800" i="1" dirty="0" err="1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Akella</a:t>
            </a:r>
            <a:r>
              <a:rPr lang="en-US" sz="1800" i="1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, </a:t>
            </a:r>
            <a:r>
              <a:rPr lang="en-US" sz="1800" i="1" dirty="0" err="1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Sugih</a:t>
            </a:r>
            <a:r>
              <a:rPr lang="en-US" sz="1800" i="1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 </a:t>
            </a:r>
            <a:r>
              <a:rPr lang="en-US" sz="1800" i="1" dirty="0" err="1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Jamin</a:t>
            </a:r>
            <a:r>
              <a:rPr lang="en-US" sz="1800" i="1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, Philip Levis, Sylvia Ratnasamy, Peter </a:t>
            </a:r>
            <a:r>
              <a:rPr lang="en-US" sz="1800" i="1" dirty="0" err="1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Steenkiste</a:t>
            </a:r>
            <a:r>
              <a:rPr lang="en-US" sz="1800" i="1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, and many other contributors.</a:t>
            </a:r>
            <a:endParaRPr lang="en-US" sz="1800" i="1" dirty="0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ECE4016</a:t>
            </a:r>
            <a:r>
              <a:rPr lang="zh-CN" altLang="en-US" b="1" dirty="0">
                <a:ea typeface="MS PGothic" panose="020B0600070205080204" charset="-128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panose="020B0A04020102020204" pitchFamily="34" charset="0"/>
                <a:ea typeface="MS PGothic" panose="020B0600070205080204" charset="-128"/>
                <a:cs typeface="MS PGothic" panose="020B0600070205080204" charset="-128"/>
              </a:rPr>
            </a:br>
            <a:br>
              <a:rPr lang="en-US" sz="2400" dirty="0">
                <a:latin typeface="Arial Black" panose="020B0A04020102020204" pitchFamily="34" charset="0"/>
                <a:ea typeface="MS PGothic" panose="020B0600070205080204" charset="-128"/>
                <a:cs typeface="MS PGothic" panose="020B0600070205080204" charset="-128"/>
              </a:rPr>
            </a:br>
            <a:r>
              <a:rPr lang="en-US" altLang="zh-CN" sz="3200" b="1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Lecture13:</a:t>
            </a:r>
            <a:r>
              <a:rPr lang="zh-CN" altLang="en-US" sz="3200" b="1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Network</a:t>
            </a:r>
            <a:r>
              <a:rPr lang="zh-CN" altLang="en-US" sz="3200" b="1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–</a:t>
            </a:r>
            <a:r>
              <a:rPr lang="zh-CN" altLang="en-US" sz="3200" b="1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 </a:t>
            </a:r>
            <a:br>
              <a:rPr lang="en-US" altLang="zh-CN" sz="3200" b="1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Intra-AS</a:t>
            </a:r>
            <a:r>
              <a:rPr lang="zh-CN" altLang="en-US" sz="3200" b="1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Routing</a:t>
            </a:r>
            <a:endParaRPr lang="en-US" b="1" dirty="0">
              <a:effectLst/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from convergence delay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</a:fld>
            <a:endParaRPr lang="en-US"/>
          </a:p>
        </p:txBody>
      </p:sp>
      <p:grpSp>
        <p:nvGrpSpPr>
          <p:cNvPr id="45" name="Group 44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025587" y="3504032"/>
              <a:ext cx="311639" cy="3665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1757574" y="2934332"/>
              <a:ext cx="311638" cy="3665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803816" y="2770435"/>
              <a:ext cx="313088" cy="369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1792362" y="4318516"/>
              <a:ext cx="311638" cy="3665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43"/>
            <p:cNvSpPr/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-1" fmla="*/ 0 w 10000"/>
                <a:gd name="connsiteY0-2" fmla="*/ 0 h 9871"/>
                <a:gd name="connsiteX1-3" fmla="*/ 1802 w 10000"/>
                <a:gd name="connsiteY1-4" fmla="*/ 7634 h 9871"/>
                <a:gd name="connsiteX2-5" fmla="*/ 10000 w 10000"/>
                <a:gd name="connsiteY2-6" fmla="*/ 9672 h 9871"/>
                <a:gd name="connsiteX0-7" fmla="*/ 0 w 10000"/>
                <a:gd name="connsiteY0-8" fmla="*/ 0 h 10136"/>
                <a:gd name="connsiteX1-9" fmla="*/ 1802 w 10000"/>
                <a:gd name="connsiteY1-10" fmla="*/ 7734 h 10136"/>
                <a:gd name="connsiteX2-11" fmla="*/ 10000 w 10000"/>
                <a:gd name="connsiteY2-12" fmla="*/ 9798 h 10136"/>
                <a:gd name="connsiteX0-13" fmla="*/ 0 w 10000"/>
                <a:gd name="connsiteY0-14" fmla="*/ 0 h 10136"/>
                <a:gd name="connsiteX1-15" fmla="*/ 1802 w 10000"/>
                <a:gd name="connsiteY1-16" fmla="*/ 7734 h 10136"/>
                <a:gd name="connsiteX2-17" fmla="*/ 10000 w 10000"/>
                <a:gd name="connsiteY2-18" fmla="*/ 9798 h 10136"/>
                <a:gd name="connsiteX0-19" fmla="*/ 32 w 10032"/>
                <a:gd name="connsiteY0-20" fmla="*/ 0 h 10136"/>
                <a:gd name="connsiteX1-21" fmla="*/ 1834 w 10032"/>
                <a:gd name="connsiteY1-22" fmla="*/ 7734 h 10136"/>
                <a:gd name="connsiteX2-23" fmla="*/ 10032 w 10032"/>
                <a:gd name="connsiteY2-24" fmla="*/ 9798 h 101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 Box 44"/>
            <p:cNvSpPr txBox="1">
              <a:spLocks noChangeArrowheads="1"/>
            </p:cNvSpPr>
            <p:nvPr/>
          </p:nvSpPr>
          <p:spPr bwMode="auto">
            <a:xfrm>
              <a:off x="798018" y="4579261"/>
              <a:ext cx="313088" cy="3665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2433032" y="4559891"/>
              <a:ext cx="313088" cy="3665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 Box 56"/>
            <p:cNvSpPr txBox="1">
              <a:spLocks noChangeArrowheads="1"/>
            </p:cNvSpPr>
            <p:nvPr/>
          </p:nvSpPr>
          <p:spPr bwMode="auto">
            <a:xfrm>
              <a:off x="2314175" y="3576145"/>
              <a:ext cx="313088" cy="3665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 Box 66"/>
            <p:cNvSpPr txBox="1">
              <a:spLocks noChangeArrowheads="1"/>
            </p:cNvSpPr>
            <p:nvPr/>
          </p:nvSpPr>
          <p:spPr bwMode="auto">
            <a:xfrm>
              <a:off x="3607111" y="3934103"/>
              <a:ext cx="313088" cy="369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 Box 68"/>
            <p:cNvSpPr txBox="1">
              <a:spLocks noChangeArrowheads="1"/>
            </p:cNvSpPr>
            <p:nvPr/>
          </p:nvSpPr>
          <p:spPr bwMode="auto">
            <a:xfrm>
              <a:off x="2542515" y="2733184"/>
              <a:ext cx="313087" cy="3665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69"/>
            <p:cNvSpPr/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70"/>
            <p:cNvSpPr/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 Box 71"/>
            <p:cNvSpPr txBox="1">
              <a:spLocks noChangeArrowheads="1"/>
            </p:cNvSpPr>
            <p:nvPr/>
          </p:nvSpPr>
          <p:spPr bwMode="auto">
            <a:xfrm>
              <a:off x="3569424" y="2171554"/>
              <a:ext cx="311639" cy="3665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u</a:t>
              </a:r>
              <a:endParaRPr kumimoji="0" lang="en-US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panose="020B0604020202020204" pitchFamily="34" charset="0"/>
                </a:rPr>
                <a:t>z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panose="020B0604020202020204" pitchFamily="34" charset="0"/>
                </a:rPr>
                <a:t>v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panose="020B0604020202020204" pitchFamily="34" charset="0"/>
                </a:rPr>
                <a:t>y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panose="020B0604020202020204" pitchFamily="34" charset="0"/>
                </a:rPr>
                <a:t>w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Line 126"/>
          <p:cNvSpPr>
            <a:spLocks noChangeShapeType="1"/>
          </p:cNvSpPr>
          <p:nvPr/>
        </p:nvSpPr>
        <p:spPr bwMode="auto">
          <a:xfrm flipV="1">
            <a:off x="3246510" y="3468939"/>
            <a:ext cx="386781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</p:spPr>
        <p:txBody>
          <a:bodyPr wrap="none"/>
          <a:lstStyle/>
          <a:p>
            <a:endParaRPr lang="en-US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Line 128"/>
          <p:cNvSpPr>
            <a:spLocks noChangeShapeType="1"/>
          </p:cNvSpPr>
          <p:nvPr/>
        </p:nvSpPr>
        <p:spPr bwMode="auto">
          <a:xfrm>
            <a:off x="1856655" y="3640351"/>
            <a:ext cx="7620" cy="65836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</p:spPr>
        <p:txBody>
          <a:bodyPr wrap="none"/>
          <a:lstStyle/>
          <a:p>
            <a:endParaRPr lang="en-US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Line 129"/>
          <p:cNvSpPr>
            <a:spLocks noChangeShapeType="1"/>
          </p:cNvSpPr>
          <p:nvPr/>
        </p:nvSpPr>
        <p:spPr bwMode="auto">
          <a:xfrm flipV="1">
            <a:off x="955563" y="2110866"/>
            <a:ext cx="728980" cy="119365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</p:spPr>
        <p:txBody>
          <a:bodyPr wrap="none"/>
          <a:lstStyle/>
          <a:p>
            <a:endParaRPr lang="en-US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Line 130"/>
          <p:cNvSpPr>
            <a:spLocks noChangeShapeType="1"/>
          </p:cNvSpPr>
          <p:nvPr/>
        </p:nvSpPr>
        <p:spPr bwMode="auto">
          <a:xfrm flipV="1">
            <a:off x="1106184" y="3474182"/>
            <a:ext cx="58521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</p:spPr>
        <p:txBody>
          <a:bodyPr wrap="none"/>
          <a:lstStyle/>
          <a:p>
            <a:endParaRPr lang="en-US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0830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u</a:t>
            </a:r>
            <a:r>
              <a:rPr lang="en-US" sz="2000" b="0" dirty="0">
                <a:solidFill>
                  <a:schemeClr val="accent2"/>
                </a:solidFill>
              </a:rPr>
              <a:t> and </a:t>
            </a:r>
            <a:r>
              <a:rPr lang="en-US" sz="2000" dirty="0">
                <a:solidFill>
                  <a:schemeClr val="accent2"/>
                </a:solidFill>
              </a:rPr>
              <a:t>w</a:t>
            </a:r>
            <a:r>
              <a:rPr lang="en-US" sz="2000" b="0" dirty="0">
                <a:solidFill>
                  <a:schemeClr val="accent2"/>
                </a:solidFill>
              </a:rPr>
              <a:t> think that the path to </a:t>
            </a:r>
            <a:r>
              <a:rPr lang="en-US" sz="2000" dirty="0">
                <a:solidFill>
                  <a:schemeClr val="accent2"/>
                </a:solidFill>
              </a:rPr>
              <a:t>y</a:t>
            </a:r>
            <a:r>
              <a:rPr lang="en-US" sz="2000" b="0" dirty="0">
                <a:solidFill>
                  <a:schemeClr val="accent2"/>
                </a:solidFill>
              </a:rPr>
              <a:t> goes through </a:t>
            </a:r>
            <a:r>
              <a:rPr lang="en-US" sz="2000" dirty="0">
                <a:solidFill>
                  <a:schemeClr val="accent2"/>
                </a:solidFill>
              </a:rPr>
              <a:t>v</a:t>
            </a:r>
            <a:endParaRPr lang="en-US" sz="2000" dirty="0">
              <a:solidFill>
                <a:schemeClr val="accent2"/>
              </a:solidFill>
            </a:endParaRPr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5080041" y="1905000"/>
            <a:ext cx="3225759" cy="2743200"/>
            <a:chOff x="381000" y="1981200"/>
            <a:chExt cx="4032199" cy="3429000"/>
          </a:xfrm>
        </p:grpSpPr>
        <p:grpSp>
          <p:nvGrpSpPr>
            <p:cNvPr id="49" name="Group 48"/>
            <p:cNvGrpSpPr>
              <a:grpSpLocks noChangeAspect="1"/>
            </p:cNvGrpSpPr>
            <p:nvPr/>
          </p:nvGrpSpPr>
          <p:grpSpPr>
            <a:xfrm>
              <a:off x="381000" y="1981200"/>
              <a:ext cx="4032199" cy="3429000"/>
              <a:chOff x="381000" y="1981200"/>
              <a:chExt cx="4029109" cy="3426372"/>
            </a:xfrm>
          </p:grpSpPr>
          <p:sp>
            <p:nvSpPr>
              <p:cNvPr id="55" name="Text Box 11"/>
              <p:cNvSpPr txBox="1">
                <a:spLocks noChangeArrowheads="1"/>
              </p:cNvSpPr>
              <p:nvPr/>
            </p:nvSpPr>
            <p:spPr bwMode="auto">
              <a:xfrm>
                <a:off x="1025587" y="3504032"/>
                <a:ext cx="311639" cy="3665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  <a:cs typeface="MS PGothic" panose="020B060007020508020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 Box 12"/>
              <p:cNvSpPr txBox="1">
                <a:spLocks noChangeArrowheads="1"/>
              </p:cNvSpPr>
              <p:nvPr/>
            </p:nvSpPr>
            <p:spPr bwMode="auto">
              <a:xfrm>
                <a:off x="1757574" y="2934332"/>
                <a:ext cx="311638" cy="3665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  <a:cs typeface="MS PGothic" panose="020B060007020508020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US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Line 23"/>
              <p:cNvSpPr>
                <a:spLocks noChangeShapeType="1"/>
              </p:cNvSpPr>
              <p:nvPr/>
            </p:nvSpPr>
            <p:spPr bwMode="auto">
              <a:xfrm>
                <a:off x="1566243" y="2186366"/>
                <a:ext cx="0" cy="744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Line 37"/>
              <p:cNvSpPr>
                <a:spLocks noChangeShapeType="1"/>
              </p:cNvSpPr>
              <p:nvPr/>
            </p:nvSpPr>
            <p:spPr bwMode="auto">
              <a:xfrm>
                <a:off x="754534" y="3944533"/>
                <a:ext cx="9160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1772069" y="2344303"/>
                <a:ext cx="0" cy="1433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Line 39"/>
              <p:cNvSpPr>
                <a:spLocks noChangeShapeType="1"/>
              </p:cNvSpPr>
              <p:nvPr/>
            </p:nvSpPr>
            <p:spPr bwMode="auto">
              <a:xfrm flipH="1">
                <a:off x="574799" y="2253414"/>
                <a:ext cx="976950" cy="16091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Text Box 40"/>
              <p:cNvSpPr txBox="1">
                <a:spLocks noChangeArrowheads="1"/>
              </p:cNvSpPr>
              <p:nvPr/>
            </p:nvSpPr>
            <p:spPr bwMode="auto">
              <a:xfrm>
                <a:off x="803816" y="2770435"/>
                <a:ext cx="313088" cy="369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  <a:cs typeface="MS PGothic" panose="020B060007020508020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US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Line 41"/>
              <p:cNvSpPr>
                <a:spLocks noChangeShapeType="1"/>
              </p:cNvSpPr>
              <p:nvPr/>
            </p:nvSpPr>
            <p:spPr bwMode="auto">
              <a:xfrm>
                <a:off x="1782215" y="4019031"/>
                <a:ext cx="13045" cy="10578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Text Box 42"/>
              <p:cNvSpPr txBox="1">
                <a:spLocks noChangeArrowheads="1"/>
              </p:cNvSpPr>
              <p:nvPr/>
            </p:nvSpPr>
            <p:spPr bwMode="auto">
              <a:xfrm>
                <a:off x="1792362" y="4318516"/>
                <a:ext cx="311638" cy="3665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  <a:cs typeface="MS PGothic" panose="020B060007020508020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43"/>
              <p:cNvSpPr/>
              <p:nvPr/>
            </p:nvSpPr>
            <p:spPr bwMode="auto">
              <a:xfrm>
                <a:off x="555955" y="4050321"/>
                <a:ext cx="1246553" cy="1190488"/>
              </a:xfrm>
              <a:custGeom>
                <a:avLst/>
                <a:gdLst>
                  <a:gd name="T0" fmla="*/ 0 w 857"/>
                  <a:gd name="T1" fmla="*/ 0 h 1152"/>
                  <a:gd name="T2" fmla="*/ 562 w 857"/>
                  <a:gd name="T3" fmla="*/ 1152 h 1152"/>
                  <a:gd name="T4" fmla="*/ 857 w 857"/>
                  <a:gd name="T5" fmla="*/ 772 h 1152"/>
                  <a:gd name="T6" fmla="*/ 0 60000 65536"/>
                  <a:gd name="T7" fmla="*/ 0 60000 65536"/>
                  <a:gd name="T8" fmla="*/ 0 60000 65536"/>
                  <a:gd name="T9" fmla="*/ 0 w 857"/>
                  <a:gd name="T10" fmla="*/ 0 h 1152"/>
                  <a:gd name="T11" fmla="*/ 857 w 857"/>
                  <a:gd name="T12" fmla="*/ 1152 h 1152"/>
                  <a:gd name="connsiteX0" fmla="*/ 0 w 10000"/>
                  <a:gd name="connsiteY0" fmla="*/ 0 h 6928"/>
                  <a:gd name="connsiteX1" fmla="*/ 3770 w 10000"/>
                  <a:gd name="connsiteY1" fmla="*/ 6300 h 6928"/>
                  <a:gd name="connsiteX2" fmla="*/ 10000 w 10000"/>
                  <a:gd name="connsiteY2" fmla="*/ 6701 h 6928"/>
                  <a:gd name="connsiteX0-1" fmla="*/ 0 w 10000"/>
                  <a:gd name="connsiteY0-2" fmla="*/ 0 h 9871"/>
                  <a:gd name="connsiteX1-3" fmla="*/ 1802 w 10000"/>
                  <a:gd name="connsiteY1-4" fmla="*/ 7634 h 9871"/>
                  <a:gd name="connsiteX2-5" fmla="*/ 10000 w 10000"/>
                  <a:gd name="connsiteY2-6" fmla="*/ 9672 h 9871"/>
                  <a:gd name="connsiteX0-7" fmla="*/ 0 w 10000"/>
                  <a:gd name="connsiteY0-8" fmla="*/ 0 h 10136"/>
                  <a:gd name="connsiteX1-9" fmla="*/ 1802 w 10000"/>
                  <a:gd name="connsiteY1-10" fmla="*/ 7734 h 10136"/>
                  <a:gd name="connsiteX2-11" fmla="*/ 10000 w 10000"/>
                  <a:gd name="connsiteY2-12" fmla="*/ 9798 h 10136"/>
                  <a:gd name="connsiteX0-13" fmla="*/ 0 w 10000"/>
                  <a:gd name="connsiteY0-14" fmla="*/ 0 h 10136"/>
                  <a:gd name="connsiteX1-15" fmla="*/ 1802 w 10000"/>
                  <a:gd name="connsiteY1-16" fmla="*/ 7734 h 10136"/>
                  <a:gd name="connsiteX2-17" fmla="*/ 10000 w 10000"/>
                  <a:gd name="connsiteY2-18" fmla="*/ 9798 h 10136"/>
                  <a:gd name="connsiteX0-19" fmla="*/ 32 w 10032"/>
                  <a:gd name="connsiteY0-20" fmla="*/ 0 h 10136"/>
                  <a:gd name="connsiteX1-21" fmla="*/ 1834 w 10032"/>
                  <a:gd name="connsiteY1-22" fmla="*/ 7734 h 10136"/>
                  <a:gd name="connsiteX2-23" fmla="*/ 10032 w 10032"/>
                  <a:gd name="connsiteY2-24" fmla="*/ 9798 h 1013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10032" h="10136">
                    <a:moveTo>
                      <a:pt x="32" y="0"/>
                    </a:moveTo>
                    <a:cubicBezTo>
                      <a:pt x="62" y="4573"/>
                      <a:pt x="-465" y="5047"/>
                      <a:pt x="1834" y="7734"/>
                    </a:cubicBezTo>
                    <a:cubicBezTo>
                      <a:pt x="4132" y="9414"/>
                      <a:pt x="9320" y="10802"/>
                      <a:pt x="10032" y="979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Text Box 44"/>
              <p:cNvSpPr txBox="1">
                <a:spLocks noChangeArrowheads="1"/>
              </p:cNvSpPr>
              <p:nvPr/>
            </p:nvSpPr>
            <p:spPr bwMode="auto">
              <a:xfrm>
                <a:off x="798018" y="4579261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  <a:cs typeface="MS PGothic" panose="020B060007020508020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en-US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2433032" y="4559891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  <a:cs typeface="MS PGothic" panose="020B060007020508020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US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Text Box 56"/>
              <p:cNvSpPr txBox="1">
                <a:spLocks noChangeArrowheads="1"/>
              </p:cNvSpPr>
              <p:nvPr/>
            </p:nvSpPr>
            <p:spPr bwMode="auto">
              <a:xfrm>
                <a:off x="2314175" y="3576145"/>
                <a:ext cx="313088" cy="3665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  <a:cs typeface="MS PGothic" panose="020B060007020508020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en-US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Line 65"/>
              <p:cNvSpPr>
                <a:spLocks noChangeShapeType="1"/>
              </p:cNvSpPr>
              <p:nvPr/>
            </p:nvSpPr>
            <p:spPr bwMode="auto">
              <a:xfrm>
                <a:off x="3511445" y="3934103"/>
                <a:ext cx="5102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Text Box 66"/>
              <p:cNvSpPr txBox="1">
                <a:spLocks noChangeArrowheads="1"/>
              </p:cNvSpPr>
              <p:nvPr/>
            </p:nvSpPr>
            <p:spPr bwMode="auto">
              <a:xfrm>
                <a:off x="3607111" y="3934103"/>
                <a:ext cx="313088" cy="3695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  <a:cs typeface="MS PGothic" panose="020B060007020508020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Line 67"/>
              <p:cNvSpPr>
                <a:spLocks noChangeShapeType="1"/>
              </p:cNvSpPr>
              <p:nvPr/>
            </p:nvSpPr>
            <p:spPr bwMode="auto">
              <a:xfrm>
                <a:off x="1863386" y="2207225"/>
                <a:ext cx="1398748" cy="1695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Text Box 68"/>
              <p:cNvSpPr txBox="1">
                <a:spLocks noChangeArrowheads="1"/>
              </p:cNvSpPr>
              <p:nvPr/>
            </p:nvSpPr>
            <p:spPr bwMode="auto">
              <a:xfrm>
                <a:off x="2542515" y="2733184"/>
                <a:ext cx="313087" cy="3665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  <a:cs typeface="MS PGothic" panose="020B060007020508020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en-US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Freeform 69"/>
              <p:cNvSpPr/>
              <p:nvPr/>
            </p:nvSpPr>
            <p:spPr bwMode="auto">
              <a:xfrm>
                <a:off x="1843094" y="2186366"/>
                <a:ext cx="40585" cy="20860"/>
              </a:xfrm>
              <a:custGeom>
                <a:avLst/>
                <a:gdLst>
                  <a:gd name="T0" fmla="*/ 0 w 28"/>
                  <a:gd name="T1" fmla="*/ 14 h 14"/>
                  <a:gd name="T2" fmla="*/ 28 w 28"/>
                  <a:gd name="T3" fmla="*/ 0 h 14"/>
                  <a:gd name="T4" fmla="*/ 0 w 28"/>
                  <a:gd name="T5" fmla="*/ 14 h 14"/>
                  <a:gd name="T6" fmla="*/ 0 60000 65536"/>
                  <a:gd name="T7" fmla="*/ 0 60000 65536"/>
                  <a:gd name="T8" fmla="*/ 0 60000 65536"/>
                  <a:gd name="T9" fmla="*/ 0 w 28"/>
                  <a:gd name="T10" fmla="*/ 0 h 14"/>
                  <a:gd name="T11" fmla="*/ 28 w 28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" h="14">
                    <a:moveTo>
                      <a:pt x="0" y="14"/>
                    </a:moveTo>
                    <a:cubicBezTo>
                      <a:pt x="9" y="9"/>
                      <a:pt x="28" y="0"/>
                      <a:pt x="28" y="0"/>
                    </a:cubicBezTo>
                    <a:cubicBezTo>
                      <a:pt x="28" y="0"/>
                      <a:pt x="9" y="9"/>
                      <a:pt x="0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70"/>
              <p:cNvSpPr/>
              <p:nvPr/>
            </p:nvSpPr>
            <p:spPr bwMode="auto">
              <a:xfrm>
                <a:off x="1863386" y="2220635"/>
                <a:ext cx="2362653" cy="1567451"/>
              </a:xfrm>
              <a:custGeom>
                <a:avLst/>
                <a:gdLst>
                  <a:gd name="T0" fmla="*/ 0 w 1510"/>
                  <a:gd name="T1" fmla="*/ 5 h 1052"/>
                  <a:gd name="T2" fmla="*/ 1102 w 1510"/>
                  <a:gd name="T3" fmla="*/ 174 h 1052"/>
                  <a:gd name="T4" fmla="*/ 1510 w 1510"/>
                  <a:gd name="T5" fmla="*/ 1052 h 1052"/>
                  <a:gd name="T6" fmla="*/ 0 60000 65536"/>
                  <a:gd name="T7" fmla="*/ 0 60000 65536"/>
                  <a:gd name="T8" fmla="*/ 0 60000 65536"/>
                  <a:gd name="T9" fmla="*/ 0 w 1510"/>
                  <a:gd name="T10" fmla="*/ 0 h 1052"/>
                  <a:gd name="T11" fmla="*/ 1510 w 1510"/>
                  <a:gd name="T12" fmla="*/ 1052 h 10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10" h="1052">
                    <a:moveTo>
                      <a:pt x="0" y="5"/>
                    </a:moveTo>
                    <a:cubicBezTo>
                      <a:pt x="184" y="33"/>
                      <a:pt x="851" y="0"/>
                      <a:pt x="1102" y="174"/>
                    </a:cubicBezTo>
                    <a:cubicBezTo>
                      <a:pt x="1353" y="348"/>
                      <a:pt x="1425" y="869"/>
                      <a:pt x="1510" y="105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Text Box 71"/>
              <p:cNvSpPr txBox="1">
                <a:spLocks noChangeArrowheads="1"/>
              </p:cNvSpPr>
              <p:nvPr/>
            </p:nvSpPr>
            <p:spPr bwMode="auto">
              <a:xfrm>
                <a:off x="3569424" y="2171554"/>
                <a:ext cx="311639" cy="3665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  <a:cs typeface="MS PGothic" panose="020B060007020508020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charset="-128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2"/>
                    </a:solidFill>
                    <a:ea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en-US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Oval 75"/>
              <p:cNvSpPr>
                <a:spLocks noChangeAspect="1"/>
              </p:cNvSpPr>
              <p:nvPr/>
            </p:nvSpPr>
            <p:spPr bwMode="auto">
              <a:xfrm>
                <a:off x="1552903" y="1981200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7" name="Oval 76"/>
              <p:cNvSpPr>
                <a:spLocks noChangeAspect="1"/>
              </p:cNvSpPr>
              <p:nvPr/>
            </p:nvSpPr>
            <p:spPr bwMode="auto">
              <a:xfrm>
                <a:off x="381000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i="0" u="none" strike="noStrike" cap="none" normalizeH="0" baseline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Arial" panose="020B0604020202020204" pitchFamily="34" charset="0"/>
                  </a:rPr>
                  <a:t>u</a:t>
                </a:r>
                <a:endPara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8" name="Oval 77"/>
              <p:cNvSpPr>
                <a:spLocks noChangeAspect="1"/>
              </p:cNvSpPr>
              <p:nvPr/>
            </p:nvSpPr>
            <p:spPr bwMode="auto">
              <a:xfrm>
                <a:off x="3952909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panose="020B0604020202020204" pitchFamily="34" charset="0"/>
                  </a:rPr>
                  <a:t>z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9" name="Oval 78"/>
              <p:cNvSpPr>
                <a:spLocks noChangeAspect="1"/>
              </p:cNvSpPr>
              <p:nvPr/>
            </p:nvSpPr>
            <p:spPr bwMode="auto">
              <a:xfrm>
                <a:off x="1568668" y="495037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panose="020B0604020202020204" pitchFamily="34" charset="0"/>
                  </a:rPr>
                  <a:t>v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" name="Oval 79"/>
              <p:cNvSpPr>
                <a:spLocks noChangeAspect="1"/>
              </p:cNvSpPr>
              <p:nvPr/>
            </p:nvSpPr>
            <p:spPr bwMode="auto">
              <a:xfrm>
                <a:off x="3086428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panose="020B0604020202020204" pitchFamily="34" charset="0"/>
                  </a:rPr>
                  <a:t>y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1" name="Oval 80"/>
              <p:cNvSpPr>
                <a:spLocks noChangeAspect="1"/>
              </p:cNvSpPr>
              <p:nvPr/>
            </p:nvSpPr>
            <p:spPr bwMode="auto">
              <a:xfrm>
                <a:off x="1568668" y="3720662"/>
                <a:ext cx="457200" cy="457200"/>
              </a:xfrm>
              <a:prstGeom prst="ellipse">
                <a:avLst/>
              </a:prstGeom>
              <a:solidFill>
                <a:srgbClr val="D3A6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none" lIns="91440" tIns="45720" rIns="91440" bIns="45720" numCol="1" rtlCol="0" anchor="ctr" anchorCtr="0" compatLnSpc="1"/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Arial" panose="020B0604020202020204" pitchFamily="34" charset="0"/>
                  </a:rPr>
                  <a:t>w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2" name="Line 37"/>
              <p:cNvSpPr>
                <a:spLocks noChangeShapeType="1"/>
              </p:cNvSpPr>
              <p:nvPr/>
            </p:nvSpPr>
            <p:spPr bwMode="auto">
              <a:xfrm>
                <a:off x="2010102" y="3944533"/>
                <a:ext cx="10972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en-US"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Line 126"/>
            <p:cNvSpPr>
              <a:spLocks noChangeShapeType="1"/>
            </p:cNvSpPr>
            <p:nvPr/>
          </p:nvSpPr>
          <p:spPr bwMode="auto">
            <a:xfrm flipV="1">
              <a:off x="2011351" y="3944183"/>
              <a:ext cx="109812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en-US"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Line 128"/>
            <p:cNvSpPr>
              <a:spLocks noChangeShapeType="1"/>
            </p:cNvSpPr>
            <p:nvPr/>
          </p:nvSpPr>
          <p:spPr bwMode="auto">
            <a:xfrm>
              <a:off x="1781018" y="4150389"/>
              <a:ext cx="9525" cy="822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stealth" w="lg" len="lg"/>
              <a:tailEnd type="none" w="med" len="med"/>
            </a:ln>
          </p:spPr>
          <p:txBody>
            <a:bodyPr wrap="none"/>
            <a:lstStyle/>
            <a:p>
              <a:endParaRPr lang="en-US"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3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</p:spPr>
        <p:txBody>
          <a:bodyPr wrap="none"/>
          <a:lstStyle/>
          <a:p>
            <a:endParaRPr lang="en-US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80041" y="4958029"/>
            <a:ext cx="312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2"/>
                </a:solidFill>
              </a:rPr>
              <a:t>v</a:t>
            </a:r>
            <a:r>
              <a:rPr lang="en-US" sz="2000" b="0">
                <a:solidFill>
                  <a:schemeClr val="accent2"/>
                </a:solidFill>
              </a:rPr>
              <a:t> thinks </a:t>
            </a:r>
            <a:r>
              <a:rPr lang="en-US" sz="2000" b="0" dirty="0">
                <a:solidFill>
                  <a:schemeClr val="accent2"/>
                </a:solidFill>
              </a:rPr>
              <a:t>that the path to </a:t>
            </a:r>
            <a:r>
              <a:rPr lang="en-US" sz="2000" dirty="0">
                <a:solidFill>
                  <a:schemeClr val="accent2"/>
                </a:solidFill>
              </a:rPr>
              <a:t>y</a:t>
            </a:r>
            <a:r>
              <a:rPr lang="en-US" sz="2000" b="0" dirty="0">
                <a:solidFill>
                  <a:schemeClr val="accent2"/>
                </a:solidFill>
              </a:rPr>
              <a:t> goes </a:t>
            </a:r>
            <a:r>
              <a:rPr lang="en-US" sz="2000" b="0">
                <a:solidFill>
                  <a:schemeClr val="accent2"/>
                </a:solidFill>
              </a:rPr>
              <a:t>through </a:t>
            </a:r>
            <a:r>
              <a:rPr lang="en-US" sz="2000">
                <a:solidFill>
                  <a:schemeClr val="accent2"/>
                </a:solidFill>
              </a:rPr>
              <a:t>w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83" grpId="0" animBg="1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during convergence period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Looping packets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Lost packets</a:t>
            </a:r>
            <a:r>
              <a:rPr lang="en-US" dirty="0"/>
              <a:t> due to black holes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Out-of-order packets</a:t>
            </a:r>
            <a:r>
              <a:rPr lang="en-US" dirty="0"/>
              <a:t> reaching the destination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  <a:endParaRPr lang="en-US" dirty="0"/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Scalability?</a:t>
            </a:r>
            <a:endParaRPr lang="en-US" dirty="0"/>
          </a:p>
          <a:p>
            <a:pPr lvl="1"/>
            <a:r>
              <a:rPr lang="en-US" dirty="0"/>
              <a:t>O(NE) messages </a:t>
            </a:r>
            <a:endParaRPr lang="en-US" dirty="0"/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computation time </a:t>
            </a:r>
            <a:endParaRPr lang="en-US" dirty="0"/>
          </a:p>
          <a:p>
            <a:pPr lvl="1"/>
            <a:r>
              <a:rPr lang="en-US" dirty="0"/>
              <a:t>O(Network diameter) convergence delay</a:t>
            </a:r>
            <a:endParaRPr lang="en-US" dirty="0"/>
          </a:p>
          <a:p>
            <a:pPr lvl="1"/>
            <a:r>
              <a:rPr lang="en-US" dirty="0"/>
              <a:t>O(N) entries in forwarding table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Link-state routing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OSPF</a:t>
            </a:r>
            <a:r>
              <a:rPr lang="en-US" dirty="0"/>
              <a:t>: Open Shortest Path First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IS-IS</a:t>
            </a:r>
            <a:r>
              <a:rPr lang="en-US" dirty="0"/>
              <a:t>: Intermediate System to Intermediate System</a:t>
            </a:r>
            <a:endParaRPr lang="en-US" dirty="0"/>
          </a:p>
          <a:p>
            <a:pPr lvl="1"/>
            <a:r>
              <a:rPr lang="en-US" dirty="0"/>
              <a:t>Similar to OSPF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OSPF: Open Shortest-Path First</a:t>
            </a:r>
            <a:endParaRPr lang="en-US" dirty="0"/>
          </a:p>
        </p:txBody>
      </p:sp>
      <p:sp>
        <p:nvSpPr>
          <p:cNvPr id="157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000FF"/>
                </a:solidFill>
              </a:rPr>
              <a:t>Open</a:t>
            </a:r>
            <a:r>
              <a:rPr lang="en-US" altLang="ja-JP" dirty="0"/>
              <a:t>: publicly available</a:t>
            </a:r>
            <a:endParaRPr lang="en-US" altLang="ja-JP" dirty="0"/>
          </a:p>
          <a:p>
            <a:r>
              <a:rPr lang="en-US" dirty="0"/>
              <a:t>Uses link-state algorithm </a:t>
            </a:r>
            <a:endParaRPr lang="en-US" dirty="0"/>
          </a:p>
          <a:p>
            <a:pPr lvl="1"/>
            <a:r>
              <a:rPr lang="en-US" dirty="0"/>
              <a:t>Link-state packet dissemination</a:t>
            </a:r>
            <a:endParaRPr lang="en-US" dirty="0"/>
          </a:p>
          <a:p>
            <a:pPr lvl="1"/>
            <a:r>
              <a:rPr lang="en-US" dirty="0"/>
              <a:t>Topology map at each node</a:t>
            </a:r>
            <a:endParaRPr lang="en-US" dirty="0"/>
          </a:p>
          <a:p>
            <a:pPr lvl="1"/>
            <a:r>
              <a:rPr lang="en-US" dirty="0"/>
              <a:t>Route computation using Dijkstra’</a:t>
            </a:r>
            <a:r>
              <a:rPr lang="en-US" altLang="ja-JP" dirty="0"/>
              <a:t>s algorithm</a:t>
            </a:r>
            <a:endParaRPr lang="en-US" altLang="ja-JP" dirty="0"/>
          </a:p>
          <a:p>
            <a:r>
              <a:rPr lang="en-US" dirty="0"/>
              <a:t>Router floods OSPF link-state advertisements to all other routers in entire AS</a:t>
            </a:r>
            <a:endParaRPr lang="en-US" dirty="0"/>
          </a:p>
          <a:p>
            <a:pPr lvl="1"/>
            <a:r>
              <a:rPr lang="en-US" dirty="0"/>
              <a:t>Carried in OSPF messages </a:t>
            </a:r>
            <a:r>
              <a:rPr lang="en-US" dirty="0">
                <a:solidFill>
                  <a:srgbClr val="0000FF"/>
                </a:solidFill>
              </a:rPr>
              <a:t>directly over IP</a:t>
            </a:r>
            <a:r>
              <a:rPr lang="en-US" dirty="0"/>
              <a:t> (rather than TCP or UDP)</a:t>
            </a:r>
            <a:endParaRPr lang="en-US" dirty="0"/>
          </a:p>
          <a:p>
            <a:pPr lvl="2"/>
            <a:r>
              <a:rPr lang="en-US" dirty="0"/>
              <a:t>Requires reliable transmission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 protocol</a:t>
            </a:r>
            <a:endParaRPr lang="en-US" dirty="0"/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rgbClr val="0000FF"/>
                </a:solidFill>
              </a:rPr>
              <a:t>broadcasts</a:t>
            </a:r>
            <a:r>
              <a:rPr lang="en-US" dirty="0"/>
              <a:t> its </a:t>
            </a:r>
            <a:r>
              <a:rPr lang="en-US" dirty="0">
                <a:solidFill>
                  <a:srgbClr val="0000FF"/>
                </a:solidFill>
              </a:rPr>
              <a:t>local</a:t>
            </a:r>
            <a:r>
              <a:rPr lang="en-US" dirty="0"/>
              <a:t> information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Distance-vector routing protocol</a:t>
            </a:r>
            <a:endParaRPr lang="en-US" dirty="0"/>
          </a:p>
          <a:p>
            <a:pPr lvl="1"/>
            <a:r>
              <a:rPr lang="en-US" dirty="0"/>
              <a:t>The opposite (sort of)</a:t>
            </a:r>
            <a:endParaRPr lang="en-US" dirty="0"/>
          </a:p>
          <a:p>
            <a:pPr lvl="1"/>
            <a:r>
              <a:rPr lang="en-US" dirty="0"/>
              <a:t>Each node </a:t>
            </a:r>
            <a:r>
              <a:rPr lang="en-US" dirty="0">
                <a:solidFill>
                  <a:srgbClr val="0000FF"/>
                </a:solidFill>
              </a:rPr>
              <a:t>tells its neighbors</a:t>
            </a:r>
            <a:r>
              <a:rPr lang="en-US" dirty="0"/>
              <a:t> about its </a:t>
            </a:r>
            <a:r>
              <a:rPr lang="en-US" dirty="0">
                <a:solidFill>
                  <a:srgbClr val="0000FF"/>
                </a:solidFill>
              </a:rPr>
              <a:t>global</a:t>
            </a:r>
            <a:r>
              <a:rPr lang="en-US" dirty="0"/>
              <a:t> 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</a:t>
            </a:r>
            <a:endParaRPr lang="en-US" dirty="0"/>
          </a:p>
          <a:p>
            <a:pPr lvl="1"/>
            <a:r>
              <a:rPr lang="en-US" dirty="0"/>
              <a:t>d</a:t>
            </a:r>
            <a:r>
              <a:rPr lang="en-US" baseline="-25000" dirty="0"/>
              <a:t>x</a:t>
            </a:r>
            <a:r>
              <a:rPr lang="en-US" dirty="0"/>
              <a:t>(y) := cost of least-cost path from x to y</a:t>
            </a:r>
            <a:endParaRPr lang="en-US" dirty="0"/>
          </a:p>
          <a:p>
            <a:r>
              <a:rPr lang="en-US" dirty="0"/>
              <a:t>Then</a:t>
            </a:r>
            <a:endParaRPr lang="en-US" dirty="0"/>
          </a:p>
          <a:p>
            <a:pPr lvl="1"/>
            <a:r>
              <a:rPr lang="hr-HR" dirty="0"/>
              <a:t>d</a:t>
            </a:r>
            <a:r>
              <a:rPr lang="hr-HR" baseline="-25000" dirty="0"/>
              <a:t>x</a:t>
            </a:r>
            <a:r>
              <a:rPr lang="hr-HR" dirty="0"/>
              <a:t>(y) = min</a:t>
            </a:r>
            <a:r>
              <a:rPr lang="hr-HR" baseline="-25000" dirty="0"/>
              <a:t>v</a:t>
            </a:r>
            <a:r>
              <a:rPr lang="hr-HR" dirty="0"/>
              <a:t> {c(x, v) + d</a:t>
            </a:r>
            <a:r>
              <a:rPr lang="hr-HR" baseline="-25000" dirty="0"/>
              <a:t>v</a:t>
            </a:r>
            <a:r>
              <a:rPr lang="hr-HR" dirty="0"/>
              <a:t>(y) }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17838" y="4364335"/>
            <a:ext cx="2614818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r>
              <a:rPr lang="en-US" b="0" dirty="0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rPr>
              <a:t>cost to neighbor v</a:t>
            </a:r>
            <a:endParaRPr lang="en-US" b="0" dirty="0">
              <a:solidFill>
                <a:schemeClr val="accent2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116138" y="4826000"/>
            <a:ext cx="4857420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r>
              <a:rPr lang="en-US" b="0" i="1" dirty="0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US" b="0" dirty="0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rPr>
              <a:t> taken over all neighbors v of x</a:t>
            </a:r>
            <a:endParaRPr lang="en-US" b="0" dirty="0">
              <a:solidFill>
                <a:schemeClr val="accent2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74062" y="3925307"/>
            <a:ext cx="5129930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r>
              <a:rPr lang="en-US" b="0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rPr>
              <a:t>cost from neighbor v to destination y</a:t>
            </a:r>
            <a:endParaRPr lang="en-US" b="0">
              <a:solidFill>
                <a:schemeClr val="accent2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568227" y="3505200"/>
            <a:ext cx="0" cy="12827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</a:ln>
        </p:spPr>
        <p:txBody>
          <a:bodyPr wrap="none"/>
          <a:lstStyle/>
          <a:p>
            <a:endParaRPr lang="en-US" b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352800" y="3505200"/>
            <a:ext cx="0" cy="8921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572000" y="3505200"/>
            <a:ext cx="0" cy="4349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example 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</a:fld>
            <a:endParaRPr lang="en-US"/>
          </a:p>
        </p:txBody>
      </p:sp>
      <p:sp>
        <p:nvSpPr>
          <p:cNvPr id="133126" name="Text Box 73"/>
          <p:cNvSpPr txBox="1">
            <a:spLocks noChangeArrowheads="1"/>
          </p:cNvSpPr>
          <p:nvPr/>
        </p:nvSpPr>
        <p:spPr bwMode="auto">
          <a:xfrm>
            <a:off x="3765550" y="1770063"/>
            <a:ext cx="4031873" cy="4616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</a:rPr>
              <a:t>d</a:t>
            </a:r>
            <a:r>
              <a:rPr lang="en-US" b="0" baseline="-25000" dirty="0">
                <a:solidFill>
                  <a:srgbClr val="0000FF"/>
                </a:solidFill>
              </a:rPr>
              <a:t>x</a:t>
            </a:r>
            <a:r>
              <a:rPr lang="en-US" b="0" dirty="0">
                <a:solidFill>
                  <a:srgbClr val="0000FF"/>
                </a:solidFill>
              </a:rPr>
              <a:t>(z) = 9, </a:t>
            </a:r>
            <a:r>
              <a:rPr lang="en-US" b="0" dirty="0" err="1">
                <a:solidFill>
                  <a:srgbClr val="0000FF"/>
                </a:solidFill>
              </a:rPr>
              <a:t>d</a:t>
            </a:r>
            <a:r>
              <a:rPr lang="en-US" b="0" baseline="-25000" dirty="0" err="1">
                <a:solidFill>
                  <a:srgbClr val="0000FF"/>
                </a:solidFill>
              </a:rPr>
              <a:t>w</a:t>
            </a:r>
            <a:r>
              <a:rPr lang="en-US" b="0" dirty="0">
                <a:solidFill>
                  <a:srgbClr val="0000FF"/>
                </a:solidFill>
              </a:rPr>
              <a:t>(z) = 9, d</a:t>
            </a:r>
            <a:r>
              <a:rPr lang="en-US" b="0" baseline="-25000" dirty="0">
                <a:solidFill>
                  <a:srgbClr val="0000FF"/>
                </a:solidFill>
              </a:rPr>
              <a:t>v</a:t>
            </a:r>
            <a:r>
              <a:rPr lang="en-US" b="0" dirty="0">
                <a:solidFill>
                  <a:srgbClr val="0000FF"/>
                </a:solidFill>
              </a:rPr>
              <a:t>(z) = 6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133127" name="Text Box 74"/>
          <p:cNvSpPr txBox="1">
            <a:spLocks noChangeArrowheads="1"/>
          </p:cNvSpPr>
          <p:nvPr/>
        </p:nvSpPr>
        <p:spPr bwMode="auto">
          <a:xfrm>
            <a:off x="4275138" y="2928938"/>
            <a:ext cx="3285195" cy="19389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1379855" indent="-1379855"/>
            <a:r>
              <a:rPr lang="en-US" sz="2000" b="0" dirty="0">
                <a:solidFill>
                  <a:schemeClr val="accent2"/>
                </a:solidFill>
              </a:rPr>
              <a:t>d</a:t>
            </a:r>
            <a:r>
              <a:rPr lang="en-US" sz="2000" b="0" baseline="-25000" dirty="0">
                <a:solidFill>
                  <a:schemeClr val="accent2"/>
                </a:solidFill>
              </a:rPr>
              <a:t>u</a:t>
            </a:r>
            <a:r>
              <a:rPr lang="en-US" sz="2000" b="0" dirty="0">
                <a:solidFill>
                  <a:schemeClr val="accent2"/>
                </a:solidFill>
              </a:rPr>
              <a:t>(z) = min {c(</a:t>
            </a:r>
            <a:r>
              <a:rPr lang="en-US" sz="2000" b="0" dirty="0" err="1">
                <a:solidFill>
                  <a:schemeClr val="accent2"/>
                </a:solidFill>
              </a:rPr>
              <a:t>u,x</a:t>
            </a:r>
            <a:r>
              <a:rPr lang="en-US" sz="2000" b="0" dirty="0">
                <a:solidFill>
                  <a:schemeClr val="accent2"/>
                </a:solidFill>
              </a:rPr>
              <a:t>) + d</a:t>
            </a:r>
            <a:r>
              <a:rPr lang="en-US" sz="2000" b="0" baseline="-25000" dirty="0">
                <a:solidFill>
                  <a:schemeClr val="accent2"/>
                </a:solidFill>
              </a:rPr>
              <a:t>x</a:t>
            </a:r>
            <a:r>
              <a:rPr lang="en-US" sz="2000" b="0" dirty="0">
                <a:solidFill>
                  <a:schemeClr val="accent2"/>
                </a:solidFill>
              </a:rPr>
              <a:t>(z),</a:t>
            </a:r>
            <a:endParaRPr lang="en-US" sz="2000" b="0" dirty="0">
              <a:solidFill>
                <a:schemeClr val="accent2"/>
              </a:solidFill>
            </a:endParaRPr>
          </a:p>
          <a:p>
            <a:pPr marL="1435100" indent="-55880"/>
            <a:r>
              <a:rPr lang="en-US" sz="2000" b="0" dirty="0">
                <a:solidFill>
                  <a:schemeClr val="accent2"/>
                </a:solidFill>
              </a:rPr>
              <a:t>c(</a:t>
            </a:r>
            <a:r>
              <a:rPr lang="en-US" sz="2000" b="0" dirty="0" err="1">
                <a:solidFill>
                  <a:schemeClr val="accent2"/>
                </a:solidFill>
              </a:rPr>
              <a:t>u,w</a:t>
            </a:r>
            <a:r>
              <a:rPr lang="en-US" sz="2000" b="0" dirty="0">
                <a:solidFill>
                  <a:schemeClr val="accent2"/>
                </a:solidFill>
              </a:rPr>
              <a:t>) + </a:t>
            </a:r>
            <a:r>
              <a:rPr lang="en-US" sz="2000" b="0" dirty="0" err="1">
                <a:solidFill>
                  <a:schemeClr val="accent2"/>
                </a:solidFill>
              </a:rPr>
              <a:t>d</a:t>
            </a:r>
            <a:r>
              <a:rPr lang="en-US" sz="2000" b="0" baseline="-25000" dirty="0" err="1">
                <a:solidFill>
                  <a:schemeClr val="accent2"/>
                </a:solidFill>
              </a:rPr>
              <a:t>w</a:t>
            </a:r>
            <a:r>
              <a:rPr lang="en-US" sz="2000" b="0" dirty="0">
                <a:solidFill>
                  <a:schemeClr val="accent2"/>
                </a:solidFill>
              </a:rPr>
              <a:t>(z),</a:t>
            </a:r>
            <a:endParaRPr lang="en-US" sz="2000" b="0" dirty="0">
              <a:solidFill>
                <a:schemeClr val="accent2"/>
              </a:solidFill>
            </a:endParaRPr>
          </a:p>
          <a:p>
            <a:pPr indent="1379855"/>
            <a:r>
              <a:rPr lang="en-US" sz="2000" b="0" dirty="0">
                <a:solidFill>
                  <a:schemeClr val="accent2"/>
                </a:solidFill>
              </a:rPr>
              <a:t>c(</a:t>
            </a:r>
            <a:r>
              <a:rPr lang="en-US" sz="2000" b="0" dirty="0" err="1">
                <a:solidFill>
                  <a:schemeClr val="accent2"/>
                </a:solidFill>
              </a:rPr>
              <a:t>u,v</a:t>
            </a:r>
            <a:r>
              <a:rPr lang="en-US" sz="2000" b="0" dirty="0">
                <a:solidFill>
                  <a:schemeClr val="accent2"/>
                </a:solidFill>
              </a:rPr>
              <a:t>) + d</a:t>
            </a:r>
            <a:r>
              <a:rPr lang="en-US" sz="2000" b="0" baseline="-25000" dirty="0">
                <a:solidFill>
                  <a:schemeClr val="accent2"/>
                </a:solidFill>
              </a:rPr>
              <a:t>v</a:t>
            </a:r>
            <a:r>
              <a:rPr lang="en-US" sz="2000" b="0" dirty="0">
                <a:solidFill>
                  <a:schemeClr val="accent2"/>
                </a:solidFill>
              </a:rPr>
              <a:t>(z) }</a:t>
            </a:r>
            <a:endParaRPr lang="en-US" sz="2000" b="0" dirty="0">
              <a:solidFill>
                <a:schemeClr val="accent2"/>
              </a:solidFill>
            </a:endParaRPr>
          </a:p>
          <a:p>
            <a:r>
              <a:rPr lang="en-US" sz="2000" b="0" dirty="0">
                <a:solidFill>
                  <a:schemeClr val="accent2"/>
                </a:solidFill>
              </a:rPr>
              <a:t>         = min {5 + 9,</a:t>
            </a:r>
            <a:endParaRPr lang="en-US" sz="2000" b="0" dirty="0">
              <a:solidFill>
                <a:schemeClr val="accent2"/>
              </a:solidFill>
            </a:endParaRPr>
          </a:p>
          <a:p>
            <a:r>
              <a:rPr lang="en-US" sz="2000" b="0" dirty="0">
                <a:solidFill>
                  <a:schemeClr val="accent2"/>
                </a:solidFill>
              </a:rPr>
              <a:t>                    </a:t>
            </a:r>
            <a:r>
              <a:rPr lang="en-US" sz="2000" b="0" dirty="0">
                <a:solidFill>
                  <a:srgbClr val="0000FF"/>
                </a:solidFill>
              </a:rPr>
              <a:t>3 + 9,</a:t>
            </a:r>
            <a:endParaRPr lang="en-US" sz="2000" b="0" dirty="0">
              <a:solidFill>
                <a:srgbClr val="0000FF"/>
              </a:solidFill>
            </a:endParaRPr>
          </a:p>
          <a:p>
            <a:r>
              <a:rPr lang="en-US" sz="2000" b="0" dirty="0">
                <a:solidFill>
                  <a:schemeClr val="accent2"/>
                </a:solidFill>
              </a:rPr>
              <a:t>                    7 + 6}  = </a:t>
            </a:r>
            <a:r>
              <a:rPr lang="en-US" sz="2000" b="0" dirty="0">
                <a:solidFill>
                  <a:srgbClr val="0000FF"/>
                </a:solidFill>
              </a:rPr>
              <a:t>12</a:t>
            </a:r>
            <a:endParaRPr lang="en-US" sz="2000" b="0" dirty="0">
              <a:solidFill>
                <a:srgbClr val="0000FF"/>
              </a:solidFill>
            </a:endParaRPr>
          </a:p>
        </p:txBody>
      </p:sp>
      <p:sp>
        <p:nvSpPr>
          <p:cNvPr id="133128" name="Text Box 75"/>
          <p:cNvSpPr txBox="1">
            <a:spLocks noChangeArrowheads="1"/>
          </p:cNvSpPr>
          <p:nvPr/>
        </p:nvSpPr>
        <p:spPr bwMode="auto">
          <a:xfrm>
            <a:off x="596643" y="5061409"/>
            <a:ext cx="7785357" cy="7201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b="0" dirty="0">
                <a:solidFill>
                  <a:srgbClr val="0000FF"/>
                </a:solidFill>
                <a:ea typeface="Arial" panose="020B0604020202020204" pitchFamily="34" charset="0"/>
                <a:cs typeface="Arial" panose="020B0604020202020204" pitchFamily="34" charset="0"/>
              </a:rPr>
              <a:t>Neighbor achieving the minimum (w) is next hop in shortest path, used in forwarding table</a:t>
            </a:r>
            <a:endParaRPr lang="en-US" b="0" dirty="0">
              <a:solidFill>
                <a:srgbClr val="0000FF"/>
              </a:solidFill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29" name="Text Box 76"/>
          <p:cNvSpPr txBox="1">
            <a:spLocks noChangeArrowheads="1"/>
          </p:cNvSpPr>
          <p:nvPr/>
        </p:nvSpPr>
        <p:spPr bwMode="auto">
          <a:xfrm>
            <a:off x="3765550" y="2466975"/>
            <a:ext cx="2725737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r>
              <a:rPr lang="en-US" b="0">
                <a:solidFill>
                  <a:schemeClr val="accent2"/>
                </a:solidFill>
              </a:rPr>
              <a:t>B-F equation says:</a:t>
            </a:r>
            <a:endParaRPr lang="en-US" b="0">
              <a:solidFill>
                <a:schemeClr val="accent2"/>
              </a:solidFill>
            </a:endParaRPr>
          </a:p>
        </p:txBody>
      </p:sp>
      <p:grpSp>
        <p:nvGrpSpPr>
          <p:cNvPr id="83" name="Group 82"/>
          <p:cNvGrpSpPr>
            <a:grpSpLocks noChangeAspect="1"/>
          </p:cNvGrpSpPr>
          <p:nvPr/>
        </p:nvGrpSpPr>
        <p:grpSpPr>
          <a:xfrm>
            <a:off x="736641" y="1905000"/>
            <a:ext cx="3225759" cy="2743200"/>
            <a:chOff x="381000" y="1981200"/>
            <a:chExt cx="4029109" cy="3426372"/>
          </a:xfrm>
        </p:grpSpPr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1025587" y="3504032"/>
              <a:ext cx="311639" cy="3665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 Box 12"/>
            <p:cNvSpPr txBox="1">
              <a:spLocks noChangeArrowheads="1"/>
            </p:cNvSpPr>
            <p:nvPr/>
          </p:nvSpPr>
          <p:spPr bwMode="auto">
            <a:xfrm>
              <a:off x="1757574" y="2934332"/>
              <a:ext cx="311638" cy="3665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Line 23"/>
            <p:cNvSpPr>
              <a:spLocks noChangeShapeType="1"/>
            </p:cNvSpPr>
            <p:nvPr/>
          </p:nvSpPr>
          <p:spPr bwMode="auto">
            <a:xfrm>
              <a:off x="1566243" y="2186366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Line 37"/>
            <p:cNvSpPr>
              <a:spLocks noChangeShapeType="1"/>
            </p:cNvSpPr>
            <p:nvPr/>
          </p:nvSpPr>
          <p:spPr bwMode="auto">
            <a:xfrm>
              <a:off x="754534" y="3944533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Line 38"/>
            <p:cNvSpPr>
              <a:spLocks noChangeShapeType="1"/>
            </p:cNvSpPr>
            <p:nvPr/>
          </p:nvSpPr>
          <p:spPr bwMode="auto">
            <a:xfrm>
              <a:off x="1772069" y="2344303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Line 39"/>
            <p:cNvSpPr>
              <a:spLocks noChangeShapeType="1"/>
            </p:cNvSpPr>
            <p:nvPr/>
          </p:nvSpPr>
          <p:spPr bwMode="auto">
            <a:xfrm flipH="1">
              <a:off x="574799" y="2253414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Text Box 40"/>
            <p:cNvSpPr txBox="1">
              <a:spLocks noChangeArrowheads="1"/>
            </p:cNvSpPr>
            <p:nvPr/>
          </p:nvSpPr>
          <p:spPr bwMode="auto">
            <a:xfrm>
              <a:off x="803816" y="2770435"/>
              <a:ext cx="313088" cy="369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Line 41"/>
            <p:cNvSpPr>
              <a:spLocks noChangeShapeType="1"/>
            </p:cNvSpPr>
            <p:nvPr/>
          </p:nvSpPr>
          <p:spPr bwMode="auto">
            <a:xfrm>
              <a:off x="1782215" y="4019031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Text Box 42"/>
            <p:cNvSpPr txBox="1">
              <a:spLocks noChangeArrowheads="1"/>
            </p:cNvSpPr>
            <p:nvPr/>
          </p:nvSpPr>
          <p:spPr bwMode="auto">
            <a:xfrm>
              <a:off x="1792362" y="4318516"/>
              <a:ext cx="311638" cy="3665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 43"/>
            <p:cNvSpPr/>
            <p:nvPr/>
          </p:nvSpPr>
          <p:spPr bwMode="auto">
            <a:xfrm>
              <a:off x="555955" y="4050321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-1" fmla="*/ 0 w 10000"/>
                <a:gd name="connsiteY0-2" fmla="*/ 0 h 9871"/>
                <a:gd name="connsiteX1-3" fmla="*/ 1802 w 10000"/>
                <a:gd name="connsiteY1-4" fmla="*/ 7634 h 9871"/>
                <a:gd name="connsiteX2-5" fmla="*/ 10000 w 10000"/>
                <a:gd name="connsiteY2-6" fmla="*/ 9672 h 9871"/>
                <a:gd name="connsiteX0-7" fmla="*/ 0 w 10000"/>
                <a:gd name="connsiteY0-8" fmla="*/ 0 h 10136"/>
                <a:gd name="connsiteX1-9" fmla="*/ 1802 w 10000"/>
                <a:gd name="connsiteY1-10" fmla="*/ 7734 h 10136"/>
                <a:gd name="connsiteX2-11" fmla="*/ 10000 w 10000"/>
                <a:gd name="connsiteY2-12" fmla="*/ 9798 h 10136"/>
                <a:gd name="connsiteX0-13" fmla="*/ 0 w 10000"/>
                <a:gd name="connsiteY0-14" fmla="*/ 0 h 10136"/>
                <a:gd name="connsiteX1-15" fmla="*/ 1802 w 10000"/>
                <a:gd name="connsiteY1-16" fmla="*/ 7734 h 10136"/>
                <a:gd name="connsiteX2-17" fmla="*/ 10000 w 10000"/>
                <a:gd name="connsiteY2-18" fmla="*/ 9798 h 10136"/>
                <a:gd name="connsiteX0-19" fmla="*/ 32 w 10032"/>
                <a:gd name="connsiteY0-20" fmla="*/ 0 h 10136"/>
                <a:gd name="connsiteX1-21" fmla="*/ 1834 w 10032"/>
                <a:gd name="connsiteY1-22" fmla="*/ 7734 h 10136"/>
                <a:gd name="connsiteX2-23" fmla="*/ 10032 w 10032"/>
                <a:gd name="connsiteY2-24" fmla="*/ 9798 h 101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798018" y="4579261"/>
              <a:ext cx="313088" cy="3665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 Box 46"/>
            <p:cNvSpPr txBox="1">
              <a:spLocks noChangeArrowheads="1"/>
            </p:cNvSpPr>
            <p:nvPr/>
          </p:nvSpPr>
          <p:spPr bwMode="auto">
            <a:xfrm>
              <a:off x="2433032" y="4559891"/>
              <a:ext cx="313088" cy="3665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Text Box 56"/>
            <p:cNvSpPr txBox="1">
              <a:spLocks noChangeArrowheads="1"/>
            </p:cNvSpPr>
            <p:nvPr/>
          </p:nvSpPr>
          <p:spPr bwMode="auto">
            <a:xfrm>
              <a:off x="2314175" y="3576145"/>
              <a:ext cx="313088" cy="3665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Line 65"/>
            <p:cNvSpPr>
              <a:spLocks noChangeShapeType="1"/>
            </p:cNvSpPr>
            <p:nvPr/>
          </p:nvSpPr>
          <p:spPr bwMode="auto">
            <a:xfrm>
              <a:off x="3511445" y="3934103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Text Box 66"/>
            <p:cNvSpPr txBox="1">
              <a:spLocks noChangeArrowheads="1"/>
            </p:cNvSpPr>
            <p:nvPr/>
          </p:nvSpPr>
          <p:spPr bwMode="auto">
            <a:xfrm>
              <a:off x="3607111" y="3934103"/>
              <a:ext cx="313088" cy="3695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Line 67"/>
            <p:cNvSpPr>
              <a:spLocks noChangeShapeType="1"/>
            </p:cNvSpPr>
            <p:nvPr/>
          </p:nvSpPr>
          <p:spPr bwMode="auto">
            <a:xfrm>
              <a:off x="1863386" y="2207225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 Box 68"/>
            <p:cNvSpPr txBox="1">
              <a:spLocks noChangeArrowheads="1"/>
            </p:cNvSpPr>
            <p:nvPr/>
          </p:nvSpPr>
          <p:spPr bwMode="auto">
            <a:xfrm>
              <a:off x="2542515" y="2733184"/>
              <a:ext cx="313087" cy="3665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69"/>
            <p:cNvSpPr/>
            <p:nvPr/>
          </p:nvSpPr>
          <p:spPr bwMode="auto">
            <a:xfrm>
              <a:off x="1843094" y="2186366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 70"/>
            <p:cNvSpPr/>
            <p:nvPr/>
          </p:nvSpPr>
          <p:spPr bwMode="auto">
            <a:xfrm>
              <a:off x="1863386" y="2220635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Text Box 71"/>
            <p:cNvSpPr txBox="1">
              <a:spLocks noChangeArrowheads="1"/>
            </p:cNvSpPr>
            <p:nvPr/>
          </p:nvSpPr>
          <p:spPr bwMode="auto">
            <a:xfrm>
              <a:off x="3569424" y="2171554"/>
              <a:ext cx="311639" cy="3665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 bwMode="auto">
            <a:xfrm>
              <a:off x="1552903" y="1981200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panose="020B0604020202020204" pitchFamily="34" charset="0"/>
                </a:rPr>
                <a:t>x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 bwMode="auto">
            <a:xfrm>
              <a:off x="381000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u</a:t>
              </a:r>
              <a:endParaRPr kumimoji="0" lang="en-US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Oval 105"/>
            <p:cNvSpPr>
              <a:spLocks noChangeAspect="1"/>
            </p:cNvSpPr>
            <p:nvPr/>
          </p:nvSpPr>
          <p:spPr bwMode="auto">
            <a:xfrm>
              <a:off x="3952909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panose="020B0604020202020204" pitchFamily="34" charset="0"/>
                </a:rPr>
                <a:t>z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Oval 106"/>
            <p:cNvSpPr>
              <a:spLocks noChangeAspect="1"/>
            </p:cNvSpPr>
            <p:nvPr/>
          </p:nvSpPr>
          <p:spPr bwMode="auto">
            <a:xfrm>
              <a:off x="1568668" y="495037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panose="020B0604020202020204" pitchFamily="34" charset="0"/>
                </a:rPr>
                <a:t>v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Oval 107"/>
            <p:cNvSpPr>
              <a:spLocks noChangeAspect="1"/>
            </p:cNvSpPr>
            <p:nvPr/>
          </p:nvSpPr>
          <p:spPr bwMode="auto">
            <a:xfrm>
              <a:off x="308642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panose="020B0604020202020204" pitchFamily="34" charset="0"/>
                </a:rPr>
                <a:t>y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 bwMode="auto">
            <a:xfrm>
              <a:off x="1568668" y="3720662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panose="020B0604020202020204" pitchFamily="34" charset="0"/>
                </a:rPr>
                <a:t>w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Line 37"/>
            <p:cNvSpPr>
              <a:spLocks noChangeShapeType="1"/>
            </p:cNvSpPr>
            <p:nvPr/>
          </p:nvSpPr>
          <p:spPr bwMode="auto">
            <a:xfrm>
              <a:off x="2010102" y="3944533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5" name="Line 127"/>
          <p:cNvSpPr>
            <a:spLocks noChangeShapeType="1"/>
          </p:cNvSpPr>
          <p:nvPr/>
        </p:nvSpPr>
        <p:spPr bwMode="auto">
          <a:xfrm flipV="1">
            <a:off x="2002086" y="3553022"/>
            <a:ext cx="933319" cy="798786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7" grpId="0"/>
      <p:bldP spid="133128" grpId="0"/>
      <p:bldP spid="1331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  <a:endParaRPr lang="en-US" dirty="0"/>
          </a:p>
        </p:txBody>
      </p:sp>
      <p:sp>
        <p:nvSpPr>
          <p:cNvPr id="13414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D</a:t>
            </a:r>
            <a:r>
              <a:rPr lang="en-US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(y)</a:t>
            </a:r>
            <a:r>
              <a:rPr lang="en-US" dirty="0"/>
              <a:t> is the estimate of least cost from x to y</a:t>
            </a:r>
            <a:endParaRPr lang="en-US" dirty="0"/>
          </a:p>
          <a:p>
            <a:pPr lvl="1"/>
            <a:r>
              <a:rPr lang="en-US" dirty="0"/>
              <a:t>x maintains its own distance vector </a:t>
            </a:r>
            <a:r>
              <a:rPr lang="en-US" b="1" dirty="0" err="1">
                <a:solidFill>
                  <a:srgbClr val="0000FF"/>
                </a:solidFill>
              </a:rPr>
              <a:t>D</a:t>
            </a:r>
            <a:r>
              <a:rPr lang="en-US" b="1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 = [</a:t>
            </a:r>
            <a:r>
              <a:rPr lang="en-US" dirty="0" err="1">
                <a:solidFill>
                  <a:srgbClr val="0000FF"/>
                </a:solidFill>
              </a:rPr>
              <a:t>D</a:t>
            </a:r>
            <a:r>
              <a:rPr lang="en-US" baseline="-25000" dirty="0" err="1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00FF"/>
                </a:solidFill>
              </a:rPr>
              <a:t>(y):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rgbClr val="0000FF"/>
                </a:solidFill>
              </a:rPr>
              <a:t> N]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Node x:</a:t>
            </a:r>
            <a:endParaRPr lang="en-US" dirty="0"/>
          </a:p>
          <a:p>
            <a:pPr lvl="1"/>
            <a:r>
              <a:rPr lang="en-US" dirty="0"/>
              <a:t>Knows cost to each neighbor v: </a:t>
            </a:r>
            <a:r>
              <a:rPr lang="en-US" dirty="0">
                <a:solidFill>
                  <a:srgbClr val="0000FF"/>
                </a:solidFill>
              </a:rPr>
              <a:t>c(</a:t>
            </a:r>
            <a:r>
              <a:rPr lang="en-US" dirty="0" err="1">
                <a:solidFill>
                  <a:srgbClr val="0000FF"/>
                </a:solidFill>
              </a:rPr>
              <a:t>x,v</a:t>
            </a:r>
            <a:r>
              <a:rPr lang="en-US" dirty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Maintains its neighbors’</a:t>
            </a:r>
            <a:r>
              <a:rPr lang="en-US" altLang="ja-JP" dirty="0"/>
              <a:t> distance vectors</a:t>
            </a:r>
            <a:endParaRPr lang="en-US" altLang="ja-JP" dirty="0"/>
          </a:p>
          <a:p>
            <a:pPr lvl="2"/>
            <a:r>
              <a:rPr lang="en-US" altLang="ja-JP" dirty="0"/>
              <a:t>For each neighbor v, x has </a:t>
            </a:r>
            <a:r>
              <a:rPr lang="en-US" altLang="ja-JP" b="1" dirty="0" err="1">
                <a:solidFill>
                  <a:srgbClr val="0000FF"/>
                </a:solidFill>
              </a:rPr>
              <a:t>D</a:t>
            </a:r>
            <a:r>
              <a:rPr lang="en-US" altLang="ja-JP" b="1" baseline="-25000" dirty="0" err="1">
                <a:solidFill>
                  <a:srgbClr val="0000FF"/>
                </a:solidFill>
              </a:rPr>
              <a:t>v</a:t>
            </a:r>
            <a:r>
              <a:rPr lang="en-US" altLang="ja-JP" dirty="0">
                <a:solidFill>
                  <a:srgbClr val="0000FF"/>
                </a:solidFill>
              </a:rPr>
              <a:t> = [</a:t>
            </a:r>
            <a:r>
              <a:rPr lang="en-US" altLang="ja-JP" dirty="0" err="1">
                <a:solidFill>
                  <a:srgbClr val="0000FF"/>
                </a:solidFill>
              </a:rPr>
              <a:t>D</a:t>
            </a:r>
            <a:r>
              <a:rPr lang="en-US" altLang="ja-JP" baseline="-25000" dirty="0" err="1">
                <a:solidFill>
                  <a:srgbClr val="0000FF"/>
                </a:solidFill>
              </a:rPr>
              <a:t>v</a:t>
            </a:r>
            <a:r>
              <a:rPr lang="en-US" altLang="ja-JP" dirty="0">
                <a:solidFill>
                  <a:srgbClr val="0000FF"/>
                </a:solidFill>
              </a:rPr>
              <a:t>(y):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altLang="ja-JP" dirty="0">
                <a:solidFill>
                  <a:srgbClr val="0000FF"/>
                </a:solidFill>
              </a:rPr>
              <a:t> N]</a:t>
            </a:r>
            <a:endParaRPr lang="en-US" altLang="ja-JP" dirty="0">
              <a:solidFill>
                <a:srgbClr val="0000FF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  <a:endParaRPr lang="en-US"/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time-to-time, each node sends its own distance vector estimate to neighbors</a:t>
            </a:r>
            <a:endParaRPr lang="en-US" dirty="0"/>
          </a:p>
          <a:p>
            <a:r>
              <a:rPr lang="en-US" dirty="0"/>
              <a:t>When x receives new DV estimate from neighbor, it updates its own DV using B-F equation</a:t>
            </a:r>
            <a:endParaRPr lang="en-US" dirty="0"/>
          </a:p>
          <a:p>
            <a:pPr lvl="1"/>
            <a:r>
              <a:rPr lang="en-US" dirty="0" err="1">
                <a:solidFill>
                  <a:srgbClr val="0000FF"/>
                </a:solidFill>
                <a:cs typeface="Times New Roman" panose="02020603050405020304" charset="0"/>
              </a:rPr>
              <a:t>D</a:t>
            </a:r>
            <a:r>
              <a:rPr lang="en-US" baseline="-30000" dirty="0" err="1">
                <a:solidFill>
                  <a:srgbClr val="0000FF"/>
                </a:solidFill>
                <a:cs typeface="Times New Roman" panose="02020603050405020304" charset="0"/>
              </a:rPr>
              <a:t>x</a:t>
            </a:r>
            <a:r>
              <a:rPr lang="en-US" dirty="0">
                <a:solidFill>
                  <a:srgbClr val="0000FF"/>
                </a:solidFill>
                <a:cs typeface="Times New Roman" panose="02020603050405020304" charset="0"/>
              </a:rPr>
              <a:t>(y) ← </a:t>
            </a:r>
            <a:r>
              <a:rPr lang="en-US" dirty="0" err="1">
                <a:solidFill>
                  <a:srgbClr val="0000FF"/>
                </a:solidFill>
                <a:cs typeface="Times New Roman" panose="02020603050405020304" charset="0"/>
              </a:rPr>
              <a:t>min</a:t>
            </a:r>
            <a:r>
              <a:rPr lang="en-US" baseline="-30000" dirty="0" err="1">
                <a:solidFill>
                  <a:srgbClr val="0000FF"/>
                </a:solidFill>
                <a:cs typeface="Times New Roman" panose="02020603050405020304" charset="0"/>
              </a:rPr>
              <a:t>v</a:t>
            </a:r>
            <a:r>
              <a:rPr lang="en-US" dirty="0">
                <a:solidFill>
                  <a:srgbClr val="0000FF"/>
                </a:solidFill>
                <a:cs typeface="Times New Roman" panose="02020603050405020304" charset="0"/>
              </a:rPr>
              <a:t>{c(</a:t>
            </a:r>
            <a:r>
              <a:rPr lang="en-US" dirty="0" err="1">
                <a:solidFill>
                  <a:srgbClr val="0000FF"/>
                </a:solidFill>
                <a:cs typeface="Times New Roman" panose="02020603050405020304" charset="0"/>
              </a:rPr>
              <a:t>x,v</a:t>
            </a:r>
            <a:r>
              <a:rPr lang="en-US" dirty="0">
                <a:solidFill>
                  <a:srgbClr val="0000FF"/>
                </a:solidFill>
                <a:cs typeface="Times New Roman" panose="02020603050405020304" charset="0"/>
              </a:rPr>
              <a:t>) + </a:t>
            </a:r>
            <a:r>
              <a:rPr lang="en-US" dirty="0" err="1">
                <a:solidFill>
                  <a:srgbClr val="0000FF"/>
                </a:solidFill>
                <a:cs typeface="Times New Roman" panose="02020603050405020304" charset="0"/>
              </a:rPr>
              <a:t>D</a:t>
            </a:r>
            <a:r>
              <a:rPr lang="en-US" baseline="-30000" dirty="0" err="1">
                <a:solidFill>
                  <a:srgbClr val="0000FF"/>
                </a:solidFill>
                <a:cs typeface="Times New Roman" panose="02020603050405020304" charset="0"/>
              </a:rPr>
              <a:t>v</a:t>
            </a:r>
            <a:r>
              <a:rPr lang="en-US" dirty="0">
                <a:solidFill>
                  <a:srgbClr val="0000FF"/>
                </a:solidFill>
                <a:cs typeface="Times New Roman" panose="02020603050405020304" charset="0"/>
              </a:rPr>
              <a:t>(y)}  for each node y </a:t>
            </a:r>
            <a:r>
              <a:rPr lang="en-US" dirty="0">
                <a:solidFill>
                  <a:srgbClr val="0000FF"/>
                </a:solidFill>
                <a:ea typeface="MS Mincho" charset="0"/>
                <a:cs typeface="MS Mincho" charset="0"/>
              </a:rPr>
              <a:t>∊</a:t>
            </a:r>
            <a:r>
              <a:rPr lang="en-US" dirty="0">
                <a:solidFill>
                  <a:srgbClr val="0000FF"/>
                </a:solidFill>
                <a:cs typeface="Times New Roman" panose="02020603050405020304" charset="0"/>
              </a:rPr>
              <a:t> N</a:t>
            </a:r>
            <a:endParaRPr lang="en-US" dirty="0">
              <a:solidFill>
                <a:srgbClr val="0000FF"/>
              </a:solidFill>
              <a:cs typeface="Times New Roman" panose="02020603050405020304" charset="0"/>
            </a:endParaRPr>
          </a:p>
          <a:p>
            <a:r>
              <a:rPr lang="en-US" dirty="0">
                <a:cs typeface="Times New Roman" panose="02020603050405020304" charset="0"/>
              </a:rPr>
              <a:t>Eventually, the estimate </a:t>
            </a:r>
            <a:r>
              <a:rPr lang="en-US" dirty="0" err="1">
                <a:cs typeface="Times New Roman" panose="02020603050405020304" charset="0"/>
              </a:rPr>
              <a:t>D</a:t>
            </a:r>
            <a:r>
              <a:rPr lang="en-US" baseline="-25000" dirty="0" err="1">
                <a:cs typeface="Times New Roman" panose="02020603050405020304" charset="0"/>
              </a:rPr>
              <a:t>x</a:t>
            </a:r>
            <a:r>
              <a:rPr lang="en-US" dirty="0">
                <a:cs typeface="Times New Roman" panose="02020603050405020304" charset="0"/>
              </a:rPr>
              <a:t>(y) </a:t>
            </a:r>
            <a:r>
              <a:rPr lang="en-US" dirty="0">
                <a:solidFill>
                  <a:srgbClr val="0000FF"/>
                </a:solidFill>
                <a:cs typeface="Times New Roman" panose="02020603050405020304" charset="0"/>
              </a:rPr>
              <a:t>may</a:t>
            </a:r>
            <a:r>
              <a:rPr lang="en-US" dirty="0">
                <a:cs typeface="Times New Roman" panose="02020603050405020304" charset="0"/>
              </a:rPr>
              <a:t> converge to the actual least cost d</a:t>
            </a:r>
            <a:r>
              <a:rPr lang="en-US" baseline="-25000" dirty="0">
                <a:cs typeface="Times New Roman" panose="02020603050405020304" charset="0"/>
              </a:rPr>
              <a:t>x</a:t>
            </a:r>
            <a:r>
              <a:rPr lang="en-US" dirty="0">
                <a:cs typeface="Times New Roman" panose="02020603050405020304" charset="0"/>
              </a:rPr>
              <a:t>(y) </a:t>
            </a:r>
            <a:endParaRPr lang="en-US" dirty="0">
              <a:cs typeface="Times New Roman" panose="0202060305040502030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routing</a:t>
            </a:r>
            <a:endParaRPr lang="en-US" dirty="0"/>
          </a:p>
          <a:p>
            <a:r>
              <a:rPr lang="en-US" dirty="0"/>
              <a:t>Distance-vector routing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vector algorithm </a:t>
            </a: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Iterative, asynchronous</a:t>
            </a:r>
            <a:endParaRPr lang="en-US" sz="2400" dirty="0">
              <a:solidFill>
                <a:srgbClr val="0000FF"/>
              </a:solidFill>
            </a:endParaRPr>
          </a:p>
          <a:p>
            <a:pPr lvl="1"/>
            <a:r>
              <a:rPr lang="en-US" sz="2000" dirty="0"/>
              <a:t>Local iterations caused by</a:t>
            </a:r>
            <a:endParaRPr lang="en-US" sz="2000" dirty="0"/>
          </a:p>
          <a:p>
            <a:pPr lvl="2"/>
            <a:r>
              <a:rPr lang="en-US" sz="1600" dirty="0"/>
              <a:t>Local link cost change</a:t>
            </a:r>
            <a:endParaRPr lang="en-US" sz="1600" dirty="0"/>
          </a:p>
          <a:p>
            <a:pPr lvl="2"/>
            <a:r>
              <a:rPr lang="en-US" sz="1600" dirty="0"/>
              <a:t>DV update message from neighbor</a:t>
            </a:r>
            <a:endParaRPr lang="en-US" sz="1600" dirty="0"/>
          </a:p>
          <a:p>
            <a:r>
              <a:rPr lang="en-US" sz="2400" dirty="0">
                <a:solidFill>
                  <a:srgbClr val="0000FF"/>
                </a:solidFill>
              </a:rPr>
              <a:t>Distributed</a:t>
            </a:r>
            <a:endParaRPr lang="en-US" sz="2400" dirty="0">
              <a:solidFill>
                <a:srgbClr val="0000FF"/>
              </a:solidFill>
            </a:endParaRPr>
          </a:p>
          <a:p>
            <a:pPr lvl="1"/>
            <a:r>
              <a:rPr lang="en-US" sz="2000" dirty="0"/>
              <a:t>Each node notifies neighbors only when its DV changes</a:t>
            </a:r>
            <a:endParaRPr lang="en-US" sz="2000" dirty="0"/>
          </a:p>
          <a:p>
            <a:pPr lvl="2"/>
            <a:r>
              <a:rPr lang="en-US" sz="1600" dirty="0"/>
              <a:t>Neighbors then notify their neighbors if necessary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37791" y="1600200"/>
            <a:ext cx="4080268" cy="4141788"/>
            <a:chOff x="4737791" y="1600200"/>
            <a:chExt cx="4080268" cy="4141788"/>
          </a:xfrm>
        </p:grpSpPr>
        <p:sp>
          <p:nvSpPr>
            <p:cNvPr id="136196" name="Text Box 4"/>
            <p:cNvSpPr txBox="1">
              <a:spLocks noChangeArrowheads="1"/>
            </p:cNvSpPr>
            <p:nvPr/>
          </p:nvSpPr>
          <p:spPr bwMode="auto">
            <a:xfrm>
              <a:off x="5293809" y="1956336"/>
              <a:ext cx="3524250" cy="33239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Wait</a:t>
              </a:r>
              <a:r>
                <a:rPr lang="en-US" sz="2000" b="0" dirty="0">
                  <a:solidFill>
                    <a:srgbClr val="0000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for (change in local link cost OR </a:t>
              </a:r>
              <a:r>
                <a:rPr lang="en-US" sz="2000" b="0" dirty="0" err="1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msg</a:t>
              </a:r>
              <a:r>
                <a:rPr lang="en-US" sz="2000" b="0" dirty="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 from neighbor)</a:t>
              </a:r>
              <a:endParaRPr lang="en-US" sz="2000" b="0" dirty="0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Recompute</a:t>
              </a:r>
              <a:r>
                <a:rPr lang="en-US" sz="2000" b="0" dirty="0">
                  <a:solidFill>
                    <a:srgbClr val="0000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estimates</a:t>
              </a:r>
              <a:endParaRPr lang="en-US" sz="2000" b="0" dirty="0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endParaRPr lang="en-US" sz="2000" b="0" dirty="0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sz="2000" b="0" i="1" dirty="0">
                  <a:solidFill>
                    <a:srgbClr val="0000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Notify</a:t>
              </a:r>
              <a:r>
                <a:rPr lang="en-US" sz="2000" b="0" dirty="0">
                  <a:solidFill>
                    <a:srgbClr val="0000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000" b="0" dirty="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neighbors if DV to any </a:t>
              </a:r>
              <a:r>
                <a:rPr lang="en-US" sz="2000" b="0" dirty="0" err="1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dest</a:t>
              </a:r>
              <a:r>
                <a:rPr lang="en-US" sz="2000" b="0" dirty="0">
                  <a:solidFill>
                    <a:schemeClr val="accent2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 has changed</a:t>
              </a:r>
              <a:endParaRPr lang="en-US" sz="2000" b="0" dirty="0">
                <a:solidFill>
                  <a:schemeClr val="accent2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197" name="Line 5"/>
            <p:cNvSpPr>
              <a:spLocks noChangeShapeType="1"/>
            </p:cNvSpPr>
            <p:nvPr/>
          </p:nvSpPr>
          <p:spPr bwMode="auto">
            <a:xfrm>
              <a:off x="6781800" y="314325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198" name="Line 6"/>
            <p:cNvSpPr>
              <a:spLocks noChangeShapeType="1"/>
            </p:cNvSpPr>
            <p:nvPr/>
          </p:nvSpPr>
          <p:spPr bwMode="auto">
            <a:xfrm>
              <a:off x="6791325" y="4038600"/>
              <a:ext cx="0" cy="590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199" name="Freeform 7"/>
            <p:cNvSpPr/>
            <p:nvPr/>
          </p:nvSpPr>
          <p:spPr bwMode="auto">
            <a:xfrm>
              <a:off x="5229225" y="2160588"/>
              <a:ext cx="1562100" cy="3581400"/>
            </a:xfrm>
            <a:custGeom>
              <a:avLst/>
              <a:gdLst>
                <a:gd name="T0" fmla="*/ 2147483647 w 978"/>
                <a:gd name="T1" fmla="*/ 2147483647 h 2256"/>
                <a:gd name="T2" fmla="*/ 2147483647 w 978"/>
                <a:gd name="T3" fmla="*/ 2147483647 h 2256"/>
                <a:gd name="T4" fmla="*/ 0 w 978"/>
                <a:gd name="T5" fmla="*/ 2147483647 h 2256"/>
                <a:gd name="T6" fmla="*/ 0 w 978"/>
                <a:gd name="T7" fmla="*/ 0 h 2256"/>
                <a:gd name="T8" fmla="*/ 2147483647 w 978"/>
                <a:gd name="T9" fmla="*/ 0 h 2256"/>
                <a:gd name="T10" fmla="*/ 2147483647 w 978"/>
                <a:gd name="T11" fmla="*/ 2147483647 h 2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78"/>
                <a:gd name="T19" fmla="*/ 0 h 2256"/>
                <a:gd name="T20" fmla="*/ 978 w 978"/>
                <a:gd name="T21" fmla="*/ 2256 h 2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78" h="2256">
                  <a:moveTo>
                    <a:pt x="960" y="2010"/>
                  </a:moveTo>
                  <a:lnTo>
                    <a:pt x="961" y="2256"/>
                  </a:lnTo>
                  <a:lnTo>
                    <a:pt x="0" y="2256"/>
                  </a:lnTo>
                  <a:lnTo>
                    <a:pt x="0" y="0"/>
                  </a:lnTo>
                  <a:lnTo>
                    <a:pt x="978" y="0"/>
                  </a:lnTo>
                  <a:lnTo>
                    <a:pt x="978" y="155"/>
                  </a:lnTo>
                </a:path>
              </a:pathLst>
            </a:custGeom>
            <a:noFill/>
            <a:ln w="19050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200" name="Text Box 8"/>
            <p:cNvSpPr txBox="1">
              <a:spLocks noChangeArrowheads="1"/>
            </p:cNvSpPr>
            <p:nvPr/>
          </p:nvSpPr>
          <p:spPr bwMode="auto">
            <a:xfrm>
              <a:off x="4737791" y="1600200"/>
              <a:ext cx="202170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ea typeface="Arial" panose="020B0604020202020204" pitchFamily="34" charset="0"/>
                  <a:cs typeface="Arial" panose="020B0604020202020204" pitchFamily="34" charset="0"/>
                </a:rPr>
                <a:t>@each node:</a:t>
              </a:r>
              <a:endParaRPr lang="en-US" b="0" dirty="0">
                <a:solidFill>
                  <a:srgbClr val="0000FF"/>
                </a:solidFill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Shape 2453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2454" name="Shape 2454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2455" name="Shape 2455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2457" name="Shape 2457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>
                <a:solidFill>
                  <a:schemeClr val="bg1"/>
                </a:solidFill>
              </a:rPr>
              <a:t>x</a:t>
            </a:r>
            <a:endParaRPr sz="2955">
              <a:solidFill>
                <a:schemeClr val="bg1"/>
              </a:solidFill>
            </a:endParaRPr>
          </a:p>
        </p:txBody>
      </p:sp>
      <p:sp>
        <p:nvSpPr>
          <p:cNvPr id="2458" name="Shape 2458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z</a:t>
            </a:r>
            <a:endParaRPr sz="2955"/>
          </a:p>
        </p:txBody>
      </p:sp>
      <p:sp>
        <p:nvSpPr>
          <p:cNvPr id="2459" name="Shape 2459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y</a:t>
            </a:r>
            <a:endParaRPr sz="2955"/>
          </a:p>
        </p:txBody>
      </p:sp>
      <p:sp>
        <p:nvSpPr>
          <p:cNvPr id="2460" name="Shape 2460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 dirty="0"/>
              <a:t>7</a:t>
            </a:r>
            <a:endParaRPr sz="2955" dirty="0"/>
          </a:p>
        </p:txBody>
      </p:sp>
      <p:sp>
        <p:nvSpPr>
          <p:cNvPr id="2461" name="Shape 2461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2</a:t>
            </a:r>
            <a:endParaRPr sz="2955"/>
          </a:p>
        </p:txBody>
      </p:sp>
      <p:sp>
        <p:nvSpPr>
          <p:cNvPr id="2462" name="Shape 2462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1</a:t>
            </a:r>
            <a:endParaRPr sz="2955"/>
          </a:p>
        </p:txBody>
      </p:sp>
      <p:grpSp>
        <p:nvGrpSpPr>
          <p:cNvPr id="2478" name="Group 2478"/>
          <p:cNvGrpSpPr/>
          <p:nvPr/>
        </p:nvGrpSpPr>
        <p:grpSpPr>
          <a:xfrm>
            <a:off x="3455789" y="535781"/>
            <a:ext cx="2107406" cy="1634133"/>
            <a:chOff x="0" y="0"/>
            <a:chExt cx="2997200" cy="2324100"/>
          </a:xfrm>
        </p:grpSpPr>
        <p:sp>
          <p:nvSpPr>
            <p:cNvPr id="2467" name="Shape 24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solidFill>
              <a:schemeClr val="bg1"/>
            </a:solidFill>
            <a:ln w="635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93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0">
                <a:solidFill>
                  <a:srgbClr val="FF9900"/>
                </a:solidFill>
              </a:endParaRPr>
            </a:p>
          </p:txBody>
        </p:sp>
        <p:grpSp>
          <p:nvGrpSpPr>
            <p:cNvPr id="2466" name="Group 2466"/>
            <p:cNvGrpSpPr/>
            <p:nvPr/>
          </p:nvGrpSpPr>
          <p:grpSpPr>
            <a:xfrm>
              <a:off x="1231900" y="1181100"/>
              <a:ext cx="1295400" cy="660400"/>
              <a:chOff x="0" y="0"/>
              <a:chExt cx="1295400" cy="660400"/>
            </a:xfrm>
          </p:grpSpPr>
          <p:sp>
            <p:nvSpPr>
              <p:cNvPr id="2463" name="Shape 2463"/>
              <p:cNvSpPr/>
              <p:nvPr/>
            </p:nvSpPr>
            <p:spPr>
              <a:xfrm>
                <a:off x="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 panose="020F0502020204030204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0">
                    <a:solidFill>
                      <a:srgbClr val="FF9900"/>
                    </a:solidFill>
                  </a:rPr>
                  <a:t>2</a:t>
                </a:r>
                <a:endParaRPr sz="2530">
                  <a:solidFill>
                    <a:srgbClr val="FF9900"/>
                  </a:solidFill>
                </a:endParaRPr>
              </a:p>
            </p:txBody>
          </p:sp>
          <p:sp>
            <p:nvSpPr>
              <p:cNvPr id="2464" name="Shape 2464"/>
              <p:cNvSpPr/>
              <p:nvPr/>
            </p:nvSpPr>
            <p:spPr>
              <a:xfrm>
                <a:off x="546100" y="0"/>
                <a:ext cx="2413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 panose="020F0502020204030204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0">
                    <a:solidFill>
                      <a:srgbClr val="FF9900"/>
                    </a:solidFill>
                  </a:rPr>
                  <a:t>0</a:t>
                </a:r>
                <a:endParaRPr sz="2530">
                  <a:solidFill>
                    <a:srgbClr val="FF9900"/>
                  </a:solidFill>
                </a:endParaRPr>
              </a:p>
            </p:txBody>
          </p:sp>
          <p:sp>
            <p:nvSpPr>
              <p:cNvPr id="2465" name="Shape 2465"/>
              <p:cNvSpPr/>
              <p:nvPr/>
            </p:nvSpPr>
            <p:spPr>
              <a:xfrm>
                <a:off x="1104900" y="0"/>
                <a:ext cx="190500" cy="6604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>
                <a:lvl1pPr algn="l">
                  <a:defRPr sz="3600">
                    <a:solidFill>
                      <a:srgbClr val="FF9300"/>
                    </a:solidFill>
                    <a:latin typeface="+mn-lt"/>
                    <a:ea typeface="+mn-ea"/>
                    <a:cs typeface="+mn-cs"/>
                    <a:sym typeface="Calibri" panose="020F0502020204030204"/>
                  </a:defRPr>
                </a:lvl1pPr>
              </a:lstStyle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sz="2530">
                    <a:solidFill>
                      <a:srgbClr val="FF9900"/>
                    </a:solidFill>
                  </a:rPr>
                  <a:t>1</a:t>
                </a:r>
                <a:endParaRPr sz="2530">
                  <a:solidFill>
                    <a:srgbClr val="FF9900"/>
                  </a:solidFill>
                </a:endParaRPr>
              </a:p>
            </p:txBody>
          </p:sp>
        </p:grpSp>
        <p:sp>
          <p:nvSpPr>
            <p:cNvPr id="2468" name="Shape 24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FF9900"/>
                  </a:solidFill>
                </a:rPr>
                <a:t>x</a:t>
              </a:r>
              <a:endParaRPr sz="2530">
                <a:solidFill>
                  <a:srgbClr val="FF9900"/>
                </a:solidFill>
              </a:endParaRPr>
            </a:p>
          </p:txBody>
        </p:sp>
        <p:sp>
          <p:nvSpPr>
            <p:cNvPr id="2469" name="Shape 24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31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5">
                <a:solidFill>
                  <a:srgbClr val="FF9900"/>
                </a:solidFill>
              </a:endParaRPr>
            </a:p>
          </p:txBody>
        </p:sp>
        <p:sp>
          <p:nvSpPr>
            <p:cNvPr id="2470" name="Shape 2470"/>
            <p:cNvSpPr/>
            <p:nvPr/>
          </p:nvSpPr>
          <p:spPr>
            <a:xfrm flipV="1">
              <a:off x="904605" y="139584"/>
              <a:ext cx="983" cy="2046721"/>
            </a:xfrm>
            <a:prstGeom prst="line">
              <a:avLst/>
            </a:prstGeom>
            <a:noFill/>
            <a:ln w="38100" cap="flat">
              <a:solidFill>
                <a:srgbClr val="FF93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31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5">
                <a:solidFill>
                  <a:srgbClr val="FF9900"/>
                </a:solidFill>
              </a:endParaRPr>
            </a:p>
          </p:txBody>
        </p:sp>
        <p:sp>
          <p:nvSpPr>
            <p:cNvPr id="2471" name="Shape 24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FF9900"/>
                  </a:solidFill>
                </a:rPr>
                <a:t>y</a:t>
              </a:r>
              <a:endParaRPr sz="2530">
                <a:solidFill>
                  <a:srgbClr val="FF9900"/>
                </a:solidFill>
              </a:endParaRPr>
            </a:p>
          </p:txBody>
        </p:sp>
        <p:sp>
          <p:nvSpPr>
            <p:cNvPr id="2472" name="Shape 24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FF9900"/>
                  </a:solidFill>
                </a:rPr>
                <a:t>y</a:t>
              </a:r>
              <a:endParaRPr sz="2530">
                <a:solidFill>
                  <a:srgbClr val="FF9900"/>
                </a:solidFill>
              </a:endParaRPr>
            </a:p>
          </p:txBody>
        </p:sp>
        <p:sp>
          <p:nvSpPr>
            <p:cNvPr id="2473" name="Shape 24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FF9900"/>
                  </a:solidFill>
                </a:rPr>
                <a:t>z</a:t>
              </a:r>
              <a:endParaRPr sz="2530">
                <a:solidFill>
                  <a:srgbClr val="FF9900"/>
                </a:solidFill>
              </a:endParaRPr>
            </a:p>
          </p:txBody>
        </p:sp>
        <p:sp>
          <p:nvSpPr>
            <p:cNvPr id="2474" name="Shape 24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FF9900"/>
                  </a:solidFill>
                </a:rPr>
                <a:t>z</a:t>
              </a:r>
              <a:endParaRPr sz="2530">
                <a:solidFill>
                  <a:srgbClr val="FF9900"/>
                </a:solidFill>
              </a:endParaRP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12065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FF9900"/>
                  </a:solidFill>
                </a:rPr>
                <a:t>3</a:t>
              </a:r>
              <a:endParaRPr sz="2530">
                <a:solidFill>
                  <a:srgbClr val="FF9900"/>
                </a:solidFill>
              </a:endParaRP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1765300" y="1663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 dirty="0">
                  <a:solidFill>
                    <a:srgbClr val="00B050"/>
                  </a:solidFill>
                </a:rPr>
                <a:t>1</a:t>
              </a:r>
              <a:endParaRPr sz="2530" dirty="0">
                <a:solidFill>
                  <a:srgbClr val="00B050"/>
                </a:solidFill>
              </a:endParaRP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2298700" y="1663700"/>
              <a:ext cx="3048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 dirty="0">
                  <a:solidFill>
                    <a:srgbClr val="00B050"/>
                  </a:solidFill>
                </a:rPr>
                <a:t>0</a:t>
              </a:r>
              <a:endParaRPr sz="253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493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2479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0">
                <a:solidFill>
                  <a:srgbClr val="00B050"/>
                </a:solidFill>
              </a:endParaRPr>
            </a:p>
          </p:txBody>
        </p:sp>
        <p:sp>
          <p:nvSpPr>
            <p:cNvPr id="2480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B050"/>
                  </a:solidFill>
                </a:rPr>
                <a:t>x</a:t>
              </a:r>
              <a:endParaRPr sz="2530">
                <a:solidFill>
                  <a:srgbClr val="00B050"/>
                </a:solidFill>
              </a:endParaRPr>
            </a:p>
          </p:txBody>
        </p:sp>
        <p:sp>
          <p:nvSpPr>
            <p:cNvPr id="2481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31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5">
                <a:solidFill>
                  <a:srgbClr val="00B050"/>
                </a:solidFill>
              </a:endParaRPr>
            </a:p>
          </p:txBody>
        </p:sp>
        <p:sp>
          <p:nvSpPr>
            <p:cNvPr id="2482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31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5">
                <a:solidFill>
                  <a:srgbClr val="00B050"/>
                </a:solidFill>
              </a:endParaRPr>
            </a:p>
          </p:txBody>
        </p:sp>
        <p:sp>
          <p:nvSpPr>
            <p:cNvPr id="2483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B050"/>
                  </a:solidFill>
                </a:rPr>
                <a:t>y</a:t>
              </a:r>
              <a:endParaRPr sz="2530">
                <a:solidFill>
                  <a:srgbClr val="00B050"/>
                </a:solidFill>
              </a:endParaRPr>
            </a:p>
          </p:txBody>
        </p:sp>
        <p:sp>
          <p:nvSpPr>
            <p:cNvPr id="2484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B050"/>
                  </a:solidFill>
                </a:rPr>
                <a:t>y</a:t>
              </a:r>
              <a:endParaRPr sz="2530">
                <a:solidFill>
                  <a:srgbClr val="00B050"/>
                </a:solidFill>
              </a:endParaRPr>
            </a:p>
          </p:txBody>
        </p:sp>
        <p:sp>
          <p:nvSpPr>
            <p:cNvPr id="2485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B050"/>
                  </a:solidFill>
                </a:rPr>
                <a:t>z</a:t>
              </a:r>
              <a:endParaRPr sz="2530">
                <a:solidFill>
                  <a:srgbClr val="00B050"/>
                </a:solidFill>
              </a:endParaRPr>
            </a:p>
          </p:txBody>
        </p:sp>
        <p:sp>
          <p:nvSpPr>
            <p:cNvPr id="2486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B050"/>
                  </a:solidFill>
                </a:rPr>
                <a:t>z</a:t>
              </a:r>
              <a:endParaRPr sz="2530">
                <a:solidFill>
                  <a:srgbClr val="00B050"/>
                </a:solidFill>
              </a:endParaRPr>
            </a:p>
          </p:txBody>
        </p:sp>
        <p:sp>
          <p:nvSpPr>
            <p:cNvPr id="2487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FF9900"/>
                  </a:solidFill>
                </a:rPr>
                <a:t>3</a:t>
              </a:r>
              <a:endParaRPr sz="2530">
                <a:solidFill>
                  <a:srgbClr val="FF9900"/>
                </a:solidFill>
              </a:endParaRPr>
            </a:p>
          </p:txBody>
        </p:sp>
        <p:sp>
          <p:nvSpPr>
            <p:cNvPr id="2488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B050"/>
                  </a:solidFill>
                </a:rPr>
                <a:t>1</a:t>
              </a:r>
              <a:endParaRPr sz="2530">
                <a:solidFill>
                  <a:srgbClr val="00B050"/>
                </a:solidFill>
              </a:endParaRPr>
            </a:p>
          </p:txBody>
        </p:sp>
        <p:sp>
          <p:nvSpPr>
            <p:cNvPr id="2489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B050"/>
                  </a:solidFill>
                </a:rPr>
                <a:t>0</a:t>
              </a:r>
              <a:endParaRPr sz="2530">
                <a:solidFill>
                  <a:srgbClr val="00B050"/>
                </a:solidFill>
              </a:endParaRPr>
            </a:p>
          </p:txBody>
        </p:sp>
        <p:sp>
          <p:nvSpPr>
            <p:cNvPr id="2490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FF9900"/>
                  </a:solidFill>
                </a:rPr>
                <a:t>2</a:t>
              </a:r>
              <a:endParaRPr sz="2530">
                <a:solidFill>
                  <a:srgbClr val="FF9900"/>
                </a:solidFill>
              </a:endParaRPr>
            </a:p>
          </p:txBody>
        </p:sp>
        <p:sp>
          <p:nvSpPr>
            <p:cNvPr id="2491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FF9900"/>
                  </a:solidFill>
                </a:rPr>
                <a:t>0</a:t>
              </a:r>
              <a:endParaRPr sz="2530">
                <a:solidFill>
                  <a:srgbClr val="FF9900"/>
                </a:solidFill>
              </a:endParaRPr>
            </a:p>
          </p:txBody>
        </p:sp>
        <p:sp>
          <p:nvSpPr>
            <p:cNvPr id="2492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FF9900"/>
                  </a:solidFill>
                </a:rPr>
                <a:t>1</a:t>
              </a:r>
              <a:endParaRPr sz="2530">
                <a:solidFill>
                  <a:srgbClr val="FF9900"/>
                </a:solidFill>
              </a:endParaRPr>
            </a:p>
          </p:txBody>
        </p:sp>
      </p:grpSp>
      <p:sp>
        <p:nvSpPr>
          <p:cNvPr id="2494" name="Shape 2494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2495" name="Shape 2495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fill="hold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3" grpId="0" animBg="1" advAuto="0"/>
      <p:bldP spid="2461" grpId="0" animBg="1" advAuto="0"/>
      <p:bldP spid="2478" grpId="0" advAuto="0"/>
      <p:bldP spid="2493" grpId="0" advAuto="0"/>
      <p:bldP spid="2494" grpId="0" animBg="1" advAuto="0"/>
      <p:bldP spid="2495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0">
              <a:solidFill>
                <a:srgbClr val="FF9900"/>
              </a:solidFill>
            </a:endParaRPr>
          </a:p>
        </p:txBody>
      </p:sp>
      <p:sp>
        <p:nvSpPr>
          <p:cNvPr id="2499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0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500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1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501" name="Shape 250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2502" name="Shape 250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</a:fld>
            <a:endParaRPr lang="en-US"/>
          </a:p>
        </p:txBody>
      </p:sp>
      <p:sp>
        <p:nvSpPr>
          <p:cNvPr id="2504" name="Shape 250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 dirty="0">
                <a:solidFill>
                  <a:schemeClr val="bg1"/>
                </a:solidFill>
              </a:rPr>
              <a:t>x</a:t>
            </a:r>
            <a:endParaRPr sz="2955" dirty="0">
              <a:solidFill>
                <a:schemeClr val="bg1"/>
              </a:solidFill>
            </a:endParaRPr>
          </a:p>
        </p:txBody>
      </p:sp>
      <p:sp>
        <p:nvSpPr>
          <p:cNvPr id="2505" name="Shape 250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z</a:t>
            </a:r>
            <a:endParaRPr sz="2955"/>
          </a:p>
        </p:txBody>
      </p:sp>
      <p:sp>
        <p:nvSpPr>
          <p:cNvPr id="2506" name="Shape 250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y</a:t>
            </a:r>
            <a:endParaRPr sz="2955"/>
          </a:p>
        </p:txBody>
      </p:sp>
      <p:sp>
        <p:nvSpPr>
          <p:cNvPr id="2507" name="Shape 250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7</a:t>
            </a:r>
            <a:endParaRPr sz="2955"/>
          </a:p>
        </p:txBody>
      </p:sp>
      <p:sp>
        <p:nvSpPr>
          <p:cNvPr id="2508" name="Shape 250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1</a:t>
            </a:r>
            <a:endParaRPr sz="2955"/>
          </a:p>
        </p:txBody>
      </p:sp>
      <p:sp>
        <p:nvSpPr>
          <p:cNvPr id="2510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x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511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2512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2513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514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515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516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517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3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518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B050"/>
                </a:solidFill>
              </a:rPr>
              <a:t>1</a:t>
            </a:r>
            <a:endParaRPr sz="2530">
              <a:solidFill>
                <a:srgbClr val="00B050"/>
              </a:solidFill>
            </a:endParaRPr>
          </a:p>
        </p:txBody>
      </p:sp>
      <p:sp>
        <p:nvSpPr>
          <p:cNvPr id="2519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B050"/>
                </a:solidFill>
              </a:rPr>
              <a:t>0</a:t>
            </a:r>
            <a:endParaRPr sz="2530">
              <a:solidFill>
                <a:srgbClr val="00B050"/>
              </a:solidFill>
            </a:endParaRPr>
          </a:p>
        </p:txBody>
      </p:sp>
      <p:sp>
        <p:nvSpPr>
          <p:cNvPr id="2536" name="Shape 2536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2537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B050"/>
                </a:solidFill>
              </a:rPr>
              <a:t>4</a:t>
            </a:r>
            <a:endParaRPr sz="2530" dirty="0">
              <a:solidFill>
                <a:srgbClr val="00B050"/>
              </a:solidFill>
            </a:endParaRPr>
          </a:p>
        </p:txBody>
      </p:sp>
      <p:sp>
        <p:nvSpPr>
          <p:cNvPr id="2538" name="Shape 2538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0"/>
              <a:t>routing loop!</a:t>
            </a:r>
            <a:endParaRPr sz="2530"/>
          </a:p>
        </p:txBody>
      </p:sp>
      <p:sp>
        <p:nvSpPr>
          <p:cNvPr id="2539" name="Shape 253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40" name="Shape 254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0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B050"/>
                  </a:solidFill>
                </a:rPr>
                <a:t>x</a:t>
              </a:r>
              <a:endParaRPr sz="2530">
                <a:solidFill>
                  <a:srgbClr val="00B050"/>
                </a:solidFill>
              </a:endParaRP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31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5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31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5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B050"/>
                  </a:solidFill>
                </a:rPr>
                <a:t>y</a:t>
              </a:r>
              <a:endParaRPr sz="2530">
                <a:solidFill>
                  <a:srgbClr val="00B050"/>
                </a:solidFill>
              </a:endParaRP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B050"/>
                  </a:solidFill>
                </a:rPr>
                <a:t>y</a:t>
              </a:r>
              <a:endParaRPr sz="2530">
                <a:solidFill>
                  <a:srgbClr val="00B050"/>
                </a:solidFill>
              </a:endParaRP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B050"/>
                  </a:solidFill>
                </a:rPr>
                <a:t>z</a:t>
              </a:r>
              <a:endParaRPr sz="2530">
                <a:solidFill>
                  <a:srgbClr val="00B050"/>
                </a:solidFill>
              </a:endParaRP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B050"/>
                  </a:solidFill>
                </a:rPr>
                <a:t>z</a:t>
              </a:r>
              <a:endParaRPr sz="2530">
                <a:solidFill>
                  <a:srgbClr val="00B050"/>
                </a:solidFill>
              </a:endParaRP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FF9900"/>
                  </a:solidFill>
                </a:rPr>
                <a:t>3</a:t>
              </a:r>
              <a:endParaRPr sz="2530">
                <a:solidFill>
                  <a:srgbClr val="FF9900"/>
                </a:solidFill>
              </a:endParaRP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B050"/>
                  </a:solidFill>
                </a:rPr>
                <a:t>1</a:t>
              </a:r>
              <a:endParaRPr sz="2530">
                <a:solidFill>
                  <a:srgbClr val="00B050"/>
                </a:solidFill>
              </a:endParaRP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B050"/>
                  </a:solidFill>
                </a:rPr>
                <a:t>0</a:t>
              </a:r>
              <a:endParaRPr sz="2530">
                <a:solidFill>
                  <a:srgbClr val="00B050"/>
                </a:solidFill>
              </a:endParaRP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FF9900"/>
                  </a:solidFill>
                </a:rPr>
                <a:t>2</a:t>
              </a:r>
              <a:endParaRPr sz="2530">
                <a:solidFill>
                  <a:srgbClr val="FF9900"/>
                </a:solidFill>
              </a:endParaRP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FF9900"/>
                  </a:solidFill>
                </a:rPr>
                <a:t>0</a:t>
              </a:r>
              <a:endParaRPr sz="2530">
                <a:solidFill>
                  <a:srgbClr val="FF9900"/>
                </a:solidFill>
              </a:endParaRP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FF9900"/>
                  </a:solidFill>
                </a:rPr>
                <a:t>1</a:t>
              </a:r>
              <a:endParaRPr sz="2530">
                <a:solidFill>
                  <a:srgbClr val="FF99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6" grpId="0" animBg="1" advAuto="0"/>
      <p:bldP spid="2536" grpId="1" animBg="1" advAuto="0"/>
      <p:bldP spid="2537" grpId="0" animBg="1" advAuto="0"/>
      <p:bldP spid="2538" grpId="0" animBg="1" advAuto="0"/>
      <p:bldP spid="2540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46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0">
                <a:solidFill>
                  <a:srgbClr val="00B050"/>
                </a:solidFill>
              </a:endParaRPr>
            </a:p>
          </p:txBody>
        </p:sp>
        <p:sp>
          <p:nvSpPr>
            <p:cNvPr id="47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B050"/>
                  </a:solidFill>
                </a:rPr>
                <a:t>x</a:t>
              </a:r>
              <a:endParaRPr sz="2530">
                <a:solidFill>
                  <a:srgbClr val="00B050"/>
                </a:solidFill>
              </a:endParaRPr>
            </a:p>
          </p:txBody>
        </p:sp>
        <p:sp>
          <p:nvSpPr>
            <p:cNvPr id="48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31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5">
                <a:solidFill>
                  <a:srgbClr val="00B050"/>
                </a:solidFill>
              </a:endParaRPr>
            </a:p>
          </p:txBody>
        </p:sp>
        <p:sp>
          <p:nvSpPr>
            <p:cNvPr id="49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31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5">
                <a:solidFill>
                  <a:srgbClr val="00B050"/>
                </a:solidFill>
              </a:endParaRPr>
            </a:p>
          </p:txBody>
        </p:sp>
        <p:sp>
          <p:nvSpPr>
            <p:cNvPr id="50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B050"/>
                  </a:solidFill>
                </a:rPr>
                <a:t>y</a:t>
              </a:r>
              <a:endParaRPr sz="2530">
                <a:solidFill>
                  <a:srgbClr val="00B050"/>
                </a:solidFill>
              </a:endParaRPr>
            </a:p>
          </p:txBody>
        </p:sp>
        <p:sp>
          <p:nvSpPr>
            <p:cNvPr id="51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B050"/>
                  </a:solidFill>
                </a:rPr>
                <a:t>y</a:t>
              </a:r>
              <a:endParaRPr sz="2530">
                <a:solidFill>
                  <a:srgbClr val="00B050"/>
                </a:solidFill>
              </a:endParaRPr>
            </a:p>
          </p:txBody>
        </p:sp>
        <p:sp>
          <p:nvSpPr>
            <p:cNvPr id="52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B050"/>
                  </a:solidFill>
                </a:rPr>
                <a:t>z</a:t>
              </a:r>
              <a:endParaRPr sz="2530">
                <a:solidFill>
                  <a:srgbClr val="00B050"/>
                </a:solidFill>
              </a:endParaRPr>
            </a:p>
          </p:txBody>
        </p:sp>
        <p:sp>
          <p:nvSpPr>
            <p:cNvPr id="53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B050"/>
                  </a:solidFill>
                </a:rPr>
                <a:t>z</a:t>
              </a:r>
              <a:endParaRPr sz="2530">
                <a:solidFill>
                  <a:srgbClr val="00B050"/>
                </a:solidFill>
              </a:endParaRPr>
            </a:p>
          </p:txBody>
        </p:sp>
        <p:sp>
          <p:nvSpPr>
            <p:cNvPr id="54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FF9900"/>
                  </a:solidFill>
                </a:rPr>
                <a:t>3</a:t>
              </a:r>
              <a:endParaRPr sz="2530">
                <a:solidFill>
                  <a:srgbClr val="FF9900"/>
                </a:solidFill>
              </a:endParaRPr>
            </a:p>
          </p:txBody>
        </p:sp>
        <p:sp>
          <p:nvSpPr>
            <p:cNvPr id="55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B050"/>
                  </a:solidFill>
                </a:rPr>
                <a:t>1</a:t>
              </a:r>
              <a:endParaRPr sz="2530">
                <a:solidFill>
                  <a:srgbClr val="00B050"/>
                </a:solidFill>
              </a:endParaRPr>
            </a:p>
          </p:txBody>
        </p:sp>
        <p:sp>
          <p:nvSpPr>
            <p:cNvPr id="56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B050"/>
                  </a:solidFill>
                </a:rPr>
                <a:t>0</a:t>
              </a:r>
              <a:endParaRPr sz="2530">
                <a:solidFill>
                  <a:srgbClr val="00B050"/>
                </a:solidFill>
              </a:endParaRPr>
            </a:p>
          </p:txBody>
        </p:sp>
        <p:sp>
          <p:nvSpPr>
            <p:cNvPr id="57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0" dirty="0">
                  <a:solidFill>
                    <a:srgbClr val="00B050"/>
                  </a:solidFill>
                </a:rPr>
                <a:t>4</a:t>
              </a:r>
              <a:endParaRPr sz="2530" dirty="0">
                <a:solidFill>
                  <a:srgbClr val="00B050"/>
                </a:solidFill>
              </a:endParaRPr>
            </a:p>
          </p:txBody>
        </p:sp>
        <p:sp>
          <p:nvSpPr>
            <p:cNvPr id="58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FF9900"/>
                  </a:solidFill>
                </a:rPr>
                <a:t>0</a:t>
              </a:r>
              <a:endParaRPr sz="2530">
                <a:solidFill>
                  <a:srgbClr val="FF9900"/>
                </a:solidFill>
              </a:endParaRPr>
            </a:p>
          </p:txBody>
        </p:sp>
        <p:sp>
          <p:nvSpPr>
            <p:cNvPr id="59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FF9900"/>
                  </a:solidFill>
                </a:rPr>
                <a:t>1</a:t>
              </a:r>
              <a:endParaRPr sz="2530">
                <a:solidFill>
                  <a:srgbClr val="FF9900"/>
                </a:solidFill>
              </a:endParaRPr>
            </a:p>
          </p:txBody>
        </p:sp>
      </p:grpSp>
      <p:sp>
        <p:nvSpPr>
          <p:cNvPr id="2546" name="Shape 254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2547" name="Shape 254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</a:fld>
            <a:endParaRPr lang="en-US"/>
          </a:p>
        </p:txBody>
      </p:sp>
      <p:sp>
        <p:nvSpPr>
          <p:cNvPr id="2549" name="Shape 254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>
                <a:solidFill>
                  <a:schemeClr val="bg1"/>
                </a:solidFill>
              </a:rPr>
              <a:t>x</a:t>
            </a:r>
            <a:endParaRPr sz="2955">
              <a:solidFill>
                <a:schemeClr val="bg1"/>
              </a:solidFill>
            </a:endParaRPr>
          </a:p>
        </p:txBody>
      </p:sp>
      <p:sp>
        <p:nvSpPr>
          <p:cNvPr id="2550" name="Shape 255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z</a:t>
            </a:r>
            <a:endParaRPr sz="2955"/>
          </a:p>
        </p:txBody>
      </p:sp>
      <p:sp>
        <p:nvSpPr>
          <p:cNvPr id="2551" name="Shape 255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y</a:t>
            </a:r>
            <a:endParaRPr sz="2955"/>
          </a:p>
        </p:txBody>
      </p:sp>
      <p:sp>
        <p:nvSpPr>
          <p:cNvPr id="2552" name="Shape 255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7</a:t>
            </a:r>
            <a:endParaRPr sz="2955"/>
          </a:p>
        </p:txBody>
      </p:sp>
      <p:sp>
        <p:nvSpPr>
          <p:cNvPr id="2553" name="Shape 255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1</a:t>
            </a:r>
            <a:endParaRPr sz="2955"/>
          </a:p>
        </p:txBody>
      </p:sp>
      <p:sp>
        <p:nvSpPr>
          <p:cNvPr id="2582" name="Shape 258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0"/>
              <a:t>routing loop!</a:t>
            </a:r>
            <a:endParaRPr sz="2530"/>
          </a:p>
        </p:txBody>
      </p:sp>
      <p:sp>
        <p:nvSpPr>
          <p:cNvPr id="2583" name="Shape 258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2584" name="Shape 258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585" name="Shape 258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0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0">
              <a:solidFill>
                <a:srgbClr val="FF9900"/>
              </a:solidFill>
            </a:endParaRPr>
          </a:p>
        </p:txBody>
      </p:sp>
      <p:sp>
        <p:nvSpPr>
          <p:cNvPr id="61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0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62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1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63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x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64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65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66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67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68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69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70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3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71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B050"/>
                </a:solidFill>
              </a:rPr>
              <a:t>1</a:t>
            </a:r>
            <a:endParaRPr sz="2530">
              <a:solidFill>
                <a:srgbClr val="00B050"/>
              </a:solidFill>
            </a:endParaRPr>
          </a:p>
        </p:txBody>
      </p:sp>
      <p:sp>
        <p:nvSpPr>
          <p:cNvPr id="72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B050"/>
                </a:solidFill>
              </a:rPr>
              <a:t>0</a:t>
            </a:r>
            <a:endParaRPr sz="2530">
              <a:solidFill>
                <a:srgbClr val="00B050"/>
              </a:solidFill>
            </a:endParaRPr>
          </a:p>
        </p:txBody>
      </p:sp>
      <p:sp>
        <p:nvSpPr>
          <p:cNvPr id="74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B050"/>
                </a:solidFill>
              </a:rPr>
              <a:t>4</a:t>
            </a:r>
            <a:endParaRPr sz="253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3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2493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60" name="Shape 2479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0">
                <a:solidFill>
                  <a:srgbClr val="00B050"/>
                </a:solidFill>
              </a:endParaRPr>
            </a:p>
          </p:txBody>
        </p:sp>
        <p:sp>
          <p:nvSpPr>
            <p:cNvPr id="61" name="Shape 2480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B050"/>
                  </a:solidFill>
                </a:rPr>
                <a:t>x</a:t>
              </a:r>
              <a:endParaRPr sz="2530">
                <a:solidFill>
                  <a:srgbClr val="00B050"/>
                </a:solidFill>
              </a:endParaRPr>
            </a:p>
          </p:txBody>
        </p:sp>
        <p:sp>
          <p:nvSpPr>
            <p:cNvPr id="62" name="Shape 2481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31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5">
                <a:solidFill>
                  <a:srgbClr val="00B050"/>
                </a:solidFill>
              </a:endParaRPr>
            </a:p>
          </p:txBody>
        </p:sp>
        <p:sp>
          <p:nvSpPr>
            <p:cNvPr id="63" name="Shape 2482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31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5">
                <a:solidFill>
                  <a:srgbClr val="00B050"/>
                </a:solidFill>
              </a:endParaRPr>
            </a:p>
          </p:txBody>
        </p:sp>
        <p:sp>
          <p:nvSpPr>
            <p:cNvPr id="64" name="Shape 2483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B050"/>
                  </a:solidFill>
                </a:rPr>
                <a:t>y</a:t>
              </a:r>
              <a:endParaRPr sz="2530">
                <a:solidFill>
                  <a:srgbClr val="00B050"/>
                </a:solidFill>
              </a:endParaRPr>
            </a:p>
          </p:txBody>
        </p:sp>
        <p:sp>
          <p:nvSpPr>
            <p:cNvPr id="65" name="Shape 2484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B050"/>
                  </a:solidFill>
                </a:rPr>
                <a:t>y</a:t>
              </a:r>
              <a:endParaRPr sz="2530">
                <a:solidFill>
                  <a:srgbClr val="00B050"/>
                </a:solidFill>
              </a:endParaRPr>
            </a:p>
          </p:txBody>
        </p:sp>
        <p:sp>
          <p:nvSpPr>
            <p:cNvPr id="66" name="Shape 2485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B050"/>
                  </a:solidFill>
                </a:rPr>
                <a:t>z</a:t>
              </a:r>
              <a:endParaRPr sz="2530">
                <a:solidFill>
                  <a:srgbClr val="00B050"/>
                </a:solidFill>
              </a:endParaRPr>
            </a:p>
          </p:txBody>
        </p:sp>
        <p:sp>
          <p:nvSpPr>
            <p:cNvPr id="67" name="Shape 2486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B050"/>
                  </a:solidFill>
                </a:rPr>
                <a:t>z</a:t>
              </a:r>
              <a:endParaRPr sz="2530">
                <a:solidFill>
                  <a:srgbClr val="00B050"/>
                </a:solidFill>
              </a:endParaRPr>
            </a:p>
          </p:txBody>
        </p:sp>
        <p:sp>
          <p:nvSpPr>
            <p:cNvPr id="68" name="Shape 2487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0" dirty="0">
                  <a:solidFill>
                    <a:srgbClr val="FF9900"/>
                  </a:solidFill>
                </a:rPr>
                <a:t>5</a:t>
              </a:r>
              <a:endParaRPr sz="2530" dirty="0">
                <a:solidFill>
                  <a:srgbClr val="FF9900"/>
                </a:solidFill>
              </a:endParaRPr>
            </a:p>
          </p:txBody>
        </p:sp>
        <p:sp>
          <p:nvSpPr>
            <p:cNvPr id="69" name="Shape 2488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B050"/>
                  </a:solidFill>
                </a:rPr>
                <a:t>1</a:t>
              </a:r>
              <a:endParaRPr sz="2530">
                <a:solidFill>
                  <a:srgbClr val="00B050"/>
                </a:solidFill>
              </a:endParaRPr>
            </a:p>
          </p:txBody>
        </p:sp>
        <p:sp>
          <p:nvSpPr>
            <p:cNvPr id="70" name="Shape 2489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B050"/>
                  </a:solidFill>
                </a:rPr>
                <a:t>0</a:t>
              </a:r>
              <a:endParaRPr sz="2530">
                <a:solidFill>
                  <a:srgbClr val="00B050"/>
                </a:solidFill>
              </a:endParaRPr>
            </a:p>
          </p:txBody>
        </p:sp>
        <p:sp>
          <p:nvSpPr>
            <p:cNvPr id="71" name="Shape 2490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530" dirty="0">
                  <a:solidFill>
                    <a:srgbClr val="00B050"/>
                  </a:solidFill>
                </a:rPr>
                <a:t>4</a:t>
              </a:r>
              <a:endParaRPr sz="2530" dirty="0">
                <a:solidFill>
                  <a:srgbClr val="00B050"/>
                </a:solidFill>
              </a:endParaRPr>
            </a:p>
          </p:txBody>
        </p:sp>
        <p:sp>
          <p:nvSpPr>
            <p:cNvPr id="72" name="Shape 2491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FF9900"/>
                  </a:solidFill>
                </a:rPr>
                <a:t>0</a:t>
              </a:r>
              <a:endParaRPr sz="2530">
                <a:solidFill>
                  <a:srgbClr val="FF9900"/>
                </a:solidFill>
              </a:endParaRPr>
            </a:p>
          </p:txBody>
        </p:sp>
        <p:sp>
          <p:nvSpPr>
            <p:cNvPr id="73" name="Shape 2492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FF9900"/>
                  </a:solidFill>
                </a:rPr>
                <a:t>1</a:t>
              </a:r>
              <a:endParaRPr sz="2530">
                <a:solidFill>
                  <a:srgbClr val="FF9900"/>
                </a:solidFill>
              </a:endParaRPr>
            </a:p>
          </p:txBody>
        </p:sp>
      </p:grpSp>
      <p:sp>
        <p:nvSpPr>
          <p:cNvPr id="2591" name="Shape 259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2592" name="Shape 259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</a:fld>
            <a:endParaRPr lang="en-US"/>
          </a:p>
        </p:txBody>
      </p:sp>
      <p:sp>
        <p:nvSpPr>
          <p:cNvPr id="2594" name="Shape 259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 dirty="0">
                <a:solidFill>
                  <a:schemeClr val="bg1"/>
                </a:solidFill>
              </a:rPr>
              <a:t>x</a:t>
            </a:r>
            <a:endParaRPr sz="2955" dirty="0">
              <a:solidFill>
                <a:schemeClr val="bg1"/>
              </a:solidFill>
            </a:endParaRPr>
          </a:p>
        </p:txBody>
      </p:sp>
      <p:sp>
        <p:nvSpPr>
          <p:cNvPr id="2595" name="Shape 259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z</a:t>
            </a:r>
            <a:endParaRPr sz="2955"/>
          </a:p>
        </p:txBody>
      </p:sp>
      <p:sp>
        <p:nvSpPr>
          <p:cNvPr id="2596" name="Shape 259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y</a:t>
            </a:r>
            <a:endParaRPr sz="2955"/>
          </a:p>
        </p:txBody>
      </p:sp>
      <p:sp>
        <p:nvSpPr>
          <p:cNvPr id="2597" name="Shape 259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7</a:t>
            </a:r>
            <a:endParaRPr sz="2955"/>
          </a:p>
        </p:txBody>
      </p:sp>
      <p:sp>
        <p:nvSpPr>
          <p:cNvPr id="2598" name="Shape 259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1</a:t>
            </a:r>
            <a:endParaRPr sz="2955"/>
          </a:p>
        </p:txBody>
      </p:sp>
      <p:sp>
        <p:nvSpPr>
          <p:cNvPr id="2627" name="Shape 262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0"/>
              <a:t>routing loop!</a:t>
            </a:r>
            <a:endParaRPr sz="2530"/>
          </a:p>
        </p:txBody>
      </p:sp>
      <p:sp>
        <p:nvSpPr>
          <p:cNvPr id="2628" name="Shape 262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2629" name="Shape 262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30" name="Shape 263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45" name="Shape 250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0">
              <a:solidFill>
                <a:srgbClr val="FF9900"/>
              </a:solidFill>
            </a:endParaRPr>
          </a:p>
        </p:txBody>
      </p:sp>
      <p:sp>
        <p:nvSpPr>
          <p:cNvPr id="46" name="Shape 249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0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47" name="Shape 250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1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48" name="Shape 251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x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49" name="Shape 251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50" name="Shape 251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51" name="Shape 251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52" name="Shape 251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53" name="Shape 251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54" name="Shape 251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55" name="Shape 251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3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56" name="Shape 251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B050"/>
                </a:solidFill>
              </a:rPr>
              <a:t>1</a:t>
            </a:r>
            <a:endParaRPr sz="2530">
              <a:solidFill>
                <a:srgbClr val="00B050"/>
              </a:solidFill>
            </a:endParaRPr>
          </a:p>
        </p:txBody>
      </p:sp>
      <p:sp>
        <p:nvSpPr>
          <p:cNvPr id="57" name="Shape 251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B050"/>
                </a:solidFill>
              </a:rPr>
              <a:t>0</a:t>
            </a:r>
            <a:endParaRPr sz="2530">
              <a:solidFill>
                <a:srgbClr val="00B050"/>
              </a:solidFill>
            </a:endParaRPr>
          </a:p>
        </p:txBody>
      </p:sp>
      <p:sp>
        <p:nvSpPr>
          <p:cNvPr id="58" name="Shape 2537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B050"/>
                </a:solidFill>
              </a:rPr>
              <a:t>4</a:t>
            </a:r>
            <a:endParaRPr sz="253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8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Shape 264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0">
              <a:solidFill>
                <a:srgbClr val="FF9900"/>
              </a:solidFill>
            </a:endParaRPr>
          </a:p>
        </p:txBody>
      </p:sp>
      <p:sp>
        <p:nvSpPr>
          <p:cNvPr id="2634" name="Shape 263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0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635" name="Shape 263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1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636" name="Shape 263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2637" name="Shape 263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</a:fld>
            <a:endParaRPr lang="en-US"/>
          </a:p>
        </p:txBody>
      </p:sp>
      <p:sp>
        <p:nvSpPr>
          <p:cNvPr id="2639" name="Shape 263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>
                <a:solidFill>
                  <a:schemeClr val="bg1"/>
                </a:solidFill>
              </a:rPr>
              <a:t>x</a:t>
            </a:r>
            <a:endParaRPr sz="2955">
              <a:solidFill>
                <a:schemeClr val="bg1"/>
              </a:solidFill>
            </a:endParaRPr>
          </a:p>
        </p:txBody>
      </p:sp>
      <p:sp>
        <p:nvSpPr>
          <p:cNvPr id="2640" name="Shape 264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z</a:t>
            </a:r>
            <a:endParaRPr sz="2955"/>
          </a:p>
        </p:txBody>
      </p:sp>
      <p:sp>
        <p:nvSpPr>
          <p:cNvPr id="2641" name="Shape 264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y</a:t>
            </a:r>
            <a:endParaRPr sz="2955"/>
          </a:p>
        </p:txBody>
      </p:sp>
      <p:sp>
        <p:nvSpPr>
          <p:cNvPr id="2642" name="Shape 264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7</a:t>
            </a:r>
            <a:endParaRPr sz="2955"/>
          </a:p>
        </p:txBody>
      </p:sp>
      <p:sp>
        <p:nvSpPr>
          <p:cNvPr id="2643" name="Shape 264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1</a:t>
            </a:r>
            <a:endParaRPr sz="2955"/>
          </a:p>
        </p:txBody>
      </p:sp>
      <p:sp>
        <p:nvSpPr>
          <p:cNvPr id="2645" name="Shape 264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x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646" name="Shape 264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2647" name="Shape 264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2648" name="Shape 264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649" name="Shape 264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650" name="Shape 265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651" name="Shape 265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652" name="Shape 265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5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653" name="Shape 265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B050"/>
                </a:solidFill>
              </a:rPr>
              <a:t>1</a:t>
            </a:r>
            <a:endParaRPr sz="2530">
              <a:solidFill>
                <a:srgbClr val="00B050"/>
              </a:solidFill>
            </a:endParaRPr>
          </a:p>
        </p:txBody>
      </p:sp>
      <p:sp>
        <p:nvSpPr>
          <p:cNvPr id="2654" name="Shape 265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B050"/>
                </a:solidFill>
              </a:rPr>
              <a:t>0</a:t>
            </a:r>
            <a:endParaRPr sz="2530">
              <a:solidFill>
                <a:srgbClr val="00B050"/>
              </a:solidFill>
            </a:endParaRPr>
          </a:p>
        </p:txBody>
      </p:sp>
      <p:sp>
        <p:nvSpPr>
          <p:cNvPr id="2655" name="Shape 265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0">
              <a:solidFill>
                <a:srgbClr val="00B050"/>
              </a:solidFill>
            </a:endParaRPr>
          </a:p>
        </p:txBody>
      </p:sp>
      <p:sp>
        <p:nvSpPr>
          <p:cNvPr id="2656" name="Shape 265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B050"/>
                </a:solidFill>
              </a:rPr>
              <a:t>x</a:t>
            </a:r>
            <a:endParaRPr sz="2530">
              <a:solidFill>
                <a:srgbClr val="00B050"/>
              </a:solidFill>
            </a:endParaRPr>
          </a:p>
        </p:txBody>
      </p:sp>
      <p:sp>
        <p:nvSpPr>
          <p:cNvPr id="2657" name="Shape 265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00B050"/>
              </a:solidFill>
            </a:endParaRPr>
          </a:p>
        </p:txBody>
      </p:sp>
      <p:sp>
        <p:nvSpPr>
          <p:cNvPr id="2658" name="Shape 265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00B050"/>
              </a:solidFill>
            </a:endParaRPr>
          </a:p>
        </p:txBody>
      </p:sp>
      <p:sp>
        <p:nvSpPr>
          <p:cNvPr id="2659" name="Shape 265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B050"/>
                </a:solidFill>
              </a:rPr>
              <a:t>y</a:t>
            </a:r>
            <a:endParaRPr sz="2530">
              <a:solidFill>
                <a:srgbClr val="00B050"/>
              </a:solidFill>
            </a:endParaRPr>
          </a:p>
        </p:txBody>
      </p:sp>
      <p:sp>
        <p:nvSpPr>
          <p:cNvPr id="2660" name="Shape 266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B050"/>
                </a:solidFill>
              </a:rPr>
              <a:t>y</a:t>
            </a:r>
            <a:endParaRPr sz="2530">
              <a:solidFill>
                <a:srgbClr val="00B050"/>
              </a:solidFill>
            </a:endParaRPr>
          </a:p>
        </p:txBody>
      </p:sp>
      <p:sp>
        <p:nvSpPr>
          <p:cNvPr id="2661" name="Shape 266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B050"/>
                </a:solidFill>
              </a:rPr>
              <a:t>z</a:t>
            </a:r>
            <a:endParaRPr sz="2530">
              <a:solidFill>
                <a:srgbClr val="00B050"/>
              </a:solidFill>
            </a:endParaRPr>
          </a:p>
        </p:txBody>
      </p:sp>
      <p:sp>
        <p:nvSpPr>
          <p:cNvPr id="2662" name="Shape 266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B050"/>
                </a:solidFill>
              </a:rPr>
              <a:t>z</a:t>
            </a:r>
            <a:endParaRPr sz="2530">
              <a:solidFill>
                <a:srgbClr val="00B050"/>
              </a:solidFill>
            </a:endParaRPr>
          </a:p>
        </p:txBody>
      </p:sp>
      <p:grpSp>
        <p:nvGrpSpPr>
          <p:cNvPr id="2666" name="Group 266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663" name="Shape 266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 dirty="0">
                  <a:solidFill>
                    <a:srgbClr val="FF9900"/>
                  </a:solidFill>
                </a:rPr>
                <a:t>5</a:t>
              </a:r>
              <a:endParaRPr sz="2530" dirty="0">
                <a:solidFill>
                  <a:srgbClr val="FF9900"/>
                </a:solidFill>
              </a:endParaRP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B050"/>
                  </a:solidFill>
                </a:rPr>
                <a:t>1</a:t>
              </a:r>
              <a:endParaRPr sz="2530">
                <a:solidFill>
                  <a:srgbClr val="00B050"/>
                </a:solidFill>
              </a:endParaRP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B050"/>
                  </a:solidFill>
                </a:rPr>
                <a:t>0</a:t>
              </a:r>
              <a:endParaRPr sz="2530">
                <a:solidFill>
                  <a:srgbClr val="00B050"/>
                </a:solidFill>
              </a:endParaRPr>
            </a:p>
          </p:txBody>
        </p:sp>
      </p:grpSp>
      <p:grpSp>
        <p:nvGrpSpPr>
          <p:cNvPr id="2670" name="Group 267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667" name="Shape 266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B050"/>
                  </a:solidFill>
                </a:rPr>
                <a:t>4</a:t>
              </a:r>
              <a:endParaRPr sz="2530">
                <a:solidFill>
                  <a:srgbClr val="00B050"/>
                </a:solidFill>
              </a:endParaRP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 dirty="0">
                  <a:solidFill>
                    <a:srgbClr val="FF9900"/>
                  </a:solidFill>
                </a:rPr>
                <a:t>0</a:t>
              </a:r>
              <a:endParaRPr sz="2530" dirty="0">
                <a:solidFill>
                  <a:srgbClr val="FF9900"/>
                </a:solidFill>
              </a:endParaRP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 dirty="0">
                  <a:solidFill>
                    <a:srgbClr val="FF9900"/>
                  </a:solidFill>
                </a:rPr>
                <a:t>1</a:t>
              </a:r>
              <a:endParaRPr sz="2530" dirty="0">
                <a:solidFill>
                  <a:srgbClr val="FF9900"/>
                </a:solidFill>
              </a:endParaRPr>
            </a:p>
          </p:txBody>
        </p:sp>
      </p:grpSp>
      <p:sp>
        <p:nvSpPr>
          <p:cNvPr id="2671" name="Shape 267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B050"/>
                </a:solidFill>
              </a:rPr>
              <a:t>4</a:t>
            </a:r>
            <a:endParaRPr sz="2530">
              <a:solidFill>
                <a:srgbClr val="00B050"/>
              </a:solidFill>
            </a:endParaRPr>
          </a:p>
        </p:txBody>
      </p:sp>
      <p:sp>
        <p:nvSpPr>
          <p:cNvPr id="2672" name="Shape 267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0"/>
              <a:t>routing loop!</a:t>
            </a:r>
            <a:endParaRPr sz="2530"/>
          </a:p>
        </p:txBody>
      </p:sp>
      <p:sp>
        <p:nvSpPr>
          <p:cNvPr id="2673" name="Shape 267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2674" name="Shape 267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675" name="Shape 267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Shape 268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0">
              <a:solidFill>
                <a:srgbClr val="FF9900"/>
              </a:solidFill>
            </a:endParaRPr>
          </a:p>
        </p:txBody>
      </p:sp>
      <p:sp>
        <p:nvSpPr>
          <p:cNvPr id="2679" name="Shape 267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0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680" name="Shape 268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1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681" name="Shape 268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2682" name="Shape 268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</a:fld>
            <a:endParaRPr lang="en-US"/>
          </a:p>
        </p:txBody>
      </p:sp>
      <p:sp>
        <p:nvSpPr>
          <p:cNvPr id="2684" name="Shape 268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>
                <a:solidFill>
                  <a:schemeClr val="bg1"/>
                </a:solidFill>
              </a:rPr>
              <a:t>x</a:t>
            </a:r>
            <a:endParaRPr sz="2955">
              <a:solidFill>
                <a:schemeClr val="bg1"/>
              </a:solidFill>
            </a:endParaRPr>
          </a:p>
        </p:txBody>
      </p:sp>
      <p:sp>
        <p:nvSpPr>
          <p:cNvPr id="2685" name="Shape 268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z</a:t>
            </a:r>
            <a:endParaRPr sz="2955"/>
          </a:p>
        </p:txBody>
      </p:sp>
      <p:sp>
        <p:nvSpPr>
          <p:cNvPr id="2686" name="Shape 268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y</a:t>
            </a:r>
            <a:endParaRPr sz="2955"/>
          </a:p>
        </p:txBody>
      </p:sp>
      <p:sp>
        <p:nvSpPr>
          <p:cNvPr id="2687" name="Shape 268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7</a:t>
            </a:r>
            <a:endParaRPr sz="2955"/>
          </a:p>
        </p:txBody>
      </p:sp>
      <p:sp>
        <p:nvSpPr>
          <p:cNvPr id="2688" name="Shape 268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1</a:t>
            </a:r>
            <a:endParaRPr sz="2955"/>
          </a:p>
        </p:txBody>
      </p:sp>
      <p:sp>
        <p:nvSpPr>
          <p:cNvPr id="2690" name="Shape 269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x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691" name="Shape 269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2692" name="Shape 269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2693" name="Shape 269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694" name="Shape 269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695" name="Shape 269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696" name="Shape 269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697" name="Shape 269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5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698" name="Shape 269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9900"/>
                </a:solidFill>
              </a:rPr>
              <a:t>1</a:t>
            </a:r>
            <a:endParaRPr sz="2530" dirty="0">
              <a:solidFill>
                <a:srgbClr val="009900"/>
              </a:solidFill>
            </a:endParaRPr>
          </a:p>
        </p:txBody>
      </p:sp>
      <p:sp>
        <p:nvSpPr>
          <p:cNvPr id="2699" name="Shape 269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0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2700" name="Shape 270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0">
              <a:solidFill>
                <a:srgbClr val="009900"/>
              </a:solidFill>
            </a:endParaRPr>
          </a:p>
        </p:txBody>
      </p:sp>
      <p:sp>
        <p:nvSpPr>
          <p:cNvPr id="2701" name="Shape 270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x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2702" name="Shape 270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009900"/>
              </a:solidFill>
            </a:endParaRPr>
          </a:p>
        </p:txBody>
      </p:sp>
      <p:sp>
        <p:nvSpPr>
          <p:cNvPr id="2703" name="Shape 270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009900"/>
              </a:solidFill>
            </a:endParaRPr>
          </a:p>
        </p:txBody>
      </p:sp>
      <p:sp>
        <p:nvSpPr>
          <p:cNvPr id="2704" name="Shape 270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y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2705" name="Shape 270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y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2706" name="Shape 270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z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2707" name="Shape 270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z</a:t>
            </a:r>
            <a:endParaRPr sz="2530">
              <a:solidFill>
                <a:srgbClr val="009900"/>
              </a:solidFill>
            </a:endParaRPr>
          </a:p>
        </p:txBody>
      </p:sp>
      <p:grpSp>
        <p:nvGrpSpPr>
          <p:cNvPr id="2711" name="Group 271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08" name="Shape 270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 dirty="0">
                  <a:solidFill>
                    <a:srgbClr val="FF9900"/>
                  </a:solidFill>
                </a:rPr>
                <a:t>5</a:t>
              </a:r>
              <a:endParaRPr sz="2530" dirty="0">
                <a:solidFill>
                  <a:srgbClr val="FF9900"/>
                </a:solidFill>
              </a:endParaRPr>
            </a:p>
          </p:txBody>
        </p:sp>
        <p:sp>
          <p:nvSpPr>
            <p:cNvPr id="2709" name="Shape 270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1</a:t>
              </a:r>
              <a:endParaRPr sz="2530">
                <a:solidFill>
                  <a:srgbClr val="009900"/>
                </a:solidFill>
              </a:endParaRPr>
            </a:p>
          </p:txBody>
        </p:sp>
        <p:sp>
          <p:nvSpPr>
            <p:cNvPr id="2710" name="Shape 271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0</a:t>
              </a:r>
              <a:endParaRPr sz="2530">
                <a:solidFill>
                  <a:srgbClr val="009900"/>
                </a:solidFill>
              </a:endParaRPr>
            </a:p>
          </p:txBody>
        </p:sp>
      </p:grpSp>
      <p:grpSp>
        <p:nvGrpSpPr>
          <p:cNvPr id="2715" name="Group 271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12" name="Shape 271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4</a:t>
              </a:r>
              <a:endParaRPr sz="2530">
                <a:solidFill>
                  <a:srgbClr val="009900"/>
                </a:solidFill>
              </a:endParaRPr>
            </a:p>
          </p:txBody>
        </p:sp>
        <p:sp>
          <p:nvSpPr>
            <p:cNvPr id="2713" name="Shape 271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 dirty="0">
                  <a:solidFill>
                    <a:srgbClr val="FF9900"/>
                  </a:solidFill>
                </a:rPr>
                <a:t>0</a:t>
              </a:r>
              <a:endParaRPr sz="2530" dirty="0">
                <a:solidFill>
                  <a:srgbClr val="FF9900"/>
                </a:solidFill>
              </a:endParaRPr>
            </a:p>
          </p:txBody>
        </p:sp>
        <p:sp>
          <p:nvSpPr>
            <p:cNvPr id="2714" name="Shape 271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 dirty="0">
                  <a:solidFill>
                    <a:srgbClr val="FF9900"/>
                  </a:solidFill>
                </a:rPr>
                <a:t>1</a:t>
              </a:r>
              <a:endParaRPr sz="2530" dirty="0">
                <a:solidFill>
                  <a:srgbClr val="FF9900"/>
                </a:solidFill>
              </a:endParaRPr>
            </a:p>
          </p:txBody>
        </p:sp>
      </p:grpSp>
      <p:sp>
        <p:nvSpPr>
          <p:cNvPr id="2716" name="Shape 271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9900"/>
                </a:solidFill>
              </a:rPr>
              <a:t>6</a:t>
            </a:r>
            <a:endParaRPr sz="2530" dirty="0">
              <a:solidFill>
                <a:srgbClr val="009900"/>
              </a:solidFill>
            </a:endParaRPr>
          </a:p>
        </p:txBody>
      </p:sp>
      <p:sp>
        <p:nvSpPr>
          <p:cNvPr id="2717" name="Shape 271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0"/>
              <a:t>routing loop!</a:t>
            </a:r>
            <a:endParaRPr sz="2530"/>
          </a:p>
        </p:txBody>
      </p:sp>
      <p:sp>
        <p:nvSpPr>
          <p:cNvPr id="2718" name="Shape 271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2719" name="Shape 271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20" name="Shape 272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8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Shape 273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0">
              <a:solidFill>
                <a:srgbClr val="FF9900"/>
              </a:solidFill>
            </a:endParaRPr>
          </a:p>
        </p:txBody>
      </p:sp>
      <p:sp>
        <p:nvSpPr>
          <p:cNvPr id="2724" name="Shape 272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0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725" name="Shape 272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1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726" name="Shape 272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2727" name="Shape 272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</a:fld>
            <a:endParaRPr lang="en-US"/>
          </a:p>
        </p:txBody>
      </p:sp>
      <p:sp>
        <p:nvSpPr>
          <p:cNvPr id="2729" name="Shape 272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 dirty="0">
                <a:solidFill>
                  <a:schemeClr val="bg1"/>
                </a:solidFill>
              </a:rPr>
              <a:t>x</a:t>
            </a:r>
            <a:endParaRPr sz="2955" dirty="0">
              <a:solidFill>
                <a:schemeClr val="bg1"/>
              </a:solidFill>
            </a:endParaRPr>
          </a:p>
        </p:txBody>
      </p:sp>
      <p:sp>
        <p:nvSpPr>
          <p:cNvPr id="2730" name="Shape 273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z</a:t>
            </a:r>
            <a:endParaRPr sz="2955"/>
          </a:p>
        </p:txBody>
      </p:sp>
      <p:sp>
        <p:nvSpPr>
          <p:cNvPr id="2731" name="Shape 273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y</a:t>
            </a:r>
            <a:endParaRPr sz="2955"/>
          </a:p>
        </p:txBody>
      </p:sp>
      <p:sp>
        <p:nvSpPr>
          <p:cNvPr id="2732" name="Shape 273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 dirty="0"/>
              <a:t>7</a:t>
            </a:r>
            <a:endParaRPr sz="2955" dirty="0"/>
          </a:p>
        </p:txBody>
      </p:sp>
      <p:sp>
        <p:nvSpPr>
          <p:cNvPr id="2733" name="Shape 273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1</a:t>
            </a:r>
            <a:endParaRPr sz="2955"/>
          </a:p>
        </p:txBody>
      </p:sp>
      <p:sp>
        <p:nvSpPr>
          <p:cNvPr id="2735" name="Shape 273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x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736" name="Shape 273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2737" name="Shape 273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2738" name="Shape 273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739" name="Shape 273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740" name="Shape 274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741" name="Shape 274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742" name="Shape 274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5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743" name="Shape 274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9900"/>
                </a:solidFill>
              </a:rPr>
              <a:t>1</a:t>
            </a:r>
            <a:endParaRPr sz="2530" dirty="0">
              <a:solidFill>
                <a:srgbClr val="009900"/>
              </a:solidFill>
            </a:endParaRPr>
          </a:p>
        </p:txBody>
      </p:sp>
      <p:sp>
        <p:nvSpPr>
          <p:cNvPr id="2744" name="Shape 274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9900"/>
                </a:solidFill>
              </a:rPr>
              <a:t>0</a:t>
            </a:r>
            <a:endParaRPr sz="2530" dirty="0">
              <a:solidFill>
                <a:srgbClr val="009900"/>
              </a:solidFill>
            </a:endParaRPr>
          </a:p>
        </p:txBody>
      </p:sp>
      <p:sp>
        <p:nvSpPr>
          <p:cNvPr id="2745" name="Shape 274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0">
              <a:solidFill>
                <a:srgbClr val="009900"/>
              </a:solidFill>
            </a:endParaRPr>
          </a:p>
        </p:txBody>
      </p:sp>
      <p:sp>
        <p:nvSpPr>
          <p:cNvPr id="2746" name="Shape 274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x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2747" name="Shape 274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009900"/>
              </a:solidFill>
            </a:endParaRPr>
          </a:p>
        </p:txBody>
      </p:sp>
      <p:sp>
        <p:nvSpPr>
          <p:cNvPr id="2748" name="Shape 274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009900"/>
              </a:solidFill>
            </a:endParaRPr>
          </a:p>
        </p:txBody>
      </p:sp>
      <p:sp>
        <p:nvSpPr>
          <p:cNvPr id="2749" name="Shape 274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y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2750" name="Shape 275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y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2751" name="Shape 275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9900"/>
                </a:solidFill>
              </a:rPr>
              <a:t>z</a:t>
            </a:r>
            <a:endParaRPr sz="2530" dirty="0">
              <a:solidFill>
                <a:srgbClr val="009900"/>
              </a:solidFill>
            </a:endParaRPr>
          </a:p>
        </p:txBody>
      </p:sp>
      <p:sp>
        <p:nvSpPr>
          <p:cNvPr id="2752" name="Shape 275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z</a:t>
            </a:r>
            <a:endParaRPr sz="2530">
              <a:solidFill>
                <a:srgbClr val="009900"/>
              </a:solidFill>
            </a:endParaRPr>
          </a:p>
        </p:txBody>
      </p:sp>
      <p:grpSp>
        <p:nvGrpSpPr>
          <p:cNvPr id="2756" name="Group 275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53" name="Shape 275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 dirty="0">
                  <a:solidFill>
                    <a:srgbClr val="FF9900"/>
                  </a:solidFill>
                </a:rPr>
                <a:t>5</a:t>
              </a:r>
              <a:endParaRPr sz="2530" dirty="0">
                <a:solidFill>
                  <a:srgbClr val="FF9900"/>
                </a:solidFill>
              </a:endParaRPr>
            </a:p>
          </p:txBody>
        </p:sp>
        <p:sp>
          <p:nvSpPr>
            <p:cNvPr id="2754" name="Shape 275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1</a:t>
              </a:r>
              <a:endParaRPr sz="2530">
                <a:solidFill>
                  <a:srgbClr val="009900"/>
                </a:solidFill>
              </a:endParaRPr>
            </a:p>
          </p:txBody>
        </p:sp>
        <p:sp>
          <p:nvSpPr>
            <p:cNvPr id="2755" name="Shape 275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0</a:t>
              </a:r>
              <a:endParaRPr sz="2530">
                <a:solidFill>
                  <a:srgbClr val="009900"/>
                </a:solidFill>
              </a:endParaRPr>
            </a:p>
          </p:txBody>
        </p:sp>
      </p:grpSp>
      <p:grpSp>
        <p:nvGrpSpPr>
          <p:cNvPr id="2760" name="Group 276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757" name="Shape 275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6</a:t>
              </a:r>
              <a:endParaRPr sz="2530">
                <a:solidFill>
                  <a:srgbClr val="009900"/>
                </a:solidFill>
              </a:endParaRPr>
            </a:p>
          </p:txBody>
        </p:sp>
        <p:sp>
          <p:nvSpPr>
            <p:cNvPr id="2758" name="Shape 275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 dirty="0">
                  <a:solidFill>
                    <a:srgbClr val="FF9900"/>
                  </a:solidFill>
                </a:rPr>
                <a:t>0</a:t>
              </a:r>
              <a:endParaRPr sz="2530" dirty="0">
                <a:solidFill>
                  <a:srgbClr val="FF9900"/>
                </a:solidFill>
              </a:endParaRP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 dirty="0">
                  <a:solidFill>
                    <a:srgbClr val="FF9900"/>
                  </a:solidFill>
                </a:rPr>
                <a:t>1</a:t>
              </a:r>
              <a:endParaRPr sz="2530" dirty="0">
                <a:solidFill>
                  <a:srgbClr val="FF9900"/>
                </a:solidFill>
              </a:endParaRPr>
            </a:p>
          </p:txBody>
        </p:sp>
      </p:grpSp>
      <p:sp>
        <p:nvSpPr>
          <p:cNvPr id="2761" name="Shape 276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9900"/>
                </a:solidFill>
              </a:rPr>
              <a:t>6</a:t>
            </a:r>
            <a:endParaRPr sz="2530" dirty="0">
              <a:solidFill>
                <a:srgbClr val="009900"/>
              </a:solidFill>
            </a:endParaRPr>
          </a:p>
        </p:txBody>
      </p:sp>
      <p:sp>
        <p:nvSpPr>
          <p:cNvPr id="2762" name="Shape 276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0"/>
              <a:t>routing loop!</a:t>
            </a:r>
            <a:endParaRPr sz="2530"/>
          </a:p>
        </p:txBody>
      </p:sp>
      <p:sp>
        <p:nvSpPr>
          <p:cNvPr id="2764" name="Shape 276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765" name="Shape 276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51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Shape 277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0">
              <a:solidFill>
                <a:srgbClr val="FF9900"/>
              </a:solidFill>
            </a:endParaRPr>
          </a:p>
        </p:txBody>
      </p:sp>
      <p:sp>
        <p:nvSpPr>
          <p:cNvPr id="2769" name="Shape 276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0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770" name="Shape 277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1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771" name="Shape 277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2772" name="Shape 277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</a:fld>
            <a:endParaRPr lang="en-US"/>
          </a:p>
        </p:txBody>
      </p:sp>
      <p:sp>
        <p:nvSpPr>
          <p:cNvPr id="2774" name="Shape 277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>
                <a:solidFill>
                  <a:schemeClr val="bg1"/>
                </a:solidFill>
              </a:rPr>
              <a:t>x</a:t>
            </a:r>
            <a:endParaRPr sz="2955">
              <a:solidFill>
                <a:schemeClr val="bg1"/>
              </a:solidFill>
            </a:endParaRPr>
          </a:p>
        </p:txBody>
      </p:sp>
      <p:sp>
        <p:nvSpPr>
          <p:cNvPr id="2775" name="Shape 277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z</a:t>
            </a:r>
            <a:endParaRPr sz="2955"/>
          </a:p>
        </p:txBody>
      </p:sp>
      <p:sp>
        <p:nvSpPr>
          <p:cNvPr id="2776" name="Shape 277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y</a:t>
            </a:r>
            <a:endParaRPr sz="2955"/>
          </a:p>
        </p:txBody>
      </p:sp>
      <p:sp>
        <p:nvSpPr>
          <p:cNvPr id="2777" name="Shape 277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7</a:t>
            </a:r>
            <a:endParaRPr sz="2955"/>
          </a:p>
        </p:txBody>
      </p:sp>
      <p:sp>
        <p:nvSpPr>
          <p:cNvPr id="2778" name="Shape 277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1</a:t>
            </a:r>
            <a:endParaRPr sz="2955"/>
          </a:p>
        </p:txBody>
      </p:sp>
      <p:sp>
        <p:nvSpPr>
          <p:cNvPr id="2780" name="Shape 278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x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781" name="Shape 278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2782" name="Shape 278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2783" name="Shape 278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784" name="Shape 278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785" name="Shape 278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786" name="Shape 278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787" name="Shape 278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5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788" name="Shape 278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9900"/>
                </a:solidFill>
              </a:rPr>
              <a:t>1</a:t>
            </a:r>
            <a:endParaRPr sz="2530" dirty="0">
              <a:solidFill>
                <a:srgbClr val="009900"/>
              </a:solidFill>
            </a:endParaRPr>
          </a:p>
        </p:txBody>
      </p:sp>
      <p:sp>
        <p:nvSpPr>
          <p:cNvPr id="2789" name="Shape 278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9900"/>
                </a:solidFill>
              </a:rPr>
              <a:t>0</a:t>
            </a:r>
            <a:endParaRPr sz="2530" dirty="0">
              <a:solidFill>
                <a:srgbClr val="009900"/>
              </a:solidFill>
            </a:endParaRPr>
          </a:p>
        </p:txBody>
      </p:sp>
      <p:sp>
        <p:nvSpPr>
          <p:cNvPr id="2790" name="Shape 279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0">
              <a:solidFill>
                <a:srgbClr val="009900"/>
              </a:solidFill>
            </a:endParaRPr>
          </a:p>
        </p:txBody>
      </p:sp>
      <p:sp>
        <p:nvSpPr>
          <p:cNvPr id="2791" name="Shape 279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x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2792" name="Shape 279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009900"/>
              </a:solidFill>
            </a:endParaRPr>
          </a:p>
        </p:txBody>
      </p:sp>
      <p:sp>
        <p:nvSpPr>
          <p:cNvPr id="2793" name="Shape 279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009900"/>
              </a:solidFill>
            </a:endParaRPr>
          </a:p>
        </p:txBody>
      </p:sp>
      <p:sp>
        <p:nvSpPr>
          <p:cNvPr id="2794" name="Shape 279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y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2795" name="Shape 279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y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2796" name="Shape 279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z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2797" name="Shape 279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z</a:t>
            </a:r>
            <a:endParaRPr sz="2530">
              <a:solidFill>
                <a:srgbClr val="009900"/>
              </a:solidFill>
            </a:endParaRPr>
          </a:p>
        </p:txBody>
      </p:sp>
      <p:grpSp>
        <p:nvGrpSpPr>
          <p:cNvPr id="2801" name="Group 280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798" name="Shape 279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 dirty="0">
                  <a:solidFill>
                    <a:srgbClr val="FF9900"/>
                  </a:solidFill>
                </a:rPr>
                <a:t>7</a:t>
              </a:r>
              <a:endParaRPr sz="2530" dirty="0">
                <a:solidFill>
                  <a:srgbClr val="FF9900"/>
                </a:solidFill>
              </a:endParaRPr>
            </a:p>
          </p:txBody>
        </p:sp>
        <p:sp>
          <p:nvSpPr>
            <p:cNvPr id="2799" name="Shape 279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1</a:t>
              </a:r>
              <a:endParaRPr sz="2530">
                <a:solidFill>
                  <a:srgbClr val="009900"/>
                </a:solidFill>
              </a:endParaRP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0</a:t>
              </a:r>
              <a:endParaRPr sz="2530">
                <a:solidFill>
                  <a:srgbClr val="009900"/>
                </a:solidFill>
              </a:endParaRPr>
            </a:p>
          </p:txBody>
        </p:sp>
      </p:grpSp>
      <p:grpSp>
        <p:nvGrpSpPr>
          <p:cNvPr id="2805" name="Group 280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02" name="Shape 280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6</a:t>
              </a:r>
              <a:endParaRPr sz="2530">
                <a:solidFill>
                  <a:srgbClr val="009900"/>
                </a:solidFill>
              </a:endParaRP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 dirty="0">
                  <a:solidFill>
                    <a:srgbClr val="FF9900"/>
                  </a:solidFill>
                </a:rPr>
                <a:t>0</a:t>
              </a:r>
              <a:endParaRPr sz="2530" dirty="0">
                <a:solidFill>
                  <a:srgbClr val="FF9900"/>
                </a:solidFill>
              </a:endParaRPr>
            </a:p>
          </p:txBody>
        </p:sp>
        <p:sp>
          <p:nvSpPr>
            <p:cNvPr id="2804" name="Shape 280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 dirty="0">
                  <a:solidFill>
                    <a:srgbClr val="FF9900"/>
                  </a:solidFill>
                </a:rPr>
                <a:t>1</a:t>
              </a:r>
              <a:endParaRPr sz="2530" dirty="0">
                <a:solidFill>
                  <a:srgbClr val="FF9900"/>
                </a:solidFill>
              </a:endParaRPr>
            </a:p>
          </p:txBody>
        </p:sp>
      </p:grpSp>
      <p:sp>
        <p:nvSpPr>
          <p:cNvPr id="2806" name="Shape 280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9900"/>
                </a:solidFill>
              </a:rPr>
              <a:t>6</a:t>
            </a:r>
            <a:endParaRPr sz="2530" dirty="0">
              <a:solidFill>
                <a:srgbClr val="009900"/>
              </a:solidFill>
            </a:endParaRPr>
          </a:p>
        </p:txBody>
      </p:sp>
      <p:sp>
        <p:nvSpPr>
          <p:cNvPr id="2807" name="Shape 280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0"/>
              <a:t>routing loop!</a:t>
            </a:r>
            <a:endParaRPr sz="2530"/>
          </a:p>
        </p:txBody>
      </p:sp>
      <p:sp>
        <p:nvSpPr>
          <p:cNvPr id="2808" name="Shape 2808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009900"/>
              </a:solidFill>
            </a:endParaRPr>
          </a:p>
        </p:txBody>
      </p:sp>
      <p:sp>
        <p:nvSpPr>
          <p:cNvPr id="2809" name="Shape 280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10" name="Shape 281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8" grpId="0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Shape 282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0">
              <a:solidFill>
                <a:srgbClr val="FF9900"/>
              </a:solidFill>
            </a:endParaRPr>
          </a:p>
        </p:txBody>
      </p:sp>
      <p:sp>
        <p:nvSpPr>
          <p:cNvPr id="2814" name="Shape 281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0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815" name="Shape 281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1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816" name="Shape 281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2817" name="Shape 281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</a:fld>
            <a:endParaRPr lang="en-US"/>
          </a:p>
        </p:txBody>
      </p:sp>
      <p:sp>
        <p:nvSpPr>
          <p:cNvPr id="2819" name="Shape 281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>
                <a:solidFill>
                  <a:schemeClr val="bg1"/>
                </a:solidFill>
              </a:rPr>
              <a:t>x</a:t>
            </a:r>
            <a:endParaRPr sz="2955">
              <a:solidFill>
                <a:schemeClr val="bg1"/>
              </a:solidFill>
            </a:endParaRPr>
          </a:p>
        </p:txBody>
      </p:sp>
      <p:sp>
        <p:nvSpPr>
          <p:cNvPr id="2820" name="Shape 282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z</a:t>
            </a:r>
            <a:endParaRPr sz="2955"/>
          </a:p>
        </p:txBody>
      </p:sp>
      <p:sp>
        <p:nvSpPr>
          <p:cNvPr id="2821" name="Shape 282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y</a:t>
            </a:r>
            <a:endParaRPr sz="2955"/>
          </a:p>
        </p:txBody>
      </p:sp>
      <p:sp>
        <p:nvSpPr>
          <p:cNvPr id="2822" name="Shape 282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7</a:t>
            </a:r>
            <a:endParaRPr sz="2955"/>
          </a:p>
        </p:txBody>
      </p:sp>
      <p:sp>
        <p:nvSpPr>
          <p:cNvPr id="2823" name="Shape 282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1</a:t>
            </a:r>
            <a:endParaRPr sz="2955"/>
          </a:p>
        </p:txBody>
      </p:sp>
      <p:sp>
        <p:nvSpPr>
          <p:cNvPr id="2825" name="Shape 282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x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826" name="Shape 282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2827" name="Shape 282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2828" name="Shape 282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829" name="Shape 282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830" name="Shape 283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831" name="Shape 283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832" name="Shape 283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7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833" name="Shape 283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9900"/>
                </a:solidFill>
              </a:rPr>
              <a:t>1</a:t>
            </a:r>
            <a:endParaRPr sz="2530" dirty="0">
              <a:solidFill>
                <a:srgbClr val="009900"/>
              </a:solidFill>
            </a:endParaRPr>
          </a:p>
        </p:txBody>
      </p:sp>
      <p:sp>
        <p:nvSpPr>
          <p:cNvPr id="2834" name="Shape 283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9900"/>
                </a:solidFill>
              </a:rPr>
              <a:t>0</a:t>
            </a:r>
            <a:endParaRPr sz="2530" dirty="0">
              <a:solidFill>
                <a:srgbClr val="009900"/>
              </a:solidFill>
            </a:endParaRPr>
          </a:p>
        </p:txBody>
      </p:sp>
      <p:sp>
        <p:nvSpPr>
          <p:cNvPr id="2835" name="Shape 283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0">
              <a:solidFill>
                <a:srgbClr val="009900"/>
              </a:solidFill>
            </a:endParaRPr>
          </a:p>
        </p:txBody>
      </p:sp>
      <p:sp>
        <p:nvSpPr>
          <p:cNvPr id="2836" name="Shape 283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x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2837" name="Shape 283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009900"/>
              </a:solidFill>
            </a:endParaRPr>
          </a:p>
        </p:txBody>
      </p:sp>
      <p:sp>
        <p:nvSpPr>
          <p:cNvPr id="2838" name="Shape 283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009900"/>
              </a:solidFill>
            </a:endParaRPr>
          </a:p>
        </p:txBody>
      </p:sp>
      <p:sp>
        <p:nvSpPr>
          <p:cNvPr id="2839" name="Shape 283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y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2840" name="Shape 284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y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2841" name="Shape 284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z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2842" name="Shape 284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z</a:t>
            </a:r>
            <a:endParaRPr sz="2530">
              <a:solidFill>
                <a:srgbClr val="009900"/>
              </a:solidFill>
            </a:endParaRPr>
          </a:p>
        </p:txBody>
      </p:sp>
      <p:grpSp>
        <p:nvGrpSpPr>
          <p:cNvPr id="2846" name="Group 284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43" name="Shape 284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 dirty="0">
                  <a:solidFill>
                    <a:srgbClr val="FF9900"/>
                  </a:solidFill>
                </a:rPr>
                <a:t>7</a:t>
              </a:r>
              <a:endParaRPr sz="2530" dirty="0">
                <a:solidFill>
                  <a:srgbClr val="FF9900"/>
                </a:solidFill>
              </a:endParaRPr>
            </a:p>
          </p:txBody>
        </p:sp>
        <p:sp>
          <p:nvSpPr>
            <p:cNvPr id="2844" name="Shape 284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1</a:t>
              </a:r>
              <a:endParaRPr sz="2530">
                <a:solidFill>
                  <a:srgbClr val="009900"/>
                </a:solidFill>
              </a:endParaRPr>
            </a:p>
          </p:txBody>
        </p:sp>
        <p:sp>
          <p:nvSpPr>
            <p:cNvPr id="2845" name="Shape 284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0</a:t>
              </a:r>
              <a:endParaRPr sz="2530">
                <a:solidFill>
                  <a:srgbClr val="009900"/>
                </a:solidFill>
              </a:endParaRPr>
            </a:p>
          </p:txBody>
        </p:sp>
      </p:grpSp>
      <p:grpSp>
        <p:nvGrpSpPr>
          <p:cNvPr id="2850" name="Group 285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47" name="Shape 284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6</a:t>
              </a:r>
              <a:endParaRPr sz="2530">
                <a:solidFill>
                  <a:srgbClr val="009900"/>
                </a:solidFill>
              </a:endParaRPr>
            </a:p>
          </p:txBody>
        </p:sp>
        <p:sp>
          <p:nvSpPr>
            <p:cNvPr id="2848" name="Shape 284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 dirty="0">
                  <a:solidFill>
                    <a:srgbClr val="FF9900"/>
                  </a:solidFill>
                </a:rPr>
                <a:t>0</a:t>
              </a:r>
              <a:endParaRPr sz="2530" dirty="0">
                <a:solidFill>
                  <a:srgbClr val="FF9900"/>
                </a:solidFill>
              </a:endParaRPr>
            </a:p>
          </p:txBody>
        </p:sp>
        <p:sp>
          <p:nvSpPr>
            <p:cNvPr id="2849" name="Shape 284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 dirty="0">
                  <a:solidFill>
                    <a:srgbClr val="FF9900"/>
                  </a:solidFill>
                </a:rPr>
                <a:t>1</a:t>
              </a:r>
              <a:endParaRPr sz="2530" dirty="0">
                <a:solidFill>
                  <a:srgbClr val="FF9900"/>
                </a:solidFill>
              </a:endParaRPr>
            </a:p>
          </p:txBody>
        </p:sp>
      </p:grpSp>
      <p:sp>
        <p:nvSpPr>
          <p:cNvPr id="2851" name="Shape 285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9900"/>
                </a:solidFill>
              </a:rPr>
              <a:t>6</a:t>
            </a:r>
            <a:endParaRPr sz="2530" dirty="0">
              <a:solidFill>
                <a:srgbClr val="009900"/>
              </a:solidFill>
            </a:endParaRPr>
          </a:p>
        </p:txBody>
      </p:sp>
      <p:sp>
        <p:nvSpPr>
          <p:cNvPr id="2852" name="Shape 285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0"/>
              <a:t>routing loop!</a:t>
            </a:r>
            <a:endParaRPr sz="2530"/>
          </a:p>
        </p:txBody>
      </p:sp>
      <p:sp>
        <p:nvSpPr>
          <p:cNvPr id="2853" name="Shape 2853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2854" name="Shape 285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855" name="Shape 285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3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Recap: Least-cost path routing</a:t>
            </a:r>
            <a:endParaRPr lang="en-US" dirty="0"/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Given:</a:t>
            </a:r>
            <a:r>
              <a:rPr lang="en-US" dirty="0"/>
              <a:t> router graph &amp; link costs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Goal:</a:t>
            </a:r>
            <a:r>
              <a:rPr lang="en-US" dirty="0"/>
              <a:t> find least-cost path                                            </a:t>
            </a:r>
            <a:endParaRPr lang="en-US" dirty="0"/>
          </a:p>
          <a:p>
            <a:pPr lvl="1"/>
            <a:r>
              <a:rPr lang="en-US" dirty="0"/>
              <a:t>From each source router to each destination router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Easy way to avoid loops</a:t>
            </a:r>
            <a:endParaRPr lang="en-US" dirty="0"/>
          </a:p>
          <a:p>
            <a:pPr lvl="1"/>
            <a:r>
              <a:rPr lang="en-US" dirty="0"/>
              <a:t>No reasonable cost metric is minimized by traversing a loop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Shape 286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0">
              <a:solidFill>
                <a:srgbClr val="FF9900"/>
              </a:solidFill>
            </a:endParaRPr>
          </a:p>
        </p:txBody>
      </p:sp>
      <p:sp>
        <p:nvSpPr>
          <p:cNvPr id="2859" name="Shape 285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0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860" name="Shape 286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1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861" name="Shape 286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2862" name="Shape 286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</a:fld>
            <a:endParaRPr lang="en-US"/>
          </a:p>
        </p:txBody>
      </p:sp>
      <p:sp>
        <p:nvSpPr>
          <p:cNvPr id="2864" name="Shape 286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>
                <a:solidFill>
                  <a:schemeClr val="bg1"/>
                </a:solidFill>
              </a:rPr>
              <a:t>x</a:t>
            </a:r>
            <a:endParaRPr sz="2955">
              <a:solidFill>
                <a:schemeClr val="bg1"/>
              </a:solidFill>
            </a:endParaRPr>
          </a:p>
        </p:txBody>
      </p:sp>
      <p:sp>
        <p:nvSpPr>
          <p:cNvPr id="2865" name="Shape 286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z</a:t>
            </a:r>
            <a:endParaRPr sz="2955"/>
          </a:p>
        </p:txBody>
      </p:sp>
      <p:sp>
        <p:nvSpPr>
          <p:cNvPr id="2866" name="Shape 286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y</a:t>
            </a:r>
            <a:endParaRPr sz="2955"/>
          </a:p>
        </p:txBody>
      </p:sp>
      <p:sp>
        <p:nvSpPr>
          <p:cNvPr id="2867" name="Shape 286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7</a:t>
            </a:r>
            <a:endParaRPr sz="2955"/>
          </a:p>
        </p:txBody>
      </p:sp>
      <p:sp>
        <p:nvSpPr>
          <p:cNvPr id="2868" name="Shape 286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1</a:t>
            </a:r>
            <a:endParaRPr sz="2955"/>
          </a:p>
        </p:txBody>
      </p:sp>
      <p:sp>
        <p:nvSpPr>
          <p:cNvPr id="2870" name="Shape 287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x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871" name="Shape 287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2872" name="Shape 287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2873" name="Shape 287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874" name="Shape 287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875" name="Shape 287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876" name="Shape 287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877" name="Shape 287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7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878" name="Shape 287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9900"/>
                </a:solidFill>
              </a:rPr>
              <a:t>1</a:t>
            </a:r>
            <a:endParaRPr sz="2530" dirty="0">
              <a:solidFill>
                <a:srgbClr val="009900"/>
              </a:solidFill>
            </a:endParaRPr>
          </a:p>
        </p:txBody>
      </p:sp>
      <p:sp>
        <p:nvSpPr>
          <p:cNvPr id="2879" name="Shape 287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9900"/>
                </a:solidFill>
              </a:rPr>
              <a:t>0</a:t>
            </a:r>
            <a:endParaRPr sz="2530" dirty="0">
              <a:solidFill>
                <a:srgbClr val="009900"/>
              </a:solidFill>
            </a:endParaRPr>
          </a:p>
        </p:txBody>
      </p:sp>
      <p:sp>
        <p:nvSpPr>
          <p:cNvPr id="2880" name="Shape 288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0">
              <a:solidFill>
                <a:srgbClr val="009900"/>
              </a:solidFill>
            </a:endParaRPr>
          </a:p>
        </p:txBody>
      </p:sp>
      <p:sp>
        <p:nvSpPr>
          <p:cNvPr id="2881" name="Shape 288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x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2882" name="Shape 288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009900"/>
              </a:solidFill>
            </a:endParaRPr>
          </a:p>
        </p:txBody>
      </p:sp>
      <p:sp>
        <p:nvSpPr>
          <p:cNvPr id="2883" name="Shape 288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009900"/>
              </a:solidFill>
            </a:endParaRPr>
          </a:p>
        </p:txBody>
      </p:sp>
      <p:sp>
        <p:nvSpPr>
          <p:cNvPr id="2884" name="Shape 288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y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2885" name="Shape 288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y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2886" name="Shape 288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z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2887" name="Shape 288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z</a:t>
            </a:r>
            <a:endParaRPr sz="2530">
              <a:solidFill>
                <a:srgbClr val="009900"/>
              </a:solidFill>
            </a:endParaRPr>
          </a:p>
        </p:txBody>
      </p:sp>
      <p:grpSp>
        <p:nvGrpSpPr>
          <p:cNvPr id="2891" name="Group 289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888" name="Shape 288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 dirty="0">
                  <a:solidFill>
                    <a:srgbClr val="FF9900"/>
                  </a:solidFill>
                </a:rPr>
                <a:t>7</a:t>
              </a:r>
              <a:endParaRPr sz="2530" dirty="0">
                <a:solidFill>
                  <a:srgbClr val="FF9900"/>
                </a:solidFill>
              </a:endParaRPr>
            </a:p>
          </p:txBody>
        </p:sp>
        <p:sp>
          <p:nvSpPr>
            <p:cNvPr id="2889" name="Shape 288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1</a:t>
              </a:r>
              <a:endParaRPr sz="2530">
                <a:solidFill>
                  <a:srgbClr val="009900"/>
                </a:solidFill>
              </a:endParaRP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0</a:t>
              </a:r>
              <a:endParaRPr sz="2530">
                <a:solidFill>
                  <a:srgbClr val="009900"/>
                </a:solidFill>
              </a:endParaRPr>
            </a:p>
          </p:txBody>
        </p:sp>
      </p:grpSp>
      <p:grpSp>
        <p:nvGrpSpPr>
          <p:cNvPr id="2895" name="Group 289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892" name="Shape 289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6</a:t>
              </a:r>
              <a:endParaRPr sz="2530">
                <a:solidFill>
                  <a:srgbClr val="009900"/>
                </a:solidFill>
              </a:endParaRP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 dirty="0">
                  <a:solidFill>
                    <a:srgbClr val="FF9900"/>
                  </a:solidFill>
                </a:rPr>
                <a:t>0</a:t>
              </a:r>
              <a:endParaRPr sz="2530" dirty="0">
                <a:solidFill>
                  <a:srgbClr val="FF9900"/>
                </a:solidFill>
              </a:endParaRP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 dirty="0">
                  <a:solidFill>
                    <a:srgbClr val="FF9900"/>
                  </a:solidFill>
                </a:rPr>
                <a:t>1</a:t>
              </a:r>
              <a:endParaRPr sz="2530" dirty="0">
                <a:solidFill>
                  <a:srgbClr val="FF9900"/>
                </a:solidFill>
              </a:endParaRPr>
            </a:p>
          </p:txBody>
        </p:sp>
      </p:grpSp>
      <p:sp>
        <p:nvSpPr>
          <p:cNvPr id="2896" name="Shape 289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9900"/>
                </a:solidFill>
              </a:rPr>
              <a:t>8</a:t>
            </a:r>
            <a:endParaRPr sz="2530" dirty="0">
              <a:solidFill>
                <a:srgbClr val="009900"/>
              </a:solidFill>
            </a:endParaRPr>
          </a:p>
        </p:txBody>
      </p:sp>
      <p:sp>
        <p:nvSpPr>
          <p:cNvPr id="2897" name="Shape 289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0"/>
              <a:t>routing loop!</a:t>
            </a:r>
            <a:endParaRPr sz="2530"/>
          </a:p>
        </p:txBody>
      </p:sp>
      <p:sp>
        <p:nvSpPr>
          <p:cNvPr id="2898" name="Shape 2898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2899" name="Shape 289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00" name="Shape 290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" grpId="0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4" name="Shape 2914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0">
              <a:solidFill>
                <a:srgbClr val="FF9900"/>
              </a:solidFill>
            </a:endParaRPr>
          </a:p>
        </p:txBody>
      </p:sp>
      <p:sp>
        <p:nvSpPr>
          <p:cNvPr id="2904" name="Shape 2904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0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905" name="Shape 2905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1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906" name="Shape 2906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2907" name="Shape 2907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</a:fld>
            <a:endParaRPr lang="en-US"/>
          </a:p>
        </p:txBody>
      </p:sp>
      <p:sp>
        <p:nvSpPr>
          <p:cNvPr id="2909" name="Shape 2909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>
                <a:solidFill>
                  <a:schemeClr val="bg1"/>
                </a:solidFill>
              </a:rPr>
              <a:t>x</a:t>
            </a:r>
            <a:endParaRPr sz="2955">
              <a:solidFill>
                <a:schemeClr val="bg1"/>
              </a:solidFill>
            </a:endParaRPr>
          </a:p>
        </p:txBody>
      </p:sp>
      <p:sp>
        <p:nvSpPr>
          <p:cNvPr id="2910" name="Shape 2910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z</a:t>
            </a:r>
            <a:endParaRPr sz="2955"/>
          </a:p>
        </p:txBody>
      </p:sp>
      <p:sp>
        <p:nvSpPr>
          <p:cNvPr id="2911" name="Shape 2911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y</a:t>
            </a:r>
            <a:endParaRPr sz="2955"/>
          </a:p>
        </p:txBody>
      </p:sp>
      <p:sp>
        <p:nvSpPr>
          <p:cNvPr id="2912" name="Shape 2912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7</a:t>
            </a:r>
            <a:endParaRPr sz="2955"/>
          </a:p>
        </p:txBody>
      </p:sp>
      <p:sp>
        <p:nvSpPr>
          <p:cNvPr id="2913" name="Shape 2913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1</a:t>
            </a:r>
            <a:endParaRPr sz="2955"/>
          </a:p>
        </p:txBody>
      </p:sp>
      <p:sp>
        <p:nvSpPr>
          <p:cNvPr id="2915" name="Shape 2915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x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916" name="Shape 2916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2917" name="Shape 2917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2918" name="Shape 2918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919" name="Shape 2919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920" name="Shape 2920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921" name="Shape 2921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922" name="Shape 2922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7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923" name="Shape 2923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1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2924" name="Shape 2924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0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2925" name="Shape 2925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0">
              <a:solidFill>
                <a:srgbClr val="009900"/>
              </a:solidFill>
            </a:endParaRPr>
          </a:p>
        </p:txBody>
      </p:sp>
      <p:sp>
        <p:nvSpPr>
          <p:cNvPr id="2926" name="Shape 2926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x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2927" name="Shape 2927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009900"/>
              </a:solidFill>
            </a:endParaRPr>
          </a:p>
        </p:txBody>
      </p:sp>
      <p:sp>
        <p:nvSpPr>
          <p:cNvPr id="2928" name="Shape 2928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009900"/>
              </a:solidFill>
            </a:endParaRPr>
          </a:p>
        </p:txBody>
      </p:sp>
      <p:sp>
        <p:nvSpPr>
          <p:cNvPr id="2929" name="Shape 2929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y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2930" name="Shape 2930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y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2931" name="Shape 2931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z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2932" name="Shape 2932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z</a:t>
            </a:r>
            <a:endParaRPr sz="2530">
              <a:solidFill>
                <a:srgbClr val="009900"/>
              </a:solidFill>
            </a:endParaRPr>
          </a:p>
        </p:txBody>
      </p:sp>
      <p:grpSp>
        <p:nvGrpSpPr>
          <p:cNvPr id="2936" name="Group 2936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33" name="Shape 2933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 dirty="0">
                  <a:solidFill>
                    <a:srgbClr val="FF9900"/>
                  </a:solidFill>
                </a:rPr>
                <a:t>7</a:t>
              </a:r>
              <a:endParaRPr sz="2530" dirty="0">
                <a:solidFill>
                  <a:srgbClr val="FF9900"/>
                </a:solidFill>
              </a:endParaRPr>
            </a:p>
          </p:txBody>
        </p:sp>
        <p:sp>
          <p:nvSpPr>
            <p:cNvPr id="2934" name="Shape 2934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1</a:t>
              </a:r>
              <a:endParaRPr sz="2530">
                <a:solidFill>
                  <a:srgbClr val="009900"/>
                </a:solidFill>
              </a:endParaRPr>
            </a:p>
          </p:txBody>
        </p:sp>
        <p:sp>
          <p:nvSpPr>
            <p:cNvPr id="2935" name="Shape 2935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0</a:t>
              </a:r>
              <a:endParaRPr sz="2530">
                <a:solidFill>
                  <a:srgbClr val="009900"/>
                </a:solidFill>
              </a:endParaRPr>
            </a:p>
          </p:txBody>
        </p:sp>
      </p:grpSp>
      <p:grpSp>
        <p:nvGrpSpPr>
          <p:cNvPr id="2940" name="Group 2940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37" name="Shape 2937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8</a:t>
              </a:r>
              <a:endParaRPr sz="2530">
                <a:solidFill>
                  <a:srgbClr val="009900"/>
                </a:solidFill>
              </a:endParaRPr>
            </a:p>
          </p:txBody>
        </p:sp>
        <p:sp>
          <p:nvSpPr>
            <p:cNvPr id="2938" name="Shape 2938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 dirty="0">
                  <a:solidFill>
                    <a:srgbClr val="FF9900"/>
                  </a:solidFill>
                </a:rPr>
                <a:t>0</a:t>
              </a:r>
              <a:endParaRPr sz="2530" dirty="0">
                <a:solidFill>
                  <a:srgbClr val="FF9900"/>
                </a:solidFill>
              </a:endParaRPr>
            </a:p>
          </p:txBody>
        </p:sp>
        <p:sp>
          <p:nvSpPr>
            <p:cNvPr id="2939" name="Shape 2939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 dirty="0">
                  <a:solidFill>
                    <a:srgbClr val="FF9900"/>
                  </a:solidFill>
                </a:rPr>
                <a:t>1</a:t>
              </a:r>
              <a:endParaRPr sz="2530" dirty="0">
                <a:solidFill>
                  <a:srgbClr val="FF9900"/>
                </a:solidFill>
              </a:endParaRPr>
            </a:p>
          </p:txBody>
        </p:sp>
      </p:grpSp>
      <p:sp>
        <p:nvSpPr>
          <p:cNvPr id="2941" name="Shape 2941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9900"/>
                </a:solidFill>
              </a:rPr>
              <a:t>8</a:t>
            </a:r>
            <a:endParaRPr sz="2530" dirty="0">
              <a:solidFill>
                <a:srgbClr val="009900"/>
              </a:solidFill>
            </a:endParaRPr>
          </a:p>
        </p:txBody>
      </p:sp>
      <p:sp>
        <p:nvSpPr>
          <p:cNvPr id="2942" name="Shape 2942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0"/>
              <a:t>routing loop!</a:t>
            </a:r>
            <a:endParaRPr sz="2530"/>
          </a:p>
        </p:txBody>
      </p:sp>
      <p:sp>
        <p:nvSpPr>
          <p:cNvPr id="2943" name="Shape 2943"/>
          <p:cNvSpPr/>
          <p:nvPr/>
        </p:nvSpPr>
        <p:spPr>
          <a:xfrm>
            <a:off x="6830513" y="5552369"/>
            <a:ext cx="632201" cy="590971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009900"/>
              </a:solidFill>
            </a:endParaRPr>
          </a:p>
        </p:txBody>
      </p:sp>
      <p:sp>
        <p:nvSpPr>
          <p:cNvPr id="2944" name="Shape 2944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45" name="Shape 2945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3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Shape 295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0">
              <a:solidFill>
                <a:srgbClr val="FF9900"/>
              </a:solidFill>
            </a:endParaRPr>
          </a:p>
        </p:txBody>
      </p:sp>
      <p:sp>
        <p:nvSpPr>
          <p:cNvPr id="2949" name="Shape 2949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0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950" name="Shape 2950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1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951" name="Shape 2951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2952" name="Shape 2952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</a:fld>
            <a:endParaRPr lang="en-US"/>
          </a:p>
        </p:txBody>
      </p:sp>
      <p:sp>
        <p:nvSpPr>
          <p:cNvPr id="2954" name="Shape 2954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>
                <a:solidFill>
                  <a:schemeClr val="bg1"/>
                </a:solidFill>
              </a:rPr>
              <a:t>x</a:t>
            </a:r>
            <a:endParaRPr sz="2955">
              <a:solidFill>
                <a:schemeClr val="bg1"/>
              </a:solidFill>
            </a:endParaRPr>
          </a:p>
        </p:txBody>
      </p:sp>
      <p:sp>
        <p:nvSpPr>
          <p:cNvPr id="2955" name="Shape 2955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z</a:t>
            </a:r>
            <a:endParaRPr sz="2955"/>
          </a:p>
        </p:txBody>
      </p:sp>
      <p:sp>
        <p:nvSpPr>
          <p:cNvPr id="2956" name="Shape 2956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y</a:t>
            </a:r>
            <a:endParaRPr sz="2955"/>
          </a:p>
        </p:txBody>
      </p:sp>
      <p:sp>
        <p:nvSpPr>
          <p:cNvPr id="2957" name="Shape 2957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7</a:t>
            </a:r>
            <a:endParaRPr sz="2955"/>
          </a:p>
        </p:txBody>
      </p:sp>
      <p:sp>
        <p:nvSpPr>
          <p:cNvPr id="2958" name="Shape 2958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1</a:t>
            </a:r>
            <a:endParaRPr sz="2955"/>
          </a:p>
        </p:txBody>
      </p:sp>
      <p:sp>
        <p:nvSpPr>
          <p:cNvPr id="2960" name="Shape 296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x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961" name="Shape 296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2962" name="Shape 296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2963" name="Shape 296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964" name="Shape 296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965" name="Shape 296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966" name="Shape 296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967" name="Shape 2967"/>
          <p:cNvSpPr/>
          <p:nvPr/>
        </p:nvSpPr>
        <p:spPr>
          <a:xfrm>
            <a:off x="4304109" y="1705570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7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2968" name="Shape 296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9900"/>
                </a:solidFill>
              </a:rPr>
              <a:t>1</a:t>
            </a:r>
            <a:endParaRPr sz="2530" dirty="0">
              <a:solidFill>
                <a:srgbClr val="009900"/>
              </a:solidFill>
            </a:endParaRPr>
          </a:p>
        </p:txBody>
      </p:sp>
      <p:sp>
        <p:nvSpPr>
          <p:cNvPr id="2969" name="Shape 296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9900"/>
                </a:solidFill>
              </a:rPr>
              <a:t>0</a:t>
            </a:r>
            <a:endParaRPr sz="2530" dirty="0">
              <a:solidFill>
                <a:srgbClr val="009900"/>
              </a:solidFill>
            </a:endParaRPr>
          </a:p>
        </p:txBody>
      </p:sp>
      <p:sp>
        <p:nvSpPr>
          <p:cNvPr id="2970" name="Shape 297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0">
              <a:solidFill>
                <a:srgbClr val="009900"/>
              </a:solidFill>
            </a:endParaRPr>
          </a:p>
        </p:txBody>
      </p:sp>
      <p:sp>
        <p:nvSpPr>
          <p:cNvPr id="2971" name="Shape 297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x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2972" name="Shape 297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009900"/>
              </a:solidFill>
            </a:endParaRPr>
          </a:p>
        </p:txBody>
      </p:sp>
      <p:sp>
        <p:nvSpPr>
          <p:cNvPr id="2973" name="Shape 297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009900"/>
              </a:solidFill>
            </a:endParaRPr>
          </a:p>
        </p:txBody>
      </p:sp>
      <p:sp>
        <p:nvSpPr>
          <p:cNvPr id="2974" name="Shape 297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y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2975" name="Shape 297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y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2976" name="Shape 297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z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2977" name="Shape 297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z</a:t>
            </a:r>
            <a:endParaRPr sz="2530">
              <a:solidFill>
                <a:srgbClr val="009900"/>
              </a:solidFill>
            </a:endParaRPr>
          </a:p>
        </p:txBody>
      </p:sp>
      <p:grpSp>
        <p:nvGrpSpPr>
          <p:cNvPr id="2981" name="Group 2981"/>
          <p:cNvGrpSpPr/>
          <p:nvPr/>
        </p:nvGrpSpPr>
        <p:grpSpPr>
          <a:xfrm>
            <a:off x="6893719" y="5750719"/>
            <a:ext cx="964406" cy="464344"/>
            <a:chOff x="0" y="0"/>
            <a:chExt cx="1371600" cy="660400"/>
          </a:xfrm>
        </p:grpSpPr>
        <p:sp>
          <p:nvSpPr>
            <p:cNvPr id="2978" name="Shape 2978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7</a:t>
              </a:r>
              <a:endParaRPr sz="2530">
                <a:solidFill>
                  <a:srgbClr val="009900"/>
                </a:solidFill>
              </a:endParaRPr>
            </a:p>
          </p:txBody>
        </p:sp>
        <p:sp>
          <p:nvSpPr>
            <p:cNvPr id="2979" name="Shape 2979"/>
            <p:cNvSpPr/>
            <p:nvPr/>
          </p:nvSpPr>
          <p:spPr>
            <a:xfrm>
              <a:off x="5588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1</a:t>
              </a:r>
              <a:endParaRPr sz="2530">
                <a:solidFill>
                  <a:srgbClr val="009900"/>
                </a:solidFill>
              </a:endParaRPr>
            </a:p>
          </p:txBody>
        </p:sp>
        <p:sp>
          <p:nvSpPr>
            <p:cNvPr id="2980" name="Shape 2980"/>
            <p:cNvSpPr/>
            <p:nvPr/>
          </p:nvSpPr>
          <p:spPr>
            <a:xfrm>
              <a:off x="1092200" y="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0</a:t>
              </a:r>
              <a:endParaRPr sz="2530">
                <a:solidFill>
                  <a:srgbClr val="009900"/>
                </a:solidFill>
              </a:endParaRPr>
            </a:p>
          </p:txBody>
        </p:sp>
      </p:grpSp>
      <p:grpSp>
        <p:nvGrpSpPr>
          <p:cNvPr id="2985" name="Group 2985"/>
          <p:cNvGrpSpPr/>
          <p:nvPr/>
        </p:nvGrpSpPr>
        <p:grpSpPr>
          <a:xfrm>
            <a:off x="6875859" y="5393531"/>
            <a:ext cx="910828" cy="473273"/>
            <a:chOff x="0" y="0"/>
            <a:chExt cx="1295400" cy="673100"/>
          </a:xfrm>
        </p:grpSpPr>
        <p:sp>
          <p:nvSpPr>
            <p:cNvPr id="2982" name="Shape 2982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8</a:t>
              </a:r>
              <a:endParaRPr sz="2530">
                <a:solidFill>
                  <a:srgbClr val="009900"/>
                </a:solidFill>
              </a:endParaRPr>
            </a:p>
          </p:txBody>
        </p:sp>
        <p:sp>
          <p:nvSpPr>
            <p:cNvPr id="2983" name="Shape 2983"/>
            <p:cNvSpPr/>
            <p:nvPr/>
          </p:nvSpPr>
          <p:spPr>
            <a:xfrm>
              <a:off x="546100" y="12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 dirty="0">
                  <a:solidFill>
                    <a:srgbClr val="FF9900"/>
                  </a:solidFill>
                </a:rPr>
                <a:t>0</a:t>
              </a:r>
              <a:endParaRPr sz="2530" dirty="0">
                <a:solidFill>
                  <a:srgbClr val="FF9900"/>
                </a:solidFill>
              </a:endParaRPr>
            </a:p>
          </p:txBody>
        </p:sp>
        <p:sp>
          <p:nvSpPr>
            <p:cNvPr id="2984" name="Shape 2984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 dirty="0">
                  <a:solidFill>
                    <a:srgbClr val="FF9900"/>
                  </a:solidFill>
                </a:rPr>
                <a:t>1</a:t>
              </a:r>
              <a:endParaRPr sz="2530" dirty="0">
                <a:solidFill>
                  <a:srgbClr val="FF9900"/>
                </a:solidFill>
              </a:endParaRPr>
            </a:p>
          </p:txBody>
        </p:sp>
      </p:grpSp>
      <p:sp>
        <p:nvSpPr>
          <p:cNvPr id="2986" name="Shape 2986"/>
          <p:cNvSpPr/>
          <p:nvPr/>
        </p:nvSpPr>
        <p:spPr>
          <a:xfrm>
            <a:off x="4277320" y="1366242"/>
            <a:ext cx="214313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9900"/>
                </a:solidFill>
              </a:rPr>
              <a:t>8</a:t>
            </a:r>
            <a:endParaRPr sz="2530" dirty="0">
              <a:solidFill>
                <a:srgbClr val="009900"/>
              </a:solidFill>
            </a:endParaRPr>
          </a:p>
        </p:txBody>
      </p:sp>
      <p:sp>
        <p:nvSpPr>
          <p:cNvPr id="2987" name="Shape 2987"/>
          <p:cNvSpPr/>
          <p:nvPr/>
        </p:nvSpPr>
        <p:spPr>
          <a:xfrm>
            <a:off x="6296158" y="1818563"/>
            <a:ext cx="2152055" cy="461601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0"/>
              <a:t>routing loop!</a:t>
            </a:r>
            <a:endParaRPr sz="2530"/>
          </a:p>
        </p:txBody>
      </p:sp>
      <p:sp>
        <p:nvSpPr>
          <p:cNvPr id="2988" name="Shape 298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2989" name="Shape 2989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0" name="Shape 2990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2991" name="Shape 2991"/>
          <p:cNvSpPr/>
          <p:nvPr/>
        </p:nvSpPr>
        <p:spPr>
          <a:xfrm>
            <a:off x="839391" y="4619740"/>
            <a:ext cx="3473648" cy="851067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lang="en-US" sz="2530" dirty="0">
                <a:solidFill>
                  <a:srgbClr val="0000FF"/>
                </a:solidFill>
              </a:rPr>
              <a:t>C</a:t>
            </a:r>
            <a:r>
              <a:rPr sz="2530" dirty="0">
                <a:solidFill>
                  <a:srgbClr val="0000FF"/>
                </a:solidFill>
              </a:rPr>
              <a:t>ount-to-infinity scenario</a:t>
            </a:r>
            <a:endParaRPr sz="253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1000" fill="hold"/>
                                        <p:tgtEl>
                                          <p:spTgt spid="2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7" grpId="0" animBg="1" advAuto="0"/>
      <p:bldP spid="2988" grpId="0" animBg="1" advAuto="0"/>
      <p:bldP spid="2989" grpId="0" animBg="1" advAuto="0"/>
      <p:bldP spid="2991" grpId="0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Bellman-Ford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loops</a:t>
            </a:r>
            <a:endParaRPr lang="en-US" dirty="0"/>
          </a:p>
          <a:p>
            <a:pPr lvl="1"/>
            <a:r>
              <a:rPr lang="en-US" dirty="0"/>
              <a:t>z routes through y, y routes through x</a:t>
            </a:r>
            <a:endParaRPr lang="en-US" dirty="0"/>
          </a:p>
          <a:p>
            <a:pPr lvl="1"/>
            <a:r>
              <a:rPr lang="en-US" dirty="0"/>
              <a:t>y loses connectivity to x</a:t>
            </a:r>
            <a:endParaRPr lang="en-US" dirty="0"/>
          </a:p>
          <a:p>
            <a:pPr lvl="1"/>
            <a:r>
              <a:rPr lang="en-US" dirty="0"/>
              <a:t>y decides to route through z</a:t>
            </a:r>
            <a:endParaRPr lang="en-US" dirty="0"/>
          </a:p>
          <a:p>
            <a:r>
              <a:rPr lang="en-US" dirty="0"/>
              <a:t>Can take a very long time to resolve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Count-to-infinity scenario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rgbClr val="0000FF"/>
                </a:solidFill>
              </a:rPr>
              <a:t>heuristic</a:t>
            </a:r>
            <a:r>
              <a:rPr lang="en-US" dirty="0"/>
              <a:t> to avoid count-to-infinity</a:t>
            </a:r>
            <a:endParaRPr lang="en-US" dirty="0"/>
          </a:p>
          <a:p>
            <a:pPr lvl="1"/>
            <a:r>
              <a:rPr lang="en-US" dirty="0"/>
              <a:t>If z routes to x through y, </a:t>
            </a:r>
            <a:endParaRPr lang="en-US" dirty="0"/>
          </a:p>
          <a:p>
            <a:pPr lvl="2"/>
            <a:r>
              <a:rPr lang="en-US" dirty="0"/>
              <a:t>z advertises to y that its cost to x is infinite</a:t>
            </a:r>
            <a:endParaRPr lang="en-US" dirty="0"/>
          </a:p>
          <a:p>
            <a:pPr lvl="1"/>
            <a:r>
              <a:rPr lang="en-US" dirty="0"/>
              <a:t>y never decides to route to x through z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Shape 3015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0">
              <a:solidFill>
                <a:srgbClr val="FF9900"/>
              </a:solidFill>
            </a:endParaRPr>
          </a:p>
        </p:txBody>
      </p:sp>
      <p:sp>
        <p:nvSpPr>
          <p:cNvPr id="3001" name="Shape 3001"/>
          <p:cNvSpPr/>
          <p:nvPr/>
        </p:nvSpPr>
        <p:spPr>
          <a:xfrm flipH="1">
            <a:off x="2040086" y="2812097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3002" name="Shape 300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3003" name="Shape 300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3005" name="Shape 300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>
                <a:solidFill>
                  <a:schemeClr val="bg1"/>
                </a:solidFill>
              </a:rPr>
              <a:t>x</a:t>
            </a:r>
            <a:endParaRPr sz="2955">
              <a:solidFill>
                <a:schemeClr val="bg1"/>
              </a:solidFill>
            </a:endParaRPr>
          </a:p>
        </p:txBody>
      </p:sp>
      <p:sp>
        <p:nvSpPr>
          <p:cNvPr id="3006" name="Shape 300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z</a:t>
            </a:r>
            <a:endParaRPr sz="2955"/>
          </a:p>
        </p:txBody>
      </p:sp>
      <p:sp>
        <p:nvSpPr>
          <p:cNvPr id="3007" name="Shape 300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y</a:t>
            </a:r>
            <a:endParaRPr sz="2955"/>
          </a:p>
        </p:txBody>
      </p:sp>
      <p:sp>
        <p:nvSpPr>
          <p:cNvPr id="3008" name="Shape 300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7</a:t>
            </a:r>
            <a:endParaRPr sz="2955"/>
          </a:p>
        </p:txBody>
      </p:sp>
      <p:sp>
        <p:nvSpPr>
          <p:cNvPr id="3009" name="Shape 3009"/>
          <p:cNvSpPr/>
          <p:nvPr/>
        </p:nvSpPr>
        <p:spPr>
          <a:xfrm>
            <a:off x="2911078" y="2589758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2</a:t>
            </a:r>
            <a:endParaRPr sz="2955"/>
          </a:p>
        </p:txBody>
      </p:sp>
      <p:sp>
        <p:nvSpPr>
          <p:cNvPr id="3010" name="Shape 301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1</a:t>
            </a:r>
            <a:endParaRPr sz="2955"/>
          </a:p>
        </p:txBody>
      </p:sp>
      <p:grpSp>
        <p:nvGrpSpPr>
          <p:cNvPr id="3014" name="Group 3014"/>
          <p:cNvGrpSpPr/>
          <p:nvPr/>
        </p:nvGrpSpPr>
        <p:grpSpPr>
          <a:xfrm>
            <a:off x="4321969" y="1366242"/>
            <a:ext cx="910828" cy="464344"/>
            <a:chOff x="0" y="0"/>
            <a:chExt cx="1295400" cy="660400"/>
          </a:xfrm>
        </p:grpSpPr>
        <p:sp>
          <p:nvSpPr>
            <p:cNvPr id="3011" name="Shape 3011"/>
            <p:cNvSpPr/>
            <p:nvPr/>
          </p:nvSpPr>
          <p:spPr>
            <a:xfrm>
              <a:off x="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FF9900"/>
                  </a:solidFill>
                </a:rPr>
                <a:t>2</a:t>
              </a:r>
              <a:endParaRPr sz="2530">
                <a:solidFill>
                  <a:srgbClr val="FF9900"/>
                </a:solidFill>
              </a:endParaRPr>
            </a:p>
          </p:txBody>
        </p:sp>
        <p:sp>
          <p:nvSpPr>
            <p:cNvPr id="3012" name="Shape 3012"/>
            <p:cNvSpPr/>
            <p:nvPr/>
          </p:nvSpPr>
          <p:spPr>
            <a:xfrm>
              <a:off x="546100" y="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FF9900"/>
                  </a:solidFill>
                </a:rPr>
                <a:t>0</a:t>
              </a:r>
              <a:endParaRPr sz="2530">
                <a:solidFill>
                  <a:srgbClr val="FF9900"/>
                </a:solidFill>
              </a:endParaRPr>
            </a:p>
          </p:txBody>
        </p:sp>
        <p:sp>
          <p:nvSpPr>
            <p:cNvPr id="3013" name="Shape 3013"/>
            <p:cNvSpPr/>
            <p:nvPr/>
          </p:nvSpPr>
          <p:spPr>
            <a:xfrm>
              <a:off x="1104900" y="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FF9900"/>
                  </a:solidFill>
                </a:rPr>
                <a:t>1</a:t>
              </a:r>
              <a:endParaRPr sz="2530">
                <a:solidFill>
                  <a:srgbClr val="FF9900"/>
                </a:solidFill>
              </a:endParaRPr>
            </a:p>
          </p:txBody>
        </p:sp>
      </p:grpSp>
      <p:sp>
        <p:nvSpPr>
          <p:cNvPr id="3016" name="Shape 3016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x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017" name="Shape 3017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3018" name="Shape 3018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3019" name="Shape 3019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020" name="Shape 3020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021" name="Shape 3021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022" name="Shape 3022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023" name="Shape 3023"/>
          <p:cNvSpPr/>
          <p:nvPr/>
        </p:nvSpPr>
        <p:spPr>
          <a:xfrm>
            <a:off x="4179094" y="1634133"/>
            <a:ext cx="437555" cy="535781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48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 dirty="0">
                <a:solidFill>
                  <a:srgbClr val="0000FF"/>
                </a:solidFill>
              </a:rPr>
              <a:t>∞</a:t>
            </a:r>
            <a:endParaRPr sz="3375" dirty="0">
              <a:solidFill>
                <a:srgbClr val="0000FF"/>
              </a:solidFill>
            </a:endParaRPr>
          </a:p>
        </p:txBody>
      </p:sp>
      <p:sp>
        <p:nvSpPr>
          <p:cNvPr id="3024" name="Shape 3024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9900"/>
                </a:solidFill>
              </a:rPr>
              <a:t>1</a:t>
            </a:r>
            <a:endParaRPr sz="2530" dirty="0">
              <a:solidFill>
                <a:srgbClr val="009900"/>
              </a:solidFill>
            </a:endParaRPr>
          </a:p>
        </p:txBody>
      </p:sp>
      <p:sp>
        <p:nvSpPr>
          <p:cNvPr id="3025" name="Shape 3025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9900"/>
                </a:solidFill>
              </a:rPr>
              <a:t>0</a:t>
            </a:r>
            <a:endParaRPr sz="2530" dirty="0">
              <a:solidFill>
                <a:srgbClr val="009900"/>
              </a:solidFill>
            </a:endParaRPr>
          </a:p>
        </p:txBody>
      </p:sp>
      <p:grpSp>
        <p:nvGrpSpPr>
          <p:cNvPr id="3040" name="Group 3040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26" name="Shape 3026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0">
                <a:solidFill>
                  <a:srgbClr val="009900"/>
                </a:solidFill>
              </a:endParaRPr>
            </a:p>
          </p:txBody>
        </p:sp>
        <p:sp>
          <p:nvSpPr>
            <p:cNvPr id="3027" name="Shape 3027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x</a:t>
              </a:r>
              <a:endParaRPr sz="2530">
                <a:solidFill>
                  <a:srgbClr val="009900"/>
                </a:solidFill>
              </a:endParaRPr>
            </a:p>
          </p:txBody>
        </p:sp>
        <p:sp>
          <p:nvSpPr>
            <p:cNvPr id="3028" name="Shape 3028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31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5">
                <a:solidFill>
                  <a:srgbClr val="009900"/>
                </a:solidFill>
              </a:endParaRPr>
            </a:p>
          </p:txBody>
        </p:sp>
        <p:sp>
          <p:nvSpPr>
            <p:cNvPr id="3029" name="Shape 3029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31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5">
                <a:solidFill>
                  <a:srgbClr val="009900"/>
                </a:solidFill>
              </a:endParaRPr>
            </a:p>
          </p:txBody>
        </p:sp>
        <p:sp>
          <p:nvSpPr>
            <p:cNvPr id="3030" name="Shape 3030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y</a:t>
              </a:r>
              <a:endParaRPr sz="2530">
                <a:solidFill>
                  <a:srgbClr val="009900"/>
                </a:solidFill>
              </a:endParaRPr>
            </a:p>
          </p:txBody>
        </p:sp>
        <p:sp>
          <p:nvSpPr>
            <p:cNvPr id="3031" name="Shape 3031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y</a:t>
              </a:r>
              <a:endParaRPr sz="2530">
                <a:solidFill>
                  <a:srgbClr val="009900"/>
                </a:solidFill>
              </a:endParaRPr>
            </a:p>
          </p:txBody>
        </p:sp>
        <p:sp>
          <p:nvSpPr>
            <p:cNvPr id="3032" name="Shape 3032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z</a:t>
              </a:r>
              <a:endParaRPr sz="2530">
                <a:solidFill>
                  <a:srgbClr val="009900"/>
                </a:solidFill>
              </a:endParaRPr>
            </a:p>
          </p:txBody>
        </p:sp>
        <p:sp>
          <p:nvSpPr>
            <p:cNvPr id="3033" name="Shape 3033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z</a:t>
              </a:r>
              <a:endParaRPr sz="2530">
                <a:solidFill>
                  <a:srgbClr val="009900"/>
                </a:solidFill>
              </a:endParaRPr>
            </a:p>
          </p:txBody>
        </p:sp>
        <p:sp>
          <p:nvSpPr>
            <p:cNvPr id="3034" name="Shape 3034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 dirty="0">
                  <a:solidFill>
                    <a:srgbClr val="FF9900"/>
                  </a:solidFill>
                </a:rPr>
                <a:t>3</a:t>
              </a:r>
              <a:endParaRPr sz="2530" dirty="0">
                <a:solidFill>
                  <a:srgbClr val="FF9900"/>
                </a:solidFill>
              </a:endParaRPr>
            </a:p>
          </p:txBody>
        </p:sp>
        <p:sp>
          <p:nvSpPr>
            <p:cNvPr id="3035" name="Shape 3035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1</a:t>
              </a:r>
              <a:endParaRPr sz="2530">
                <a:solidFill>
                  <a:srgbClr val="009900"/>
                </a:solidFill>
              </a:endParaRPr>
            </a:p>
          </p:txBody>
        </p:sp>
        <p:sp>
          <p:nvSpPr>
            <p:cNvPr id="3036" name="Shape 3036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0</a:t>
              </a:r>
              <a:endParaRPr sz="2530">
                <a:solidFill>
                  <a:srgbClr val="009900"/>
                </a:solidFill>
              </a:endParaRPr>
            </a:p>
          </p:txBody>
        </p:sp>
        <p:sp>
          <p:nvSpPr>
            <p:cNvPr id="3037" name="Shape 3037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 dirty="0">
                  <a:solidFill>
                    <a:srgbClr val="FF9900"/>
                  </a:solidFill>
                </a:rPr>
                <a:t>2</a:t>
              </a:r>
              <a:endParaRPr sz="2530" dirty="0">
                <a:solidFill>
                  <a:srgbClr val="FF9900"/>
                </a:solidFill>
              </a:endParaRPr>
            </a:p>
          </p:txBody>
        </p:sp>
        <p:sp>
          <p:nvSpPr>
            <p:cNvPr id="3038" name="Shape 3038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 dirty="0">
                  <a:solidFill>
                    <a:srgbClr val="FF9900"/>
                  </a:solidFill>
                </a:rPr>
                <a:t>0</a:t>
              </a:r>
              <a:endParaRPr sz="2530" dirty="0">
                <a:solidFill>
                  <a:srgbClr val="FF9900"/>
                </a:solidFill>
              </a:endParaRPr>
            </a:p>
          </p:txBody>
        </p:sp>
        <p:sp>
          <p:nvSpPr>
            <p:cNvPr id="3039" name="Shape 3039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FF9900"/>
                  </a:solidFill>
                </a:rPr>
                <a:t>1</a:t>
              </a:r>
              <a:endParaRPr sz="2530">
                <a:solidFill>
                  <a:srgbClr val="FF9900"/>
                </a:solidFill>
              </a:endParaRPr>
            </a:p>
          </p:txBody>
        </p:sp>
      </p:grpSp>
      <p:sp>
        <p:nvSpPr>
          <p:cNvPr id="3041" name="Shape 3041"/>
          <p:cNvSpPr/>
          <p:nvPr/>
        </p:nvSpPr>
        <p:spPr>
          <a:xfrm flipV="1">
            <a:off x="2195539" y="2708237"/>
            <a:ext cx="1992807" cy="673431"/>
          </a:xfrm>
          <a:prstGeom prst="line">
            <a:avLst/>
          </a:prstGeom>
          <a:ln w="762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3042" name="Shape 304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</a:fld>
            <a:endParaRPr lang="en-US" altLang="x-none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fill="hold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1" grpId="0" animBg="1" advAuto="0"/>
      <p:bldP spid="3009" grpId="0" animBg="1" advAuto="0"/>
      <p:bldP spid="3023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Shape 3057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0">
              <a:solidFill>
                <a:srgbClr val="FF9900"/>
              </a:solidFill>
            </a:endParaRPr>
          </a:p>
        </p:txBody>
      </p:sp>
      <p:sp>
        <p:nvSpPr>
          <p:cNvPr id="3047" name="Shape 3047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3048" name="Shape 3048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3050" name="Shape 3050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>
                <a:solidFill>
                  <a:schemeClr val="bg1"/>
                </a:solidFill>
              </a:rPr>
              <a:t>x</a:t>
            </a:r>
            <a:endParaRPr sz="2955">
              <a:solidFill>
                <a:schemeClr val="bg1"/>
              </a:solidFill>
            </a:endParaRPr>
          </a:p>
        </p:txBody>
      </p:sp>
      <p:sp>
        <p:nvSpPr>
          <p:cNvPr id="3051" name="Shape 3051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z</a:t>
            </a:r>
            <a:endParaRPr sz="2955"/>
          </a:p>
        </p:txBody>
      </p:sp>
      <p:sp>
        <p:nvSpPr>
          <p:cNvPr id="3052" name="Shape 3052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y</a:t>
            </a:r>
            <a:endParaRPr sz="2955"/>
          </a:p>
        </p:txBody>
      </p:sp>
      <p:sp>
        <p:nvSpPr>
          <p:cNvPr id="3053" name="Shape 3053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7</a:t>
            </a:r>
            <a:endParaRPr sz="2955"/>
          </a:p>
        </p:txBody>
      </p:sp>
      <p:sp>
        <p:nvSpPr>
          <p:cNvPr id="3054" name="Shape 3054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1</a:t>
            </a:r>
            <a:endParaRPr sz="2955"/>
          </a:p>
        </p:txBody>
      </p:sp>
      <p:sp>
        <p:nvSpPr>
          <p:cNvPr id="3055" name="Shape 3055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0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056" name="Shape 3056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1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058" name="Shape 3058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x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059" name="Shape 3059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3060" name="Shape 3060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3061" name="Shape 3061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062" name="Shape 3062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063" name="Shape 3063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064" name="Shape 3064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065" name="Shape 3065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9900"/>
                </a:solidFill>
              </a:rPr>
              <a:t>1</a:t>
            </a:r>
            <a:endParaRPr sz="2530" dirty="0">
              <a:solidFill>
                <a:srgbClr val="009900"/>
              </a:solidFill>
            </a:endParaRPr>
          </a:p>
        </p:txBody>
      </p:sp>
      <p:sp>
        <p:nvSpPr>
          <p:cNvPr id="3066" name="Shape 3066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9900"/>
                </a:solidFill>
              </a:rPr>
              <a:t>0</a:t>
            </a:r>
            <a:endParaRPr sz="2530" dirty="0">
              <a:solidFill>
                <a:srgbClr val="009900"/>
              </a:solidFill>
            </a:endParaRPr>
          </a:p>
        </p:txBody>
      </p:sp>
      <p:grpSp>
        <p:nvGrpSpPr>
          <p:cNvPr id="3081" name="Group 3081"/>
          <p:cNvGrpSpPr/>
          <p:nvPr/>
        </p:nvGrpSpPr>
        <p:grpSpPr>
          <a:xfrm>
            <a:off x="6045399" y="4589859"/>
            <a:ext cx="2107406" cy="1625203"/>
            <a:chOff x="0" y="0"/>
            <a:chExt cx="2997200" cy="2311400"/>
          </a:xfrm>
        </p:grpSpPr>
        <p:sp>
          <p:nvSpPr>
            <p:cNvPr id="3067" name="Shape 3067"/>
            <p:cNvSpPr/>
            <p:nvPr/>
          </p:nvSpPr>
          <p:spPr>
            <a:xfrm>
              <a:off x="0" y="0"/>
              <a:ext cx="2997200" cy="2311400"/>
            </a:xfrm>
            <a:prstGeom prst="rect">
              <a:avLst/>
            </a:prstGeom>
            <a:noFill/>
            <a:ln w="635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008F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810">
                <a:solidFill>
                  <a:srgbClr val="009900"/>
                </a:solidFill>
              </a:endParaRPr>
            </a:p>
          </p:txBody>
        </p:sp>
        <p:sp>
          <p:nvSpPr>
            <p:cNvPr id="3068" name="Shape 3068"/>
            <p:cNvSpPr/>
            <p:nvPr/>
          </p:nvSpPr>
          <p:spPr>
            <a:xfrm>
              <a:off x="12192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x</a:t>
              </a:r>
              <a:endParaRPr sz="2530">
                <a:solidFill>
                  <a:srgbClr val="009900"/>
                </a:solidFill>
              </a:endParaRPr>
            </a:p>
          </p:txBody>
        </p:sp>
        <p:sp>
          <p:nvSpPr>
            <p:cNvPr id="3069" name="Shape 3069"/>
            <p:cNvSpPr/>
            <p:nvPr/>
          </p:nvSpPr>
          <p:spPr>
            <a:xfrm flipV="1">
              <a:off x="88896" y="652173"/>
              <a:ext cx="2784760" cy="931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31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5">
                <a:solidFill>
                  <a:srgbClr val="009900"/>
                </a:solidFill>
              </a:endParaRPr>
            </a:p>
          </p:txBody>
        </p:sp>
        <p:sp>
          <p:nvSpPr>
            <p:cNvPr id="3070" name="Shape 3070"/>
            <p:cNvSpPr/>
            <p:nvPr/>
          </p:nvSpPr>
          <p:spPr>
            <a:xfrm flipV="1">
              <a:off x="904605" y="139584"/>
              <a:ext cx="983" cy="2046722"/>
            </a:xfrm>
            <a:prstGeom prst="line">
              <a:avLst/>
            </a:prstGeom>
            <a:noFill/>
            <a:ln w="38100" cap="flat">
              <a:solidFill>
                <a:srgbClr val="008F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31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5">
                <a:solidFill>
                  <a:srgbClr val="009900"/>
                </a:solidFill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>
              <a:off x="330200" y="11303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y</a:t>
              </a:r>
              <a:endParaRPr sz="2530">
                <a:solidFill>
                  <a:srgbClr val="009900"/>
                </a:solidFill>
              </a:endParaRPr>
            </a:p>
          </p:txBody>
        </p:sp>
        <p:sp>
          <p:nvSpPr>
            <p:cNvPr id="3072" name="Shape 3072"/>
            <p:cNvSpPr/>
            <p:nvPr/>
          </p:nvSpPr>
          <p:spPr>
            <a:xfrm>
              <a:off x="17526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y</a:t>
              </a:r>
              <a:endParaRPr sz="2530">
                <a:solidFill>
                  <a:srgbClr val="009900"/>
                </a:solidFill>
              </a:endParaRPr>
            </a:p>
          </p:txBody>
        </p:sp>
        <p:sp>
          <p:nvSpPr>
            <p:cNvPr id="3073" name="Shape 3073"/>
            <p:cNvSpPr/>
            <p:nvPr/>
          </p:nvSpPr>
          <p:spPr>
            <a:xfrm>
              <a:off x="2311400" y="25400"/>
              <a:ext cx="381000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z</a:t>
              </a:r>
              <a:endParaRPr sz="2530">
                <a:solidFill>
                  <a:srgbClr val="009900"/>
                </a:solidFill>
              </a:endParaRPr>
            </a:p>
          </p:txBody>
        </p:sp>
        <p:sp>
          <p:nvSpPr>
            <p:cNvPr id="3074" name="Shape 3074"/>
            <p:cNvSpPr/>
            <p:nvPr/>
          </p:nvSpPr>
          <p:spPr>
            <a:xfrm>
              <a:off x="330200" y="1600200"/>
              <a:ext cx="3429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z</a:t>
              </a:r>
              <a:endParaRPr sz="2530">
                <a:solidFill>
                  <a:srgbClr val="009900"/>
                </a:solidFill>
              </a:endParaRPr>
            </a:p>
          </p:txBody>
        </p:sp>
        <p:sp>
          <p:nvSpPr>
            <p:cNvPr id="3075" name="Shape 3075"/>
            <p:cNvSpPr/>
            <p:nvPr/>
          </p:nvSpPr>
          <p:spPr>
            <a:xfrm>
              <a:off x="12065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 dirty="0">
                  <a:solidFill>
                    <a:srgbClr val="FF9900"/>
                  </a:solidFill>
                </a:rPr>
                <a:t>3</a:t>
              </a:r>
              <a:endParaRPr sz="2530" dirty="0">
                <a:solidFill>
                  <a:srgbClr val="FF9900"/>
                </a:solidFill>
              </a:endParaRPr>
            </a:p>
          </p:txBody>
        </p:sp>
        <p:sp>
          <p:nvSpPr>
            <p:cNvPr id="3076" name="Shape 3076"/>
            <p:cNvSpPr/>
            <p:nvPr/>
          </p:nvSpPr>
          <p:spPr>
            <a:xfrm>
              <a:off x="1765300" y="1651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1</a:t>
              </a:r>
              <a:endParaRPr sz="2530">
                <a:solidFill>
                  <a:srgbClr val="009900"/>
                </a:solidFill>
              </a:endParaRPr>
            </a:p>
          </p:txBody>
        </p:sp>
        <p:sp>
          <p:nvSpPr>
            <p:cNvPr id="3077" name="Shape 3077"/>
            <p:cNvSpPr/>
            <p:nvPr/>
          </p:nvSpPr>
          <p:spPr>
            <a:xfrm>
              <a:off x="2298700" y="1651000"/>
              <a:ext cx="2794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008F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>
                  <a:solidFill>
                    <a:srgbClr val="009900"/>
                  </a:solidFill>
                </a:rPr>
                <a:t>0</a:t>
              </a:r>
              <a:endParaRPr sz="2530">
                <a:solidFill>
                  <a:srgbClr val="009900"/>
                </a:solidFill>
              </a:endParaRPr>
            </a:p>
          </p:txBody>
        </p:sp>
        <p:sp>
          <p:nvSpPr>
            <p:cNvPr id="3078" name="Shape 3078"/>
            <p:cNvSpPr/>
            <p:nvPr/>
          </p:nvSpPr>
          <p:spPr>
            <a:xfrm>
              <a:off x="1181100" y="11430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 dirty="0">
                  <a:solidFill>
                    <a:srgbClr val="FF9900"/>
                  </a:solidFill>
                </a:rPr>
                <a:t>2</a:t>
              </a:r>
              <a:endParaRPr sz="2530" dirty="0">
                <a:solidFill>
                  <a:srgbClr val="FF9900"/>
                </a:solidFill>
              </a:endParaRPr>
            </a:p>
          </p:txBody>
        </p:sp>
        <p:sp>
          <p:nvSpPr>
            <p:cNvPr id="3079" name="Shape 3079"/>
            <p:cNvSpPr/>
            <p:nvPr/>
          </p:nvSpPr>
          <p:spPr>
            <a:xfrm>
              <a:off x="1727200" y="1155700"/>
              <a:ext cx="2413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 dirty="0">
                  <a:solidFill>
                    <a:srgbClr val="FF9900"/>
                  </a:solidFill>
                </a:rPr>
                <a:t>0</a:t>
              </a:r>
              <a:endParaRPr sz="2530" dirty="0">
                <a:solidFill>
                  <a:srgbClr val="FF9900"/>
                </a:solidFill>
              </a:endParaRPr>
            </a:p>
          </p:txBody>
        </p:sp>
        <p:sp>
          <p:nvSpPr>
            <p:cNvPr id="3080" name="Shape 3080"/>
            <p:cNvSpPr/>
            <p:nvPr/>
          </p:nvSpPr>
          <p:spPr>
            <a:xfrm>
              <a:off x="2286000" y="1143000"/>
              <a:ext cx="190500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FF9300"/>
                  </a:solidFill>
                  <a:latin typeface="+mn-lt"/>
                  <a:ea typeface="+mn-ea"/>
                  <a:cs typeface="+mn-cs"/>
                  <a:sym typeface="Calibri" panose="020F0502020204030204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530" dirty="0">
                  <a:solidFill>
                    <a:srgbClr val="FF9900"/>
                  </a:solidFill>
                </a:rPr>
                <a:t>1</a:t>
              </a:r>
              <a:endParaRPr sz="2530" dirty="0">
                <a:solidFill>
                  <a:srgbClr val="FF9900"/>
                </a:solidFill>
              </a:endParaRPr>
            </a:p>
          </p:txBody>
        </p:sp>
      </p:grpSp>
      <p:sp>
        <p:nvSpPr>
          <p:cNvPr id="3082" name="Shape 308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083" name="Shape 308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5" dirty="0">
                <a:solidFill>
                  <a:srgbClr val="0000FF"/>
                </a:solidFill>
              </a:rPr>
              <a:t>∞</a:t>
            </a:r>
            <a:endParaRPr sz="3235" dirty="0">
              <a:solidFill>
                <a:srgbClr val="0000FF"/>
              </a:solidFill>
            </a:endParaRPr>
          </a:p>
        </p:txBody>
      </p:sp>
      <p:sp>
        <p:nvSpPr>
          <p:cNvPr id="3085" name="Shape 308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5" dirty="0">
                <a:solidFill>
                  <a:srgbClr val="0000FF"/>
                </a:solidFill>
              </a:rPr>
              <a:t>∞</a:t>
            </a:r>
            <a:endParaRPr sz="3235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</a:fld>
            <a:endParaRPr lang="en-US" altLang="x-none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Shape 3099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0">
              <a:solidFill>
                <a:srgbClr val="FF9900"/>
              </a:solidFill>
            </a:endParaRPr>
          </a:p>
        </p:txBody>
      </p:sp>
      <p:sp>
        <p:nvSpPr>
          <p:cNvPr id="3089" name="Shape 3089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3090" name="Shape 3090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3092" name="Shape 3092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>
                <a:solidFill>
                  <a:schemeClr val="bg1"/>
                </a:solidFill>
              </a:rPr>
              <a:t>x</a:t>
            </a:r>
            <a:endParaRPr sz="2955">
              <a:solidFill>
                <a:schemeClr val="bg1"/>
              </a:solidFill>
            </a:endParaRPr>
          </a:p>
        </p:txBody>
      </p:sp>
      <p:sp>
        <p:nvSpPr>
          <p:cNvPr id="3093" name="Shape 3093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z</a:t>
            </a:r>
            <a:endParaRPr sz="2955"/>
          </a:p>
        </p:txBody>
      </p:sp>
      <p:sp>
        <p:nvSpPr>
          <p:cNvPr id="3094" name="Shape 3094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y</a:t>
            </a:r>
            <a:endParaRPr sz="2955"/>
          </a:p>
        </p:txBody>
      </p:sp>
      <p:sp>
        <p:nvSpPr>
          <p:cNvPr id="3095" name="Shape 3095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7</a:t>
            </a:r>
            <a:endParaRPr sz="2955"/>
          </a:p>
        </p:txBody>
      </p:sp>
      <p:sp>
        <p:nvSpPr>
          <p:cNvPr id="3096" name="Shape 3096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1</a:t>
            </a:r>
            <a:endParaRPr sz="2955"/>
          </a:p>
        </p:txBody>
      </p:sp>
      <p:sp>
        <p:nvSpPr>
          <p:cNvPr id="3097" name="Shape 3097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0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098" name="Shape 3098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1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100" name="Shape 3100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x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101" name="Shape 3101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3102" name="Shape 3102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3103" name="Shape 3103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104" name="Shape 3104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105" name="Shape 3105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106" name="Shape 3106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107" name="Shape 3107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9900"/>
                </a:solidFill>
              </a:rPr>
              <a:t>1</a:t>
            </a:r>
            <a:endParaRPr sz="2530" dirty="0">
              <a:solidFill>
                <a:srgbClr val="009900"/>
              </a:solidFill>
            </a:endParaRPr>
          </a:p>
        </p:txBody>
      </p:sp>
      <p:sp>
        <p:nvSpPr>
          <p:cNvPr id="3108" name="Shape 3108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0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3109" name="Shape 3109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0">
              <a:solidFill>
                <a:srgbClr val="009900"/>
              </a:solidFill>
            </a:endParaRPr>
          </a:p>
        </p:txBody>
      </p:sp>
      <p:sp>
        <p:nvSpPr>
          <p:cNvPr id="3110" name="Shape 3110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x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3111" name="Shape 3111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009900"/>
              </a:solidFill>
            </a:endParaRPr>
          </a:p>
        </p:txBody>
      </p:sp>
      <p:sp>
        <p:nvSpPr>
          <p:cNvPr id="3112" name="Shape 3112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009900"/>
              </a:solidFill>
            </a:endParaRPr>
          </a:p>
        </p:txBody>
      </p:sp>
      <p:sp>
        <p:nvSpPr>
          <p:cNvPr id="3113" name="Shape 3113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y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3114" name="Shape 3114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y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3115" name="Shape 3115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z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3116" name="Shape 3116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z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3117" name="Shape 3117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FF9900"/>
                </a:solidFill>
              </a:rPr>
              <a:t>3</a:t>
            </a:r>
            <a:endParaRPr sz="2530" dirty="0">
              <a:solidFill>
                <a:srgbClr val="FF9900"/>
              </a:solidFill>
            </a:endParaRPr>
          </a:p>
        </p:txBody>
      </p:sp>
      <p:sp>
        <p:nvSpPr>
          <p:cNvPr id="3118" name="Shape 3118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1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3119" name="Shape 3119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0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3120" name="Shape 3120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FF9900"/>
                </a:solidFill>
              </a:rPr>
              <a:t>0</a:t>
            </a:r>
            <a:endParaRPr sz="2530" dirty="0">
              <a:solidFill>
                <a:srgbClr val="FF9900"/>
              </a:solidFill>
            </a:endParaRPr>
          </a:p>
        </p:txBody>
      </p:sp>
      <p:sp>
        <p:nvSpPr>
          <p:cNvPr id="3121" name="Shape 3121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FF9900"/>
                </a:solidFill>
              </a:rPr>
              <a:t>1</a:t>
            </a:r>
            <a:endParaRPr sz="2530" dirty="0">
              <a:solidFill>
                <a:srgbClr val="FF9900"/>
              </a:solidFill>
            </a:endParaRPr>
          </a:p>
        </p:txBody>
      </p:sp>
      <p:sp>
        <p:nvSpPr>
          <p:cNvPr id="3122" name="Shape 3122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23" name="Shape 3123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5" dirty="0">
                <a:solidFill>
                  <a:srgbClr val="0000FF"/>
                </a:solidFill>
              </a:rPr>
              <a:t>∞</a:t>
            </a:r>
            <a:endParaRPr sz="3235" dirty="0">
              <a:solidFill>
                <a:srgbClr val="0000FF"/>
              </a:solidFill>
            </a:endParaRPr>
          </a:p>
        </p:txBody>
      </p:sp>
      <p:sp>
        <p:nvSpPr>
          <p:cNvPr id="3125" name="Shape 3125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5" dirty="0">
                <a:solidFill>
                  <a:srgbClr val="0000FF"/>
                </a:solidFill>
              </a:rPr>
              <a:t>∞</a:t>
            </a:r>
            <a:endParaRPr sz="3235" dirty="0">
              <a:solidFill>
                <a:srgbClr val="0000FF"/>
              </a:solidFill>
            </a:endParaRPr>
          </a:p>
        </p:txBody>
      </p:sp>
      <p:sp>
        <p:nvSpPr>
          <p:cNvPr id="3126" name="Shape 3126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5" dirty="0">
                <a:solidFill>
                  <a:srgbClr val="0000FF"/>
                </a:solidFill>
              </a:rPr>
              <a:t>∞</a:t>
            </a:r>
            <a:endParaRPr sz="3235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</a:fld>
            <a:endParaRPr lang="en-US" altLang="x-none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Shape 3140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0">
              <a:solidFill>
                <a:srgbClr val="FF9900"/>
              </a:solidFill>
            </a:endParaRPr>
          </a:p>
        </p:txBody>
      </p:sp>
      <p:sp>
        <p:nvSpPr>
          <p:cNvPr id="3130" name="Shape 3130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3131" name="Shape 3131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3133" name="Shape 3133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>
                <a:solidFill>
                  <a:schemeClr val="bg1"/>
                </a:solidFill>
              </a:rPr>
              <a:t>x</a:t>
            </a:r>
            <a:endParaRPr sz="2955">
              <a:solidFill>
                <a:schemeClr val="bg1"/>
              </a:solidFill>
            </a:endParaRPr>
          </a:p>
        </p:txBody>
      </p:sp>
      <p:sp>
        <p:nvSpPr>
          <p:cNvPr id="3134" name="Shape 3134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z</a:t>
            </a:r>
            <a:endParaRPr sz="2955"/>
          </a:p>
        </p:txBody>
      </p:sp>
      <p:sp>
        <p:nvSpPr>
          <p:cNvPr id="3135" name="Shape 3135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y</a:t>
            </a:r>
            <a:endParaRPr sz="2955"/>
          </a:p>
        </p:txBody>
      </p:sp>
      <p:sp>
        <p:nvSpPr>
          <p:cNvPr id="3136" name="Shape 3136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7</a:t>
            </a:r>
            <a:endParaRPr sz="2955"/>
          </a:p>
        </p:txBody>
      </p:sp>
      <p:sp>
        <p:nvSpPr>
          <p:cNvPr id="3137" name="Shape 3137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1</a:t>
            </a:r>
            <a:endParaRPr sz="2955"/>
          </a:p>
        </p:txBody>
      </p:sp>
      <p:sp>
        <p:nvSpPr>
          <p:cNvPr id="3138" name="Shape 3138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0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139" name="Shape 3139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1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141" name="Shape 3141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x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142" name="Shape 3142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3143" name="Shape 3143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3144" name="Shape 3144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145" name="Shape 3145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146" name="Shape 3146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147" name="Shape 3147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148" name="Shape 3148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9900"/>
                </a:solidFill>
              </a:rPr>
              <a:t>1</a:t>
            </a:r>
            <a:endParaRPr sz="2530" dirty="0">
              <a:solidFill>
                <a:srgbClr val="009900"/>
              </a:solidFill>
            </a:endParaRPr>
          </a:p>
        </p:txBody>
      </p:sp>
      <p:sp>
        <p:nvSpPr>
          <p:cNvPr id="3149" name="Shape 3149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9900"/>
                </a:solidFill>
              </a:rPr>
              <a:t>0</a:t>
            </a:r>
            <a:endParaRPr sz="2530" dirty="0">
              <a:solidFill>
                <a:srgbClr val="009900"/>
              </a:solidFill>
            </a:endParaRPr>
          </a:p>
        </p:txBody>
      </p:sp>
      <p:sp>
        <p:nvSpPr>
          <p:cNvPr id="3150" name="Shape 3150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0">
              <a:solidFill>
                <a:srgbClr val="009900"/>
              </a:solidFill>
            </a:endParaRPr>
          </a:p>
        </p:txBody>
      </p:sp>
      <p:sp>
        <p:nvSpPr>
          <p:cNvPr id="3151" name="Shape 3151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x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3152" name="Shape 3152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009900"/>
              </a:solidFill>
            </a:endParaRPr>
          </a:p>
        </p:txBody>
      </p:sp>
      <p:sp>
        <p:nvSpPr>
          <p:cNvPr id="3153" name="Shape 3153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009900"/>
              </a:solidFill>
            </a:endParaRPr>
          </a:p>
        </p:txBody>
      </p:sp>
      <p:sp>
        <p:nvSpPr>
          <p:cNvPr id="3154" name="Shape 3154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y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3155" name="Shape 3155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y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3156" name="Shape 3156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z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3157" name="Shape 3157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z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3158" name="Shape 3158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7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3159" name="Shape 3159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1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3160" name="Shape 3160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0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3161" name="Shape 3161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FF9900"/>
                </a:solidFill>
              </a:rPr>
              <a:t>0</a:t>
            </a:r>
            <a:endParaRPr sz="2530" dirty="0">
              <a:solidFill>
                <a:srgbClr val="FF9900"/>
              </a:solidFill>
            </a:endParaRPr>
          </a:p>
        </p:txBody>
      </p:sp>
      <p:sp>
        <p:nvSpPr>
          <p:cNvPr id="3162" name="Shape 3162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FF9900"/>
                </a:solidFill>
              </a:rPr>
              <a:t>1</a:t>
            </a:r>
            <a:endParaRPr sz="2530" dirty="0">
              <a:solidFill>
                <a:srgbClr val="FF9900"/>
              </a:solidFill>
            </a:endParaRPr>
          </a:p>
        </p:txBody>
      </p:sp>
      <p:sp>
        <p:nvSpPr>
          <p:cNvPr id="3163" name="Shape 3163"/>
          <p:cNvSpPr/>
          <p:nvPr/>
        </p:nvSpPr>
        <p:spPr>
          <a:xfrm>
            <a:off x="2249816" y="2928896"/>
            <a:ext cx="4494121" cy="769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1" extrusionOk="0">
                <a:moveTo>
                  <a:pt x="21600" y="21038"/>
                </a:moveTo>
                <a:cubicBezTo>
                  <a:pt x="21600" y="21038"/>
                  <a:pt x="13263" y="-179"/>
                  <a:pt x="10818" y="1"/>
                </a:cubicBezTo>
                <a:cubicBezTo>
                  <a:pt x="8512" y="171"/>
                  <a:pt x="0" y="21421"/>
                  <a:pt x="0" y="21421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164" name="Shape 3164"/>
          <p:cNvSpPr/>
          <p:nvPr/>
        </p:nvSpPr>
        <p:spPr>
          <a:xfrm>
            <a:off x="4179094" y="1651992"/>
            <a:ext cx="437555" cy="482203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5" dirty="0">
                <a:solidFill>
                  <a:srgbClr val="0000FF"/>
                </a:solidFill>
              </a:rPr>
              <a:t>∞</a:t>
            </a:r>
            <a:endParaRPr sz="3235" dirty="0">
              <a:solidFill>
                <a:srgbClr val="0000FF"/>
              </a:solidFill>
            </a:endParaRPr>
          </a:p>
        </p:txBody>
      </p:sp>
      <p:sp>
        <p:nvSpPr>
          <p:cNvPr id="3166" name="Shape 316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5" dirty="0">
                <a:solidFill>
                  <a:srgbClr val="0000FF"/>
                </a:solidFill>
              </a:rPr>
              <a:t>∞</a:t>
            </a:r>
            <a:endParaRPr sz="3235" dirty="0">
              <a:solidFill>
                <a:srgbClr val="0000FF"/>
              </a:solidFill>
            </a:endParaRPr>
          </a:p>
        </p:txBody>
      </p:sp>
      <p:sp>
        <p:nvSpPr>
          <p:cNvPr id="3167" name="Shape 316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5" dirty="0">
                <a:solidFill>
                  <a:srgbClr val="0000FF"/>
                </a:solidFill>
              </a:rPr>
              <a:t>∞</a:t>
            </a:r>
            <a:endParaRPr sz="3235" dirty="0">
              <a:solidFill>
                <a:srgbClr val="0000FF"/>
              </a:solidFill>
            </a:endParaRPr>
          </a:p>
        </p:txBody>
      </p:sp>
      <p:sp>
        <p:nvSpPr>
          <p:cNvPr id="3168" name="Shape 316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</a:fld>
            <a:endParaRPr lang="en-US" altLang="x-none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1000" fill="hold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8" grpId="0" animBg="1" advAuto="0"/>
      <p:bldP spid="3163" grpId="0" animBg="1" advAuto="0"/>
      <p:bldP spid="3168" grpId="0" animBg="1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Shape 3182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0">
              <a:solidFill>
                <a:srgbClr val="FF9900"/>
              </a:solidFill>
            </a:endParaRPr>
          </a:p>
        </p:txBody>
      </p:sp>
      <p:sp>
        <p:nvSpPr>
          <p:cNvPr id="3172" name="Shape 3172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3173" name="Shape 3173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3175" name="Shape 3175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>
                <a:solidFill>
                  <a:schemeClr val="bg1"/>
                </a:solidFill>
              </a:rPr>
              <a:t>x</a:t>
            </a:r>
            <a:endParaRPr sz="2955">
              <a:solidFill>
                <a:schemeClr val="bg1"/>
              </a:solidFill>
            </a:endParaRPr>
          </a:p>
        </p:txBody>
      </p:sp>
      <p:sp>
        <p:nvSpPr>
          <p:cNvPr id="3176" name="Shape 3176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z</a:t>
            </a:r>
            <a:endParaRPr sz="2955"/>
          </a:p>
        </p:txBody>
      </p:sp>
      <p:sp>
        <p:nvSpPr>
          <p:cNvPr id="3177" name="Shape 3177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y</a:t>
            </a:r>
            <a:endParaRPr sz="2955"/>
          </a:p>
        </p:txBody>
      </p:sp>
      <p:sp>
        <p:nvSpPr>
          <p:cNvPr id="3178" name="Shape 3178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7</a:t>
            </a:r>
            <a:endParaRPr sz="2955"/>
          </a:p>
        </p:txBody>
      </p:sp>
      <p:sp>
        <p:nvSpPr>
          <p:cNvPr id="3179" name="Shape 3179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1</a:t>
            </a:r>
            <a:endParaRPr sz="2955"/>
          </a:p>
        </p:txBody>
      </p:sp>
      <p:sp>
        <p:nvSpPr>
          <p:cNvPr id="3180" name="Shape 3180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0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181" name="Shape 3181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1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183" name="Shape 3183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x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184" name="Shape 3184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3185" name="Shape 3185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3186" name="Shape 3186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187" name="Shape 3187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188" name="Shape 3188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189" name="Shape 3189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190" name="Shape 3190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9900"/>
                </a:solidFill>
              </a:rPr>
              <a:t>1</a:t>
            </a:r>
            <a:endParaRPr sz="2530" dirty="0">
              <a:solidFill>
                <a:srgbClr val="009900"/>
              </a:solidFill>
            </a:endParaRPr>
          </a:p>
        </p:txBody>
      </p:sp>
      <p:sp>
        <p:nvSpPr>
          <p:cNvPr id="3191" name="Shape 3191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9900"/>
                </a:solidFill>
              </a:rPr>
              <a:t>0</a:t>
            </a:r>
            <a:endParaRPr sz="2530" dirty="0">
              <a:solidFill>
                <a:srgbClr val="009900"/>
              </a:solidFill>
            </a:endParaRPr>
          </a:p>
        </p:txBody>
      </p:sp>
      <p:sp>
        <p:nvSpPr>
          <p:cNvPr id="3192" name="Shape 3192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0">
              <a:solidFill>
                <a:srgbClr val="009900"/>
              </a:solidFill>
            </a:endParaRPr>
          </a:p>
        </p:txBody>
      </p:sp>
      <p:sp>
        <p:nvSpPr>
          <p:cNvPr id="3193" name="Shape 3193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x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3194" name="Shape 3194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009900"/>
              </a:solidFill>
            </a:endParaRPr>
          </a:p>
        </p:txBody>
      </p:sp>
      <p:sp>
        <p:nvSpPr>
          <p:cNvPr id="3195" name="Shape 3195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009900"/>
              </a:solidFill>
            </a:endParaRPr>
          </a:p>
        </p:txBody>
      </p:sp>
      <p:sp>
        <p:nvSpPr>
          <p:cNvPr id="3196" name="Shape 3196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y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3197" name="Shape 3197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y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3198" name="Shape 3198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z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3199" name="Shape 3199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z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3200" name="Shape 3200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7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3201" name="Shape 3201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1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3202" name="Shape 3202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0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3203" name="Shape 3203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FF9900"/>
                </a:solidFill>
              </a:rPr>
              <a:t>0</a:t>
            </a:r>
            <a:endParaRPr sz="2530" dirty="0">
              <a:solidFill>
                <a:srgbClr val="FF9900"/>
              </a:solidFill>
            </a:endParaRPr>
          </a:p>
        </p:txBody>
      </p:sp>
      <p:sp>
        <p:nvSpPr>
          <p:cNvPr id="3204" name="Shape 3204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FF9900"/>
                </a:solidFill>
              </a:rPr>
              <a:t>1</a:t>
            </a:r>
            <a:endParaRPr sz="2530" dirty="0">
              <a:solidFill>
                <a:srgbClr val="FF9900"/>
              </a:solidFill>
            </a:endParaRPr>
          </a:p>
        </p:txBody>
      </p:sp>
      <p:sp>
        <p:nvSpPr>
          <p:cNvPr id="3206" name="Shape 3206"/>
          <p:cNvSpPr/>
          <p:nvPr/>
        </p:nvSpPr>
        <p:spPr>
          <a:xfrm>
            <a:off x="4170164" y="1357313"/>
            <a:ext cx="437555" cy="482203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5" dirty="0">
                <a:solidFill>
                  <a:srgbClr val="0000FF"/>
                </a:solidFill>
              </a:rPr>
              <a:t>∞</a:t>
            </a:r>
            <a:endParaRPr sz="3235" dirty="0">
              <a:solidFill>
                <a:srgbClr val="0000FF"/>
              </a:solidFill>
            </a:endParaRPr>
          </a:p>
        </p:txBody>
      </p:sp>
      <p:sp>
        <p:nvSpPr>
          <p:cNvPr id="3207" name="Shape 320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5" dirty="0">
                <a:solidFill>
                  <a:srgbClr val="0000FF"/>
                </a:solidFill>
              </a:rPr>
              <a:t>∞</a:t>
            </a:r>
            <a:endParaRPr sz="3235" dirty="0">
              <a:solidFill>
                <a:srgbClr val="0000FF"/>
              </a:solidFill>
            </a:endParaRPr>
          </a:p>
        </p:txBody>
      </p:sp>
      <p:sp>
        <p:nvSpPr>
          <p:cNvPr id="3208" name="Shape 320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3209" name="Shape 320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9900"/>
                </a:solidFill>
              </a:rPr>
              <a:t>7</a:t>
            </a:r>
            <a:endParaRPr sz="2530" dirty="0">
              <a:solidFill>
                <a:srgbClr val="0099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</a:fld>
            <a:endParaRPr lang="en-US" altLang="x-none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Dijkstra’s algorithm</a:t>
            </a:r>
            <a:endParaRPr lang="en-US" dirty="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topology, link costs known to all nodes</a:t>
            </a:r>
            <a:endParaRPr lang="en-US" dirty="0"/>
          </a:p>
          <a:p>
            <a:pPr lvl="1"/>
            <a:r>
              <a:rPr lang="en-US" dirty="0"/>
              <a:t>All nodes have same info</a:t>
            </a:r>
            <a:endParaRPr lang="en-US" dirty="0"/>
          </a:p>
          <a:p>
            <a:r>
              <a:rPr lang="en-US" dirty="0"/>
              <a:t>Each node (“</a:t>
            </a:r>
            <a:r>
              <a:rPr lang="en-US" altLang="ja-JP" dirty="0"/>
              <a:t>src”) </a:t>
            </a:r>
            <a:r>
              <a:rPr lang="en-US" dirty="0"/>
              <a:t>computes least-cost paths </a:t>
            </a:r>
            <a:r>
              <a:rPr lang="en-US" altLang="ja-JP" dirty="0"/>
              <a:t>to all other nodes</a:t>
            </a:r>
            <a:endParaRPr lang="en-US" altLang="ja-JP" dirty="0"/>
          </a:p>
          <a:p>
            <a:pPr lvl="1"/>
            <a:r>
              <a:rPr lang="en-US" dirty="0"/>
              <a:t>After k iterations, know least-cost path to k destination</a:t>
            </a:r>
            <a:r>
              <a:rPr lang="en-US" altLang="ja-JP" dirty="0"/>
              <a:t>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3" name="Shape 3223"/>
          <p:cNvSpPr/>
          <p:nvPr/>
        </p:nvSpPr>
        <p:spPr>
          <a:xfrm>
            <a:off x="3455789" y="535781"/>
            <a:ext cx="2107406" cy="1625203"/>
          </a:xfrm>
          <a:prstGeom prst="rect">
            <a:avLst/>
          </a:prstGeom>
          <a:solidFill>
            <a:schemeClr val="bg1"/>
          </a:solidFill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93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0">
              <a:solidFill>
                <a:srgbClr val="FF9900"/>
              </a:solidFill>
            </a:endParaRPr>
          </a:p>
        </p:txBody>
      </p:sp>
      <p:sp>
        <p:nvSpPr>
          <p:cNvPr id="3213" name="Shape 3213"/>
          <p:cNvSpPr/>
          <p:nvPr/>
        </p:nvSpPr>
        <p:spPr>
          <a:xfrm>
            <a:off x="2107403" y="3821276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3214" name="Shape 3214"/>
          <p:cNvSpPr/>
          <p:nvPr/>
        </p:nvSpPr>
        <p:spPr>
          <a:xfrm>
            <a:off x="4654379" y="2812098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3216" name="Shape 3216"/>
          <p:cNvSpPr/>
          <p:nvPr/>
        </p:nvSpPr>
        <p:spPr>
          <a:xfrm>
            <a:off x="163413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>
                <a:solidFill>
                  <a:schemeClr val="bg1"/>
                </a:solidFill>
              </a:rPr>
              <a:t>x</a:t>
            </a:r>
            <a:endParaRPr sz="2955">
              <a:solidFill>
                <a:schemeClr val="bg1"/>
              </a:solidFill>
            </a:endParaRPr>
          </a:p>
        </p:txBody>
      </p:sp>
      <p:sp>
        <p:nvSpPr>
          <p:cNvPr id="3217" name="Shape 3217"/>
          <p:cNvSpPr/>
          <p:nvPr/>
        </p:nvSpPr>
        <p:spPr>
          <a:xfrm>
            <a:off x="6768703" y="342900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008F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z</a:t>
            </a:r>
            <a:endParaRPr sz="2955"/>
          </a:p>
        </p:txBody>
      </p:sp>
      <p:sp>
        <p:nvSpPr>
          <p:cNvPr id="3218" name="Shape 3218"/>
          <p:cNvSpPr/>
          <p:nvPr/>
        </p:nvSpPr>
        <p:spPr>
          <a:xfrm>
            <a:off x="4241602" y="2500313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FF9300"/>
          </a:solidFill>
          <a:ln w="12700">
            <a:miter lim="400000"/>
          </a:ln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955"/>
              <a:t>y</a:t>
            </a:r>
            <a:endParaRPr sz="2955"/>
          </a:p>
        </p:txBody>
      </p:sp>
      <p:sp>
        <p:nvSpPr>
          <p:cNvPr id="3219" name="Shape 3219"/>
          <p:cNvSpPr/>
          <p:nvPr/>
        </p:nvSpPr>
        <p:spPr>
          <a:xfrm>
            <a:off x="4375547" y="3290738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7</a:t>
            </a:r>
            <a:endParaRPr sz="2955"/>
          </a:p>
        </p:txBody>
      </p:sp>
      <p:sp>
        <p:nvSpPr>
          <p:cNvPr id="3220" name="Shape 3220"/>
          <p:cNvSpPr/>
          <p:nvPr/>
        </p:nvSpPr>
        <p:spPr>
          <a:xfrm>
            <a:off x="5822156" y="2661195"/>
            <a:ext cx="267891" cy="52655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5"/>
              <a:t>1</a:t>
            </a:r>
            <a:endParaRPr sz="2955"/>
          </a:p>
        </p:txBody>
      </p:sp>
      <p:sp>
        <p:nvSpPr>
          <p:cNvPr id="3221" name="Shape 3221"/>
          <p:cNvSpPr/>
          <p:nvPr/>
        </p:nvSpPr>
        <p:spPr>
          <a:xfrm>
            <a:off x="4705945" y="1366242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0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222" name="Shape 3222"/>
          <p:cNvSpPr/>
          <p:nvPr/>
        </p:nvSpPr>
        <p:spPr>
          <a:xfrm>
            <a:off x="5098852" y="1366242"/>
            <a:ext cx="133945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1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224" name="Shape 3224"/>
          <p:cNvSpPr/>
          <p:nvPr/>
        </p:nvSpPr>
        <p:spPr>
          <a:xfrm>
            <a:off x="4313039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x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225" name="Shape 3225"/>
          <p:cNvSpPr/>
          <p:nvPr/>
        </p:nvSpPr>
        <p:spPr>
          <a:xfrm flipV="1">
            <a:off x="3518294" y="994341"/>
            <a:ext cx="1958034" cy="655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3226" name="Shape 3226"/>
          <p:cNvSpPr/>
          <p:nvPr/>
        </p:nvSpPr>
        <p:spPr>
          <a:xfrm flipV="1">
            <a:off x="4091840" y="633926"/>
            <a:ext cx="691" cy="1439101"/>
          </a:xfrm>
          <a:prstGeom prst="line">
            <a:avLst/>
          </a:prstGeom>
          <a:ln w="381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3227" name="Shape 3227"/>
          <p:cNvSpPr/>
          <p:nvPr/>
        </p:nvSpPr>
        <p:spPr>
          <a:xfrm>
            <a:off x="3687961" y="1330523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228" name="Shape 3228"/>
          <p:cNvSpPr/>
          <p:nvPr/>
        </p:nvSpPr>
        <p:spPr>
          <a:xfrm>
            <a:off x="4688086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y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229" name="Shape 3229"/>
          <p:cNvSpPr/>
          <p:nvPr/>
        </p:nvSpPr>
        <p:spPr>
          <a:xfrm>
            <a:off x="5080992" y="553641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230" name="Shape 3230"/>
          <p:cNvSpPr/>
          <p:nvPr/>
        </p:nvSpPr>
        <p:spPr>
          <a:xfrm>
            <a:off x="3687961" y="1660922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FF9900"/>
                </a:solidFill>
              </a:rPr>
              <a:t>z</a:t>
            </a:r>
            <a:endParaRPr sz="2530">
              <a:solidFill>
                <a:srgbClr val="FF9900"/>
              </a:solidFill>
            </a:endParaRPr>
          </a:p>
        </p:txBody>
      </p:sp>
      <p:sp>
        <p:nvSpPr>
          <p:cNvPr id="3231" name="Shape 3231"/>
          <p:cNvSpPr/>
          <p:nvPr/>
        </p:nvSpPr>
        <p:spPr>
          <a:xfrm>
            <a:off x="4697016" y="1705570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9900"/>
                </a:solidFill>
              </a:rPr>
              <a:t>1</a:t>
            </a:r>
            <a:endParaRPr sz="2530" dirty="0">
              <a:solidFill>
                <a:srgbClr val="009900"/>
              </a:solidFill>
            </a:endParaRPr>
          </a:p>
        </p:txBody>
      </p:sp>
      <p:sp>
        <p:nvSpPr>
          <p:cNvPr id="3232" name="Shape 3232"/>
          <p:cNvSpPr/>
          <p:nvPr/>
        </p:nvSpPr>
        <p:spPr>
          <a:xfrm>
            <a:off x="5072062" y="1705570"/>
            <a:ext cx="214313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9900"/>
                </a:solidFill>
              </a:rPr>
              <a:t>0</a:t>
            </a:r>
            <a:endParaRPr sz="2530" dirty="0">
              <a:solidFill>
                <a:srgbClr val="009900"/>
              </a:solidFill>
            </a:endParaRPr>
          </a:p>
        </p:txBody>
      </p:sp>
      <p:sp>
        <p:nvSpPr>
          <p:cNvPr id="3233" name="Shape 3233"/>
          <p:cNvSpPr/>
          <p:nvPr/>
        </p:nvSpPr>
        <p:spPr>
          <a:xfrm>
            <a:off x="6045399" y="4589859"/>
            <a:ext cx="2107406" cy="1625203"/>
          </a:xfrm>
          <a:prstGeom prst="rect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8F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0">
              <a:solidFill>
                <a:srgbClr val="009900"/>
              </a:solidFill>
            </a:endParaRPr>
          </a:p>
        </p:txBody>
      </p:sp>
      <p:sp>
        <p:nvSpPr>
          <p:cNvPr id="3234" name="Shape 3234"/>
          <p:cNvSpPr/>
          <p:nvPr/>
        </p:nvSpPr>
        <p:spPr>
          <a:xfrm>
            <a:off x="6902648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x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3235" name="Shape 3235"/>
          <p:cNvSpPr/>
          <p:nvPr/>
        </p:nvSpPr>
        <p:spPr>
          <a:xfrm flipV="1">
            <a:off x="6107904" y="5048419"/>
            <a:ext cx="1958034" cy="655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009900"/>
              </a:solidFill>
            </a:endParaRPr>
          </a:p>
        </p:txBody>
      </p:sp>
      <p:sp>
        <p:nvSpPr>
          <p:cNvPr id="3236" name="Shape 3236"/>
          <p:cNvSpPr/>
          <p:nvPr/>
        </p:nvSpPr>
        <p:spPr>
          <a:xfrm flipV="1">
            <a:off x="6681449" y="4688005"/>
            <a:ext cx="691" cy="1439101"/>
          </a:xfrm>
          <a:prstGeom prst="line">
            <a:avLst/>
          </a:prstGeom>
          <a:ln w="38100">
            <a:solidFill>
              <a:srgbClr val="008F00"/>
            </a:solidFill>
            <a:miter lim="400000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009900"/>
              </a:solidFill>
            </a:endParaRPr>
          </a:p>
        </p:txBody>
      </p:sp>
      <p:sp>
        <p:nvSpPr>
          <p:cNvPr id="3237" name="Shape 3237"/>
          <p:cNvSpPr/>
          <p:nvPr/>
        </p:nvSpPr>
        <p:spPr>
          <a:xfrm>
            <a:off x="6277570" y="5384601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y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3238" name="Shape 3238"/>
          <p:cNvSpPr/>
          <p:nvPr/>
        </p:nvSpPr>
        <p:spPr>
          <a:xfrm>
            <a:off x="7277695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y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3239" name="Shape 3239"/>
          <p:cNvSpPr/>
          <p:nvPr/>
        </p:nvSpPr>
        <p:spPr>
          <a:xfrm>
            <a:off x="7670601" y="4607719"/>
            <a:ext cx="267891" cy="419695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z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3240" name="Shape 3240"/>
          <p:cNvSpPr/>
          <p:nvPr/>
        </p:nvSpPr>
        <p:spPr>
          <a:xfrm>
            <a:off x="6277570" y="5715000"/>
            <a:ext cx="241102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z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3241" name="Shape 3241"/>
          <p:cNvSpPr/>
          <p:nvPr/>
        </p:nvSpPr>
        <p:spPr>
          <a:xfrm>
            <a:off x="6893719" y="5750719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7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3242" name="Shape 3242"/>
          <p:cNvSpPr/>
          <p:nvPr/>
        </p:nvSpPr>
        <p:spPr>
          <a:xfrm>
            <a:off x="7286625" y="5750719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1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3243" name="Shape 3243"/>
          <p:cNvSpPr/>
          <p:nvPr/>
        </p:nvSpPr>
        <p:spPr>
          <a:xfrm>
            <a:off x="7661672" y="5750719"/>
            <a:ext cx="196453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>
                <a:solidFill>
                  <a:srgbClr val="009900"/>
                </a:solidFill>
              </a:rPr>
              <a:t>0</a:t>
            </a:r>
            <a:endParaRPr sz="2530">
              <a:solidFill>
                <a:srgbClr val="009900"/>
              </a:solidFill>
            </a:endParaRPr>
          </a:p>
        </p:txBody>
      </p:sp>
      <p:sp>
        <p:nvSpPr>
          <p:cNvPr id="3244" name="Shape 3244"/>
          <p:cNvSpPr/>
          <p:nvPr/>
        </p:nvSpPr>
        <p:spPr>
          <a:xfrm>
            <a:off x="7259836" y="5402461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FF9900"/>
                </a:solidFill>
              </a:rPr>
              <a:t>0</a:t>
            </a:r>
            <a:endParaRPr sz="2530" dirty="0">
              <a:solidFill>
                <a:srgbClr val="FF9900"/>
              </a:solidFill>
            </a:endParaRPr>
          </a:p>
        </p:txBody>
      </p:sp>
      <p:sp>
        <p:nvSpPr>
          <p:cNvPr id="3245" name="Shape 3245"/>
          <p:cNvSpPr/>
          <p:nvPr/>
        </p:nvSpPr>
        <p:spPr>
          <a:xfrm>
            <a:off x="7652742" y="5393531"/>
            <a:ext cx="133945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FF93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FF9900"/>
                </a:solidFill>
              </a:rPr>
              <a:t>1</a:t>
            </a:r>
            <a:endParaRPr sz="2530" dirty="0">
              <a:solidFill>
                <a:srgbClr val="FF9900"/>
              </a:solidFill>
            </a:endParaRPr>
          </a:p>
        </p:txBody>
      </p:sp>
      <p:sp>
        <p:nvSpPr>
          <p:cNvPr id="3247" name="Shape 3247"/>
          <p:cNvSpPr/>
          <p:nvPr/>
        </p:nvSpPr>
        <p:spPr>
          <a:xfrm>
            <a:off x="6768703" y="5375672"/>
            <a:ext cx="437555" cy="482203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4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35" dirty="0">
                <a:solidFill>
                  <a:srgbClr val="0000FF"/>
                </a:solidFill>
              </a:rPr>
              <a:t>∞</a:t>
            </a:r>
            <a:endParaRPr sz="3235" dirty="0">
              <a:solidFill>
                <a:srgbClr val="0000FF"/>
              </a:solidFill>
            </a:endParaRPr>
          </a:p>
        </p:txBody>
      </p:sp>
      <p:sp>
        <p:nvSpPr>
          <p:cNvPr id="3248" name="Shape 3248"/>
          <p:cNvSpPr/>
          <p:nvPr/>
        </p:nvSpPr>
        <p:spPr>
          <a:xfrm flipH="1" flipV="1">
            <a:off x="2259208" y="3711014"/>
            <a:ext cx="4470989" cy="2"/>
          </a:xfrm>
          <a:prstGeom prst="line">
            <a:avLst/>
          </a:pr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/>
          </a:p>
        </p:txBody>
      </p:sp>
      <p:sp>
        <p:nvSpPr>
          <p:cNvPr id="3249" name="Shape 3249"/>
          <p:cNvSpPr/>
          <p:nvPr/>
        </p:nvSpPr>
        <p:spPr>
          <a:xfrm>
            <a:off x="4286250" y="1696641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9900"/>
                </a:solidFill>
              </a:rPr>
              <a:t>7</a:t>
            </a:r>
            <a:endParaRPr sz="2530" dirty="0">
              <a:solidFill>
                <a:srgbClr val="009900"/>
              </a:solidFill>
            </a:endParaRPr>
          </a:p>
        </p:txBody>
      </p:sp>
      <p:sp>
        <p:nvSpPr>
          <p:cNvPr id="3250" name="Shape 3250"/>
          <p:cNvSpPr/>
          <p:nvPr/>
        </p:nvSpPr>
        <p:spPr>
          <a:xfrm flipV="1">
            <a:off x="4205507" y="1539271"/>
            <a:ext cx="1044506" cy="549740"/>
          </a:xfrm>
          <a:prstGeom prst="line">
            <a:avLst/>
          </a:prstGeom>
          <a:ln w="63500">
            <a:solidFill>
              <a:srgbClr val="942193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31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5">
              <a:solidFill>
                <a:srgbClr val="FF9900"/>
              </a:solidFill>
            </a:endParaRPr>
          </a:p>
        </p:txBody>
      </p:sp>
      <p:sp>
        <p:nvSpPr>
          <p:cNvPr id="3251" name="Shape 3251"/>
          <p:cNvSpPr/>
          <p:nvPr/>
        </p:nvSpPr>
        <p:spPr>
          <a:xfrm>
            <a:off x="4295180" y="1384101"/>
            <a:ext cx="169664" cy="464344"/>
          </a:xfrm>
          <a:prstGeom prst="rect">
            <a:avLst/>
          </a:prstGeom>
          <a:ln w="12700">
            <a:miter lim="400000"/>
          </a:ln>
        </p:spPr>
        <p:txBody>
          <a:bodyPr lIns="35719" tIns="35719" rIns="35719" bIns="35719" anchor="ctr"/>
          <a:lstStyle>
            <a:lvl1pPr algn="l">
              <a:defRPr sz="3600">
                <a:solidFill>
                  <a:srgbClr val="008F00"/>
                </a:solidFill>
                <a:latin typeface="+mn-lt"/>
                <a:ea typeface="+mn-ea"/>
                <a:cs typeface="+mn-cs"/>
                <a:sym typeface="Calibri" panose="020F0502020204030204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0" dirty="0">
                <a:solidFill>
                  <a:srgbClr val="009900"/>
                </a:solidFill>
              </a:rPr>
              <a:t>8</a:t>
            </a:r>
            <a:endParaRPr sz="2530" dirty="0">
              <a:solidFill>
                <a:srgbClr val="009900"/>
              </a:solidFill>
            </a:endParaRPr>
          </a:p>
        </p:txBody>
      </p:sp>
      <p:sp>
        <p:nvSpPr>
          <p:cNvPr id="3252" name="Shape 3252"/>
          <p:cNvSpPr/>
          <p:nvPr/>
        </p:nvSpPr>
        <p:spPr>
          <a:xfrm>
            <a:off x="2226445" y="2734954"/>
            <a:ext cx="4604188" cy="1234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4" h="18682" extrusionOk="0">
                <a:moveTo>
                  <a:pt x="12179" y="0"/>
                </a:moveTo>
                <a:cubicBezTo>
                  <a:pt x="12179" y="0"/>
                  <a:pt x="21413" y="10286"/>
                  <a:pt x="21473" y="13935"/>
                </a:cubicBezTo>
                <a:cubicBezTo>
                  <a:pt x="21600" y="21600"/>
                  <a:pt x="0" y="17679"/>
                  <a:pt x="0" y="17679"/>
                </a:cubicBezTo>
              </a:path>
            </a:pathLst>
          </a:custGeom>
          <a:ln w="63500">
            <a:solidFill>
              <a:srgbClr val="942193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</a:fld>
            <a:endParaRPr lang="en-US" altLang="x-none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1000" fill="hold"/>
                                        <p:tgtEl>
                                          <p:spTgt spid="3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indefinite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0" grpId="0" animBg="1" advAuto="0"/>
      <p:bldP spid="3250" grpId="1" animBg="1" advAuto="0"/>
      <p:bldP spid="3251" grpId="0" animBg="1" advAuto="0"/>
      <p:bldP spid="3252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rgbClr val="0000FF"/>
                </a:solidFill>
              </a:rPr>
              <a:t>heuristic</a:t>
            </a:r>
            <a:r>
              <a:rPr lang="en-US" dirty="0"/>
              <a:t> to avoid count-to-infinity</a:t>
            </a:r>
            <a:endParaRPr lang="en-US" dirty="0"/>
          </a:p>
          <a:p>
            <a:pPr lvl="1"/>
            <a:r>
              <a:rPr lang="en-US" dirty="0"/>
              <a:t>If z routes to x through y, </a:t>
            </a:r>
            <a:endParaRPr lang="en-US" dirty="0"/>
          </a:p>
          <a:p>
            <a:pPr lvl="2"/>
            <a:r>
              <a:rPr lang="en-US" dirty="0"/>
              <a:t>z advertises to y that its cost to x is infinite</a:t>
            </a:r>
            <a:endParaRPr lang="en-US" dirty="0"/>
          </a:p>
          <a:p>
            <a:pPr lvl="1"/>
            <a:r>
              <a:rPr lang="en-US" dirty="0"/>
              <a:t>y never decides to route to x through z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Not guaranteed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Loop-free routing </a:t>
            </a:r>
            <a:r>
              <a:rPr lang="en-US" dirty="0"/>
              <a:t>examples include</a:t>
            </a:r>
            <a:endParaRPr lang="en-US" dirty="0"/>
          </a:p>
          <a:p>
            <a:pPr lvl="1"/>
            <a:r>
              <a:rPr lang="en-US" dirty="0"/>
              <a:t>Path vector</a:t>
            </a:r>
            <a:endParaRPr lang="en-US" dirty="0"/>
          </a:p>
          <a:p>
            <a:pPr lvl="1"/>
            <a:r>
              <a:rPr lang="en-US" dirty="0"/>
              <a:t>Source tracing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Distance-vector routing</a:t>
            </a:r>
            <a:endParaRPr lang="en-US" dirty="0"/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Scalability?</a:t>
            </a:r>
            <a:endParaRPr lang="en-US" dirty="0"/>
          </a:p>
          <a:p>
            <a:pPr lvl="1"/>
            <a:r>
              <a:rPr lang="en-US" dirty="0"/>
              <a:t>Requires fewer messages than Link-State</a:t>
            </a:r>
            <a:endParaRPr lang="en-US" dirty="0"/>
          </a:p>
          <a:p>
            <a:pPr lvl="1"/>
            <a:r>
              <a:rPr lang="en-US" dirty="0"/>
              <a:t>O(N) update time on arrival of a new DV from neighbor</a:t>
            </a:r>
            <a:endParaRPr lang="en-US" dirty="0"/>
          </a:p>
          <a:p>
            <a:pPr lvl="1"/>
            <a:r>
              <a:rPr lang="en-US" dirty="0"/>
              <a:t>O(network diameter) convergence time </a:t>
            </a:r>
            <a:endParaRPr lang="en-US" dirty="0"/>
          </a:p>
          <a:p>
            <a:pPr lvl="1"/>
            <a:r>
              <a:rPr lang="en-US" dirty="0"/>
              <a:t>O(N) entries in forwarding table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RIP is a protocol that implements DV (IETF RFC 2080)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LS and DV routing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Messaging complexity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LS: with N nodes, E links,         O(NE) messages sent  </a:t>
            </a:r>
            <a:endParaRPr lang="en-US" dirty="0"/>
          </a:p>
          <a:p>
            <a:r>
              <a:rPr lang="en-US" dirty="0"/>
              <a:t>DV: exchange between neighbors only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Speed of convergence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LS: relatively fast</a:t>
            </a:r>
            <a:endParaRPr lang="en-US" dirty="0"/>
          </a:p>
          <a:p>
            <a:r>
              <a:rPr lang="en-US" dirty="0"/>
              <a:t>DV: convergence time varies</a:t>
            </a:r>
            <a:endParaRPr lang="en-US" dirty="0"/>
          </a:p>
          <a:p>
            <a:pPr lvl="1"/>
            <a:r>
              <a:rPr lang="en-US" dirty="0"/>
              <a:t>Count-to-infinity problem</a:t>
            </a:r>
            <a:endParaRPr lang="en-US" dirty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Robustness: what happens if router malfunctions?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LS: </a:t>
            </a:r>
            <a:endParaRPr lang="en-US" dirty="0"/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link</a:t>
            </a:r>
            <a:r>
              <a:rPr lang="en-US" dirty="0"/>
              <a:t> cost</a:t>
            </a:r>
            <a:endParaRPr lang="en-US" dirty="0"/>
          </a:p>
          <a:p>
            <a:pPr lvl="1"/>
            <a:r>
              <a:rPr lang="en-US" dirty="0"/>
              <a:t>Each node computes its </a:t>
            </a:r>
            <a:r>
              <a:rPr lang="en-US" i="1" dirty="0"/>
              <a:t>own</a:t>
            </a:r>
            <a:r>
              <a:rPr lang="en-US" dirty="0"/>
              <a:t> table</a:t>
            </a:r>
            <a:endParaRPr lang="en-US" dirty="0"/>
          </a:p>
          <a:p>
            <a:r>
              <a:rPr lang="en-US" dirty="0"/>
              <a:t>DV:</a:t>
            </a:r>
            <a:endParaRPr lang="en-US" dirty="0"/>
          </a:p>
          <a:p>
            <a:pPr lvl="1"/>
            <a:r>
              <a:rPr lang="en-US" dirty="0"/>
              <a:t>Node can advertise incorrect </a:t>
            </a:r>
            <a:r>
              <a:rPr lang="en-US" dirty="0">
                <a:solidFill>
                  <a:srgbClr val="0000FF"/>
                </a:solidFill>
              </a:rPr>
              <a:t>path</a:t>
            </a:r>
            <a:r>
              <a:rPr lang="en-US" dirty="0"/>
              <a:t> cost</a:t>
            </a:r>
            <a:endParaRPr lang="en-US" dirty="0"/>
          </a:p>
          <a:p>
            <a:pPr lvl="1"/>
            <a:r>
              <a:rPr lang="en-US" dirty="0"/>
              <a:t>Each node’s table used by others (error propagates)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 between LS and DV routing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are shortest-path based routing</a:t>
            </a:r>
            <a:endParaRPr lang="en-US" dirty="0"/>
          </a:p>
          <a:p>
            <a:pPr lvl="1"/>
            <a:r>
              <a:rPr lang="en-US" dirty="0"/>
              <a:t>Minimizing cost metric (link weights) a common optimization goal</a:t>
            </a:r>
            <a:endParaRPr lang="en-US" dirty="0"/>
          </a:p>
          <a:p>
            <a:pPr lvl="2"/>
            <a:r>
              <a:rPr lang="en-US" dirty="0"/>
              <a:t>Routers share a common view as to what makes a path “good” and how to measure the “goodness” of a path</a:t>
            </a:r>
            <a:endParaRPr lang="en-US" dirty="0"/>
          </a:p>
          <a:p>
            <a:r>
              <a:rPr lang="en-US" dirty="0"/>
              <a:t>Due to shared goal, commonly used inside an organization</a:t>
            </a:r>
            <a:endParaRPr lang="en-US" dirty="0"/>
          </a:p>
          <a:p>
            <a:pPr lvl="1"/>
            <a:r>
              <a:rPr lang="en-US" dirty="0"/>
              <a:t>RIP and OSPF are mostly used for </a:t>
            </a:r>
            <a:r>
              <a:rPr lang="en-US" dirty="0">
                <a:solidFill>
                  <a:srgbClr val="0000FF"/>
                </a:solidFill>
              </a:rPr>
              <a:t>intra</a:t>
            </a:r>
            <a:r>
              <a:rPr lang="en-US" dirty="0"/>
              <a:t>-domain routing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Intra-AS routing</a:t>
            </a:r>
            <a:endParaRPr lang="en-US" dirty="0"/>
          </a:p>
          <a:p>
            <a:pPr lvl="1"/>
            <a:r>
              <a:rPr lang="en-US" dirty="0"/>
              <a:t>Link-state routing </a:t>
            </a:r>
            <a:endParaRPr lang="en-US" dirty="0"/>
          </a:p>
          <a:p>
            <a:pPr lvl="1"/>
            <a:r>
              <a:rPr lang="en-US" dirty="0"/>
              <a:t>Distance-vector routing</a:t>
            </a:r>
            <a:endParaRPr lang="en-US" dirty="0"/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From algorithm to protocol</a:t>
            </a:r>
            <a:endParaRPr lang="en-US" dirty="0"/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Dijkstra’s is a local computation! 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Computed by a node given complete network graph</a:t>
            </a:r>
            <a:endParaRPr lang="en-US" dirty="0"/>
          </a:p>
          <a:p>
            <a:r>
              <a:rPr lang="en-US" dirty="0"/>
              <a:t>Possibilities: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Option#1</a:t>
            </a:r>
            <a:r>
              <a:rPr lang="en-US" dirty="0"/>
              <a:t>: a separate machine runs the algorithm 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Option#2</a:t>
            </a:r>
            <a:r>
              <a:rPr lang="en-US" dirty="0"/>
              <a:t>: every router runs the algorithm</a:t>
            </a:r>
            <a:endParaRPr lang="en-US" dirty="0"/>
          </a:p>
          <a:p>
            <a:r>
              <a:rPr lang="en-US" dirty="0"/>
              <a:t>The Internet currently uses Option#2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advAuto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Shape 119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Link-state routing</a:t>
            </a:r>
            <a:endParaRPr lang="en-US" dirty="0"/>
          </a:p>
        </p:txBody>
      </p:sp>
      <p:sp>
        <p:nvSpPr>
          <p:cNvPr id="1194" name="Shape 1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router knows its local “link state” </a:t>
            </a:r>
            <a:endParaRPr lang="en-US" dirty="0"/>
          </a:p>
          <a:p>
            <a:pPr lvl="1"/>
            <a:r>
              <a:rPr lang="en-US" dirty="0"/>
              <a:t>Router u: “(</a:t>
            </a:r>
            <a:r>
              <a:rPr lang="en-US" dirty="0" err="1"/>
              <a:t>u,v</a:t>
            </a:r>
            <a:r>
              <a:rPr lang="en-US" dirty="0"/>
              <a:t>) with cost=2; (</a:t>
            </a:r>
            <a:r>
              <a:rPr lang="en-US" dirty="0" err="1"/>
              <a:t>u,x</a:t>
            </a:r>
            <a:r>
              <a:rPr lang="en-US" dirty="0"/>
              <a:t>) with cost=1”</a:t>
            </a:r>
            <a:endParaRPr lang="en-US" dirty="0"/>
          </a:p>
          <a:p>
            <a:r>
              <a:rPr lang="en-US" dirty="0"/>
              <a:t>Each router floods its </a:t>
            </a:r>
            <a:r>
              <a:rPr lang="en-US" dirty="0">
                <a:solidFill>
                  <a:srgbClr val="0000FF"/>
                </a:solidFill>
              </a:rPr>
              <a:t>local link state to all other routers </a:t>
            </a:r>
            <a:r>
              <a:rPr lang="en-US" dirty="0"/>
              <a:t>in the network</a:t>
            </a:r>
            <a:endParaRPr lang="en-US" dirty="0"/>
          </a:p>
          <a:p>
            <a:pPr lvl="1"/>
            <a:r>
              <a:rPr lang="en-US" dirty="0"/>
              <a:t>Does so periodically or when its link state changes</a:t>
            </a:r>
            <a:endParaRPr lang="en-US" dirty="0"/>
          </a:p>
          <a:p>
            <a:r>
              <a:rPr lang="en-US" dirty="0"/>
              <a:t>Every router learns the entire network graph</a:t>
            </a:r>
            <a:endParaRPr lang="en-US" dirty="0"/>
          </a:p>
          <a:p>
            <a:pPr lvl="1"/>
            <a:r>
              <a:rPr lang="en-US" dirty="0"/>
              <a:t>Each runs Dijkstra’s Shortest-Path First (SPF) algorithm locally to compute forwarding table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4" grpId="0" advAuto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link state</a:t>
            </a:r>
            <a:endParaRPr lang="en-US" dirty="0"/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Flooding</a:t>
            </a:r>
            <a:endParaRPr lang="en-US" dirty="0"/>
          </a:p>
          <a:p>
            <a:pPr lvl="1"/>
            <a:r>
              <a:rPr lang="en-US" dirty="0"/>
              <a:t>A node sends its link-state info out all of its links</a:t>
            </a:r>
            <a:endParaRPr lang="en-US" dirty="0"/>
          </a:p>
          <a:p>
            <a:pPr lvl="1"/>
            <a:r>
              <a:rPr lang="en-US" dirty="0"/>
              <a:t>The next node forwards the info on all of its links except the one the information arrived at</a:t>
            </a:r>
            <a:endParaRPr lang="en-US" dirty="0"/>
          </a:p>
          <a:p>
            <a:r>
              <a:rPr lang="en-US" dirty="0"/>
              <a:t>When to initiate flooding?</a:t>
            </a:r>
            <a:endParaRPr lang="en-US" dirty="0"/>
          </a:p>
          <a:p>
            <a:pPr lvl="1"/>
            <a:r>
              <a:rPr lang="en-US" dirty="0"/>
              <a:t>Topology change (e.g., link/node failure/recovery)</a:t>
            </a:r>
            <a:endParaRPr lang="en-US" dirty="0"/>
          </a:p>
          <a:p>
            <a:pPr lvl="1"/>
            <a:r>
              <a:rPr lang="en-US" dirty="0"/>
              <a:t>Configuration change (e.g., link cost change)</a:t>
            </a:r>
            <a:endParaRPr lang="en-US" dirty="0"/>
          </a:p>
          <a:p>
            <a:pPr lvl="1"/>
            <a:r>
              <a:rPr lang="en-US" dirty="0"/>
              <a:t>Periodically</a:t>
            </a:r>
            <a:endParaRPr lang="en-US" dirty="0"/>
          </a:p>
          <a:p>
            <a:pPr lvl="2"/>
            <a:r>
              <a:rPr lang="en-US" dirty="0"/>
              <a:t>To refresh link-state information (soft states)</a:t>
            </a:r>
            <a:endParaRPr lang="en-US" dirty="0"/>
          </a:p>
          <a:p>
            <a:pPr lvl="2"/>
            <a:r>
              <a:rPr lang="en-US" dirty="0"/>
              <a:t>Typically (say) every 30 minutes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  <a:endParaRPr lang="en-US" dirty="0"/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flood? </a:t>
            </a:r>
            <a:endParaRPr lang="en-US" dirty="0"/>
          </a:p>
          <a:p>
            <a:pPr lvl="1"/>
            <a:r>
              <a:rPr lang="en-US" dirty="0"/>
              <a:t>To get all the nodes in the network to </a:t>
            </a:r>
            <a:r>
              <a:rPr lang="en-US" dirty="0">
                <a:solidFill>
                  <a:srgbClr val="0000FF"/>
                </a:solidFill>
              </a:rPr>
              <a:t>converge </a:t>
            </a:r>
            <a:r>
              <a:rPr lang="en-US" dirty="0"/>
              <a:t>to the new topology</a:t>
            </a:r>
            <a:endParaRPr lang="en-US" dirty="0"/>
          </a:p>
          <a:p>
            <a:r>
              <a:rPr lang="en-US" dirty="0"/>
              <a:t>Upon convergence, all nodes will have </a:t>
            </a:r>
            <a:r>
              <a:rPr lang="en-US" dirty="0">
                <a:solidFill>
                  <a:srgbClr val="0000FF"/>
                </a:solidFill>
              </a:rPr>
              <a:t>consistent routing information</a:t>
            </a:r>
            <a:r>
              <a:rPr lang="en-US" dirty="0"/>
              <a:t> and can </a:t>
            </a:r>
            <a:r>
              <a:rPr lang="en-US" dirty="0">
                <a:solidFill>
                  <a:srgbClr val="0000FF"/>
                </a:solidFill>
              </a:rPr>
              <a:t>compute consistent forwarding</a:t>
            </a:r>
            <a:r>
              <a:rPr lang="en-US" dirty="0"/>
              <a:t>:</a:t>
            </a:r>
            <a:endParaRPr lang="en-US" dirty="0"/>
          </a:p>
          <a:p>
            <a:pPr lvl="1"/>
            <a:r>
              <a:rPr lang="en-US" dirty="0"/>
              <a:t>All nodes have the same link-state database</a:t>
            </a:r>
            <a:endParaRPr lang="en-US" dirty="0"/>
          </a:p>
          <a:p>
            <a:pPr lvl="1"/>
            <a:r>
              <a:rPr lang="en-US" dirty="0"/>
              <a:t>All nodes forward packets on shortest paths</a:t>
            </a:r>
            <a:endParaRPr lang="en-US" dirty="0"/>
          </a:p>
          <a:p>
            <a:pPr lvl="1"/>
            <a:r>
              <a:rPr lang="en-US" dirty="0"/>
              <a:t>The next router on the path forwards to the expected next hop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delay</a:t>
            </a:r>
            <a:endParaRPr lang="en-US" dirty="0"/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to achieve convergence</a:t>
            </a:r>
            <a:endParaRPr lang="en-US" dirty="0"/>
          </a:p>
          <a:p>
            <a:r>
              <a:rPr lang="en-US" dirty="0"/>
              <a:t>Sources of convergence delay</a:t>
            </a:r>
            <a:endParaRPr lang="en-US" dirty="0"/>
          </a:p>
          <a:p>
            <a:pPr lvl="1"/>
            <a:r>
              <a:rPr lang="en-US" dirty="0"/>
              <a:t>Time to detect failure</a:t>
            </a:r>
            <a:endParaRPr lang="en-US" dirty="0"/>
          </a:p>
          <a:p>
            <a:pPr lvl="1"/>
            <a:r>
              <a:rPr lang="en-US" dirty="0"/>
              <a:t>Time to flood link-state information</a:t>
            </a:r>
            <a:endParaRPr lang="en-US" dirty="0"/>
          </a:p>
          <a:p>
            <a:pPr lvl="1"/>
            <a:r>
              <a:rPr lang="en-US" dirty="0"/>
              <a:t>Time to re-compute forwarding tables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happens if it takes too long to converge?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</p:bldLst>
  </p:timing>
</p:sld>
</file>

<file path=ppt/tags/tag1.xml><?xml version="1.0" encoding="utf-8"?>
<p:tagLst xmlns:p="http://schemas.openxmlformats.org/presentationml/2006/main">
  <p:tag name="commondata" val="eyJoZGlkIjoiYzFlYzU0ZWY2OTk0M2IwOGI2OGY0MWEzNDNiOWM4ODYifQ=="/>
</p:tagLst>
</file>

<file path=ppt/theme/theme1.xml><?xml version="1.0" encoding="utf-8"?>
<a:theme xmlns:a="http://schemas.openxmlformats.org/drawingml/2006/main" name="CSCI4430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7398</Words>
  <Application>WPS 演示</Application>
  <PresentationFormat>全屏显示(4:3)</PresentationFormat>
  <Paragraphs>1474</Paragraphs>
  <Slides>45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5" baseType="lpstr">
      <vt:lpstr>Arial</vt:lpstr>
      <vt:lpstr>宋体</vt:lpstr>
      <vt:lpstr>Wingdings</vt:lpstr>
      <vt:lpstr>MS PGothic</vt:lpstr>
      <vt:lpstr>Helvetica Neue</vt:lpstr>
      <vt:lpstr>Arial Black</vt:lpstr>
      <vt:lpstr>Monotype Sorts</vt:lpstr>
      <vt:lpstr>Wingdings</vt:lpstr>
      <vt:lpstr>Monotype Sorts</vt:lpstr>
      <vt:lpstr>Gill Sans</vt:lpstr>
      <vt:lpstr>Segoe Print</vt:lpstr>
      <vt:lpstr>Times New Roman</vt:lpstr>
      <vt:lpstr>Helvetica</vt:lpstr>
      <vt:lpstr>Courier New</vt:lpstr>
      <vt:lpstr>微软雅黑</vt:lpstr>
      <vt:lpstr>Arial Unicode MS</vt:lpstr>
      <vt:lpstr>MS Mincho</vt:lpstr>
      <vt:lpstr>Helvetica</vt:lpstr>
      <vt:lpstr>Calibri</vt:lpstr>
      <vt:lpstr>CSCI4430</vt:lpstr>
      <vt:lpstr>ECE4016 Computer Networks  Lecture13: Network Layer –  Intra-AS Routing</vt:lpstr>
      <vt:lpstr>Agenda</vt:lpstr>
      <vt:lpstr>Recap: Least-cost path routing</vt:lpstr>
      <vt:lpstr>Recap: Dijkstra’s algorithm</vt:lpstr>
      <vt:lpstr>From algorithm to protocol</vt:lpstr>
      <vt:lpstr>Link-state routing</vt:lpstr>
      <vt:lpstr>Flooding link state</vt:lpstr>
      <vt:lpstr>Convergence</vt:lpstr>
      <vt:lpstr>Convergence delay</vt:lpstr>
      <vt:lpstr>Loop from convergence delay</vt:lpstr>
      <vt:lpstr>Performance during convergence period</vt:lpstr>
      <vt:lpstr>Link-state routing</vt:lpstr>
      <vt:lpstr>Link-state routing protocols</vt:lpstr>
      <vt:lpstr>OSPF: Open Shortest-Path First</vt:lpstr>
      <vt:lpstr>Distance-vector protocol</vt:lpstr>
      <vt:lpstr>Bellman-Ford equation</vt:lpstr>
      <vt:lpstr>Bellman-Ford example </vt:lpstr>
      <vt:lpstr>Distance vector algorithm </vt:lpstr>
      <vt:lpstr>Distance vector algorithm </vt:lpstr>
      <vt:lpstr>Distance vector algorithm 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Problems with Bellman-Ford</vt:lpstr>
      <vt:lpstr>Poisoned reverse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Poisoned reverse</vt:lpstr>
      <vt:lpstr>Distance-vector routing</vt:lpstr>
      <vt:lpstr>Comparison of LS and DV routing</vt:lpstr>
      <vt:lpstr>Similarities between LS and DV routing</vt:lpstr>
      <vt:lpstr>Summary</vt:lpstr>
    </vt:vector>
  </TitlesOfParts>
  <Company>UC Riverside</Company>
  <LinksUpToDate>false</LinksUpToDate>
  <SharedDoc>false</SharedDoc>
  <HyperlinksChanged>false</HyperlinksChanged>
  <AppVersion>14.0000</AppVersion>
  <Pages>7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creator>Harsha V. Madhyastha</dc:creator>
  <cp:lastModifiedBy>立</cp:lastModifiedBy>
  <cp:revision>1293</cp:revision>
  <cp:lastPrinted>1999-09-08T17:25:00Z</cp:lastPrinted>
  <dcterms:created xsi:type="dcterms:W3CDTF">2014-01-14T18:15:00Z</dcterms:created>
  <dcterms:modified xsi:type="dcterms:W3CDTF">2024-11-14T06:07:24Z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D7EDA7A6203844D98ACAC0B1270A9505_13</vt:lpwstr>
  </property>
  <property fmtid="{D5CDD505-2E9C-101B-9397-08002B2CF9AE}" pid="3" name="KSOProductBuildVer">
    <vt:lpwstr>2052-12.1.0.18345</vt:lpwstr>
  </property>
</Properties>
</file>