
<file path=[Content_Types].xml><?xml version="1.0" encoding="utf-8"?>
<Types xmlns="http://schemas.openxmlformats.org/package/2006/content-types">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1"/>
  </p:sldMasterIdLst>
  <p:notesMasterIdLst>
    <p:notesMasterId r:id="rId4"/>
  </p:notesMasterIdLst>
  <p:handoutMasterIdLst>
    <p:handoutMasterId r:id="rId60"/>
  </p:handoutMasterIdLst>
  <p:sldIdLst>
    <p:sldId id="638" r:id="rId3"/>
    <p:sldId id="513" r:id="rId5"/>
    <p:sldId id="581" r:id="rId6"/>
    <p:sldId id="514" r:id="rId7"/>
    <p:sldId id="515" r:id="rId8"/>
    <p:sldId id="516" r:id="rId9"/>
    <p:sldId id="518" r:id="rId10"/>
    <p:sldId id="517" r:id="rId11"/>
    <p:sldId id="552" r:id="rId12"/>
    <p:sldId id="519" r:id="rId13"/>
    <p:sldId id="520" r:id="rId14"/>
    <p:sldId id="523" r:id="rId15"/>
    <p:sldId id="522" r:id="rId16"/>
    <p:sldId id="524" r:id="rId17"/>
    <p:sldId id="525" r:id="rId18"/>
    <p:sldId id="526" r:id="rId19"/>
    <p:sldId id="527" r:id="rId20"/>
    <p:sldId id="528" r:id="rId21"/>
    <p:sldId id="530" r:id="rId22"/>
    <p:sldId id="531" r:id="rId23"/>
    <p:sldId id="532" r:id="rId24"/>
    <p:sldId id="533" r:id="rId25"/>
    <p:sldId id="534" r:id="rId26"/>
    <p:sldId id="535" r:id="rId27"/>
    <p:sldId id="536" r:id="rId28"/>
    <p:sldId id="537" r:id="rId29"/>
    <p:sldId id="538" r:id="rId30"/>
    <p:sldId id="539" r:id="rId31"/>
    <p:sldId id="540" r:id="rId32"/>
    <p:sldId id="541" r:id="rId33"/>
    <p:sldId id="542" r:id="rId34"/>
    <p:sldId id="543" r:id="rId35"/>
    <p:sldId id="544" r:id="rId36"/>
    <p:sldId id="547" r:id="rId37"/>
    <p:sldId id="548" r:id="rId38"/>
    <p:sldId id="549" r:id="rId39"/>
    <p:sldId id="550" r:id="rId40"/>
    <p:sldId id="553" r:id="rId41"/>
    <p:sldId id="554" r:id="rId42"/>
    <p:sldId id="555" r:id="rId43"/>
    <p:sldId id="556" r:id="rId44"/>
    <p:sldId id="557" r:id="rId45"/>
    <p:sldId id="573" r:id="rId46"/>
    <p:sldId id="574" r:id="rId47"/>
    <p:sldId id="575" r:id="rId48"/>
    <p:sldId id="561" r:id="rId49"/>
    <p:sldId id="576" r:id="rId50"/>
    <p:sldId id="563" r:id="rId51"/>
    <p:sldId id="564" r:id="rId52"/>
    <p:sldId id="565" r:id="rId53"/>
    <p:sldId id="566" r:id="rId54"/>
    <p:sldId id="577" r:id="rId55"/>
    <p:sldId id="578" r:id="rId56"/>
    <p:sldId id="579" r:id="rId57"/>
    <p:sldId id="580" r:id="rId58"/>
    <p:sldId id="512" r:id="rId59"/>
  </p:sldIdLst>
  <p:sldSz cx="9144000" cy="6858000" type="screen4x3"/>
  <p:notesSz cx="7315200" cy="9601200"/>
  <p:custDataLst>
    <p:tags r:id="rId65"/>
  </p:custDataLst>
  <p:defaultTextStyle>
    <a:defPPr>
      <a:defRPr lang="en-US"/>
    </a:defPPr>
    <a:lvl1pPr algn="l" rtl="0" fontAlgn="base">
      <a:spcBef>
        <a:spcPct val="0"/>
      </a:spcBef>
      <a:spcAft>
        <a:spcPct val="0"/>
      </a:spcAft>
      <a:defRPr sz="1600" b="1"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1600" b="1"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1600" b="1"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1600" b="1"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1600" b="1"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457200" rtl="0" eaLnBrk="1" latinLnBrk="0" hangingPunct="1">
      <a:defRPr sz="1600" b="1"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457200" rtl="0" eaLnBrk="1" latinLnBrk="0" hangingPunct="1">
      <a:defRPr sz="1600" b="1"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457200" rtl="0" eaLnBrk="1" latinLnBrk="0" hangingPunct="1">
      <a:defRPr sz="1600" b="1"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457200" rtl="0" eaLnBrk="1" latinLnBrk="0" hangingPunct="1">
      <a:defRPr sz="1600" b="1" kern="1200">
        <a:solidFill>
          <a:schemeClr val="tx1"/>
        </a:solidFill>
        <a:latin typeface="Arial" panose="020B0604020202020204" pitchFamily="34" charset="0"/>
        <a:ea typeface="MS PGothic" panose="020B0600070205080204" charset="-128"/>
        <a:cs typeface="MS PGothic" panose="020B0600070205080204" charset="-128"/>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088053014" name="立" initials="立"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3A600"/>
    <a:srgbClr val="D60093"/>
    <a:srgbClr val="333399"/>
    <a:srgbClr val="FFCB05"/>
    <a:srgbClr val="FF9900"/>
    <a:srgbClr val="00274C"/>
    <a:srgbClr val="009900"/>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8"/>
    <p:restoredTop sz="91452"/>
  </p:normalViewPr>
  <p:slideViewPr>
    <p:cSldViewPr showGuides="1">
      <p:cViewPr varScale="1">
        <p:scale>
          <a:sx n="151" d="100"/>
          <a:sy n="151" d="100"/>
        </p:scale>
        <p:origin x="2096" y="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gs" Target="tags/tag1.xml"/><Relationship Id="rId64" Type="http://schemas.openxmlformats.org/officeDocument/2006/relationships/commentAuthors" Target="commentAuthors.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088053014" dt="2024-11-14T14:16:30.835" idx="1">
    <p:pos x="1132" y="3942"/>
    <p:text>我不想别的AS看到我的内部的拓扑结构</p:text>
  </p:cm>
</p:cmLst>
</file>

<file path=ppt/comments/comment10.xml><?xml version="1.0" encoding="utf-8"?>
<p:cmLst xmlns:a="http://schemas.openxmlformats.org/drawingml/2006/main" xmlns:r="http://schemas.openxmlformats.org/officeDocument/2006/relationships" xmlns:p="http://schemas.openxmlformats.org/presentationml/2006/main">
  <p:cm authorId="1088053014" dt="2024-11-14T18:10:05.114" idx="8">
    <p:pos x="938" y="2892"/>
    <p:text>举例
如果 AS1 宣布它可以到达 10.0.0.0/8，AS2 收到这个信息后选择通过 AS1 到达该前缀。随后，AS2 会继续向 AS3 宣布它也可以到达 10.0.0.0/8，但是通过 AS1。这个过程会在网络中逐步传播，最终收敛到稳定的路径选择。当然这个例子中我假设是AS1就拥有10.0.0/8本身，AS1也可以向AS2宣布自己可以到达的别的地址。比如，见下一个批注</p:text>
  </p:cm>
  <p:cm authorId="1088053014" dt="2024-11-14T18:13:40.356" idx="9">
    <p:pos x="4398" y="1090"/>
    <p:text>在 BGP（边界网关协议） 中，通知发起者、通知对象、和通知内容是 BGP 协议的核心概念。让我们分别详细说明这些方面。
1. 通知发起者（Advertiser / Sender）
BGP 的通知发起者是 自治系统（AS）中的 BGP 路由器，通常称为 BGP 发言人（BGP Speaker）。BGP 发言人是自治系统中的一个或多个 BGP 路由器，它们负责与其他自治系统的 BGP 路由器交换路由信息。
每个 AS 内的 BGP 发言人将本 AS 的最佳路径选择和 IP 前缀信息通告给邻居 AS。
发起通知的 BGP 路由器会广播它所选择的最佳路由，并定期更新其他 AS 路由器。
2. 通知对象（Receiver）
BGP 的通知对象是 相邻的自治系统（AS）的 BGP 路由器。这些路由器是邻接的 BGP 发言人，通常称为 BGP 邻居（BGP Neighbor）。在 BGP 会话建立后，两个相邻 AS 的 BGP 路由器会成为 BGP 邻居，它们可以彼此交换路由信息。
每个 BGP 路由器只将其最佳路径选择通知给直接相连的邻居 AS 路由器。
每个 AS 的 BGP 邻居在接收到通知后，会评估接收的路径，并决定是否将其广播给自己的其他邻居 AS。
3. 通知内容（Announcement Content）
BGP 的通知内容是 IP 前缀和路径属性。具体包括以下信息：
IP 前缀（IP Prefix）：表示发起 AS 能够到达的目标网络。例如，10.0.0.0/8 表示 AS 可以到达该前缀的所有 IP 地址。
路径属性（Path Attributes）：描述到达该 IP 前缀的路径信息，包括多个属性，用于帮助 BGP 路由器选择最佳路径。常见的路径属性有：
AS_PATH：通向目标前缀所经过的 AS 列表。这个列表用于避免循环，也用于路径选择。
NEXT_HOP：下一跳地址，指示通过哪个路由器可以到达该前缀。
LOCAL_PREF：本地优先级，用于在同一 AS 内部优先选择特定路径。
MED（Multiple Exit Discriminator）：多出口鉴别，用于在不同 AS 之间的多出口选择。
COMMUNITY：附加标签，用于传递策略相关的信息，方便路由策略的定义。
更新类型：BGP 通知内容可以是新增路由、更新已有路由，或撤销不再可达的路由。更新会根据情况包括不同的内容。新增通告：通知新的前缀和路径。路径更新：更新路径属性，比如修改优先级。路由撤销（Withdrawal）：通知某个前缀的路由不再有效，即该前缀不可达。
</p:text>
  </p:cm>
  <p:cm authorId="1088053014" dt="2024-11-14T18:15:16.573" idx="10">
    <p:pos x="1238" y="2900"/>
    <p:text>假设有以下自治系统：
AS1
AS2
AS3
其中，AS3 拥有 IP 前缀 20.0.0.0/8。AS1 并不直接拥有 20.0.0.0/8，但是它可以通过 AS2 访问到 AS3，进而到达 20.0.0.0/8 的地址块。
步骤 1：AS3 宣告它拥有 20.0.0.0/8
AS3 首先向邻居 AS2 宣告：“我可以到达 20.0.0.0/8。”
AS2 接收到这个信息后，会记录这个路径，表示它可以通过 AS3 到达 20.0.0.0/8。
步骤 2：AS2 将路径通告给 AS1
AS2 接下来会把这个路径信息转发给 AS1，即它向 AS1 宣告：“我可以到达 20.0.0.0/8，路径是通过 AS3。”
这样，AS1 就知道，如果它想要访问 20.0.0.0/8，可以通过 AS2，然后由 AS2 转发给 AS3。
步骤 3：AS1 宣告它可以到达 20.0.0.0/8
AS1 现在有了到达 20.0.0.0/8 的路径（通过 AS2 和 AS3），所以它可以继续向自己的邻居（例如 AS4）宣告这个路径。
AS1 会告诉 AS4：“我可以到达 20.0.0.0/8，路径是通过 AS2 和 AS3。”
在这个过程中，AS1 并不直接拥有 20.0.0.0/8，但它可以通过其他 AS 到达这个前缀，所以它会向邻居宣告它能到达该前缀，并且通告的是 它所知道的最佳路径。
那AS4知道了可以通过AS1和AS2, AS3都可以过去，选哪个？见批注11</p:text>
  </p:cm>
  <p:cm authorId="1088053014" dt="2024-11-14T18:15:32.468" idx="11">
    <p:pos x="1559" y="2908"/>
    <p:text>最佳路径选择：每个 AS 会在接收到多个通告时，基于多种因素（如 AS_PATH、Local Preference 等）选择最佳路径。
路径传播：一旦一个 AS 选择了到达特定 IP 前缀的最佳路径，它就会把这个路径继续通告给它的其他邻居。
</p:text>
  </p:cm>
</p:cmLst>
</file>

<file path=ppt/comments/comment11.xml><?xml version="1.0" encoding="utf-8"?>
<p:cmLst xmlns:a="http://schemas.openxmlformats.org/drawingml/2006/main" xmlns:r="http://schemas.openxmlformats.org/officeDocument/2006/relationships" xmlns:p="http://schemas.openxmlformats.org/presentationml/2006/main">
  <p:cm authorId="1088053014" dt="2024-11-14T18:24:36.452" idx="12">
    <p:pos x="1799" y="2301"/>
    <p:text>例子：路径向量的工作原理
假设有三个 AS：AS1、AS2 和 AS3，其中 AS3 拥有 IP 前缀 20.0.0.0/8。
AS3 宣告它可以到达 20.0.0.0/8：
AS3 向邻居 AS2 宣告：“我可以到达 20.0.0.0/8”，并附加路径 [AS3]。
AS2 收到这个通告后，知道路径 [AS3] 可以到达 20.0.0.0/8。
AS2 向 AS1 传递路径向量：
AS2 在将通告转发给 AS1 时，会将自己的 AS 编号附加到路径上。
因此，AS2 向 AS1 宣告：“我可以到达 20.0.0.0/8，路径是 [AS2, AS3]”。
AS1 收到这个信息后，就知道可以通过路径 [AS2, AS3] 到达 20.0.0.0/8。
AS1 可以选择最佳路径（如果有多个路径的话）
如果 AS1 有多个路径可以到达 20.0.0.0/8，它可以基于路径向量中的信息选择最佳路径。
例如，它可以选择跳数最少的路径，或者避免经过某些特定的 AS。</p:text>
  </p:cm>
</p:cmLst>
</file>

<file path=ppt/comments/comment2.xml><?xml version="1.0" encoding="utf-8"?>
<p:cmLst xmlns:a="http://schemas.openxmlformats.org/drawingml/2006/main" xmlns:r="http://schemas.openxmlformats.org/officeDocument/2006/relationships" xmlns:p="http://schemas.openxmlformats.org/presentationml/2006/main">
  <p:cm authorId="1088053014" dt="2024-11-14T14:18:00.188" idx="2">
    <p:pos x="4389" y="2609"/>
    <p:text>它只能基于“距离”选择路由，而无法根据其他策略（例如流量优先级、运营商偏好等）来选择路径</p:text>
  </p:cm>
</p:cmLst>
</file>

<file path=ppt/comments/comment3.xml><?xml version="1.0" encoding="utf-8"?>
<p:cmLst xmlns:a="http://schemas.openxmlformats.org/drawingml/2006/main" xmlns:r="http://schemas.openxmlformats.org/officeDocument/2006/relationships" xmlns:p="http://schemas.openxmlformats.org/presentationml/2006/main">
  <p:cm authorId="1088053014" dt="2024-11-14T14:21:08.623" idx="3">
    <p:pos x="360" y="1727"/>
    <p:text>路由表的变化速率</p:text>
  </p:cm>
</p:cmLst>
</file>

<file path=ppt/comments/comment4.xml><?xml version="1.0" encoding="utf-8"?>
<p:cmLst xmlns:a="http://schemas.openxmlformats.org/drawingml/2006/main" xmlns:r="http://schemas.openxmlformats.org/officeDocument/2006/relationships" xmlns:p="http://schemas.openxmlformats.org/presentationml/2006/main">
  <p:cm authorId="1088053014" dt="2024-11-14T14:29:06.825" idx="4">
    <p:pos x="1571" y="2313"/>
    <p:text>一个 AS 可能包含多个网络前缀。例如，一个 ISP 可以将自己的 IP 地址空间划分为多个子网（不同的网络前缀），这些子网的流量在外部路由时都以同一个 AS 身份出现。</p:text>
  </p:cm>
</p:cmLst>
</file>

<file path=ppt/comments/comment5.xml><?xml version="1.0" encoding="utf-8"?>
<p:cmLst xmlns:a="http://schemas.openxmlformats.org/drawingml/2006/main" xmlns:r="http://schemas.openxmlformats.org/officeDocument/2006/relationships" xmlns:p="http://schemas.openxmlformats.org/presentationml/2006/main">
  <p:cm authorId="1088053014" dt="2024-11-14T14:33:37.210" idx="5">
    <p:pos x="3229" y="3250"/>
    <p:text>255.255.255.192 用二进制表示就是前 26 位为“1”，后 6 位为“0”。</p:text>
  </p:cm>
</p:cmLst>
</file>

<file path=ppt/comments/comment6.xml><?xml version="1.0" encoding="utf-8"?>
<p:cmLst xmlns:a="http://schemas.openxmlformats.org/drawingml/2006/main" xmlns:r="http://schemas.openxmlformats.org/officeDocument/2006/relationships" xmlns:p="http://schemas.openxmlformats.org/presentationml/2006/main">
  <p:cm authorId="1088053014" dt="2024-11-14T14:55:26.776" idx="6">
    <p:pos x="3022" y="2077"/>
    <p:text>这句话的意思就是说，按照这几页所说地址命名方法，那么最好地址属于一类的在地理层面也要靠近，换句话说，符合现实的网络拓扑图，地址和物理连接结构相匹配，比如说，我的电脑的ip是属于cuhksz下面的ip的，所以分发给我的数据先去cuhksz那边的路由器，欸但是这时候我在国外，就出问题了</p:text>
  </p:cm>
</p:cmLst>
</file>

<file path=ppt/comments/comment7.xml><?xml version="1.0" encoding="utf-8"?>
<p:cmLst xmlns:a="http://schemas.openxmlformats.org/drawingml/2006/main" xmlns:r="http://schemas.openxmlformats.org/officeDocument/2006/relationships" xmlns:p="http://schemas.openxmlformats.org/presentationml/2006/main">
  <p:cm authorId="1088053014" dt="2024-11-14T18:48:17.669" idx="13">
    <p:pos x="428" y="2558"/>
    <p:text>1. D的流量可以经过A到B再到E吗？
这个问题的核心在于流量的路由规则。你描述了：
D是A的客户。
E是B的客户。
A和B是peer，意味着它们之间没有商业关系（比如没有收费），而是相互交换流量的关系。
A和B有共同的provider Q。
在这种情况下，D的流量是否可以从A经过B到达E，取决于A和B的互联路由协议。一般来说：
A作为D的上游路由器（因为D是A的客户），如果A和B是peer关系，A和B会交换彼此的路由信息。
A可能会在自己的路由表中有到B的路径，然而，这并不一定意味着它可以自动将D的流量发送给B。A通常不会将其客户的流量直接通过B路由到其他客户（例如E），因为A和B之间的路由协议通常是为了交换彼此网络中的流量，而不是转发客户的流量。
综上所述，D的流量经过A到B再到E是有可能的，但通常取决于A和B之间的具体路由配置和策略。
2. D的流量可以通过A到B到Q吗？
这是另一个关于路由路径的问题。如果A和B共享同一个provider Q，且A和B有互通的路由信息，那么理论上，D的流量可以通过A到B再到Q。
如果A和B之间有一条通往Q的路径，且A与B在路由交换中共享了到Q的路径，那么A就可以把D的流量转发给B，再由B转发给Q。
这需要A和B的路由协议允许这样做，并且它们的路由表中有通向Q的路由信息。
但通常来说，A会尽量避免将其客户的流量直接转发给B，而是自己提供最终的路由。
3. PEER定义
PEER是指两个网络之间的对等关系。在这种关系中，两个AS（自治系统）不互相收费，而是交换彼此的流量。
一般情况下，PEER是指两个网络之间没有商业关系，通常是通过直接的对等连接交换流量。例如，如果A和B没有上游/下游的客户关系，而只是通过直接互联交换流量，那么它们就是peer关系。
至于是否“拥有同一个provider”，这不是PEER的定义要素。PEER关系是指两者之间的流量交换方式，并不要求它们必须拥有相同的provider。它们的连接可以是完全独立的，甚至可以拥有不同的provider。
总结：PEER的定义是两个AS之间直接交换流量，而不通过付费关系，和是否拥有相同provider无关。</p:text>
  </p:cm>
</p:cmLst>
</file>

<file path=ppt/comments/comment8.xml><?xml version="1.0" encoding="utf-8"?>
<p:cmLst xmlns:a="http://schemas.openxmlformats.org/drawingml/2006/main" xmlns:r="http://schemas.openxmlformats.org/officeDocument/2006/relationships" xmlns:p="http://schemas.openxmlformats.org/presentationml/2006/main">
  <p:cm authorId="1088053014" dt="2024-11-14T21:14:29.747" idx="14">
    <p:pos x="3844" y="3249"/>
    <p:text>valley-free就是anti-Valley路径 而valley路径是指，BGP 路由选择中，。路径通过了不必要的中介低层级的 AS（如 Customer 或 Peer），而这个中介 AS 并不提供最优的路由传递。
在 Provider-Customer-Peer（PCP）模型中，两个高层级的 AS（例如 Provider）之间的连接通常确实是通过中间的低层级 AS（例如 Customer）或 Peer 来实现的。因此，valley路径 的关键并不在于是否会有中介 AS，而在于 路径中是否存在不必要的、低效的中介，即 “谷底” 结构。</p:text>
  </p:cm>
</p:cmLst>
</file>

<file path=ppt/comments/comment9.xml><?xml version="1.0" encoding="utf-8"?>
<p:cmLst xmlns:a="http://schemas.openxmlformats.org/drawingml/2006/main" xmlns:r="http://schemas.openxmlformats.org/officeDocument/2006/relationships" xmlns:p="http://schemas.openxmlformats.org/presentationml/2006/main">
  <p:cm authorId="1088053014" dt="2024-11-14T17:32:56.581" idx="7">
    <p:pos x="558" y="1533"/>
    <p:text>假设我们有三个自治系统（AS）：
AS1: 有一个 IP 前缀 10.0.0.0/8（可以理解为这个网络的所有地址都属于 AS1 管辖）。
AS2 和 AS3：它们是 AS1 的邻居，它们希望访问 AS1 中的网络 10.0.0.0/8。
以下是 BGP 路由通告和路径选择的步骤：
步骤 1：AS1 广播其最佳路径
AS1 将它能到达 10.0.0.0/8 的信息通过 BGP 广播给邻居 AS2 和 AS3。
这个通告告诉 AS2 和 AS3，如果它们要访问 10.0.0.0/8，它们可以通过 AS1 这个路径到达。
此时，AS2 和 AS3 都收到了 10.0.0.0/8 的可达性信息。
步骤 2：AS2 和 AS3 选择最佳路径
假设 AS2 也可以通过 AS3 到达 10.0.0.0/8（例如，通过 AS3 转发流量到 AS1），而 AS3 可以通过 AS2 到达 10.0.0.0/8。
AS2 和 AS3 会比较它们接收到的路由信息，选择最佳路径。例如：
AS2 可能发现，直接通过 AS1 的路径更短、更可靠，因此它选择通过 AS1 访问 10.0.0.0/8。
AS3 也可能选择直接通过 AS1 到达目标网络，而不是通过 AS2，因为直接路径更短。
步骤 3：继续通告和更新
AS2 和 AS3 在选择了最佳路径后，也会将自己选择的路径通告给其他邻居。
这个循环过程会在网络中不断进行，每个 AS 都在根据最新的路由信息选择最佳路径，形成了一个动态、分布式的路由选择过程。</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ln>
          <a:effectLst/>
        </p:spPr>
        <p:txBody>
          <a:bodyPr vert="horz" wrap="square" lIns="20100" tIns="0" rIns="20100" bIns="0" numCol="1" anchor="t" anchorCtr="0" compatLnSpc="1"/>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ln>
          <a:effectLst/>
        </p:spPr>
        <p:txBody>
          <a:bodyPr vert="horz" wrap="square" lIns="20100" tIns="0" rIns="20100" bIns="0" numCol="1" anchor="t" anchorCtr="0" compatLnSpc="1"/>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ln>
          <a:effectLst/>
        </p:spPr>
        <p:txBody>
          <a:bodyPr vert="horz" wrap="square" lIns="20100" tIns="0" rIns="20100" bIns="0" numCol="1" anchor="b" anchorCtr="0" compatLnSpc="1"/>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ln>
          <a:effectLst/>
        </p:spPr>
        <p:txBody>
          <a:bodyPr vert="horz" wrap="square" lIns="20100" tIns="0" rIns="20100" bIns="0" numCol="1" anchor="b" anchorCtr="0" compatLnSpc="1"/>
          <a:lstStyle>
            <a:lvl1pPr algn="r" defTabSz="965200" eaLnBrk="0" hangingPunct="0">
              <a:defRPr sz="1100" b="0" i="1"/>
            </a:lvl1pPr>
          </a:lstStyle>
          <a:p>
            <a:fld id="{B29687F7-08B4-A54B-BC56-F290ADA497A1}" type="slidenum">
              <a:rPr lang="en-US"/>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ln>
          <a:effectLst/>
        </p:spPr>
        <p:txBody>
          <a:bodyPr vert="horz" wrap="square" lIns="20100" tIns="0" rIns="20100" bIns="0" numCol="1" anchor="t" anchorCtr="0" compatLnSpc="1"/>
          <a:lstStyle>
            <a:lvl1pPr defTabSz="965200" eaLnBrk="0" hangingPunct="0">
              <a:defRPr sz="1100" b="0" i="1">
                <a:latin typeface="Times New Roman" panose="02020603050405020304"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ln>
          <a:effectLst/>
        </p:spPr>
        <p:txBody>
          <a:bodyPr vert="horz" wrap="square" lIns="20100" tIns="0" rIns="20100" bIns="0" numCol="1" anchor="t" anchorCtr="0" compatLnSpc="1"/>
          <a:lstStyle>
            <a:lvl1pPr algn="r" defTabSz="965200" eaLnBrk="0" hangingPunct="0">
              <a:defRPr sz="1100" b="0" i="1">
                <a:latin typeface="Times New Roman" panose="02020603050405020304"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ln>
          <a:effectLst/>
        </p:spPr>
        <p:txBody>
          <a:bodyPr vert="horz" wrap="square" lIns="20100" tIns="0" rIns="20100" bIns="0" numCol="1" anchor="b" anchorCtr="0" compatLnSpc="1"/>
          <a:lstStyle>
            <a:lvl1pPr defTabSz="965200" eaLnBrk="0" hangingPunct="0">
              <a:defRPr sz="1100" b="0" i="1">
                <a:latin typeface="Times New Roman" panose="02020603050405020304"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ln>
          <a:effectLst/>
        </p:spPr>
        <p:txBody>
          <a:bodyPr vert="horz" wrap="square" lIns="20100" tIns="0" rIns="20100" bIns="0" numCol="1" anchor="b" anchorCtr="0" compatLnSpc="1"/>
          <a:lstStyle>
            <a:lvl1pPr algn="r" defTabSz="965200" eaLnBrk="0" hangingPunct="0">
              <a:defRPr sz="1100" b="0" i="1">
                <a:latin typeface="Times New Roman" panose="02020603050405020304" charset="0"/>
              </a:defRPr>
            </a:lvl1pPr>
          </a:lstStyle>
          <a:p>
            <a:fld id="{C7E9A20B-E167-2E4E-BE18-AA9F5BF5FBB1}" type="slidenum">
              <a:rPr lang="en-US"/>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ln>
          <a:effectLst/>
        </p:spPr>
        <p:txBody>
          <a:bodyPr vert="horz" wrap="square" lIns="97154" tIns="48580" rIns="97154" bIns="48580" numCol="1" anchor="t" anchorCtr="0" compatLnSpc="1"/>
          <a:lstStyle/>
          <a:p>
            <a:pPr lvl="0"/>
            <a:r>
              <a:rPr lang="en-US"/>
              <a:t>Click to edit Master notes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ln>
        </p:spPr>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p:spPr>
        <p:txBody>
          <a:bodyPr/>
          <a:lstStyle>
            <a:lvl1pPr defTabSz="965200" eaLnBrk="0" hangingPunct="0">
              <a:defRPr sz="1600" b="1">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defTabSz="965200" eaLnBrk="0" hangingPunct="0">
              <a:defRPr sz="1600" b="1">
                <a:solidFill>
                  <a:schemeClr val="tx1"/>
                </a:solidFill>
                <a:latin typeface="Arial" panose="020B0604020202020204" pitchFamily="34" charset="0"/>
                <a:ea typeface="MS PGothic" panose="020B0600070205080204" charset="-128"/>
              </a:defRPr>
            </a:lvl2pPr>
            <a:lvl3pPr eaLnBrk="0" hangingPunct="0">
              <a:defRPr sz="1600" b="1">
                <a:solidFill>
                  <a:schemeClr val="tx1"/>
                </a:solidFill>
                <a:latin typeface="Arial" panose="020B0604020202020204" pitchFamily="34" charset="0"/>
                <a:ea typeface="MS PGothic" panose="020B0600070205080204" charset="-128"/>
              </a:defRPr>
            </a:lvl3pPr>
            <a:lvl4pPr eaLnBrk="0" hangingPunct="0">
              <a:defRPr sz="1600" b="1">
                <a:solidFill>
                  <a:schemeClr val="tx1"/>
                </a:solidFill>
                <a:latin typeface="Arial" panose="020B0604020202020204" pitchFamily="34" charset="0"/>
                <a:ea typeface="MS PGothic" panose="020B0600070205080204" charset="-128"/>
              </a:defRPr>
            </a:lvl4pPr>
            <a:lvl5pPr eaLnBrk="0" hangingPunct="0">
              <a:defRPr sz="1600" b="1">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1600" b="1">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1600" b="1">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1600" b="1">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1600" b="1">
                <a:solidFill>
                  <a:schemeClr val="tx1"/>
                </a:solidFill>
                <a:latin typeface="Arial" panose="020B0604020202020204" pitchFamily="34" charset="0"/>
                <a:ea typeface="MS PGothic" panose="020B0600070205080204" charset="-128"/>
              </a:defRPr>
            </a:lvl9pPr>
          </a:lstStyle>
          <a:p>
            <a:pPr marL="0" marR="0" lvl="0" indent="0" algn="r" defTabSz="965200" rtl="0" eaLnBrk="0" fontAlgn="base" latinLnBrk="0" hangingPunct="0">
              <a:lnSpc>
                <a:spcPct val="100000"/>
              </a:lnSpc>
              <a:spcBef>
                <a:spcPct val="0"/>
              </a:spcBef>
              <a:spcAft>
                <a:spcPct val="0"/>
              </a:spcAft>
              <a:buClrTx/>
              <a:buSzTx/>
              <a:buFontTx/>
              <a:buNone/>
              <a:defRPr/>
            </a:pPr>
            <a:fld id="{914EF427-E3A8-D542-91D3-317F25033480}" type="slidenum">
              <a:rPr kumimoji="0" lang="en-US" sz="1100" b="0" i="1" u="none" strike="noStrike" kern="1200" cap="none" spc="0" normalizeH="0" baseline="0" noProof="0">
                <a:ln>
                  <a:noFill/>
                </a:ln>
                <a:solidFill>
                  <a:srgbClr val="000000"/>
                </a:solidFill>
                <a:effectLst/>
                <a:uLnTx/>
                <a:uFillTx/>
                <a:latin typeface="Times New Roman" panose="02020603050405020304" charset="0"/>
                <a:ea typeface="MS PGothic" panose="020B0600070205080204" charset="-128"/>
              </a:rPr>
            </a:fld>
            <a:endParaRPr kumimoji="0" lang="en-US" sz="1100" b="0" i="1" u="none" strike="noStrike" kern="1200" cap="none" spc="0" normalizeH="0" baseline="0" noProof="0">
              <a:ln>
                <a:noFill/>
              </a:ln>
              <a:solidFill>
                <a:srgbClr val="000000"/>
              </a:solidFill>
              <a:effectLst/>
              <a:uLnTx/>
              <a:uFillTx/>
              <a:latin typeface="Times New Roman" panose="02020603050405020304" charset="0"/>
              <a:ea typeface="MS PGothic" panose="020B0600070205080204" charset="-128"/>
            </a:endParaRPr>
          </a:p>
        </p:txBody>
      </p:sp>
      <p:sp>
        <p:nvSpPr>
          <p:cNvPr id="16387" name="Rectangle 2"/>
          <p:cNvSpPr>
            <a:spLocks noGrp="1" noRot="1" noChangeAspect="1" noChangeArrowheads="1" noTextEdit="1"/>
          </p:cNvSpPr>
          <p:nvPr>
            <p:ph type="sldImg"/>
          </p:nvPr>
        </p:nvSpPr>
        <p:spPr>
          <a:xfrm>
            <a:off x="1268413" y="727075"/>
            <a:ext cx="4781550" cy="3586163"/>
          </a:xfrm>
        </p:spPr>
      </p:sp>
      <p:sp>
        <p:nvSpPr>
          <p:cNvPr id="16388" name="Rectangle 3"/>
          <p:cNvSpPr>
            <a:spLocks noGrp="1" noChangeArrowheads="1"/>
          </p:cNvSpPr>
          <p:nvPr>
            <p:ph type="body" idx="1"/>
          </p:nvPr>
        </p:nvSpPr>
        <p:spPr>
          <a:noFill/>
        </p:spPr>
        <p:txBody>
          <a:bodyPr/>
          <a:lstStyle/>
          <a:p>
            <a:endParaRPr lang="en-US">
              <a:ea typeface="MS PGothic" panose="020B0600070205080204" charset="-128"/>
              <a:cs typeface="MS PGothic" panose="020B060007020508020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p:spPr>
        <p:txBody>
          <a:bodyPr/>
          <a:lstStyle>
            <a:lvl1pPr defTabSz="957580"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742950" indent="-285750" defTabSz="957580" eaLnBrk="0" hangingPunct="0">
              <a:defRPr sz="2000" b="1">
                <a:solidFill>
                  <a:schemeClr val="tx1"/>
                </a:solidFill>
                <a:latin typeface="Courier New" panose="02070309020205020404" charset="0"/>
                <a:ea typeface="MS PGothic" panose="020B0600070205080204" charset="-128"/>
              </a:defRPr>
            </a:lvl2pPr>
            <a:lvl3pPr marL="1143000" indent="-228600" defTabSz="957580" eaLnBrk="0" hangingPunct="0">
              <a:defRPr sz="2000" b="1">
                <a:solidFill>
                  <a:schemeClr val="tx1"/>
                </a:solidFill>
                <a:latin typeface="Courier New" panose="02070309020205020404" charset="0"/>
                <a:ea typeface="MS PGothic" panose="020B0600070205080204" charset="-128"/>
              </a:defRPr>
            </a:lvl3pPr>
            <a:lvl4pPr marL="1600200" indent="-228600" defTabSz="957580" eaLnBrk="0" hangingPunct="0">
              <a:defRPr sz="2000" b="1">
                <a:solidFill>
                  <a:schemeClr val="tx1"/>
                </a:solidFill>
                <a:latin typeface="Courier New" panose="02070309020205020404" charset="0"/>
                <a:ea typeface="MS PGothic" panose="020B0600070205080204" charset="-128"/>
              </a:defRPr>
            </a:lvl4pPr>
            <a:lvl5pPr marL="2057400" indent="-228600" defTabSz="957580" eaLnBrk="0" hangingPunct="0">
              <a:defRPr sz="2000" b="1">
                <a:solidFill>
                  <a:schemeClr val="tx1"/>
                </a:solidFill>
                <a:latin typeface="Courier New" panose="02070309020205020404" charset="0"/>
                <a:ea typeface="MS PGothic" panose="020B0600070205080204" charset="-128"/>
              </a:defRPr>
            </a:lvl5pPr>
            <a:lvl6pPr marL="25146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29718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34290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38862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eaLnBrk="1" hangingPunct="1"/>
            <a:fld id="{00DDA135-E27F-2D44-A4C5-E5161DD793A5}" type="slidenum">
              <a:rPr lang="en-US" sz="1300" b="0">
                <a:latin typeface="Times New Roman" panose="02020603050405020304" charset="0"/>
              </a:rPr>
            </a:fld>
            <a:endParaRPr lang="en-US" sz="1300" b="0">
              <a:latin typeface="Times New Roman" panose="02020603050405020304" charset="0"/>
            </a:endParaRPr>
          </a:p>
        </p:txBody>
      </p:sp>
      <p:sp>
        <p:nvSpPr>
          <p:cNvPr id="105474" name="Rectangle 2"/>
          <p:cNvSpPr>
            <a:spLocks noGrp="1" noRot="1" noChangeAspect="1" noChangeArrowheads="1"/>
          </p:cNvSpPr>
          <p:nvPr>
            <p:ph type="sldImg"/>
          </p:nvPr>
        </p:nvSpPr>
        <p:spPr>
          <a:solidFill>
            <a:srgbClr val="FFFFFF"/>
          </a:solidFill>
        </p:spPr>
      </p:sp>
      <p:sp>
        <p:nvSpPr>
          <p:cNvPr id="105475" name="Rectangle 3"/>
          <p:cNvSpPr>
            <a:spLocks noGrp="1" noChangeArrowheads="1"/>
          </p:cNvSpPr>
          <p:nvPr>
            <p:ph type="body" idx="1"/>
          </p:nvPr>
        </p:nvSpPr>
        <p:spPr>
          <a:solidFill>
            <a:srgbClr val="FFFFFF"/>
          </a:solidFill>
          <a:ln>
            <a:solidFill>
              <a:srgbClr val="000000"/>
            </a:solidFill>
          </a:ln>
        </p:spPr>
        <p:txBody>
          <a:bodyPr/>
          <a:lstStyle/>
          <a:p>
            <a:endParaRPr lang="en-US">
              <a:ea typeface="MS PGothic" panose="020B0600070205080204" charset="-128"/>
              <a:cs typeface="MS PGothic" panose="020B060007020508020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p:spPr>
        <p:txBody>
          <a:bodyPr/>
          <a:lstStyle>
            <a:lvl1pPr defTabSz="957580"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742950" indent="-285750" defTabSz="957580" eaLnBrk="0" hangingPunct="0">
              <a:defRPr sz="2000" b="1">
                <a:solidFill>
                  <a:schemeClr val="tx1"/>
                </a:solidFill>
                <a:latin typeface="Courier New" panose="02070309020205020404" charset="0"/>
                <a:ea typeface="MS PGothic" panose="020B0600070205080204" charset="-128"/>
              </a:defRPr>
            </a:lvl2pPr>
            <a:lvl3pPr marL="1143000" indent="-228600" defTabSz="957580" eaLnBrk="0" hangingPunct="0">
              <a:defRPr sz="2000" b="1">
                <a:solidFill>
                  <a:schemeClr val="tx1"/>
                </a:solidFill>
                <a:latin typeface="Courier New" panose="02070309020205020404" charset="0"/>
                <a:ea typeface="MS PGothic" panose="020B0600070205080204" charset="-128"/>
              </a:defRPr>
            </a:lvl3pPr>
            <a:lvl4pPr marL="1600200" indent="-228600" defTabSz="957580" eaLnBrk="0" hangingPunct="0">
              <a:defRPr sz="2000" b="1">
                <a:solidFill>
                  <a:schemeClr val="tx1"/>
                </a:solidFill>
                <a:latin typeface="Courier New" panose="02070309020205020404" charset="0"/>
                <a:ea typeface="MS PGothic" panose="020B0600070205080204" charset="-128"/>
              </a:defRPr>
            </a:lvl4pPr>
            <a:lvl5pPr marL="2057400" indent="-228600" defTabSz="957580" eaLnBrk="0" hangingPunct="0">
              <a:defRPr sz="2000" b="1">
                <a:solidFill>
                  <a:schemeClr val="tx1"/>
                </a:solidFill>
                <a:latin typeface="Courier New" panose="02070309020205020404" charset="0"/>
                <a:ea typeface="MS PGothic" panose="020B0600070205080204" charset="-128"/>
              </a:defRPr>
            </a:lvl5pPr>
            <a:lvl6pPr marL="25146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29718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34290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38862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eaLnBrk="1" hangingPunct="1"/>
            <a:fld id="{4B8AC0EA-8456-AD4F-9673-F9A30533C698}" type="slidenum">
              <a:rPr lang="en-US" sz="1300" b="0">
                <a:latin typeface="Times New Roman" panose="02020603050405020304" charset="0"/>
              </a:rPr>
            </a:fld>
            <a:endParaRPr lang="en-US" sz="1300" b="0">
              <a:latin typeface="Times New Roman" panose="02020603050405020304" charset="0"/>
            </a:endParaRPr>
          </a:p>
        </p:txBody>
      </p:sp>
      <p:sp>
        <p:nvSpPr>
          <p:cNvPr id="109570" name="Rectangle 2"/>
          <p:cNvSpPr>
            <a:spLocks noGrp="1" noRot="1" noChangeAspect="1" noChangeArrowheads="1"/>
          </p:cNvSpPr>
          <p:nvPr>
            <p:ph type="sldImg"/>
          </p:nvPr>
        </p:nvSpPr>
        <p:spPr>
          <a:solidFill>
            <a:srgbClr val="FFFFFF"/>
          </a:solidFill>
        </p:spPr>
      </p:sp>
      <p:sp>
        <p:nvSpPr>
          <p:cNvPr id="109571" name="Rectangle 3"/>
          <p:cNvSpPr>
            <a:spLocks noGrp="1" noChangeArrowheads="1"/>
          </p:cNvSpPr>
          <p:nvPr>
            <p:ph type="body" idx="1"/>
          </p:nvPr>
        </p:nvSpPr>
        <p:spPr>
          <a:solidFill>
            <a:srgbClr val="FFFFFF"/>
          </a:solidFill>
          <a:ln>
            <a:solidFill>
              <a:srgbClr val="000000"/>
            </a:solidFill>
          </a:ln>
        </p:spPr>
        <p:txBody>
          <a:bodyPr/>
          <a:lstStyle/>
          <a:p>
            <a:endParaRPr lang="en-US">
              <a:ea typeface="MS PGothic" panose="020B0600070205080204" charset="-128"/>
              <a:cs typeface="MS PGothic" panose="020B060007020508020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p:spPr>
        <p:txBody>
          <a:bodyPr/>
          <a:lstStyle>
            <a:lvl1pPr defTabSz="957580"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742950" indent="-285750" defTabSz="957580" eaLnBrk="0" hangingPunct="0">
              <a:defRPr sz="2000" b="1">
                <a:solidFill>
                  <a:schemeClr val="tx1"/>
                </a:solidFill>
                <a:latin typeface="Courier New" panose="02070309020205020404" charset="0"/>
                <a:ea typeface="MS PGothic" panose="020B0600070205080204" charset="-128"/>
              </a:defRPr>
            </a:lvl2pPr>
            <a:lvl3pPr marL="1143000" indent="-228600" defTabSz="957580" eaLnBrk="0" hangingPunct="0">
              <a:defRPr sz="2000" b="1">
                <a:solidFill>
                  <a:schemeClr val="tx1"/>
                </a:solidFill>
                <a:latin typeface="Courier New" panose="02070309020205020404" charset="0"/>
                <a:ea typeface="MS PGothic" panose="020B0600070205080204" charset="-128"/>
              </a:defRPr>
            </a:lvl3pPr>
            <a:lvl4pPr marL="1600200" indent="-228600" defTabSz="957580" eaLnBrk="0" hangingPunct="0">
              <a:defRPr sz="2000" b="1">
                <a:solidFill>
                  <a:schemeClr val="tx1"/>
                </a:solidFill>
                <a:latin typeface="Courier New" panose="02070309020205020404" charset="0"/>
                <a:ea typeface="MS PGothic" panose="020B0600070205080204" charset="-128"/>
              </a:defRPr>
            </a:lvl4pPr>
            <a:lvl5pPr marL="2057400" indent="-228600" defTabSz="957580" eaLnBrk="0" hangingPunct="0">
              <a:defRPr sz="2000" b="1">
                <a:solidFill>
                  <a:schemeClr val="tx1"/>
                </a:solidFill>
                <a:latin typeface="Courier New" panose="02070309020205020404" charset="0"/>
                <a:ea typeface="MS PGothic" panose="020B0600070205080204" charset="-128"/>
              </a:defRPr>
            </a:lvl5pPr>
            <a:lvl6pPr marL="25146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29718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34290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38862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eaLnBrk="1" hangingPunct="1"/>
            <a:fld id="{B0C462F0-F4EF-5244-A49E-6CE8D6940A21}" type="slidenum">
              <a:rPr lang="en-US" sz="1300" b="0">
                <a:latin typeface="Times New Roman" panose="02020603050405020304" charset="0"/>
              </a:rPr>
            </a:fld>
            <a:endParaRPr lang="en-US" sz="1300" b="0">
              <a:latin typeface="Times New Roman" panose="02020603050405020304" charset="0"/>
            </a:endParaRPr>
          </a:p>
        </p:txBody>
      </p:sp>
      <p:sp>
        <p:nvSpPr>
          <p:cNvPr id="125954" name="Rectangle 2"/>
          <p:cNvSpPr>
            <a:spLocks noGrp="1" noRot="1" noChangeAspect="1" noChangeArrowheads="1" noTextEdit="1"/>
          </p:cNvSpPr>
          <p:nvPr>
            <p:ph type="sldImg"/>
          </p:nvPr>
        </p:nvSpPr>
        <p:spPr>
          <a:xfrm>
            <a:off x="1250950" y="708025"/>
            <a:ext cx="4814888" cy="3611563"/>
          </a:xfrm>
          <a:solidFill>
            <a:srgbClr val="FFFFFF"/>
          </a:solidFill>
        </p:spPr>
      </p:sp>
      <p:sp>
        <p:nvSpPr>
          <p:cNvPr id="125955" name="Rectangle 3"/>
          <p:cNvSpPr>
            <a:spLocks noGrp="1" noChangeArrowheads="1"/>
          </p:cNvSpPr>
          <p:nvPr>
            <p:ph type="body" idx="1"/>
          </p:nvPr>
        </p:nvSpPr>
        <p:spPr>
          <a:xfrm>
            <a:off x="942975" y="4564063"/>
            <a:ext cx="5429250" cy="4333875"/>
          </a:xfrm>
          <a:solidFill>
            <a:srgbClr val="FFFFFF"/>
          </a:solidFill>
          <a:ln>
            <a:solidFill>
              <a:srgbClr val="000000"/>
            </a:solidFill>
          </a:ln>
        </p:spPr>
        <p:txBody>
          <a:bodyPr/>
          <a:lstStyle/>
          <a:p>
            <a:endParaRPr lang="fr-FR">
              <a:ea typeface="MS PGothic" panose="020B0600070205080204" charset="-128"/>
              <a:cs typeface="MS PGothic" panose="020B060007020508020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EC5B461-466A-F348-BE51-87D2A94E4DCC}" type="slidenum">
              <a:rPr lang="en-US"/>
            </a:fld>
            <a:endParaRPr lang="en-US"/>
          </a:p>
        </p:txBody>
      </p:sp>
      <p:sp>
        <p:nvSpPr>
          <p:cNvPr id="1129474" name="Rectangle 2"/>
          <p:cNvSpPr>
            <a:spLocks noGrp="1" noRot="1" noChangeAspect="1" noChangeArrowheads="1" noTextEdit="1"/>
          </p:cNvSpPr>
          <p:nvPr>
            <p:ph type="sldImg"/>
          </p:nvPr>
        </p:nvSpPr>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p:spPr>
        <p:txBody>
          <a:bodyPr/>
          <a:lstStyle>
            <a:lvl1pPr defTabSz="957580"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742950" indent="-285750" defTabSz="957580" eaLnBrk="0" hangingPunct="0">
              <a:defRPr sz="2000" b="1">
                <a:solidFill>
                  <a:schemeClr val="tx1"/>
                </a:solidFill>
                <a:latin typeface="Courier New" panose="02070309020205020404" charset="0"/>
                <a:ea typeface="MS PGothic" panose="020B0600070205080204" charset="-128"/>
              </a:defRPr>
            </a:lvl2pPr>
            <a:lvl3pPr marL="1143000" indent="-228600" defTabSz="957580" eaLnBrk="0" hangingPunct="0">
              <a:defRPr sz="2000" b="1">
                <a:solidFill>
                  <a:schemeClr val="tx1"/>
                </a:solidFill>
                <a:latin typeface="Courier New" panose="02070309020205020404" charset="0"/>
                <a:ea typeface="MS PGothic" panose="020B0600070205080204" charset="-128"/>
              </a:defRPr>
            </a:lvl3pPr>
            <a:lvl4pPr marL="1600200" indent="-228600" defTabSz="957580" eaLnBrk="0" hangingPunct="0">
              <a:defRPr sz="2000" b="1">
                <a:solidFill>
                  <a:schemeClr val="tx1"/>
                </a:solidFill>
                <a:latin typeface="Courier New" panose="02070309020205020404" charset="0"/>
                <a:ea typeface="MS PGothic" panose="020B0600070205080204" charset="-128"/>
              </a:defRPr>
            </a:lvl4pPr>
            <a:lvl5pPr marL="2057400" indent="-228600" defTabSz="957580" eaLnBrk="0" hangingPunct="0">
              <a:defRPr sz="2000" b="1">
                <a:solidFill>
                  <a:schemeClr val="tx1"/>
                </a:solidFill>
                <a:latin typeface="Courier New" panose="02070309020205020404" charset="0"/>
                <a:ea typeface="MS PGothic" panose="020B0600070205080204" charset="-128"/>
              </a:defRPr>
            </a:lvl5pPr>
            <a:lvl6pPr marL="25146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29718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34290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38862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eaLnBrk="1" hangingPunct="1"/>
            <a:fld id="{00DDA135-E27F-2D44-A4C5-E5161DD793A5}" type="slidenum">
              <a:rPr lang="en-US" sz="1300" b="0">
                <a:latin typeface="Times New Roman" panose="02020603050405020304" charset="0"/>
              </a:rPr>
            </a:fld>
            <a:endParaRPr lang="en-US" sz="1300" b="0">
              <a:latin typeface="Times New Roman" panose="02020603050405020304" charset="0"/>
            </a:endParaRPr>
          </a:p>
        </p:txBody>
      </p:sp>
      <p:sp>
        <p:nvSpPr>
          <p:cNvPr id="105474" name="Rectangle 2"/>
          <p:cNvSpPr>
            <a:spLocks noGrp="1" noRot="1" noChangeAspect="1" noChangeArrowheads="1"/>
          </p:cNvSpPr>
          <p:nvPr>
            <p:ph type="sldImg"/>
          </p:nvPr>
        </p:nvSpPr>
        <p:spPr>
          <a:solidFill>
            <a:srgbClr val="FFFFFF"/>
          </a:solidFill>
        </p:spPr>
      </p:sp>
      <p:sp>
        <p:nvSpPr>
          <p:cNvPr id="105475" name="Rectangle 3"/>
          <p:cNvSpPr>
            <a:spLocks noGrp="1" noChangeArrowheads="1"/>
          </p:cNvSpPr>
          <p:nvPr>
            <p:ph type="body" idx="1"/>
          </p:nvPr>
        </p:nvSpPr>
        <p:spPr>
          <a:solidFill>
            <a:srgbClr val="FFFFFF"/>
          </a:solidFill>
          <a:ln>
            <a:solidFill>
              <a:srgbClr val="000000"/>
            </a:solidFill>
          </a:ln>
        </p:spPr>
        <p:txBody>
          <a:bodyPr/>
          <a:lstStyle/>
          <a:p>
            <a:endParaRPr lang="en-US">
              <a:ea typeface="MS PGothic" panose="020B0600070205080204" charset="-128"/>
              <a:cs typeface="MS PGothic" panose="020B060007020508020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a:noFill/>
        </p:spPr>
        <p:txBody>
          <a:bodyPr/>
          <a:lstStyle>
            <a:lvl1pPr defTabSz="957580"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742950" indent="-285750" defTabSz="957580" eaLnBrk="0" hangingPunct="0">
              <a:defRPr sz="2000" b="1">
                <a:solidFill>
                  <a:schemeClr val="tx1"/>
                </a:solidFill>
                <a:latin typeface="Courier New" panose="02070309020205020404" charset="0"/>
                <a:ea typeface="MS PGothic" panose="020B0600070205080204" charset="-128"/>
              </a:defRPr>
            </a:lvl2pPr>
            <a:lvl3pPr marL="1143000" indent="-228600" defTabSz="957580" eaLnBrk="0" hangingPunct="0">
              <a:defRPr sz="2000" b="1">
                <a:solidFill>
                  <a:schemeClr val="tx1"/>
                </a:solidFill>
                <a:latin typeface="Courier New" panose="02070309020205020404" charset="0"/>
                <a:ea typeface="MS PGothic" panose="020B0600070205080204" charset="-128"/>
              </a:defRPr>
            </a:lvl3pPr>
            <a:lvl4pPr marL="1600200" indent="-228600" defTabSz="957580" eaLnBrk="0" hangingPunct="0">
              <a:defRPr sz="2000" b="1">
                <a:solidFill>
                  <a:schemeClr val="tx1"/>
                </a:solidFill>
                <a:latin typeface="Courier New" panose="02070309020205020404" charset="0"/>
                <a:ea typeface="MS PGothic" panose="020B0600070205080204" charset="-128"/>
              </a:defRPr>
            </a:lvl4pPr>
            <a:lvl5pPr marL="2057400" indent="-228600" defTabSz="957580" eaLnBrk="0" hangingPunct="0">
              <a:defRPr sz="2000" b="1">
                <a:solidFill>
                  <a:schemeClr val="tx1"/>
                </a:solidFill>
                <a:latin typeface="Courier New" panose="02070309020205020404" charset="0"/>
                <a:ea typeface="MS PGothic" panose="020B0600070205080204" charset="-128"/>
              </a:defRPr>
            </a:lvl5pPr>
            <a:lvl6pPr marL="25146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29718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34290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38862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eaLnBrk="1" hangingPunct="1"/>
            <a:fld id="{8F04983E-37FB-4A48-871E-EF21B66175D9}" type="slidenum">
              <a:rPr lang="en-US" sz="1300" b="0">
                <a:latin typeface="Times New Roman" panose="02020603050405020304" charset="0"/>
              </a:rPr>
            </a:fld>
            <a:endParaRPr lang="en-US" sz="1300" b="0">
              <a:latin typeface="Times New Roman" panose="02020603050405020304" charset="0"/>
            </a:endParaRPr>
          </a:p>
        </p:txBody>
      </p:sp>
      <p:sp>
        <p:nvSpPr>
          <p:cNvPr id="142338" name="Rectangle 2"/>
          <p:cNvSpPr>
            <a:spLocks noGrp="1" noRot="1" noChangeAspect="1" noChangeArrowheads="1" noTextEdit="1"/>
          </p:cNvSpPr>
          <p:nvPr>
            <p:ph type="sldImg"/>
          </p:nvPr>
        </p:nvSpPr>
        <p:spPr>
          <a:xfrm>
            <a:off x="1268413" y="727075"/>
            <a:ext cx="4781550" cy="3586163"/>
          </a:xfrm>
          <a:ln w="12700" cap="flat">
            <a:solidFill>
              <a:schemeClr val="tx1"/>
            </a:solidFill>
          </a:ln>
        </p:spPr>
      </p:sp>
      <p:sp>
        <p:nvSpPr>
          <p:cNvPr id="14233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a:lstStyle/>
          <a:p>
            <a:endParaRPr lang="en-US">
              <a:ea typeface="MS PGothic" panose="020B0600070205080204" charset="-128"/>
              <a:cs typeface="MS PGothic" panose="020B060007020508020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p:spPr>
        <p:txBody>
          <a:bodyPr/>
          <a:lstStyle>
            <a:lvl1pPr defTabSz="957580"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742950" indent="-285750" defTabSz="957580" eaLnBrk="0" hangingPunct="0">
              <a:defRPr sz="2000" b="1">
                <a:solidFill>
                  <a:schemeClr val="tx1"/>
                </a:solidFill>
                <a:latin typeface="Courier New" panose="02070309020205020404" charset="0"/>
                <a:ea typeface="MS PGothic" panose="020B0600070205080204" charset="-128"/>
              </a:defRPr>
            </a:lvl2pPr>
            <a:lvl3pPr marL="1143000" indent="-228600" defTabSz="957580" eaLnBrk="0" hangingPunct="0">
              <a:defRPr sz="2000" b="1">
                <a:solidFill>
                  <a:schemeClr val="tx1"/>
                </a:solidFill>
                <a:latin typeface="Courier New" panose="02070309020205020404" charset="0"/>
                <a:ea typeface="MS PGothic" panose="020B0600070205080204" charset="-128"/>
              </a:defRPr>
            </a:lvl3pPr>
            <a:lvl4pPr marL="1600200" indent="-228600" defTabSz="957580" eaLnBrk="0" hangingPunct="0">
              <a:defRPr sz="2000" b="1">
                <a:solidFill>
                  <a:schemeClr val="tx1"/>
                </a:solidFill>
                <a:latin typeface="Courier New" panose="02070309020205020404" charset="0"/>
                <a:ea typeface="MS PGothic" panose="020B0600070205080204" charset="-128"/>
              </a:defRPr>
            </a:lvl4pPr>
            <a:lvl5pPr marL="2057400" indent="-228600" defTabSz="957580" eaLnBrk="0" hangingPunct="0">
              <a:defRPr sz="2000" b="1">
                <a:solidFill>
                  <a:schemeClr val="tx1"/>
                </a:solidFill>
                <a:latin typeface="Courier New" panose="02070309020205020404" charset="0"/>
                <a:ea typeface="MS PGothic" panose="020B0600070205080204" charset="-128"/>
              </a:defRPr>
            </a:lvl5pPr>
            <a:lvl6pPr marL="25146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29718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34290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3886200" indent="-228600" algn="r" defTabSz="95758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eaLnBrk="1" hangingPunct="1"/>
            <a:fld id="{00DDA135-E27F-2D44-A4C5-E5161DD793A5}" type="slidenum">
              <a:rPr lang="en-US" sz="1300" b="0">
                <a:latin typeface="Times New Roman" panose="02020603050405020304" charset="0"/>
              </a:rPr>
            </a:fld>
            <a:endParaRPr lang="en-US" sz="1300" b="0">
              <a:latin typeface="Times New Roman" panose="02020603050405020304" charset="0"/>
            </a:endParaRPr>
          </a:p>
        </p:txBody>
      </p:sp>
      <p:sp>
        <p:nvSpPr>
          <p:cNvPr id="105474" name="Rectangle 2"/>
          <p:cNvSpPr>
            <a:spLocks noGrp="1" noRot="1" noChangeAspect="1" noChangeArrowheads="1"/>
          </p:cNvSpPr>
          <p:nvPr>
            <p:ph type="sldImg"/>
          </p:nvPr>
        </p:nvSpPr>
        <p:spPr>
          <a:solidFill>
            <a:srgbClr val="FFFFFF"/>
          </a:solidFill>
        </p:spPr>
      </p:sp>
      <p:sp>
        <p:nvSpPr>
          <p:cNvPr id="105475" name="Rectangle 3"/>
          <p:cNvSpPr>
            <a:spLocks noGrp="1" noChangeArrowheads="1"/>
          </p:cNvSpPr>
          <p:nvPr>
            <p:ph type="body" idx="1"/>
          </p:nvPr>
        </p:nvSpPr>
        <p:spPr>
          <a:solidFill>
            <a:srgbClr val="FFFFFF"/>
          </a:solidFill>
          <a:ln>
            <a:solidFill>
              <a:srgbClr val="000000"/>
            </a:solidFill>
          </a:ln>
        </p:spPr>
        <p:txBody>
          <a:bodyPr/>
          <a:lstStyle/>
          <a:p>
            <a:endParaRPr lang="en-US">
              <a:ea typeface="MS PGothic" panose="020B0600070205080204" charset="-128"/>
              <a:cs typeface="MS PGothic" panose="020B060007020508020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57580" eaLnBrk="0" hangingPunct="0">
              <a:defRPr sz="2000" b="1">
                <a:solidFill>
                  <a:schemeClr val="tx1"/>
                </a:solidFill>
                <a:latin typeface="Courier New" panose="02070309020205020404" charset="0"/>
                <a:ea typeface="MS PGothic" panose="020B0600070205080204" charset="-128"/>
                <a:cs typeface="Arial" panose="020B0604020202020204" pitchFamily="34" charset="0"/>
              </a:defRPr>
            </a:lvl1pPr>
            <a:lvl2pPr marL="37931725" indent="-37474525" defTabSz="957580"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2pPr>
            <a:lvl3pPr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3pPr>
            <a:lvl4pPr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4pPr>
            <a:lvl5pPr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9pPr>
          </a:lstStyle>
          <a:p>
            <a:pPr eaLnBrk="1" hangingPunct="1"/>
            <a:fld id="{FC4775AA-6F91-DB45-94C9-1927444BC962}" type="slidenum">
              <a:rPr lang="en-US" sz="1300" b="0">
                <a:latin typeface="Times New Roman" panose="02020603050405020304" charset="0"/>
              </a:rPr>
            </a:fld>
            <a:endParaRPr lang="en-US" sz="1300" b="0">
              <a:latin typeface="Times New Roman" panose="02020603050405020304" charset="0"/>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p:spPr>
        <p:txBody>
          <a:bodyPr/>
          <a:lstStyle/>
          <a:p>
            <a:endParaRPr lang="en-US">
              <a:ea typeface="MS PGothic" panose="020B0600070205080204" charset="-128"/>
              <a:cs typeface="MS PGothic" panose="020B060007020508020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57580" eaLnBrk="0" hangingPunct="0">
              <a:defRPr sz="2000" b="1">
                <a:solidFill>
                  <a:schemeClr val="tx1"/>
                </a:solidFill>
                <a:latin typeface="Courier New" panose="02070309020205020404" charset="0"/>
                <a:ea typeface="MS PGothic" panose="020B0600070205080204" charset="-128"/>
                <a:cs typeface="Arial" panose="020B0604020202020204" pitchFamily="34" charset="0"/>
              </a:defRPr>
            </a:lvl1pPr>
            <a:lvl2pPr marL="37931725" indent="-37474525" defTabSz="957580"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2pPr>
            <a:lvl3pPr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3pPr>
            <a:lvl4pPr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4pPr>
            <a:lvl5pPr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9pPr>
          </a:lstStyle>
          <a:p>
            <a:pPr eaLnBrk="1" hangingPunct="1"/>
            <a:fld id="{D4CA1317-0D24-8C45-9979-8A048FDBAF42}" type="slidenum">
              <a:rPr lang="en-US" sz="1300" b="0">
                <a:latin typeface="Times New Roman" panose="02020603050405020304" charset="0"/>
              </a:rPr>
            </a:fld>
            <a:endParaRPr lang="en-US" sz="1300" b="0">
              <a:latin typeface="Times New Roman" panose="02020603050405020304" charset="0"/>
            </a:endParaRPr>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p:spPr>
        <p:txBody>
          <a:bodyPr/>
          <a:lstStyle/>
          <a:p>
            <a:r>
              <a:rPr lang="en-US" dirty="0" err="1">
                <a:ea typeface="MS PGothic" panose="020B0600070205080204" charset="-128"/>
                <a:cs typeface="MS PGothic" panose="020B0600070205080204" charset="-128"/>
              </a:rPr>
              <a:t>Ehy</a:t>
            </a:r>
            <a:r>
              <a:rPr lang="en-US" dirty="0">
                <a:ea typeface="MS PGothic" panose="020B0600070205080204" charset="-128"/>
                <a:cs typeface="MS PGothic" panose="020B0600070205080204" charset="-128"/>
              </a:rPr>
              <a:t>???</a:t>
            </a:r>
            <a:endParaRPr lang="en-US" dirty="0">
              <a:ea typeface="MS PGothic" panose="020B0600070205080204" charset="-128"/>
              <a:cs typeface="MS PGothic" panose="020B060007020508020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57580" eaLnBrk="0" hangingPunct="0">
              <a:defRPr sz="2000" b="1">
                <a:solidFill>
                  <a:schemeClr val="tx1"/>
                </a:solidFill>
                <a:latin typeface="Courier New" panose="02070309020205020404" charset="0"/>
                <a:ea typeface="MS PGothic" panose="020B0600070205080204" charset="-128"/>
                <a:cs typeface="Arial" panose="020B0604020202020204" pitchFamily="34" charset="0"/>
              </a:defRPr>
            </a:lvl1pPr>
            <a:lvl2pPr marL="37931725" indent="-37474525" defTabSz="957580"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2pPr>
            <a:lvl3pPr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3pPr>
            <a:lvl4pPr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4pPr>
            <a:lvl5pPr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9pPr>
          </a:lstStyle>
          <a:p>
            <a:pPr eaLnBrk="1" hangingPunct="1"/>
            <a:fld id="{432177F9-D46C-9E47-A59B-29E08ABE9F97}" type="slidenum">
              <a:rPr lang="en-US" sz="1300" b="0">
                <a:latin typeface="Times New Roman" panose="02020603050405020304" charset="0"/>
              </a:rPr>
            </a:fld>
            <a:endParaRPr lang="en-US" sz="1300" b="0">
              <a:latin typeface="Times New Roman" panose="02020603050405020304" charset="0"/>
            </a:endParaRPr>
          </a:p>
        </p:txBody>
      </p:sp>
      <p:sp>
        <p:nvSpPr>
          <p:cNvPr id="48131" name="Rectangle 2"/>
          <p:cNvSpPr>
            <a:spLocks noGrp="1" noRot="1" noChangeAspect="1" noChangeArrowheads="1"/>
          </p:cNvSpPr>
          <p:nvPr>
            <p:ph type="sldImg"/>
          </p:nvPr>
        </p:nvSpPr>
        <p:spPr>
          <a:solidFill>
            <a:srgbClr val="FFFFFF"/>
          </a:solidFill>
        </p:spPr>
      </p:sp>
      <p:sp>
        <p:nvSpPr>
          <p:cNvPr id="48132" name="Rectangle 3"/>
          <p:cNvSpPr>
            <a:spLocks noGrp="1" noChangeArrowheads="1"/>
          </p:cNvSpPr>
          <p:nvPr>
            <p:ph type="body" idx="1"/>
          </p:nvPr>
        </p:nvSpPr>
        <p:spPr>
          <a:solidFill>
            <a:srgbClr val="FFFFFF"/>
          </a:solidFill>
          <a:ln>
            <a:solidFill>
              <a:srgbClr val="000000"/>
            </a:solidFill>
          </a:ln>
        </p:spPr>
        <p:txBody>
          <a:bodyPr/>
          <a:lstStyle/>
          <a:p>
            <a:r>
              <a:rPr lang="en-US" dirty="0">
                <a:ea typeface="MS PGothic" panose="020B0600070205080204" charset="-128"/>
                <a:cs typeface="MS PGothic" panose="020B0600070205080204" charset="-128"/>
              </a:rPr>
              <a:t>Arrows</a:t>
            </a:r>
            <a:r>
              <a:rPr lang="en-US" baseline="0" dirty="0">
                <a:ea typeface="MS PGothic" panose="020B0600070205080204" charset="-128"/>
                <a:cs typeface="MS PGothic" panose="020B0600070205080204" charset="-128"/>
              </a:rPr>
              <a:t> are routing message</a:t>
            </a:r>
            <a:endParaRPr lang="en-US" dirty="0">
              <a:ea typeface="MS PGothic" panose="020B0600070205080204" charset="-128"/>
              <a:cs typeface="MS PGothic" panose="020B060007020508020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defTabSz="957580" eaLnBrk="0" hangingPunct="0">
              <a:defRPr sz="2000" b="1">
                <a:solidFill>
                  <a:schemeClr val="tx1"/>
                </a:solidFill>
                <a:latin typeface="Courier New" panose="02070309020205020404" charset="0"/>
                <a:ea typeface="MS PGothic" panose="020B0600070205080204" charset="-128"/>
                <a:cs typeface="Arial" panose="020B0604020202020204" pitchFamily="34" charset="0"/>
              </a:defRPr>
            </a:lvl1pPr>
            <a:lvl2pPr marL="37931725" indent="-37474525" defTabSz="957580"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2pPr>
            <a:lvl3pPr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3pPr>
            <a:lvl4pPr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4pPr>
            <a:lvl5pPr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9pPr>
          </a:lstStyle>
          <a:p>
            <a:pPr eaLnBrk="1" hangingPunct="1"/>
            <a:fld id="{FA025C15-66E6-F945-A0DB-3C9682879329}" type="slidenum">
              <a:rPr lang="en-US" sz="1300" b="0">
                <a:latin typeface="Times New Roman" panose="02020603050405020304" charset="0"/>
              </a:rPr>
            </a:fld>
            <a:endParaRPr lang="en-US" sz="1300" b="0">
              <a:latin typeface="Times New Roman" panose="02020603050405020304" charset="0"/>
            </a:endParaRPr>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noFill/>
        </p:spPr>
        <p:txBody>
          <a:bodyPr/>
          <a:lstStyle/>
          <a:p>
            <a:endParaRPr lang="en-US">
              <a:ea typeface="MS PGothic" panose="020B0600070205080204" charset="-128"/>
              <a:cs typeface="MS PGothic" panose="020B060007020508020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6BDA431-9B69-4845-A20F-A89342A9AAE2}" type="slidenum">
              <a:rPr lang="en-US"/>
            </a:fld>
            <a:endParaRPr lang="en-US"/>
          </a:p>
        </p:txBody>
      </p:sp>
      <p:sp>
        <p:nvSpPr>
          <p:cNvPr id="1120258" name="Rectangle 2"/>
          <p:cNvSpPr>
            <a:spLocks noGrp="1" noRot="1" noChangeAspect="1" noChangeArrowheads="1" noTextEdit="1"/>
          </p:cNvSpPr>
          <p:nvPr>
            <p:ph type="sldImg"/>
          </p:nvPr>
        </p:nvSpPr>
        <p:spPr/>
      </p:sp>
      <p:sp>
        <p:nvSpPr>
          <p:cNvPr id="1120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6BDA431-9B69-4845-A20F-A89342A9AAE2}" type="slidenum">
              <a:rPr lang="en-US"/>
            </a:fld>
            <a:endParaRPr lang="en-US"/>
          </a:p>
        </p:txBody>
      </p:sp>
      <p:sp>
        <p:nvSpPr>
          <p:cNvPr id="1120258" name="Rectangle 2"/>
          <p:cNvSpPr>
            <a:spLocks noGrp="1" noRot="1" noChangeAspect="1" noChangeArrowheads="1" noTextEdit="1"/>
          </p:cNvSpPr>
          <p:nvPr>
            <p:ph type="sldImg"/>
          </p:nvPr>
        </p:nvSpPr>
        <p:spPr/>
      </p:sp>
      <p:sp>
        <p:nvSpPr>
          <p:cNvPr id="1120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57580" eaLnBrk="0" hangingPunct="0">
              <a:defRPr sz="2000" b="1">
                <a:solidFill>
                  <a:schemeClr val="tx1"/>
                </a:solidFill>
                <a:latin typeface="Courier New" panose="02070309020205020404" charset="0"/>
                <a:ea typeface="MS PGothic" panose="020B0600070205080204" charset="-128"/>
                <a:cs typeface="Arial" panose="020B0604020202020204" pitchFamily="34" charset="0"/>
              </a:defRPr>
            </a:lvl1pPr>
            <a:lvl2pPr marL="37931725" indent="-37474525" defTabSz="957580"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2pPr>
            <a:lvl3pPr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3pPr>
            <a:lvl4pPr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4pPr>
            <a:lvl5pPr eaLnBrk="0" hangingPunct="0">
              <a:defRPr sz="2000" b="1">
                <a:solidFill>
                  <a:schemeClr val="tx1"/>
                </a:solidFill>
                <a:latin typeface="Courier New" panose="02070309020205020404" charset="0"/>
                <a:ea typeface="Arial"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Courier New" panose="02070309020205020404" charset="0"/>
                <a:ea typeface="Arial" panose="020B0604020202020204" pitchFamily="34" charset="0"/>
                <a:cs typeface="Arial" panose="020B0604020202020204" pitchFamily="34" charset="0"/>
              </a:defRPr>
            </a:lvl9pPr>
          </a:lstStyle>
          <a:p>
            <a:pPr eaLnBrk="1" hangingPunct="1"/>
            <a:fld id="{FC4775AA-6F91-DB45-94C9-1927444BC962}" type="slidenum">
              <a:rPr lang="en-US" sz="1300" b="0">
                <a:latin typeface="Times New Roman" panose="02020603050405020304" charset="0"/>
              </a:rPr>
            </a:fld>
            <a:endParaRPr lang="en-US" sz="1300" b="0">
              <a:latin typeface="Times New Roman" panose="02020603050405020304" charset="0"/>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p:spPr>
        <p:txBody>
          <a:bodyPr/>
          <a:lstStyle/>
          <a:p>
            <a:endParaRPr lang="en-US">
              <a:ea typeface="MS PGothic" panose="020B0600070205080204" charset="-128"/>
              <a:cs typeface="MS PGothic" panose="020B060007020508020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a:t>Click to edit Master subtitle style</a:t>
            </a:r>
            <a:endParaRPr lang="en-US" dirty="0"/>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rPr lang="en-US"/>
              <a:t>Click to edit Master title style</a:t>
            </a:r>
            <a:endParaRPr lang="en-US"/>
          </a:p>
        </p:txBody>
      </p:sp>
      <p:sp>
        <p:nvSpPr>
          <p:cNvPr id="11" name="Shape 11"/>
          <p:cNvSpPr>
            <a:spLocks noGrp="1"/>
          </p:cNvSpPr>
          <p:nvPr>
            <p:ph type="body" idx="1"/>
          </p:nvPr>
        </p:nvSpPr>
        <p:spPr>
          <a:prstGeom prst="rect">
            <a:avLst/>
          </a:prstGeom>
        </p:spPr>
        <p:txBody>
          <a:bodyPr/>
          <a:lstStyle>
            <a:lvl2pPr marL="937895" indent="-401955">
              <a:spcBef>
                <a:spcPts val="1685"/>
              </a:spcBef>
              <a:buChar char="-"/>
              <a:defRPr sz="2500" i="1"/>
            </a:lvl2pPr>
            <a:lvl3pPr marL="1250315" indent="-401955">
              <a:spcBef>
                <a:spcPts val="1685"/>
              </a:spcBef>
              <a:buFont typeface="Gill Sans"/>
              <a:buChar char="-"/>
              <a:defRPr sz="2500" i="1">
                <a:latin typeface="Gill Sans"/>
                <a:ea typeface="Gill Sans"/>
                <a:cs typeface="Gill Sans"/>
                <a:sym typeface="Gill Sans"/>
              </a:defRPr>
            </a:lvl3pPr>
            <a:lvl4pPr marL="1562735" indent="-401955">
              <a:spcBef>
                <a:spcPts val="1685"/>
              </a:spcBef>
              <a:buFont typeface="Gill Sans"/>
              <a:buChar char="-"/>
              <a:defRPr sz="2500" i="1">
                <a:latin typeface="Gill Sans"/>
                <a:ea typeface="Gill Sans"/>
                <a:cs typeface="Gill Sans"/>
                <a:sym typeface="Gill Sans"/>
              </a:defRPr>
            </a:lvl4pPr>
            <a:lvl5pPr marL="1875155" indent="-401955">
              <a:spcBef>
                <a:spcPts val="1685"/>
              </a:spcBef>
              <a:buFont typeface="Gill Sans"/>
              <a:buChar char="-"/>
              <a:defRPr sz="2500" i="1">
                <a:latin typeface="Gill Sans"/>
                <a:ea typeface="Gill Sans"/>
                <a:cs typeface="Gill Sans"/>
                <a:sym typeface="Gill Sans"/>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8"/>
          <p:cNvSpPr>
            <a:spLocks noGrp="1" noChangeArrowheads="1"/>
          </p:cNvSpPr>
          <p:nvPr>
            <p:ph type="body" idx="1"/>
          </p:nvPr>
        </p:nvSpPr>
        <p:spPr bwMode="auto">
          <a:xfrm>
            <a:off x="685800" y="1600200"/>
            <a:ext cx="7924800" cy="4419600"/>
          </a:xfrm>
          <a:prstGeom prst="rect">
            <a:avLst/>
          </a:prstGeom>
          <a:noFill/>
          <a:ln>
            <a:noFill/>
          </a:ln>
        </p:spPr>
        <p:txBody>
          <a:bodyPr vert="horz" wrap="square" lIns="92075" tIns="46038" rIns="92075" bIns="46038"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ln>
          <a:effectLst/>
        </p:spPr>
        <p:txBody>
          <a:bodyPr vert="horz" wrap="square" lIns="92075" tIns="46038" rIns="92075" bIns="46038" numCol="1" anchor="b" anchorCtr="0" compatLnSpc="1"/>
          <a:lstStyle/>
          <a:p>
            <a:pPr lvl="0"/>
            <a:r>
              <a:rPr lang="en-US"/>
              <a:t>Click to edit Master title style</a:t>
            </a:r>
            <a:endParaRPr lang="en-US" dirty="0"/>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
        <p:nvSpPr>
          <p:cNvPr id="2" name="Footer Placeholder 1"/>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EECS 489 – Lecture 14</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fontAlgn="base" hangingPunct="1">
        <a:spcBef>
          <a:spcPct val="0"/>
        </a:spcBef>
        <a:spcAft>
          <a:spcPct val="0"/>
        </a:spcAft>
        <a:defRPr sz="4500" b="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defRPr>
      </a:lvl1pPr>
      <a:lvl2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anose="020B0A04020102020204" pitchFamily="34" charset="0"/>
          <a:ea typeface="MS PGothic" panose="020B0600070205080204" charset="-128"/>
          <a:cs typeface="MS PGothic" panose="020B0600070205080204" charset="-128"/>
        </a:defRPr>
      </a:lvl2pPr>
      <a:lvl3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anose="020B0A04020102020204" pitchFamily="34" charset="0"/>
          <a:ea typeface="MS PGothic" panose="020B0600070205080204" charset="-128"/>
          <a:cs typeface="MS PGothic" panose="020B0600070205080204" charset="-128"/>
        </a:defRPr>
      </a:lvl3pPr>
      <a:lvl4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anose="020B0A04020102020204" pitchFamily="34" charset="0"/>
          <a:ea typeface="MS PGothic" panose="020B0600070205080204" charset="-128"/>
          <a:cs typeface="MS PGothic" panose="020B0600070205080204" charset="-128"/>
        </a:defRPr>
      </a:lvl4pPr>
      <a:lvl5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anose="020B0A04020102020204" pitchFamily="34" charset="0"/>
          <a:ea typeface="MS PGothic" panose="020B0600070205080204" charset="-128"/>
          <a:cs typeface="MS PGothic" panose="020B0600070205080204" charset="-128"/>
        </a:defRPr>
      </a:lvl5pPr>
      <a:lvl6pPr marL="3429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anose="020B0A04020102020204" pitchFamily="34" charset="0"/>
        </a:defRPr>
      </a:lvl6pPr>
      <a:lvl7pPr marL="6858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anose="020B0A04020102020204" pitchFamily="34" charset="0"/>
        </a:defRPr>
      </a:lvl7pPr>
      <a:lvl8pPr marL="10287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anose="020B0A04020102020204" pitchFamily="34" charset="0"/>
        </a:defRPr>
      </a:lvl8pPr>
      <a:lvl9pPr marL="13716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anose="020B0A04020102020204" pitchFamily="34" charset="0"/>
        </a:defRPr>
      </a:lvl9pPr>
    </p:titleStyle>
    <p:bodyStyle>
      <a:lvl1pPr marL="257175" indent="-257175" algn="l" rtl="0" eaLnBrk="1" fontAlgn="base" hangingPunct="1">
        <a:spcBef>
          <a:spcPct val="20000"/>
        </a:spcBef>
        <a:spcAft>
          <a:spcPct val="0"/>
        </a:spcAft>
        <a:buClr>
          <a:schemeClr val="tx1"/>
        </a:buClr>
        <a:buSzPct val="50000"/>
        <a:buFont typeface="Wingdings" panose="05000000000000000000" pitchFamily="2" charset="2"/>
        <a:buChar char="Ø"/>
        <a:defRPr sz="2800">
          <a:solidFill>
            <a:schemeClr val="accent2"/>
          </a:solidFill>
          <a:latin typeface="+mn-lt"/>
          <a:ea typeface="MS PGothic" panose="020B0600070205080204" charset="-128"/>
          <a:cs typeface="MS PGothic" panose="020B0600070205080204" charset="-128"/>
        </a:defRPr>
      </a:lvl1pPr>
      <a:lvl2pPr marL="557530" indent="-214630" algn="l" rtl="0" eaLnBrk="1" fontAlgn="base" hangingPunct="1">
        <a:spcBef>
          <a:spcPct val="20000"/>
        </a:spcBef>
        <a:spcAft>
          <a:spcPct val="0"/>
        </a:spcAft>
        <a:buClr>
          <a:schemeClr val="tx1"/>
        </a:buClr>
        <a:buSzPct val="50000"/>
        <a:buFont typeface="Wingdings" panose="05000000000000000000" pitchFamily="2" charset="2"/>
        <a:buChar char="q"/>
        <a:defRPr sz="2400">
          <a:solidFill>
            <a:schemeClr val="accent2"/>
          </a:solidFill>
          <a:latin typeface="+mn-lt"/>
          <a:ea typeface="MS PGothic" panose="020B0600070205080204" charset="-128"/>
        </a:defRPr>
      </a:lvl2pPr>
      <a:lvl3pPr marL="857250" indent="-171450" algn="l" rtl="0" eaLnBrk="1" fontAlgn="base" hangingPunct="1">
        <a:spcBef>
          <a:spcPct val="20000"/>
        </a:spcBef>
        <a:spcAft>
          <a:spcPct val="0"/>
        </a:spcAft>
        <a:buClr>
          <a:schemeClr val="tx1"/>
        </a:buClr>
        <a:buChar char="»"/>
        <a:defRPr sz="2400">
          <a:solidFill>
            <a:schemeClr val="accent2"/>
          </a:solidFill>
          <a:latin typeface="+mn-lt"/>
          <a:ea typeface="MS PGothic" panose="020B0600070205080204" charset="-128"/>
        </a:defRPr>
      </a:lvl3pPr>
      <a:lvl4pPr marL="1200150" indent="-171450" algn="l" rtl="0" eaLnBrk="1" fontAlgn="base" hangingPunct="1">
        <a:spcBef>
          <a:spcPct val="20000"/>
        </a:spcBef>
        <a:spcAft>
          <a:spcPct val="0"/>
        </a:spcAft>
        <a:buClr>
          <a:schemeClr val="tx1"/>
        </a:buClr>
        <a:buSzPct val="50000"/>
        <a:buFont typeface="Monotype Sorts" charset="0"/>
        <a:buChar char="n"/>
        <a:defRPr sz="1200">
          <a:solidFill>
            <a:schemeClr val="accent2"/>
          </a:solidFill>
          <a:latin typeface="+mn-lt"/>
          <a:ea typeface="MS PGothic" panose="020B0600070205080204" charset="-128"/>
        </a:defRPr>
      </a:lvl4pPr>
      <a:lvl5pPr marL="1543050" indent="-171450" algn="l" rtl="0" eaLnBrk="1" fontAlgn="base" hangingPunct="1">
        <a:spcBef>
          <a:spcPct val="20000"/>
        </a:spcBef>
        <a:spcAft>
          <a:spcPct val="0"/>
        </a:spcAft>
        <a:buClr>
          <a:schemeClr val="tx1"/>
        </a:buClr>
        <a:buSzPct val="50000"/>
        <a:buFont typeface="Monotype Sorts" charset="0"/>
        <a:buChar char="l"/>
        <a:defRPr sz="1200">
          <a:solidFill>
            <a:schemeClr val="accent2"/>
          </a:solidFill>
          <a:latin typeface="+mn-lt"/>
          <a:ea typeface="MS PGothic" panose="020B0600070205080204" charset="-128"/>
        </a:defRPr>
      </a:lvl5pPr>
      <a:lvl6pPr marL="18859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1"/>
          </p:nvPr>
        </p:nvSpPr>
        <p:spPr>
          <a:xfrm>
            <a:off x="438150" y="3733800"/>
            <a:ext cx="8248650" cy="1220647"/>
          </a:xfrm>
        </p:spPr>
        <p:txBody>
          <a:bodyPr/>
          <a:lstStyle/>
          <a:p>
            <a:r>
              <a:rPr lang="en-US" altLang="zh-CN" dirty="0">
                <a:latin typeface="Arial" panose="020B0604020202020204" pitchFamily="34" charset="0"/>
                <a:ea typeface="MS PGothic" panose="020B0600070205080204" charset="-128"/>
                <a:cs typeface="MS PGothic" panose="020B0600070205080204" charset="-128"/>
              </a:rPr>
              <a:t>Fangxin Wang</a:t>
            </a:r>
            <a:endParaRPr lang="en-US" dirty="0">
              <a:latin typeface="Arial" panose="020B0604020202020204" pitchFamily="34" charset="0"/>
              <a:ea typeface="MS PGothic" panose="020B0600070205080204" charset="-128"/>
              <a:cs typeface="MS PGothic" panose="020B0600070205080204" charset="-128"/>
            </a:endParaRPr>
          </a:p>
          <a:p>
            <a:pPr>
              <a:buFont typeface="Monotype Sorts" charset="0"/>
              <a:buNone/>
            </a:pPr>
            <a:r>
              <a:rPr lang="en-US" altLang="zh-CN" dirty="0">
                <a:latin typeface="Arial" panose="020B0604020202020204" pitchFamily="34" charset="0"/>
                <a:ea typeface="MS PGothic" panose="020B0600070205080204" charset="-128"/>
                <a:cs typeface="MS PGothic" panose="020B0600070205080204" charset="-128"/>
              </a:rPr>
              <a:t>SSE@CUHKSZ</a:t>
            </a:r>
            <a:endParaRPr lang="en-US" dirty="0">
              <a:latin typeface="Arial" panose="020B0604020202020204" pitchFamily="34" charset="0"/>
              <a:ea typeface="MS PGothic" panose="020B0600070205080204" charset="-128"/>
              <a:cs typeface="MS PGothic" panose="020B0600070205080204" charset="-128"/>
            </a:endParaRPr>
          </a:p>
          <a:p>
            <a:pPr>
              <a:buFont typeface="Monotype Sorts" charset="0"/>
              <a:buNone/>
            </a:pPr>
            <a:endParaRPr lang="en-US" dirty="0">
              <a:latin typeface="Arial" panose="020B0604020202020204" pitchFamily="34" charset="0"/>
              <a:ea typeface="MS PGothic" panose="020B0600070205080204" charset="-128"/>
              <a:cs typeface="MS PGothic" panose="020B0600070205080204" charset="-128"/>
            </a:endParaRPr>
          </a:p>
          <a:p>
            <a:pPr algn="l"/>
            <a:r>
              <a:rPr lang="en-US" sz="1800" i="1" dirty="0">
                <a:latin typeface="Arial" panose="020B0604020202020204" pitchFamily="34" charset="0"/>
                <a:ea typeface="MS PGothic" panose="020B0600070205080204" charset="-128"/>
                <a:cs typeface="MS PGothic" panose="020B0600070205080204" charset="-128"/>
              </a:rPr>
              <a:t>Material with thanks to Hong Xu, Patri</a:t>
            </a:r>
            <a:r>
              <a:rPr lang="en-US" altLang="zh-CN" sz="1800" i="1" dirty="0">
                <a:latin typeface="Arial" panose="020B0604020202020204" pitchFamily="34" charset="0"/>
                <a:ea typeface="MS PGothic" panose="020B0600070205080204" charset="-128"/>
                <a:cs typeface="MS PGothic" panose="020B0600070205080204" charset="-128"/>
              </a:rPr>
              <a:t>ck</a:t>
            </a:r>
            <a:r>
              <a:rPr lang="zh-CN" altLang="en-US" sz="1800" i="1" dirty="0">
                <a:latin typeface="Arial" panose="020B0604020202020204" pitchFamily="34" charset="0"/>
                <a:ea typeface="MS PGothic" panose="020B0600070205080204" charset="-128"/>
                <a:cs typeface="MS PGothic" panose="020B0600070205080204" charset="-128"/>
              </a:rPr>
              <a:t> </a:t>
            </a:r>
            <a:r>
              <a:rPr lang="en-US" altLang="zh-CN" sz="1800" i="1" dirty="0">
                <a:latin typeface="Arial" panose="020B0604020202020204" pitchFamily="34" charset="0"/>
                <a:ea typeface="MS PGothic" panose="020B0600070205080204" charset="-128"/>
                <a:cs typeface="MS PGothic" panose="020B0600070205080204" charset="-128"/>
              </a:rPr>
              <a:t>Lee,</a:t>
            </a:r>
            <a:r>
              <a:rPr lang="zh-CN" altLang="en-US" sz="1800" i="1" dirty="0">
                <a:latin typeface="Arial" panose="020B0604020202020204" pitchFamily="34" charset="0"/>
                <a:ea typeface="MS PGothic" panose="020B0600070205080204" charset="-128"/>
                <a:cs typeface="MS PGothic" panose="020B0600070205080204" charset="-128"/>
              </a:rPr>
              <a:t> </a:t>
            </a:r>
            <a:r>
              <a:rPr lang="en-US" altLang="zh-CN" sz="1800" i="1" dirty="0" err="1">
                <a:latin typeface="Arial" panose="020B0604020202020204" pitchFamily="34" charset="0"/>
                <a:ea typeface="MS PGothic" panose="020B0600070205080204" charset="-128"/>
                <a:cs typeface="MS PGothic" panose="020B0600070205080204" charset="-128"/>
              </a:rPr>
              <a:t>Mosharaf</a:t>
            </a:r>
            <a:r>
              <a:rPr lang="zh-CN" altLang="en-US" sz="1800" i="1" dirty="0">
                <a:latin typeface="Arial" panose="020B0604020202020204" pitchFamily="34" charset="0"/>
                <a:ea typeface="MS PGothic" panose="020B0600070205080204" charset="-128"/>
                <a:cs typeface="MS PGothic" panose="020B0600070205080204" charset="-128"/>
              </a:rPr>
              <a:t> </a:t>
            </a:r>
            <a:r>
              <a:rPr lang="en-US" altLang="zh-CN" sz="1800" i="1" dirty="0">
                <a:latin typeface="Arial" panose="020B0604020202020204" pitchFamily="34" charset="0"/>
                <a:ea typeface="MS PGothic" panose="020B0600070205080204" charset="-128"/>
                <a:cs typeface="MS PGothic" panose="020B0600070205080204" charset="-128"/>
              </a:rPr>
              <a:t>Chowdhury,</a:t>
            </a:r>
            <a:r>
              <a:rPr lang="zh-CN" altLang="en-US" sz="1800" i="1" dirty="0">
                <a:latin typeface="Arial" panose="020B0604020202020204" pitchFamily="34" charset="0"/>
                <a:ea typeface="MS PGothic" panose="020B0600070205080204" charset="-128"/>
                <a:cs typeface="MS PGothic" panose="020B0600070205080204" charset="-128"/>
              </a:rPr>
              <a:t> </a:t>
            </a:r>
            <a:r>
              <a:rPr lang="en-US" sz="1800" i="1" dirty="0">
                <a:latin typeface="Arial" panose="020B0604020202020204" pitchFamily="34" charset="0"/>
                <a:ea typeface="MS PGothic" panose="020B0600070205080204" charset="-128"/>
                <a:cs typeface="MS PGothic" panose="020B0600070205080204" charset="-128"/>
              </a:rPr>
              <a:t>Aditya </a:t>
            </a:r>
            <a:r>
              <a:rPr lang="en-US" sz="1800" i="1" dirty="0" err="1">
                <a:latin typeface="Arial" panose="020B0604020202020204" pitchFamily="34" charset="0"/>
                <a:ea typeface="MS PGothic" panose="020B0600070205080204" charset="-128"/>
                <a:cs typeface="MS PGothic" panose="020B0600070205080204" charset="-128"/>
              </a:rPr>
              <a:t>Akella</a:t>
            </a:r>
            <a:r>
              <a:rPr lang="en-US" sz="1800" i="1" dirty="0">
                <a:latin typeface="Arial" panose="020B0604020202020204" pitchFamily="34" charset="0"/>
                <a:ea typeface="MS PGothic" panose="020B0600070205080204" charset="-128"/>
                <a:cs typeface="MS PGothic" panose="020B0600070205080204" charset="-128"/>
              </a:rPr>
              <a:t>, </a:t>
            </a:r>
            <a:r>
              <a:rPr lang="en-US" sz="1800" i="1" dirty="0" err="1">
                <a:latin typeface="Arial" panose="020B0604020202020204" pitchFamily="34" charset="0"/>
                <a:ea typeface="MS PGothic" panose="020B0600070205080204" charset="-128"/>
                <a:cs typeface="MS PGothic" panose="020B0600070205080204" charset="-128"/>
              </a:rPr>
              <a:t>Sugih</a:t>
            </a:r>
            <a:r>
              <a:rPr lang="en-US" sz="1800" i="1" dirty="0">
                <a:latin typeface="Arial" panose="020B0604020202020204" pitchFamily="34" charset="0"/>
                <a:ea typeface="MS PGothic" panose="020B0600070205080204" charset="-128"/>
                <a:cs typeface="MS PGothic" panose="020B0600070205080204" charset="-128"/>
              </a:rPr>
              <a:t> </a:t>
            </a:r>
            <a:r>
              <a:rPr lang="en-US" sz="1800" i="1" dirty="0" err="1">
                <a:latin typeface="Arial" panose="020B0604020202020204" pitchFamily="34" charset="0"/>
                <a:ea typeface="MS PGothic" panose="020B0600070205080204" charset="-128"/>
                <a:cs typeface="MS PGothic" panose="020B0600070205080204" charset="-128"/>
              </a:rPr>
              <a:t>Jamin</a:t>
            </a:r>
            <a:r>
              <a:rPr lang="en-US" sz="1800" i="1" dirty="0">
                <a:latin typeface="Arial" panose="020B0604020202020204" pitchFamily="34" charset="0"/>
                <a:ea typeface="MS PGothic" panose="020B0600070205080204" charset="-128"/>
                <a:cs typeface="MS PGothic" panose="020B0600070205080204" charset="-128"/>
              </a:rPr>
              <a:t>, Philip Levis, Sylvia Ratnasamy, Peter </a:t>
            </a:r>
            <a:r>
              <a:rPr lang="en-US" sz="1800" i="1" dirty="0" err="1">
                <a:latin typeface="Arial" panose="020B0604020202020204" pitchFamily="34" charset="0"/>
                <a:ea typeface="MS PGothic" panose="020B0600070205080204" charset="-128"/>
                <a:cs typeface="MS PGothic" panose="020B0600070205080204" charset="-128"/>
              </a:rPr>
              <a:t>Steenkiste</a:t>
            </a:r>
            <a:r>
              <a:rPr lang="en-US" sz="1800" i="1" dirty="0">
                <a:latin typeface="Arial" panose="020B0604020202020204" pitchFamily="34" charset="0"/>
                <a:ea typeface="MS PGothic" panose="020B0600070205080204" charset="-128"/>
                <a:cs typeface="MS PGothic" panose="020B0600070205080204" charset="-128"/>
              </a:rPr>
              <a:t>, and many other contributors.</a:t>
            </a:r>
            <a:endParaRPr lang="en-US" sz="1800" i="1" dirty="0">
              <a:latin typeface="Arial" panose="020B0604020202020204" pitchFamily="34" charset="0"/>
              <a:ea typeface="MS PGothic" panose="020B0600070205080204" charset="-128"/>
              <a:cs typeface="MS PGothic" panose="020B0600070205080204" charset="-128"/>
            </a:endParaRPr>
          </a:p>
          <a:p>
            <a:pPr>
              <a:buFont typeface="Monotype Sorts" charset="0"/>
              <a:buNone/>
            </a:pPr>
            <a:endParaRPr lang="en-US" dirty="0">
              <a:latin typeface="Arial" panose="020B0604020202020204" pitchFamily="34" charset="0"/>
              <a:ea typeface="MS PGothic" panose="020B0600070205080204" charset="-128"/>
              <a:cs typeface="MS PGothic" panose="020B0600070205080204" charset="-128"/>
            </a:endParaRPr>
          </a:p>
          <a:p>
            <a:pPr>
              <a:buFont typeface="Monotype Sorts" charset="0"/>
              <a:buNone/>
            </a:pPr>
            <a:endParaRPr lang="en-US" dirty="0">
              <a:effectLst>
                <a:outerShdw blurRad="38100" dist="38100" dir="2700000" algn="tl">
                  <a:srgbClr val="DDDDDD"/>
                </a:outerShdw>
              </a:effectLst>
              <a:latin typeface="Arial" panose="020B0604020202020204" pitchFamily="34" charset="0"/>
              <a:ea typeface="MS PGothic" panose="020B0600070205080204" charset="-128"/>
              <a:cs typeface="MS PGothic" panose="020B0600070205080204" charset="-128"/>
            </a:endParaRPr>
          </a:p>
        </p:txBody>
      </p:sp>
      <p:sp>
        <p:nvSpPr>
          <p:cNvPr id="17410" name="Rectangle 2"/>
          <p:cNvSpPr>
            <a:spLocks noGrp="1" noChangeArrowheads="1"/>
          </p:cNvSpPr>
          <p:nvPr>
            <p:ph type="ctrTitle"/>
          </p:nvPr>
        </p:nvSpPr>
        <p:spPr>
          <a:xfrm>
            <a:off x="-3858" y="1090432"/>
            <a:ext cx="9144000" cy="2286000"/>
          </a:xfrm>
        </p:spPr>
        <p:txBody>
          <a:bodyPr/>
          <a:lstStyle/>
          <a:p>
            <a:pPr algn="ctr"/>
            <a:r>
              <a:rPr lang="en-US" altLang="zh-CN" dirty="0">
                <a:effectLst/>
              </a:rPr>
              <a:t>ECE4016</a:t>
            </a:r>
            <a:r>
              <a:rPr lang="zh-CN" altLang="en-US" b="1" dirty="0">
                <a:ea typeface="MS PGothic" panose="020B0600070205080204" charset="-128"/>
              </a:rPr>
              <a:t> </a:t>
            </a:r>
            <a:r>
              <a:rPr lang="en-US" dirty="0"/>
              <a:t>Computer Networks</a:t>
            </a:r>
            <a:br>
              <a:rPr lang="en-US" dirty="0">
                <a:effectLst/>
                <a:latin typeface="Arial Black" panose="020B0A04020102020204" pitchFamily="34" charset="0"/>
                <a:ea typeface="MS PGothic" panose="020B0600070205080204" charset="-128"/>
                <a:cs typeface="MS PGothic" panose="020B0600070205080204" charset="-128"/>
              </a:rPr>
            </a:br>
            <a:br>
              <a:rPr lang="en-US" sz="2400" dirty="0">
                <a:latin typeface="Arial Black" panose="020B0A04020102020204" pitchFamily="34" charset="0"/>
                <a:ea typeface="MS PGothic" panose="020B0600070205080204" charset="-128"/>
                <a:cs typeface="MS PGothic" panose="020B0600070205080204" charset="-128"/>
              </a:rPr>
            </a:br>
            <a:r>
              <a:rPr lang="en-US" altLang="zh-CN" sz="3200" b="1" dirty="0">
                <a:latin typeface="Arial" panose="020B0604020202020204" pitchFamily="34" charset="0"/>
                <a:ea typeface="MS PGothic" panose="020B0600070205080204" charset="-128"/>
                <a:cs typeface="Arial" panose="020B0604020202020204" pitchFamily="34" charset="0"/>
              </a:rPr>
              <a:t>Lecture</a:t>
            </a:r>
            <a:r>
              <a:rPr lang="zh-CN" altLang="en-US" sz="3200" b="1" dirty="0">
                <a:latin typeface="Arial" panose="020B0604020202020204" pitchFamily="34" charset="0"/>
                <a:ea typeface="MS PGothic" panose="020B0600070205080204" charset="-128"/>
                <a:cs typeface="Arial" panose="020B0604020202020204" pitchFamily="34" charset="0"/>
              </a:rPr>
              <a:t> </a:t>
            </a:r>
            <a:r>
              <a:rPr lang="en-US" altLang="zh-CN" sz="3200" b="1" dirty="0">
                <a:latin typeface="Arial" panose="020B0604020202020204" pitchFamily="34" charset="0"/>
                <a:ea typeface="MS PGothic" panose="020B0600070205080204" charset="-128"/>
                <a:cs typeface="Arial" panose="020B0604020202020204" pitchFamily="34" charset="0"/>
              </a:rPr>
              <a:t>14:</a:t>
            </a:r>
            <a:r>
              <a:rPr lang="zh-CN" altLang="en-US" sz="3200" b="1" dirty="0">
                <a:latin typeface="Arial" panose="020B0604020202020204" pitchFamily="34" charset="0"/>
                <a:ea typeface="MS PGothic" panose="020B0600070205080204" charset="-128"/>
                <a:cs typeface="Arial" panose="020B0604020202020204" pitchFamily="34" charset="0"/>
              </a:rPr>
              <a:t> </a:t>
            </a:r>
            <a:r>
              <a:rPr lang="en-US" altLang="zh-CN" sz="3200" b="1" dirty="0">
                <a:latin typeface="Arial" panose="020B0604020202020204" pitchFamily="34" charset="0"/>
                <a:ea typeface="MS PGothic" panose="020B0600070205080204" charset="-128"/>
                <a:cs typeface="Arial" panose="020B0604020202020204" pitchFamily="34" charset="0"/>
              </a:rPr>
              <a:t>Network</a:t>
            </a:r>
            <a:r>
              <a:rPr lang="zh-CN" altLang="en-US" sz="3200" b="1" dirty="0">
                <a:latin typeface="Arial" panose="020B0604020202020204" pitchFamily="34" charset="0"/>
                <a:ea typeface="MS PGothic" panose="020B0600070205080204" charset="-128"/>
                <a:cs typeface="Arial" panose="020B0604020202020204" pitchFamily="34" charset="0"/>
              </a:rPr>
              <a:t> </a:t>
            </a:r>
            <a:r>
              <a:rPr lang="en-US" altLang="zh-CN" sz="3200" b="1" dirty="0">
                <a:latin typeface="Arial" panose="020B0604020202020204" pitchFamily="34" charset="0"/>
                <a:ea typeface="MS PGothic" panose="020B0600070205080204" charset="-128"/>
                <a:cs typeface="Arial" panose="020B0604020202020204" pitchFamily="34" charset="0"/>
              </a:rPr>
              <a:t>Layer</a:t>
            </a:r>
            <a:r>
              <a:rPr lang="zh-CN" altLang="en-US" sz="3200" b="1" dirty="0">
                <a:latin typeface="Arial" panose="020B0604020202020204" pitchFamily="34" charset="0"/>
                <a:ea typeface="MS PGothic" panose="020B0600070205080204" charset="-128"/>
                <a:cs typeface="Arial" panose="020B0604020202020204" pitchFamily="34" charset="0"/>
              </a:rPr>
              <a:t> </a:t>
            </a:r>
            <a:r>
              <a:rPr lang="en-US" altLang="zh-CN" sz="3200" b="1" dirty="0">
                <a:latin typeface="Arial" panose="020B0604020202020204" pitchFamily="34" charset="0"/>
                <a:ea typeface="MS PGothic" panose="020B0600070205080204" charset="-128"/>
                <a:cs typeface="Arial" panose="020B0604020202020204" pitchFamily="34" charset="0"/>
              </a:rPr>
              <a:t>–</a:t>
            </a:r>
            <a:r>
              <a:rPr lang="zh-CN" altLang="en-US" sz="3200" b="1" dirty="0">
                <a:latin typeface="Arial" panose="020B0604020202020204" pitchFamily="34" charset="0"/>
                <a:ea typeface="MS PGothic" panose="020B0600070205080204" charset="-128"/>
                <a:cs typeface="Arial" panose="020B0604020202020204" pitchFamily="34" charset="0"/>
              </a:rPr>
              <a:t> </a:t>
            </a:r>
            <a:br>
              <a:rPr lang="en-US" altLang="zh-CN" sz="3200" b="1" dirty="0">
                <a:latin typeface="Arial" panose="020B0604020202020204" pitchFamily="34" charset="0"/>
                <a:ea typeface="MS PGothic" panose="020B0600070205080204" charset="-128"/>
                <a:cs typeface="Arial" panose="020B0604020202020204" pitchFamily="34" charset="0"/>
              </a:rPr>
            </a:br>
            <a:r>
              <a:rPr lang="en-US" altLang="zh-CN" sz="3200" b="1" dirty="0">
                <a:latin typeface="Arial" panose="020B0604020202020204" pitchFamily="34" charset="0"/>
                <a:ea typeface="MS PGothic" panose="020B0600070205080204" charset="-128"/>
                <a:cs typeface="Arial" panose="020B0604020202020204" pitchFamily="34" charset="0"/>
              </a:rPr>
              <a:t>Inter-domain</a:t>
            </a:r>
            <a:r>
              <a:rPr lang="zh-CN" altLang="en-US" sz="3200" b="1" dirty="0">
                <a:latin typeface="Arial" panose="020B0604020202020204" pitchFamily="34" charset="0"/>
                <a:ea typeface="MS PGothic" panose="020B0600070205080204" charset="-128"/>
                <a:cs typeface="Arial" panose="020B0604020202020204" pitchFamily="34" charset="0"/>
              </a:rPr>
              <a:t> </a:t>
            </a:r>
            <a:r>
              <a:rPr lang="en-US" altLang="zh-CN" sz="3200" b="1" dirty="0">
                <a:latin typeface="Arial" panose="020B0604020202020204" pitchFamily="34" charset="0"/>
                <a:ea typeface="MS PGothic" panose="020B0600070205080204" charset="-128"/>
                <a:cs typeface="Arial" panose="020B0604020202020204" pitchFamily="34" charset="0"/>
              </a:rPr>
              <a:t>Routing</a:t>
            </a:r>
            <a:endParaRPr lang="en-US" b="1" dirty="0">
              <a:effectLst/>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1026"/>
          <p:cNvSpPr>
            <a:spLocks noGrp="1" noChangeArrowheads="1"/>
          </p:cNvSpPr>
          <p:nvPr>
            <p:ph type="title"/>
          </p:nvPr>
        </p:nvSpPr>
        <p:spPr/>
        <p:txBody>
          <a:bodyPr/>
          <a:lstStyle/>
          <a:p>
            <a:r>
              <a:rPr lang="en-US"/>
              <a:t>Scaling </a:t>
            </a:r>
            <a:endParaRPr lang="en-US" dirty="0"/>
          </a:p>
        </p:txBody>
      </p:sp>
      <p:sp>
        <p:nvSpPr>
          <p:cNvPr id="1086467" name="Rectangle 1027"/>
          <p:cNvSpPr>
            <a:spLocks noGrp="1" noChangeArrowheads="1"/>
          </p:cNvSpPr>
          <p:nvPr>
            <p:ph idx="1"/>
          </p:nvPr>
        </p:nvSpPr>
        <p:spPr/>
        <p:txBody>
          <a:bodyPr/>
          <a:lstStyle/>
          <a:p>
            <a:r>
              <a:rPr lang="en-US" dirty="0"/>
              <a:t>A router must be able to reach any destination</a:t>
            </a:r>
            <a:endParaRPr lang="en-US" dirty="0"/>
          </a:p>
          <a:p>
            <a:pPr lvl="1"/>
            <a:r>
              <a:rPr lang="en-US" dirty="0"/>
              <a:t>Given packet’s destination address, lookup next hop</a:t>
            </a:r>
            <a:endParaRPr lang="en-US" dirty="0"/>
          </a:p>
          <a:p>
            <a:r>
              <a:rPr lang="en-US" dirty="0"/>
              <a:t>Naive: Have an entry for each destination</a:t>
            </a:r>
            <a:endParaRPr lang="en-US" dirty="0"/>
          </a:p>
          <a:p>
            <a:pPr lvl="1"/>
            <a:r>
              <a:rPr lang="en-US" dirty="0"/>
              <a:t>There would be over 10</a:t>
            </a:r>
            <a:r>
              <a:rPr lang="en-US" baseline="30000" dirty="0"/>
              <a:t>8</a:t>
            </a:r>
            <a:r>
              <a:rPr lang="en-US" dirty="0"/>
              <a:t> entries!</a:t>
            </a:r>
            <a:endParaRPr lang="en-US" dirty="0"/>
          </a:p>
          <a:p>
            <a:pPr lvl="1"/>
            <a:r>
              <a:rPr lang="en-US" dirty="0">
                <a:solidFill>
                  <a:srgbClr val="0000FF"/>
                </a:solidFill>
              </a:rPr>
              <a:t>AND </a:t>
            </a:r>
            <a:r>
              <a:rPr lang="en-US" dirty="0"/>
              <a:t>routing updates per destination! </a:t>
            </a:r>
            <a:endParaRPr lang="en-US" dirty="0"/>
          </a:p>
          <a:p>
            <a:pPr lvl="1"/>
            <a:endParaRPr lang="en-US" dirty="0"/>
          </a:p>
          <a:p>
            <a:r>
              <a:rPr lang="en-US" dirty="0">
                <a:solidFill>
                  <a:srgbClr val="0000FF"/>
                </a:solidFill>
              </a:rPr>
              <a:t>How can we improve scalability?</a:t>
            </a:r>
            <a:endParaRPr lang="en-US" dirty="0">
              <a:solidFill>
                <a:srgbClr val="0000FF"/>
              </a:solidFill>
            </a:endParaRPr>
          </a:p>
          <a:p>
            <a:pPr lvl="1"/>
            <a:r>
              <a:rPr lang="en-US" dirty="0"/>
              <a:t>We have already seen an example: </a:t>
            </a:r>
            <a:r>
              <a:rPr lang="en-US" dirty="0">
                <a:solidFill>
                  <a:srgbClr val="0000FF"/>
                </a:solidFill>
              </a:rPr>
              <a:t>longest-prefix matching</a:t>
            </a:r>
            <a:endParaRPr lang="en-US" dirty="0">
              <a:solidFill>
                <a:srgbClr val="0000FF"/>
              </a:solidFill>
            </a:endParaRPr>
          </a:p>
        </p:txBody>
      </p:sp>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64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86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6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64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864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6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46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173162"/>
          </a:xfrm>
        </p:spPr>
        <p:txBody>
          <a:bodyPr/>
          <a:lstStyle/>
          <a:p>
            <a:r>
              <a:rPr lang="en-US" dirty="0"/>
              <a:t>A smaller table at node B?</a:t>
            </a:r>
            <a:endParaRPr lang="en-US" dirty="0"/>
          </a:p>
        </p:txBody>
      </p:sp>
      <p:sp>
        <p:nvSpPr>
          <p:cNvPr id="17" name="Slide Number Placeholder 16"/>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graphicFrame>
        <p:nvGraphicFramePr>
          <p:cNvPr id="52" name="Group 49"/>
          <p:cNvGraphicFramePr>
            <a:graphicFrameLocks noGrp="1"/>
          </p:cNvGraphicFramePr>
          <p:nvPr/>
        </p:nvGraphicFramePr>
        <p:xfrm>
          <a:off x="2971800" y="3257490"/>
          <a:ext cx="2743200" cy="3055440"/>
        </p:xfrm>
        <a:graphic>
          <a:graphicData uri="http://schemas.openxmlformats.org/drawingml/2006/table">
            <a:tbl>
              <a:tblPr/>
              <a:tblGrid>
                <a:gridCol w="1567542"/>
                <a:gridCol w="1175658"/>
              </a:tblGrid>
              <a:tr h="263680">
                <a:tc>
                  <a:txBody>
                    <a:bodyPr/>
                    <a:lstStyle/>
                    <a:p>
                      <a:pPr algn="ctr"/>
                      <a:r>
                        <a:rPr lang="en-US" sz="2000" dirty="0"/>
                        <a:t>Destination</a:t>
                      </a:r>
                      <a:endParaRPr lang="en-US" sz="2000" dirty="0"/>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8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Next Hop</a:t>
                      </a:r>
                      <a:endParaRPr kumimoji="0" lang="en-US" sz="18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43265">
                <a:tc>
                  <a:txBody>
                    <a:bodyPr/>
                    <a:lstStyle/>
                    <a:p>
                      <a:pPr algn="ctr"/>
                      <a:r>
                        <a:rPr lang="en-US" sz="1600" dirty="0"/>
                        <a:t>to 1</a:t>
                      </a:r>
                      <a:endParaRPr lang="en-US" sz="1600" dirty="0"/>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A</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4326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to 2</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C</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4326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to 3</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C</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4326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to 4 </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A</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4326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to 5 </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C</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4326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to 6</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A</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4326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to 7</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A</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to 8</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C</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bl>
          </a:graphicData>
        </a:graphic>
      </p:graphicFrame>
      <p:grpSp>
        <p:nvGrpSpPr>
          <p:cNvPr id="65" name="Group 64"/>
          <p:cNvGrpSpPr/>
          <p:nvPr/>
        </p:nvGrpSpPr>
        <p:grpSpPr>
          <a:xfrm>
            <a:off x="609600" y="1600200"/>
            <a:ext cx="7882379" cy="2990910"/>
            <a:chOff x="609600" y="1600200"/>
            <a:chExt cx="7882379" cy="2990910"/>
          </a:xfrm>
        </p:grpSpPr>
        <p:sp>
          <p:nvSpPr>
            <p:cNvPr id="4" name="Rectangle 3"/>
            <p:cNvSpPr/>
            <p:nvPr/>
          </p:nvSpPr>
          <p:spPr bwMode="auto">
            <a:xfrm>
              <a:off x="2514600" y="2667000"/>
              <a:ext cx="304800" cy="304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5" name="Rectangle 4"/>
            <p:cNvSpPr/>
            <p:nvPr/>
          </p:nvSpPr>
          <p:spPr bwMode="auto">
            <a:xfrm>
              <a:off x="4114800" y="2667000"/>
              <a:ext cx="304800" cy="304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6" name="Rectangle 5"/>
            <p:cNvSpPr/>
            <p:nvPr/>
          </p:nvSpPr>
          <p:spPr bwMode="auto">
            <a:xfrm>
              <a:off x="5867400" y="2667000"/>
              <a:ext cx="304800" cy="304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7" name="Oval 6"/>
            <p:cNvSpPr/>
            <p:nvPr/>
          </p:nvSpPr>
          <p:spPr bwMode="auto">
            <a:xfrm>
              <a:off x="1447800" y="1828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8" name="Oval 7"/>
            <p:cNvSpPr/>
            <p:nvPr/>
          </p:nvSpPr>
          <p:spPr bwMode="auto">
            <a:xfrm>
              <a:off x="990600" y="25146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9" name="Oval 8"/>
            <p:cNvSpPr/>
            <p:nvPr/>
          </p:nvSpPr>
          <p:spPr bwMode="auto">
            <a:xfrm>
              <a:off x="1600200" y="4114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0" name="Oval 9"/>
            <p:cNvSpPr/>
            <p:nvPr/>
          </p:nvSpPr>
          <p:spPr bwMode="auto">
            <a:xfrm>
              <a:off x="1219200" y="3352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1" name="Oval 10"/>
            <p:cNvSpPr/>
            <p:nvPr/>
          </p:nvSpPr>
          <p:spPr bwMode="auto">
            <a:xfrm>
              <a:off x="7315200" y="1828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2" name="Oval 11"/>
            <p:cNvSpPr/>
            <p:nvPr/>
          </p:nvSpPr>
          <p:spPr bwMode="auto">
            <a:xfrm>
              <a:off x="7848600" y="2590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3" name="Oval 12"/>
            <p:cNvSpPr/>
            <p:nvPr/>
          </p:nvSpPr>
          <p:spPr bwMode="auto">
            <a:xfrm>
              <a:off x="7315200" y="4114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4" name="Oval 13"/>
            <p:cNvSpPr/>
            <p:nvPr/>
          </p:nvSpPr>
          <p:spPr bwMode="auto">
            <a:xfrm>
              <a:off x="7543800" y="3352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cxnSp>
          <p:nvCxnSpPr>
            <p:cNvPr id="16" name="Straight Connector 15"/>
            <p:cNvCxnSpPr>
              <a:stCxn id="7" idx="5"/>
              <a:endCxn id="4" idx="1"/>
            </p:cNvCxnSpPr>
            <p:nvPr/>
          </p:nvCxnSpPr>
          <p:spPr bwMode="auto">
            <a:xfrm>
              <a:off x="1773004" y="2156605"/>
              <a:ext cx="741596" cy="662795"/>
            </a:xfrm>
            <a:prstGeom prst="line">
              <a:avLst/>
            </a:prstGeom>
            <a:noFill/>
            <a:ln w="9525" cap="flat" cmpd="sng" algn="ctr">
              <a:solidFill>
                <a:schemeClr val="tx1"/>
              </a:solidFill>
              <a:prstDash val="solid"/>
              <a:round/>
              <a:headEnd type="none" w="med" len="med"/>
              <a:tailEnd type="none" w="med" len="med"/>
            </a:ln>
            <a:effectLst/>
          </p:spPr>
        </p:cxnSp>
        <p:cxnSp>
          <p:nvCxnSpPr>
            <p:cNvPr id="18" name="Straight Connector 17"/>
            <p:cNvCxnSpPr>
              <a:stCxn id="8" idx="6"/>
              <a:endCxn id="4" idx="1"/>
            </p:cNvCxnSpPr>
            <p:nvPr/>
          </p:nvCxnSpPr>
          <p:spPr bwMode="auto">
            <a:xfrm>
              <a:off x="1371600" y="2706624"/>
              <a:ext cx="1143000" cy="112776"/>
            </a:xfrm>
            <a:prstGeom prst="line">
              <a:avLst/>
            </a:prstGeom>
            <a:noFill/>
            <a:ln w="9525" cap="flat" cmpd="sng" algn="ctr">
              <a:solidFill>
                <a:schemeClr val="tx1"/>
              </a:solidFill>
              <a:prstDash val="solid"/>
              <a:round/>
              <a:headEnd type="none" w="med" len="med"/>
              <a:tailEnd type="none" w="med" len="med"/>
            </a:ln>
            <a:effectLst/>
          </p:spPr>
        </p:cxnSp>
        <p:cxnSp>
          <p:nvCxnSpPr>
            <p:cNvPr id="20" name="Straight Connector 19"/>
            <p:cNvCxnSpPr>
              <a:stCxn id="13" idx="1"/>
              <a:endCxn id="6" idx="3"/>
            </p:cNvCxnSpPr>
            <p:nvPr/>
          </p:nvCxnSpPr>
          <p:spPr bwMode="auto">
            <a:xfrm flipH="1" flipV="1">
              <a:off x="6172200" y="2819400"/>
              <a:ext cx="1198796" cy="1351643"/>
            </a:xfrm>
            <a:prstGeom prst="line">
              <a:avLst/>
            </a:prstGeom>
            <a:no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6172200" y="2743200"/>
              <a:ext cx="1676400" cy="76200"/>
            </a:xfrm>
            <a:prstGeom prst="line">
              <a:avLst/>
            </a:prstGeom>
            <a:noFill/>
            <a:ln w="9525" cap="flat" cmpd="sng" algn="ctr">
              <a:solidFill>
                <a:schemeClr val="tx1"/>
              </a:solidFill>
              <a:prstDash val="solid"/>
              <a:round/>
              <a:headEnd type="none" w="med" len="med"/>
              <a:tailEnd type="none" w="med" len="med"/>
            </a:ln>
            <a:effectLst/>
          </p:spPr>
        </p:cxnSp>
        <p:cxnSp>
          <p:nvCxnSpPr>
            <p:cNvPr id="35" name="Straight Connector 34"/>
            <p:cNvCxnSpPr>
              <a:endCxn id="6" idx="3"/>
            </p:cNvCxnSpPr>
            <p:nvPr/>
          </p:nvCxnSpPr>
          <p:spPr bwMode="auto">
            <a:xfrm flipH="1" flipV="1">
              <a:off x="6172200" y="2819400"/>
              <a:ext cx="1371600" cy="578038"/>
            </a:xfrm>
            <a:prstGeom prst="line">
              <a:avLst/>
            </a:prstGeom>
            <a:noFill/>
            <a:ln w="9525" cap="flat" cmpd="sng" algn="ctr">
              <a:solidFill>
                <a:schemeClr val="tx1"/>
              </a:solidFill>
              <a:prstDash val="solid"/>
              <a:round/>
              <a:headEnd type="none" w="med" len="med"/>
              <a:tailEnd type="none" w="med" len="med"/>
            </a:ln>
            <a:effectLst/>
          </p:spPr>
        </p:cxnSp>
        <p:cxnSp>
          <p:nvCxnSpPr>
            <p:cNvPr id="37" name="Straight Connector 36"/>
            <p:cNvCxnSpPr>
              <a:stCxn id="11" idx="3"/>
              <a:endCxn id="6" idx="3"/>
            </p:cNvCxnSpPr>
            <p:nvPr/>
          </p:nvCxnSpPr>
          <p:spPr bwMode="auto">
            <a:xfrm flipH="1">
              <a:off x="6172200" y="2156605"/>
              <a:ext cx="1198796" cy="662795"/>
            </a:xfrm>
            <a:prstGeom prst="line">
              <a:avLst/>
            </a:prstGeom>
            <a:noFill/>
            <a:ln w="9525" cap="flat" cmpd="sng" algn="ctr">
              <a:solidFill>
                <a:schemeClr val="tx1"/>
              </a:solidFill>
              <a:prstDash val="solid"/>
              <a:round/>
              <a:headEnd type="none" w="med" len="med"/>
              <a:tailEnd type="none" w="med" len="med"/>
            </a:ln>
            <a:effectLst/>
          </p:spPr>
        </p:cxnSp>
        <p:cxnSp>
          <p:nvCxnSpPr>
            <p:cNvPr id="41" name="Straight Connector 40"/>
            <p:cNvCxnSpPr>
              <a:stCxn id="10" idx="7"/>
              <a:endCxn id="4" idx="1"/>
            </p:cNvCxnSpPr>
            <p:nvPr/>
          </p:nvCxnSpPr>
          <p:spPr bwMode="auto">
            <a:xfrm flipV="1">
              <a:off x="1544404" y="2819400"/>
              <a:ext cx="970196" cy="589643"/>
            </a:xfrm>
            <a:prstGeom prst="line">
              <a:avLst/>
            </a:prstGeom>
            <a:noFill/>
            <a:ln w="9525" cap="flat" cmpd="sng" algn="ctr">
              <a:solidFill>
                <a:schemeClr val="tx1"/>
              </a:solidFill>
              <a:prstDash val="solid"/>
              <a:round/>
              <a:headEnd type="none" w="med" len="med"/>
              <a:tailEnd type="none" w="med" len="med"/>
            </a:ln>
            <a:effectLst/>
          </p:spPr>
        </p:cxnSp>
        <p:cxnSp>
          <p:nvCxnSpPr>
            <p:cNvPr id="44" name="Straight Connector 43"/>
            <p:cNvCxnSpPr>
              <a:stCxn id="9" idx="0"/>
              <a:endCxn id="4" idx="1"/>
            </p:cNvCxnSpPr>
            <p:nvPr/>
          </p:nvCxnSpPr>
          <p:spPr bwMode="auto">
            <a:xfrm flipV="1">
              <a:off x="1790700" y="2819400"/>
              <a:ext cx="723900" cy="1295400"/>
            </a:xfrm>
            <a:prstGeom prst="line">
              <a:avLst/>
            </a:prstGeom>
            <a:noFill/>
            <a:ln w="9525" cap="flat" cmpd="sng" algn="ctr">
              <a:solidFill>
                <a:schemeClr val="tx1"/>
              </a:solidFill>
              <a:prstDash val="solid"/>
              <a:round/>
              <a:headEnd type="none" w="med" len="med"/>
              <a:tailEnd type="none" w="med" len="med"/>
            </a:ln>
            <a:effectLst/>
          </p:spPr>
        </p:cxnSp>
        <p:cxnSp>
          <p:nvCxnSpPr>
            <p:cNvPr id="47" name="Straight Connector 46"/>
            <p:cNvCxnSpPr>
              <a:stCxn id="4" idx="3"/>
            </p:cNvCxnSpPr>
            <p:nvPr/>
          </p:nvCxnSpPr>
          <p:spPr bwMode="auto">
            <a:xfrm>
              <a:off x="2819400" y="2819400"/>
              <a:ext cx="1295400" cy="0"/>
            </a:xfrm>
            <a:prstGeom prst="line">
              <a:avLst/>
            </a:prstGeom>
            <a:noFill/>
            <a:ln w="9525" cap="flat" cmpd="sng" algn="ctr">
              <a:solidFill>
                <a:schemeClr val="tx1"/>
              </a:solidFill>
              <a:prstDash val="solid"/>
              <a:round/>
              <a:headEnd type="none" w="med" len="med"/>
              <a:tailEnd type="none" w="med" len="med"/>
            </a:ln>
            <a:effectLst/>
          </p:spPr>
        </p:cxnSp>
        <p:cxnSp>
          <p:nvCxnSpPr>
            <p:cNvPr id="49" name="Straight Connector 48"/>
            <p:cNvCxnSpPr>
              <a:endCxn id="6" idx="1"/>
            </p:cNvCxnSpPr>
            <p:nvPr/>
          </p:nvCxnSpPr>
          <p:spPr bwMode="auto">
            <a:xfrm>
              <a:off x="4419600" y="2819400"/>
              <a:ext cx="1447800" cy="0"/>
            </a:xfrm>
            <a:prstGeom prst="line">
              <a:avLst/>
            </a:prstGeom>
            <a:no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1109221" y="1676400"/>
              <a:ext cx="338579" cy="400110"/>
            </a:xfrm>
            <a:prstGeom prst="rect">
              <a:avLst/>
            </a:prstGeom>
            <a:noFill/>
          </p:spPr>
          <p:txBody>
            <a:bodyPr wrap="none" rtlCol="0">
              <a:spAutoFit/>
            </a:bodyPr>
            <a:lstStyle/>
            <a:p>
              <a:r>
                <a:rPr lang="en-US" dirty="0"/>
                <a:t>1</a:t>
              </a:r>
              <a:endParaRPr lang="en-US" dirty="0"/>
            </a:p>
          </p:txBody>
        </p:sp>
        <p:sp>
          <p:nvSpPr>
            <p:cNvPr id="54" name="TextBox 53"/>
            <p:cNvSpPr txBox="1"/>
            <p:nvPr/>
          </p:nvSpPr>
          <p:spPr>
            <a:xfrm>
              <a:off x="1261621" y="4191000"/>
              <a:ext cx="338579" cy="400110"/>
            </a:xfrm>
            <a:prstGeom prst="rect">
              <a:avLst/>
            </a:prstGeom>
            <a:noFill/>
          </p:spPr>
          <p:txBody>
            <a:bodyPr wrap="none" rtlCol="0">
              <a:spAutoFit/>
            </a:bodyPr>
            <a:lstStyle/>
            <a:p>
              <a:r>
                <a:rPr lang="en-US" dirty="0"/>
                <a:t>7</a:t>
              </a:r>
              <a:endParaRPr lang="en-US" dirty="0"/>
            </a:p>
          </p:txBody>
        </p:sp>
        <p:sp>
          <p:nvSpPr>
            <p:cNvPr id="55" name="TextBox 54"/>
            <p:cNvSpPr txBox="1"/>
            <p:nvPr/>
          </p:nvSpPr>
          <p:spPr>
            <a:xfrm>
              <a:off x="838200" y="3276600"/>
              <a:ext cx="338579" cy="400110"/>
            </a:xfrm>
            <a:prstGeom prst="rect">
              <a:avLst/>
            </a:prstGeom>
            <a:noFill/>
          </p:spPr>
          <p:txBody>
            <a:bodyPr wrap="none" rtlCol="0">
              <a:spAutoFit/>
            </a:bodyPr>
            <a:lstStyle/>
            <a:p>
              <a:r>
                <a:rPr lang="en-US" dirty="0"/>
                <a:t>4</a:t>
              </a:r>
              <a:endParaRPr lang="en-US" dirty="0"/>
            </a:p>
          </p:txBody>
        </p:sp>
        <p:sp>
          <p:nvSpPr>
            <p:cNvPr id="56" name="TextBox 55"/>
            <p:cNvSpPr txBox="1"/>
            <p:nvPr/>
          </p:nvSpPr>
          <p:spPr>
            <a:xfrm>
              <a:off x="609600" y="2438400"/>
              <a:ext cx="338579" cy="400110"/>
            </a:xfrm>
            <a:prstGeom prst="rect">
              <a:avLst/>
            </a:prstGeom>
            <a:noFill/>
          </p:spPr>
          <p:txBody>
            <a:bodyPr wrap="none" rtlCol="0">
              <a:spAutoFit/>
            </a:bodyPr>
            <a:lstStyle/>
            <a:p>
              <a:r>
                <a:rPr lang="en-US" dirty="0"/>
                <a:t>6</a:t>
              </a:r>
              <a:endParaRPr lang="en-US" dirty="0"/>
            </a:p>
          </p:txBody>
        </p:sp>
        <p:sp>
          <p:nvSpPr>
            <p:cNvPr id="57" name="TextBox 56"/>
            <p:cNvSpPr txBox="1"/>
            <p:nvPr/>
          </p:nvSpPr>
          <p:spPr>
            <a:xfrm>
              <a:off x="2438400" y="2209800"/>
              <a:ext cx="389850" cy="461665"/>
            </a:xfrm>
            <a:prstGeom prst="rect">
              <a:avLst/>
            </a:prstGeom>
            <a:noFill/>
          </p:spPr>
          <p:txBody>
            <a:bodyPr wrap="none" rtlCol="0">
              <a:spAutoFit/>
            </a:bodyPr>
            <a:lstStyle/>
            <a:p>
              <a:r>
                <a:rPr lang="en-US" sz="2400" dirty="0"/>
                <a:t>A</a:t>
              </a:r>
              <a:endParaRPr lang="en-US" sz="2400" dirty="0"/>
            </a:p>
          </p:txBody>
        </p:sp>
        <p:sp>
          <p:nvSpPr>
            <p:cNvPr id="58" name="TextBox 57"/>
            <p:cNvSpPr txBox="1"/>
            <p:nvPr/>
          </p:nvSpPr>
          <p:spPr>
            <a:xfrm>
              <a:off x="4059088" y="2209800"/>
              <a:ext cx="369362" cy="461665"/>
            </a:xfrm>
            <a:prstGeom prst="rect">
              <a:avLst/>
            </a:prstGeom>
            <a:noFill/>
          </p:spPr>
          <p:txBody>
            <a:bodyPr wrap="none" rtlCol="0">
              <a:spAutoFit/>
            </a:bodyPr>
            <a:lstStyle/>
            <a:p>
              <a:r>
                <a:rPr lang="en-US" sz="2400" dirty="0"/>
                <a:t>B</a:t>
              </a:r>
              <a:endParaRPr lang="en-US" sz="2400" dirty="0"/>
            </a:p>
          </p:txBody>
        </p:sp>
        <p:sp>
          <p:nvSpPr>
            <p:cNvPr id="59" name="TextBox 58"/>
            <p:cNvSpPr txBox="1"/>
            <p:nvPr/>
          </p:nvSpPr>
          <p:spPr>
            <a:xfrm>
              <a:off x="5811688" y="2209800"/>
              <a:ext cx="369362" cy="461665"/>
            </a:xfrm>
            <a:prstGeom prst="rect">
              <a:avLst/>
            </a:prstGeom>
            <a:noFill/>
          </p:spPr>
          <p:txBody>
            <a:bodyPr wrap="none" rtlCol="0">
              <a:spAutoFit/>
            </a:bodyPr>
            <a:lstStyle/>
            <a:p>
              <a:r>
                <a:rPr lang="en-US" sz="2400" dirty="0"/>
                <a:t>C</a:t>
              </a:r>
              <a:endParaRPr lang="en-US" sz="2400" dirty="0"/>
            </a:p>
          </p:txBody>
        </p:sp>
        <p:sp>
          <p:nvSpPr>
            <p:cNvPr id="60" name="TextBox 59"/>
            <p:cNvSpPr txBox="1"/>
            <p:nvPr/>
          </p:nvSpPr>
          <p:spPr>
            <a:xfrm>
              <a:off x="7738621" y="1600200"/>
              <a:ext cx="338579" cy="400110"/>
            </a:xfrm>
            <a:prstGeom prst="rect">
              <a:avLst/>
            </a:prstGeom>
            <a:noFill/>
          </p:spPr>
          <p:txBody>
            <a:bodyPr wrap="none" rtlCol="0">
              <a:spAutoFit/>
            </a:bodyPr>
            <a:lstStyle/>
            <a:p>
              <a:r>
                <a:rPr lang="en-US" dirty="0"/>
                <a:t>2</a:t>
              </a:r>
              <a:endParaRPr lang="en-US" dirty="0"/>
            </a:p>
          </p:txBody>
        </p:sp>
        <p:sp>
          <p:nvSpPr>
            <p:cNvPr id="61" name="TextBox 60"/>
            <p:cNvSpPr txBox="1"/>
            <p:nvPr/>
          </p:nvSpPr>
          <p:spPr>
            <a:xfrm>
              <a:off x="7696200" y="4114800"/>
              <a:ext cx="338579" cy="400110"/>
            </a:xfrm>
            <a:prstGeom prst="rect">
              <a:avLst/>
            </a:prstGeom>
            <a:noFill/>
          </p:spPr>
          <p:txBody>
            <a:bodyPr wrap="none" rtlCol="0">
              <a:spAutoFit/>
            </a:bodyPr>
            <a:lstStyle/>
            <a:p>
              <a:r>
                <a:rPr lang="en-US" dirty="0"/>
                <a:t>5</a:t>
              </a:r>
              <a:endParaRPr lang="en-US" dirty="0"/>
            </a:p>
          </p:txBody>
        </p:sp>
        <p:sp>
          <p:nvSpPr>
            <p:cNvPr id="62" name="TextBox 61"/>
            <p:cNvSpPr txBox="1"/>
            <p:nvPr/>
          </p:nvSpPr>
          <p:spPr>
            <a:xfrm>
              <a:off x="7891021" y="3257490"/>
              <a:ext cx="338579" cy="400110"/>
            </a:xfrm>
            <a:prstGeom prst="rect">
              <a:avLst/>
            </a:prstGeom>
            <a:noFill/>
          </p:spPr>
          <p:txBody>
            <a:bodyPr wrap="none" rtlCol="0">
              <a:spAutoFit/>
            </a:bodyPr>
            <a:lstStyle/>
            <a:p>
              <a:r>
                <a:rPr lang="en-US" dirty="0"/>
                <a:t>8</a:t>
              </a:r>
              <a:endParaRPr lang="en-US" dirty="0"/>
            </a:p>
          </p:txBody>
        </p:sp>
        <p:sp>
          <p:nvSpPr>
            <p:cNvPr id="63" name="TextBox 62"/>
            <p:cNvSpPr txBox="1"/>
            <p:nvPr/>
          </p:nvSpPr>
          <p:spPr>
            <a:xfrm>
              <a:off x="8153400" y="2362200"/>
              <a:ext cx="338579" cy="400110"/>
            </a:xfrm>
            <a:prstGeom prst="rect">
              <a:avLst/>
            </a:prstGeom>
            <a:noFill/>
          </p:spPr>
          <p:txBody>
            <a:bodyPr wrap="none" rtlCol="0">
              <a:spAutoFit/>
            </a:bodyPr>
            <a:lstStyle/>
            <a:p>
              <a:r>
                <a:rPr lang="en-US" dirty="0"/>
                <a:t>3</a:t>
              </a:r>
              <a:endParaRPr lang="en-US" dirty="0"/>
            </a:p>
          </p:txBody>
        </p:sp>
      </p:grpSp>
      <p:sp>
        <p:nvSpPr>
          <p:cNvPr id="64" name="Up Arrow 63"/>
          <p:cNvSpPr/>
          <p:nvPr/>
        </p:nvSpPr>
        <p:spPr bwMode="auto">
          <a:xfrm>
            <a:off x="4191000" y="3023205"/>
            <a:ext cx="152400" cy="182880"/>
          </a:xfrm>
          <a:prstGeom prst="upArrow">
            <a:avLst/>
          </a:prstGeom>
          <a:solidFill>
            <a:schemeClr val="accent2"/>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Re-number the end-systems?</a:t>
            </a:r>
            <a:endParaRPr lang="en-US" dirty="0"/>
          </a:p>
        </p:txBody>
      </p:sp>
      <p:sp>
        <p:nvSpPr>
          <p:cNvPr id="38" name="Content Placeholder 2"/>
          <p:cNvSpPr>
            <a:spLocks noGrp="1"/>
          </p:cNvSpPr>
          <p:nvPr>
            <p:ph idx="1"/>
          </p:nvPr>
        </p:nvSpPr>
        <p:spPr>
          <a:xfrm>
            <a:off x="685800" y="4800600"/>
            <a:ext cx="8001000" cy="1431738"/>
          </a:xfrm>
        </p:spPr>
        <p:txBody>
          <a:bodyPr/>
          <a:lstStyle/>
          <a:p>
            <a:r>
              <a:rPr lang="en-US" dirty="0"/>
              <a:t>Careful address assignment </a:t>
            </a:r>
            <a:r>
              <a:rPr lang="en-US" dirty="0">
                <a:sym typeface="Wingdings" panose="05000000000000000000"/>
              </a:rPr>
              <a:t> can </a:t>
            </a:r>
            <a:r>
              <a:rPr lang="en-US" i="1" dirty="0">
                <a:sym typeface="Wingdings" panose="05000000000000000000"/>
              </a:rPr>
              <a:t>aggregate</a:t>
            </a:r>
            <a:r>
              <a:rPr lang="en-US" dirty="0">
                <a:sym typeface="Wingdings" panose="05000000000000000000"/>
              </a:rPr>
              <a:t> multiple addresses into one range  scalability!</a:t>
            </a:r>
            <a:endParaRPr lang="en-US" dirty="0">
              <a:sym typeface="Wingdings" panose="05000000000000000000"/>
            </a:endParaRPr>
          </a:p>
          <a:p>
            <a:r>
              <a:rPr lang="en-US" dirty="0">
                <a:solidFill>
                  <a:srgbClr val="0000FF"/>
                </a:solidFill>
                <a:sym typeface="Wingdings" panose="05000000000000000000"/>
              </a:rPr>
              <a:t>Akin to reducing the number of destinations</a:t>
            </a:r>
            <a:endParaRPr lang="en-US" dirty="0">
              <a:solidFill>
                <a:srgbClr val="0000FF"/>
              </a:solidFill>
            </a:endParaRPr>
          </a:p>
        </p:txBody>
      </p:sp>
      <p:sp>
        <p:nvSpPr>
          <p:cNvPr id="17" name="Slide Number Placeholder 16"/>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graphicFrame>
        <p:nvGraphicFramePr>
          <p:cNvPr id="52" name="Group 49"/>
          <p:cNvGraphicFramePr>
            <a:graphicFrameLocks noGrp="1"/>
          </p:cNvGraphicFramePr>
          <p:nvPr/>
        </p:nvGraphicFramePr>
        <p:xfrm>
          <a:off x="2971800" y="3257490"/>
          <a:ext cx="2743200" cy="1059120"/>
        </p:xfrm>
        <a:graphic>
          <a:graphicData uri="http://schemas.openxmlformats.org/drawingml/2006/table">
            <a:tbl>
              <a:tblPr/>
              <a:tblGrid>
                <a:gridCol w="1567542"/>
                <a:gridCol w="1175658"/>
              </a:tblGrid>
              <a:tr h="263680">
                <a:tc>
                  <a:txBody>
                    <a:bodyPr/>
                    <a:lstStyle/>
                    <a:p>
                      <a:pPr algn="ctr"/>
                      <a:r>
                        <a:rPr lang="en-US" sz="2000" dirty="0"/>
                        <a:t>Destination</a:t>
                      </a:r>
                      <a:endParaRPr lang="en-US" sz="2000" dirty="0"/>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8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Next Hop</a:t>
                      </a:r>
                      <a:endParaRPr kumimoji="0" lang="en-US" sz="18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43265">
                <a:tc>
                  <a:txBody>
                    <a:bodyPr/>
                    <a:lstStyle/>
                    <a:p>
                      <a:pPr algn="ctr"/>
                      <a:r>
                        <a:rPr lang="en-US" sz="1600" dirty="0"/>
                        <a:t>to [1-4]</a:t>
                      </a:r>
                      <a:endParaRPr lang="en-US" sz="1600" dirty="0"/>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A</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4326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to [5-8]</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C</a:t>
                      </a:r>
                      <a:endParaRPr kumimoji="0" lang="en-US" sz="16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90488" marR="90488" marT="44440" marB="44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bl>
          </a:graphicData>
        </a:graphic>
      </p:graphicFrame>
      <p:grpSp>
        <p:nvGrpSpPr>
          <p:cNvPr id="65" name="Group 64"/>
          <p:cNvGrpSpPr/>
          <p:nvPr/>
        </p:nvGrpSpPr>
        <p:grpSpPr>
          <a:xfrm>
            <a:off x="609600" y="1600200"/>
            <a:ext cx="7842280" cy="2929354"/>
            <a:chOff x="609600" y="1600200"/>
            <a:chExt cx="7842280" cy="2929354"/>
          </a:xfrm>
        </p:grpSpPr>
        <p:sp>
          <p:nvSpPr>
            <p:cNvPr id="4" name="Rectangle 3"/>
            <p:cNvSpPr/>
            <p:nvPr/>
          </p:nvSpPr>
          <p:spPr bwMode="auto">
            <a:xfrm>
              <a:off x="2514600" y="2667000"/>
              <a:ext cx="304800" cy="304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5" name="Rectangle 4"/>
            <p:cNvSpPr/>
            <p:nvPr/>
          </p:nvSpPr>
          <p:spPr bwMode="auto">
            <a:xfrm>
              <a:off x="4114800" y="2667000"/>
              <a:ext cx="304800" cy="304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6" name="Rectangle 5"/>
            <p:cNvSpPr/>
            <p:nvPr/>
          </p:nvSpPr>
          <p:spPr bwMode="auto">
            <a:xfrm>
              <a:off x="5867400" y="2667000"/>
              <a:ext cx="304800" cy="304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7" name="Oval 6"/>
            <p:cNvSpPr/>
            <p:nvPr/>
          </p:nvSpPr>
          <p:spPr bwMode="auto">
            <a:xfrm>
              <a:off x="1447800" y="1828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8" name="Oval 7"/>
            <p:cNvSpPr/>
            <p:nvPr/>
          </p:nvSpPr>
          <p:spPr bwMode="auto">
            <a:xfrm>
              <a:off x="990600" y="25146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9" name="Oval 8"/>
            <p:cNvSpPr/>
            <p:nvPr/>
          </p:nvSpPr>
          <p:spPr bwMode="auto">
            <a:xfrm>
              <a:off x="1600200" y="4114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0" name="Oval 9"/>
            <p:cNvSpPr/>
            <p:nvPr/>
          </p:nvSpPr>
          <p:spPr bwMode="auto">
            <a:xfrm>
              <a:off x="1219200" y="3352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1" name="Oval 10"/>
            <p:cNvSpPr/>
            <p:nvPr/>
          </p:nvSpPr>
          <p:spPr bwMode="auto">
            <a:xfrm>
              <a:off x="7315200" y="1828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2" name="Oval 11"/>
            <p:cNvSpPr/>
            <p:nvPr/>
          </p:nvSpPr>
          <p:spPr bwMode="auto">
            <a:xfrm>
              <a:off x="7848600" y="2590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3" name="Oval 12"/>
            <p:cNvSpPr/>
            <p:nvPr/>
          </p:nvSpPr>
          <p:spPr bwMode="auto">
            <a:xfrm>
              <a:off x="7315200" y="4114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4" name="Oval 13"/>
            <p:cNvSpPr/>
            <p:nvPr/>
          </p:nvSpPr>
          <p:spPr bwMode="auto">
            <a:xfrm>
              <a:off x="7543800" y="3352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cxnSp>
          <p:nvCxnSpPr>
            <p:cNvPr id="16" name="Straight Connector 15"/>
            <p:cNvCxnSpPr>
              <a:stCxn id="7" idx="5"/>
              <a:endCxn id="4" idx="1"/>
            </p:cNvCxnSpPr>
            <p:nvPr/>
          </p:nvCxnSpPr>
          <p:spPr bwMode="auto">
            <a:xfrm>
              <a:off x="1773004" y="2156605"/>
              <a:ext cx="741596" cy="662795"/>
            </a:xfrm>
            <a:prstGeom prst="line">
              <a:avLst/>
            </a:prstGeom>
            <a:noFill/>
            <a:ln w="9525" cap="flat" cmpd="sng" algn="ctr">
              <a:solidFill>
                <a:schemeClr val="tx1"/>
              </a:solidFill>
              <a:prstDash val="solid"/>
              <a:round/>
              <a:headEnd type="none" w="med" len="med"/>
              <a:tailEnd type="none" w="med" len="med"/>
            </a:ln>
            <a:effectLst/>
          </p:spPr>
        </p:cxnSp>
        <p:cxnSp>
          <p:nvCxnSpPr>
            <p:cNvPr id="18" name="Straight Connector 17"/>
            <p:cNvCxnSpPr>
              <a:stCxn id="8" idx="6"/>
              <a:endCxn id="4" idx="1"/>
            </p:cNvCxnSpPr>
            <p:nvPr/>
          </p:nvCxnSpPr>
          <p:spPr bwMode="auto">
            <a:xfrm>
              <a:off x="1371600" y="2706624"/>
              <a:ext cx="1143000" cy="112776"/>
            </a:xfrm>
            <a:prstGeom prst="line">
              <a:avLst/>
            </a:prstGeom>
            <a:noFill/>
            <a:ln w="9525" cap="flat" cmpd="sng" algn="ctr">
              <a:solidFill>
                <a:schemeClr val="tx1"/>
              </a:solidFill>
              <a:prstDash val="solid"/>
              <a:round/>
              <a:headEnd type="none" w="med" len="med"/>
              <a:tailEnd type="none" w="med" len="med"/>
            </a:ln>
            <a:effectLst/>
          </p:spPr>
        </p:cxnSp>
        <p:cxnSp>
          <p:nvCxnSpPr>
            <p:cNvPr id="20" name="Straight Connector 19"/>
            <p:cNvCxnSpPr>
              <a:stCxn id="13" idx="1"/>
              <a:endCxn id="6" idx="3"/>
            </p:cNvCxnSpPr>
            <p:nvPr/>
          </p:nvCxnSpPr>
          <p:spPr bwMode="auto">
            <a:xfrm flipH="1" flipV="1">
              <a:off x="6172200" y="2819400"/>
              <a:ext cx="1198796" cy="1351643"/>
            </a:xfrm>
            <a:prstGeom prst="line">
              <a:avLst/>
            </a:prstGeom>
            <a:no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6172200" y="2743200"/>
              <a:ext cx="1676400" cy="76200"/>
            </a:xfrm>
            <a:prstGeom prst="line">
              <a:avLst/>
            </a:prstGeom>
            <a:noFill/>
            <a:ln w="9525" cap="flat" cmpd="sng" algn="ctr">
              <a:solidFill>
                <a:schemeClr val="tx1"/>
              </a:solidFill>
              <a:prstDash val="solid"/>
              <a:round/>
              <a:headEnd type="none" w="med" len="med"/>
              <a:tailEnd type="none" w="med" len="med"/>
            </a:ln>
            <a:effectLst/>
          </p:spPr>
        </p:cxnSp>
        <p:cxnSp>
          <p:nvCxnSpPr>
            <p:cNvPr id="35" name="Straight Connector 34"/>
            <p:cNvCxnSpPr>
              <a:endCxn id="6" idx="3"/>
            </p:cNvCxnSpPr>
            <p:nvPr/>
          </p:nvCxnSpPr>
          <p:spPr bwMode="auto">
            <a:xfrm flipH="1" flipV="1">
              <a:off x="6172200" y="2819400"/>
              <a:ext cx="1371600" cy="578038"/>
            </a:xfrm>
            <a:prstGeom prst="line">
              <a:avLst/>
            </a:prstGeom>
            <a:noFill/>
            <a:ln w="9525" cap="flat" cmpd="sng" algn="ctr">
              <a:solidFill>
                <a:schemeClr val="tx1"/>
              </a:solidFill>
              <a:prstDash val="solid"/>
              <a:round/>
              <a:headEnd type="none" w="med" len="med"/>
              <a:tailEnd type="none" w="med" len="med"/>
            </a:ln>
            <a:effectLst/>
          </p:spPr>
        </p:cxnSp>
        <p:cxnSp>
          <p:nvCxnSpPr>
            <p:cNvPr id="37" name="Straight Connector 36"/>
            <p:cNvCxnSpPr>
              <a:stCxn id="11" idx="3"/>
              <a:endCxn id="6" idx="3"/>
            </p:cNvCxnSpPr>
            <p:nvPr/>
          </p:nvCxnSpPr>
          <p:spPr bwMode="auto">
            <a:xfrm flipH="1">
              <a:off x="6172200" y="2156605"/>
              <a:ext cx="1198796" cy="662795"/>
            </a:xfrm>
            <a:prstGeom prst="line">
              <a:avLst/>
            </a:prstGeom>
            <a:noFill/>
            <a:ln w="9525" cap="flat" cmpd="sng" algn="ctr">
              <a:solidFill>
                <a:schemeClr val="tx1"/>
              </a:solidFill>
              <a:prstDash val="solid"/>
              <a:round/>
              <a:headEnd type="none" w="med" len="med"/>
              <a:tailEnd type="none" w="med" len="med"/>
            </a:ln>
            <a:effectLst/>
          </p:spPr>
        </p:cxnSp>
        <p:cxnSp>
          <p:nvCxnSpPr>
            <p:cNvPr id="41" name="Straight Connector 40"/>
            <p:cNvCxnSpPr>
              <a:stCxn id="10" idx="7"/>
              <a:endCxn id="4" idx="1"/>
            </p:cNvCxnSpPr>
            <p:nvPr/>
          </p:nvCxnSpPr>
          <p:spPr bwMode="auto">
            <a:xfrm flipV="1">
              <a:off x="1544404" y="2819400"/>
              <a:ext cx="970196" cy="589643"/>
            </a:xfrm>
            <a:prstGeom prst="line">
              <a:avLst/>
            </a:prstGeom>
            <a:noFill/>
            <a:ln w="9525" cap="flat" cmpd="sng" algn="ctr">
              <a:solidFill>
                <a:schemeClr val="tx1"/>
              </a:solidFill>
              <a:prstDash val="solid"/>
              <a:round/>
              <a:headEnd type="none" w="med" len="med"/>
              <a:tailEnd type="none" w="med" len="med"/>
            </a:ln>
            <a:effectLst/>
          </p:spPr>
        </p:cxnSp>
        <p:cxnSp>
          <p:nvCxnSpPr>
            <p:cNvPr id="44" name="Straight Connector 43"/>
            <p:cNvCxnSpPr>
              <a:stCxn id="9" idx="0"/>
              <a:endCxn id="4" idx="1"/>
            </p:cNvCxnSpPr>
            <p:nvPr/>
          </p:nvCxnSpPr>
          <p:spPr bwMode="auto">
            <a:xfrm flipV="1">
              <a:off x="1790700" y="2819400"/>
              <a:ext cx="723900" cy="1295400"/>
            </a:xfrm>
            <a:prstGeom prst="line">
              <a:avLst/>
            </a:prstGeom>
            <a:noFill/>
            <a:ln w="9525" cap="flat" cmpd="sng" algn="ctr">
              <a:solidFill>
                <a:schemeClr val="tx1"/>
              </a:solidFill>
              <a:prstDash val="solid"/>
              <a:round/>
              <a:headEnd type="none" w="med" len="med"/>
              <a:tailEnd type="none" w="med" len="med"/>
            </a:ln>
            <a:effectLst/>
          </p:spPr>
        </p:cxnSp>
        <p:cxnSp>
          <p:nvCxnSpPr>
            <p:cNvPr id="47" name="Straight Connector 46"/>
            <p:cNvCxnSpPr>
              <a:stCxn id="4" idx="3"/>
            </p:cNvCxnSpPr>
            <p:nvPr/>
          </p:nvCxnSpPr>
          <p:spPr bwMode="auto">
            <a:xfrm>
              <a:off x="2819400" y="2819400"/>
              <a:ext cx="1295400" cy="0"/>
            </a:xfrm>
            <a:prstGeom prst="line">
              <a:avLst/>
            </a:prstGeom>
            <a:noFill/>
            <a:ln w="9525" cap="flat" cmpd="sng" algn="ctr">
              <a:solidFill>
                <a:schemeClr val="tx1"/>
              </a:solidFill>
              <a:prstDash val="solid"/>
              <a:round/>
              <a:headEnd type="none" w="med" len="med"/>
              <a:tailEnd type="none" w="med" len="med"/>
            </a:ln>
            <a:effectLst/>
          </p:spPr>
        </p:cxnSp>
        <p:cxnSp>
          <p:nvCxnSpPr>
            <p:cNvPr id="49" name="Straight Connector 48"/>
            <p:cNvCxnSpPr>
              <a:endCxn id="6" idx="1"/>
            </p:cNvCxnSpPr>
            <p:nvPr/>
          </p:nvCxnSpPr>
          <p:spPr bwMode="auto">
            <a:xfrm>
              <a:off x="4419600" y="2819400"/>
              <a:ext cx="1447800" cy="0"/>
            </a:xfrm>
            <a:prstGeom prst="line">
              <a:avLst/>
            </a:prstGeom>
            <a:no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1109221" y="1676400"/>
              <a:ext cx="338579" cy="400110"/>
            </a:xfrm>
            <a:prstGeom prst="rect">
              <a:avLst/>
            </a:prstGeom>
            <a:noFill/>
          </p:spPr>
          <p:txBody>
            <a:bodyPr wrap="none" rtlCol="0">
              <a:spAutoFit/>
            </a:bodyPr>
            <a:lstStyle/>
            <a:p>
              <a:r>
                <a:rPr lang="en-US" dirty="0"/>
                <a:t>1</a:t>
              </a:r>
              <a:endParaRPr lang="en-US" dirty="0"/>
            </a:p>
          </p:txBody>
        </p:sp>
        <p:sp>
          <p:nvSpPr>
            <p:cNvPr id="54" name="TextBox 53"/>
            <p:cNvSpPr txBox="1"/>
            <p:nvPr/>
          </p:nvSpPr>
          <p:spPr>
            <a:xfrm>
              <a:off x="1261621" y="4191000"/>
              <a:ext cx="298480" cy="338554"/>
            </a:xfrm>
            <a:prstGeom prst="rect">
              <a:avLst/>
            </a:prstGeom>
            <a:noFill/>
          </p:spPr>
          <p:txBody>
            <a:bodyPr wrap="none" rtlCol="0">
              <a:spAutoFit/>
            </a:bodyPr>
            <a:lstStyle/>
            <a:p>
              <a:r>
                <a:rPr lang="en-US" dirty="0">
                  <a:solidFill>
                    <a:srgbClr val="FF0000"/>
                  </a:solidFill>
                </a:rPr>
                <a:t>3</a:t>
              </a:r>
              <a:endParaRPr lang="en-US" dirty="0">
                <a:solidFill>
                  <a:srgbClr val="FF0000"/>
                </a:solidFill>
              </a:endParaRPr>
            </a:p>
          </p:txBody>
        </p:sp>
        <p:sp>
          <p:nvSpPr>
            <p:cNvPr id="55" name="TextBox 54"/>
            <p:cNvSpPr txBox="1"/>
            <p:nvPr/>
          </p:nvSpPr>
          <p:spPr>
            <a:xfrm>
              <a:off x="838200" y="3276600"/>
              <a:ext cx="338579" cy="400110"/>
            </a:xfrm>
            <a:prstGeom prst="rect">
              <a:avLst/>
            </a:prstGeom>
            <a:noFill/>
          </p:spPr>
          <p:txBody>
            <a:bodyPr wrap="none" rtlCol="0">
              <a:spAutoFit/>
            </a:bodyPr>
            <a:lstStyle/>
            <a:p>
              <a:r>
                <a:rPr lang="en-US" dirty="0"/>
                <a:t>4</a:t>
              </a:r>
              <a:endParaRPr lang="en-US" dirty="0"/>
            </a:p>
          </p:txBody>
        </p:sp>
        <p:sp>
          <p:nvSpPr>
            <p:cNvPr id="56" name="TextBox 55"/>
            <p:cNvSpPr txBox="1"/>
            <p:nvPr/>
          </p:nvSpPr>
          <p:spPr>
            <a:xfrm>
              <a:off x="609600" y="2438400"/>
              <a:ext cx="298480" cy="338554"/>
            </a:xfrm>
            <a:prstGeom prst="rect">
              <a:avLst/>
            </a:prstGeom>
            <a:noFill/>
          </p:spPr>
          <p:txBody>
            <a:bodyPr wrap="none" rtlCol="0">
              <a:spAutoFit/>
            </a:bodyPr>
            <a:lstStyle/>
            <a:p>
              <a:r>
                <a:rPr lang="en-US" dirty="0">
                  <a:solidFill>
                    <a:srgbClr val="FF0000"/>
                  </a:solidFill>
                </a:rPr>
                <a:t>2</a:t>
              </a:r>
              <a:endParaRPr lang="en-US" dirty="0">
                <a:solidFill>
                  <a:srgbClr val="FF0000"/>
                </a:solidFill>
              </a:endParaRPr>
            </a:p>
          </p:txBody>
        </p:sp>
        <p:sp>
          <p:nvSpPr>
            <p:cNvPr id="57" name="TextBox 56"/>
            <p:cNvSpPr txBox="1"/>
            <p:nvPr/>
          </p:nvSpPr>
          <p:spPr>
            <a:xfrm>
              <a:off x="2438400" y="2209800"/>
              <a:ext cx="389850" cy="461665"/>
            </a:xfrm>
            <a:prstGeom prst="rect">
              <a:avLst/>
            </a:prstGeom>
            <a:noFill/>
          </p:spPr>
          <p:txBody>
            <a:bodyPr wrap="none" rtlCol="0">
              <a:spAutoFit/>
            </a:bodyPr>
            <a:lstStyle/>
            <a:p>
              <a:r>
                <a:rPr lang="en-US" sz="2400" dirty="0"/>
                <a:t>A</a:t>
              </a:r>
              <a:endParaRPr lang="en-US" sz="2400" dirty="0"/>
            </a:p>
          </p:txBody>
        </p:sp>
        <p:sp>
          <p:nvSpPr>
            <p:cNvPr id="58" name="TextBox 57"/>
            <p:cNvSpPr txBox="1"/>
            <p:nvPr/>
          </p:nvSpPr>
          <p:spPr>
            <a:xfrm>
              <a:off x="4059088" y="2209800"/>
              <a:ext cx="369362" cy="461665"/>
            </a:xfrm>
            <a:prstGeom prst="rect">
              <a:avLst/>
            </a:prstGeom>
            <a:noFill/>
          </p:spPr>
          <p:txBody>
            <a:bodyPr wrap="none" rtlCol="0">
              <a:spAutoFit/>
            </a:bodyPr>
            <a:lstStyle/>
            <a:p>
              <a:r>
                <a:rPr lang="en-US" sz="2400" dirty="0"/>
                <a:t>B</a:t>
              </a:r>
              <a:endParaRPr lang="en-US" sz="2400" dirty="0"/>
            </a:p>
          </p:txBody>
        </p:sp>
        <p:sp>
          <p:nvSpPr>
            <p:cNvPr id="59" name="TextBox 58"/>
            <p:cNvSpPr txBox="1"/>
            <p:nvPr/>
          </p:nvSpPr>
          <p:spPr>
            <a:xfrm>
              <a:off x="5811688" y="2209800"/>
              <a:ext cx="369362" cy="461665"/>
            </a:xfrm>
            <a:prstGeom prst="rect">
              <a:avLst/>
            </a:prstGeom>
            <a:noFill/>
          </p:spPr>
          <p:txBody>
            <a:bodyPr wrap="none" rtlCol="0">
              <a:spAutoFit/>
            </a:bodyPr>
            <a:lstStyle/>
            <a:p>
              <a:r>
                <a:rPr lang="en-US" sz="2400" dirty="0"/>
                <a:t>C</a:t>
              </a:r>
              <a:endParaRPr lang="en-US" sz="2400" dirty="0"/>
            </a:p>
          </p:txBody>
        </p:sp>
        <p:sp>
          <p:nvSpPr>
            <p:cNvPr id="60" name="TextBox 59"/>
            <p:cNvSpPr txBox="1"/>
            <p:nvPr/>
          </p:nvSpPr>
          <p:spPr>
            <a:xfrm>
              <a:off x="7738621" y="1600200"/>
              <a:ext cx="298480" cy="338554"/>
            </a:xfrm>
            <a:prstGeom prst="rect">
              <a:avLst/>
            </a:prstGeom>
            <a:noFill/>
          </p:spPr>
          <p:txBody>
            <a:bodyPr wrap="none" rtlCol="0">
              <a:spAutoFit/>
            </a:bodyPr>
            <a:lstStyle/>
            <a:p>
              <a:r>
                <a:rPr lang="en-US" dirty="0">
                  <a:solidFill>
                    <a:srgbClr val="FF0000"/>
                  </a:solidFill>
                </a:rPr>
                <a:t>6</a:t>
              </a:r>
              <a:endParaRPr lang="en-US" dirty="0">
                <a:solidFill>
                  <a:srgbClr val="FF0000"/>
                </a:solidFill>
              </a:endParaRPr>
            </a:p>
          </p:txBody>
        </p:sp>
        <p:sp>
          <p:nvSpPr>
            <p:cNvPr id="61" name="TextBox 60"/>
            <p:cNvSpPr txBox="1"/>
            <p:nvPr/>
          </p:nvSpPr>
          <p:spPr>
            <a:xfrm>
              <a:off x="7696200" y="4114800"/>
              <a:ext cx="338579" cy="400110"/>
            </a:xfrm>
            <a:prstGeom prst="rect">
              <a:avLst/>
            </a:prstGeom>
            <a:noFill/>
          </p:spPr>
          <p:txBody>
            <a:bodyPr wrap="none" rtlCol="0">
              <a:spAutoFit/>
            </a:bodyPr>
            <a:lstStyle/>
            <a:p>
              <a:r>
                <a:rPr lang="en-US" dirty="0"/>
                <a:t>5</a:t>
              </a:r>
              <a:endParaRPr lang="en-US" dirty="0"/>
            </a:p>
          </p:txBody>
        </p:sp>
        <p:sp>
          <p:nvSpPr>
            <p:cNvPr id="62" name="TextBox 61"/>
            <p:cNvSpPr txBox="1"/>
            <p:nvPr/>
          </p:nvSpPr>
          <p:spPr>
            <a:xfrm>
              <a:off x="7891021" y="3257490"/>
              <a:ext cx="338579" cy="400110"/>
            </a:xfrm>
            <a:prstGeom prst="rect">
              <a:avLst/>
            </a:prstGeom>
            <a:noFill/>
          </p:spPr>
          <p:txBody>
            <a:bodyPr wrap="none" rtlCol="0">
              <a:spAutoFit/>
            </a:bodyPr>
            <a:lstStyle/>
            <a:p>
              <a:r>
                <a:rPr lang="en-US" dirty="0"/>
                <a:t>8</a:t>
              </a:r>
              <a:endParaRPr lang="en-US" dirty="0"/>
            </a:p>
          </p:txBody>
        </p:sp>
        <p:sp>
          <p:nvSpPr>
            <p:cNvPr id="63" name="TextBox 62"/>
            <p:cNvSpPr txBox="1"/>
            <p:nvPr/>
          </p:nvSpPr>
          <p:spPr>
            <a:xfrm>
              <a:off x="8153400" y="2362200"/>
              <a:ext cx="298480" cy="338554"/>
            </a:xfrm>
            <a:prstGeom prst="rect">
              <a:avLst/>
            </a:prstGeom>
            <a:noFill/>
          </p:spPr>
          <p:txBody>
            <a:bodyPr wrap="none" rtlCol="0">
              <a:spAutoFit/>
            </a:bodyPr>
            <a:lstStyle/>
            <a:p>
              <a:r>
                <a:rPr lang="en-US" dirty="0">
                  <a:solidFill>
                    <a:srgbClr val="FF0000"/>
                  </a:solidFill>
                </a:rPr>
                <a:t>7</a:t>
              </a:r>
              <a:endParaRPr lang="en-US" dirty="0">
                <a:solidFill>
                  <a:srgbClr val="FF0000"/>
                </a:solidFill>
              </a:endParaRPr>
            </a:p>
          </p:txBody>
        </p:sp>
      </p:grpSp>
      <p:sp>
        <p:nvSpPr>
          <p:cNvPr id="43" name="Up Arrow 42"/>
          <p:cNvSpPr/>
          <p:nvPr/>
        </p:nvSpPr>
        <p:spPr bwMode="auto">
          <a:xfrm>
            <a:off x="4191000" y="3023205"/>
            <a:ext cx="152400" cy="182880"/>
          </a:xfrm>
          <a:prstGeom prst="upArrow">
            <a:avLst/>
          </a:prstGeom>
          <a:solidFill>
            <a:schemeClr val="accent2"/>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p"/>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1026"/>
          <p:cNvSpPr>
            <a:spLocks noGrp="1" noChangeArrowheads="1"/>
          </p:cNvSpPr>
          <p:nvPr>
            <p:ph type="title"/>
          </p:nvPr>
        </p:nvSpPr>
        <p:spPr/>
        <p:txBody>
          <a:bodyPr/>
          <a:lstStyle/>
          <a:p>
            <a:r>
              <a:rPr lang="en-US"/>
              <a:t>Scaling </a:t>
            </a:r>
            <a:endParaRPr lang="en-US" dirty="0"/>
          </a:p>
        </p:txBody>
      </p:sp>
      <p:sp>
        <p:nvSpPr>
          <p:cNvPr id="1086467" name="Rectangle 1027"/>
          <p:cNvSpPr>
            <a:spLocks noGrp="1" noChangeArrowheads="1"/>
          </p:cNvSpPr>
          <p:nvPr>
            <p:ph idx="1"/>
          </p:nvPr>
        </p:nvSpPr>
        <p:spPr/>
        <p:txBody>
          <a:bodyPr/>
          <a:lstStyle/>
          <a:p>
            <a:r>
              <a:rPr lang="en-US" dirty="0"/>
              <a:t>A router must be able to reach any destination</a:t>
            </a:r>
            <a:endParaRPr lang="en-US" dirty="0"/>
          </a:p>
          <a:p>
            <a:r>
              <a:rPr lang="en-US" dirty="0"/>
              <a:t>Naive: Have an entry for each destination</a:t>
            </a:r>
            <a:endParaRPr lang="en-US" dirty="0"/>
          </a:p>
          <a:p>
            <a:r>
              <a:rPr lang="en-US" dirty="0"/>
              <a:t>Better: Have an entry for a range of addresses</a:t>
            </a:r>
            <a:endParaRPr lang="en-US" dirty="0"/>
          </a:p>
          <a:p>
            <a:pPr lvl="1"/>
            <a:r>
              <a:rPr lang="en-US" dirty="0"/>
              <a:t>Can’t do this if addresses are assigned randomly!</a:t>
            </a:r>
            <a:endParaRPr lang="en-US" dirty="0"/>
          </a:p>
          <a:p>
            <a:pPr lvl="1"/>
            <a:r>
              <a:rPr lang="en-US" dirty="0"/>
              <a:t>How addresses are allocated will matter!</a:t>
            </a:r>
            <a:endParaRPr lang="en-US" dirty="0"/>
          </a:p>
          <a:p>
            <a:endParaRPr lang="en-US" dirty="0"/>
          </a:p>
          <a:p>
            <a:r>
              <a:rPr lang="en-US" dirty="0">
                <a:solidFill>
                  <a:srgbClr val="0000FF"/>
                </a:solidFill>
              </a:rPr>
              <a:t>Host addressing is key to scaling</a:t>
            </a:r>
            <a:endParaRPr lang="en-US" dirty="0">
              <a:solidFill>
                <a:srgbClr val="0000FF"/>
              </a:solidFill>
            </a:endParaRPr>
          </a:p>
        </p:txBody>
      </p:sp>
      <p:sp>
        <p:nvSpPr>
          <p:cNvPr id="5" name="Slide Number Placeholder 4"/>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64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646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646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64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46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key challenges</a:t>
            </a:r>
            <a:endParaRPr lang="en-US" dirty="0"/>
          </a:p>
        </p:txBody>
      </p:sp>
      <p:sp>
        <p:nvSpPr>
          <p:cNvPr id="3" name="Content Placeholder 2"/>
          <p:cNvSpPr>
            <a:spLocks noGrp="1"/>
          </p:cNvSpPr>
          <p:nvPr>
            <p:ph idx="1"/>
          </p:nvPr>
        </p:nvSpPr>
        <p:spPr/>
        <p:txBody>
          <a:bodyPr/>
          <a:lstStyle/>
          <a:p>
            <a:r>
              <a:rPr lang="en-US" dirty="0">
                <a:solidFill>
                  <a:schemeClr val="bg2">
                    <a:lumMod val="90000"/>
                  </a:schemeClr>
                </a:solidFill>
              </a:rPr>
              <a:t>Scaling</a:t>
            </a:r>
            <a:endParaRPr lang="en-US" dirty="0">
              <a:solidFill>
                <a:schemeClr val="bg2">
                  <a:lumMod val="90000"/>
                </a:schemeClr>
              </a:solidFill>
            </a:endParaRPr>
          </a:p>
          <a:p>
            <a:r>
              <a:rPr lang="en-US" dirty="0"/>
              <a:t>Administrative structure </a:t>
            </a:r>
            <a:endParaRPr lang="en-US" dirty="0"/>
          </a:p>
          <a:p>
            <a:pPr lvl="1"/>
            <a:r>
              <a:rPr lang="en-US" dirty="0"/>
              <a:t>Issues of autonomy, policy, privacy </a:t>
            </a:r>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dirty="0"/>
              <a:t>Administrative structure shapes inter-domain routing</a:t>
            </a:r>
            <a:endParaRPr lang="en-US" dirty="0"/>
          </a:p>
        </p:txBody>
      </p:sp>
      <p:sp>
        <p:nvSpPr>
          <p:cNvPr id="1818627" name="Rectangle 3"/>
          <p:cNvSpPr>
            <a:spLocks noGrp="1" noChangeArrowheads="1"/>
          </p:cNvSpPr>
          <p:nvPr>
            <p:ph idx="1"/>
          </p:nvPr>
        </p:nvSpPr>
        <p:spPr/>
        <p:txBody>
          <a:bodyPr/>
          <a:lstStyle/>
          <a:p>
            <a:r>
              <a:rPr lang="en-US" dirty="0"/>
              <a:t>ASes want </a:t>
            </a:r>
            <a:r>
              <a:rPr lang="en-US" dirty="0">
                <a:solidFill>
                  <a:srgbClr val="0000FF"/>
                </a:solidFill>
              </a:rPr>
              <a:t>freedom in picking routes</a:t>
            </a:r>
            <a:endParaRPr lang="en-US" dirty="0">
              <a:solidFill>
                <a:srgbClr val="0000FF"/>
              </a:solidFill>
            </a:endParaRPr>
          </a:p>
          <a:p>
            <a:pPr lvl="1"/>
            <a:r>
              <a:rPr lang="ja-JP" altLang="en-US" dirty="0"/>
              <a:t>“</a:t>
            </a:r>
            <a:r>
              <a:rPr lang="en-US" dirty="0"/>
              <a:t>My traffic can’t be carried over my competitor’s network</a:t>
            </a:r>
            <a:r>
              <a:rPr lang="ja-JP" altLang="en-US" dirty="0"/>
              <a:t>”</a:t>
            </a:r>
            <a:endParaRPr lang="en-US" dirty="0"/>
          </a:p>
          <a:p>
            <a:pPr lvl="1"/>
            <a:r>
              <a:rPr lang="ja-JP" altLang="en-US" dirty="0"/>
              <a:t>“</a:t>
            </a:r>
            <a:r>
              <a:rPr lang="en-US" dirty="0"/>
              <a:t>I don’t want to carry A’s traffic through my network</a:t>
            </a:r>
            <a:r>
              <a:rPr lang="ja-JP" altLang="en-US" dirty="0"/>
              <a:t>”</a:t>
            </a:r>
            <a:endParaRPr lang="en-US" dirty="0"/>
          </a:p>
          <a:p>
            <a:pPr lvl="1"/>
            <a:r>
              <a:rPr lang="en-US" dirty="0"/>
              <a:t>Not expressible as Internet-wide </a:t>
            </a:r>
            <a:r>
              <a:rPr lang="ja-JP" altLang="en-US" dirty="0"/>
              <a:t>“</a:t>
            </a:r>
            <a:r>
              <a:rPr lang="en-US" dirty="0"/>
              <a:t>least cost</a:t>
            </a:r>
            <a:r>
              <a:rPr lang="ja-JP" altLang="en-US" dirty="0"/>
              <a:t>”</a:t>
            </a:r>
            <a:endParaRPr lang="en-US" dirty="0"/>
          </a:p>
          <a:p>
            <a:r>
              <a:rPr lang="en-US" dirty="0"/>
              <a:t>ASes want </a:t>
            </a:r>
            <a:r>
              <a:rPr lang="en-US" dirty="0">
                <a:solidFill>
                  <a:srgbClr val="0000FF"/>
                </a:solidFill>
              </a:rPr>
              <a:t>autonomy</a:t>
            </a:r>
            <a:endParaRPr lang="en-US" dirty="0">
              <a:solidFill>
                <a:srgbClr val="0000FF"/>
              </a:solidFill>
            </a:endParaRPr>
          </a:p>
          <a:p>
            <a:pPr lvl="1"/>
            <a:r>
              <a:rPr lang="en-US" dirty="0"/>
              <a:t>Want to choose their own internal routing protocol</a:t>
            </a:r>
            <a:endParaRPr lang="en-US" dirty="0"/>
          </a:p>
          <a:p>
            <a:pPr lvl="1"/>
            <a:r>
              <a:rPr lang="en-US" dirty="0"/>
              <a:t>Want to choose their own policy</a:t>
            </a:r>
            <a:endParaRPr lang="en-US" dirty="0"/>
          </a:p>
          <a:p>
            <a:r>
              <a:rPr lang="en-US" dirty="0"/>
              <a:t>ASes want </a:t>
            </a:r>
            <a:r>
              <a:rPr lang="en-US" dirty="0">
                <a:solidFill>
                  <a:srgbClr val="0000FF"/>
                </a:solidFill>
              </a:rPr>
              <a:t>privacy</a:t>
            </a:r>
            <a:endParaRPr lang="en-US" dirty="0">
              <a:solidFill>
                <a:srgbClr val="0000FF"/>
              </a:solidFill>
            </a:endParaRPr>
          </a:p>
          <a:p>
            <a:pPr lvl="1"/>
            <a:r>
              <a:rPr lang="en-US" dirty="0"/>
              <a:t>Choice of network topology, routing policies, etc. </a:t>
            </a:r>
            <a:endParaRPr lang="en-US" dirty="0"/>
          </a:p>
        </p:txBody>
      </p:sp>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8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18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18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1862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186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1862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1862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1862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18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8627"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Choice of routing algorithm</a:t>
            </a:r>
            <a:endParaRPr lang="en-US" dirty="0"/>
          </a:p>
        </p:txBody>
      </p:sp>
      <p:sp>
        <p:nvSpPr>
          <p:cNvPr id="1167363" name="Rectangle 3"/>
          <p:cNvSpPr>
            <a:spLocks noGrp="1" noChangeArrowheads="1"/>
          </p:cNvSpPr>
          <p:nvPr>
            <p:ph idx="1"/>
          </p:nvPr>
        </p:nvSpPr>
        <p:spPr>
          <a:xfrm>
            <a:off x="685800" y="1600200"/>
            <a:ext cx="8077200" cy="4419600"/>
          </a:xfrm>
        </p:spPr>
        <p:txBody>
          <a:bodyPr/>
          <a:lstStyle/>
          <a:p>
            <a:r>
              <a:rPr lang="en-US" dirty="0"/>
              <a:t>Link-state</a:t>
            </a:r>
            <a:endParaRPr lang="en-US" dirty="0"/>
          </a:p>
          <a:p>
            <a:pPr lvl="1"/>
            <a:r>
              <a:rPr lang="en-US" dirty="0"/>
              <a:t>No privacy – broadcasts all network information </a:t>
            </a:r>
            <a:endParaRPr lang="en-US" dirty="0"/>
          </a:p>
          <a:p>
            <a:pPr lvl="1"/>
            <a:r>
              <a:rPr lang="en-US" dirty="0"/>
              <a:t>Limited autonomy – needs agreement on metric, </a:t>
            </a:r>
            <a:r>
              <a:rPr lang="en-US" dirty="0" err="1"/>
              <a:t>algo</a:t>
            </a:r>
            <a:endParaRPr lang="en-US" dirty="0"/>
          </a:p>
          <a:p>
            <a:r>
              <a:rPr lang="en-US" dirty="0"/>
              <a:t>Distance-vector is a decent starting point </a:t>
            </a:r>
            <a:endParaRPr lang="en-US" dirty="0"/>
          </a:p>
          <a:p>
            <a:pPr lvl="1"/>
            <a:r>
              <a:rPr lang="en-US" dirty="0"/>
              <a:t>Per-destination updates give some control</a:t>
            </a:r>
            <a:endParaRPr lang="en-US" dirty="0"/>
          </a:p>
          <a:p>
            <a:pPr lvl="1"/>
            <a:r>
              <a:rPr lang="en-US" dirty="0"/>
              <a:t>BUT wasn’t designed to implement policy </a:t>
            </a:r>
            <a:endParaRPr lang="en-US" dirty="0"/>
          </a:p>
          <a:p>
            <a:pPr lvl="1"/>
            <a:r>
              <a:rPr lang="en-US" dirty="0"/>
              <a:t>AND is vulnerable to loops</a:t>
            </a:r>
            <a:endParaRPr lang="en-US" dirty="0"/>
          </a:p>
          <a:p>
            <a:endParaRPr lang="en-US" dirty="0">
              <a:solidFill>
                <a:srgbClr val="0000FF"/>
              </a:solidFill>
            </a:endParaRPr>
          </a:p>
          <a:p>
            <a:r>
              <a:rPr lang="en-US" dirty="0">
                <a:solidFill>
                  <a:srgbClr val="0000FF"/>
                </a:solidFill>
              </a:rPr>
              <a:t>The “Border Gateway Protocol” (BGP) extends </a:t>
            </a:r>
            <a:br>
              <a:rPr lang="en-US" dirty="0">
                <a:solidFill>
                  <a:srgbClr val="0000FF"/>
                </a:solidFill>
              </a:rPr>
            </a:br>
            <a:r>
              <a:rPr lang="en-US" dirty="0">
                <a:solidFill>
                  <a:srgbClr val="0000FF"/>
                </a:solidFill>
              </a:rPr>
              <a:t>distance-vector ideas to accommodate policy</a:t>
            </a:r>
            <a:endParaRPr lang="en-US" dirty="0">
              <a:solidFill>
                <a:srgbClr val="0000FF"/>
              </a:solidFill>
            </a:endParaRPr>
          </a:p>
          <a:p>
            <a:pPr lvl="1"/>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7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7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73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673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6736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67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6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US" dirty="0"/>
          </a:p>
        </p:txBody>
      </p:sp>
      <p:sp>
        <p:nvSpPr>
          <p:cNvPr id="3" name="Content Placeholder 2"/>
          <p:cNvSpPr>
            <a:spLocks noGrp="1"/>
          </p:cNvSpPr>
          <p:nvPr>
            <p:ph idx="1"/>
          </p:nvPr>
        </p:nvSpPr>
        <p:spPr/>
        <p:txBody>
          <a:bodyPr/>
          <a:lstStyle/>
          <a:p>
            <a:r>
              <a:rPr lang="en-US" dirty="0"/>
              <a:t>Inter-domain-routing</a:t>
            </a:r>
            <a:endParaRPr lang="en-US" dirty="0"/>
          </a:p>
          <a:p>
            <a:pPr lvl="1"/>
            <a:r>
              <a:rPr lang="en-US" dirty="0"/>
              <a:t>Addressing (Scalability)</a:t>
            </a:r>
            <a:endParaRPr lang="en-US" dirty="0"/>
          </a:p>
          <a:p>
            <a:pPr lvl="1"/>
            <a:r>
              <a:rPr lang="en-US" dirty="0"/>
              <a:t>BGP (Autonomy, policy, privacy)</a:t>
            </a:r>
            <a:endParaRPr lang="en-US" dirty="0"/>
          </a:p>
          <a:p>
            <a:pPr lvl="2"/>
            <a:r>
              <a:rPr lang="en-US" dirty="0"/>
              <a:t>Context and basic ideas: today</a:t>
            </a:r>
            <a:endParaRPr lang="en-US" dirty="0"/>
          </a:p>
          <a:p>
            <a:pPr lvl="2"/>
            <a:r>
              <a:rPr lang="en-US" dirty="0"/>
              <a:t>Details and issues: next lecture</a:t>
            </a:r>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IP addressing</a:t>
            </a:r>
            <a:endParaRPr lang="en-US" dirty="0"/>
          </a:p>
        </p:txBody>
      </p:sp>
      <p:sp>
        <p:nvSpPr>
          <p:cNvPr id="8" name="Text Placeholder 7"/>
          <p:cNvSpPr>
            <a:spLocks noGrp="1"/>
          </p:cNvSpPr>
          <p:nvPr>
            <p:ph type="body" idx="1"/>
          </p:nvPr>
        </p:nvSpPr>
        <p:spPr/>
        <p:txBody>
          <a:bodyPr/>
          <a:lstStyle/>
          <a:p>
            <a:endParaRPr lang="en-US"/>
          </a:p>
        </p:txBody>
      </p:sp>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addressing: </a:t>
            </a:r>
            <a:br>
              <a:rPr lang="en-US" dirty="0"/>
            </a:br>
            <a:r>
              <a:rPr lang="en-US" dirty="0"/>
              <a:t>Scalable routing</a:t>
            </a:r>
            <a:endParaRPr lang="en-US" dirty="0"/>
          </a:p>
        </p:txBody>
      </p:sp>
      <p:sp>
        <p:nvSpPr>
          <p:cNvPr id="3" name="Content Placeholder 2"/>
          <p:cNvSpPr>
            <a:spLocks noGrp="1"/>
          </p:cNvSpPr>
          <p:nvPr>
            <p:ph idx="1"/>
          </p:nvPr>
        </p:nvSpPr>
        <p:spPr/>
        <p:txBody>
          <a:bodyPr/>
          <a:lstStyle/>
          <a:p>
            <a:r>
              <a:rPr lang="en-US" dirty="0"/>
              <a:t>State: Small forwarding tables at routers</a:t>
            </a:r>
            <a:endParaRPr lang="en-US" dirty="0"/>
          </a:p>
          <a:p>
            <a:pPr lvl="1"/>
            <a:r>
              <a:rPr lang="en-US" dirty="0"/>
              <a:t>Much less than the number of hosts</a:t>
            </a:r>
            <a:endParaRPr lang="en-US" dirty="0"/>
          </a:p>
          <a:p>
            <a:r>
              <a:rPr lang="en-US" dirty="0"/>
              <a:t>Churn: Limited rate of change in routing tables</a:t>
            </a:r>
            <a:endParaRPr lang="en-US" dirty="0"/>
          </a:p>
          <a:p>
            <a:pPr lvl="0"/>
            <a:r>
              <a:rPr lang="en-US" dirty="0">
                <a:solidFill>
                  <a:srgbClr val="0000FF"/>
                </a:solidFill>
              </a:rPr>
              <a:t>Ability to aggregate</a:t>
            </a:r>
            <a:r>
              <a:rPr lang="en-US" dirty="0"/>
              <a:t> addresses is crucial for both</a:t>
            </a:r>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t>Context and terminology</a:t>
            </a:r>
            <a:endParaRPr lang="en-US" dirty="0"/>
          </a:p>
        </p:txBody>
      </p:sp>
      <p:sp>
        <p:nvSpPr>
          <p:cNvPr id="34" name="Slide Number Placeholder 33"/>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fld>
            <a:endParaRPr lang="en-US"/>
          </a:p>
        </p:txBody>
      </p:sp>
      <p:pic>
        <p:nvPicPr>
          <p:cNvPr id="98" name="Picture 97"/>
          <p:cNvPicPr>
            <a:picLocks noChangeAspect="1"/>
          </p:cNvPicPr>
          <p:nvPr/>
        </p:nvPicPr>
        <p:blipFill>
          <a:blip r:embed="rId1" cstate="screen"/>
          <a:stretch>
            <a:fillRect/>
          </a:stretch>
        </p:blipFill>
        <p:spPr>
          <a:xfrm>
            <a:off x="4068003" y="2359424"/>
            <a:ext cx="417443" cy="640080"/>
          </a:xfrm>
          <a:prstGeom prst="rect">
            <a:avLst/>
          </a:prstGeom>
        </p:spPr>
      </p:pic>
      <p:sp>
        <p:nvSpPr>
          <p:cNvPr id="4" name="Cloud 3"/>
          <p:cNvSpPr/>
          <p:nvPr/>
        </p:nvSpPr>
        <p:spPr bwMode="auto">
          <a:xfrm>
            <a:off x="2895600" y="3886200"/>
            <a:ext cx="2133600" cy="1600200"/>
          </a:xfrm>
          <a:prstGeom prst="cloud">
            <a:avLst/>
          </a:prstGeom>
          <a:solidFill>
            <a:schemeClr val="tx1">
              <a:lumMod val="20000"/>
              <a:lumOff val="8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2" name="Cloud 11"/>
          <p:cNvSpPr/>
          <p:nvPr/>
        </p:nvSpPr>
        <p:spPr bwMode="auto">
          <a:xfrm>
            <a:off x="1600200" y="2133600"/>
            <a:ext cx="2133600" cy="1600200"/>
          </a:xfrm>
          <a:prstGeom prst="cloud">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3" name="Cloud 12"/>
          <p:cNvSpPr/>
          <p:nvPr/>
        </p:nvSpPr>
        <p:spPr bwMode="auto">
          <a:xfrm>
            <a:off x="5638800" y="2971800"/>
            <a:ext cx="2133600" cy="1600200"/>
          </a:xfrm>
          <a:prstGeom prst="cloud">
            <a:avLst/>
          </a:prstGeom>
          <a:solidFill>
            <a:schemeClr val="accent1">
              <a:lumMod val="9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1" name="Cube 10"/>
          <p:cNvSpPr/>
          <p:nvPr/>
        </p:nvSpPr>
        <p:spPr bwMode="auto">
          <a:xfrm>
            <a:off x="1524000" y="2895600"/>
            <a:ext cx="381000" cy="228600"/>
          </a:xfrm>
          <a:prstGeom prst="cube">
            <a:avLst/>
          </a:prstGeom>
          <a:solidFill>
            <a:srgbClr val="3366FF"/>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7" name="Cube 16"/>
          <p:cNvSpPr/>
          <p:nvPr/>
        </p:nvSpPr>
        <p:spPr bwMode="auto">
          <a:xfrm>
            <a:off x="2514600" y="2895600"/>
            <a:ext cx="381000" cy="228600"/>
          </a:xfrm>
          <a:prstGeom prst="cube">
            <a:avLst/>
          </a:prstGeom>
          <a:solidFill>
            <a:srgbClr val="3366FF"/>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8" name="Cube 17"/>
          <p:cNvSpPr/>
          <p:nvPr/>
        </p:nvSpPr>
        <p:spPr bwMode="auto">
          <a:xfrm>
            <a:off x="3276600" y="2514600"/>
            <a:ext cx="381000" cy="228600"/>
          </a:xfrm>
          <a:prstGeom prst="cube">
            <a:avLst/>
          </a:prstGeom>
          <a:solidFill>
            <a:srgbClr val="3366FF"/>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9" name="Cube 18"/>
          <p:cNvSpPr/>
          <p:nvPr/>
        </p:nvSpPr>
        <p:spPr bwMode="auto">
          <a:xfrm>
            <a:off x="3124200" y="3276600"/>
            <a:ext cx="381000" cy="228600"/>
          </a:xfrm>
          <a:prstGeom prst="cube">
            <a:avLst/>
          </a:prstGeom>
          <a:solidFill>
            <a:srgbClr val="D3A600"/>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0" name="Cube 19"/>
          <p:cNvSpPr/>
          <p:nvPr/>
        </p:nvSpPr>
        <p:spPr bwMode="auto">
          <a:xfrm>
            <a:off x="2209800" y="3429000"/>
            <a:ext cx="381000" cy="228600"/>
          </a:xfrm>
          <a:prstGeom prst="cube">
            <a:avLst/>
          </a:prstGeom>
          <a:solidFill>
            <a:srgbClr val="3366FF"/>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1" name="Cube 20"/>
          <p:cNvSpPr/>
          <p:nvPr/>
        </p:nvSpPr>
        <p:spPr bwMode="auto">
          <a:xfrm>
            <a:off x="2895600" y="4648200"/>
            <a:ext cx="381000" cy="228600"/>
          </a:xfrm>
          <a:prstGeom prst="cube">
            <a:avLst/>
          </a:prstGeom>
          <a:solidFill>
            <a:srgbClr val="3366FF"/>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2" name="Cube 21"/>
          <p:cNvSpPr/>
          <p:nvPr/>
        </p:nvSpPr>
        <p:spPr bwMode="auto">
          <a:xfrm>
            <a:off x="3124200" y="4038600"/>
            <a:ext cx="381000" cy="228600"/>
          </a:xfrm>
          <a:prstGeom prst="cube">
            <a:avLst/>
          </a:prstGeom>
          <a:solidFill>
            <a:srgbClr val="D3A600"/>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3" name="Cube 22"/>
          <p:cNvSpPr/>
          <p:nvPr/>
        </p:nvSpPr>
        <p:spPr bwMode="auto">
          <a:xfrm>
            <a:off x="4572000" y="4038600"/>
            <a:ext cx="381000" cy="228600"/>
          </a:xfrm>
          <a:prstGeom prst="cube">
            <a:avLst/>
          </a:prstGeom>
          <a:solidFill>
            <a:srgbClr val="D3A600"/>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4" name="Cube 23"/>
          <p:cNvSpPr/>
          <p:nvPr/>
        </p:nvSpPr>
        <p:spPr bwMode="auto">
          <a:xfrm>
            <a:off x="3429000" y="5105400"/>
            <a:ext cx="381000" cy="228600"/>
          </a:xfrm>
          <a:prstGeom prst="cube">
            <a:avLst/>
          </a:prstGeom>
          <a:solidFill>
            <a:srgbClr val="3366FF"/>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5" name="Cube 24"/>
          <p:cNvSpPr/>
          <p:nvPr/>
        </p:nvSpPr>
        <p:spPr bwMode="auto">
          <a:xfrm>
            <a:off x="4343400" y="4953000"/>
            <a:ext cx="381000" cy="228600"/>
          </a:xfrm>
          <a:prstGeom prst="cube">
            <a:avLst/>
          </a:prstGeom>
          <a:solidFill>
            <a:srgbClr val="3366FF"/>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6" name="Cube 25"/>
          <p:cNvSpPr/>
          <p:nvPr/>
        </p:nvSpPr>
        <p:spPr bwMode="auto">
          <a:xfrm>
            <a:off x="5638800" y="3657600"/>
            <a:ext cx="381000" cy="228600"/>
          </a:xfrm>
          <a:prstGeom prst="cube">
            <a:avLst/>
          </a:prstGeom>
          <a:solidFill>
            <a:srgbClr val="D3A600"/>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7" name="Cube 26"/>
          <p:cNvSpPr/>
          <p:nvPr/>
        </p:nvSpPr>
        <p:spPr bwMode="auto">
          <a:xfrm>
            <a:off x="6096000" y="3200400"/>
            <a:ext cx="381000" cy="228600"/>
          </a:xfrm>
          <a:prstGeom prst="cube">
            <a:avLst/>
          </a:prstGeom>
          <a:solidFill>
            <a:srgbClr val="3366FF"/>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8" name="Cube 27"/>
          <p:cNvSpPr/>
          <p:nvPr/>
        </p:nvSpPr>
        <p:spPr bwMode="auto">
          <a:xfrm>
            <a:off x="7391400" y="3657600"/>
            <a:ext cx="381000" cy="228600"/>
          </a:xfrm>
          <a:prstGeom prst="cube">
            <a:avLst/>
          </a:prstGeom>
          <a:solidFill>
            <a:srgbClr val="3366FF"/>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9" name="Cube 28"/>
          <p:cNvSpPr/>
          <p:nvPr/>
        </p:nvSpPr>
        <p:spPr bwMode="auto">
          <a:xfrm>
            <a:off x="6400800" y="4267200"/>
            <a:ext cx="381000" cy="228600"/>
          </a:xfrm>
          <a:prstGeom prst="cube">
            <a:avLst/>
          </a:prstGeom>
          <a:solidFill>
            <a:srgbClr val="3366FF"/>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30" name="Cube 29"/>
          <p:cNvSpPr/>
          <p:nvPr/>
        </p:nvSpPr>
        <p:spPr bwMode="auto">
          <a:xfrm>
            <a:off x="6858000" y="3200400"/>
            <a:ext cx="381000" cy="228600"/>
          </a:xfrm>
          <a:prstGeom prst="cube">
            <a:avLst/>
          </a:prstGeom>
          <a:solidFill>
            <a:srgbClr val="3366FF"/>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31" name="Cube 30"/>
          <p:cNvSpPr/>
          <p:nvPr/>
        </p:nvSpPr>
        <p:spPr bwMode="auto">
          <a:xfrm>
            <a:off x="3810000" y="4419600"/>
            <a:ext cx="381000" cy="228600"/>
          </a:xfrm>
          <a:prstGeom prst="cube">
            <a:avLst/>
          </a:prstGeom>
          <a:solidFill>
            <a:srgbClr val="3366FF"/>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32" name="Cube 31"/>
          <p:cNvSpPr/>
          <p:nvPr/>
        </p:nvSpPr>
        <p:spPr bwMode="auto">
          <a:xfrm>
            <a:off x="2667000" y="2362200"/>
            <a:ext cx="381000" cy="228600"/>
          </a:xfrm>
          <a:prstGeom prst="cube">
            <a:avLst/>
          </a:prstGeom>
          <a:solidFill>
            <a:srgbClr val="3366FF"/>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cxnSp>
        <p:nvCxnSpPr>
          <p:cNvPr id="33" name="Straight Connector 32"/>
          <p:cNvCxnSpPr/>
          <p:nvPr/>
        </p:nvCxnSpPr>
        <p:spPr bwMode="auto">
          <a:xfrm>
            <a:off x="1066800" y="3036910"/>
            <a:ext cx="394789" cy="1565"/>
          </a:xfrm>
          <a:prstGeom prst="line">
            <a:avLst/>
          </a:prstGeom>
          <a:noFill/>
          <a:ln w="9525"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3657600" y="2665435"/>
            <a:ext cx="394789" cy="1565"/>
          </a:xfrm>
          <a:prstGeom prst="line">
            <a:avLst/>
          </a:prstGeom>
          <a:noFill/>
          <a:ln w="952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7696200" y="3733800"/>
            <a:ext cx="394789" cy="1565"/>
          </a:xfrm>
          <a:prstGeom prst="line">
            <a:avLst/>
          </a:prstGeom>
          <a:no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438400" y="4799035"/>
            <a:ext cx="394789" cy="1565"/>
          </a:xfrm>
          <a:prstGeom prst="line">
            <a:avLst/>
          </a:prstGeom>
          <a:noFill/>
          <a:ln w="9525" cap="flat" cmpd="sng" algn="ctr">
            <a:solidFill>
              <a:schemeClr val="tx1"/>
            </a:solidFill>
            <a:prstDash val="solid"/>
            <a:round/>
            <a:headEnd type="none" w="med" len="med"/>
            <a:tailEnd type="none" w="med" len="med"/>
          </a:ln>
          <a:effectLst/>
        </p:spPr>
      </p:cxnSp>
      <p:cxnSp>
        <p:nvCxnSpPr>
          <p:cNvPr id="42" name="Straight Connector 41"/>
          <p:cNvCxnSpPr>
            <a:stCxn id="11" idx="5"/>
            <a:endCxn id="32" idx="2"/>
          </p:cNvCxnSpPr>
          <p:nvPr/>
        </p:nvCxnSpPr>
        <p:spPr bwMode="auto">
          <a:xfrm flipV="1">
            <a:off x="1905000" y="2505075"/>
            <a:ext cx="762000" cy="476250"/>
          </a:xfrm>
          <a:prstGeom prst="line">
            <a:avLst/>
          </a:prstGeom>
          <a:noFill/>
          <a:ln w="9525" cap="flat" cmpd="sng" algn="ctr">
            <a:solidFill>
              <a:schemeClr val="tx1"/>
            </a:solidFill>
            <a:prstDash val="solid"/>
            <a:round/>
            <a:headEnd type="none" w="med" len="med"/>
            <a:tailEnd type="none" w="med" len="med"/>
          </a:ln>
          <a:effectLst/>
        </p:spPr>
      </p:cxnSp>
      <p:cxnSp>
        <p:nvCxnSpPr>
          <p:cNvPr id="45" name="Straight Connector 44"/>
          <p:cNvCxnSpPr>
            <a:stCxn id="18" idx="3"/>
            <a:endCxn id="19" idx="0"/>
          </p:cNvCxnSpPr>
          <p:nvPr/>
        </p:nvCxnSpPr>
        <p:spPr bwMode="auto">
          <a:xfrm flipH="1">
            <a:off x="3343275" y="2743200"/>
            <a:ext cx="95250" cy="533400"/>
          </a:xfrm>
          <a:prstGeom prst="line">
            <a:avLst/>
          </a:prstGeom>
          <a:noFill/>
          <a:ln w="9525" cap="flat" cmpd="sng" algn="ctr">
            <a:solidFill>
              <a:schemeClr val="tx1"/>
            </a:solidFill>
            <a:prstDash val="solid"/>
            <a:round/>
            <a:headEnd type="none" w="med" len="med"/>
            <a:tailEnd type="none" w="med" len="med"/>
          </a:ln>
          <a:effectLst/>
        </p:spPr>
      </p:cxnSp>
      <p:cxnSp>
        <p:nvCxnSpPr>
          <p:cNvPr id="48" name="Straight Connector 47"/>
          <p:cNvCxnSpPr>
            <a:endCxn id="20" idx="2"/>
          </p:cNvCxnSpPr>
          <p:nvPr/>
        </p:nvCxnSpPr>
        <p:spPr bwMode="auto">
          <a:xfrm>
            <a:off x="1828800" y="3124200"/>
            <a:ext cx="381000" cy="447675"/>
          </a:xfrm>
          <a:prstGeom prst="line">
            <a:avLst/>
          </a:prstGeom>
          <a:noFill/>
          <a:ln w="9525" cap="flat" cmpd="sng" algn="ctr">
            <a:solidFill>
              <a:schemeClr val="tx1"/>
            </a:solidFill>
            <a:prstDash val="solid"/>
            <a:round/>
            <a:headEnd type="none" w="med" len="med"/>
            <a:tailEnd type="none" w="med" len="med"/>
          </a:ln>
          <a:effectLst/>
        </p:spPr>
      </p:cxnSp>
      <p:cxnSp>
        <p:nvCxnSpPr>
          <p:cNvPr id="50" name="Straight Connector 49"/>
          <p:cNvCxnSpPr>
            <a:stCxn id="17" idx="3"/>
            <a:endCxn id="20" idx="0"/>
          </p:cNvCxnSpPr>
          <p:nvPr/>
        </p:nvCxnSpPr>
        <p:spPr bwMode="auto">
          <a:xfrm flipH="1">
            <a:off x="2428875" y="3124200"/>
            <a:ext cx="247650" cy="304800"/>
          </a:xfrm>
          <a:prstGeom prst="line">
            <a:avLst/>
          </a:prstGeom>
          <a:noFill/>
          <a:ln w="9525" cap="flat" cmpd="sng" algn="ctr">
            <a:solidFill>
              <a:schemeClr val="tx1"/>
            </a:solidFill>
            <a:prstDash val="solid"/>
            <a:round/>
            <a:headEnd type="none" w="med" len="med"/>
            <a:tailEnd type="none" w="med" len="med"/>
          </a:ln>
          <a:effectLst/>
        </p:spPr>
      </p:cxnSp>
      <p:cxnSp>
        <p:nvCxnSpPr>
          <p:cNvPr id="53" name="Straight Connector 52"/>
          <p:cNvCxnSpPr>
            <a:stCxn id="20" idx="5"/>
            <a:endCxn id="19" idx="2"/>
          </p:cNvCxnSpPr>
          <p:nvPr/>
        </p:nvCxnSpPr>
        <p:spPr bwMode="auto">
          <a:xfrm flipV="1">
            <a:off x="2590800" y="3419475"/>
            <a:ext cx="533400" cy="95250"/>
          </a:xfrm>
          <a:prstGeom prst="line">
            <a:avLst/>
          </a:prstGeom>
          <a:noFill/>
          <a:ln w="9525" cap="flat" cmpd="sng" algn="ctr">
            <a:solidFill>
              <a:schemeClr val="tx1"/>
            </a:solidFill>
            <a:prstDash val="solid"/>
            <a:round/>
            <a:headEnd type="none" w="med" len="med"/>
            <a:tailEnd type="none" w="med" len="med"/>
          </a:ln>
          <a:effectLst/>
        </p:spPr>
      </p:cxnSp>
      <p:cxnSp>
        <p:nvCxnSpPr>
          <p:cNvPr id="59" name="Straight Connector 58"/>
          <p:cNvCxnSpPr>
            <a:stCxn id="18" idx="2"/>
          </p:cNvCxnSpPr>
          <p:nvPr/>
        </p:nvCxnSpPr>
        <p:spPr bwMode="auto">
          <a:xfrm flipH="1" flipV="1">
            <a:off x="3048000" y="2514600"/>
            <a:ext cx="228600" cy="142875"/>
          </a:xfrm>
          <a:prstGeom prst="line">
            <a:avLst/>
          </a:prstGeom>
          <a:noFill/>
          <a:ln w="9525" cap="flat" cmpd="sng" algn="ctr">
            <a:solidFill>
              <a:schemeClr val="tx1"/>
            </a:solidFill>
            <a:prstDash val="solid"/>
            <a:round/>
            <a:headEnd type="none" w="med" len="med"/>
            <a:tailEnd type="none" w="med" len="med"/>
          </a:ln>
          <a:effectLst/>
        </p:spPr>
      </p:cxnSp>
      <p:cxnSp>
        <p:nvCxnSpPr>
          <p:cNvPr id="63" name="Straight Connector 62"/>
          <p:cNvCxnSpPr>
            <a:stCxn id="32" idx="3"/>
            <a:endCxn id="17" idx="0"/>
          </p:cNvCxnSpPr>
          <p:nvPr/>
        </p:nvCxnSpPr>
        <p:spPr bwMode="auto">
          <a:xfrm flipH="1">
            <a:off x="2733675" y="2590800"/>
            <a:ext cx="95250" cy="304800"/>
          </a:xfrm>
          <a:prstGeom prst="line">
            <a:avLst/>
          </a:prstGeom>
          <a:noFill/>
          <a:ln w="9525" cap="flat" cmpd="sng" algn="ctr">
            <a:solidFill>
              <a:schemeClr val="tx1"/>
            </a:solidFill>
            <a:prstDash val="solid"/>
            <a:round/>
            <a:headEnd type="none" w="med" len="med"/>
            <a:tailEnd type="none" w="med" len="med"/>
          </a:ln>
          <a:effectLst/>
        </p:spPr>
      </p:cxnSp>
      <p:cxnSp>
        <p:nvCxnSpPr>
          <p:cNvPr id="69" name="Straight Connector 68"/>
          <p:cNvCxnSpPr>
            <a:stCxn id="19" idx="3"/>
          </p:cNvCxnSpPr>
          <p:nvPr/>
        </p:nvCxnSpPr>
        <p:spPr bwMode="auto">
          <a:xfrm flipH="1">
            <a:off x="3276600" y="3505200"/>
            <a:ext cx="9525" cy="514350"/>
          </a:xfrm>
          <a:prstGeom prst="line">
            <a:avLst/>
          </a:prstGeom>
          <a:noFill/>
          <a:ln w="9525" cap="flat" cmpd="sng" algn="ctr">
            <a:solidFill>
              <a:schemeClr val="tx1"/>
            </a:solidFill>
            <a:prstDash val="solid"/>
            <a:round/>
            <a:headEnd type="none" w="med" len="med"/>
            <a:tailEnd type="none" w="med" len="med"/>
          </a:ln>
          <a:effectLst/>
        </p:spPr>
      </p:cxnSp>
      <p:cxnSp>
        <p:nvCxnSpPr>
          <p:cNvPr id="74" name="Straight Connector 73"/>
          <p:cNvCxnSpPr>
            <a:stCxn id="31" idx="1"/>
          </p:cNvCxnSpPr>
          <p:nvPr/>
        </p:nvCxnSpPr>
        <p:spPr bwMode="auto">
          <a:xfrm flipH="1" flipV="1">
            <a:off x="3429001" y="4171950"/>
            <a:ext cx="542924" cy="304800"/>
          </a:xfrm>
          <a:prstGeom prst="line">
            <a:avLst/>
          </a:prstGeom>
          <a:noFill/>
          <a:ln w="9525" cap="flat" cmpd="sng" algn="ctr">
            <a:solidFill>
              <a:schemeClr val="tx1"/>
            </a:solidFill>
            <a:prstDash val="solid"/>
            <a:round/>
            <a:headEnd type="none" w="med" len="med"/>
            <a:tailEnd type="none" w="med" len="med"/>
          </a:ln>
          <a:effectLst/>
        </p:spPr>
      </p:cxnSp>
      <p:cxnSp>
        <p:nvCxnSpPr>
          <p:cNvPr id="76" name="Straight Connector 75"/>
          <p:cNvCxnSpPr>
            <a:stCxn id="21" idx="0"/>
            <a:endCxn id="22" idx="3"/>
          </p:cNvCxnSpPr>
          <p:nvPr/>
        </p:nvCxnSpPr>
        <p:spPr bwMode="auto">
          <a:xfrm flipV="1">
            <a:off x="3114675" y="4267200"/>
            <a:ext cx="171450" cy="381000"/>
          </a:xfrm>
          <a:prstGeom prst="line">
            <a:avLst/>
          </a:prstGeom>
          <a:noFill/>
          <a:ln w="9525" cap="flat" cmpd="sng" algn="ctr">
            <a:solidFill>
              <a:schemeClr val="tx1"/>
            </a:solidFill>
            <a:prstDash val="solid"/>
            <a:round/>
            <a:headEnd type="none" w="med" len="med"/>
            <a:tailEnd type="none" w="med" len="med"/>
          </a:ln>
          <a:effectLst/>
        </p:spPr>
      </p:cxnSp>
      <p:cxnSp>
        <p:nvCxnSpPr>
          <p:cNvPr id="79" name="Straight Connector 78"/>
          <p:cNvCxnSpPr>
            <a:endCxn id="24" idx="0"/>
          </p:cNvCxnSpPr>
          <p:nvPr/>
        </p:nvCxnSpPr>
        <p:spPr bwMode="auto">
          <a:xfrm>
            <a:off x="3267075" y="4800600"/>
            <a:ext cx="381000" cy="304800"/>
          </a:xfrm>
          <a:prstGeom prst="line">
            <a:avLst/>
          </a:prstGeom>
          <a:noFill/>
          <a:ln w="9525" cap="flat" cmpd="sng" algn="ctr">
            <a:solidFill>
              <a:schemeClr val="tx1"/>
            </a:solidFill>
            <a:prstDash val="solid"/>
            <a:round/>
            <a:headEnd type="none" w="med" len="med"/>
            <a:tailEnd type="none" w="med" len="med"/>
          </a:ln>
          <a:effectLst/>
        </p:spPr>
      </p:cxnSp>
      <p:cxnSp>
        <p:nvCxnSpPr>
          <p:cNvPr id="81" name="Straight Connector 80"/>
          <p:cNvCxnSpPr>
            <a:endCxn id="25" idx="0"/>
          </p:cNvCxnSpPr>
          <p:nvPr/>
        </p:nvCxnSpPr>
        <p:spPr bwMode="auto">
          <a:xfrm flipH="1">
            <a:off x="4562475" y="4267200"/>
            <a:ext cx="161926" cy="685800"/>
          </a:xfrm>
          <a:prstGeom prst="line">
            <a:avLst/>
          </a:prstGeom>
          <a:noFill/>
          <a:ln w="9525" cap="flat" cmpd="sng" algn="ctr">
            <a:solidFill>
              <a:schemeClr val="tx1"/>
            </a:solidFill>
            <a:prstDash val="solid"/>
            <a:round/>
            <a:headEnd type="none" w="med" len="med"/>
            <a:tailEnd type="none" w="med" len="med"/>
          </a:ln>
          <a:effectLst/>
        </p:spPr>
      </p:cxnSp>
      <p:cxnSp>
        <p:nvCxnSpPr>
          <p:cNvPr id="84" name="Straight Connector 83"/>
          <p:cNvCxnSpPr>
            <a:stCxn id="23" idx="2"/>
            <a:endCxn id="31" idx="5"/>
          </p:cNvCxnSpPr>
          <p:nvPr/>
        </p:nvCxnSpPr>
        <p:spPr bwMode="auto">
          <a:xfrm flipH="1">
            <a:off x="4191000" y="4181475"/>
            <a:ext cx="381000" cy="323850"/>
          </a:xfrm>
          <a:prstGeom prst="line">
            <a:avLst/>
          </a:prstGeom>
          <a:noFill/>
          <a:ln w="9525" cap="flat" cmpd="sng" algn="ctr">
            <a:solidFill>
              <a:schemeClr val="tx1"/>
            </a:solidFill>
            <a:prstDash val="solid"/>
            <a:round/>
            <a:headEnd type="none" w="med" len="med"/>
            <a:tailEnd type="none" w="med" len="med"/>
          </a:ln>
          <a:effectLst/>
        </p:spPr>
      </p:cxnSp>
      <p:cxnSp>
        <p:nvCxnSpPr>
          <p:cNvPr id="87" name="Straight Connector 86"/>
          <p:cNvCxnSpPr>
            <a:stCxn id="24" idx="4"/>
            <a:endCxn id="25" idx="2"/>
          </p:cNvCxnSpPr>
          <p:nvPr/>
        </p:nvCxnSpPr>
        <p:spPr bwMode="auto">
          <a:xfrm flipV="1">
            <a:off x="3752850" y="5095875"/>
            <a:ext cx="590550" cy="152400"/>
          </a:xfrm>
          <a:prstGeom prst="line">
            <a:avLst/>
          </a:prstGeom>
          <a:noFill/>
          <a:ln w="9525" cap="flat" cmpd="sng" algn="ctr">
            <a:solidFill>
              <a:schemeClr val="tx1"/>
            </a:solidFill>
            <a:prstDash val="solid"/>
            <a:round/>
            <a:headEnd type="none" w="med" len="med"/>
            <a:tailEnd type="none" w="med" len="med"/>
          </a:ln>
          <a:effectLst/>
        </p:spPr>
      </p:cxnSp>
      <p:cxnSp>
        <p:nvCxnSpPr>
          <p:cNvPr id="90" name="Straight Connector 89"/>
          <p:cNvCxnSpPr>
            <a:stCxn id="24" idx="0"/>
            <a:endCxn id="31" idx="3"/>
          </p:cNvCxnSpPr>
          <p:nvPr/>
        </p:nvCxnSpPr>
        <p:spPr bwMode="auto">
          <a:xfrm flipV="1">
            <a:off x="3648075" y="4648200"/>
            <a:ext cx="323850" cy="457200"/>
          </a:xfrm>
          <a:prstGeom prst="line">
            <a:avLst/>
          </a:prstGeom>
          <a:noFill/>
          <a:ln w="9525" cap="flat" cmpd="sng" algn="ctr">
            <a:solidFill>
              <a:schemeClr val="tx1"/>
            </a:solidFill>
            <a:prstDash val="solid"/>
            <a:round/>
            <a:headEnd type="none" w="med" len="med"/>
            <a:tailEnd type="none" w="med" len="med"/>
          </a:ln>
          <a:effectLst/>
        </p:spPr>
      </p:cxnSp>
      <p:cxnSp>
        <p:nvCxnSpPr>
          <p:cNvPr id="93" name="Straight Connector 92"/>
          <p:cNvCxnSpPr>
            <a:stCxn id="26" idx="2"/>
          </p:cNvCxnSpPr>
          <p:nvPr/>
        </p:nvCxnSpPr>
        <p:spPr bwMode="auto">
          <a:xfrm flipH="1">
            <a:off x="4953000" y="3800475"/>
            <a:ext cx="685800" cy="314325"/>
          </a:xfrm>
          <a:prstGeom prst="line">
            <a:avLst/>
          </a:prstGeom>
          <a:noFill/>
          <a:ln w="9525" cap="flat" cmpd="sng" algn="ctr">
            <a:solidFill>
              <a:schemeClr val="tx1"/>
            </a:solidFill>
            <a:prstDash val="solid"/>
            <a:round/>
            <a:headEnd type="none" w="med" len="med"/>
            <a:tailEnd type="none" w="med" len="med"/>
          </a:ln>
          <a:effectLst/>
        </p:spPr>
      </p:cxnSp>
      <p:cxnSp>
        <p:nvCxnSpPr>
          <p:cNvPr id="96" name="Straight Connector 95"/>
          <p:cNvCxnSpPr>
            <a:stCxn id="26" idx="3"/>
            <a:endCxn id="29" idx="2"/>
          </p:cNvCxnSpPr>
          <p:nvPr/>
        </p:nvCxnSpPr>
        <p:spPr bwMode="auto">
          <a:xfrm>
            <a:off x="5800725" y="3886200"/>
            <a:ext cx="600075" cy="523875"/>
          </a:xfrm>
          <a:prstGeom prst="line">
            <a:avLst/>
          </a:prstGeom>
          <a:noFill/>
          <a:ln w="9525" cap="flat" cmpd="sng" algn="ctr">
            <a:solidFill>
              <a:schemeClr val="tx1"/>
            </a:solidFill>
            <a:prstDash val="solid"/>
            <a:round/>
            <a:headEnd type="none" w="med" len="med"/>
            <a:tailEnd type="none" w="med" len="med"/>
          </a:ln>
          <a:effectLst/>
        </p:spPr>
      </p:cxnSp>
      <p:cxnSp>
        <p:nvCxnSpPr>
          <p:cNvPr id="99" name="Straight Connector 98"/>
          <p:cNvCxnSpPr>
            <a:stCxn id="28" idx="3"/>
            <a:endCxn id="29" idx="4"/>
          </p:cNvCxnSpPr>
          <p:nvPr/>
        </p:nvCxnSpPr>
        <p:spPr bwMode="auto">
          <a:xfrm flipH="1">
            <a:off x="6724650" y="3886200"/>
            <a:ext cx="828675" cy="523875"/>
          </a:xfrm>
          <a:prstGeom prst="line">
            <a:avLst/>
          </a:prstGeom>
          <a:noFill/>
          <a:ln w="9525" cap="flat" cmpd="sng" algn="ctr">
            <a:solidFill>
              <a:schemeClr val="tx1"/>
            </a:solidFill>
            <a:prstDash val="solid"/>
            <a:round/>
            <a:headEnd type="none" w="med" len="med"/>
            <a:tailEnd type="none" w="med" len="med"/>
          </a:ln>
          <a:effectLst/>
        </p:spPr>
      </p:cxnSp>
      <p:cxnSp>
        <p:nvCxnSpPr>
          <p:cNvPr id="102" name="Straight Connector 101"/>
          <p:cNvCxnSpPr>
            <a:stCxn id="30" idx="2"/>
            <a:endCxn id="27" idx="5"/>
          </p:cNvCxnSpPr>
          <p:nvPr/>
        </p:nvCxnSpPr>
        <p:spPr bwMode="auto">
          <a:xfrm flipH="1" flipV="1">
            <a:off x="6477000" y="3286125"/>
            <a:ext cx="381000" cy="57150"/>
          </a:xfrm>
          <a:prstGeom prst="line">
            <a:avLst/>
          </a:prstGeom>
          <a:noFill/>
          <a:ln w="9525" cap="flat" cmpd="sng" algn="ctr">
            <a:solidFill>
              <a:schemeClr val="tx1"/>
            </a:solidFill>
            <a:prstDash val="solid"/>
            <a:round/>
            <a:headEnd type="none" w="med" len="med"/>
            <a:tailEnd type="none" w="med" len="med"/>
          </a:ln>
          <a:effectLst/>
        </p:spPr>
      </p:cxnSp>
      <p:cxnSp>
        <p:nvCxnSpPr>
          <p:cNvPr id="105" name="Straight Connector 104"/>
          <p:cNvCxnSpPr>
            <a:stCxn id="27" idx="3"/>
            <a:endCxn id="26" idx="5"/>
          </p:cNvCxnSpPr>
          <p:nvPr/>
        </p:nvCxnSpPr>
        <p:spPr bwMode="auto">
          <a:xfrm flipH="1">
            <a:off x="6019800" y="3429000"/>
            <a:ext cx="238125" cy="314325"/>
          </a:xfrm>
          <a:prstGeom prst="line">
            <a:avLst/>
          </a:prstGeom>
          <a:noFill/>
          <a:ln w="9525" cap="flat" cmpd="sng" algn="ctr">
            <a:solidFill>
              <a:schemeClr val="tx1"/>
            </a:solidFill>
            <a:prstDash val="solid"/>
            <a:round/>
            <a:headEnd type="none" w="med" len="med"/>
            <a:tailEnd type="none" w="med" len="med"/>
          </a:ln>
          <a:effectLst/>
        </p:spPr>
      </p:cxnSp>
      <p:cxnSp>
        <p:nvCxnSpPr>
          <p:cNvPr id="109" name="Straight Connector 108"/>
          <p:cNvCxnSpPr>
            <a:stCxn id="28" idx="1"/>
            <a:endCxn id="30" idx="4"/>
          </p:cNvCxnSpPr>
          <p:nvPr/>
        </p:nvCxnSpPr>
        <p:spPr bwMode="auto">
          <a:xfrm flipH="1" flipV="1">
            <a:off x="7181850" y="3343275"/>
            <a:ext cx="371475" cy="371475"/>
          </a:xfrm>
          <a:prstGeom prst="line">
            <a:avLst/>
          </a:prstGeom>
          <a:noFill/>
          <a:ln w="9525" cap="flat" cmpd="sng" algn="ctr">
            <a:solidFill>
              <a:schemeClr val="tx1"/>
            </a:solidFill>
            <a:prstDash val="solid"/>
            <a:round/>
            <a:headEnd type="none" w="med" len="med"/>
            <a:tailEnd type="none" w="med" len="med"/>
          </a:ln>
          <a:effectLst/>
        </p:spPr>
      </p:cxnSp>
      <p:cxnSp>
        <p:nvCxnSpPr>
          <p:cNvPr id="111" name="Straight Connector 110"/>
          <p:cNvCxnSpPr>
            <a:stCxn id="29" idx="0"/>
            <a:endCxn id="30" idx="3"/>
          </p:cNvCxnSpPr>
          <p:nvPr/>
        </p:nvCxnSpPr>
        <p:spPr bwMode="auto">
          <a:xfrm flipV="1">
            <a:off x="6619875" y="3429000"/>
            <a:ext cx="400050" cy="838200"/>
          </a:xfrm>
          <a:prstGeom prst="line">
            <a:avLst/>
          </a:prstGeom>
          <a:noFill/>
          <a:ln w="9525" cap="flat" cmpd="sng" algn="ctr">
            <a:solidFill>
              <a:schemeClr val="tx1"/>
            </a:solidFill>
            <a:prstDash val="solid"/>
            <a:round/>
            <a:headEnd type="none" w="med" len="med"/>
            <a:tailEnd type="none" w="med" len="med"/>
          </a:ln>
          <a:effectLst/>
        </p:spPr>
      </p:cxnSp>
      <p:cxnSp>
        <p:nvCxnSpPr>
          <p:cNvPr id="116" name="Straight Connector 115"/>
          <p:cNvCxnSpPr/>
          <p:nvPr/>
        </p:nvCxnSpPr>
        <p:spPr bwMode="auto">
          <a:xfrm flipH="1" flipV="1">
            <a:off x="6553200" y="4549820"/>
            <a:ext cx="6895" cy="326980"/>
          </a:xfrm>
          <a:prstGeom prst="line">
            <a:avLst/>
          </a:prstGeom>
          <a:noFill/>
          <a:ln w="9525" cap="flat" cmpd="sng" algn="ctr">
            <a:solidFill>
              <a:schemeClr val="tx1"/>
            </a:solidFill>
            <a:prstDash val="solid"/>
            <a:round/>
            <a:headEnd type="none" w="med" len="med"/>
            <a:tailEnd type="none" w="med" len="med"/>
          </a:ln>
          <a:effectLst/>
        </p:spPr>
      </p:cxnSp>
      <p:sp>
        <p:nvSpPr>
          <p:cNvPr id="73" name="Rounded Rectangle 72"/>
          <p:cNvSpPr/>
          <p:nvPr/>
        </p:nvSpPr>
        <p:spPr bwMode="auto">
          <a:xfrm>
            <a:off x="6096000" y="1524000"/>
            <a:ext cx="2133600" cy="1219200"/>
          </a:xfrm>
          <a:prstGeom prst="roundRect">
            <a:avLst/>
          </a:prstGeom>
          <a:solidFill>
            <a:schemeClr val="bg2">
              <a:lumMod val="50000"/>
            </a:schemeClr>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bg1"/>
                </a:solidFill>
                <a:effectLst/>
              </a:rPr>
              <a:t>“End hosts”</a:t>
            </a:r>
            <a:endParaRPr kumimoji="0" lang="en-US" sz="2000" b="0" i="0" u="none" strike="noStrike" cap="none" normalizeH="0" baseline="0" dirty="0">
              <a:ln>
                <a:noFill/>
              </a:ln>
              <a:solidFill>
                <a:schemeClr val="bg1"/>
              </a:solidFill>
              <a:effectLst/>
            </a:endParaRPr>
          </a:p>
          <a:p>
            <a:pPr marL="0" marR="0" indent="0" algn="ctr" defTabSz="914400" rtl="0" eaLnBrk="1" fontAlgn="base" latinLnBrk="0" hangingPunct="1">
              <a:lnSpc>
                <a:spcPct val="100000"/>
              </a:lnSpc>
              <a:spcBef>
                <a:spcPct val="0"/>
              </a:spcBef>
              <a:spcAft>
                <a:spcPct val="0"/>
              </a:spcAft>
              <a:buClrTx/>
              <a:buSzTx/>
              <a:buFontTx/>
              <a:buNone/>
            </a:pPr>
            <a:r>
              <a:rPr lang="en-US" sz="2000" b="0" dirty="0">
                <a:solidFill>
                  <a:schemeClr val="bg1"/>
                </a:solidFill>
              </a:rPr>
              <a:t>“Clients”, “Users”</a:t>
            </a:r>
            <a:endParaRPr lang="en-US" sz="2000" b="0" dirty="0">
              <a:solidFill>
                <a:schemeClr val="bg1"/>
              </a:solidFill>
            </a:endParaRPr>
          </a:p>
          <a:p>
            <a:pPr marL="0" marR="0" indent="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bg1"/>
                </a:solidFill>
                <a:effectLst/>
              </a:rPr>
              <a:t>“End points”</a:t>
            </a:r>
            <a:endParaRPr kumimoji="0" lang="en-US" sz="2000" b="0" i="0" u="none" strike="noStrike" cap="none" normalizeH="0" baseline="0" dirty="0">
              <a:ln>
                <a:noFill/>
              </a:ln>
              <a:solidFill>
                <a:schemeClr val="bg1"/>
              </a:solidFill>
              <a:effectLst/>
            </a:endParaRPr>
          </a:p>
        </p:txBody>
      </p:sp>
      <p:sp>
        <p:nvSpPr>
          <p:cNvPr id="123" name="Rounded Rectangle 122"/>
          <p:cNvSpPr/>
          <p:nvPr/>
        </p:nvSpPr>
        <p:spPr bwMode="auto">
          <a:xfrm>
            <a:off x="5486400" y="5707008"/>
            <a:ext cx="2743200" cy="609600"/>
          </a:xfrm>
          <a:prstGeom prst="roundRect">
            <a:avLst/>
          </a:prstGeom>
          <a:solidFill>
            <a:srgbClr val="0000FF"/>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bg1"/>
                </a:solidFill>
                <a:effectLst/>
              </a:rPr>
              <a:t>“Interior</a:t>
            </a:r>
            <a:r>
              <a:rPr kumimoji="0" lang="en-US" sz="2000" b="0" i="0" u="none" strike="noStrike" cap="none" normalizeH="0" dirty="0">
                <a:ln>
                  <a:noFill/>
                </a:ln>
                <a:solidFill>
                  <a:schemeClr val="bg1"/>
                </a:solidFill>
                <a:effectLst/>
              </a:rPr>
              <a:t> </a:t>
            </a:r>
            <a:r>
              <a:rPr kumimoji="0" lang="en-US" sz="2000" b="0" i="0" u="none" strike="noStrike" cap="none" normalizeH="0" baseline="0" dirty="0">
                <a:ln>
                  <a:noFill/>
                </a:ln>
                <a:solidFill>
                  <a:schemeClr val="bg1"/>
                </a:solidFill>
                <a:effectLst/>
              </a:rPr>
              <a:t>Routers”</a:t>
            </a:r>
            <a:endParaRPr kumimoji="0" lang="en-US" sz="2000" b="0" i="0" u="none" strike="noStrike" cap="none" normalizeH="0" baseline="0" dirty="0">
              <a:ln>
                <a:noFill/>
              </a:ln>
              <a:solidFill>
                <a:schemeClr val="bg1"/>
              </a:solidFill>
              <a:effectLst/>
            </a:endParaRPr>
          </a:p>
        </p:txBody>
      </p:sp>
      <p:sp>
        <p:nvSpPr>
          <p:cNvPr id="125" name="Rounded Rectangle 124"/>
          <p:cNvSpPr/>
          <p:nvPr/>
        </p:nvSpPr>
        <p:spPr bwMode="auto">
          <a:xfrm>
            <a:off x="369849" y="266700"/>
            <a:ext cx="7620000" cy="941410"/>
          </a:xfrm>
          <a:prstGeom prst="roundRect">
            <a:avLst/>
          </a:prstGeom>
          <a:solidFill>
            <a:schemeClr val="bg2">
              <a:lumMod val="50000"/>
            </a:schemeClr>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bg1"/>
                </a:solidFill>
                <a:effectLst/>
              </a:rPr>
              <a:t>“Autonomous </a:t>
            </a:r>
            <a:r>
              <a:rPr lang="en-US" sz="2000" b="0" dirty="0">
                <a:solidFill>
                  <a:schemeClr val="bg1"/>
                </a:solidFill>
              </a:rPr>
              <a:t>System (AS)</a:t>
            </a:r>
            <a:r>
              <a:rPr kumimoji="0" lang="en-US" sz="2000" b="0" i="0" u="none" strike="noStrike" cap="none" normalizeH="0" baseline="0" dirty="0">
                <a:ln>
                  <a:noFill/>
                </a:ln>
                <a:solidFill>
                  <a:schemeClr val="bg1"/>
                </a:solidFill>
                <a:effectLst/>
              </a:rPr>
              <a:t>” or</a:t>
            </a:r>
            <a:r>
              <a:rPr kumimoji="0" lang="en-US" sz="2000" b="0" i="0" u="none" strike="noStrike" cap="none" normalizeH="0" dirty="0">
                <a:ln>
                  <a:noFill/>
                </a:ln>
                <a:solidFill>
                  <a:schemeClr val="bg1"/>
                </a:solidFill>
                <a:effectLst/>
              </a:rPr>
              <a:t> “Domain”</a:t>
            </a:r>
            <a:br>
              <a:rPr lang="en-US" sz="2000" b="0" dirty="0">
                <a:solidFill>
                  <a:schemeClr val="bg1"/>
                </a:solidFill>
              </a:rPr>
            </a:br>
            <a:r>
              <a:rPr lang="en-US" sz="2000" b="0" dirty="0">
                <a:solidFill>
                  <a:schemeClr val="bg1"/>
                </a:solidFill>
              </a:rPr>
              <a:t>Region of a network under a </a:t>
            </a:r>
            <a:r>
              <a:rPr kumimoji="0" lang="en-US" sz="2000" b="0" i="0" u="none" strike="noStrike" cap="none" normalizeH="0" baseline="0" dirty="0">
                <a:ln>
                  <a:noFill/>
                </a:ln>
                <a:solidFill>
                  <a:schemeClr val="bg1"/>
                </a:solidFill>
                <a:effectLst/>
              </a:rPr>
              <a:t>single</a:t>
            </a:r>
            <a:r>
              <a:rPr kumimoji="0" lang="en-US" sz="2000" b="0" i="0" u="none" strike="noStrike" cap="none" normalizeH="0" dirty="0">
                <a:ln>
                  <a:noFill/>
                </a:ln>
                <a:solidFill>
                  <a:schemeClr val="bg1"/>
                </a:solidFill>
                <a:effectLst/>
              </a:rPr>
              <a:t> </a:t>
            </a:r>
            <a:r>
              <a:rPr kumimoji="0" lang="en-US" sz="2000" b="0" i="0" u="none" strike="noStrike" cap="none" normalizeH="0" baseline="0" dirty="0">
                <a:ln>
                  <a:noFill/>
                </a:ln>
                <a:solidFill>
                  <a:schemeClr val="bg1"/>
                </a:solidFill>
                <a:effectLst/>
              </a:rPr>
              <a:t>administrative</a:t>
            </a:r>
            <a:r>
              <a:rPr kumimoji="0" lang="en-US" sz="2000" b="0" i="0" u="none" strike="noStrike" cap="none" normalizeH="0" dirty="0">
                <a:ln>
                  <a:noFill/>
                </a:ln>
                <a:solidFill>
                  <a:schemeClr val="bg1"/>
                </a:solidFill>
                <a:effectLst/>
              </a:rPr>
              <a:t> entity</a:t>
            </a:r>
            <a:endParaRPr kumimoji="0" lang="en-US" sz="2000" b="0" i="0" u="none" strike="noStrike" cap="none" normalizeH="0" baseline="0" dirty="0">
              <a:ln>
                <a:noFill/>
              </a:ln>
              <a:solidFill>
                <a:schemeClr val="bg1"/>
              </a:solidFill>
              <a:effectLst/>
            </a:endParaRPr>
          </a:p>
        </p:txBody>
      </p:sp>
      <p:sp>
        <p:nvSpPr>
          <p:cNvPr id="3" name="Oval 2"/>
          <p:cNvSpPr/>
          <p:nvPr/>
        </p:nvSpPr>
        <p:spPr bwMode="auto">
          <a:xfrm>
            <a:off x="228600" y="2667000"/>
            <a:ext cx="1219200" cy="838200"/>
          </a:xfrm>
          <a:prstGeom prst="ellipse">
            <a:avLst/>
          </a:prstGeom>
          <a:noFill/>
          <a:ln w="19050" cap="flat" cmpd="sng" algn="ctr">
            <a:solidFill>
              <a:srgbClr val="0000FF"/>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rgbClr val="FF0000"/>
              </a:solidFill>
              <a:effectLst/>
              <a:latin typeface="Courier New" panose="02070309020205020404" charset="0"/>
            </a:endParaRPr>
          </a:p>
        </p:txBody>
      </p:sp>
      <p:sp>
        <p:nvSpPr>
          <p:cNvPr id="64" name="Oval 63"/>
          <p:cNvSpPr/>
          <p:nvPr/>
        </p:nvSpPr>
        <p:spPr bwMode="auto">
          <a:xfrm>
            <a:off x="3771900" y="2219325"/>
            <a:ext cx="1219200" cy="838200"/>
          </a:xfrm>
          <a:prstGeom prst="ellipse">
            <a:avLst/>
          </a:prstGeom>
          <a:noFill/>
          <a:ln w="19050" cap="flat" cmpd="sng" algn="ctr">
            <a:solidFill>
              <a:srgbClr val="0000FF"/>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rgbClr val="FF0000"/>
              </a:solidFill>
              <a:effectLst/>
              <a:latin typeface="Courier New" panose="02070309020205020404" charset="0"/>
            </a:endParaRPr>
          </a:p>
        </p:txBody>
      </p:sp>
      <p:sp>
        <p:nvSpPr>
          <p:cNvPr id="65" name="Oval 64"/>
          <p:cNvSpPr/>
          <p:nvPr/>
        </p:nvSpPr>
        <p:spPr bwMode="auto">
          <a:xfrm>
            <a:off x="7859751" y="3352800"/>
            <a:ext cx="945606" cy="838200"/>
          </a:xfrm>
          <a:prstGeom prst="ellipse">
            <a:avLst/>
          </a:prstGeom>
          <a:noFill/>
          <a:ln w="19050" cap="flat" cmpd="sng" algn="ctr">
            <a:solidFill>
              <a:srgbClr val="0000FF"/>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rgbClr val="FF0000"/>
              </a:solidFill>
              <a:effectLst/>
              <a:latin typeface="Courier New" panose="02070309020205020404" charset="0"/>
            </a:endParaRPr>
          </a:p>
        </p:txBody>
      </p:sp>
      <p:sp>
        <p:nvSpPr>
          <p:cNvPr id="66" name="Oval 65"/>
          <p:cNvSpPr/>
          <p:nvPr/>
        </p:nvSpPr>
        <p:spPr bwMode="auto">
          <a:xfrm>
            <a:off x="1600200" y="4419600"/>
            <a:ext cx="1219200" cy="838200"/>
          </a:xfrm>
          <a:prstGeom prst="ellipse">
            <a:avLst/>
          </a:prstGeom>
          <a:noFill/>
          <a:ln w="19050" cap="flat" cmpd="sng" algn="ctr">
            <a:solidFill>
              <a:srgbClr val="0000FF"/>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rgbClr val="FF0000"/>
              </a:solidFill>
              <a:effectLst/>
              <a:latin typeface="Courier New" panose="02070309020205020404" charset="0"/>
            </a:endParaRPr>
          </a:p>
        </p:txBody>
      </p:sp>
      <p:sp>
        <p:nvSpPr>
          <p:cNvPr id="67" name="Oval 66"/>
          <p:cNvSpPr/>
          <p:nvPr/>
        </p:nvSpPr>
        <p:spPr bwMode="auto">
          <a:xfrm>
            <a:off x="5934307" y="4781550"/>
            <a:ext cx="1219200" cy="838200"/>
          </a:xfrm>
          <a:prstGeom prst="ellipse">
            <a:avLst/>
          </a:prstGeom>
          <a:noFill/>
          <a:ln w="19050" cap="flat" cmpd="sng" algn="ctr">
            <a:solidFill>
              <a:srgbClr val="0000FF"/>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rgbClr val="FF0000"/>
              </a:solidFill>
              <a:effectLst/>
              <a:latin typeface="Courier New" panose="02070309020205020404" charset="0"/>
            </a:endParaRPr>
          </a:p>
        </p:txBody>
      </p:sp>
      <p:sp>
        <p:nvSpPr>
          <p:cNvPr id="68" name="Oval 67"/>
          <p:cNvSpPr/>
          <p:nvPr/>
        </p:nvSpPr>
        <p:spPr bwMode="auto">
          <a:xfrm>
            <a:off x="4267200" y="3886200"/>
            <a:ext cx="838200" cy="609600"/>
          </a:xfrm>
          <a:prstGeom prst="ellipse">
            <a:avLst/>
          </a:prstGeom>
          <a:noFill/>
          <a:ln w="19050" cap="flat" cmpd="sng" algn="ctr">
            <a:solidFill>
              <a:srgbClr val="D3A600"/>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rgbClr val="FF0000"/>
              </a:solidFill>
              <a:effectLst/>
              <a:latin typeface="Courier New" panose="02070309020205020404" charset="0"/>
            </a:endParaRPr>
          </a:p>
        </p:txBody>
      </p:sp>
      <p:sp>
        <p:nvSpPr>
          <p:cNvPr id="70" name="Oval 69"/>
          <p:cNvSpPr/>
          <p:nvPr/>
        </p:nvSpPr>
        <p:spPr bwMode="auto">
          <a:xfrm>
            <a:off x="5410200" y="3505200"/>
            <a:ext cx="838200" cy="609600"/>
          </a:xfrm>
          <a:prstGeom prst="ellipse">
            <a:avLst/>
          </a:prstGeom>
          <a:noFill/>
          <a:ln w="19050" cap="flat" cmpd="sng" algn="ctr">
            <a:solidFill>
              <a:srgbClr val="D3A600"/>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rgbClr val="FF0000"/>
              </a:solidFill>
              <a:effectLst/>
              <a:latin typeface="Courier New" panose="02070309020205020404" charset="0"/>
            </a:endParaRPr>
          </a:p>
        </p:txBody>
      </p:sp>
      <p:sp>
        <p:nvSpPr>
          <p:cNvPr id="71" name="Oval 70"/>
          <p:cNvSpPr/>
          <p:nvPr/>
        </p:nvSpPr>
        <p:spPr bwMode="auto">
          <a:xfrm>
            <a:off x="2895600" y="3048000"/>
            <a:ext cx="838200" cy="609600"/>
          </a:xfrm>
          <a:prstGeom prst="ellipse">
            <a:avLst/>
          </a:prstGeom>
          <a:noFill/>
          <a:ln w="19050" cap="flat" cmpd="sng" algn="ctr">
            <a:solidFill>
              <a:srgbClr val="D3A600"/>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rgbClr val="FF0000"/>
              </a:solidFill>
              <a:effectLst/>
              <a:latin typeface="Courier New" panose="02070309020205020404" charset="0"/>
            </a:endParaRPr>
          </a:p>
        </p:txBody>
      </p:sp>
      <p:sp>
        <p:nvSpPr>
          <p:cNvPr id="72" name="Oval 71"/>
          <p:cNvSpPr/>
          <p:nvPr/>
        </p:nvSpPr>
        <p:spPr bwMode="auto">
          <a:xfrm>
            <a:off x="2895600" y="3886200"/>
            <a:ext cx="838200" cy="609600"/>
          </a:xfrm>
          <a:prstGeom prst="ellipse">
            <a:avLst/>
          </a:prstGeom>
          <a:noFill/>
          <a:ln w="19050" cap="flat" cmpd="sng" algn="ctr">
            <a:solidFill>
              <a:srgbClr val="D3A600"/>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rgbClr val="FF0000"/>
              </a:solidFill>
              <a:effectLst/>
              <a:latin typeface="Courier New" panose="02070309020205020404" charset="0"/>
            </a:endParaRPr>
          </a:p>
        </p:txBody>
      </p:sp>
      <p:grpSp>
        <p:nvGrpSpPr>
          <p:cNvPr id="40" name="Group 39"/>
          <p:cNvGrpSpPr/>
          <p:nvPr/>
        </p:nvGrpSpPr>
        <p:grpSpPr>
          <a:xfrm>
            <a:off x="2438400" y="1208110"/>
            <a:ext cx="3505200" cy="2769583"/>
            <a:chOff x="2438400" y="1295400"/>
            <a:chExt cx="3505200" cy="2679311"/>
          </a:xfrm>
        </p:grpSpPr>
        <p:cxnSp>
          <p:nvCxnSpPr>
            <p:cNvPr id="15" name="Straight Arrow Connector 14"/>
            <p:cNvCxnSpPr/>
            <p:nvPr/>
          </p:nvCxnSpPr>
          <p:spPr bwMode="auto">
            <a:xfrm>
              <a:off x="2438400" y="1295400"/>
              <a:ext cx="76200" cy="914400"/>
            </a:xfrm>
            <a:prstGeom prst="straightConnector1">
              <a:avLst/>
            </a:prstGeom>
            <a:noFill/>
            <a:ln w="28575" cap="flat" cmpd="sng" algn="ctr">
              <a:solidFill>
                <a:srgbClr val="0000FF"/>
              </a:solidFill>
              <a:prstDash val="solid"/>
              <a:round/>
              <a:headEnd type="none" w="med" len="med"/>
              <a:tailEnd type="arrow"/>
            </a:ln>
            <a:effectLst/>
          </p:spPr>
        </p:cxnSp>
        <p:cxnSp>
          <p:nvCxnSpPr>
            <p:cNvPr id="75" name="Straight Arrow Connector 74"/>
            <p:cNvCxnSpPr>
              <a:endCxn id="4" idx="3"/>
            </p:cNvCxnSpPr>
            <p:nvPr/>
          </p:nvCxnSpPr>
          <p:spPr bwMode="auto">
            <a:xfrm>
              <a:off x="3962400" y="1295400"/>
              <a:ext cx="0" cy="2679311"/>
            </a:xfrm>
            <a:prstGeom prst="straightConnector1">
              <a:avLst/>
            </a:prstGeom>
            <a:noFill/>
            <a:ln w="28575" cap="flat" cmpd="sng" algn="ctr">
              <a:solidFill>
                <a:srgbClr val="0000FF"/>
              </a:solidFill>
              <a:prstDash val="solid"/>
              <a:round/>
              <a:headEnd type="none" w="med" len="med"/>
              <a:tailEnd type="arrow"/>
            </a:ln>
            <a:effectLst/>
          </p:spPr>
        </p:cxnSp>
        <p:cxnSp>
          <p:nvCxnSpPr>
            <p:cNvPr id="77" name="Straight Arrow Connector 76"/>
            <p:cNvCxnSpPr/>
            <p:nvPr/>
          </p:nvCxnSpPr>
          <p:spPr bwMode="auto">
            <a:xfrm>
              <a:off x="4485446" y="1295400"/>
              <a:ext cx="1458154" cy="2057399"/>
            </a:xfrm>
            <a:prstGeom prst="straightConnector1">
              <a:avLst/>
            </a:prstGeom>
            <a:noFill/>
            <a:ln w="28575" cap="flat" cmpd="sng" algn="ctr">
              <a:solidFill>
                <a:srgbClr val="0000FF"/>
              </a:solidFill>
              <a:prstDash val="solid"/>
              <a:round/>
              <a:headEnd type="none" w="med" len="med"/>
              <a:tailEnd type="arrow"/>
            </a:ln>
            <a:effectLst/>
          </p:spPr>
        </p:cxnSp>
      </p:grpSp>
      <p:grpSp>
        <p:nvGrpSpPr>
          <p:cNvPr id="41" name="Group 40"/>
          <p:cNvGrpSpPr/>
          <p:nvPr/>
        </p:nvGrpSpPr>
        <p:grpSpPr>
          <a:xfrm>
            <a:off x="1371600" y="2667000"/>
            <a:ext cx="6019800" cy="2667000"/>
            <a:chOff x="1371600" y="2667000"/>
            <a:chExt cx="6019800" cy="2667000"/>
          </a:xfrm>
        </p:grpSpPr>
        <p:sp>
          <p:nvSpPr>
            <p:cNvPr id="80" name="Oval 79"/>
            <p:cNvSpPr/>
            <p:nvPr/>
          </p:nvSpPr>
          <p:spPr bwMode="auto">
            <a:xfrm>
              <a:off x="1371600" y="2667000"/>
              <a:ext cx="685800" cy="533400"/>
            </a:xfrm>
            <a:prstGeom prst="ellipse">
              <a:avLst/>
            </a:prstGeom>
            <a:noFill/>
            <a:ln w="19050" cap="flat" cmpd="sng" algn="ctr">
              <a:solidFill>
                <a:srgbClr val="0000FF"/>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rgbClr val="FF0000"/>
                </a:solidFill>
                <a:effectLst/>
                <a:latin typeface="Courier New" panose="02070309020205020404" charset="0"/>
              </a:endParaRPr>
            </a:p>
          </p:txBody>
        </p:sp>
        <p:sp>
          <p:nvSpPr>
            <p:cNvPr id="82" name="Oval 81"/>
            <p:cNvSpPr/>
            <p:nvPr/>
          </p:nvSpPr>
          <p:spPr bwMode="auto">
            <a:xfrm>
              <a:off x="3581400" y="4267200"/>
              <a:ext cx="838200" cy="609600"/>
            </a:xfrm>
            <a:prstGeom prst="ellipse">
              <a:avLst/>
            </a:prstGeom>
            <a:noFill/>
            <a:ln w="19050" cap="flat" cmpd="sng" algn="ctr">
              <a:solidFill>
                <a:srgbClr val="0000FF"/>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rgbClr val="FF0000"/>
                </a:solidFill>
                <a:effectLst/>
                <a:latin typeface="Courier New" panose="02070309020205020404" charset="0"/>
              </a:endParaRPr>
            </a:p>
          </p:txBody>
        </p:sp>
        <p:sp>
          <p:nvSpPr>
            <p:cNvPr id="83" name="Oval 82"/>
            <p:cNvSpPr/>
            <p:nvPr/>
          </p:nvSpPr>
          <p:spPr bwMode="auto">
            <a:xfrm>
              <a:off x="2362200" y="2667000"/>
              <a:ext cx="685800" cy="533400"/>
            </a:xfrm>
            <a:prstGeom prst="ellipse">
              <a:avLst/>
            </a:prstGeom>
            <a:noFill/>
            <a:ln w="19050" cap="flat" cmpd="sng" algn="ctr">
              <a:solidFill>
                <a:srgbClr val="0000FF"/>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rgbClr val="FF0000"/>
                </a:solidFill>
                <a:effectLst/>
                <a:latin typeface="Courier New" panose="02070309020205020404" charset="0"/>
              </a:endParaRPr>
            </a:p>
          </p:txBody>
        </p:sp>
        <p:sp>
          <p:nvSpPr>
            <p:cNvPr id="85" name="Oval 84"/>
            <p:cNvSpPr/>
            <p:nvPr/>
          </p:nvSpPr>
          <p:spPr bwMode="auto">
            <a:xfrm>
              <a:off x="4191000" y="4800600"/>
              <a:ext cx="685800" cy="533400"/>
            </a:xfrm>
            <a:prstGeom prst="ellipse">
              <a:avLst/>
            </a:prstGeom>
            <a:noFill/>
            <a:ln w="19050" cap="flat" cmpd="sng" algn="ctr">
              <a:solidFill>
                <a:srgbClr val="0000FF"/>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rgbClr val="FF0000"/>
                </a:solidFill>
                <a:effectLst/>
                <a:latin typeface="Courier New" panose="02070309020205020404" charset="0"/>
              </a:endParaRPr>
            </a:p>
          </p:txBody>
        </p:sp>
        <p:sp>
          <p:nvSpPr>
            <p:cNvPr id="86" name="Oval 85"/>
            <p:cNvSpPr/>
            <p:nvPr/>
          </p:nvSpPr>
          <p:spPr bwMode="auto">
            <a:xfrm>
              <a:off x="6705600" y="3048000"/>
              <a:ext cx="685800" cy="533400"/>
            </a:xfrm>
            <a:prstGeom prst="ellipse">
              <a:avLst/>
            </a:prstGeom>
            <a:noFill/>
            <a:ln w="19050" cap="flat" cmpd="sng" algn="ctr">
              <a:solidFill>
                <a:srgbClr val="0000FF"/>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rgbClr val="FF0000"/>
                </a:solidFill>
                <a:effectLst/>
                <a:latin typeface="Courier New" panose="02070309020205020404" charset="0"/>
              </a:endParaRPr>
            </a:p>
          </p:txBody>
        </p:sp>
        <p:sp>
          <p:nvSpPr>
            <p:cNvPr id="88" name="Oval 87"/>
            <p:cNvSpPr/>
            <p:nvPr/>
          </p:nvSpPr>
          <p:spPr bwMode="auto">
            <a:xfrm>
              <a:off x="6248400" y="4114800"/>
              <a:ext cx="685800" cy="533400"/>
            </a:xfrm>
            <a:prstGeom prst="ellipse">
              <a:avLst/>
            </a:prstGeom>
            <a:noFill/>
            <a:ln w="19050" cap="flat" cmpd="sng" algn="ctr">
              <a:solidFill>
                <a:srgbClr val="0000FF"/>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rgbClr val="FF0000"/>
                </a:solidFill>
                <a:effectLst/>
                <a:latin typeface="Courier New" panose="02070309020205020404" charset="0"/>
              </a:endParaRPr>
            </a:p>
          </p:txBody>
        </p:sp>
      </p:grpSp>
      <p:sp>
        <p:nvSpPr>
          <p:cNvPr id="91" name="Freeform 90"/>
          <p:cNvSpPr/>
          <p:nvPr/>
        </p:nvSpPr>
        <p:spPr>
          <a:xfrm>
            <a:off x="1064110" y="3266204"/>
            <a:ext cx="5565290" cy="1610596"/>
          </a:xfrm>
          <a:custGeom>
            <a:avLst/>
            <a:gdLst>
              <a:gd name="connsiteX0" fmla="*/ 0 w 5565290"/>
              <a:gd name="connsiteY0" fmla="*/ 11246 h 1610596"/>
              <a:gd name="connsiteX1" fmla="*/ 564396 w 5565290"/>
              <a:gd name="connsiteY1" fmla="*/ 42605 h 1610596"/>
              <a:gd name="connsiteX2" fmla="*/ 1285569 w 5565290"/>
              <a:gd name="connsiteY2" fmla="*/ 356204 h 1610596"/>
              <a:gd name="connsiteX3" fmla="*/ 2194874 w 5565290"/>
              <a:gd name="connsiteY3" fmla="*/ 356204 h 1610596"/>
              <a:gd name="connsiteX4" fmla="*/ 2257584 w 5565290"/>
              <a:gd name="connsiteY4" fmla="*/ 936360 h 1610596"/>
              <a:gd name="connsiteX5" fmla="*/ 2931724 w 5565290"/>
              <a:gd name="connsiteY5" fmla="*/ 1281318 h 1610596"/>
              <a:gd name="connsiteX6" fmla="*/ 3652897 w 5565290"/>
              <a:gd name="connsiteY6" fmla="*/ 1030440 h 1610596"/>
              <a:gd name="connsiteX7" fmla="*/ 4734656 w 5565290"/>
              <a:gd name="connsiteY7" fmla="*/ 560042 h 1610596"/>
              <a:gd name="connsiteX8" fmla="*/ 5502862 w 5565290"/>
              <a:gd name="connsiteY8" fmla="*/ 1296998 h 1610596"/>
              <a:gd name="connsiteX9" fmla="*/ 5518539 w 5565290"/>
              <a:gd name="connsiteY9" fmla="*/ 1610596 h 161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65290" h="1610596">
                <a:moveTo>
                  <a:pt x="0" y="11246"/>
                </a:moveTo>
                <a:cubicBezTo>
                  <a:pt x="175067" y="-1821"/>
                  <a:pt x="350135" y="-14888"/>
                  <a:pt x="564396" y="42605"/>
                </a:cubicBezTo>
                <a:cubicBezTo>
                  <a:pt x="778657" y="100098"/>
                  <a:pt x="1013823" y="303938"/>
                  <a:pt x="1285569" y="356204"/>
                </a:cubicBezTo>
                <a:cubicBezTo>
                  <a:pt x="1557315" y="408471"/>
                  <a:pt x="2032872" y="259511"/>
                  <a:pt x="2194874" y="356204"/>
                </a:cubicBezTo>
                <a:cubicBezTo>
                  <a:pt x="2356876" y="452897"/>
                  <a:pt x="2134776" y="782174"/>
                  <a:pt x="2257584" y="936360"/>
                </a:cubicBezTo>
                <a:cubicBezTo>
                  <a:pt x="2380392" y="1090546"/>
                  <a:pt x="2699172" y="1265638"/>
                  <a:pt x="2931724" y="1281318"/>
                </a:cubicBezTo>
                <a:cubicBezTo>
                  <a:pt x="3164276" y="1296998"/>
                  <a:pt x="3352408" y="1150653"/>
                  <a:pt x="3652897" y="1030440"/>
                </a:cubicBezTo>
                <a:cubicBezTo>
                  <a:pt x="3953386" y="910227"/>
                  <a:pt x="4426329" y="515616"/>
                  <a:pt x="4734656" y="560042"/>
                </a:cubicBezTo>
                <a:cubicBezTo>
                  <a:pt x="5042983" y="604468"/>
                  <a:pt x="5372215" y="1121906"/>
                  <a:pt x="5502862" y="1296998"/>
                </a:cubicBezTo>
                <a:cubicBezTo>
                  <a:pt x="5633509" y="1472090"/>
                  <a:pt x="5518539" y="1610596"/>
                  <a:pt x="5518539" y="1610596"/>
                </a:cubicBezTo>
              </a:path>
            </a:pathLst>
          </a:custGeom>
          <a:ln w="38100" cmpd="sng">
            <a:solidFill>
              <a:srgbClr val="008000"/>
            </a:solidFill>
          </a:ln>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92" name="Rounded Rectangle 91"/>
          <p:cNvSpPr/>
          <p:nvPr/>
        </p:nvSpPr>
        <p:spPr bwMode="auto">
          <a:xfrm>
            <a:off x="762000" y="3810000"/>
            <a:ext cx="2133600" cy="609600"/>
          </a:xfrm>
          <a:prstGeom prst="roundRect">
            <a:avLst/>
          </a:prstGeom>
          <a:solidFill>
            <a:srgbClr val="008000"/>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bg1"/>
                </a:solidFill>
                <a:effectLst/>
              </a:rPr>
              <a:t>“Route” or</a:t>
            </a:r>
            <a:r>
              <a:rPr kumimoji="0" lang="en-US" sz="2000" b="0" i="0" u="none" strike="noStrike" cap="none" normalizeH="0" dirty="0">
                <a:ln>
                  <a:noFill/>
                </a:ln>
                <a:solidFill>
                  <a:schemeClr val="bg1"/>
                </a:solidFill>
                <a:effectLst/>
              </a:rPr>
              <a:t> </a:t>
            </a:r>
            <a:r>
              <a:rPr kumimoji="0" lang="en-US" sz="2000" b="0" i="0" u="none" strike="noStrike" cap="none" normalizeH="0" baseline="0" dirty="0">
                <a:ln>
                  <a:noFill/>
                </a:ln>
                <a:solidFill>
                  <a:schemeClr val="bg1"/>
                </a:solidFill>
                <a:effectLst/>
              </a:rPr>
              <a:t>“Path”</a:t>
            </a:r>
            <a:endParaRPr kumimoji="0" lang="en-US" sz="2000" b="0" i="0" u="none" strike="noStrike" cap="none" normalizeH="0" baseline="0" dirty="0">
              <a:ln>
                <a:noFill/>
              </a:ln>
              <a:solidFill>
                <a:schemeClr val="bg1"/>
              </a:solidFill>
              <a:effectLst/>
            </a:endParaRPr>
          </a:p>
        </p:txBody>
      </p:sp>
      <p:sp>
        <p:nvSpPr>
          <p:cNvPr id="124" name="Rounded Rectangle 123"/>
          <p:cNvSpPr/>
          <p:nvPr/>
        </p:nvSpPr>
        <p:spPr bwMode="auto">
          <a:xfrm>
            <a:off x="1371600" y="5553075"/>
            <a:ext cx="2743200" cy="609600"/>
          </a:xfrm>
          <a:prstGeom prst="roundRect">
            <a:avLst/>
          </a:prstGeom>
          <a:solidFill>
            <a:srgbClr val="D3A600"/>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bg1"/>
                </a:solidFill>
                <a:effectLst/>
              </a:rPr>
              <a:t>“Border</a:t>
            </a:r>
            <a:r>
              <a:rPr kumimoji="0" lang="en-US" sz="2000" b="0" i="0" u="none" strike="noStrike" cap="none" normalizeH="0" dirty="0">
                <a:ln>
                  <a:noFill/>
                </a:ln>
                <a:solidFill>
                  <a:schemeClr val="bg1"/>
                </a:solidFill>
                <a:effectLst/>
              </a:rPr>
              <a:t> </a:t>
            </a:r>
            <a:r>
              <a:rPr kumimoji="0" lang="en-US" sz="2000" b="0" i="0" u="none" strike="noStrike" cap="none" normalizeH="0" baseline="0" dirty="0">
                <a:ln>
                  <a:noFill/>
                </a:ln>
                <a:solidFill>
                  <a:schemeClr val="bg1"/>
                </a:solidFill>
                <a:effectLst/>
              </a:rPr>
              <a:t>Routers”</a:t>
            </a:r>
            <a:endParaRPr kumimoji="0" lang="en-US" sz="2000" b="0" i="0" u="none" strike="noStrike" cap="none" normalizeH="0" baseline="0" dirty="0">
              <a:ln>
                <a:noFill/>
              </a:ln>
              <a:solidFill>
                <a:schemeClr val="bg1"/>
              </a:solidFill>
              <a:effectLst/>
            </a:endParaRPr>
          </a:p>
        </p:txBody>
      </p:sp>
      <p:pic>
        <p:nvPicPr>
          <p:cNvPr id="94" name="Picture 93"/>
          <p:cNvPicPr>
            <a:picLocks noChangeAspect="1"/>
          </p:cNvPicPr>
          <p:nvPr/>
        </p:nvPicPr>
        <p:blipFill>
          <a:blip r:embed="rId1" cstate="screen"/>
          <a:stretch>
            <a:fillRect/>
          </a:stretch>
        </p:blipFill>
        <p:spPr>
          <a:xfrm>
            <a:off x="8077200" y="3465311"/>
            <a:ext cx="417443" cy="640080"/>
          </a:xfrm>
          <a:prstGeom prst="rect">
            <a:avLst/>
          </a:prstGeom>
        </p:spPr>
      </p:pic>
      <p:pic>
        <p:nvPicPr>
          <p:cNvPr id="95" name="Picture 94"/>
          <p:cNvPicPr>
            <a:picLocks noChangeAspect="1"/>
          </p:cNvPicPr>
          <p:nvPr/>
        </p:nvPicPr>
        <p:blipFill>
          <a:blip r:embed="rId1" cstate="screen"/>
          <a:stretch>
            <a:fillRect/>
          </a:stretch>
        </p:blipFill>
        <p:spPr>
          <a:xfrm>
            <a:off x="6364357" y="4899660"/>
            <a:ext cx="417443" cy="640080"/>
          </a:xfrm>
          <a:prstGeom prst="rect">
            <a:avLst/>
          </a:prstGeom>
        </p:spPr>
      </p:pic>
      <p:pic>
        <p:nvPicPr>
          <p:cNvPr id="97" name="Picture 96"/>
          <p:cNvPicPr>
            <a:picLocks noChangeAspect="1"/>
          </p:cNvPicPr>
          <p:nvPr/>
        </p:nvPicPr>
        <p:blipFill>
          <a:blip r:embed="rId1" cstate="screen"/>
          <a:stretch>
            <a:fillRect/>
          </a:stretch>
        </p:blipFill>
        <p:spPr>
          <a:xfrm>
            <a:off x="2010603" y="4478995"/>
            <a:ext cx="417443" cy="640080"/>
          </a:xfrm>
          <a:prstGeom prst="rect">
            <a:avLst/>
          </a:prstGeom>
        </p:spPr>
      </p:pic>
      <p:pic>
        <p:nvPicPr>
          <p:cNvPr id="100" name="Picture 99"/>
          <p:cNvPicPr>
            <a:picLocks noChangeAspect="1"/>
          </p:cNvPicPr>
          <p:nvPr/>
        </p:nvPicPr>
        <p:blipFill>
          <a:blip r:embed="rId1" cstate="screen"/>
          <a:stretch>
            <a:fillRect/>
          </a:stretch>
        </p:blipFill>
        <p:spPr>
          <a:xfrm>
            <a:off x="637942" y="2778884"/>
            <a:ext cx="417443" cy="640080"/>
          </a:xfrm>
          <a:prstGeom prst="rect">
            <a:avLst/>
          </a:prstGeom>
        </p:spPr>
      </p:pic>
      <p:cxnSp>
        <p:nvCxnSpPr>
          <p:cNvPr id="101" name="Straight Connector 100"/>
          <p:cNvCxnSpPr>
            <a:stCxn id="31" idx="3"/>
          </p:cNvCxnSpPr>
          <p:nvPr/>
        </p:nvCxnSpPr>
        <p:spPr bwMode="auto">
          <a:xfrm>
            <a:off x="3971925" y="4648200"/>
            <a:ext cx="371475" cy="447675"/>
          </a:xfrm>
          <a:prstGeom prst="line">
            <a:avLst/>
          </a:prstGeom>
          <a:no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6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73"/>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2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7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2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24"/>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68"/>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70"/>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71"/>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72"/>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123"/>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4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123"/>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41"/>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9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123" grpId="0" animBg="1"/>
      <p:bldP spid="123" grpId="1" animBg="1"/>
      <p:bldP spid="125" grpId="0" animBg="1"/>
      <p:bldP spid="125" grpId="1" animBg="1"/>
      <p:bldP spid="3" grpId="0" animBg="1"/>
      <p:bldP spid="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70" grpId="0" animBg="1"/>
      <p:bldP spid="70" grpId="1" animBg="1"/>
      <p:bldP spid="71" grpId="0" animBg="1"/>
      <p:bldP spid="71" grpId="1" animBg="1"/>
      <p:bldP spid="72" grpId="0" animBg="1"/>
      <p:bldP spid="72" grpId="1" animBg="1"/>
      <p:bldP spid="91" grpId="0" animBg="1"/>
      <p:bldP spid="92" grpId="0" animBg="1"/>
      <p:bldP spid="124" grpId="0" animBg="1"/>
      <p:bldP spid="124"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works if…</a:t>
            </a:r>
            <a:endParaRPr lang="en-US" dirty="0"/>
          </a:p>
        </p:txBody>
      </p:sp>
      <p:sp>
        <p:nvSpPr>
          <p:cNvPr id="3" name="Content Placeholder 2"/>
          <p:cNvSpPr>
            <a:spLocks noGrp="1"/>
          </p:cNvSpPr>
          <p:nvPr>
            <p:ph idx="1"/>
          </p:nvPr>
        </p:nvSpPr>
        <p:spPr>
          <a:xfrm>
            <a:off x="609600" y="4114829"/>
            <a:ext cx="7924800" cy="1913493"/>
          </a:xfrm>
        </p:spPr>
        <p:txBody>
          <a:bodyPr/>
          <a:lstStyle/>
          <a:p>
            <a:r>
              <a:rPr lang="en-US" sz="2400" dirty="0"/>
              <a:t>Groups of destinations reached via the same path</a:t>
            </a:r>
            <a:endParaRPr lang="en-US" sz="2400" dirty="0"/>
          </a:p>
          <a:p>
            <a:r>
              <a:rPr lang="en-US" sz="2400" dirty="0"/>
              <a:t>These groups are assigned contiguous addresses</a:t>
            </a:r>
            <a:endParaRPr lang="en-US" sz="2400" dirty="0"/>
          </a:p>
          <a:p>
            <a:r>
              <a:rPr lang="en-US" sz="2400" dirty="0"/>
              <a:t>These groups are relatively stable</a:t>
            </a:r>
            <a:endParaRPr lang="en-US" sz="2400" dirty="0"/>
          </a:p>
          <a:p>
            <a:r>
              <a:rPr lang="en-US" sz="2400" dirty="0"/>
              <a:t>Few enough groups to make forwarding easy</a:t>
            </a:r>
            <a:endParaRPr lang="en-US" sz="2400" dirty="0"/>
          </a:p>
          <a:p>
            <a:endParaRPr lang="en-US" sz="2400" dirty="0"/>
          </a:p>
        </p:txBody>
      </p:sp>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grpSp>
        <p:nvGrpSpPr>
          <p:cNvPr id="7" name="Group 6"/>
          <p:cNvGrpSpPr>
            <a:grpSpLocks noChangeAspect="1"/>
          </p:cNvGrpSpPr>
          <p:nvPr/>
        </p:nvGrpSpPr>
        <p:grpSpPr>
          <a:xfrm>
            <a:off x="1371600" y="1600201"/>
            <a:ext cx="6455664" cy="2453142"/>
            <a:chOff x="609600" y="1600200"/>
            <a:chExt cx="7909499" cy="3005597"/>
          </a:xfrm>
        </p:grpSpPr>
        <p:sp>
          <p:nvSpPr>
            <p:cNvPr id="8" name="Rectangle 7"/>
            <p:cNvSpPr/>
            <p:nvPr/>
          </p:nvSpPr>
          <p:spPr bwMode="auto">
            <a:xfrm>
              <a:off x="2514600" y="2667000"/>
              <a:ext cx="304800" cy="304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9" name="Rectangle 8"/>
            <p:cNvSpPr/>
            <p:nvPr/>
          </p:nvSpPr>
          <p:spPr bwMode="auto">
            <a:xfrm>
              <a:off x="4114800" y="2667000"/>
              <a:ext cx="304800" cy="304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0" name="Rectangle 9"/>
            <p:cNvSpPr/>
            <p:nvPr/>
          </p:nvSpPr>
          <p:spPr bwMode="auto">
            <a:xfrm>
              <a:off x="5867400" y="2667000"/>
              <a:ext cx="304800" cy="304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1" name="Oval 10"/>
            <p:cNvSpPr/>
            <p:nvPr/>
          </p:nvSpPr>
          <p:spPr bwMode="auto">
            <a:xfrm>
              <a:off x="1447800" y="1828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2" name="Oval 11"/>
            <p:cNvSpPr/>
            <p:nvPr/>
          </p:nvSpPr>
          <p:spPr bwMode="auto">
            <a:xfrm>
              <a:off x="990600" y="25146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3" name="Oval 12"/>
            <p:cNvSpPr/>
            <p:nvPr/>
          </p:nvSpPr>
          <p:spPr bwMode="auto">
            <a:xfrm>
              <a:off x="1600200" y="4114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4" name="Oval 13"/>
            <p:cNvSpPr/>
            <p:nvPr/>
          </p:nvSpPr>
          <p:spPr bwMode="auto">
            <a:xfrm>
              <a:off x="1219200" y="3352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5" name="Oval 14"/>
            <p:cNvSpPr/>
            <p:nvPr/>
          </p:nvSpPr>
          <p:spPr bwMode="auto">
            <a:xfrm>
              <a:off x="7315200" y="1828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6" name="Oval 15"/>
            <p:cNvSpPr/>
            <p:nvPr/>
          </p:nvSpPr>
          <p:spPr bwMode="auto">
            <a:xfrm>
              <a:off x="7848600" y="2590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7" name="Oval 16"/>
            <p:cNvSpPr/>
            <p:nvPr/>
          </p:nvSpPr>
          <p:spPr bwMode="auto">
            <a:xfrm>
              <a:off x="7315200" y="4114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8" name="Oval 17"/>
            <p:cNvSpPr/>
            <p:nvPr/>
          </p:nvSpPr>
          <p:spPr bwMode="auto">
            <a:xfrm>
              <a:off x="7543800" y="3352800"/>
              <a:ext cx="381000" cy="384048"/>
            </a:xfrm>
            <a:prstGeom prst="ellipse">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cxnSp>
          <p:nvCxnSpPr>
            <p:cNvPr id="19" name="Straight Connector 18"/>
            <p:cNvCxnSpPr>
              <a:stCxn id="12" idx="5"/>
              <a:endCxn id="9" idx="1"/>
            </p:cNvCxnSpPr>
            <p:nvPr/>
          </p:nvCxnSpPr>
          <p:spPr bwMode="auto">
            <a:xfrm>
              <a:off x="1773004" y="2156605"/>
              <a:ext cx="741596" cy="662795"/>
            </a:xfrm>
            <a:prstGeom prst="line">
              <a:avLst/>
            </a:prstGeom>
            <a:noFill/>
            <a:ln w="9525" cap="flat" cmpd="sng" algn="ctr">
              <a:solidFill>
                <a:schemeClr val="tx1"/>
              </a:solidFill>
              <a:prstDash val="solid"/>
              <a:round/>
              <a:headEnd type="none" w="med" len="med"/>
              <a:tailEnd type="none" w="med" len="med"/>
            </a:ln>
            <a:effectLst/>
          </p:spPr>
        </p:cxnSp>
        <p:cxnSp>
          <p:nvCxnSpPr>
            <p:cNvPr id="20" name="Straight Connector 19"/>
            <p:cNvCxnSpPr>
              <a:stCxn id="13" idx="6"/>
              <a:endCxn id="9" idx="1"/>
            </p:cNvCxnSpPr>
            <p:nvPr/>
          </p:nvCxnSpPr>
          <p:spPr bwMode="auto">
            <a:xfrm>
              <a:off x="1371600" y="2706624"/>
              <a:ext cx="1143000" cy="112776"/>
            </a:xfrm>
            <a:prstGeom prst="line">
              <a:avLst/>
            </a:prstGeom>
            <a:noFill/>
            <a:ln w="9525" cap="flat" cmpd="sng" algn="ctr">
              <a:solidFill>
                <a:schemeClr val="tx1"/>
              </a:solidFill>
              <a:prstDash val="solid"/>
              <a:round/>
              <a:headEnd type="none" w="med" len="med"/>
              <a:tailEnd type="none" w="med" len="med"/>
            </a:ln>
            <a:effectLst/>
          </p:spPr>
        </p:cxnSp>
        <p:cxnSp>
          <p:nvCxnSpPr>
            <p:cNvPr id="21" name="Straight Connector 20"/>
            <p:cNvCxnSpPr>
              <a:stCxn id="18" idx="1"/>
              <a:endCxn id="11" idx="3"/>
            </p:cNvCxnSpPr>
            <p:nvPr/>
          </p:nvCxnSpPr>
          <p:spPr bwMode="auto">
            <a:xfrm flipH="1" flipV="1">
              <a:off x="6172200" y="2819400"/>
              <a:ext cx="1198796" cy="1351643"/>
            </a:xfrm>
            <a:prstGeom prst="line">
              <a:avLst/>
            </a:prstGeom>
            <a:no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6172200" y="2743200"/>
              <a:ext cx="1676400" cy="76200"/>
            </a:xfrm>
            <a:prstGeom prst="line">
              <a:avLst/>
            </a:prstGeom>
            <a:noFill/>
            <a:ln w="9525" cap="flat" cmpd="sng" algn="ctr">
              <a:solidFill>
                <a:schemeClr val="tx1"/>
              </a:solidFill>
              <a:prstDash val="solid"/>
              <a:round/>
              <a:headEnd type="none" w="med" len="med"/>
              <a:tailEnd type="none" w="med" len="med"/>
            </a:ln>
            <a:effectLst/>
          </p:spPr>
        </p:cxnSp>
        <p:cxnSp>
          <p:nvCxnSpPr>
            <p:cNvPr id="23" name="Straight Connector 22"/>
            <p:cNvCxnSpPr>
              <a:endCxn id="11" idx="3"/>
            </p:cNvCxnSpPr>
            <p:nvPr/>
          </p:nvCxnSpPr>
          <p:spPr bwMode="auto">
            <a:xfrm flipH="1" flipV="1">
              <a:off x="6172200" y="2819400"/>
              <a:ext cx="1371600" cy="578038"/>
            </a:xfrm>
            <a:prstGeom prst="line">
              <a:avLst/>
            </a:prstGeom>
            <a:noFill/>
            <a:ln w="9525" cap="flat" cmpd="sng" algn="ctr">
              <a:solidFill>
                <a:schemeClr val="tx1"/>
              </a:solidFill>
              <a:prstDash val="solid"/>
              <a:round/>
              <a:headEnd type="none" w="med" len="med"/>
              <a:tailEnd type="none" w="med" len="med"/>
            </a:ln>
            <a:effectLst/>
          </p:spPr>
        </p:cxnSp>
        <p:cxnSp>
          <p:nvCxnSpPr>
            <p:cNvPr id="24" name="Straight Connector 23"/>
            <p:cNvCxnSpPr>
              <a:stCxn id="16" idx="3"/>
              <a:endCxn id="11" idx="3"/>
            </p:cNvCxnSpPr>
            <p:nvPr/>
          </p:nvCxnSpPr>
          <p:spPr bwMode="auto">
            <a:xfrm flipH="1">
              <a:off x="6172200" y="2156605"/>
              <a:ext cx="1198796" cy="662795"/>
            </a:xfrm>
            <a:prstGeom prst="line">
              <a:avLst/>
            </a:prstGeom>
            <a:noFill/>
            <a:ln w="9525" cap="flat" cmpd="sng" algn="ctr">
              <a:solidFill>
                <a:schemeClr val="tx1"/>
              </a:solidFill>
              <a:prstDash val="solid"/>
              <a:round/>
              <a:headEnd type="none" w="med" len="med"/>
              <a:tailEnd type="none" w="med" len="med"/>
            </a:ln>
            <a:effectLst/>
          </p:spPr>
        </p:cxnSp>
        <p:cxnSp>
          <p:nvCxnSpPr>
            <p:cNvPr id="25" name="Straight Connector 24"/>
            <p:cNvCxnSpPr>
              <a:stCxn id="15" idx="7"/>
              <a:endCxn id="9" idx="1"/>
            </p:cNvCxnSpPr>
            <p:nvPr/>
          </p:nvCxnSpPr>
          <p:spPr bwMode="auto">
            <a:xfrm flipV="1">
              <a:off x="1544404" y="2819400"/>
              <a:ext cx="970196" cy="589643"/>
            </a:xfrm>
            <a:prstGeom prst="line">
              <a:avLst/>
            </a:prstGeom>
            <a:noFill/>
            <a:ln w="9525" cap="flat" cmpd="sng" algn="ctr">
              <a:solidFill>
                <a:schemeClr val="tx1"/>
              </a:solidFill>
              <a:prstDash val="solid"/>
              <a:round/>
              <a:headEnd type="none" w="med" len="med"/>
              <a:tailEnd type="none" w="med" len="med"/>
            </a:ln>
            <a:effectLst/>
          </p:spPr>
        </p:cxnSp>
        <p:cxnSp>
          <p:nvCxnSpPr>
            <p:cNvPr id="26" name="Straight Connector 25"/>
            <p:cNvCxnSpPr>
              <a:stCxn id="14" idx="0"/>
              <a:endCxn id="9" idx="1"/>
            </p:cNvCxnSpPr>
            <p:nvPr/>
          </p:nvCxnSpPr>
          <p:spPr bwMode="auto">
            <a:xfrm flipV="1">
              <a:off x="1790700" y="2819400"/>
              <a:ext cx="723900" cy="1295400"/>
            </a:xfrm>
            <a:prstGeom prst="line">
              <a:avLst/>
            </a:prstGeom>
            <a:noFill/>
            <a:ln w="9525" cap="flat" cmpd="sng" algn="ctr">
              <a:solidFill>
                <a:schemeClr val="tx1"/>
              </a:solidFill>
              <a:prstDash val="solid"/>
              <a:round/>
              <a:headEnd type="none" w="med" len="med"/>
              <a:tailEnd type="none" w="med" len="med"/>
            </a:ln>
            <a:effectLst/>
          </p:spPr>
        </p:cxnSp>
        <p:cxnSp>
          <p:nvCxnSpPr>
            <p:cNvPr id="27" name="Straight Connector 26"/>
            <p:cNvCxnSpPr>
              <a:stCxn id="9" idx="3"/>
            </p:cNvCxnSpPr>
            <p:nvPr/>
          </p:nvCxnSpPr>
          <p:spPr bwMode="auto">
            <a:xfrm>
              <a:off x="2819400" y="2819400"/>
              <a:ext cx="1295400" cy="0"/>
            </a:xfrm>
            <a:prstGeom prst="line">
              <a:avLst/>
            </a:prstGeom>
            <a:noFill/>
            <a:ln w="9525" cap="flat" cmpd="sng" algn="ctr">
              <a:solidFill>
                <a:schemeClr val="tx1"/>
              </a:solidFill>
              <a:prstDash val="solid"/>
              <a:round/>
              <a:headEnd type="none" w="med" len="med"/>
              <a:tailEnd type="none" w="med" len="med"/>
            </a:ln>
            <a:effectLst/>
          </p:spPr>
        </p:cxnSp>
        <p:cxnSp>
          <p:nvCxnSpPr>
            <p:cNvPr id="28" name="Straight Connector 27"/>
            <p:cNvCxnSpPr>
              <a:endCxn id="11" idx="1"/>
            </p:cNvCxnSpPr>
            <p:nvPr/>
          </p:nvCxnSpPr>
          <p:spPr bwMode="auto">
            <a:xfrm>
              <a:off x="4419600" y="2819400"/>
              <a:ext cx="1447800" cy="0"/>
            </a:xfrm>
            <a:prstGeom prst="line">
              <a:avLst/>
            </a:prstGeom>
            <a:no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1109221" y="1676400"/>
              <a:ext cx="338579" cy="400110"/>
            </a:xfrm>
            <a:prstGeom prst="rect">
              <a:avLst/>
            </a:prstGeom>
            <a:noFill/>
          </p:spPr>
          <p:txBody>
            <a:bodyPr wrap="none" rtlCol="0">
              <a:spAutoFit/>
            </a:bodyPr>
            <a:lstStyle/>
            <a:p>
              <a:r>
                <a:rPr lang="en-US" dirty="0"/>
                <a:t>1</a:t>
              </a:r>
              <a:endParaRPr lang="en-US" dirty="0"/>
            </a:p>
          </p:txBody>
        </p:sp>
        <p:sp>
          <p:nvSpPr>
            <p:cNvPr id="30" name="TextBox 29"/>
            <p:cNvSpPr txBox="1"/>
            <p:nvPr/>
          </p:nvSpPr>
          <p:spPr>
            <a:xfrm>
              <a:off x="1261621" y="4191000"/>
              <a:ext cx="365699" cy="414797"/>
            </a:xfrm>
            <a:prstGeom prst="rect">
              <a:avLst/>
            </a:prstGeom>
            <a:noFill/>
          </p:spPr>
          <p:txBody>
            <a:bodyPr wrap="none" rtlCol="0">
              <a:spAutoFit/>
            </a:bodyPr>
            <a:lstStyle/>
            <a:p>
              <a:r>
                <a:rPr lang="en-US" dirty="0"/>
                <a:t>3</a:t>
              </a:r>
              <a:endParaRPr lang="en-US" dirty="0"/>
            </a:p>
          </p:txBody>
        </p:sp>
        <p:sp>
          <p:nvSpPr>
            <p:cNvPr id="31" name="TextBox 30"/>
            <p:cNvSpPr txBox="1"/>
            <p:nvPr/>
          </p:nvSpPr>
          <p:spPr>
            <a:xfrm>
              <a:off x="838200" y="3276600"/>
              <a:ext cx="338579" cy="400110"/>
            </a:xfrm>
            <a:prstGeom prst="rect">
              <a:avLst/>
            </a:prstGeom>
            <a:noFill/>
          </p:spPr>
          <p:txBody>
            <a:bodyPr wrap="none" rtlCol="0">
              <a:spAutoFit/>
            </a:bodyPr>
            <a:lstStyle/>
            <a:p>
              <a:r>
                <a:rPr lang="en-US" dirty="0"/>
                <a:t>4</a:t>
              </a:r>
              <a:endParaRPr lang="en-US" dirty="0"/>
            </a:p>
          </p:txBody>
        </p:sp>
        <p:sp>
          <p:nvSpPr>
            <p:cNvPr id="32" name="TextBox 31"/>
            <p:cNvSpPr txBox="1"/>
            <p:nvPr/>
          </p:nvSpPr>
          <p:spPr>
            <a:xfrm>
              <a:off x="609600" y="2438399"/>
              <a:ext cx="365699" cy="414797"/>
            </a:xfrm>
            <a:prstGeom prst="rect">
              <a:avLst/>
            </a:prstGeom>
            <a:noFill/>
          </p:spPr>
          <p:txBody>
            <a:bodyPr wrap="none" rtlCol="0">
              <a:spAutoFit/>
            </a:bodyPr>
            <a:lstStyle/>
            <a:p>
              <a:r>
                <a:rPr lang="en-US" dirty="0"/>
                <a:t>2</a:t>
              </a:r>
              <a:endParaRPr lang="en-US" dirty="0"/>
            </a:p>
          </p:txBody>
        </p:sp>
        <p:sp>
          <p:nvSpPr>
            <p:cNvPr id="33" name="TextBox 32"/>
            <p:cNvSpPr txBox="1"/>
            <p:nvPr/>
          </p:nvSpPr>
          <p:spPr>
            <a:xfrm>
              <a:off x="2438400" y="2209800"/>
              <a:ext cx="389850" cy="461665"/>
            </a:xfrm>
            <a:prstGeom prst="rect">
              <a:avLst/>
            </a:prstGeom>
            <a:noFill/>
          </p:spPr>
          <p:txBody>
            <a:bodyPr wrap="none" rtlCol="0">
              <a:spAutoFit/>
            </a:bodyPr>
            <a:lstStyle/>
            <a:p>
              <a:r>
                <a:rPr lang="en-US" sz="2400" dirty="0"/>
                <a:t>A</a:t>
              </a:r>
              <a:endParaRPr lang="en-US" sz="2400" dirty="0"/>
            </a:p>
          </p:txBody>
        </p:sp>
        <p:sp>
          <p:nvSpPr>
            <p:cNvPr id="34" name="TextBox 33"/>
            <p:cNvSpPr txBox="1"/>
            <p:nvPr/>
          </p:nvSpPr>
          <p:spPr>
            <a:xfrm>
              <a:off x="4059088" y="2209800"/>
              <a:ext cx="369362" cy="461665"/>
            </a:xfrm>
            <a:prstGeom prst="rect">
              <a:avLst/>
            </a:prstGeom>
            <a:noFill/>
          </p:spPr>
          <p:txBody>
            <a:bodyPr wrap="none" rtlCol="0">
              <a:spAutoFit/>
            </a:bodyPr>
            <a:lstStyle/>
            <a:p>
              <a:r>
                <a:rPr lang="en-US" sz="2400" dirty="0"/>
                <a:t>B</a:t>
              </a:r>
              <a:endParaRPr lang="en-US" sz="2400" dirty="0"/>
            </a:p>
          </p:txBody>
        </p:sp>
        <p:sp>
          <p:nvSpPr>
            <p:cNvPr id="35" name="TextBox 34"/>
            <p:cNvSpPr txBox="1"/>
            <p:nvPr/>
          </p:nvSpPr>
          <p:spPr>
            <a:xfrm>
              <a:off x="5811688" y="2209800"/>
              <a:ext cx="369362" cy="461665"/>
            </a:xfrm>
            <a:prstGeom prst="rect">
              <a:avLst/>
            </a:prstGeom>
            <a:noFill/>
          </p:spPr>
          <p:txBody>
            <a:bodyPr wrap="none" rtlCol="0">
              <a:spAutoFit/>
            </a:bodyPr>
            <a:lstStyle/>
            <a:p>
              <a:r>
                <a:rPr lang="en-US" sz="2400" dirty="0"/>
                <a:t>C</a:t>
              </a:r>
              <a:endParaRPr lang="en-US" sz="2400" dirty="0"/>
            </a:p>
          </p:txBody>
        </p:sp>
        <p:sp>
          <p:nvSpPr>
            <p:cNvPr id="36" name="TextBox 35"/>
            <p:cNvSpPr txBox="1"/>
            <p:nvPr/>
          </p:nvSpPr>
          <p:spPr>
            <a:xfrm>
              <a:off x="7738621" y="1600200"/>
              <a:ext cx="365699" cy="414797"/>
            </a:xfrm>
            <a:prstGeom prst="rect">
              <a:avLst/>
            </a:prstGeom>
            <a:noFill/>
          </p:spPr>
          <p:txBody>
            <a:bodyPr wrap="none" rtlCol="0">
              <a:spAutoFit/>
            </a:bodyPr>
            <a:lstStyle/>
            <a:p>
              <a:r>
                <a:rPr lang="en-US" dirty="0"/>
                <a:t>6</a:t>
              </a:r>
              <a:endParaRPr lang="en-US" dirty="0"/>
            </a:p>
          </p:txBody>
        </p:sp>
        <p:sp>
          <p:nvSpPr>
            <p:cNvPr id="37" name="TextBox 36"/>
            <p:cNvSpPr txBox="1"/>
            <p:nvPr/>
          </p:nvSpPr>
          <p:spPr>
            <a:xfrm>
              <a:off x="7696200" y="4114800"/>
              <a:ext cx="338579" cy="400110"/>
            </a:xfrm>
            <a:prstGeom prst="rect">
              <a:avLst/>
            </a:prstGeom>
            <a:noFill/>
          </p:spPr>
          <p:txBody>
            <a:bodyPr wrap="none" rtlCol="0">
              <a:spAutoFit/>
            </a:bodyPr>
            <a:lstStyle/>
            <a:p>
              <a:r>
                <a:rPr lang="en-US" dirty="0"/>
                <a:t>5</a:t>
              </a:r>
              <a:endParaRPr lang="en-US" dirty="0"/>
            </a:p>
          </p:txBody>
        </p:sp>
        <p:sp>
          <p:nvSpPr>
            <p:cNvPr id="38" name="TextBox 37"/>
            <p:cNvSpPr txBox="1"/>
            <p:nvPr/>
          </p:nvSpPr>
          <p:spPr>
            <a:xfrm>
              <a:off x="7891021" y="3257490"/>
              <a:ext cx="338579" cy="400110"/>
            </a:xfrm>
            <a:prstGeom prst="rect">
              <a:avLst/>
            </a:prstGeom>
            <a:noFill/>
          </p:spPr>
          <p:txBody>
            <a:bodyPr wrap="none" rtlCol="0">
              <a:spAutoFit/>
            </a:bodyPr>
            <a:lstStyle/>
            <a:p>
              <a:r>
                <a:rPr lang="en-US" dirty="0"/>
                <a:t>8</a:t>
              </a:r>
              <a:endParaRPr lang="en-US" dirty="0"/>
            </a:p>
          </p:txBody>
        </p:sp>
        <p:sp>
          <p:nvSpPr>
            <p:cNvPr id="39" name="TextBox 38"/>
            <p:cNvSpPr txBox="1"/>
            <p:nvPr/>
          </p:nvSpPr>
          <p:spPr>
            <a:xfrm>
              <a:off x="8153400" y="2362200"/>
              <a:ext cx="365699" cy="414797"/>
            </a:xfrm>
            <a:prstGeom prst="rect">
              <a:avLst/>
            </a:prstGeom>
            <a:noFill/>
          </p:spPr>
          <p:txBody>
            <a:bodyPr wrap="none" rtlCol="0">
              <a:spAutoFit/>
            </a:bodyPr>
            <a:lstStyle/>
            <a:p>
              <a:r>
                <a:rPr lang="en-US" dirty="0"/>
                <a:t>7</a:t>
              </a:r>
              <a:endParaRPr lang="en-US" dirty="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a:t>IP addressing is hierarchical</a:t>
            </a:r>
            <a:endParaRPr lang="en-US" dirty="0"/>
          </a:p>
        </p:txBody>
      </p:sp>
      <p:sp>
        <p:nvSpPr>
          <p:cNvPr id="2" name="Content Placeholder 1"/>
          <p:cNvSpPr>
            <a:spLocks noGrp="1"/>
          </p:cNvSpPr>
          <p:nvPr>
            <p:ph idx="1"/>
          </p:nvPr>
        </p:nvSpPr>
        <p:spPr/>
        <p:txBody>
          <a:bodyPr/>
          <a:lstStyle/>
          <a:p>
            <a:r>
              <a:rPr lang="en-US" dirty="0"/>
              <a:t>Hierarchical address structure</a:t>
            </a:r>
            <a:endParaRPr lang="en-US" dirty="0"/>
          </a:p>
          <a:p>
            <a:r>
              <a:rPr lang="en-US" dirty="0"/>
              <a:t>Hierarchical address allocation </a:t>
            </a:r>
            <a:endParaRPr lang="en-US" dirty="0"/>
          </a:p>
          <a:p>
            <a:r>
              <a:rPr lang="en-US" dirty="0"/>
              <a:t>Hierarchical addresses and routing scalability</a:t>
            </a:r>
            <a:endParaRPr lang="en-US" dirty="0"/>
          </a:p>
        </p:txBody>
      </p:sp>
      <p:sp>
        <p:nvSpPr>
          <p:cNvPr id="7" name="Slide Number Placeholder 6"/>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t>IP addresses (IPv4)</a:t>
            </a:r>
            <a:endParaRPr lang="en-US" dirty="0"/>
          </a:p>
        </p:txBody>
      </p:sp>
      <p:sp>
        <p:nvSpPr>
          <p:cNvPr id="108547" name="Rectangle 3"/>
          <p:cNvSpPr>
            <a:spLocks noGrp="1" noChangeArrowheads="1"/>
          </p:cNvSpPr>
          <p:nvPr>
            <p:ph idx="1"/>
          </p:nvPr>
        </p:nvSpPr>
        <p:spPr/>
        <p:txBody>
          <a:bodyPr/>
          <a:lstStyle/>
          <a:p>
            <a:r>
              <a:rPr lang="en-US" dirty="0"/>
              <a:t>Unique 32-bit number associated with a host</a:t>
            </a:r>
            <a:br>
              <a:rPr lang="en-US" dirty="0"/>
            </a:br>
            <a:br>
              <a:rPr lang="en-US" dirty="0"/>
            </a:br>
            <a:endParaRPr lang="en-US" dirty="0"/>
          </a:p>
          <a:p>
            <a:r>
              <a:rPr lang="en-US" dirty="0"/>
              <a:t>Represented with the “dotted-decimal” notation </a:t>
            </a:r>
            <a:endParaRPr lang="en-US" dirty="0"/>
          </a:p>
          <a:p>
            <a:pPr lvl="1"/>
            <a:r>
              <a:rPr lang="en-US" dirty="0"/>
              <a:t>e.g., 12.34.158.5</a:t>
            </a:r>
            <a:endParaRPr lang="en-US" dirty="0"/>
          </a:p>
        </p:txBody>
      </p:sp>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grpSp>
        <p:nvGrpSpPr>
          <p:cNvPr id="108548" name="Group 4"/>
          <p:cNvGrpSpPr/>
          <p:nvPr/>
        </p:nvGrpSpPr>
        <p:grpSpPr bwMode="auto">
          <a:xfrm>
            <a:off x="850900" y="5260975"/>
            <a:ext cx="7329488" cy="598487"/>
            <a:chOff x="428" y="893"/>
            <a:chExt cx="4617" cy="377"/>
          </a:xfrm>
        </p:grpSpPr>
        <p:grpSp>
          <p:nvGrpSpPr>
            <p:cNvPr id="108557" name="Group 5"/>
            <p:cNvGrpSpPr/>
            <p:nvPr/>
          </p:nvGrpSpPr>
          <p:grpSpPr bwMode="auto">
            <a:xfrm>
              <a:off x="428" y="904"/>
              <a:ext cx="4616" cy="328"/>
              <a:chOff x="428" y="904"/>
              <a:chExt cx="4616" cy="328"/>
            </a:xfrm>
          </p:grpSpPr>
          <p:sp>
            <p:nvSpPr>
              <p:cNvPr id="924678" name="Rectangle 6"/>
              <p:cNvSpPr>
                <a:spLocks noChangeArrowheads="1"/>
              </p:cNvSpPr>
              <p:nvPr/>
            </p:nvSpPr>
            <p:spPr bwMode="auto">
              <a:xfrm>
                <a:off x="428" y="908"/>
                <a:ext cx="4616" cy="320"/>
              </a:xfrm>
              <a:prstGeom prst="rect">
                <a:avLst/>
              </a:prstGeom>
              <a:solidFill>
                <a:schemeClr val="bg1"/>
              </a:solidFill>
              <a:ln w="12700">
                <a:solidFill>
                  <a:schemeClr val="tx1"/>
                </a:solidFill>
                <a:miter lim="800000"/>
              </a:ln>
              <a:effectLst>
                <a:outerShdw blurRad="63500" dist="107763" dir="2700000" algn="ctr" rotWithShape="0">
                  <a:schemeClr val="bg2">
                    <a:alpha val="74998"/>
                  </a:schemeClr>
                </a:outerShdw>
              </a:effectLst>
            </p:spPr>
            <p:txBody>
              <a:bodyPr wrap="none" anchor="ctr"/>
              <a:lstStyle/>
              <a:p>
                <a:pPr>
                  <a:defRPr/>
                </a:pPr>
                <a:endParaRPr lang="en-US">
                  <a:solidFill>
                    <a:srgbClr val="0000FF"/>
                  </a:solidFill>
                  <a:ea typeface="+mn-ea"/>
                  <a:cs typeface="+mn-cs"/>
                </a:endParaRPr>
              </a:p>
            </p:txBody>
          </p:sp>
          <p:sp>
            <p:nvSpPr>
              <p:cNvPr id="108563" name="Line 7"/>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p:spPr>
            <p:txBody>
              <a:bodyPr wrap="none" anchor="ctr"/>
              <a:lstStyle/>
              <a:p>
                <a:endParaRPr lang="en-US">
                  <a:solidFill>
                    <a:srgbClr val="0000FF"/>
                  </a:solidFill>
                </a:endParaRPr>
              </a:p>
            </p:txBody>
          </p:sp>
          <p:sp>
            <p:nvSpPr>
              <p:cNvPr id="108564" name="Line 8"/>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p:spPr>
            <p:txBody>
              <a:bodyPr wrap="none" anchor="ctr"/>
              <a:lstStyle/>
              <a:p>
                <a:endParaRPr lang="en-US">
                  <a:solidFill>
                    <a:srgbClr val="0000FF"/>
                  </a:solidFill>
                </a:endParaRPr>
              </a:p>
            </p:txBody>
          </p:sp>
          <p:sp>
            <p:nvSpPr>
              <p:cNvPr id="108565" name="Line 9"/>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p:spPr>
            <p:txBody>
              <a:bodyPr wrap="none" anchor="ctr"/>
              <a:lstStyle/>
              <a:p>
                <a:endParaRPr lang="en-US">
                  <a:solidFill>
                    <a:srgbClr val="0000FF"/>
                  </a:solidFill>
                </a:endParaRPr>
              </a:p>
            </p:txBody>
          </p:sp>
        </p:grpSp>
        <p:sp>
          <p:nvSpPr>
            <p:cNvPr id="108558" name="Rectangle 10"/>
            <p:cNvSpPr>
              <a:spLocks noChangeArrowheads="1"/>
            </p:cNvSpPr>
            <p:nvPr/>
          </p:nvSpPr>
          <p:spPr bwMode="auto">
            <a:xfrm>
              <a:off x="438" y="893"/>
              <a:ext cx="1142" cy="369"/>
            </a:xfrm>
            <a:prstGeom prst="rect">
              <a:avLst/>
            </a:prstGeom>
            <a:noFill/>
            <a:ln>
              <a:noFill/>
            </a:ln>
          </p:spPr>
          <p:txBody>
            <a:bodyPr wrap="none" lIns="92075" tIns="46038" rIns="92075" bIns="46038">
              <a:spAutoFit/>
            </a:bodyPr>
            <a:lstStyle/>
            <a:p>
              <a:pPr algn="l" eaLnBrk="0" hangingPunct="0"/>
              <a:r>
                <a:rPr lang="en-US" sz="3200" b="0" dirty="0">
                  <a:solidFill>
                    <a:srgbClr val="0000FF"/>
                  </a:solidFill>
                  <a:latin typeface="Times New Roman" panose="02020603050405020304" charset="0"/>
                </a:rPr>
                <a:t>00001100</a:t>
              </a:r>
              <a:endParaRPr lang="en-US" sz="3200" b="0" dirty="0">
                <a:solidFill>
                  <a:srgbClr val="0000FF"/>
                </a:solidFill>
                <a:latin typeface="Times New Roman" panose="02020603050405020304" charset="0"/>
              </a:endParaRPr>
            </a:p>
          </p:txBody>
        </p:sp>
        <p:sp>
          <p:nvSpPr>
            <p:cNvPr id="108559" name="Rectangle 11"/>
            <p:cNvSpPr>
              <a:spLocks noChangeArrowheads="1"/>
            </p:cNvSpPr>
            <p:nvPr/>
          </p:nvSpPr>
          <p:spPr bwMode="auto">
            <a:xfrm>
              <a:off x="1606" y="893"/>
              <a:ext cx="1151" cy="369"/>
            </a:xfrm>
            <a:prstGeom prst="rect">
              <a:avLst/>
            </a:prstGeom>
            <a:noFill/>
            <a:ln>
              <a:noFill/>
            </a:ln>
          </p:spPr>
          <p:txBody>
            <a:bodyPr wrap="none" lIns="92075" tIns="46038" rIns="92075" bIns="46038">
              <a:spAutoFit/>
            </a:bodyPr>
            <a:lstStyle/>
            <a:p>
              <a:pPr algn="l" eaLnBrk="0" hangingPunct="0"/>
              <a:r>
                <a:rPr lang="en-US" sz="3200" b="0" dirty="0">
                  <a:solidFill>
                    <a:srgbClr val="0000FF"/>
                  </a:solidFill>
                  <a:latin typeface="Times New Roman" panose="02020603050405020304" charset="0"/>
                </a:rPr>
                <a:t>00100010</a:t>
              </a:r>
              <a:endParaRPr lang="en-US" sz="3200" b="0" dirty="0">
                <a:solidFill>
                  <a:srgbClr val="0000FF"/>
                </a:solidFill>
                <a:latin typeface="Times New Roman" panose="02020603050405020304" charset="0"/>
              </a:endParaRPr>
            </a:p>
          </p:txBody>
        </p:sp>
        <p:sp>
          <p:nvSpPr>
            <p:cNvPr id="108560" name="Rectangle 12"/>
            <p:cNvSpPr>
              <a:spLocks noChangeArrowheads="1"/>
            </p:cNvSpPr>
            <p:nvPr/>
          </p:nvSpPr>
          <p:spPr bwMode="auto">
            <a:xfrm>
              <a:off x="2758" y="901"/>
              <a:ext cx="1122" cy="369"/>
            </a:xfrm>
            <a:prstGeom prst="rect">
              <a:avLst/>
            </a:prstGeom>
            <a:noFill/>
            <a:ln>
              <a:noFill/>
            </a:ln>
          </p:spPr>
          <p:txBody>
            <a:bodyPr wrap="none" lIns="92075" tIns="46038" rIns="92075" bIns="46038">
              <a:spAutoFit/>
            </a:bodyPr>
            <a:lstStyle/>
            <a:p>
              <a:pPr algn="l" eaLnBrk="0" hangingPunct="0"/>
              <a:r>
                <a:rPr lang="en-US" sz="3200" b="0">
                  <a:solidFill>
                    <a:srgbClr val="0000FF"/>
                  </a:solidFill>
                  <a:latin typeface="Times New Roman" panose="02020603050405020304" charset="0"/>
                </a:rPr>
                <a:t>10011110</a:t>
              </a:r>
              <a:endParaRPr lang="en-US" sz="3200" b="0">
                <a:solidFill>
                  <a:srgbClr val="0000FF"/>
                </a:solidFill>
                <a:latin typeface="Times New Roman" panose="02020603050405020304" charset="0"/>
              </a:endParaRPr>
            </a:p>
          </p:txBody>
        </p:sp>
        <p:sp>
          <p:nvSpPr>
            <p:cNvPr id="108561" name="Rectangle 13"/>
            <p:cNvSpPr>
              <a:spLocks noChangeArrowheads="1"/>
            </p:cNvSpPr>
            <p:nvPr/>
          </p:nvSpPr>
          <p:spPr bwMode="auto">
            <a:xfrm>
              <a:off x="3894" y="901"/>
              <a:ext cx="1151" cy="369"/>
            </a:xfrm>
            <a:prstGeom prst="rect">
              <a:avLst/>
            </a:prstGeom>
            <a:noFill/>
            <a:ln>
              <a:noFill/>
            </a:ln>
          </p:spPr>
          <p:txBody>
            <a:bodyPr wrap="none" lIns="92075" tIns="46038" rIns="92075" bIns="46038">
              <a:spAutoFit/>
            </a:bodyPr>
            <a:lstStyle/>
            <a:p>
              <a:pPr algn="l" eaLnBrk="0" hangingPunct="0"/>
              <a:r>
                <a:rPr lang="en-US" sz="3200" b="0">
                  <a:solidFill>
                    <a:srgbClr val="0000FF"/>
                  </a:solidFill>
                  <a:latin typeface="Times New Roman" panose="02020603050405020304" charset="0"/>
                </a:rPr>
                <a:t>00000101</a:t>
              </a:r>
              <a:endParaRPr lang="en-US" sz="3200" b="0">
                <a:solidFill>
                  <a:srgbClr val="0000FF"/>
                </a:solidFill>
                <a:latin typeface="Times New Roman" panose="02020603050405020304" charset="0"/>
              </a:endParaRPr>
            </a:p>
          </p:txBody>
        </p:sp>
      </p:grpSp>
      <p:sp>
        <p:nvSpPr>
          <p:cNvPr id="108549" name="Text Box 14"/>
          <p:cNvSpPr txBox="1">
            <a:spLocks noChangeArrowheads="1"/>
          </p:cNvSpPr>
          <p:nvPr/>
        </p:nvSpPr>
        <p:spPr bwMode="auto">
          <a:xfrm>
            <a:off x="1493838" y="4114800"/>
            <a:ext cx="523875" cy="457200"/>
          </a:xfrm>
          <a:prstGeom prst="rect">
            <a:avLst/>
          </a:prstGeom>
          <a:noFill/>
          <a:ln>
            <a:noFill/>
          </a:ln>
        </p:spPr>
        <p:txBody>
          <a:bodyPr wrap="none">
            <a:spAutoFit/>
          </a:bodyPr>
          <a:lstStyle>
            <a:lvl1pPr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742950" indent="-285750" eaLnBrk="0" hangingPunct="0">
              <a:defRPr sz="2000" b="1">
                <a:solidFill>
                  <a:schemeClr val="tx1"/>
                </a:solidFill>
                <a:latin typeface="Courier New" panose="02070309020205020404" charset="0"/>
                <a:ea typeface="MS PGothic" panose="020B0600070205080204" charset="-128"/>
              </a:defRPr>
            </a:lvl2pPr>
            <a:lvl3pPr marL="1143000" indent="-228600" eaLnBrk="0" hangingPunct="0">
              <a:defRPr sz="2000" b="1">
                <a:solidFill>
                  <a:schemeClr val="tx1"/>
                </a:solidFill>
                <a:latin typeface="Courier New" panose="02070309020205020404" charset="0"/>
                <a:ea typeface="MS PGothic" panose="020B0600070205080204" charset="-128"/>
              </a:defRPr>
            </a:lvl3pPr>
            <a:lvl4pPr marL="1600200" indent="-228600" eaLnBrk="0" hangingPunct="0">
              <a:defRPr sz="2000" b="1">
                <a:solidFill>
                  <a:schemeClr val="tx1"/>
                </a:solidFill>
                <a:latin typeface="Courier New" panose="02070309020205020404" charset="0"/>
                <a:ea typeface="MS PGothic" panose="020B0600070205080204" charset="-128"/>
              </a:defRPr>
            </a:lvl4pPr>
            <a:lvl5pPr marL="2057400" indent="-228600" eaLnBrk="0" hangingPunct="0">
              <a:defRPr sz="2000" b="1">
                <a:solidFill>
                  <a:schemeClr val="tx1"/>
                </a:solidFill>
                <a:latin typeface="Courier New" panose="02070309020205020404" charset="0"/>
                <a:ea typeface="MS PGothic" panose="020B0600070205080204" charset="-128"/>
              </a:defRPr>
            </a:lvl5pPr>
            <a:lvl6pPr marL="25146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29718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34290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38862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algn="l"/>
            <a:r>
              <a:rPr lang="en-US" sz="2400">
                <a:latin typeface="Tahoma" panose="020B0604030504040204" charset="0"/>
              </a:rPr>
              <a:t>12</a:t>
            </a:r>
            <a:endParaRPr lang="en-US" sz="2400">
              <a:latin typeface="Tahoma" panose="020B0604030504040204" charset="0"/>
            </a:endParaRPr>
          </a:p>
        </p:txBody>
      </p:sp>
      <p:sp>
        <p:nvSpPr>
          <p:cNvPr id="108550" name="Text Box 15"/>
          <p:cNvSpPr txBox="1">
            <a:spLocks noChangeArrowheads="1"/>
          </p:cNvSpPr>
          <p:nvPr/>
        </p:nvSpPr>
        <p:spPr bwMode="auto">
          <a:xfrm>
            <a:off x="3395663" y="4114800"/>
            <a:ext cx="523875" cy="457200"/>
          </a:xfrm>
          <a:prstGeom prst="rect">
            <a:avLst/>
          </a:prstGeom>
          <a:noFill/>
          <a:ln>
            <a:noFill/>
          </a:ln>
        </p:spPr>
        <p:txBody>
          <a:bodyPr wrap="none">
            <a:spAutoFit/>
          </a:bodyPr>
          <a:lstStyle>
            <a:lvl1pPr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742950" indent="-285750" eaLnBrk="0" hangingPunct="0">
              <a:defRPr sz="2000" b="1">
                <a:solidFill>
                  <a:schemeClr val="tx1"/>
                </a:solidFill>
                <a:latin typeface="Courier New" panose="02070309020205020404" charset="0"/>
                <a:ea typeface="MS PGothic" panose="020B0600070205080204" charset="-128"/>
              </a:defRPr>
            </a:lvl2pPr>
            <a:lvl3pPr marL="1143000" indent="-228600" eaLnBrk="0" hangingPunct="0">
              <a:defRPr sz="2000" b="1">
                <a:solidFill>
                  <a:schemeClr val="tx1"/>
                </a:solidFill>
                <a:latin typeface="Courier New" panose="02070309020205020404" charset="0"/>
                <a:ea typeface="MS PGothic" panose="020B0600070205080204" charset="-128"/>
              </a:defRPr>
            </a:lvl3pPr>
            <a:lvl4pPr marL="1600200" indent="-228600" eaLnBrk="0" hangingPunct="0">
              <a:defRPr sz="2000" b="1">
                <a:solidFill>
                  <a:schemeClr val="tx1"/>
                </a:solidFill>
                <a:latin typeface="Courier New" panose="02070309020205020404" charset="0"/>
                <a:ea typeface="MS PGothic" panose="020B0600070205080204" charset="-128"/>
              </a:defRPr>
            </a:lvl4pPr>
            <a:lvl5pPr marL="2057400" indent="-228600" eaLnBrk="0" hangingPunct="0">
              <a:defRPr sz="2000" b="1">
                <a:solidFill>
                  <a:schemeClr val="tx1"/>
                </a:solidFill>
                <a:latin typeface="Courier New" panose="02070309020205020404" charset="0"/>
                <a:ea typeface="MS PGothic" panose="020B0600070205080204" charset="-128"/>
              </a:defRPr>
            </a:lvl5pPr>
            <a:lvl6pPr marL="25146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29718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34290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38862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algn="l"/>
            <a:r>
              <a:rPr lang="en-US" sz="2400">
                <a:latin typeface="Tahoma" panose="020B0604030504040204" charset="0"/>
              </a:rPr>
              <a:t>34</a:t>
            </a:r>
            <a:endParaRPr lang="en-US" sz="2400">
              <a:latin typeface="Tahoma" panose="020B0604030504040204" charset="0"/>
            </a:endParaRPr>
          </a:p>
        </p:txBody>
      </p:sp>
      <p:sp>
        <p:nvSpPr>
          <p:cNvPr id="108551" name="Text Box 16"/>
          <p:cNvSpPr txBox="1">
            <a:spLocks noChangeArrowheads="1"/>
          </p:cNvSpPr>
          <p:nvPr/>
        </p:nvSpPr>
        <p:spPr bwMode="auto">
          <a:xfrm>
            <a:off x="5080000" y="4114800"/>
            <a:ext cx="692150" cy="457200"/>
          </a:xfrm>
          <a:prstGeom prst="rect">
            <a:avLst/>
          </a:prstGeom>
          <a:noFill/>
          <a:ln>
            <a:noFill/>
          </a:ln>
        </p:spPr>
        <p:txBody>
          <a:bodyPr wrap="none">
            <a:spAutoFit/>
          </a:bodyPr>
          <a:lstStyle>
            <a:lvl1pPr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742950" indent="-285750" eaLnBrk="0" hangingPunct="0">
              <a:defRPr sz="2000" b="1">
                <a:solidFill>
                  <a:schemeClr val="tx1"/>
                </a:solidFill>
                <a:latin typeface="Courier New" panose="02070309020205020404" charset="0"/>
                <a:ea typeface="MS PGothic" panose="020B0600070205080204" charset="-128"/>
              </a:defRPr>
            </a:lvl2pPr>
            <a:lvl3pPr marL="1143000" indent="-228600" eaLnBrk="0" hangingPunct="0">
              <a:defRPr sz="2000" b="1">
                <a:solidFill>
                  <a:schemeClr val="tx1"/>
                </a:solidFill>
                <a:latin typeface="Courier New" panose="02070309020205020404" charset="0"/>
                <a:ea typeface="MS PGothic" panose="020B0600070205080204" charset="-128"/>
              </a:defRPr>
            </a:lvl3pPr>
            <a:lvl4pPr marL="1600200" indent="-228600" eaLnBrk="0" hangingPunct="0">
              <a:defRPr sz="2000" b="1">
                <a:solidFill>
                  <a:schemeClr val="tx1"/>
                </a:solidFill>
                <a:latin typeface="Courier New" panose="02070309020205020404" charset="0"/>
                <a:ea typeface="MS PGothic" panose="020B0600070205080204" charset="-128"/>
              </a:defRPr>
            </a:lvl4pPr>
            <a:lvl5pPr marL="2057400" indent="-228600" eaLnBrk="0" hangingPunct="0">
              <a:defRPr sz="2000" b="1">
                <a:solidFill>
                  <a:schemeClr val="tx1"/>
                </a:solidFill>
                <a:latin typeface="Courier New" panose="02070309020205020404" charset="0"/>
                <a:ea typeface="MS PGothic" panose="020B0600070205080204" charset="-128"/>
              </a:defRPr>
            </a:lvl5pPr>
            <a:lvl6pPr marL="25146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29718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34290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38862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algn="l"/>
            <a:r>
              <a:rPr lang="en-US" sz="2400">
                <a:latin typeface="Tahoma" panose="020B0604030504040204" charset="0"/>
              </a:rPr>
              <a:t>158</a:t>
            </a:r>
            <a:endParaRPr lang="en-US" sz="2400">
              <a:latin typeface="Tahoma" panose="020B0604030504040204" charset="0"/>
            </a:endParaRPr>
          </a:p>
        </p:txBody>
      </p:sp>
      <p:sp>
        <p:nvSpPr>
          <p:cNvPr id="108552" name="Text Box 17"/>
          <p:cNvSpPr txBox="1">
            <a:spLocks noChangeArrowheads="1"/>
          </p:cNvSpPr>
          <p:nvPr/>
        </p:nvSpPr>
        <p:spPr bwMode="auto">
          <a:xfrm>
            <a:off x="7031038" y="4114800"/>
            <a:ext cx="354012" cy="457200"/>
          </a:xfrm>
          <a:prstGeom prst="rect">
            <a:avLst/>
          </a:prstGeom>
          <a:noFill/>
          <a:ln>
            <a:noFill/>
          </a:ln>
        </p:spPr>
        <p:txBody>
          <a:bodyPr wrap="none">
            <a:spAutoFit/>
          </a:bodyPr>
          <a:lstStyle>
            <a:lvl1pPr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742950" indent="-285750" eaLnBrk="0" hangingPunct="0">
              <a:defRPr sz="2000" b="1">
                <a:solidFill>
                  <a:schemeClr val="tx1"/>
                </a:solidFill>
                <a:latin typeface="Courier New" panose="02070309020205020404" charset="0"/>
                <a:ea typeface="MS PGothic" panose="020B0600070205080204" charset="-128"/>
              </a:defRPr>
            </a:lvl2pPr>
            <a:lvl3pPr marL="1143000" indent="-228600" eaLnBrk="0" hangingPunct="0">
              <a:defRPr sz="2000" b="1">
                <a:solidFill>
                  <a:schemeClr val="tx1"/>
                </a:solidFill>
                <a:latin typeface="Courier New" panose="02070309020205020404" charset="0"/>
                <a:ea typeface="MS PGothic" panose="020B0600070205080204" charset="-128"/>
              </a:defRPr>
            </a:lvl3pPr>
            <a:lvl4pPr marL="1600200" indent="-228600" eaLnBrk="0" hangingPunct="0">
              <a:defRPr sz="2000" b="1">
                <a:solidFill>
                  <a:schemeClr val="tx1"/>
                </a:solidFill>
                <a:latin typeface="Courier New" panose="02070309020205020404" charset="0"/>
                <a:ea typeface="MS PGothic" panose="020B0600070205080204" charset="-128"/>
              </a:defRPr>
            </a:lvl4pPr>
            <a:lvl5pPr marL="2057400" indent="-228600" eaLnBrk="0" hangingPunct="0">
              <a:defRPr sz="2000" b="1">
                <a:solidFill>
                  <a:schemeClr val="tx1"/>
                </a:solidFill>
                <a:latin typeface="Courier New" panose="02070309020205020404" charset="0"/>
                <a:ea typeface="MS PGothic" panose="020B0600070205080204" charset="-128"/>
              </a:defRPr>
            </a:lvl5pPr>
            <a:lvl6pPr marL="25146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29718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34290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38862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algn="l"/>
            <a:r>
              <a:rPr lang="en-US" sz="2400">
                <a:latin typeface="Tahoma" panose="020B0604030504040204" charset="0"/>
              </a:rPr>
              <a:t>5</a:t>
            </a:r>
            <a:endParaRPr lang="en-US" sz="2400">
              <a:latin typeface="Tahoma" panose="020B0604030504040204" charset="0"/>
            </a:endParaRPr>
          </a:p>
        </p:txBody>
      </p:sp>
      <p:sp>
        <p:nvSpPr>
          <p:cNvPr id="108553" name="Line 18"/>
          <p:cNvSpPr>
            <a:spLocks noChangeShapeType="1"/>
          </p:cNvSpPr>
          <p:nvPr/>
        </p:nvSpPr>
        <p:spPr bwMode="auto">
          <a:xfrm>
            <a:off x="1774825" y="4572000"/>
            <a:ext cx="0" cy="747712"/>
          </a:xfrm>
          <a:prstGeom prst="line">
            <a:avLst/>
          </a:prstGeom>
          <a:noFill/>
          <a:ln w="9525">
            <a:solidFill>
              <a:schemeClr val="tx1"/>
            </a:solidFill>
            <a:round/>
            <a:tailEnd type="triangle" w="med" len="lg"/>
          </a:ln>
        </p:spPr>
        <p:txBody>
          <a:bodyPr/>
          <a:lstStyle/>
          <a:p>
            <a:endParaRPr lang="en-US"/>
          </a:p>
        </p:txBody>
      </p:sp>
      <p:sp>
        <p:nvSpPr>
          <p:cNvPr id="108554" name="Line 19"/>
          <p:cNvSpPr>
            <a:spLocks noChangeShapeType="1"/>
          </p:cNvSpPr>
          <p:nvPr/>
        </p:nvSpPr>
        <p:spPr bwMode="auto">
          <a:xfrm>
            <a:off x="3700463" y="4572000"/>
            <a:ext cx="0" cy="747712"/>
          </a:xfrm>
          <a:prstGeom prst="line">
            <a:avLst/>
          </a:prstGeom>
          <a:noFill/>
          <a:ln w="9525">
            <a:solidFill>
              <a:schemeClr val="tx1"/>
            </a:solidFill>
            <a:round/>
            <a:tailEnd type="triangle" w="med" len="lg"/>
          </a:ln>
        </p:spPr>
        <p:txBody>
          <a:bodyPr/>
          <a:lstStyle/>
          <a:p>
            <a:endParaRPr lang="en-US"/>
          </a:p>
        </p:txBody>
      </p:sp>
      <p:sp>
        <p:nvSpPr>
          <p:cNvPr id="108555" name="Line 20"/>
          <p:cNvSpPr>
            <a:spLocks noChangeShapeType="1"/>
          </p:cNvSpPr>
          <p:nvPr/>
        </p:nvSpPr>
        <p:spPr bwMode="auto">
          <a:xfrm>
            <a:off x="5473700" y="4572000"/>
            <a:ext cx="0" cy="747712"/>
          </a:xfrm>
          <a:prstGeom prst="line">
            <a:avLst/>
          </a:prstGeom>
          <a:noFill/>
          <a:ln w="9525">
            <a:solidFill>
              <a:schemeClr val="tx1"/>
            </a:solidFill>
            <a:round/>
            <a:tailEnd type="triangle" w="med" len="lg"/>
          </a:ln>
        </p:spPr>
        <p:txBody>
          <a:bodyPr/>
          <a:lstStyle/>
          <a:p>
            <a:endParaRPr lang="en-US"/>
          </a:p>
        </p:txBody>
      </p:sp>
      <p:sp>
        <p:nvSpPr>
          <p:cNvPr id="108556" name="Line 21"/>
          <p:cNvSpPr>
            <a:spLocks noChangeShapeType="1"/>
          </p:cNvSpPr>
          <p:nvPr/>
        </p:nvSpPr>
        <p:spPr bwMode="auto">
          <a:xfrm>
            <a:off x="7219950" y="4572000"/>
            <a:ext cx="0" cy="747712"/>
          </a:xfrm>
          <a:prstGeom prst="line">
            <a:avLst/>
          </a:prstGeom>
          <a:noFill/>
          <a:ln w="9525">
            <a:solidFill>
              <a:schemeClr val="tx1"/>
            </a:solidFill>
            <a:round/>
            <a:tailEnd type="triangle" w="med" len="lg"/>
          </a:ln>
        </p:spPr>
        <p:txBody>
          <a:bodyPr/>
          <a:lstStyle/>
          <a:p>
            <a:endParaRPr lang="en-US"/>
          </a:p>
        </p:txBody>
      </p:sp>
      <p:grpSp>
        <p:nvGrpSpPr>
          <p:cNvPr id="22" name="Group 4"/>
          <p:cNvGrpSpPr/>
          <p:nvPr/>
        </p:nvGrpSpPr>
        <p:grpSpPr bwMode="auto">
          <a:xfrm>
            <a:off x="923925" y="2303463"/>
            <a:ext cx="7313613" cy="598487"/>
            <a:chOff x="438" y="893"/>
            <a:chExt cx="4607" cy="377"/>
          </a:xfrm>
        </p:grpSpPr>
        <p:sp>
          <p:nvSpPr>
            <p:cNvPr id="24" name="Rectangle 10"/>
            <p:cNvSpPr>
              <a:spLocks noChangeArrowheads="1"/>
            </p:cNvSpPr>
            <p:nvPr/>
          </p:nvSpPr>
          <p:spPr bwMode="auto">
            <a:xfrm>
              <a:off x="438" y="893"/>
              <a:ext cx="1142" cy="369"/>
            </a:xfrm>
            <a:prstGeom prst="rect">
              <a:avLst/>
            </a:prstGeom>
            <a:noFill/>
            <a:ln>
              <a:noFill/>
            </a:ln>
          </p:spPr>
          <p:txBody>
            <a:bodyPr wrap="none" lIns="92075" tIns="46038" rIns="92075" bIns="46038">
              <a:spAutoFit/>
            </a:bodyPr>
            <a:lstStyle/>
            <a:p>
              <a:pPr algn="l" eaLnBrk="0" hangingPunct="0"/>
              <a:r>
                <a:rPr lang="en-US" sz="3200" b="0" dirty="0">
                  <a:solidFill>
                    <a:srgbClr val="0000FF"/>
                  </a:solidFill>
                  <a:latin typeface="Times New Roman" panose="02020603050405020304" charset="0"/>
                </a:rPr>
                <a:t>00001100</a:t>
              </a:r>
              <a:endParaRPr lang="en-US" sz="3200" b="0" dirty="0">
                <a:solidFill>
                  <a:srgbClr val="0000FF"/>
                </a:solidFill>
                <a:latin typeface="Times New Roman" panose="02020603050405020304" charset="0"/>
              </a:endParaRPr>
            </a:p>
          </p:txBody>
        </p:sp>
        <p:sp>
          <p:nvSpPr>
            <p:cNvPr id="25" name="Rectangle 11"/>
            <p:cNvSpPr>
              <a:spLocks noChangeArrowheads="1"/>
            </p:cNvSpPr>
            <p:nvPr/>
          </p:nvSpPr>
          <p:spPr bwMode="auto">
            <a:xfrm>
              <a:off x="1606" y="893"/>
              <a:ext cx="1151" cy="369"/>
            </a:xfrm>
            <a:prstGeom prst="rect">
              <a:avLst/>
            </a:prstGeom>
            <a:noFill/>
            <a:ln>
              <a:noFill/>
            </a:ln>
          </p:spPr>
          <p:txBody>
            <a:bodyPr wrap="none" lIns="92075" tIns="46038" rIns="92075" bIns="46038">
              <a:spAutoFit/>
            </a:bodyPr>
            <a:lstStyle/>
            <a:p>
              <a:pPr algn="l" eaLnBrk="0" hangingPunct="0"/>
              <a:r>
                <a:rPr lang="en-US" sz="3200" b="0">
                  <a:solidFill>
                    <a:srgbClr val="0000FF"/>
                  </a:solidFill>
                  <a:latin typeface="Times New Roman" panose="02020603050405020304" charset="0"/>
                </a:rPr>
                <a:t>00100010</a:t>
              </a:r>
              <a:endParaRPr lang="en-US" sz="3200" b="0">
                <a:solidFill>
                  <a:srgbClr val="0000FF"/>
                </a:solidFill>
                <a:latin typeface="Times New Roman" panose="02020603050405020304" charset="0"/>
              </a:endParaRPr>
            </a:p>
          </p:txBody>
        </p:sp>
        <p:sp>
          <p:nvSpPr>
            <p:cNvPr id="26" name="Rectangle 12"/>
            <p:cNvSpPr>
              <a:spLocks noChangeArrowheads="1"/>
            </p:cNvSpPr>
            <p:nvPr/>
          </p:nvSpPr>
          <p:spPr bwMode="auto">
            <a:xfrm>
              <a:off x="2758" y="901"/>
              <a:ext cx="1122" cy="369"/>
            </a:xfrm>
            <a:prstGeom prst="rect">
              <a:avLst/>
            </a:prstGeom>
            <a:noFill/>
            <a:ln>
              <a:noFill/>
            </a:ln>
          </p:spPr>
          <p:txBody>
            <a:bodyPr wrap="none" lIns="92075" tIns="46038" rIns="92075" bIns="46038">
              <a:spAutoFit/>
            </a:bodyPr>
            <a:lstStyle/>
            <a:p>
              <a:pPr algn="l" eaLnBrk="0" hangingPunct="0"/>
              <a:r>
                <a:rPr lang="en-US" sz="3200" b="0">
                  <a:solidFill>
                    <a:srgbClr val="0000FF"/>
                  </a:solidFill>
                  <a:latin typeface="Times New Roman" panose="02020603050405020304" charset="0"/>
                </a:rPr>
                <a:t>10011110</a:t>
              </a:r>
              <a:endParaRPr lang="en-US" sz="3200" b="0">
                <a:solidFill>
                  <a:srgbClr val="0000FF"/>
                </a:solidFill>
                <a:latin typeface="Times New Roman" panose="02020603050405020304" charset="0"/>
              </a:endParaRPr>
            </a:p>
          </p:txBody>
        </p:sp>
        <p:sp>
          <p:nvSpPr>
            <p:cNvPr id="27" name="Rectangle 13"/>
            <p:cNvSpPr>
              <a:spLocks noChangeArrowheads="1"/>
            </p:cNvSpPr>
            <p:nvPr/>
          </p:nvSpPr>
          <p:spPr bwMode="auto">
            <a:xfrm>
              <a:off x="3894" y="901"/>
              <a:ext cx="1151" cy="369"/>
            </a:xfrm>
            <a:prstGeom prst="rect">
              <a:avLst/>
            </a:prstGeom>
            <a:noFill/>
            <a:ln>
              <a:noFill/>
            </a:ln>
          </p:spPr>
          <p:txBody>
            <a:bodyPr wrap="none" lIns="92075" tIns="46038" rIns="92075" bIns="46038">
              <a:spAutoFit/>
            </a:bodyPr>
            <a:lstStyle/>
            <a:p>
              <a:pPr algn="l" eaLnBrk="0" hangingPunct="0"/>
              <a:r>
                <a:rPr lang="en-US" sz="3200" b="0" dirty="0">
                  <a:solidFill>
                    <a:srgbClr val="0000FF"/>
                  </a:solidFill>
                  <a:latin typeface="Times New Roman" panose="02020603050405020304" charset="0"/>
                </a:rPr>
                <a:t>00000101</a:t>
              </a:r>
              <a:endParaRPr lang="en-US" sz="3200" b="0" dirty="0">
                <a:solidFill>
                  <a:srgbClr val="0000FF"/>
                </a:solidFill>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54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85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85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5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85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85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5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85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85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8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p:bldP spid="108550" grpId="0"/>
      <p:bldP spid="108551" grpId="0"/>
      <p:bldP spid="108552" grpId="0"/>
      <p:bldP spid="108553" grpId="0" animBg="1"/>
      <p:bldP spid="108554" grpId="0" animBg="1"/>
      <p:bldP spid="108555" grpId="0" animBg="1"/>
      <p:bldP spid="1085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dirty="0"/>
              <a:t>Hierarchy in IP addressing</a:t>
            </a:r>
            <a:endParaRPr lang="en-US" dirty="0"/>
          </a:p>
        </p:txBody>
      </p:sp>
      <p:sp>
        <p:nvSpPr>
          <p:cNvPr id="124931" name="Rectangle 3"/>
          <p:cNvSpPr>
            <a:spLocks noGrp="1" noChangeArrowheads="1"/>
          </p:cNvSpPr>
          <p:nvPr>
            <p:ph idx="1"/>
          </p:nvPr>
        </p:nvSpPr>
        <p:spPr>
          <a:xfrm>
            <a:off x="685800" y="1600200"/>
            <a:ext cx="8153400" cy="4419600"/>
          </a:xfrm>
        </p:spPr>
        <p:txBody>
          <a:bodyPr/>
          <a:lstStyle/>
          <a:p>
            <a:r>
              <a:rPr lang="en-US" dirty="0"/>
              <a:t>32 bits are partitioned into a prefix and suffix components</a:t>
            </a:r>
            <a:endParaRPr lang="en-US" dirty="0"/>
          </a:p>
          <a:p>
            <a:r>
              <a:rPr lang="en-US" dirty="0"/>
              <a:t>Prefix is the </a:t>
            </a:r>
            <a:r>
              <a:rPr lang="en-US" dirty="0">
                <a:solidFill>
                  <a:srgbClr val="0000FF"/>
                </a:solidFill>
              </a:rPr>
              <a:t>network </a:t>
            </a:r>
            <a:r>
              <a:rPr lang="en-US" dirty="0"/>
              <a:t>component; suffix is the </a:t>
            </a:r>
            <a:r>
              <a:rPr lang="en-US" dirty="0">
                <a:solidFill>
                  <a:srgbClr val="0000FF"/>
                </a:solidFill>
              </a:rPr>
              <a:t>host </a:t>
            </a:r>
            <a:r>
              <a:rPr lang="en-US" dirty="0"/>
              <a:t>component</a:t>
            </a:r>
            <a:br>
              <a:rPr lang="en-US" dirty="0"/>
            </a:br>
            <a:endParaRPr lang="en-US" dirty="0"/>
          </a:p>
          <a:p>
            <a:endParaRPr lang="en-US" dirty="0"/>
          </a:p>
          <a:p>
            <a:endParaRPr lang="en-US" dirty="0"/>
          </a:p>
          <a:p>
            <a:endParaRPr lang="en-US" dirty="0"/>
          </a:p>
          <a:p>
            <a:r>
              <a:rPr lang="en-US" dirty="0">
                <a:solidFill>
                  <a:srgbClr val="0000FF"/>
                </a:solidFill>
              </a:rPr>
              <a:t>Inter-domain routing operates on network prefix</a:t>
            </a:r>
            <a:endParaRPr lang="en-US" dirty="0">
              <a:solidFill>
                <a:srgbClr val="0000FF"/>
              </a:solidFill>
            </a:endParaRPr>
          </a:p>
        </p:txBody>
      </p:sp>
      <p:sp>
        <p:nvSpPr>
          <p:cNvPr id="7" name="Slide Number Placeholder 6"/>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grpSp>
        <p:nvGrpSpPr>
          <p:cNvPr id="2" name="Group 1"/>
          <p:cNvGrpSpPr/>
          <p:nvPr/>
        </p:nvGrpSpPr>
        <p:grpSpPr>
          <a:xfrm>
            <a:off x="1324338" y="3429000"/>
            <a:ext cx="6495324" cy="1985166"/>
            <a:chOff x="762000" y="4343400"/>
            <a:chExt cx="7334250" cy="2352791"/>
          </a:xfrm>
        </p:grpSpPr>
        <p:grpSp>
          <p:nvGrpSpPr>
            <p:cNvPr id="124932" name="Group 4"/>
            <p:cNvGrpSpPr/>
            <p:nvPr/>
          </p:nvGrpSpPr>
          <p:grpSpPr bwMode="auto">
            <a:xfrm>
              <a:off x="762000" y="5243513"/>
              <a:ext cx="7334250" cy="633412"/>
              <a:chOff x="428" y="893"/>
              <a:chExt cx="4620" cy="399"/>
            </a:xfrm>
          </p:grpSpPr>
          <p:grpSp>
            <p:nvGrpSpPr>
              <p:cNvPr id="124948" name="Group 5"/>
              <p:cNvGrpSpPr/>
              <p:nvPr/>
            </p:nvGrpSpPr>
            <p:grpSpPr bwMode="auto">
              <a:xfrm>
                <a:off x="428" y="904"/>
                <a:ext cx="4616" cy="328"/>
                <a:chOff x="428" y="904"/>
                <a:chExt cx="4616" cy="328"/>
              </a:xfrm>
            </p:grpSpPr>
            <p:sp>
              <p:nvSpPr>
                <p:cNvPr id="932870" name="Rectangle 6"/>
                <p:cNvSpPr>
                  <a:spLocks noChangeArrowheads="1"/>
                </p:cNvSpPr>
                <p:nvPr/>
              </p:nvSpPr>
              <p:spPr bwMode="auto">
                <a:xfrm>
                  <a:off x="428" y="908"/>
                  <a:ext cx="4616" cy="320"/>
                </a:xfrm>
                <a:prstGeom prst="rect">
                  <a:avLst/>
                </a:prstGeom>
                <a:solidFill>
                  <a:schemeClr val="bg1"/>
                </a:solidFill>
                <a:ln w="12700">
                  <a:solidFill>
                    <a:schemeClr val="tx1"/>
                  </a:solidFill>
                  <a:miter lim="800000"/>
                </a:ln>
                <a:effectLst>
                  <a:outerShdw blurRad="63500" dist="107763" dir="2700000" algn="ctr" rotWithShape="0">
                    <a:schemeClr val="bg2">
                      <a:alpha val="74998"/>
                    </a:schemeClr>
                  </a:outerShdw>
                </a:effectLst>
              </p:spPr>
              <p:txBody>
                <a:bodyPr wrap="none" anchor="ctr"/>
                <a:lstStyle/>
                <a:p>
                  <a:pPr>
                    <a:defRPr/>
                  </a:pPr>
                  <a:endParaRPr lang="en-US" sz="1600">
                    <a:ea typeface="+mn-ea"/>
                    <a:cs typeface="+mn-cs"/>
                  </a:endParaRPr>
                </a:p>
              </p:txBody>
            </p:sp>
            <p:sp>
              <p:nvSpPr>
                <p:cNvPr id="124954" name="Line 7"/>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p:spPr>
              <p:txBody>
                <a:bodyPr wrap="none" anchor="ctr"/>
                <a:lstStyle/>
                <a:p>
                  <a:endParaRPr lang="en-US" sz="1600"/>
                </a:p>
              </p:txBody>
            </p:sp>
            <p:sp>
              <p:nvSpPr>
                <p:cNvPr id="124955" name="Line 8"/>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p:spPr>
              <p:txBody>
                <a:bodyPr wrap="none" anchor="ctr"/>
                <a:lstStyle/>
                <a:p>
                  <a:endParaRPr lang="en-US" sz="1600"/>
                </a:p>
              </p:txBody>
            </p:sp>
            <p:sp>
              <p:nvSpPr>
                <p:cNvPr id="124956" name="Line 9"/>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p:spPr>
              <p:txBody>
                <a:bodyPr wrap="none" anchor="ctr"/>
                <a:lstStyle/>
                <a:p>
                  <a:endParaRPr lang="en-US" sz="1600"/>
                </a:p>
              </p:txBody>
            </p:sp>
          </p:grpSp>
          <p:sp>
            <p:nvSpPr>
              <p:cNvPr id="124949" name="Rectangle 10"/>
              <p:cNvSpPr>
                <a:spLocks noChangeArrowheads="1"/>
              </p:cNvSpPr>
              <p:nvPr/>
            </p:nvSpPr>
            <p:spPr bwMode="auto">
              <a:xfrm>
                <a:off x="438" y="893"/>
                <a:ext cx="1144" cy="391"/>
              </a:xfrm>
              <a:prstGeom prst="rect">
                <a:avLst/>
              </a:prstGeom>
              <a:noFill/>
              <a:ln>
                <a:noFill/>
              </a:ln>
            </p:spPr>
            <p:txBody>
              <a:bodyPr wrap="none" lIns="92075" tIns="46038" rIns="92075" bIns="46038">
                <a:spAutoFit/>
              </a:bodyPr>
              <a:lstStyle/>
              <a:p>
                <a:pPr algn="l" eaLnBrk="0" hangingPunct="0"/>
                <a:r>
                  <a:rPr lang="en-US" sz="2800" b="0" dirty="0">
                    <a:solidFill>
                      <a:srgbClr val="D3A600"/>
                    </a:solidFill>
                    <a:latin typeface="Times New Roman" panose="02020603050405020304" charset="0"/>
                  </a:rPr>
                  <a:t>00001100</a:t>
                </a:r>
                <a:endParaRPr lang="en-US" sz="2800" b="0" dirty="0">
                  <a:solidFill>
                    <a:srgbClr val="D3A600"/>
                  </a:solidFill>
                  <a:latin typeface="Times New Roman" panose="02020603050405020304" charset="0"/>
                </a:endParaRPr>
              </a:p>
            </p:txBody>
          </p:sp>
          <p:sp>
            <p:nvSpPr>
              <p:cNvPr id="124950" name="Rectangle 11"/>
              <p:cNvSpPr>
                <a:spLocks noChangeArrowheads="1"/>
              </p:cNvSpPr>
              <p:nvPr/>
            </p:nvSpPr>
            <p:spPr bwMode="auto">
              <a:xfrm>
                <a:off x="1606" y="893"/>
                <a:ext cx="1154" cy="391"/>
              </a:xfrm>
              <a:prstGeom prst="rect">
                <a:avLst/>
              </a:prstGeom>
              <a:noFill/>
              <a:ln>
                <a:noFill/>
              </a:ln>
            </p:spPr>
            <p:txBody>
              <a:bodyPr wrap="none" lIns="92075" tIns="46038" rIns="92075" bIns="46038">
                <a:spAutoFit/>
              </a:bodyPr>
              <a:lstStyle/>
              <a:p>
                <a:pPr algn="l" eaLnBrk="0" hangingPunct="0"/>
                <a:r>
                  <a:rPr lang="en-US" sz="2800" b="0" dirty="0">
                    <a:solidFill>
                      <a:srgbClr val="D3A600"/>
                    </a:solidFill>
                    <a:latin typeface="Times New Roman" panose="02020603050405020304" charset="0"/>
                  </a:rPr>
                  <a:t>00100010</a:t>
                </a:r>
                <a:endParaRPr lang="en-US" sz="2800" b="0" dirty="0">
                  <a:solidFill>
                    <a:srgbClr val="D3A600"/>
                  </a:solidFill>
                  <a:latin typeface="Times New Roman" panose="02020603050405020304" charset="0"/>
                </a:endParaRPr>
              </a:p>
            </p:txBody>
          </p:sp>
          <p:sp>
            <p:nvSpPr>
              <p:cNvPr id="124951" name="Rectangle 12"/>
              <p:cNvSpPr>
                <a:spLocks noChangeArrowheads="1"/>
              </p:cNvSpPr>
              <p:nvPr/>
            </p:nvSpPr>
            <p:spPr bwMode="auto">
              <a:xfrm>
                <a:off x="2758" y="901"/>
                <a:ext cx="1125" cy="391"/>
              </a:xfrm>
              <a:prstGeom prst="rect">
                <a:avLst/>
              </a:prstGeom>
              <a:noFill/>
              <a:ln>
                <a:noFill/>
              </a:ln>
            </p:spPr>
            <p:txBody>
              <a:bodyPr wrap="none" lIns="92075" tIns="46038" rIns="92075" bIns="46038">
                <a:spAutoFit/>
              </a:bodyPr>
              <a:lstStyle/>
              <a:p>
                <a:pPr algn="l" eaLnBrk="0" hangingPunct="0"/>
                <a:r>
                  <a:rPr lang="en-US" sz="2800" b="0" dirty="0">
                    <a:solidFill>
                      <a:srgbClr val="D3A600"/>
                    </a:solidFill>
                    <a:latin typeface="Times New Roman" panose="02020603050405020304" charset="0"/>
                  </a:rPr>
                  <a:t>1001111</a:t>
                </a:r>
                <a:r>
                  <a:rPr lang="en-US" sz="2800" b="0" dirty="0">
                    <a:solidFill>
                      <a:srgbClr val="000090"/>
                    </a:solidFill>
                    <a:latin typeface="Times New Roman" panose="02020603050405020304" charset="0"/>
                  </a:rPr>
                  <a:t>0</a:t>
                </a:r>
                <a:endParaRPr lang="en-US" sz="2800" b="0" dirty="0">
                  <a:solidFill>
                    <a:srgbClr val="000090"/>
                  </a:solidFill>
                  <a:latin typeface="Times New Roman" panose="02020603050405020304" charset="0"/>
                </a:endParaRPr>
              </a:p>
            </p:txBody>
          </p:sp>
          <p:sp>
            <p:nvSpPr>
              <p:cNvPr id="124952" name="Rectangle 13"/>
              <p:cNvSpPr>
                <a:spLocks noChangeArrowheads="1"/>
              </p:cNvSpPr>
              <p:nvPr/>
            </p:nvSpPr>
            <p:spPr bwMode="auto">
              <a:xfrm>
                <a:off x="3894" y="901"/>
                <a:ext cx="1154" cy="391"/>
              </a:xfrm>
              <a:prstGeom prst="rect">
                <a:avLst/>
              </a:prstGeom>
              <a:noFill/>
              <a:ln>
                <a:noFill/>
              </a:ln>
            </p:spPr>
            <p:txBody>
              <a:bodyPr wrap="none" lIns="92075" tIns="46038" rIns="92075" bIns="46038">
                <a:spAutoFit/>
              </a:bodyPr>
              <a:lstStyle/>
              <a:p>
                <a:pPr algn="l" eaLnBrk="0" hangingPunct="0"/>
                <a:r>
                  <a:rPr lang="en-US" sz="2800" b="0" dirty="0">
                    <a:solidFill>
                      <a:srgbClr val="000090"/>
                    </a:solidFill>
                    <a:latin typeface="Times New Roman" panose="02020603050405020304" charset="0"/>
                  </a:rPr>
                  <a:t>00000101</a:t>
                </a:r>
                <a:endParaRPr lang="en-US" sz="2800" b="0" dirty="0">
                  <a:solidFill>
                    <a:srgbClr val="000090"/>
                  </a:solidFill>
                  <a:latin typeface="Times New Roman" panose="02020603050405020304" charset="0"/>
                </a:endParaRPr>
              </a:p>
            </p:txBody>
          </p:sp>
        </p:grpSp>
        <p:sp>
          <p:nvSpPr>
            <p:cNvPr id="124933" name="Line 14"/>
            <p:cNvSpPr>
              <a:spLocks noChangeShapeType="1"/>
            </p:cNvSpPr>
            <p:nvPr/>
          </p:nvSpPr>
          <p:spPr bwMode="auto">
            <a:xfrm>
              <a:off x="777875" y="6019800"/>
              <a:ext cx="0" cy="533400"/>
            </a:xfrm>
            <a:prstGeom prst="line">
              <a:avLst/>
            </a:prstGeom>
            <a:noFill/>
            <a:ln w="50800">
              <a:solidFill>
                <a:schemeClr val="tx1"/>
              </a:solidFill>
              <a:round/>
              <a:headEnd type="none" w="sm" len="sm"/>
              <a:tailEnd type="none" w="sm" len="sm"/>
            </a:ln>
          </p:spPr>
          <p:txBody>
            <a:bodyPr wrap="none" anchor="ctr"/>
            <a:lstStyle/>
            <a:p>
              <a:endParaRPr lang="en-US" sz="1600"/>
            </a:p>
          </p:txBody>
        </p:sp>
        <p:sp>
          <p:nvSpPr>
            <p:cNvPr id="124934" name="Rectangle 15"/>
            <p:cNvSpPr>
              <a:spLocks noChangeArrowheads="1"/>
            </p:cNvSpPr>
            <p:nvPr/>
          </p:nvSpPr>
          <p:spPr bwMode="auto">
            <a:xfrm>
              <a:off x="2052628" y="6221224"/>
              <a:ext cx="2367538" cy="438488"/>
            </a:xfrm>
            <a:prstGeom prst="rect">
              <a:avLst/>
            </a:prstGeom>
            <a:noFill/>
            <a:ln>
              <a:noFill/>
            </a:ln>
          </p:spPr>
          <p:txBody>
            <a:bodyPr wrap="none" lIns="92075" tIns="46038" rIns="92075" bIns="46038">
              <a:spAutoFit/>
            </a:bodyPr>
            <a:lstStyle/>
            <a:p>
              <a:pPr algn="l" eaLnBrk="0" hangingPunct="0"/>
              <a:r>
                <a:rPr lang="en-US" sz="1800" dirty="0">
                  <a:solidFill>
                    <a:srgbClr val="D3A600"/>
                  </a:solidFill>
                  <a:latin typeface="Arial" panose="020B0604020202020204" pitchFamily="34" charset="0"/>
                </a:rPr>
                <a:t>Network (23 bits)</a:t>
              </a:r>
              <a:r>
                <a:rPr lang="en-US" b="0" dirty="0">
                  <a:solidFill>
                    <a:srgbClr val="D3A600"/>
                  </a:solidFill>
                  <a:latin typeface="Times New Roman" panose="02020603050405020304" charset="0"/>
                </a:rPr>
                <a:t> </a:t>
              </a:r>
              <a:endParaRPr lang="en-US" b="0" dirty="0">
                <a:solidFill>
                  <a:srgbClr val="D3A600"/>
                </a:solidFill>
                <a:latin typeface="Times New Roman" panose="02020603050405020304" charset="0"/>
              </a:endParaRPr>
            </a:p>
          </p:txBody>
        </p:sp>
        <p:sp>
          <p:nvSpPr>
            <p:cNvPr id="124935" name="Line 16"/>
            <p:cNvSpPr>
              <a:spLocks noChangeShapeType="1"/>
            </p:cNvSpPr>
            <p:nvPr/>
          </p:nvSpPr>
          <p:spPr bwMode="auto">
            <a:xfrm flipH="1">
              <a:off x="777875" y="6242050"/>
              <a:ext cx="5157787" cy="19050"/>
            </a:xfrm>
            <a:prstGeom prst="line">
              <a:avLst/>
            </a:prstGeom>
            <a:noFill/>
            <a:ln w="50800">
              <a:solidFill>
                <a:schemeClr val="tx1"/>
              </a:solidFill>
              <a:round/>
              <a:headEnd type="stealth" w="med" len="med"/>
              <a:tailEnd type="stealth" w="med" len="med"/>
            </a:ln>
          </p:spPr>
          <p:txBody>
            <a:bodyPr wrap="none" anchor="ctr"/>
            <a:lstStyle/>
            <a:p>
              <a:endParaRPr lang="en-US" sz="1600">
                <a:solidFill>
                  <a:srgbClr val="008000"/>
                </a:solidFill>
              </a:endParaRPr>
            </a:p>
          </p:txBody>
        </p:sp>
        <p:sp>
          <p:nvSpPr>
            <p:cNvPr id="124936" name="Line 17"/>
            <p:cNvSpPr>
              <a:spLocks noChangeShapeType="1"/>
            </p:cNvSpPr>
            <p:nvPr/>
          </p:nvSpPr>
          <p:spPr bwMode="auto">
            <a:xfrm>
              <a:off x="8089900" y="5994400"/>
              <a:ext cx="0" cy="533400"/>
            </a:xfrm>
            <a:prstGeom prst="line">
              <a:avLst/>
            </a:prstGeom>
            <a:noFill/>
            <a:ln w="50800">
              <a:solidFill>
                <a:schemeClr val="tx1"/>
              </a:solidFill>
              <a:round/>
              <a:headEnd type="none" w="sm" len="sm"/>
              <a:tailEnd type="none" w="sm" len="sm"/>
            </a:ln>
          </p:spPr>
          <p:txBody>
            <a:bodyPr wrap="none" anchor="ctr"/>
            <a:lstStyle/>
            <a:p>
              <a:endParaRPr lang="en-US" sz="1600"/>
            </a:p>
          </p:txBody>
        </p:sp>
        <p:sp>
          <p:nvSpPr>
            <p:cNvPr id="124937" name="Line 18"/>
            <p:cNvSpPr>
              <a:spLocks noChangeShapeType="1"/>
            </p:cNvSpPr>
            <p:nvPr/>
          </p:nvSpPr>
          <p:spPr bwMode="auto">
            <a:xfrm>
              <a:off x="5935662" y="5937250"/>
              <a:ext cx="0" cy="533400"/>
            </a:xfrm>
            <a:prstGeom prst="line">
              <a:avLst/>
            </a:prstGeom>
            <a:noFill/>
            <a:ln w="50800">
              <a:solidFill>
                <a:schemeClr val="tx1"/>
              </a:solidFill>
              <a:round/>
              <a:headEnd type="none" w="sm" len="sm"/>
              <a:tailEnd type="none" w="sm" len="sm"/>
            </a:ln>
          </p:spPr>
          <p:txBody>
            <a:bodyPr wrap="none" anchor="ctr"/>
            <a:lstStyle/>
            <a:p>
              <a:endParaRPr lang="en-US" sz="1600"/>
            </a:p>
          </p:txBody>
        </p:sp>
        <p:sp>
          <p:nvSpPr>
            <p:cNvPr id="124938" name="Rectangle 19"/>
            <p:cNvSpPr>
              <a:spLocks noChangeArrowheads="1"/>
            </p:cNvSpPr>
            <p:nvPr/>
          </p:nvSpPr>
          <p:spPr bwMode="auto">
            <a:xfrm>
              <a:off x="6182638" y="6221225"/>
              <a:ext cx="1715936" cy="474966"/>
            </a:xfrm>
            <a:prstGeom prst="rect">
              <a:avLst/>
            </a:prstGeom>
            <a:noFill/>
            <a:ln>
              <a:noFill/>
            </a:ln>
          </p:spPr>
          <p:txBody>
            <a:bodyPr wrap="none" lIns="92075" tIns="46038" rIns="92075" bIns="46038">
              <a:spAutoFit/>
            </a:bodyPr>
            <a:lstStyle/>
            <a:p>
              <a:pPr algn="l" eaLnBrk="0" hangingPunct="0"/>
              <a:r>
                <a:rPr lang="en-US" sz="1800" dirty="0">
                  <a:solidFill>
                    <a:srgbClr val="000090"/>
                  </a:solidFill>
                  <a:latin typeface="Arial" panose="020B0604020202020204" pitchFamily="34" charset="0"/>
                </a:rPr>
                <a:t>Host (9 bits)</a:t>
              </a:r>
              <a:r>
                <a:rPr lang="en-US" b="0" dirty="0">
                  <a:solidFill>
                    <a:srgbClr val="000090"/>
                  </a:solidFill>
                  <a:latin typeface="Times New Roman" panose="02020603050405020304" charset="0"/>
                </a:rPr>
                <a:t> </a:t>
              </a:r>
              <a:endParaRPr lang="en-US" b="0" dirty="0">
                <a:solidFill>
                  <a:srgbClr val="000090"/>
                </a:solidFill>
                <a:latin typeface="Times New Roman" panose="02020603050405020304" charset="0"/>
              </a:endParaRPr>
            </a:p>
          </p:txBody>
        </p:sp>
        <p:sp>
          <p:nvSpPr>
            <p:cNvPr id="124939" name="Line 20"/>
            <p:cNvSpPr>
              <a:spLocks noChangeShapeType="1"/>
            </p:cNvSpPr>
            <p:nvPr/>
          </p:nvSpPr>
          <p:spPr bwMode="auto">
            <a:xfrm>
              <a:off x="5965825" y="6242050"/>
              <a:ext cx="2120900" cy="19050"/>
            </a:xfrm>
            <a:prstGeom prst="line">
              <a:avLst/>
            </a:prstGeom>
            <a:noFill/>
            <a:ln w="50800">
              <a:solidFill>
                <a:schemeClr val="tx1"/>
              </a:solidFill>
              <a:round/>
              <a:headEnd type="stealth" w="med" len="med"/>
              <a:tailEnd type="stealth" w="med" len="med"/>
            </a:ln>
          </p:spPr>
          <p:txBody>
            <a:bodyPr wrap="none" anchor="ctr"/>
            <a:lstStyle/>
            <a:p>
              <a:endParaRPr lang="en-US" sz="1600"/>
            </a:p>
          </p:txBody>
        </p:sp>
        <p:sp>
          <p:nvSpPr>
            <p:cNvPr id="124944" name="Line 25"/>
            <p:cNvSpPr>
              <a:spLocks noChangeShapeType="1"/>
            </p:cNvSpPr>
            <p:nvPr/>
          </p:nvSpPr>
          <p:spPr bwMode="auto">
            <a:xfrm>
              <a:off x="1685925" y="4433888"/>
              <a:ext cx="0" cy="747712"/>
            </a:xfrm>
            <a:prstGeom prst="line">
              <a:avLst/>
            </a:prstGeom>
            <a:noFill/>
            <a:ln w="9525">
              <a:solidFill>
                <a:schemeClr val="tx1"/>
              </a:solidFill>
              <a:round/>
              <a:tailEnd type="triangle" w="med" len="lg"/>
            </a:ln>
          </p:spPr>
          <p:txBody>
            <a:bodyPr/>
            <a:lstStyle/>
            <a:p>
              <a:endParaRPr lang="en-US" sz="1600"/>
            </a:p>
          </p:txBody>
        </p:sp>
        <p:sp>
          <p:nvSpPr>
            <p:cNvPr id="124945" name="Line 26"/>
            <p:cNvSpPr>
              <a:spLocks noChangeShapeType="1"/>
            </p:cNvSpPr>
            <p:nvPr/>
          </p:nvSpPr>
          <p:spPr bwMode="auto">
            <a:xfrm>
              <a:off x="3611562" y="4433888"/>
              <a:ext cx="0" cy="747712"/>
            </a:xfrm>
            <a:prstGeom prst="line">
              <a:avLst/>
            </a:prstGeom>
            <a:noFill/>
            <a:ln w="9525">
              <a:solidFill>
                <a:schemeClr val="tx1"/>
              </a:solidFill>
              <a:round/>
              <a:tailEnd type="triangle" w="med" len="lg"/>
            </a:ln>
          </p:spPr>
          <p:txBody>
            <a:bodyPr/>
            <a:lstStyle/>
            <a:p>
              <a:endParaRPr lang="en-US" sz="1600"/>
            </a:p>
          </p:txBody>
        </p:sp>
        <p:sp>
          <p:nvSpPr>
            <p:cNvPr id="124946" name="Line 27"/>
            <p:cNvSpPr>
              <a:spLocks noChangeShapeType="1"/>
            </p:cNvSpPr>
            <p:nvPr/>
          </p:nvSpPr>
          <p:spPr bwMode="auto">
            <a:xfrm>
              <a:off x="5384800" y="4433888"/>
              <a:ext cx="0" cy="747712"/>
            </a:xfrm>
            <a:prstGeom prst="line">
              <a:avLst/>
            </a:prstGeom>
            <a:noFill/>
            <a:ln w="9525">
              <a:solidFill>
                <a:schemeClr val="tx1"/>
              </a:solidFill>
              <a:round/>
              <a:tailEnd type="triangle" w="med" len="lg"/>
            </a:ln>
          </p:spPr>
          <p:txBody>
            <a:bodyPr/>
            <a:lstStyle/>
            <a:p>
              <a:endParaRPr lang="en-US" sz="1600"/>
            </a:p>
          </p:txBody>
        </p:sp>
        <p:sp>
          <p:nvSpPr>
            <p:cNvPr id="124947" name="Line 28"/>
            <p:cNvSpPr>
              <a:spLocks noChangeShapeType="1"/>
            </p:cNvSpPr>
            <p:nvPr/>
          </p:nvSpPr>
          <p:spPr bwMode="auto">
            <a:xfrm>
              <a:off x="7131050" y="4433888"/>
              <a:ext cx="0" cy="747712"/>
            </a:xfrm>
            <a:prstGeom prst="line">
              <a:avLst/>
            </a:prstGeom>
            <a:noFill/>
            <a:ln w="9525">
              <a:solidFill>
                <a:schemeClr val="tx1"/>
              </a:solidFill>
              <a:round/>
              <a:tailEnd type="triangle" w="med" len="lg"/>
            </a:ln>
          </p:spPr>
          <p:txBody>
            <a:bodyPr/>
            <a:lstStyle/>
            <a:p>
              <a:endParaRPr lang="en-US" sz="1600"/>
            </a:p>
          </p:txBody>
        </p:sp>
        <p:sp>
          <p:nvSpPr>
            <p:cNvPr id="124940" name="Text Box 21"/>
            <p:cNvSpPr txBox="1">
              <a:spLocks noChangeArrowheads="1"/>
            </p:cNvSpPr>
            <p:nvPr/>
          </p:nvSpPr>
          <p:spPr bwMode="auto">
            <a:xfrm>
              <a:off x="1404937" y="4343400"/>
              <a:ext cx="540434" cy="437727"/>
            </a:xfrm>
            <a:prstGeom prst="rect">
              <a:avLst/>
            </a:prstGeom>
            <a:solidFill>
              <a:schemeClr val="bg1"/>
            </a:solidFill>
            <a:ln>
              <a:noFill/>
            </a:ln>
          </p:spPr>
          <p:txBody>
            <a:bodyPr wrap="none">
              <a:spAutoFit/>
            </a:bodyPr>
            <a:lstStyle>
              <a:lvl1pPr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742950" indent="-285750" eaLnBrk="0" hangingPunct="0">
                <a:defRPr sz="2000" b="1">
                  <a:solidFill>
                    <a:schemeClr val="tx1"/>
                  </a:solidFill>
                  <a:latin typeface="Courier New" panose="02070309020205020404" charset="0"/>
                  <a:ea typeface="MS PGothic" panose="020B0600070205080204" charset="-128"/>
                </a:defRPr>
              </a:lvl2pPr>
              <a:lvl3pPr marL="1143000" indent="-228600" eaLnBrk="0" hangingPunct="0">
                <a:defRPr sz="2000" b="1">
                  <a:solidFill>
                    <a:schemeClr val="tx1"/>
                  </a:solidFill>
                  <a:latin typeface="Courier New" panose="02070309020205020404" charset="0"/>
                  <a:ea typeface="MS PGothic" panose="020B0600070205080204" charset="-128"/>
                </a:defRPr>
              </a:lvl3pPr>
              <a:lvl4pPr marL="1600200" indent="-228600" eaLnBrk="0" hangingPunct="0">
                <a:defRPr sz="2000" b="1">
                  <a:solidFill>
                    <a:schemeClr val="tx1"/>
                  </a:solidFill>
                  <a:latin typeface="Courier New" panose="02070309020205020404" charset="0"/>
                  <a:ea typeface="MS PGothic" panose="020B0600070205080204" charset="-128"/>
                </a:defRPr>
              </a:lvl4pPr>
              <a:lvl5pPr marL="2057400" indent="-228600" eaLnBrk="0" hangingPunct="0">
                <a:defRPr sz="2000" b="1">
                  <a:solidFill>
                    <a:schemeClr val="tx1"/>
                  </a:solidFill>
                  <a:latin typeface="Courier New" panose="02070309020205020404" charset="0"/>
                  <a:ea typeface="MS PGothic" panose="020B0600070205080204" charset="-128"/>
                </a:defRPr>
              </a:lvl5pPr>
              <a:lvl6pPr marL="25146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29718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34290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38862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algn="l"/>
              <a:r>
                <a:rPr lang="en-US" sz="1800">
                  <a:latin typeface="Tahoma" panose="020B0604030504040204" charset="0"/>
                </a:rPr>
                <a:t>12</a:t>
              </a:r>
              <a:endParaRPr lang="en-US" sz="1800">
                <a:latin typeface="Tahoma" panose="020B0604030504040204" charset="0"/>
              </a:endParaRPr>
            </a:p>
          </p:txBody>
        </p:sp>
        <p:sp>
          <p:nvSpPr>
            <p:cNvPr id="124941" name="Text Box 22"/>
            <p:cNvSpPr txBox="1">
              <a:spLocks noChangeArrowheads="1"/>
            </p:cNvSpPr>
            <p:nvPr/>
          </p:nvSpPr>
          <p:spPr bwMode="auto">
            <a:xfrm>
              <a:off x="3306762" y="4343400"/>
              <a:ext cx="540434" cy="437727"/>
            </a:xfrm>
            <a:prstGeom prst="rect">
              <a:avLst/>
            </a:prstGeom>
            <a:solidFill>
              <a:schemeClr val="bg1"/>
            </a:solidFill>
            <a:ln>
              <a:noFill/>
            </a:ln>
          </p:spPr>
          <p:txBody>
            <a:bodyPr wrap="none">
              <a:spAutoFit/>
            </a:bodyPr>
            <a:lstStyle>
              <a:lvl1pPr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742950" indent="-285750" eaLnBrk="0" hangingPunct="0">
                <a:defRPr sz="2000" b="1">
                  <a:solidFill>
                    <a:schemeClr val="tx1"/>
                  </a:solidFill>
                  <a:latin typeface="Courier New" panose="02070309020205020404" charset="0"/>
                  <a:ea typeface="MS PGothic" panose="020B0600070205080204" charset="-128"/>
                </a:defRPr>
              </a:lvl2pPr>
              <a:lvl3pPr marL="1143000" indent="-228600" eaLnBrk="0" hangingPunct="0">
                <a:defRPr sz="2000" b="1">
                  <a:solidFill>
                    <a:schemeClr val="tx1"/>
                  </a:solidFill>
                  <a:latin typeface="Courier New" panose="02070309020205020404" charset="0"/>
                  <a:ea typeface="MS PGothic" panose="020B0600070205080204" charset="-128"/>
                </a:defRPr>
              </a:lvl3pPr>
              <a:lvl4pPr marL="1600200" indent="-228600" eaLnBrk="0" hangingPunct="0">
                <a:defRPr sz="2000" b="1">
                  <a:solidFill>
                    <a:schemeClr val="tx1"/>
                  </a:solidFill>
                  <a:latin typeface="Courier New" panose="02070309020205020404" charset="0"/>
                  <a:ea typeface="MS PGothic" panose="020B0600070205080204" charset="-128"/>
                </a:defRPr>
              </a:lvl4pPr>
              <a:lvl5pPr marL="2057400" indent="-228600" eaLnBrk="0" hangingPunct="0">
                <a:defRPr sz="2000" b="1">
                  <a:solidFill>
                    <a:schemeClr val="tx1"/>
                  </a:solidFill>
                  <a:latin typeface="Courier New" panose="02070309020205020404" charset="0"/>
                  <a:ea typeface="MS PGothic" panose="020B0600070205080204" charset="-128"/>
                </a:defRPr>
              </a:lvl5pPr>
              <a:lvl6pPr marL="25146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29718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34290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38862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algn="l"/>
              <a:r>
                <a:rPr lang="en-US" sz="1800">
                  <a:latin typeface="Tahoma" panose="020B0604030504040204" charset="0"/>
                </a:rPr>
                <a:t>34</a:t>
              </a:r>
              <a:endParaRPr lang="en-US" sz="1800">
                <a:latin typeface="Tahoma" panose="020B0604030504040204" charset="0"/>
              </a:endParaRPr>
            </a:p>
          </p:txBody>
        </p:sp>
        <p:sp>
          <p:nvSpPr>
            <p:cNvPr id="124942" name="Text Box 23"/>
            <p:cNvSpPr txBox="1">
              <a:spLocks noChangeArrowheads="1"/>
            </p:cNvSpPr>
            <p:nvPr/>
          </p:nvSpPr>
          <p:spPr bwMode="auto">
            <a:xfrm>
              <a:off x="4991099" y="4343400"/>
              <a:ext cx="706393" cy="437727"/>
            </a:xfrm>
            <a:prstGeom prst="rect">
              <a:avLst/>
            </a:prstGeom>
            <a:solidFill>
              <a:schemeClr val="bg1"/>
            </a:solidFill>
            <a:ln>
              <a:noFill/>
            </a:ln>
          </p:spPr>
          <p:txBody>
            <a:bodyPr wrap="none">
              <a:spAutoFit/>
            </a:bodyPr>
            <a:lstStyle>
              <a:lvl1pPr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742950" indent="-285750" eaLnBrk="0" hangingPunct="0">
                <a:defRPr sz="2000" b="1">
                  <a:solidFill>
                    <a:schemeClr val="tx1"/>
                  </a:solidFill>
                  <a:latin typeface="Courier New" panose="02070309020205020404" charset="0"/>
                  <a:ea typeface="MS PGothic" panose="020B0600070205080204" charset="-128"/>
                </a:defRPr>
              </a:lvl2pPr>
              <a:lvl3pPr marL="1143000" indent="-228600" eaLnBrk="0" hangingPunct="0">
                <a:defRPr sz="2000" b="1">
                  <a:solidFill>
                    <a:schemeClr val="tx1"/>
                  </a:solidFill>
                  <a:latin typeface="Courier New" panose="02070309020205020404" charset="0"/>
                  <a:ea typeface="MS PGothic" panose="020B0600070205080204" charset="-128"/>
                </a:defRPr>
              </a:lvl3pPr>
              <a:lvl4pPr marL="1600200" indent="-228600" eaLnBrk="0" hangingPunct="0">
                <a:defRPr sz="2000" b="1">
                  <a:solidFill>
                    <a:schemeClr val="tx1"/>
                  </a:solidFill>
                  <a:latin typeface="Courier New" panose="02070309020205020404" charset="0"/>
                  <a:ea typeface="MS PGothic" panose="020B0600070205080204" charset="-128"/>
                </a:defRPr>
              </a:lvl4pPr>
              <a:lvl5pPr marL="2057400" indent="-228600" eaLnBrk="0" hangingPunct="0">
                <a:defRPr sz="2000" b="1">
                  <a:solidFill>
                    <a:schemeClr val="tx1"/>
                  </a:solidFill>
                  <a:latin typeface="Courier New" panose="02070309020205020404" charset="0"/>
                  <a:ea typeface="MS PGothic" panose="020B0600070205080204" charset="-128"/>
                </a:defRPr>
              </a:lvl5pPr>
              <a:lvl6pPr marL="25146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29718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34290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38862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algn="l"/>
              <a:r>
                <a:rPr lang="en-US" sz="1800">
                  <a:latin typeface="Tahoma" panose="020B0604030504040204" charset="0"/>
                </a:rPr>
                <a:t>158</a:t>
              </a:r>
              <a:endParaRPr lang="en-US" sz="1800">
                <a:latin typeface="Tahoma" panose="020B0604030504040204" charset="0"/>
              </a:endParaRPr>
            </a:p>
          </p:txBody>
        </p:sp>
        <p:sp>
          <p:nvSpPr>
            <p:cNvPr id="124943" name="Text Box 24"/>
            <p:cNvSpPr txBox="1">
              <a:spLocks noChangeArrowheads="1"/>
            </p:cNvSpPr>
            <p:nvPr/>
          </p:nvSpPr>
          <p:spPr bwMode="auto">
            <a:xfrm>
              <a:off x="6942137" y="4343400"/>
              <a:ext cx="374475" cy="437727"/>
            </a:xfrm>
            <a:prstGeom prst="rect">
              <a:avLst/>
            </a:prstGeom>
            <a:solidFill>
              <a:schemeClr val="bg1"/>
            </a:solidFill>
            <a:ln>
              <a:noFill/>
            </a:ln>
          </p:spPr>
          <p:txBody>
            <a:bodyPr wrap="none">
              <a:spAutoFit/>
            </a:bodyPr>
            <a:lstStyle>
              <a:lvl1pPr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742950" indent="-285750" eaLnBrk="0" hangingPunct="0">
                <a:defRPr sz="2000" b="1">
                  <a:solidFill>
                    <a:schemeClr val="tx1"/>
                  </a:solidFill>
                  <a:latin typeface="Courier New" panose="02070309020205020404" charset="0"/>
                  <a:ea typeface="MS PGothic" panose="020B0600070205080204" charset="-128"/>
                </a:defRPr>
              </a:lvl2pPr>
              <a:lvl3pPr marL="1143000" indent="-228600" eaLnBrk="0" hangingPunct="0">
                <a:defRPr sz="2000" b="1">
                  <a:solidFill>
                    <a:schemeClr val="tx1"/>
                  </a:solidFill>
                  <a:latin typeface="Courier New" panose="02070309020205020404" charset="0"/>
                  <a:ea typeface="MS PGothic" panose="020B0600070205080204" charset="-128"/>
                </a:defRPr>
              </a:lvl3pPr>
              <a:lvl4pPr marL="1600200" indent="-228600" eaLnBrk="0" hangingPunct="0">
                <a:defRPr sz="2000" b="1">
                  <a:solidFill>
                    <a:schemeClr val="tx1"/>
                  </a:solidFill>
                  <a:latin typeface="Courier New" panose="02070309020205020404" charset="0"/>
                  <a:ea typeface="MS PGothic" panose="020B0600070205080204" charset="-128"/>
                </a:defRPr>
              </a:lvl4pPr>
              <a:lvl5pPr marL="2057400" indent="-228600" eaLnBrk="0" hangingPunct="0">
                <a:defRPr sz="2000" b="1">
                  <a:solidFill>
                    <a:schemeClr val="tx1"/>
                  </a:solidFill>
                  <a:latin typeface="Courier New" panose="02070309020205020404" charset="0"/>
                  <a:ea typeface="MS PGothic" panose="020B0600070205080204" charset="-128"/>
                </a:defRPr>
              </a:lvl5pPr>
              <a:lvl6pPr marL="25146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29718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34290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38862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algn="l"/>
              <a:r>
                <a:rPr lang="en-US" sz="1800">
                  <a:latin typeface="Tahoma" panose="020B0604030504040204" charset="0"/>
                </a:rPr>
                <a:t>5</a:t>
              </a:r>
              <a:endParaRPr lang="en-US" sz="1800">
                <a:latin typeface="Tahoma" panose="020B060403050404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93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4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p:txBody>
          <a:bodyPr/>
          <a:lstStyle/>
          <a:p>
            <a:r>
              <a:rPr lang="en-US" altLang="ja-JP" dirty="0"/>
              <a:t>CIDR: C</a:t>
            </a:r>
            <a:r>
              <a:rPr lang="en-US" dirty="0"/>
              <a:t>lassless inter-domain routing</a:t>
            </a:r>
            <a:endParaRPr lang="en-US" dirty="0"/>
          </a:p>
        </p:txBody>
      </p:sp>
      <p:sp>
        <p:nvSpPr>
          <p:cNvPr id="138242" name="Content Placeholder 2"/>
          <p:cNvSpPr>
            <a:spLocks noGrp="1"/>
          </p:cNvSpPr>
          <p:nvPr>
            <p:ph idx="1"/>
          </p:nvPr>
        </p:nvSpPr>
        <p:spPr/>
        <p:txBody>
          <a:bodyPr/>
          <a:lstStyle/>
          <a:p>
            <a:r>
              <a:rPr lang="en-US" dirty="0"/>
              <a:t>Flexible division between network and host addresses</a:t>
            </a:r>
            <a:endParaRPr lang="en-US" dirty="0"/>
          </a:p>
          <a:p>
            <a:r>
              <a:rPr lang="en-US" dirty="0"/>
              <a:t>Offers a better tradeoff between size of the routing table and efficient use of the IP address space</a:t>
            </a:r>
            <a:endParaRPr lang="en-US" dirty="0"/>
          </a:p>
          <a:p>
            <a:endParaRPr lang="en-US" dirty="0"/>
          </a:p>
          <a:p>
            <a:endParaRPr lang="en-US" dirty="0"/>
          </a:p>
          <a:p>
            <a:endParaRPr lang="en-US" dirty="0"/>
          </a:p>
          <a:p>
            <a:pPr lvl="1"/>
            <a:endParaRPr lang="en-US" dirty="0"/>
          </a:p>
          <a:p>
            <a:pPr lvl="1"/>
            <a:endParaRPr lang="en-US" dirty="0"/>
          </a:p>
        </p:txBody>
      </p:sp>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p:txBody>
          <a:bodyPr/>
          <a:lstStyle/>
          <a:p>
            <a:r>
              <a:rPr lang="en-US" dirty="0"/>
              <a:t>CIDR example</a:t>
            </a:r>
            <a:endParaRPr lang="en-US" dirty="0"/>
          </a:p>
        </p:txBody>
      </p:sp>
      <p:sp>
        <p:nvSpPr>
          <p:cNvPr id="1105923" name="Rectangle 3"/>
          <p:cNvSpPr>
            <a:spLocks noGrp="1" noChangeArrowheads="1"/>
          </p:cNvSpPr>
          <p:nvPr>
            <p:ph idx="1"/>
          </p:nvPr>
        </p:nvSpPr>
        <p:spPr/>
        <p:txBody>
          <a:bodyPr/>
          <a:lstStyle/>
          <a:p>
            <a:r>
              <a:rPr lang="en-US" dirty="0"/>
              <a:t>Suppose a network has 50 computers </a:t>
            </a:r>
            <a:endParaRPr lang="en-US" dirty="0"/>
          </a:p>
          <a:p>
            <a:pPr lvl="1"/>
            <a:r>
              <a:rPr lang="en-US" dirty="0"/>
              <a:t>Allocate 6 bits for host addresses  (2</a:t>
            </a:r>
            <a:r>
              <a:rPr lang="en-US" baseline="30000" dirty="0"/>
              <a:t>5</a:t>
            </a:r>
            <a:r>
              <a:rPr lang="en-US" dirty="0"/>
              <a:t> &lt; 50 &lt; 2</a:t>
            </a:r>
            <a:r>
              <a:rPr lang="en-US" baseline="30000" dirty="0"/>
              <a:t>6</a:t>
            </a:r>
            <a:r>
              <a:rPr lang="en-US" dirty="0"/>
              <a:t>)</a:t>
            </a:r>
            <a:endParaRPr lang="en-US" dirty="0"/>
          </a:p>
          <a:p>
            <a:pPr lvl="1"/>
            <a:r>
              <a:rPr lang="en-US" dirty="0"/>
              <a:t>Remaining 32 - 6 = 26 bits as network prefix</a:t>
            </a:r>
            <a:endParaRPr lang="en-US" dirty="0"/>
          </a:p>
          <a:p>
            <a:r>
              <a:rPr lang="en-US" dirty="0"/>
              <a:t>Flexible boundary means the boundary must be explicitly specified with the network address!</a:t>
            </a:r>
            <a:endParaRPr lang="en-US" dirty="0"/>
          </a:p>
          <a:p>
            <a:pPr lvl="1"/>
            <a:r>
              <a:rPr lang="en-US" dirty="0"/>
              <a:t>Informally, “slash 26” </a:t>
            </a:r>
            <a:r>
              <a:rPr lang="en-US" dirty="0">
                <a:sym typeface="Wingdings" panose="05000000000000000000"/>
              </a:rPr>
              <a:t> </a:t>
            </a:r>
            <a:r>
              <a:rPr lang="en-US" dirty="0"/>
              <a:t>128.23.9/26</a:t>
            </a:r>
            <a:endParaRPr lang="en-US" dirty="0"/>
          </a:p>
          <a:p>
            <a:pPr lvl="1"/>
            <a:r>
              <a:rPr lang="en-US" dirty="0"/>
              <a:t>Formally, prefix represented with a 32-bit mask: 255.255.255.192, where all network prefix bits set to “1” and host suffix bits to “0”</a:t>
            </a:r>
            <a:endParaRPr lang="en-US" dirty="0"/>
          </a:p>
          <a:p>
            <a:pPr lvl="1"/>
            <a:r>
              <a:rPr lang="en-US" dirty="0"/>
              <a:t>Also known as </a:t>
            </a:r>
            <a:r>
              <a:rPr lang="en-US" dirty="0">
                <a:solidFill>
                  <a:srgbClr val="0000FF"/>
                </a:solidFill>
              </a:rPr>
              <a:t>subnet mask</a:t>
            </a:r>
            <a:r>
              <a:rPr lang="en-US" dirty="0"/>
              <a:t> (a group of machines with the same prefix are in the same subnet)</a:t>
            </a:r>
            <a:endParaRPr lang="en-US" dirty="0"/>
          </a:p>
        </p:txBody>
      </p:sp>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5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59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59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59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059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2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CIDR: Classful addressing</a:t>
            </a:r>
            <a:endParaRPr lang="en-US" dirty="0"/>
          </a:p>
        </p:txBody>
      </p:sp>
      <p:sp>
        <p:nvSpPr>
          <p:cNvPr id="3" name="Content Placeholder 2"/>
          <p:cNvSpPr>
            <a:spLocks noGrp="1"/>
          </p:cNvSpPr>
          <p:nvPr>
            <p:ph idx="1"/>
          </p:nvPr>
        </p:nvSpPr>
        <p:spPr>
          <a:xfrm>
            <a:off x="685800" y="1600200"/>
            <a:ext cx="8001000" cy="4419600"/>
          </a:xfrm>
        </p:spPr>
        <p:txBody>
          <a:bodyPr/>
          <a:lstStyle/>
          <a:p>
            <a:r>
              <a:rPr lang="en-US" dirty="0"/>
              <a:t>Three classes</a:t>
            </a:r>
            <a:endParaRPr lang="en-US" dirty="0"/>
          </a:p>
          <a:p>
            <a:pPr lvl="1"/>
            <a:r>
              <a:rPr lang="en-US" dirty="0"/>
              <a:t>8-bit network prefix (Class A),</a:t>
            </a:r>
            <a:endParaRPr lang="en-US" dirty="0"/>
          </a:p>
          <a:p>
            <a:pPr lvl="1"/>
            <a:r>
              <a:rPr lang="en-US" dirty="0"/>
              <a:t>16-bit network prefix (Class B), or</a:t>
            </a:r>
            <a:endParaRPr lang="en-US" dirty="0"/>
          </a:p>
          <a:p>
            <a:pPr lvl="1"/>
            <a:r>
              <a:rPr lang="en-US" dirty="0"/>
              <a:t>24-bit network prefix (Class C)</a:t>
            </a:r>
            <a:endParaRPr lang="en-US" dirty="0"/>
          </a:p>
          <a:p>
            <a:pPr marL="342900" indent="-342900"/>
            <a:r>
              <a:rPr lang="en-US" dirty="0"/>
              <a:t>Example: an organization needs 500 addresses.</a:t>
            </a:r>
            <a:endParaRPr lang="en-US" dirty="0"/>
          </a:p>
          <a:p>
            <a:pPr marL="742950" lvl="1" indent="-285750"/>
            <a:r>
              <a:rPr lang="en-US" dirty="0"/>
              <a:t>A single class C address is not enough (&lt;500 hosts)</a:t>
            </a:r>
            <a:endParaRPr lang="en-US" dirty="0"/>
          </a:p>
          <a:p>
            <a:pPr marL="742950" lvl="1" indent="-285750"/>
            <a:r>
              <a:rPr lang="en-US" dirty="0"/>
              <a:t>Instead, a class B address is allocated (~65K hosts) </a:t>
            </a:r>
            <a:endParaRPr lang="en-US" dirty="0"/>
          </a:p>
          <a:p>
            <a:pPr marL="1042670" lvl="2" indent="-285750"/>
            <a:r>
              <a:rPr lang="en-US" dirty="0"/>
              <a:t>Huge waste!</a:t>
            </a:r>
            <a:endParaRPr lang="en-US" dirty="0"/>
          </a:p>
          <a:p>
            <a:endParaRPr lang="en-US" dirty="0"/>
          </a:p>
        </p:txBody>
      </p:sp>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a:t>IP addressing is hierarchical</a:t>
            </a:r>
            <a:endParaRPr lang="en-US" dirty="0"/>
          </a:p>
        </p:txBody>
      </p:sp>
      <p:sp>
        <p:nvSpPr>
          <p:cNvPr id="2" name="Content Placeholder 1"/>
          <p:cNvSpPr>
            <a:spLocks noGrp="1"/>
          </p:cNvSpPr>
          <p:nvPr>
            <p:ph idx="1"/>
          </p:nvPr>
        </p:nvSpPr>
        <p:spPr/>
        <p:txBody>
          <a:bodyPr/>
          <a:lstStyle/>
          <a:p>
            <a:r>
              <a:rPr lang="en-US" dirty="0">
                <a:solidFill>
                  <a:schemeClr val="bg2">
                    <a:lumMod val="90000"/>
                  </a:schemeClr>
                </a:solidFill>
              </a:rPr>
              <a:t>Hierarchical address structure</a:t>
            </a:r>
            <a:endParaRPr lang="en-US" dirty="0">
              <a:solidFill>
                <a:schemeClr val="bg2">
                  <a:lumMod val="90000"/>
                </a:schemeClr>
              </a:solidFill>
            </a:endParaRPr>
          </a:p>
          <a:p>
            <a:r>
              <a:rPr lang="en-US" dirty="0"/>
              <a:t>Hierarchical address allocation </a:t>
            </a:r>
            <a:endParaRPr lang="en-US" dirty="0"/>
          </a:p>
          <a:p>
            <a:r>
              <a:rPr lang="en-US" dirty="0"/>
              <a:t>Hierarchical addresses and routing scalability</a:t>
            </a:r>
            <a:endParaRPr lang="en-US" dirty="0"/>
          </a:p>
        </p:txBody>
      </p:sp>
      <p:sp>
        <p:nvSpPr>
          <p:cNvPr id="5" name="Slide Number Placeholder 4"/>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Allocation done hierarchically</a:t>
            </a:r>
            <a:endParaRPr lang="en-US" dirty="0"/>
          </a:p>
        </p:txBody>
      </p:sp>
      <p:sp>
        <p:nvSpPr>
          <p:cNvPr id="3" name="Content Placeholder 2"/>
          <p:cNvSpPr>
            <a:spLocks noGrp="1"/>
          </p:cNvSpPr>
          <p:nvPr>
            <p:ph idx="1"/>
          </p:nvPr>
        </p:nvSpPr>
        <p:spPr/>
        <p:txBody>
          <a:bodyPr/>
          <a:lstStyle/>
          <a:p>
            <a:r>
              <a:rPr lang="en-US" dirty="0"/>
              <a:t>Internet Corporation for Assigned Names and Numbers (ICANN) gives large blocks to…</a:t>
            </a:r>
            <a:endParaRPr lang="en-US" dirty="0">
              <a:sym typeface="Wingdings" panose="05000000000000000000"/>
            </a:endParaRPr>
          </a:p>
          <a:p>
            <a:r>
              <a:rPr lang="en-US" dirty="0"/>
              <a:t>Regional Internet Registries, such as the American Registry for Internet Names (ARIN), which give blocks to…</a:t>
            </a:r>
            <a:endParaRPr lang="en-US" dirty="0"/>
          </a:p>
          <a:p>
            <a:r>
              <a:rPr lang="en-US" dirty="0"/>
              <a:t>Large institutions (ISPs), which give addresses to…</a:t>
            </a:r>
            <a:endParaRPr lang="en-US" dirty="0"/>
          </a:p>
          <a:p>
            <a:r>
              <a:rPr lang="en-US" dirty="0"/>
              <a:t>Individuals and smaller institutions</a:t>
            </a:r>
            <a:endParaRPr lang="en-US" dirty="0"/>
          </a:p>
          <a:p>
            <a:r>
              <a:rPr lang="en-US" dirty="0"/>
              <a:t>FAKE Example:</a:t>
            </a:r>
            <a:endParaRPr lang="en-US" dirty="0"/>
          </a:p>
          <a:p>
            <a:pPr lvl="1"/>
            <a:r>
              <a:rPr lang="en-US" dirty="0">
                <a:solidFill>
                  <a:srgbClr val="0000FF"/>
                </a:solidFill>
              </a:rPr>
              <a:t>ICANN </a:t>
            </a:r>
            <a:r>
              <a:rPr lang="en-US" dirty="0">
                <a:solidFill>
                  <a:srgbClr val="0000FF"/>
                </a:solidFill>
                <a:sym typeface="Wingdings" panose="05000000000000000000"/>
              </a:rPr>
              <a:t> ARIN  AT&amp;T  UMICH  EECS</a:t>
            </a:r>
            <a:endParaRPr lang="en-US" dirty="0">
              <a:solidFill>
                <a:srgbClr val="0000FF"/>
              </a:solidFill>
              <a:sym typeface="Wingdings" panose="05000000000000000000"/>
            </a:endParaRPr>
          </a:p>
          <a:p>
            <a:endParaRPr lang="en-US" dirty="0"/>
          </a:p>
          <a:p>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CIDR: Addresses allocated in contiguous prefix chunks</a:t>
            </a:r>
            <a:endParaRPr lang="en-US" dirty="0"/>
          </a:p>
        </p:txBody>
      </p:sp>
      <p:sp>
        <p:nvSpPr>
          <p:cNvPr id="4" name="Content Placeholder 3"/>
          <p:cNvSpPr>
            <a:spLocks noGrp="1"/>
          </p:cNvSpPr>
          <p:nvPr>
            <p:ph idx="1"/>
          </p:nvPr>
        </p:nvSpPr>
        <p:spPr/>
        <p:txBody>
          <a:bodyPr/>
          <a:lstStyle/>
          <a:p>
            <a:r>
              <a:rPr lang="en-US" dirty="0">
                <a:latin typeface="Arial" panose="020B0604020202020204" pitchFamily="34" charset="0"/>
              </a:rPr>
              <a:t>Recursively break down chunks as get closer to host</a:t>
            </a:r>
            <a:endParaRPr lang="en-US" dirty="0">
              <a:latin typeface="Arial" panose="020B0604020202020204" pitchFamily="34" charset="0"/>
            </a:endParaRPr>
          </a:p>
          <a:p>
            <a:endParaRPr lang="en-US" dirty="0"/>
          </a:p>
        </p:txBody>
      </p:sp>
      <p:sp>
        <p:nvSpPr>
          <p:cNvPr id="7" name="Slide Number Placeholder 6"/>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
        <p:nvSpPr>
          <p:cNvPr id="141315" name="Rectangle 3"/>
          <p:cNvSpPr>
            <a:spLocks noChangeArrowheads="1"/>
          </p:cNvSpPr>
          <p:nvPr/>
        </p:nvSpPr>
        <p:spPr bwMode="auto">
          <a:xfrm>
            <a:off x="877888" y="3962400"/>
            <a:ext cx="1326836" cy="400752"/>
          </a:xfrm>
          <a:prstGeom prst="rect">
            <a:avLst/>
          </a:prstGeom>
          <a:noFill/>
          <a:ln>
            <a:noFill/>
          </a:ln>
        </p:spPr>
        <p:txBody>
          <a:bodyPr wrap="none" lIns="92075" tIns="46038" rIns="92075" bIns="46038">
            <a:spAutoFit/>
          </a:bodyPr>
          <a:lstStyle/>
          <a:p>
            <a:pPr algn="l" eaLnBrk="0" hangingPunct="0"/>
            <a:r>
              <a:rPr lang="en-US" b="0" dirty="0">
                <a:latin typeface="Arial" panose="020B0604020202020204" pitchFamily="34" charset="0"/>
              </a:rPr>
              <a:t>12.0.0.0/8</a:t>
            </a:r>
            <a:endParaRPr lang="en-US" b="0" dirty="0">
              <a:latin typeface="Arial" panose="020B0604020202020204" pitchFamily="34" charset="0"/>
            </a:endParaRPr>
          </a:p>
        </p:txBody>
      </p:sp>
      <p:sp>
        <p:nvSpPr>
          <p:cNvPr id="141316" name="AutoShape 4"/>
          <p:cNvSpPr>
            <a:spLocks noChangeArrowheads="1"/>
          </p:cNvSpPr>
          <p:nvPr/>
        </p:nvSpPr>
        <p:spPr bwMode="auto">
          <a:xfrm rot="16200000">
            <a:off x="961231" y="3906044"/>
            <a:ext cx="2925763" cy="511175"/>
          </a:xfrm>
          <a:prstGeom prst="triangle">
            <a:avLst>
              <a:gd name="adj" fmla="val 49995"/>
            </a:avLst>
          </a:prstGeom>
          <a:solidFill>
            <a:srgbClr val="D3A600"/>
          </a:solidFill>
          <a:ln w="12700">
            <a:solidFill>
              <a:schemeClr val="hlink"/>
            </a:solidFill>
            <a:miter lim="800000"/>
          </a:ln>
        </p:spPr>
        <p:txBody>
          <a:bodyPr wrap="none" anchor="ctr"/>
          <a:lstStyle/>
          <a:p>
            <a:endParaRPr lang="en-US" b="0"/>
          </a:p>
        </p:txBody>
      </p:sp>
      <p:sp>
        <p:nvSpPr>
          <p:cNvPr id="141317" name="Rectangle 5"/>
          <p:cNvSpPr>
            <a:spLocks noChangeArrowheads="1"/>
          </p:cNvSpPr>
          <p:nvPr/>
        </p:nvSpPr>
        <p:spPr bwMode="auto">
          <a:xfrm>
            <a:off x="2670175" y="2593975"/>
            <a:ext cx="1469478" cy="400752"/>
          </a:xfrm>
          <a:prstGeom prst="rect">
            <a:avLst/>
          </a:prstGeom>
          <a:noFill/>
          <a:ln>
            <a:noFill/>
          </a:ln>
        </p:spPr>
        <p:txBody>
          <a:bodyPr wrap="none" lIns="92075" tIns="46038" rIns="92075" bIns="46038">
            <a:spAutoFit/>
          </a:bodyPr>
          <a:lstStyle/>
          <a:p>
            <a:pPr algn="l" eaLnBrk="0" hangingPunct="0"/>
            <a:r>
              <a:rPr lang="en-US" b="0" dirty="0">
                <a:latin typeface="Arial" panose="020B0604020202020204" pitchFamily="34" charset="0"/>
              </a:rPr>
              <a:t>12.0.0.0/15</a:t>
            </a:r>
            <a:endParaRPr lang="en-US" b="0" dirty="0">
              <a:latin typeface="Arial" panose="020B0604020202020204" pitchFamily="34" charset="0"/>
            </a:endParaRPr>
          </a:p>
        </p:txBody>
      </p:sp>
      <p:sp>
        <p:nvSpPr>
          <p:cNvPr id="141318" name="Rectangle 6"/>
          <p:cNvSpPr>
            <a:spLocks noChangeArrowheads="1"/>
          </p:cNvSpPr>
          <p:nvPr/>
        </p:nvSpPr>
        <p:spPr bwMode="auto">
          <a:xfrm>
            <a:off x="2670175" y="5257800"/>
            <a:ext cx="1754762" cy="400752"/>
          </a:xfrm>
          <a:prstGeom prst="rect">
            <a:avLst/>
          </a:prstGeom>
          <a:noFill/>
          <a:ln>
            <a:noFill/>
          </a:ln>
        </p:spPr>
        <p:txBody>
          <a:bodyPr wrap="none" lIns="92075" tIns="46038" rIns="92075" bIns="46038">
            <a:spAutoFit/>
          </a:bodyPr>
          <a:lstStyle/>
          <a:p>
            <a:pPr algn="l" eaLnBrk="0" hangingPunct="0"/>
            <a:r>
              <a:rPr lang="en-US" b="0">
                <a:latin typeface="Arial" panose="020B0604020202020204" pitchFamily="34" charset="0"/>
              </a:rPr>
              <a:t>12.253.0.0/16</a:t>
            </a:r>
            <a:endParaRPr lang="en-US" b="0">
              <a:latin typeface="Arial" panose="020B0604020202020204" pitchFamily="34" charset="0"/>
            </a:endParaRPr>
          </a:p>
        </p:txBody>
      </p:sp>
      <p:sp>
        <p:nvSpPr>
          <p:cNvPr id="141319" name="Rectangle 7"/>
          <p:cNvSpPr>
            <a:spLocks noChangeArrowheads="1"/>
          </p:cNvSpPr>
          <p:nvPr/>
        </p:nvSpPr>
        <p:spPr bwMode="auto">
          <a:xfrm>
            <a:off x="2670175" y="2906713"/>
            <a:ext cx="1469478" cy="400752"/>
          </a:xfrm>
          <a:prstGeom prst="rect">
            <a:avLst/>
          </a:prstGeom>
          <a:noFill/>
          <a:ln>
            <a:noFill/>
          </a:ln>
        </p:spPr>
        <p:txBody>
          <a:bodyPr wrap="none" lIns="92075" tIns="46038" rIns="92075" bIns="46038">
            <a:spAutoFit/>
          </a:bodyPr>
          <a:lstStyle/>
          <a:p>
            <a:pPr algn="l" eaLnBrk="0" hangingPunct="0"/>
            <a:r>
              <a:rPr lang="en-US" b="0">
                <a:latin typeface="Arial" panose="020B0604020202020204" pitchFamily="34" charset="0"/>
              </a:rPr>
              <a:t>12.2.0.0/16</a:t>
            </a:r>
            <a:endParaRPr lang="en-US" b="0">
              <a:latin typeface="Arial" panose="020B0604020202020204" pitchFamily="34" charset="0"/>
            </a:endParaRPr>
          </a:p>
        </p:txBody>
      </p:sp>
      <p:sp>
        <p:nvSpPr>
          <p:cNvPr id="141320" name="Rectangle 8"/>
          <p:cNvSpPr>
            <a:spLocks noChangeArrowheads="1"/>
          </p:cNvSpPr>
          <p:nvPr/>
        </p:nvSpPr>
        <p:spPr bwMode="auto">
          <a:xfrm>
            <a:off x="2670175" y="3219450"/>
            <a:ext cx="1469478" cy="400752"/>
          </a:xfrm>
          <a:prstGeom prst="rect">
            <a:avLst/>
          </a:prstGeom>
          <a:noFill/>
          <a:ln>
            <a:noFill/>
          </a:ln>
        </p:spPr>
        <p:txBody>
          <a:bodyPr wrap="none" lIns="92075" tIns="46038" rIns="92075" bIns="46038">
            <a:spAutoFit/>
          </a:bodyPr>
          <a:lstStyle/>
          <a:p>
            <a:pPr algn="l" eaLnBrk="0" hangingPunct="0"/>
            <a:r>
              <a:rPr lang="en-US" b="0">
                <a:latin typeface="Arial" panose="020B0604020202020204" pitchFamily="34" charset="0"/>
              </a:rPr>
              <a:t>12.3.0.0/16</a:t>
            </a:r>
            <a:endParaRPr lang="en-US" b="0">
              <a:latin typeface="Arial" panose="020B0604020202020204" pitchFamily="34" charset="0"/>
            </a:endParaRPr>
          </a:p>
        </p:txBody>
      </p:sp>
      <p:sp>
        <p:nvSpPr>
          <p:cNvPr id="141321" name="AutoShape 10"/>
          <p:cNvSpPr>
            <a:spLocks noChangeArrowheads="1"/>
          </p:cNvSpPr>
          <p:nvPr/>
        </p:nvSpPr>
        <p:spPr bwMode="auto">
          <a:xfrm rot="16200000">
            <a:off x="3653631" y="3223418"/>
            <a:ext cx="1425575" cy="509588"/>
          </a:xfrm>
          <a:prstGeom prst="triangle">
            <a:avLst>
              <a:gd name="adj" fmla="val 49995"/>
            </a:avLst>
          </a:prstGeom>
          <a:solidFill>
            <a:srgbClr val="D3A600"/>
          </a:solidFill>
          <a:ln w="12700">
            <a:solidFill>
              <a:schemeClr val="hlink"/>
            </a:solidFill>
            <a:miter lim="800000"/>
          </a:ln>
        </p:spPr>
        <p:txBody>
          <a:bodyPr wrap="none" anchor="ctr"/>
          <a:lstStyle/>
          <a:p>
            <a:endParaRPr lang="en-US" b="0"/>
          </a:p>
        </p:txBody>
      </p:sp>
      <p:sp>
        <p:nvSpPr>
          <p:cNvPr id="141322" name="Rectangle 11"/>
          <p:cNvSpPr>
            <a:spLocks noChangeArrowheads="1"/>
          </p:cNvSpPr>
          <p:nvPr/>
        </p:nvSpPr>
        <p:spPr bwMode="auto">
          <a:xfrm>
            <a:off x="3192463" y="3817938"/>
            <a:ext cx="314214" cy="1200971"/>
          </a:xfrm>
          <a:prstGeom prst="rect">
            <a:avLst/>
          </a:prstGeom>
          <a:noFill/>
          <a:ln>
            <a:noFill/>
          </a:ln>
        </p:spPr>
        <p:txBody>
          <a:bodyPr wrap="none" lIns="92075" tIns="46038" rIns="92075" bIns="46038">
            <a:spAutoFit/>
          </a:bodyPr>
          <a:lstStyle/>
          <a:p>
            <a:pPr algn="l" eaLnBrk="0" hangingPunct="0"/>
            <a:r>
              <a:rPr lang="en-US" sz="3600" b="0">
                <a:latin typeface="Arial" panose="020B0604020202020204" pitchFamily="34" charset="0"/>
              </a:rPr>
              <a:t>:</a:t>
            </a:r>
            <a:endParaRPr lang="en-US" sz="3600" b="0">
              <a:latin typeface="Arial" panose="020B0604020202020204" pitchFamily="34" charset="0"/>
            </a:endParaRPr>
          </a:p>
          <a:p>
            <a:pPr algn="l" eaLnBrk="0" hangingPunct="0"/>
            <a:r>
              <a:rPr lang="en-US" sz="3600" b="0">
                <a:latin typeface="Arial" panose="020B0604020202020204" pitchFamily="34" charset="0"/>
              </a:rPr>
              <a:t>:</a:t>
            </a:r>
            <a:endParaRPr lang="en-US" sz="3600" b="0">
              <a:latin typeface="Arial" panose="020B0604020202020204" pitchFamily="34" charset="0"/>
            </a:endParaRPr>
          </a:p>
        </p:txBody>
      </p:sp>
      <p:sp>
        <p:nvSpPr>
          <p:cNvPr id="141323" name="AutoShape 12"/>
          <p:cNvSpPr>
            <a:spLocks noChangeArrowheads="1"/>
          </p:cNvSpPr>
          <p:nvPr/>
        </p:nvSpPr>
        <p:spPr bwMode="auto">
          <a:xfrm rot="16200000">
            <a:off x="3795713" y="5187950"/>
            <a:ext cx="1738312" cy="509588"/>
          </a:xfrm>
          <a:prstGeom prst="triangle">
            <a:avLst>
              <a:gd name="adj" fmla="val 49995"/>
            </a:avLst>
          </a:prstGeom>
          <a:solidFill>
            <a:srgbClr val="D3A600"/>
          </a:solidFill>
          <a:ln w="12700">
            <a:solidFill>
              <a:schemeClr val="hlink"/>
            </a:solidFill>
            <a:miter lim="800000"/>
          </a:ln>
        </p:spPr>
        <p:txBody>
          <a:bodyPr wrap="none" anchor="ctr"/>
          <a:lstStyle/>
          <a:p>
            <a:endParaRPr lang="en-US" b="0"/>
          </a:p>
        </p:txBody>
      </p:sp>
      <p:sp>
        <p:nvSpPr>
          <p:cNvPr id="141324" name="Rectangle 13"/>
          <p:cNvSpPr>
            <a:spLocks noChangeArrowheads="1"/>
          </p:cNvSpPr>
          <p:nvPr/>
        </p:nvSpPr>
        <p:spPr bwMode="auto">
          <a:xfrm>
            <a:off x="4611688" y="2667000"/>
            <a:ext cx="1469478" cy="400752"/>
          </a:xfrm>
          <a:prstGeom prst="rect">
            <a:avLst/>
          </a:prstGeom>
          <a:noFill/>
          <a:ln>
            <a:noFill/>
          </a:ln>
        </p:spPr>
        <p:txBody>
          <a:bodyPr wrap="none" lIns="92075" tIns="46038" rIns="92075" bIns="46038">
            <a:spAutoFit/>
          </a:bodyPr>
          <a:lstStyle/>
          <a:p>
            <a:pPr algn="l" eaLnBrk="0" hangingPunct="0"/>
            <a:r>
              <a:rPr lang="en-US" b="0" dirty="0">
                <a:latin typeface="Arial" panose="020B0604020202020204" pitchFamily="34" charset="0"/>
              </a:rPr>
              <a:t>12.3.0.0/22</a:t>
            </a:r>
            <a:endParaRPr lang="en-US" b="0" dirty="0">
              <a:latin typeface="Arial" panose="020B0604020202020204" pitchFamily="34" charset="0"/>
            </a:endParaRPr>
          </a:p>
        </p:txBody>
      </p:sp>
      <p:sp>
        <p:nvSpPr>
          <p:cNvPr id="141325" name="Rectangle 14"/>
          <p:cNvSpPr>
            <a:spLocks noChangeArrowheads="1"/>
          </p:cNvSpPr>
          <p:nvPr/>
        </p:nvSpPr>
        <p:spPr bwMode="auto">
          <a:xfrm>
            <a:off x="4611688" y="2971800"/>
            <a:ext cx="1469478" cy="400752"/>
          </a:xfrm>
          <a:prstGeom prst="rect">
            <a:avLst/>
          </a:prstGeom>
          <a:noFill/>
          <a:ln>
            <a:noFill/>
          </a:ln>
        </p:spPr>
        <p:txBody>
          <a:bodyPr wrap="none" lIns="92075" tIns="46038" rIns="92075" bIns="46038">
            <a:spAutoFit/>
          </a:bodyPr>
          <a:lstStyle/>
          <a:p>
            <a:pPr algn="l" eaLnBrk="0" hangingPunct="0"/>
            <a:r>
              <a:rPr lang="en-US" b="0" dirty="0">
                <a:latin typeface="Arial" panose="020B0604020202020204" pitchFamily="34" charset="0"/>
              </a:rPr>
              <a:t>12.3.4.0/24</a:t>
            </a:r>
            <a:endParaRPr lang="en-US" b="0" dirty="0">
              <a:latin typeface="Arial" panose="020B0604020202020204" pitchFamily="34" charset="0"/>
            </a:endParaRPr>
          </a:p>
        </p:txBody>
      </p:sp>
      <p:sp>
        <p:nvSpPr>
          <p:cNvPr id="141326" name="Rectangle 15"/>
          <p:cNvSpPr>
            <a:spLocks noChangeArrowheads="1"/>
          </p:cNvSpPr>
          <p:nvPr/>
        </p:nvSpPr>
        <p:spPr bwMode="auto">
          <a:xfrm>
            <a:off x="5210175" y="3124200"/>
            <a:ext cx="271459" cy="831639"/>
          </a:xfrm>
          <a:prstGeom prst="rect">
            <a:avLst/>
          </a:prstGeom>
          <a:noFill/>
          <a:ln>
            <a:noFill/>
          </a:ln>
        </p:spPr>
        <p:txBody>
          <a:bodyPr wrap="none" lIns="92075" tIns="46038" rIns="92075" bIns="46038">
            <a:spAutoFit/>
          </a:bodyPr>
          <a:lstStyle/>
          <a:p>
            <a:pPr algn="l" eaLnBrk="0" hangingPunct="0"/>
            <a:r>
              <a:rPr lang="en-US" sz="2400" b="0" dirty="0">
                <a:latin typeface="Arial" panose="020B0604020202020204" pitchFamily="34" charset="0"/>
              </a:rPr>
              <a:t>:</a:t>
            </a:r>
            <a:endParaRPr lang="en-US" sz="2400" b="0" dirty="0">
              <a:latin typeface="Arial" panose="020B0604020202020204" pitchFamily="34" charset="0"/>
            </a:endParaRPr>
          </a:p>
          <a:p>
            <a:pPr algn="l" eaLnBrk="0" hangingPunct="0"/>
            <a:r>
              <a:rPr lang="en-US" sz="2400" b="0" dirty="0">
                <a:latin typeface="Arial" panose="020B0604020202020204" pitchFamily="34" charset="0"/>
              </a:rPr>
              <a:t>:</a:t>
            </a:r>
            <a:endParaRPr lang="en-US" sz="2400" b="0" dirty="0">
              <a:latin typeface="Arial" panose="020B0604020202020204" pitchFamily="34" charset="0"/>
            </a:endParaRPr>
          </a:p>
        </p:txBody>
      </p:sp>
      <p:sp>
        <p:nvSpPr>
          <p:cNvPr id="141327" name="Rectangle 16"/>
          <p:cNvSpPr>
            <a:spLocks noChangeArrowheads="1"/>
          </p:cNvSpPr>
          <p:nvPr/>
        </p:nvSpPr>
        <p:spPr bwMode="auto">
          <a:xfrm>
            <a:off x="4572000" y="3810000"/>
            <a:ext cx="1754762" cy="400752"/>
          </a:xfrm>
          <a:prstGeom prst="rect">
            <a:avLst/>
          </a:prstGeom>
          <a:noFill/>
          <a:ln>
            <a:noFill/>
          </a:ln>
        </p:spPr>
        <p:txBody>
          <a:bodyPr wrap="none" lIns="92075" tIns="46038" rIns="92075" bIns="46038">
            <a:spAutoFit/>
          </a:bodyPr>
          <a:lstStyle/>
          <a:p>
            <a:pPr algn="l" eaLnBrk="0" hangingPunct="0"/>
            <a:r>
              <a:rPr lang="en-US" b="0" dirty="0">
                <a:latin typeface="Arial" panose="020B0604020202020204" pitchFamily="34" charset="0"/>
              </a:rPr>
              <a:t>12.3.254.0/23</a:t>
            </a:r>
            <a:endParaRPr lang="en-US" b="0" dirty="0">
              <a:latin typeface="Arial" panose="020B0604020202020204" pitchFamily="34" charset="0"/>
            </a:endParaRPr>
          </a:p>
        </p:txBody>
      </p:sp>
      <p:sp>
        <p:nvSpPr>
          <p:cNvPr id="141328" name="Rectangle 17"/>
          <p:cNvSpPr>
            <a:spLocks noChangeArrowheads="1"/>
          </p:cNvSpPr>
          <p:nvPr/>
        </p:nvSpPr>
        <p:spPr bwMode="auto">
          <a:xfrm>
            <a:off x="4984750" y="4592638"/>
            <a:ext cx="1754762" cy="400752"/>
          </a:xfrm>
          <a:prstGeom prst="rect">
            <a:avLst/>
          </a:prstGeom>
          <a:noFill/>
          <a:ln>
            <a:noFill/>
          </a:ln>
        </p:spPr>
        <p:txBody>
          <a:bodyPr wrap="none" lIns="92075" tIns="46038" rIns="92075" bIns="46038">
            <a:spAutoFit/>
          </a:bodyPr>
          <a:lstStyle/>
          <a:p>
            <a:pPr algn="l" eaLnBrk="0" hangingPunct="0"/>
            <a:r>
              <a:rPr lang="en-US" b="0">
                <a:latin typeface="Arial" panose="020B0604020202020204" pitchFamily="34" charset="0"/>
              </a:rPr>
              <a:t>12.253.0.0/19</a:t>
            </a:r>
            <a:endParaRPr lang="en-US" b="0">
              <a:latin typeface="Arial" panose="020B0604020202020204" pitchFamily="34" charset="0"/>
            </a:endParaRPr>
          </a:p>
        </p:txBody>
      </p:sp>
      <p:sp>
        <p:nvSpPr>
          <p:cNvPr id="141329" name="Rectangle 18"/>
          <p:cNvSpPr>
            <a:spLocks noChangeArrowheads="1"/>
          </p:cNvSpPr>
          <p:nvPr/>
        </p:nvSpPr>
        <p:spPr bwMode="auto">
          <a:xfrm>
            <a:off x="4984750" y="4841875"/>
            <a:ext cx="1897404" cy="400752"/>
          </a:xfrm>
          <a:prstGeom prst="rect">
            <a:avLst/>
          </a:prstGeom>
          <a:noFill/>
          <a:ln>
            <a:noFill/>
          </a:ln>
        </p:spPr>
        <p:txBody>
          <a:bodyPr wrap="none" lIns="92075" tIns="46038" rIns="92075" bIns="46038">
            <a:spAutoFit/>
          </a:bodyPr>
          <a:lstStyle/>
          <a:p>
            <a:pPr algn="l" eaLnBrk="0" hangingPunct="0"/>
            <a:r>
              <a:rPr lang="en-US" b="0">
                <a:latin typeface="Arial" panose="020B0604020202020204" pitchFamily="34" charset="0"/>
              </a:rPr>
              <a:t>12.253.32.0/19</a:t>
            </a:r>
            <a:endParaRPr lang="en-US" b="0">
              <a:latin typeface="Arial" panose="020B0604020202020204" pitchFamily="34" charset="0"/>
            </a:endParaRPr>
          </a:p>
        </p:txBody>
      </p:sp>
      <p:sp>
        <p:nvSpPr>
          <p:cNvPr id="141330" name="Rectangle 19"/>
          <p:cNvSpPr>
            <a:spLocks noChangeArrowheads="1"/>
          </p:cNvSpPr>
          <p:nvPr/>
        </p:nvSpPr>
        <p:spPr bwMode="auto">
          <a:xfrm>
            <a:off x="4984750" y="5092700"/>
            <a:ext cx="1897404" cy="400752"/>
          </a:xfrm>
          <a:prstGeom prst="rect">
            <a:avLst/>
          </a:prstGeom>
          <a:noFill/>
          <a:ln>
            <a:noFill/>
          </a:ln>
        </p:spPr>
        <p:txBody>
          <a:bodyPr wrap="none" lIns="92075" tIns="46038" rIns="92075" bIns="46038">
            <a:spAutoFit/>
          </a:bodyPr>
          <a:lstStyle/>
          <a:p>
            <a:pPr algn="l" eaLnBrk="0" hangingPunct="0"/>
            <a:r>
              <a:rPr lang="en-US" b="0">
                <a:latin typeface="Arial" panose="020B0604020202020204" pitchFamily="34" charset="0"/>
              </a:rPr>
              <a:t>12.253.64.0/19</a:t>
            </a:r>
            <a:endParaRPr lang="en-US" b="0">
              <a:latin typeface="Arial" panose="020B0604020202020204" pitchFamily="34" charset="0"/>
            </a:endParaRPr>
          </a:p>
        </p:txBody>
      </p:sp>
      <p:sp>
        <p:nvSpPr>
          <p:cNvPr id="141331" name="Rectangle 20"/>
          <p:cNvSpPr>
            <a:spLocks noChangeArrowheads="1"/>
          </p:cNvSpPr>
          <p:nvPr/>
        </p:nvSpPr>
        <p:spPr bwMode="auto">
          <a:xfrm>
            <a:off x="4984750" y="5405438"/>
            <a:ext cx="2182689" cy="400752"/>
          </a:xfrm>
          <a:prstGeom prst="rect">
            <a:avLst/>
          </a:prstGeom>
          <a:noFill/>
          <a:ln>
            <a:noFill/>
          </a:ln>
        </p:spPr>
        <p:txBody>
          <a:bodyPr wrap="none" lIns="92075" tIns="46038" rIns="92075" bIns="46038">
            <a:spAutoFit/>
          </a:bodyPr>
          <a:lstStyle/>
          <a:p>
            <a:pPr algn="l" eaLnBrk="0" hangingPunct="0"/>
            <a:r>
              <a:rPr lang="en-US" b="0">
                <a:latin typeface="Arial" panose="020B0604020202020204" pitchFamily="34" charset="0"/>
              </a:rPr>
              <a:t>12.253.64.108/30</a:t>
            </a:r>
            <a:endParaRPr lang="en-US" b="0">
              <a:latin typeface="Arial" panose="020B0604020202020204" pitchFamily="34" charset="0"/>
            </a:endParaRPr>
          </a:p>
        </p:txBody>
      </p:sp>
      <p:sp>
        <p:nvSpPr>
          <p:cNvPr id="141332" name="Rectangle 21"/>
          <p:cNvSpPr>
            <a:spLocks noChangeArrowheads="1"/>
          </p:cNvSpPr>
          <p:nvPr/>
        </p:nvSpPr>
        <p:spPr bwMode="auto">
          <a:xfrm>
            <a:off x="4984750" y="5654675"/>
            <a:ext cx="1897404" cy="400752"/>
          </a:xfrm>
          <a:prstGeom prst="rect">
            <a:avLst/>
          </a:prstGeom>
          <a:noFill/>
          <a:ln>
            <a:noFill/>
          </a:ln>
        </p:spPr>
        <p:txBody>
          <a:bodyPr wrap="none" lIns="92075" tIns="46038" rIns="92075" bIns="46038">
            <a:spAutoFit/>
          </a:bodyPr>
          <a:lstStyle/>
          <a:p>
            <a:pPr algn="l" eaLnBrk="0" hangingPunct="0"/>
            <a:r>
              <a:rPr lang="en-US" b="0">
                <a:latin typeface="Arial" panose="020B0604020202020204" pitchFamily="34" charset="0"/>
              </a:rPr>
              <a:t>12.253.96.0/18</a:t>
            </a:r>
            <a:endParaRPr lang="en-US" b="0">
              <a:latin typeface="Arial" panose="020B0604020202020204" pitchFamily="34" charset="0"/>
            </a:endParaRPr>
          </a:p>
        </p:txBody>
      </p:sp>
      <p:sp>
        <p:nvSpPr>
          <p:cNvPr id="141333" name="Rectangle 22"/>
          <p:cNvSpPr>
            <a:spLocks noChangeArrowheads="1"/>
          </p:cNvSpPr>
          <p:nvPr/>
        </p:nvSpPr>
        <p:spPr bwMode="auto">
          <a:xfrm>
            <a:off x="4984750" y="5903913"/>
            <a:ext cx="2040047" cy="400752"/>
          </a:xfrm>
          <a:prstGeom prst="rect">
            <a:avLst/>
          </a:prstGeom>
          <a:noFill/>
          <a:ln>
            <a:noFill/>
          </a:ln>
        </p:spPr>
        <p:txBody>
          <a:bodyPr wrap="none" lIns="92075" tIns="46038" rIns="92075" bIns="46038">
            <a:spAutoFit/>
          </a:bodyPr>
          <a:lstStyle/>
          <a:p>
            <a:pPr algn="l" eaLnBrk="0" hangingPunct="0"/>
            <a:r>
              <a:rPr lang="en-US" b="0">
                <a:latin typeface="Arial" panose="020B0604020202020204" pitchFamily="34" charset="0"/>
              </a:rPr>
              <a:t>12.253.128.0/17</a:t>
            </a:r>
            <a:endParaRPr lang="en-US" b="0">
              <a:latin typeface="Arial" panose="020B0604020202020204" pitchFamily="34" charset="0"/>
            </a:endParaRPr>
          </a:p>
        </p:txBody>
      </p:sp>
      <p:sp>
        <p:nvSpPr>
          <p:cNvPr id="141334" name="AutoShape 23"/>
          <p:cNvSpPr>
            <a:spLocks noChangeArrowheads="1"/>
          </p:cNvSpPr>
          <p:nvPr/>
        </p:nvSpPr>
        <p:spPr bwMode="auto">
          <a:xfrm rot="16200000">
            <a:off x="6006306" y="2713832"/>
            <a:ext cx="1050925" cy="957262"/>
          </a:xfrm>
          <a:prstGeom prst="triangle">
            <a:avLst>
              <a:gd name="adj" fmla="val 49995"/>
            </a:avLst>
          </a:prstGeom>
          <a:solidFill>
            <a:srgbClr val="D3A600"/>
          </a:solidFill>
          <a:ln w="12700">
            <a:solidFill>
              <a:schemeClr val="hlink"/>
            </a:solidFill>
            <a:miter lim="800000"/>
          </a:ln>
        </p:spPr>
        <p:txBody>
          <a:bodyPr wrap="none" anchor="ctr"/>
          <a:lstStyle/>
          <a:p>
            <a:endParaRPr lang="en-US" b="0"/>
          </a:p>
        </p:txBody>
      </p:sp>
      <p:sp>
        <p:nvSpPr>
          <p:cNvPr id="141335" name="Rectangle 24"/>
          <p:cNvSpPr>
            <a:spLocks noChangeArrowheads="1"/>
          </p:cNvSpPr>
          <p:nvPr/>
        </p:nvSpPr>
        <p:spPr bwMode="auto">
          <a:xfrm>
            <a:off x="7226300" y="2590800"/>
            <a:ext cx="271459" cy="1200971"/>
          </a:xfrm>
          <a:prstGeom prst="rect">
            <a:avLst/>
          </a:prstGeom>
          <a:noFill/>
          <a:ln>
            <a:noFill/>
          </a:ln>
        </p:spPr>
        <p:txBody>
          <a:bodyPr wrap="none" lIns="92075" tIns="46038" rIns="92075" bIns="46038">
            <a:spAutoFit/>
          </a:bodyPr>
          <a:lstStyle/>
          <a:p>
            <a:pPr algn="l" eaLnBrk="0" hangingPunct="0"/>
            <a:r>
              <a:rPr lang="en-US" sz="2400" b="0" dirty="0">
                <a:latin typeface="Arial" panose="020B0604020202020204" pitchFamily="34" charset="0"/>
              </a:rPr>
              <a:t>:</a:t>
            </a:r>
            <a:endParaRPr lang="en-US" sz="2400" b="0" dirty="0">
              <a:latin typeface="Arial" panose="020B0604020202020204" pitchFamily="34" charset="0"/>
            </a:endParaRPr>
          </a:p>
          <a:p>
            <a:pPr algn="l" eaLnBrk="0" hangingPunct="0"/>
            <a:r>
              <a:rPr lang="en-US" sz="2400" b="0" dirty="0">
                <a:latin typeface="Arial" panose="020B0604020202020204" pitchFamily="34" charset="0"/>
              </a:rPr>
              <a:t>:</a:t>
            </a:r>
            <a:endParaRPr lang="en-US" sz="2400" b="0" dirty="0">
              <a:latin typeface="Arial" panose="020B0604020202020204" pitchFamily="34" charset="0"/>
            </a:endParaRPr>
          </a:p>
          <a:p>
            <a:pPr algn="l" eaLnBrk="0" hangingPunct="0"/>
            <a:r>
              <a:rPr lang="en-US" sz="2400" b="0" dirty="0">
                <a:latin typeface="Arial" panose="020B0604020202020204" pitchFamily="34" charset="0"/>
              </a:rPr>
              <a:t>:</a:t>
            </a:r>
            <a:endParaRPr lang="en-US" sz="2400" b="0" dirty="0">
              <a:latin typeface="Arial" panose="020B0604020202020204" pitchFamily="34" charset="0"/>
            </a:endParaRPr>
          </a:p>
        </p:txBody>
      </p:sp>
      <p:sp>
        <p:nvSpPr>
          <p:cNvPr id="141337" name="Rectangle 26"/>
          <p:cNvSpPr>
            <a:spLocks noChangeArrowheads="1"/>
          </p:cNvSpPr>
          <p:nvPr/>
        </p:nvSpPr>
        <p:spPr bwMode="auto">
          <a:xfrm>
            <a:off x="3200400" y="5486400"/>
            <a:ext cx="314214" cy="646973"/>
          </a:xfrm>
          <a:prstGeom prst="rect">
            <a:avLst/>
          </a:prstGeom>
          <a:noFill/>
          <a:ln>
            <a:noFill/>
          </a:ln>
        </p:spPr>
        <p:txBody>
          <a:bodyPr wrap="none" lIns="92075" tIns="46038" rIns="92075" bIns="46038">
            <a:spAutoFit/>
          </a:bodyPr>
          <a:lstStyle/>
          <a:p>
            <a:pPr algn="l" eaLnBrk="0" hangingPunct="0"/>
            <a:r>
              <a:rPr lang="en-US" sz="3600" b="0" dirty="0">
                <a:latin typeface="Arial" panose="020B0604020202020204" pitchFamily="34" charset="0"/>
              </a:rPr>
              <a:t>:</a:t>
            </a:r>
            <a:endParaRPr lang="en-US" sz="3600" b="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3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3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3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13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3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13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13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13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13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13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13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13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13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13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13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3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13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13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13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1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p:bldP spid="141316" grpId="0" animBg="1"/>
      <p:bldP spid="141317" grpId="0"/>
      <p:bldP spid="141318" grpId="0"/>
      <p:bldP spid="141319" grpId="0"/>
      <p:bldP spid="141320" grpId="0"/>
      <p:bldP spid="141321" grpId="0" animBg="1"/>
      <p:bldP spid="141322" grpId="0"/>
      <p:bldP spid="141323" grpId="0" animBg="1"/>
      <p:bldP spid="141324" grpId="0"/>
      <p:bldP spid="141325" grpId="0"/>
      <p:bldP spid="141326" grpId="0"/>
      <p:bldP spid="141327" grpId="0"/>
      <p:bldP spid="141328" grpId="0"/>
      <p:bldP spid="141329" grpId="0"/>
      <p:bldP spid="141330" grpId="0"/>
      <p:bldP spid="141331" grpId="0"/>
      <p:bldP spid="141332" grpId="0"/>
      <p:bldP spid="141333" grpId="0"/>
      <p:bldP spid="141334" grpId="0" animBg="1"/>
      <p:bldP spid="141335" grpId="0"/>
      <p:bldP spid="1413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AS-level Internet</a:t>
            </a:r>
            <a:endParaRPr lang="en-US" dirty="0"/>
          </a:p>
        </p:txBody>
      </p:sp>
      <p:pic>
        <p:nvPicPr>
          <p:cNvPr id="7" name="Content Placeholder 6"/>
          <p:cNvPicPr>
            <a:picLocks noGrp="1" noChangeAspect="1"/>
          </p:cNvPicPr>
          <p:nvPr>
            <p:ph idx="1"/>
          </p:nvPr>
        </p:nvPicPr>
        <p:blipFill>
          <a:blip r:embed="rId1"/>
          <a:stretch>
            <a:fillRect/>
          </a:stretch>
        </p:blipFill>
        <p:spPr>
          <a:xfrm>
            <a:off x="914400" y="1947716"/>
            <a:ext cx="7315200" cy="3454400"/>
          </a:xfrm>
          <a:prstGeom prst="rect">
            <a:avLst/>
          </a:prstGeom>
        </p:spPr>
      </p:pic>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
        <p:nvSpPr>
          <p:cNvPr id="9" name="TextBox 8"/>
          <p:cNvSpPr txBox="1"/>
          <p:nvPr/>
        </p:nvSpPr>
        <p:spPr>
          <a:xfrm>
            <a:off x="2257937" y="5571359"/>
            <a:ext cx="4628126" cy="338554"/>
          </a:xfrm>
          <a:prstGeom prst="rect">
            <a:avLst/>
          </a:prstGeom>
          <a:noFill/>
        </p:spPr>
        <p:txBody>
          <a:bodyPr wrap="none" rtlCol="0">
            <a:spAutoFit/>
          </a:bodyPr>
          <a:lstStyle/>
          <a:p>
            <a:pPr algn="ctr"/>
            <a:r>
              <a:rPr lang="en-US" dirty="0"/>
              <a:t>Internet Inter-Domain Traffic, SIGCOMM, 2010</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FAKE example in more detail</a:t>
            </a:r>
            <a:endParaRPr lang="en-US" dirty="0"/>
          </a:p>
        </p:txBody>
      </p:sp>
      <p:sp>
        <p:nvSpPr>
          <p:cNvPr id="3" name="Content Placeholder 2"/>
          <p:cNvSpPr>
            <a:spLocks noGrp="1"/>
          </p:cNvSpPr>
          <p:nvPr>
            <p:ph idx="1"/>
          </p:nvPr>
        </p:nvSpPr>
        <p:spPr/>
        <p:txBody>
          <a:bodyPr/>
          <a:lstStyle/>
          <a:p>
            <a:r>
              <a:rPr lang="en-US" dirty="0"/>
              <a:t>ICANN gave ARIN several /8s</a:t>
            </a:r>
            <a:endParaRPr lang="en-US" b="1" dirty="0"/>
          </a:p>
          <a:p>
            <a:r>
              <a:rPr lang="en-US" dirty="0"/>
              <a:t>ARIN gave AT&amp;T one /8, </a:t>
            </a:r>
            <a:r>
              <a:rPr lang="en-US" b="1" dirty="0"/>
              <a:t>12.0/8</a:t>
            </a:r>
            <a:endParaRPr lang="en-US" b="1" dirty="0"/>
          </a:p>
          <a:p>
            <a:pPr lvl="1"/>
            <a:r>
              <a:rPr lang="en-US" dirty="0">
                <a:solidFill>
                  <a:srgbClr val="000000"/>
                </a:solidFill>
              </a:rPr>
              <a:t>Network Prefix</a:t>
            </a:r>
            <a:r>
              <a:rPr lang="en-US" b="1" dirty="0"/>
              <a:t>:</a:t>
            </a:r>
            <a:r>
              <a:rPr lang="en-US" b="1" dirty="0">
                <a:solidFill>
                  <a:srgbClr val="0000FF"/>
                </a:solidFill>
              </a:rPr>
              <a:t> </a:t>
            </a:r>
            <a:r>
              <a:rPr lang="en-US" b="1" dirty="0">
                <a:solidFill>
                  <a:srgbClr val="D3A600"/>
                </a:solidFill>
              </a:rPr>
              <a:t>00001100</a:t>
            </a:r>
            <a:endParaRPr lang="en-US" b="1" dirty="0">
              <a:solidFill>
                <a:srgbClr val="D3A600"/>
              </a:solidFill>
            </a:endParaRPr>
          </a:p>
          <a:p>
            <a:r>
              <a:rPr lang="en-US" dirty="0"/>
              <a:t>AT&amp;T gave UMICH a /16, </a:t>
            </a:r>
            <a:r>
              <a:rPr lang="en-US" b="1" dirty="0"/>
              <a:t>12.34/16</a:t>
            </a:r>
            <a:endParaRPr lang="en-US" b="1" dirty="0"/>
          </a:p>
          <a:p>
            <a:pPr lvl="1"/>
            <a:r>
              <a:rPr lang="en-US" dirty="0">
                <a:solidFill>
                  <a:srgbClr val="000000"/>
                </a:solidFill>
              </a:rPr>
              <a:t>Network Prefix</a:t>
            </a:r>
            <a:r>
              <a:rPr lang="en-US" b="1" dirty="0"/>
              <a:t>:</a:t>
            </a:r>
            <a:r>
              <a:rPr lang="en-US" b="1" dirty="0">
                <a:solidFill>
                  <a:srgbClr val="F47A00"/>
                </a:solidFill>
              </a:rPr>
              <a:t> </a:t>
            </a:r>
            <a:r>
              <a:rPr lang="en-US" b="1" dirty="0">
                <a:solidFill>
                  <a:srgbClr val="D3A600"/>
                </a:solidFill>
              </a:rPr>
              <a:t>00001100</a:t>
            </a:r>
            <a:r>
              <a:rPr lang="en-US" b="1" dirty="0">
                <a:solidFill>
                  <a:srgbClr val="F47A00"/>
                </a:solidFill>
              </a:rPr>
              <a:t>00100010</a:t>
            </a:r>
            <a:endParaRPr lang="en-US" b="1" dirty="0">
              <a:solidFill>
                <a:srgbClr val="008000"/>
              </a:solidFill>
            </a:endParaRPr>
          </a:p>
          <a:p>
            <a:r>
              <a:rPr lang="en-US" dirty="0"/>
              <a:t>UMICH gave EECS a /24, </a:t>
            </a:r>
            <a:r>
              <a:rPr lang="en-US" b="1" dirty="0"/>
              <a:t>12.34.56/24</a:t>
            </a:r>
            <a:endParaRPr lang="en-US" b="1" dirty="0"/>
          </a:p>
          <a:p>
            <a:pPr lvl="1"/>
            <a:r>
              <a:rPr lang="en-US" dirty="0">
                <a:solidFill>
                  <a:srgbClr val="000000"/>
                </a:solidFill>
              </a:rPr>
              <a:t>Network Prefix</a:t>
            </a:r>
            <a:r>
              <a:rPr lang="en-US" b="1" dirty="0"/>
              <a:t>:</a:t>
            </a:r>
            <a:r>
              <a:rPr lang="en-US" b="1" dirty="0">
                <a:solidFill>
                  <a:srgbClr val="F47A00"/>
                </a:solidFill>
              </a:rPr>
              <a:t> </a:t>
            </a:r>
            <a:r>
              <a:rPr lang="en-US" b="1" dirty="0">
                <a:solidFill>
                  <a:srgbClr val="D3A600"/>
                </a:solidFill>
              </a:rPr>
              <a:t>00001100</a:t>
            </a:r>
            <a:r>
              <a:rPr lang="en-US" b="1" dirty="0">
                <a:solidFill>
                  <a:srgbClr val="F47A00"/>
                </a:solidFill>
              </a:rPr>
              <a:t>00100010</a:t>
            </a:r>
            <a:r>
              <a:rPr lang="en-US" b="1" dirty="0">
                <a:solidFill>
                  <a:schemeClr val="tx1"/>
                </a:solidFill>
              </a:rPr>
              <a:t>00111000</a:t>
            </a:r>
            <a:endParaRPr lang="en-US" b="1" dirty="0">
              <a:solidFill>
                <a:schemeClr val="tx1"/>
              </a:solidFill>
            </a:endParaRPr>
          </a:p>
          <a:p>
            <a:r>
              <a:rPr lang="en-US" dirty="0">
                <a:solidFill>
                  <a:srgbClr val="000000"/>
                </a:solidFill>
              </a:rPr>
              <a:t>EECS gave me specific address </a:t>
            </a:r>
            <a:r>
              <a:rPr lang="en-US" b="1" dirty="0">
                <a:solidFill>
                  <a:srgbClr val="000000"/>
                </a:solidFill>
              </a:rPr>
              <a:t>12.34.56.78</a:t>
            </a:r>
            <a:endParaRPr lang="en-US" b="1" dirty="0">
              <a:solidFill>
                <a:srgbClr val="000000"/>
              </a:solidFill>
            </a:endParaRPr>
          </a:p>
          <a:p>
            <a:pPr lvl="1"/>
            <a:r>
              <a:rPr lang="en-US" dirty="0"/>
              <a:t>Address: </a:t>
            </a:r>
            <a:r>
              <a:rPr lang="en-US" b="1" dirty="0">
                <a:solidFill>
                  <a:srgbClr val="D3A600"/>
                </a:solidFill>
              </a:rPr>
              <a:t>00001100</a:t>
            </a:r>
            <a:r>
              <a:rPr lang="en-US" b="1" dirty="0">
                <a:solidFill>
                  <a:srgbClr val="F47A00"/>
                </a:solidFill>
              </a:rPr>
              <a:t>00100010</a:t>
            </a:r>
            <a:r>
              <a:rPr lang="en-US" b="1" dirty="0">
                <a:solidFill>
                  <a:schemeClr val="tx1"/>
                </a:solidFill>
              </a:rPr>
              <a:t>00111000</a:t>
            </a:r>
            <a:r>
              <a:rPr lang="en-US" b="1" dirty="0">
                <a:solidFill>
                  <a:srgbClr val="FF0000"/>
                </a:solidFill>
              </a:rPr>
              <a:t>01001110</a:t>
            </a:r>
            <a:endParaRPr lang="en-US" b="1" dirty="0">
              <a:solidFill>
                <a:srgbClr val="FF0000"/>
              </a:solidFill>
            </a:endParaRPr>
          </a:p>
          <a:p>
            <a:pPr lvl="1"/>
            <a:endParaRPr lang="en-US" dirty="0">
              <a:solidFill>
                <a:srgbClr val="0000FF"/>
              </a:solidFill>
            </a:endParaRPr>
          </a:p>
          <a:p>
            <a:endParaRPr lang="en-US" dirty="0">
              <a:solidFill>
                <a:srgbClr val="000000"/>
              </a:solidFill>
            </a:endParaRPr>
          </a:p>
          <a:p>
            <a:pPr lvl="1"/>
            <a:endParaRPr lang="en-US" b="1" dirty="0">
              <a:solidFill>
                <a:srgbClr val="F47A00"/>
              </a:solidFill>
            </a:endParaRPr>
          </a:p>
          <a:p>
            <a:pPr lvl="1"/>
            <a:endParaRPr lang="en-US" dirty="0"/>
          </a:p>
        </p:txBody>
      </p:sp>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a:t>IP addressing is hierarchical</a:t>
            </a:r>
            <a:endParaRPr lang="en-US" dirty="0"/>
          </a:p>
        </p:txBody>
      </p:sp>
      <p:sp>
        <p:nvSpPr>
          <p:cNvPr id="2" name="Content Placeholder 1"/>
          <p:cNvSpPr>
            <a:spLocks noGrp="1"/>
          </p:cNvSpPr>
          <p:nvPr>
            <p:ph idx="1"/>
          </p:nvPr>
        </p:nvSpPr>
        <p:spPr/>
        <p:txBody>
          <a:bodyPr/>
          <a:lstStyle/>
          <a:p>
            <a:r>
              <a:rPr lang="en-US" dirty="0">
                <a:solidFill>
                  <a:schemeClr val="bg2">
                    <a:lumMod val="90000"/>
                  </a:schemeClr>
                </a:solidFill>
              </a:rPr>
              <a:t>Hierarchical address structure</a:t>
            </a:r>
            <a:endParaRPr lang="en-US" dirty="0">
              <a:solidFill>
                <a:schemeClr val="bg2">
                  <a:lumMod val="90000"/>
                </a:schemeClr>
              </a:solidFill>
            </a:endParaRPr>
          </a:p>
          <a:p>
            <a:r>
              <a:rPr lang="en-US" dirty="0">
                <a:solidFill>
                  <a:schemeClr val="bg2">
                    <a:lumMod val="90000"/>
                  </a:schemeClr>
                </a:solidFill>
              </a:rPr>
              <a:t>Hierarchical address allocation </a:t>
            </a:r>
            <a:endParaRPr lang="en-US" dirty="0">
              <a:solidFill>
                <a:schemeClr val="bg2">
                  <a:lumMod val="90000"/>
                </a:schemeClr>
              </a:solidFill>
            </a:endParaRPr>
          </a:p>
          <a:p>
            <a:r>
              <a:rPr lang="en-US" dirty="0"/>
              <a:t>Hierarchical addresses and routing scalability</a:t>
            </a:r>
            <a:endParaRPr lang="en-US" dirty="0"/>
          </a:p>
        </p:txBody>
      </p:sp>
      <p:sp>
        <p:nvSpPr>
          <p:cNvPr id="5" name="Slide Number Placeholder 4"/>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addressing </a:t>
            </a:r>
            <a:r>
              <a:rPr lang="en-US" dirty="0">
                <a:sym typeface="Wingdings" panose="05000000000000000000"/>
              </a:rPr>
              <a:t> Scalable</a:t>
            </a:r>
            <a:r>
              <a:rPr lang="en-US" dirty="0"/>
              <a:t> routing? </a:t>
            </a:r>
            <a:endParaRPr lang="en-US" dirty="0"/>
          </a:p>
        </p:txBody>
      </p:sp>
      <p:sp>
        <p:nvSpPr>
          <p:cNvPr id="3" name="Content Placeholder 2"/>
          <p:cNvSpPr>
            <a:spLocks noGrp="1"/>
          </p:cNvSpPr>
          <p:nvPr>
            <p:ph idx="1"/>
          </p:nvPr>
        </p:nvSpPr>
        <p:spPr/>
        <p:txBody>
          <a:bodyPr/>
          <a:lstStyle/>
          <a:p>
            <a:r>
              <a:rPr lang="en-US" dirty="0"/>
              <a:t>Hierarchical address allocation only helps routing scalability if allocation matches topological hierarchy </a:t>
            </a:r>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addressing </a:t>
            </a:r>
            <a:r>
              <a:rPr lang="en-US" dirty="0">
                <a:sym typeface="Wingdings" panose="05000000000000000000"/>
              </a:rPr>
              <a:t> Scalable</a:t>
            </a:r>
            <a:r>
              <a:rPr lang="en-US" dirty="0"/>
              <a:t> routing? </a:t>
            </a:r>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fld>
            <a:endParaRPr lang="en-US"/>
          </a:p>
        </p:txBody>
      </p:sp>
      <p:sp>
        <p:nvSpPr>
          <p:cNvPr id="20" name="Cloud 19"/>
          <p:cNvSpPr/>
          <p:nvPr/>
        </p:nvSpPr>
        <p:spPr bwMode="auto">
          <a:xfrm>
            <a:off x="4191000" y="3474083"/>
            <a:ext cx="2590800" cy="12192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rPr>
              <a:t>AT&amp;T</a:t>
            </a:r>
            <a:br>
              <a:rPr kumimoji="0" lang="en-US" sz="2000" b="1" i="0" u="none" strike="noStrike" cap="none" normalizeH="0" baseline="0" dirty="0">
                <a:ln>
                  <a:noFill/>
                </a:ln>
                <a:solidFill>
                  <a:schemeClr val="tx1"/>
                </a:solidFill>
                <a:effectLst/>
                <a:latin typeface="+mn-lt"/>
              </a:rPr>
            </a:br>
            <a:r>
              <a:rPr kumimoji="0" lang="en-US" sz="2000" b="1" i="0" u="none" strike="noStrike" cap="none" normalizeH="0" baseline="0" dirty="0">
                <a:ln>
                  <a:noFill/>
                </a:ln>
                <a:solidFill>
                  <a:schemeClr val="tx1"/>
                </a:solidFill>
                <a:effectLst/>
                <a:latin typeface="+mn-lt"/>
              </a:rPr>
              <a:t>a.0.0.0/8</a:t>
            </a:r>
            <a:endParaRPr kumimoji="0" lang="en-US" sz="2000" b="1" i="0" u="none" strike="noStrike" cap="none" normalizeH="0" baseline="0" dirty="0">
              <a:ln>
                <a:noFill/>
              </a:ln>
              <a:solidFill>
                <a:schemeClr val="tx1"/>
              </a:solidFill>
              <a:effectLst/>
              <a:latin typeface="+mn-lt"/>
            </a:endParaRPr>
          </a:p>
        </p:txBody>
      </p:sp>
      <p:sp>
        <p:nvSpPr>
          <p:cNvPr id="35" name="Cloud 34"/>
          <p:cNvSpPr/>
          <p:nvPr/>
        </p:nvSpPr>
        <p:spPr bwMode="auto">
          <a:xfrm>
            <a:off x="533400" y="3397883"/>
            <a:ext cx="1905000" cy="12192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Courier New" panose="02070309020205020404" charset="0"/>
              </a:rPr>
              <a:t>France </a:t>
            </a:r>
            <a:br>
              <a:rPr kumimoji="0" lang="en-US" sz="2000" b="1" i="0" u="none" strike="noStrike" cap="none" normalizeH="0" baseline="0" dirty="0">
                <a:ln>
                  <a:noFill/>
                </a:ln>
                <a:solidFill>
                  <a:schemeClr val="tx1"/>
                </a:solidFill>
                <a:effectLst/>
                <a:latin typeface="Courier New" panose="02070309020205020404" charset="0"/>
              </a:rPr>
            </a:br>
            <a:r>
              <a:rPr kumimoji="0" lang="en-US" sz="2000" b="1" i="0" u="none" strike="noStrike" cap="none" normalizeH="0" baseline="0" dirty="0">
                <a:ln>
                  <a:noFill/>
                </a:ln>
                <a:solidFill>
                  <a:schemeClr val="tx1"/>
                </a:solidFill>
                <a:effectLst/>
                <a:latin typeface="Courier New" panose="02070309020205020404" charset="0"/>
              </a:rPr>
              <a:t>Telecom</a:t>
            </a:r>
            <a:endParaRPr kumimoji="0" lang="en-US" sz="2000" b="1" i="0" u="none" strike="noStrike" cap="none" normalizeH="0" baseline="0" dirty="0">
              <a:ln>
                <a:noFill/>
              </a:ln>
              <a:solidFill>
                <a:schemeClr val="tx1"/>
              </a:solidFill>
              <a:effectLst/>
              <a:latin typeface="Courier New" panose="02070309020205020404" charset="0"/>
            </a:endParaRPr>
          </a:p>
        </p:txBody>
      </p:sp>
      <p:sp>
        <p:nvSpPr>
          <p:cNvPr id="38" name="Cloud 37"/>
          <p:cNvSpPr/>
          <p:nvPr/>
        </p:nvSpPr>
        <p:spPr bwMode="auto">
          <a:xfrm>
            <a:off x="3276600" y="4921883"/>
            <a:ext cx="2133600" cy="1066800"/>
          </a:xfrm>
          <a:prstGeom prst="cloud">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mn-lt"/>
              </a:rPr>
              <a:t>UMICH-D</a:t>
            </a:r>
            <a:br>
              <a:rPr kumimoji="0" lang="en-US" sz="2000" b="1" i="0" u="none" strike="noStrike" cap="none" normalizeH="0" baseline="0" dirty="0">
                <a:ln>
                  <a:noFill/>
                </a:ln>
                <a:solidFill>
                  <a:schemeClr val="tx1"/>
                </a:solidFill>
                <a:effectLst/>
                <a:latin typeface="+mn-lt"/>
              </a:rPr>
            </a:br>
            <a:r>
              <a:rPr kumimoji="0" lang="en-US" sz="2000" b="1" i="0" u="none" strike="noStrike" cap="none" normalizeH="0" baseline="0" dirty="0">
                <a:ln>
                  <a:noFill/>
                </a:ln>
                <a:solidFill>
                  <a:schemeClr val="tx1"/>
                </a:solidFill>
                <a:effectLst/>
                <a:latin typeface="+mn-lt"/>
              </a:rPr>
              <a:t>a.b.0.0/16</a:t>
            </a:r>
            <a:endParaRPr kumimoji="0" lang="en-US" sz="2000" b="1" i="0" u="none" strike="noStrike" cap="none" normalizeH="0" baseline="0" dirty="0">
              <a:ln>
                <a:noFill/>
              </a:ln>
              <a:solidFill>
                <a:schemeClr val="tx1"/>
              </a:solidFill>
              <a:effectLst/>
              <a:latin typeface="+mn-lt"/>
            </a:endParaRPr>
          </a:p>
        </p:txBody>
      </p:sp>
      <p:sp>
        <p:nvSpPr>
          <p:cNvPr id="39" name="Cloud 38"/>
          <p:cNvSpPr/>
          <p:nvPr/>
        </p:nvSpPr>
        <p:spPr bwMode="auto">
          <a:xfrm>
            <a:off x="5638800" y="4921883"/>
            <a:ext cx="2133600" cy="1066800"/>
          </a:xfrm>
          <a:prstGeom prst="cloud">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rPr>
              <a:t>UMICH-AA</a:t>
            </a:r>
            <a:br>
              <a:rPr kumimoji="0" lang="en-US" sz="2000" b="1" i="0" u="none" strike="noStrike" cap="none" normalizeH="0" baseline="0" dirty="0">
                <a:ln>
                  <a:noFill/>
                </a:ln>
                <a:solidFill>
                  <a:schemeClr val="tx1"/>
                </a:solidFill>
                <a:effectLst/>
                <a:latin typeface="+mn-lt"/>
              </a:rPr>
            </a:br>
            <a:r>
              <a:rPr kumimoji="0" lang="en-US" sz="2000" b="1" i="0" u="none" strike="noStrike" cap="none" normalizeH="0" baseline="0" dirty="0">
                <a:ln>
                  <a:noFill/>
                </a:ln>
                <a:solidFill>
                  <a:schemeClr val="tx1"/>
                </a:solidFill>
                <a:effectLst/>
                <a:latin typeface="+mn-lt"/>
              </a:rPr>
              <a:t>a.c.0.0/16</a:t>
            </a:r>
            <a:endParaRPr kumimoji="0" lang="en-US" sz="2000" b="1" i="0" u="none" strike="noStrike" cap="none" normalizeH="0" baseline="0" dirty="0">
              <a:ln>
                <a:noFill/>
              </a:ln>
              <a:solidFill>
                <a:schemeClr val="tx1"/>
              </a:solidFill>
              <a:effectLst/>
              <a:latin typeface="+mn-lt"/>
            </a:endParaRPr>
          </a:p>
        </p:txBody>
      </p:sp>
      <p:sp>
        <p:nvSpPr>
          <p:cNvPr id="4" name="Freeform 3"/>
          <p:cNvSpPr/>
          <p:nvPr/>
        </p:nvSpPr>
        <p:spPr>
          <a:xfrm>
            <a:off x="2381365" y="3969443"/>
            <a:ext cx="2349040" cy="2507557"/>
          </a:xfrm>
          <a:custGeom>
            <a:avLst/>
            <a:gdLst>
              <a:gd name="connsiteX0" fmla="*/ 0 w 2349040"/>
              <a:gd name="connsiteY0" fmla="*/ 2513 h 2507557"/>
              <a:gd name="connsiteX1" fmla="*/ 2222607 w 2349040"/>
              <a:gd name="connsiteY1" fmla="*/ 231848 h 2507557"/>
              <a:gd name="connsiteX2" fmla="*/ 2010930 w 2349040"/>
              <a:gd name="connsiteY2" fmla="*/ 1466729 h 2507557"/>
              <a:gd name="connsiteX3" fmla="*/ 1481738 w 2349040"/>
              <a:gd name="connsiteY3" fmla="*/ 2507557 h 2507557"/>
            </a:gdLst>
            <a:ahLst/>
            <a:cxnLst>
              <a:cxn ang="0">
                <a:pos x="connsiteX0" y="connsiteY0"/>
              </a:cxn>
              <a:cxn ang="0">
                <a:pos x="connsiteX1" y="connsiteY1"/>
              </a:cxn>
              <a:cxn ang="0">
                <a:pos x="connsiteX2" y="connsiteY2"/>
              </a:cxn>
              <a:cxn ang="0">
                <a:pos x="connsiteX3" y="connsiteY3"/>
              </a:cxn>
            </a:cxnLst>
            <a:rect l="l" t="t" r="r" b="b"/>
            <a:pathLst>
              <a:path w="2349040" h="2507557">
                <a:moveTo>
                  <a:pt x="0" y="2513"/>
                </a:moveTo>
                <a:cubicBezTo>
                  <a:pt x="943726" y="-4838"/>
                  <a:pt x="1887452" y="-12188"/>
                  <a:pt x="2222607" y="231848"/>
                </a:cubicBezTo>
                <a:cubicBezTo>
                  <a:pt x="2557762" y="475884"/>
                  <a:pt x="2134408" y="1087444"/>
                  <a:pt x="2010930" y="1466729"/>
                </a:cubicBezTo>
                <a:cubicBezTo>
                  <a:pt x="1887452" y="1846014"/>
                  <a:pt x="1481738" y="2507557"/>
                  <a:pt x="1481738" y="2507557"/>
                </a:cubicBezTo>
              </a:path>
            </a:pathLst>
          </a:custGeom>
          <a:ln w="38100" cmpd="sng">
            <a:solidFill>
              <a:srgbClr val="4F81BD"/>
            </a:solidFill>
            <a:headEnd type="none"/>
            <a:tailEnd type="triangle"/>
          </a:ln>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cxnSp>
        <p:nvCxnSpPr>
          <p:cNvPr id="6" name="Straight Connector 5"/>
          <p:cNvCxnSpPr/>
          <p:nvPr/>
        </p:nvCxnSpPr>
        <p:spPr bwMode="auto">
          <a:xfrm flipH="1">
            <a:off x="4800600" y="4617083"/>
            <a:ext cx="228600" cy="304800"/>
          </a:xfrm>
          <a:prstGeom prst="line">
            <a:avLst/>
          </a:prstGeom>
          <a:noFill/>
          <a:ln w="57150" cap="flat" cmpd="sng" algn="ctr">
            <a:solidFill>
              <a:srgbClr val="FF0000"/>
            </a:solidFill>
            <a:prstDash val="solid"/>
            <a:round/>
            <a:headEnd type="none" w="med" len="med"/>
            <a:tailEnd type="none" w="med" len="med"/>
          </a:ln>
          <a:effectLst/>
        </p:spPr>
      </p:cxnSp>
      <p:cxnSp>
        <p:nvCxnSpPr>
          <p:cNvPr id="16" name="Straight Connector 15"/>
          <p:cNvCxnSpPr/>
          <p:nvPr/>
        </p:nvCxnSpPr>
        <p:spPr bwMode="auto">
          <a:xfrm>
            <a:off x="5943600" y="4540883"/>
            <a:ext cx="304800" cy="457200"/>
          </a:xfrm>
          <a:prstGeom prst="line">
            <a:avLst/>
          </a:prstGeom>
          <a:noFill/>
          <a:ln w="57150" cap="flat" cmpd="sng" algn="ctr">
            <a:solidFill>
              <a:srgbClr val="FF0000"/>
            </a:solidFill>
            <a:prstDash val="solid"/>
            <a:round/>
            <a:headEnd type="none" w="med" len="med"/>
            <a:tailEnd type="none" w="med" len="med"/>
          </a:ln>
          <a:effectLst/>
        </p:spPr>
      </p:cxnSp>
      <p:sp>
        <p:nvSpPr>
          <p:cNvPr id="11" name="Freeform 10"/>
          <p:cNvSpPr/>
          <p:nvPr/>
        </p:nvSpPr>
        <p:spPr>
          <a:xfrm>
            <a:off x="2469564" y="3830826"/>
            <a:ext cx="4939127" cy="2240427"/>
          </a:xfrm>
          <a:custGeom>
            <a:avLst/>
            <a:gdLst>
              <a:gd name="connsiteX0" fmla="*/ 0 w 4939127"/>
              <a:gd name="connsiteY0" fmla="*/ 0 h 2240427"/>
              <a:gd name="connsiteX1" fmla="*/ 3580867 w 4939127"/>
              <a:gd name="connsiteY1" fmla="*/ 105847 h 2240427"/>
              <a:gd name="connsiteX2" fmla="*/ 3580867 w 4939127"/>
              <a:gd name="connsiteY2" fmla="*/ 105847 h 2240427"/>
              <a:gd name="connsiteX3" fmla="*/ 4939127 w 4939127"/>
              <a:gd name="connsiteY3" fmla="*/ 2240427 h 2240427"/>
            </a:gdLst>
            <a:ahLst/>
            <a:cxnLst>
              <a:cxn ang="0">
                <a:pos x="connsiteX0" y="connsiteY0"/>
              </a:cxn>
              <a:cxn ang="0">
                <a:pos x="connsiteX1" y="connsiteY1"/>
              </a:cxn>
              <a:cxn ang="0">
                <a:pos x="connsiteX2" y="connsiteY2"/>
              </a:cxn>
              <a:cxn ang="0">
                <a:pos x="connsiteX3" y="connsiteY3"/>
              </a:cxn>
            </a:cxnLst>
            <a:rect l="l" t="t" r="r" b="b"/>
            <a:pathLst>
              <a:path w="4939127" h="2240427">
                <a:moveTo>
                  <a:pt x="0" y="0"/>
                </a:moveTo>
                <a:lnTo>
                  <a:pt x="3580867" y="105847"/>
                </a:lnTo>
                <a:lnTo>
                  <a:pt x="3580867" y="105847"/>
                </a:lnTo>
                <a:lnTo>
                  <a:pt x="4939127" y="2240427"/>
                </a:lnTo>
              </a:path>
            </a:pathLst>
          </a:custGeom>
          <a:ln w="38100" cmpd="sng">
            <a:solidFill>
              <a:srgbClr val="FF6600"/>
            </a:solidFill>
            <a:headEnd type="none"/>
            <a:tailEnd type="triangle"/>
          </a:ln>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2" name="Left Arrow 11"/>
          <p:cNvSpPr/>
          <p:nvPr/>
        </p:nvSpPr>
        <p:spPr bwMode="auto">
          <a:xfrm rot="10800000">
            <a:off x="2667000" y="2940683"/>
            <a:ext cx="1524000" cy="152400"/>
          </a:xfrm>
          <a:prstGeom prst="leftArrow">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2" name="Left Arrow 21"/>
          <p:cNvSpPr/>
          <p:nvPr/>
        </p:nvSpPr>
        <p:spPr bwMode="auto">
          <a:xfrm rot="10800000">
            <a:off x="2667000" y="3474083"/>
            <a:ext cx="1524000" cy="152400"/>
          </a:xfrm>
          <a:prstGeom prst="leftArrow">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13" name="TextBox 12"/>
          <p:cNvSpPr txBox="1"/>
          <p:nvPr/>
        </p:nvSpPr>
        <p:spPr>
          <a:xfrm>
            <a:off x="2434426" y="2559683"/>
            <a:ext cx="2137574" cy="400110"/>
          </a:xfrm>
          <a:prstGeom prst="rect">
            <a:avLst/>
          </a:prstGeom>
          <a:noFill/>
        </p:spPr>
        <p:txBody>
          <a:bodyPr wrap="none" rtlCol="0">
            <a:spAutoFit/>
          </a:bodyPr>
          <a:lstStyle/>
          <a:p>
            <a:r>
              <a:rPr lang="en-US" b="0" dirty="0" err="1">
                <a:latin typeface="+mn-lt"/>
              </a:rPr>
              <a:t>a.c</a:t>
            </a:r>
            <a:r>
              <a:rPr lang="en-US" b="0" dirty="0">
                <a:latin typeface="+mn-lt"/>
              </a:rPr>
              <a:t>.*.* is this way</a:t>
            </a:r>
            <a:endParaRPr lang="en-US" b="0" dirty="0">
              <a:latin typeface="+mn-lt"/>
            </a:endParaRPr>
          </a:p>
        </p:txBody>
      </p:sp>
      <p:sp>
        <p:nvSpPr>
          <p:cNvPr id="24" name="TextBox 23"/>
          <p:cNvSpPr txBox="1"/>
          <p:nvPr/>
        </p:nvSpPr>
        <p:spPr>
          <a:xfrm>
            <a:off x="2448828" y="3150173"/>
            <a:ext cx="2123172" cy="400110"/>
          </a:xfrm>
          <a:prstGeom prst="rect">
            <a:avLst/>
          </a:prstGeom>
          <a:noFill/>
        </p:spPr>
        <p:txBody>
          <a:bodyPr wrap="none" rtlCol="0">
            <a:spAutoFit/>
          </a:bodyPr>
          <a:lstStyle/>
          <a:p>
            <a:r>
              <a:rPr lang="en-US" b="0" dirty="0" err="1">
                <a:latin typeface="+mn-lt"/>
              </a:rPr>
              <a:t>a.b</a:t>
            </a:r>
            <a:r>
              <a:rPr lang="en-US" b="0" dirty="0">
                <a:latin typeface="+mn-lt"/>
              </a:rPr>
              <a:t>.*.* is this way</a:t>
            </a:r>
            <a:endParaRPr lang="en-US" b="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11" grpId="0" animBg="1"/>
      <p:bldP spid="12" grpId="0" animBg="1"/>
      <p:bldP spid="22" grpId="0" animBg="1"/>
      <p:bldP spid="13"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addressing </a:t>
            </a:r>
            <a:r>
              <a:rPr lang="en-US" dirty="0">
                <a:sym typeface="Wingdings" panose="05000000000000000000"/>
              </a:rPr>
              <a:t> Scalable</a:t>
            </a:r>
            <a:r>
              <a:rPr lang="en-US" dirty="0"/>
              <a:t> routing? </a:t>
            </a:r>
            <a:endParaRPr lang="en-US" dirty="0"/>
          </a:p>
        </p:txBody>
      </p:sp>
      <p:sp>
        <p:nvSpPr>
          <p:cNvPr id="7" name="Slide Number Placeholder 6"/>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fld>
            <a:endParaRPr lang="en-US"/>
          </a:p>
        </p:txBody>
      </p:sp>
      <p:sp>
        <p:nvSpPr>
          <p:cNvPr id="20" name="Cloud 19"/>
          <p:cNvSpPr/>
          <p:nvPr/>
        </p:nvSpPr>
        <p:spPr bwMode="auto">
          <a:xfrm>
            <a:off x="4191000" y="3474083"/>
            <a:ext cx="2590800" cy="12192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rPr>
              <a:t>AT&amp;T</a:t>
            </a:r>
            <a:br>
              <a:rPr kumimoji="0" lang="en-US" sz="2000" b="1" i="0" u="none" strike="noStrike" cap="none" normalizeH="0" baseline="0" dirty="0">
                <a:ln>
                  <a:noFill/>
                </a:ln>
                <a:solidFill>
                  <a:schemeClr val="tx1"/>
                </a:solidFill>
                <a:effectLst/>
                <a:latin typeface="+mn-lt"/>
              </a:rPr>
            </a:br>
            <a:r>
              <a:rPr kumimoji="0" lang="en-US" sz="2000" b="1" i="0" u="none" strike="noStrike" cap="none" normalizeH="0" baseline="0" dirty="0">
                <a:ln>
                  <a:noFill/>
                </a:ln>
                <a:solidFill>
                  <a:schemeClr val="tx1"/>
                </a:solidFill>
                <a:effectLst/>
                <a:latin typeface="+mn-lt"/>
              </a:rPr>
              <a:t>a.0.0.0/8</a:t>
            </a:r>
            <a:endParaRPr kumimoji="0" lang="en-US" sz="2000" b="1" i="0" u="none" strike="noStrike" cap="none" normalizeH="0" baseline="0" dirty="0">
              <a:ln>
                <a:noFill/>
              </a:ln>
              <a:solidFill>
                <a:schemeClr val="tx1"/>
              </a:solidFill>
              <a:effectLst/>
              <a:latin typeface="+mn-lt"/>
            </a:endParaRPr>
          </a:p>
        </p:txBody>
      </p:sp>
      <p:sp>
        <p:nvSpPr>
          <p:cNvPr id="35" name="Cloud 34"/>
          <p:cNvSpPr/>
          <p:nvPr/>
        </p:nvSpPr>
        <p:spPr bwMode="auto">
          <a:xfrm>
            <a:off x="533400" y="3397883"/>
            <a:ext cx="1905000" cy="12192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Courier New" panose="02070309020205020404" charset="0"/>
              </a:rPr>
              <a:t>France </a:t>
            </a:r>
            <a:br>
              <a:rPr kumimoji="0" lang="en-US" sz="2000" b="1" i="0" u="none" strike="noStrike" cap="none" normalizeH="0" baseline="0" dirty="0">
                <a:ln>
                  <a:noFill/>
                </a:ln>
                <a:solidFill>
                  <a:schemeClr val="tx1"/>
                </a:solidFill>
                <a:effectLst/>
                <a:latin typeface="Courier New" panose="02070309020205020404" charset="0"/>
              </a:rPr>
            </a:br>
            <a:r>
              <a:rPr kumimoji="0" lang="en-US" sz="2000" b="1" i="0" u="none" strike="noStrike" cap="none" normalizeH="0" baseline="0" dirty="0">
                <a:ln>
                  <a:noFill/>
                </a:ln>
                <a:solidFill>
                  <a:schemeClr val="tx1"/>
                </a:solidFill>
                <a:effectLst/>
                <a:latin typeface="Courier New" panose="02070309020205020404" charset="0"/>
              </a:rPr>
              <a:t>Telecom</a:t>
            </a:r>
            <a:endParaRPr kumimoji="0" lang="en-US" sz="2000" b="1" i="0" u="none" strike="noStrike" cap="none" normalizeH="0" baseline="0" dirty="0">
              <a:ln>
                <a:noFill/>
              </a:ln>
              <a:solidFill>
                <a:schemeClr val="tx1"/>
              </a:solidFill>
              <a:effectLst/>
              <a:latin typeface="Courier New" panose="02070309020205020404" charset="0"/>
            </a:endParaRPr>
          </a:p>
        </p:txBody>
      </p:sp>
      <p:sp>
        <p:nvSpPr>
          <p:cNvPr id="38" name="Cloud 37"/>
          <p:cNvSpPr/>
          <p:nvPr/>
        </p:nvSpPr>
        <p:spPr bwMode="auto">
          <a:xfrm>
            <a:off x="3276600" y="4921883"/>
            <a:ext cx="2133600" cy="1066800"/>
          </a:xfrm>
          <a:prstGeom prst="cloud">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mn-lt"/>
              </a:rPr>
              <a:t>UMICH-D</a:t>
            </a:r>
            <a:br>
              <a:rPr kumimoji="0" lang="en-US" sz="2000" b="1" i="0" u="none" strike="noStrike" cap="none" normalizeH="0" baseline="0" dirty="0">
                <a:ln>
                  <a:noFill/>
                </a:ln>
                <a:solidFill>
                  <a:schemeClr val="tx1"/>
                </a:solidFill>
                <a:effectLst/>
                <a:latin typeface="+mn-lt"/>
              </a:rPr>
            </a:br>
            <a:r>
              <a:rPr kumimoji="0" lang="en-US" sz="2000" b="1" i="0" u="none" strike="noStrike" cap="none" normalizeH="0" baseline="0" dirty="0">
                <a:ln>
                  <a:noFill/>
                </a:ln>
                <a:solidFill>
                  <a:schemeClr val="tx1"/>
                </a:solidFill>
                <a:effectLst/>
                <a:latin typeface="+mn-lt"/>
              </a:rPr>
              <a:t>a.b.0.0/16</a:t>
            </a:r>
            <a:endParaRPr kumimoji="0" lang="en-US" sz="2000" b="1" i="0" u="none" strike="noStrike" cap="none" normalizeH="0" baseline="0" dirty="0">
              <a:ln>
                <a:noFill/>
              </a:ln>
              <a:solidFill>
                <a:schemeClr val="tx1"/>
              </a:solidFill>
              <a:effectLst/>
              <a:latin typeface="+mn-lt"/>
            </a:endParaRPr>
          </a:p>
        </p:txBody>
      </p:sp>
      <p:sp>
        <p:nvSpPr>
          <p:cNvPr id="39" name="Cloud 38"/>
          <p:cNvSpPr/>
          <p:nvPr/>
        </p:nvSpPr>
        <p:spPr bwMode="auto">
          <a:xfrm>
            <a:off x="5638800" y="4921883"/>
            <a:ext cx="2133600" cy="1066800"/>
          </a:xfrm>
          <a:prstGeom prst="cloud">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rPr>
              <a:t>UMICH-AA</a:t>
            </a:r>
            <a:br>
              <a:rPr kumimoji="0" lang="en-US" sz="2000" b="1" i="0" u="none" strike="noStrike" cap="none" normalizeH="0" baseline="0" dirty="0">
                <a:ln>
                  <a:noFill/>
                </a:ln>
                <a:solidFill>
                  <a:schemeClr val="tx1"/>
                </a:solidFill>
                <a:effectLst/>
                <a:latin typeface="+mn-lt"/>
              </a:rPr>
            </a:br>
            <a:r>
              <a:rPr kumimoji="0" lang="en-US" sz="2000" b="1" i="0" u="none" strike="noStrike" cap="none" normalizeH="0" baseline="0" dirty="0">
                <a:ln>
                  <a:noFill/>
                </a:ln>
                <a:solidFill>
                  <a:schemeClr val="tx1"/>
                </a:solidFill>
                <a:effectLst/>
                <a:latin typeface="+mn-lt"/>
              </a:rPr>
              <a:t>a.c.0.0/16</a:t>
            </a:r>
            <a:endParaRPr kumimoji="0" lang="en-US" sz="2000" b="1" i="0" u="none" strike="noStrike" cap="none" normalizeH="0" baseline="0" dirty="0">
              <a:ln>
                <a:noFill/>
              </a:ln>
              <a:solidFill>
                <a:schemeClr val="tx1"/>
              </a:solidFill>
              <a:effectLst/>
              <a:latin typeface="+mn-lt"/>
            </a:endParaRPr>
          </a:p>
        </p:txBody>
      </p:sp>
      <p:sp>
        <p:nvSpPr>
          <p:cNvPr id="4" name="Freeform 3"/>
          <p:cNvSpPr/>
          <p:nvPr/>
        </p:nvSpPr>
        <p:spPr>
          <a:xfrm>
            <a:off x="2381365" y="3969443"/>
            <a:ext cx="2349040" cy="2507557"/>
          </a:xfrm>
          <a:custGeom>
            <a:avLst/>
            <a:gdLst>
              <a:gd name="connsiteX0" fmla="*/ 0 w 2349040"/>
              <a:gd name="connsiteY0" fmla="*/ 2513 h 2507557"/>
              <a:gd name="connsiteX1" fmla="*/ 2222607 w 2349040"/>
              <a:gd name="connsiteY1" fmla="*/ 231848 h 2507557"/>
              <a:gd name="connsiteX2" fmla="*/ 2010930 w 2349040"/>
              <a:gd name="connsiteY2" fmla="*/ 1466729 h 2507557"/>
              <a:gd name="connsiteX3" fmla="*/ 1481738 w 2349040"/>
              <a:gd name="connsiteY3" fmla="*/ 2507557 h 2507557"/>
            </a:gdLst>
            <a:ahLst/>
            <a:cxnLst>
              <a:cxn ang="0">
                <a:pos x="connsiteX0" y="connsiteY0"/>
              </a:cxn>
              <a:cxn ang="0">
                <a:pos x="connsiteX1" y="connsiteY1"/>
              </a:cxn>
              <a:cxn ang="0">
                <a:pos x="connsiteX2" y="connsiteY2"/>
              </a:cxn>
              <a:cxn ang="0">
                <a:pos x="connsiteX3" y="connsiteY3"/>
              </a:cxn>
            </a:cxnLst>
            <a:rect l="l" t="t" r="r" b="b"/>
            <a:pathLst>
              <a:path w="2349040" h="2507557">
                <a:moveTo>
                  <a:pt x="0" y="2513"/>
                </a:moveTo>
                <a:cubicBezTo>
                  <a:pt x="943726" y="-4838"/>
                  <a:pt x="1887452" y="-12188"/>
                  <a:pt x="2222607" y="231848"/>
                </a:cubicBezTo>
                <a:cubicBezTo>
                  <a:pt x="2557762" y="475884"/>
                  <a:pt x="2134408" y="1087444"/>
                  <a:pt x="2010930" y="1466729"/>
                </a:cubicBezTo>
                <a:cubicBezTo>
                  <a:pt x="1887452" y="1846014"/>
                  <a:pt x="1481738" y="2507557"/>
                  <a:pt x="1481738" y="2507557"/>
                </a:cubicBezTo>
              </a:path>
            </a:pathLst>
          </a:custGeom>
          <a:ln w="38100" cmpd="sng">
            <a:solidFill>
              <a:srgbClr val="4F81BD"/>
            </a:solidFill>
            <a:headEnd type="none"/>
            <a:tailEnd type="triangle"/>
          </a:ln>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cxnSp>
        <p:nvCxnSpPr>
          <p:cNvPr id="6" name="Straight Connector 5"/>
          <p:cNvCxnSpPr/>
          <p:nvPr/>
        </p:nvCxnSpPr>
        <p:spPr bwMode="auto">
          <a:xfrm flipH="1">
            <a:off x="4800600" y="4617083"/>
            <a:ext cx="228600" cy="304800"/>
          </a:xfrm>
          <a:prstGeom prst="line">
            <a:avLst/>
          </a:prstGeom>
          <a:noFill/>
          <a:ln w="57150" cap="flat" cmpd="sng" algn="ctr">
            <a:solidFill>
              <a:srgbClr val="FF0000"/>
            </a:solidFill>
            <a:prstDash val="solid"/>
            <a:round/>
            <a:headEnd type="none" w="med" len="med"/>
            <a:tailEnd type="none" w="med" len="med"/>
          </a:ln>
          <a:effectLst/>
        </p:spPr>
      </p:cxnSp>
      <p:cxnSp>
        <p:nvCxnSpPr>
          <p:cNvPr id="16" name="Straight Connector 15"/>
          <p:cNvCxnSpPr/>
          <p:nvPr/>
        </p:nvCxnSpPr>
        <p:spPr bwMode="auto">
          <a:xfrm>
            <a:off x="5943600" y="4540883"/>
            <a:ext cx="304800" cy="457200"/>
          </a:xfrm>
          <a:prstGeom prst="line">
            <a:avLst/>
          </a:prstGeom>
          <a:noFill/>
          <a:ln w="57150" cap="flat" cmpd="sng" algn="ctr">
            <a:solidFill>
              <a:srgbClr val="FF0000"/>
            </a:solidFill>
            <a:prstDash val="solid"/>
            <a:round/>
            <a:headEnd type="none" w="med" len="med"/>
            <a:tailEnd type="none" w="med" len="med"/>
          </a:ln>
          <a:effectLst/>
        </p:spPr>
      </p:cxnSp>
      <p:sp>
        <p:nvSpPr>
          <p:cNvPr id="11" name="Freeform 10"/>
          <p:cNvSpPr/>
          <p:nvPr/>
        </p:nvSpPr>
        <p:spPr>
          <a:xfrm>
            <a:off x="2469564" y="3830826"/>
            <a:ext cx="4939127" cy="2240427"/>
          </a:xfrm>
          <a:custGeom>
            <a:avLst/>
            <a:gdLst>
              <a:gd name="connsiteX0" fmla="*/ 0 w 4939127"/>
              <a:gd name="connsiteY0" fmla="*/ 0 h 2240427"/>
              <a:gd name="connsiteX1" fmla="*/ 3580867 w 4939127"/>
              <a:gd name="connsiteY1" fmla="*/ 105847 h 2240427"/>
              <a:gd name="connsiteX2" fmla="*/ 3580867 w 4939127"/>
              <a:gd name="connsiteY2" fmla="*/ 105847 h 2240427"/>
              <a:gd name="connsiteX3" fmla="*/ 4939127 w 4939127"/>
              <a:gd name="connsiteY3" fmla="*/ 2240427 h 2240427"/>
            </a:gdLst>
            <a:ahLst/>
            <a:cxnLst>
              <a:cxn ang="0">
                <a:pos x="connsiteX0" y="connsiteY0"/>
              </a:cxn>
              <a:cxn ang="0">
                <a:pos x="connsiteX1" y="connsiteY1"/>
              </a:cxn>
              <a:cxn ang="0">
                <a:pos x="connsiteX2" y="connsiteY2"/>
              </a:cxn>
              <a:cxn ang="0">
                <a:pos x="connsiteX3" y="connsiteY3"/>
              </a:cxn>
            </a:cxnLst>
            <a:rect l="l" t="t" r="r" b="b"/>
            <a:pathLst>
              <a:path w="4939127" h="2240427">
                <a:moveTo>
                  <a:pt x="0" y="0"/>
                </a:moveTo>
                <a:lnTo>
                  <a:pt x="3580867" y="105847"/>
                </a:lnTo>
                <a:lnTo>
                  <a:pt x="3580867" y="105847"/>
                </a:lnTo>
                <a:lnTo>
                  <a:pt x="4939127" y="2240427"/>
                </a:lnTo>
              </a:path>
            </a:pathLst>
          </a:custGeom>
          <a:ln w="38100" cmpd="sng">
            <a:solidFill>
              <a:srgbClr val="FF6600"/>
            </a:solidFill>
            <a:headEnd type="none"/>
            <a:tailEnd type="triangle"/>
          </a:ln>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2" name="Left Arrow 21"/>
          <p:cNvSpPr/>
          <p:nvPr/>
        </p:nvSpPr>
        <p:spPr bwMode="auto">
          <a:xfrm rot="10800000">
            <a:off x="2667000" y="3474083"/>
            <a:ext cx="1524000" cy="152400"/>
          </a:xfrm>
          <a:prstGeom prst="leftArrow">
            <a:avLst/>
          </a:prstGeom>
          <a:solidFill>
            <a:schemeClr val="tx2"/>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4" name="TextBox 23"/>
          <p:cNvSpPr txBox="1"/>
          <p:nvPr/>
        </p:nvSpPr>
        <p:spPr>
          <a:xfrm>
            <a:off x="2448828" y="3150173"/>
            <a:ext cx="1715534" cy="338554"/>
          </a:xfrm>
          <a:prstGeom prst="rect">
            <a:avLst/>
          </a:prstGeom>
          <a:noFill/>
        </p:spPr>
        <p:txBody>
          <a:bodyPr wrap="none" rtlCol="0">
            <a:spAutoFit/>
          </a:bodyPr>
          <a:lstStyle/>
          <a:p>
            <a:r>
              <a:rPr lang="en-US" b="0" dirty="0">
                <a:latin typeface="+mn-lt"/>
              </a:rPr>
              <a:t>a.*.*.* is this way</a:t>
            </a:r>
            <a:endParaRPr lang="en-US" b="0" dirty="0">
              <a:latin typeface="+mn-lt"/>
            </a:endParaRPr>
          </a:p>
        </p:txBody>
      </p:sp>
      <p:sp>
        <p:nvSpPr>
          <p:cNvPr id="15" name="Cloud 14"/>
          <p:cNvSpPr/>
          <p:nvPr/>
        </p:nvSpPr>
        <p:spPr bwMode="auto">
          <a:xfrm>
            <a:off x="7543800" y="4191000"/>
            <a:ext cx="1447800" cy="990600"/>
          </a:xfrm>
          <a:prstGeom prst="cloud">
            <a:avLst/>
          </a:prstGeom>
          <a:solidFill>
            <a:schemeClr val="bg2"/>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1"/>
                </a:solidFill>
                <a:effectLst/>
                <a:latin typeface="+mn-lt"/>
              </a:rPr>
              <a:t>foo.com</a:t>
            </a:r>
            <a:br>
              <a:rPr kumimoji="0" lang="en-US" sz="1800" b="1" i="0" u="none" strike="noStrike" cap="none" normalizeH="0" baseline="0" dirty="0">
                <a:ln>
                  <a:noFill/>
                </a:ln>
                <a:solidFill>
                  <a:schemeClr val="tx1"/>
                </a:solidFill>
                <a:effectLst/>
                <a:latin typeface="+mn-lt"/>
              </a:rPr>
            </a:br>
            <a:r>
              <a:rPr kumimoji="0" lang="en-US" sz="1800" b="0" i="0" u="none" strike="noStrike" cap="none" normalizeH="0" baseline="0" dirty="0">
                <a:ln>
                  <a:noFill/>
                </a:ln>
                <a:solidFill>
                  <a:schemeClr val="tx1"/>
                </a:solidFill>
                <a:effectLst/>
                <a:latin typeface="+mn-lt"/>
              </a:rPr>
              <a:t>a.d.0.0/16</a:t>
            </a:r>
            <a:endParaRPr kumimoji="0" lang="en-US" sz="1800" b="0" i="0" u="none" strike="noStrike" cap="none" normalizeH="0" baseline="0" dirty="0">
              <a:ln>
                <a:noFill/>
              </a:ln>
              <a:solidFill>
                <a:schemeClr val="tx1"/>
              </a:solidFill>
              <a:effectLst/>
              <a:latin typeface="+mn-lt"/>
            </a:endParaRPr>
          </a:p>
        </p:txBody>
      </p:sp>
      <p:cxnSp>
        <p:nvCxnSpPr>
          <p:cNvPr id="17" name="Straight Connector 16"/>
          <p:cNvCxnSpPr/>
          <p:nvPr/>
        </p:nvCxnSpPr>
        <p:spPr bwMode="auto">
          <a:xfrm>
            <a:off x="6781800" y="4114800"/>
            <a:ext cx="766491" cy="571500"/>
          </a:xfrm>
          <a:prstGeom prst="line">
            <a:avLst/>
          </a:prstGeom>
          <a:noFill/>
          <a:ln w="57150" cap="flat" cmpd="sng" algn="ctr">
            <a:solidFill>
              <a:srgbClr val="FF0000"/>
            </a:solidFill>
            <a:prstDash val="solid"/>
            <a:round/>
            <a:headEnd type="none" w="med" len="med"/>
            <a:tailEnd type="none" w="med" len="med"/>
          </a:ln>
          <a:effectLst/>
        </p:spPr>
      </p:cxnSp>
      <p:sp>
        <p:nvSpPr>
          <p:cNvPr id="18" name="Rounded Rectangle 17"/>
          <p:cNvSpPr/>
          <p:nvPr/>
        </p:nvSpPr>
        <p:spPr bwMode="auto">
          <a:xfrm>
            <a:off x="685800" y="1676400"/>
            <a:ext cx="7848600" cy="1219200"/>
          </a:xfrm>
          <a:prstGeom prst="roundRect">
            <a:avLst/>
          </a:prstGeom>
          <a:solidFill>
            <a:srgbClr val="D3A600"/>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a:ln>
                  <a:noFill/>
                </a:ln>
                <a:solidFill>
                  <a:srgbClr val="0000FF"/>
                </a:solidFill>
                <a:effectLst/>
                <a:latin typeface="+mn-lt"/>
              </a:rPr>
              <a:t>Can add new </a:t>
            </a:r>
            <a:r>
              <a:rPr lang="en-US" sz="2800" b="0" dirty="0">
                <a:solidFill>
                  <a:srgbClr val="0000FF"/>
                </a:solidFill>
              </a:rPr>
              <a:t>hosts/networks without updating </a:t>
            </a:r>
            <a:endParaRPr lang="en-US" sz="2800" b="0" dirty="0">
              <a:solidFill>
                <a:srgbClr val="0000FF"/>
              </a:solidFill>
            </a:endParaRPr>
          </a:p>
          <a:p>
            <a:pPr marL="0" marR="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a:ln>
                  <a:noFill/>
                </a:ln>
                <a:solidFill>
                  <a:srgbClr val="0000FF"/>
                </a:solidFill>
                <a:effectLst/>
                <a:latin typeface="+mn-lt"/>
              </a:rPr>
              <a:t>the</a:t>
            </a:r>
            <a:r>
              <a:rPr kumimoji="0" lang="en-US" sz="2800" b="0" i="0" u="none" strike="noStrike" cap="none" normalizeH="0" dirty="0">
                <a:ln>
                  <a:noFill/>
                </a:ln>
                <a:solidFill>
                  <a:srgbClr val="0000FF"/>
                </a:solidFill>
                <a:effectLst/>
                <a:latin typeface="+mn-lt"/>
              </a:rPr>
              <a:t> routing entries at </a:t>
            </a:r>
            <a:r>
              <a:rPr kumimoji="0" lang="en-US" sz="2800" b="0" i="0" u="none" strike="noStrike" cap="none" normalizeH="0" baseline="0" dirty="0">
                <a:ln>
                  <a:noFill/>
                </a:ln>
                <a:solidFill>
                  <a:srgbClr val="0000FF"/>
                </a:solidFill>
                <a:effectLst/>
                <a:latin typeface="+mn-lt"/>
              </a:rPr>
              <a:t>France Telecom</a:t>
            </a:r>
            <a:endParaRPr kumimoji="0" lang="en-US" sz="2800" b="0" i="0" u="none" strike="noStrike" cap="none" normalizeH="0" baseline="0" dirty="0">
              <a:ln>
                <a:noFill/>
              </a:ln>
              <a:solidFill>
                <a:srgbClr val="0000FF"/>
              </a:solidFill>
              <a:effectLst/>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bwMode="auto">
          <a:xfrm flipH="1">
            <a:off x="7391400" y="4419598"/>
            <a:ext cx="228600" cy="609602"/>
          </a:xfrm>
          <a:prstGeom prst="line">
            <a:avLst/>
          </a:prstGeom>
          <a:noFill/>
          <a:ln w="57150" cap="flat" cmpd="sng" algn="ctr">
            <a:solidFill>
              <a:srgbClr val="FF0000"/>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dirty="0"/>
              <a:t>IP addressing </a:t>
            </a:r>
            <a:r>
              <a:rPr lang="en-US" dirty="0">
                <a:sym typeface="Wingdings" panose="05000000000000000000"/>
              </a:rPr>
              <a:t> Scalable</a:t>
            </a:r>
            <a:r>
              <a:rPr lang="en-US" dirty="0"/>
              <a:t> routing? </a:t>
            </a:r>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fld>
            <a:endParaRPr lang="en-US"/>
          </a:p>
        </p:txBody>
      </p:sp>
      <p:sp>
        <p:nvSpPr>
          <p:cNvPr id="20" name="Cloud 19"/>
          <p:cNvSpPr/>
          <p:nvPr/>
        </p:nvSpPr>
        <p:spPr bwMode="auto">
          <a:xfrm>
            <a:off x="4191000" y="3474083"/>
            <a:ext cx="2590800" cy="12192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rPr>
              <a:t>AT&amp;T</a:t>
            </a:r>
            <a:br>
              <a:rPr kumimoji="0" lang="en-US" sz="2000" b="1" i="0" u="none" strike="noStrike" cap="none" normalizeH="0" baseline="0" dirty="0">
                <a:ln>
                  <a:noFill/>
                </a:ln>
                <a:solidFill>
                  <a:schemeClr val="tx1"/>
                </a:solidFill>
                <a:effectLst/>
                <a:latin typeface="+mn-lt"/>
              </a:rPr>
            </a:br>
            <a:r>
              <a:rPr kumimoji="0" lang="en-US" sz="2000" b="1" i="0" u="none" strike="noStrike" cap="none" normalizeH="0" baseline="0" dirty="0">
                <a:ln>
                  <a:noFill/>
                </a:ln>
                <a:solidFill>
                  <a:schemeClr val="tx1"/>
                </a:solidFill>
                <a:effectLst/>
                <a:latin typeface="+mn-lt"/>
              </a:rPr>
              <a:t>a.0.0.0/8</a:t>
            </a:r>
            <a:endParaRPr kumimoji="0" lang="en-US" sz="2000" b="1" i="0" u="none" strike="noStrike" cap="none" normalizeH="0" baseline="0" dirty="0">
              <a:ln>
                <a:noFill/>
              </a:ln>
              <a:solidFill>
                <a:schemeClr val="tx1"/>
              </a:solidFill>
              <a:effectLst/>
              <a:latin typeface="+mn-lt"/>
            </a:endParaRPr>
          </a:p>
        </p:txBody>
      </p:sp>
      <p:sp>
        <p:nvSpPr>
          <p:cNvPr id="38" name="Cloud 37"/>
          <p:cNvSpPr/>
          <p:nvPr/>
        </p:nvSpPr>
        <p:spPr bwMode="auto">
          <a:xfrm>
            <a:off x="3276600" y="4921883"/>
            <a:ext cx="2133600" cy="1066800"/>
          </a:xfrm>
          <a:prstGeom prst="cloud">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mn-lt"/>
              </a:rPr>
              <a:t>UMICH-D</a:t>
            </a:r>
            <a:br>
              <a:rPr kumimoji="0" lang="en-US" sz="2000" b="1" i="0" u="none" strike="noStrike" cap="none" normalizeH="0" baseline="0" dirty="0">
                <a:ln>
                  <a:noFill/>
                </a:ln>
                <a:solidFill>
                  <a:schemeClr val="tx1"/>
                </a:solidFill>
                <a:effectLst/>
                <a:latin typeface="+mn-lt"/>
              </a:rPr>
            </a:br>
            <a:r>
              <a:rPr kumimoji="0" lang="en-US" sz="2000" b="1" i="0" u="none" strike="noStrike" cap="none" normalizeH="0" baseline="0" dirty="0">
                <a:ln>
                  <a:noFill/>
                </a:ln>
                <a:solidFill>
                  <a:schemeClr val="tx1"/>
                </a:solidFill>
                <a:effectLst/>
                <a:latin typeface="+mn-lt"/>
              </a:rPr>
              <a:t>a.b.0.0/16</a:t>
            </a:r>
            <a:endParaRPr kumimoji="0" lang="en-US" sz="2000" b="1" i="0" u="none" strike="noStrike" cap="none" normalizeH="0" baseline="0" dirty="0">
              <a:ln>
                <a:noFill/>
              </a:ln>
              <a:solidFill>
                <a:schemeClr val="tx1"/>
              </a:solidFill>
              <a:effectLst/>
              <a:latin typeface="+mn-lt"/>
            </a:endParaRPr>
          </a:p>
        </p:txBody>
      </p:sp>
      <p:sp>
        <p:nvSpPr>
          <p:cNvPr id="39" name="Cloud 38"/>
          <p:cNvSpPr/>
          <p:nvPr/>
        </p:nvSpPr>
        <p:spPr bwMode="auto">
          <a:xfrm>
            <a:off x="5638800" y="4921883"/>
            <a:ext cx="2133600" cy="1066800"/>
          </a:xfrm>
          <a:prstGeom prst="cloud">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rPr>
              <a:t>UMICH-AA</a:t>
            </a:r>
            <a:br>
              <a:rPr kumimoji="0" lang="en-US" sz="2000" b="1" i="0" u="none" strike="noStrike" cap="none" normalizeH="0" baseline="0" dirty="0">
                <a:ln>
                  <a:noFill/>
                </a:ln>
                <a:solidFill>
                  <a:schemeClr val="tx1"/>
                </a:solidFill>
                <a:effectLst/>
                <a:latin typeface="+mn-lt"/>
              </a:rPr>
            </a:br>
            <a:r>
              <a:rPr kumimoji="0" lang="en-US" sz="2000" b="1" i="0" u="none" strike="noStrike" cap="none" normalizeH="0" baseline="0" dirty="0">
                <a:ln>
                  <a:noFill/>
                </a:ln>
                <a:solidFill>
                  <a:schemeClr val="tx1"/>
                </a:solidFill>
                <a:effectLst/>
                <a:latin typeface="+mn-lt"/>
              </a:rPr>
              <a:t>a.c.0.0/16</a:t>
            </a:r>
            <a:endParaRPr kumimoji="0" lang="en-US" sz="2000" b="1" i="0" u="none" strike="noStrike" cap="none" normalizeH="0" baseline="0" dirty="0">
              <a:ln>
                <a:noFill/>
              </a:ln>
              <a:solidFill>
                <a:schemeClr val="tx1"/>
              </a:solidFill>
              <a:effectLst/>
              <a:latin typeface="+mn-lt"/>
            </a:endParaRPr>
          </a:p>
        </p:txBody>
      </p:sp>
      <p:cxnSp>
        <p:nvCxnSpPr>
          <p:cNvPr id="6" name="Straight Connector 5"/>
          <p:cNvCxnSpPr/>
          <p:nvPr/>
        </p:nvCxnSpPr>
        <p:spPr bwMode="auto">
          <a:xfrm flipH="1">
            <a:off x="4800600" y="4617083"/>
            <a:ext cx="228600" cy="304800"/>
          </a:xfrm>
          <a:prstGeom prst="line">
            <a:avLst/>
          </a:prstGeom>
          <a:noFill/>
          <a:ln w="57150" cap="flat" cmpd="sng" algn="ctr">
            <a:solidFill>
              <a:srgbClr val="FF0000"/>
            </a:solidFill>
            <a:prstDash val="solid"/>
            <a:round/>
            <a:headEnd type="none" w="med" len="med"/>
            <a:tailEnd type="none" w="med" len="med"/>
          </a:ln>
          <a:effectLst/>
        </p:spPr>
      </p:cxnSp>
      <p:cxnSp>
        <p:nvCxnSpPr>
          <p:cNvPr id="16" name="Straight Connector 15"/>
          <p:cNvCxnSpPr/>
          <p:nvPr/>
        </p:nvCxnSpPr>
        <p:spPr bwMode="auto">
          <a:xfrm>
            <a:off x="5943600" y="4540883"/>
            <a:ext cx="304800" cy="457200"/>
          </a:xfrm>
          <a:prstGeom prst="line">
            <a:avLst/>
          </a:prstGeom>
          <a:noFill/>
          <a:ln w="57150" cap="flat" cmpd="sng" algn="ctr">
            <a:solidFill>
              <a:srgbClr val="FF0000"/>
            </a:solidFill>
            <a:prstDash val="solid"/>
            <a:round/>
            <a:headEnd type="none" w="med" len="med"/>
            <a:tailEnd type="none" w="med" len="med"/>
          </a:ln>
          <a:effectLst/>
        </p:spPr>
      </p:cxnSp>
      <p:sp>
        <p:nvSpPr>
          <p:cNvPr id="19" name="Cloud 18"/>
          <p:cNvSpPr/>
          <p:nvPr/>
        </p:nvSpPr>
        <p:spPr bwMode="auto">
          <a:xfrm>
            <a:off x="7239000" y="3429000"/>
            <a:ext cx="1752600" cy="1219200"/>
          </a:xfrm>
          <a:prstGeom prst="cloud">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bg1"/>
                </a:solidFill>
                <a:effectLst/>
                <a:latin typeface="+mn-lt"/>
              </a:rPr>
              <a:t>ESNet</a:t>
            </a:r>
            <a:endParaRPr kumimoji="0" lang="en-US" sz="2000" b="0" i="0" u="none" strike="noStrike" cap="none" normalizeH="0" baseline="0" dirty="0">
              <a:ln>
                <a:noFill/>
              </a:ln>
              <a:solidFill>
                <a:schemeClr val="bg1"/>
              </a:solidFill>
              <a:effectLst/>
              <a:latin typeface="+mn-lt"/>
            </a:endParaRPr>
          </a:p>
        </p:txBody>
      </p:sp>
      <p:cxnSp>
        <p:nvCxnSpPr>
          <p:cNvPr id="23" name="Straight Connector 22"/>
          <p:cNvCxnSpPr/>
          <p:nvPr/>
        </p:nvCxnSpPr>
        <p:spPr bwMode="auto">
          <a:xfrm flipH="1">
            <a:off x="6781800" y="3962400"/>
            <a:ext cx="457201" cy="0"/>
          </a:xfrm>
          <a:prstGeom prst="line">
            <a:avLst/>
          </a:prstGeom>
          <a:noFill/>
          <a:ln w="57150" cap="flat" cmpd="sng" algn="ctr">
            <a:solidFill>
              <a:srgbClr val="FF0000"/>
            </a:solidFill>
            <a:prstDash val="solid"/>
            <a:round/>
            <a:headEnd type="none" w="med" len="med"/>
            <a:tailEnd type="none" w="med" len="med"/>
          </a:ln>
          <a:effectLst/>
        </p:spPr>
      </p:cxnSp>
      <p:sp>
        <p:nvSpPr>
          <p:cNvPr id="25" name="Freeform 24"/>
          <p:cNvSpPr/>
          <p:nvPr/>
        </p:nvSpPr>
        <p:spPr>
          <a:xfrm>
            <a:off x="4374492" y="3733800"/>
            <a:ext cx="3104758" cy="1275820"/>
          </a:xfrm>
          <a:custGeom>
            <a:avLst/>
            <a:gdLst>
              <a:gd name="connsiteX0" fmla="*/ 3104758 w 3104758"/>
              <a:gd name="connsiteY0" fmla="*/ 76221 h 1275820"/>
              <a:gd name="connsiteX1" fmla="*/ 494076 w 3104758"/>
              <a:gd name="connsiteY1" fmla="*/ 129144 h 1275820"/>
              <a:gd name="connsiteX2" fmla="*/ 163 w 3104758"/>
              <a:gd name="connsiteY2" fmla="*/ 1275820 h 1275820"/>
            </a:gdLst>
            <a:ahLst/>
            <a:cxnLst>
              <a:cxn ang="0">
                <a:pos x="connsiteX0" y="connsiteY0"/>
              </a:cxn>
              <a:cxn ang="0">
                <a:pos x="connsiteX1" y="connsiteY1"/>
              </a:cxn>
              <a:cxn ang="0">
                <a:pos x="connsiteX2" y="connsiteY2"/>
              </a:cxn>
            </a:cxnLst>
            <a:rect l="l" t="t" r="r" b="b"/>
            <a:pathLst>
              <a:path w="3104758" h="1275820">
                <a:moveTo>
                  <a:pt x="3104758" y="76221"/>
                </a:moveTo>
                <a:cubicBezTo>
                  <a:pt x="2058133" y="2716"/>
                  <a:pt x="1011508" y="-70789"/>
                  <a:pt x="494076" y="129144"/>
                </a:cubicBezTo>
                <a:cubicBezTo>
                  <a:pt x="-23356" y="329077"/>
                  <a:pt x="163" y="1275820"/>
                  <a:pt x="163" y="1275820"/>
                </a:cubicBezTo>
              </a:path>
            </a:pathLst>
          </a:custGeom>
          <a:ln w="38100" cmpd="sng">
            <a:solidFill>
              <a:srgbClr val="0000FF"/>
            </a:solidFill>
            <a:headEnd type="none"/>
            <a:tailEnd type="triangle"/>
          </a:ln>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6" name="Freeform 25"/>
          <p:cNvSpPr/>
          <p:nvPr/>
        </p:nvSpPr>
        <p:spPr>
          <a:xfrm rot="10358687">
            <a:off x="7388702" y="4444261"/>
            <a:ext cx="440885" cy="865075"/>
          </a:xfrm>
          <a:custGeom>
            <a:avLst/>
            <a:gdLst>
              <a:gd name="connsiteX0" fmla="*/ 599751 w 599751"/>
              <a:gd name="connsiteY0" fmla="*/ 0 h 1093752"/>
              <a:gd name="connsiteX1" fmla="*/ 0 w 599751"/>
              <a:gd name="connsiteY1" fmla="*/ 1093752 h 1093752"/>
            </a:gdLst>
            <a:ahLst/>
            <a:cxnLst>
              <a:cxn ang="0">
                <a:pos x="connsiteX0" y="connsiteY0"/>
              </a:cxn>
              <a:cxn ang="0">
                <a:pos x="connsiteX1" y="connsiteY1"/>
              </a:cxn>
            </a:cxnLst>
            <a:rect l="l" t="t" r="r" b="b"/>
            <a:pathLst>
              <a:path w="599751" h="1093752">
                <a:moveTo>
                  <a:pt x="599751" y="0"/>
                </a:moveTo>
                <a:lnTo>
                  <a:pt x="0" y="1093752"/>
                </a:lnTo>
              </a:path>
            </a:pathLst>
          </a:custGeom>
          <a:ln w="38100" cmpd="sng">
            <a:solidFill>
              <a:schemeClr val="tx1"/>
            </a:solidFill>
            <a:headEnd type="triangle"/>
            <a:tailEnd type="none"/>
          </a:ln>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7" name="Rounded Rectangle 26"/>
          <p:cNvSpPr/>
          <p:nvPr/>
        </p:nvSpPr>
        <p:spPr bwMode="auto">
          <a:xfrm>
            <a:off x="685800" y="1905000"/>
            <a:ext cx="6400800" cy="1219200"/>
          </a:xfrm>
          <a:prstGeom prst="roundRect">
            <a:avLst/>
          </a:prstGeom>
          <a:solidFill>
            <a:srgbClr val="D3A600"/>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a:ln>
                  <a:noFill/>
                </a:ln>
                <a:solidFill>
                  <a:srgbClr val="0000FF"/>
                </a:solidFill>
                <a:effectLst/>
                <a:latin typeface="+mn-lt"/>
              </a:rPr>
              <a:t>ESNet</a:t>
            </a:r>
            <a:r>
              <a:rPr kumimoji="0" lang="en-US" sz="2800" b="0" i="0" u="none" strike="noStrike" cap="none" normalizeH="0" dirty="0">
                <a:ln>
                  <a:noFill/>
                </a:ln>
                <a:solidFill>
                  <a:srgbClr val="0000FF"/>
                </a:solidFill>
                <a:effectLst/>
                <a:latin typeface="+mn-lt"/>
              </a:rPr>
              <a:t> must maintain routing</a:t>
            </a:r>
            <a:br>
              <a:rPr kumimoji="0" lang="en-US" sz="2800" b="0" i="0" u="none" strike="noStrike" cap="none" normalizeH="0" dirty="0">
                <a:ln>
                  <a:noFill/>
                </a:ln>
                <a:solidFill>
                  <a:srgbClr val="0000FF"/>
                </a:solidFill>
                <a:effectLst/>
                <a:latin typeface="+mn-lt"/>
              </a:rPr>
            </a:br>
            <a:r>
              <a:rPr kumimoji="0" lang="en-US" sz="2800" b="0" i="0" u="none" strike="noStrike" cap="none" normalizeH="0" dirty="0">
                <a:ln>
                  <a:noFill/>
                </a:ln>
                <a:solidFill>
                  <a:srgbClr val="0000FF"/>
                </a:solidFill>
                <a:effectLst/>
                <a:latin typeface="+mn-lt"/>
              </a:rPr>
              <a:t> entries for both a.*.*.* and </a:t>
            </a:r>
            <a:r>
              <a:rPr kumimoji="0" lang="en-US" sz="2800" b="0" i="0" u="none" strike="noStrike" cap="none" normalizeH="0" dirty="0" err="1">
                <a:ln>
                  <a:noFill/>
                </a:ln>
                <a:solidFill>
                  <a:srgbClr val="0000FF"/>
                </a:solidFill>
                <a:effectLst/>
                <a:latin typeface="+mn-lt"/>
              </a:rPr>
              <a:t>a.c</a:t>
            </a:r>
            <a:r>
              <a:rPr kumimoji="0" lang="en-US" sz="2800" b="0" i="0" u="none" strike="noStrike" cap="none" normalizeH="0" dirty="0">
                <a:ln>
                  <a:noFill/>
                </a:ln>
                <a:solidFill>
                  <a:srgbClr val="0000FF"/>
                </a:solidFill>
                <a:effectLst/>
                <a:latin typeface="+mn-lt"/>
              </a:rPr>
              <a:t>.*.*</a:t>
            </a:r>
            <a:endParaRPr kumimoji="0" lang="en-US" sz="2800" b="0" i="0" u="none" strike="noStrike" cap="none" normalizeH="0" baseline="0" dirty="0">
              <a:ln>
                <a:noFill/>
              </a:ln>
              <a:solidFill>
                <a:srgbClr val="0000FF"/>
              </a:solidFill>
              <a:effectLst/>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addressing </a:t>
            </a:r>
            <a:r>
              <a:rPr lang="en-US" dirty="0">
                <a:sym typeface="Wingdings" panose="05000000000000000000"/>
              </a:rPr>
              <a:t> Scalable</a:t>
            </a:r>
            <a:r>
              <a:rPr lang="en-US" dirty="0"/>
              <a:t> routing? </a:t>
            </a:r>
            <a:endParaRPr lang="en-US" dirty="0"/>
          </a:p>
        </p:txBody>
      </p:sp>
      <p:sp>
        <p:nvSpPr>
          <p:cNvPr id="3" name="Content Placeholder 2"/>
          <p:cNvSpPr>
            <a:spLocks noGrp="1"/>
          </p:cNvSpPr>
          <p:nvPr>
            <p:ph idx="1"/>
          </p:nvPr>
        </p:nvSpPr>
        <p:spPr/>
        <p:txBody>
          <a:bodyPr/>
          <a:lstStyle/>
          <a:p>
            <a:r>
              <a:rPr lang="en-US" dirty="0"/>
              <a:t>Hierarchical address allocation only helps routing scalability if allocation matches topological hierarchy </a:t>
            </a:r>
            <a:endParaRPr lang="en-US" dirty="0"/>
          </a:p>
          <a:p>
            <a:r>
              <a:rPr lang="en-US" dirty="0"/>
              <a:t>May not be able to aggregate addresses for “</a:t>
            </a:r>
            <a:r>
              <a:rPr lang="en-US" dirty="0">
                <a:solidFill>
                  <a:srgbClr val="0000FF"/>
                </a:solidFill>
              </a:rPr>
              <a:t>multi-homed</a:t>
            </a:r>
            <a:r>
              <a:rPr lang="en-US" dirty="0"/>
              <a:t>” networks</a:t>
            </a:r>
            <a:endParaRPr lang="en-US" dirty="0"/>
          </a:p>
          <a:p>
            <a:pPr lvl="1"/>
            <a:r>
              <a:rPr lang="en-US" dirty="0"/>
              <a:t>A multi-homed network is connected to more than one ASes for fault-tolerance, load balancing, etc.</a:t>
            </a:r>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BGP: Border Gateway Protocol</a:t>
            </a:r>
            <a:endParaRPr lang="en-US" dirty="0"/>
          </a:p>
        </p:txBody>
      </p:sp>
      <p:sp>
        <p:nvSpPr>
          <p:cNvPr id="10" name="Text Placeholder 9"/>
          <p:cNvSpPr>
            <a:spLocks noGrp="1"/>
          </p:cNvSpPr>
          <p:nvPr>
            <p:ph type="body" idx="1"/>
          </p:nvPr>
        </p:nvSpPr>
        <p:spPr/>
        <p:txBody>
          <a:bodyPr/>
          <a:lstStyle/>
          <a:p>
            <a:endParaRPr lang="en-US"/>
          </a:p>
        </p:txBody>
      </p:sp>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BGP (Today)</a:t>
            </a:r>
            <a:endParaRPr lang="en-US" dirty="0"/>
          </a:p>
        </p:txBody>
      </p:sp>
      <p:sp>
        <p:nvSpPr>
          <p:cNvPr id="3" name="Content Placeholder 2"/>
          <p:cNvSpPr>
            <a:spLocks noGrp="1"/>
          </p:cNvSpPr>
          <p:nvPr>
            <p:ph idx="1"/>
          </p:nvPr>
        </p:nvSpPr>
        <p:spPr/>
        <p:txBody>
          <a:bodyPr/>
          <a:lstStyle/>
          <a:p>
            <a:r>
              <a:rPr lang="en-US" dirty="0"/>
              <a:t>The role of policy</a:t>
            </a:r>
            <a:endParaRPr lang="en-US" dirty="0"/>
          </a:p>
          <a:p>
            <a:pPr lvl="1"/>
            <a:r>
              <a:rPr lang="en-US" dirty="0"/>
              <a:t>What we mean by it</a:t>
            </a:r>
            <a:endParaRPr lang="en-US" dirty="0"/>
          </a:p>
          <a:p>
            <a:pPr lvl="1"/>
            <a:r>
              <a:rPr lang="en-US" dirty="0"/>
              <a:t>Why we need it </a:t>
            </a:r>
            <a:endParaRPr lang="en-US" dirty="0"/>
          </a:p>
          <a:p>
            <a:r>
              <a:rPr lang="en-US" dirty="0"/>
              <a:t>Overall approach </a:t>
            </a:r>
            <a:endParaRPr lang="en-US" dirty="0"/>
          </a:p>
          <a:p>
            <a:pPr lvl="1"/>
            <a:r>
              <a:rPr lang="en-US" dirty="0"/>
              <a:t>Four non-trivial changes to DV</a:t>
            </a:r>
            <a:endParaRPr lang="en-US" dirty="0"/>
          </a:p>
          <a:p>
            <a:endParaRPr lang="en-US" dirty="0"/>
          </a:p>
          <a:p>
            <a:endParaRPr lang="en-US" dirty="0"/>
          </a:p>
          <a:p>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dirty="0"/>
              <a:t>Administrative structure shapes Inter-domain routing</a:t>
            </a:r>
            <a:endParaRPr lang="en-US" dirty="0"/>
          </a:p>
        </p:txBody>
      </p:sp>
      <p:sp>
        <p:nvSpPr>
          <p:cNvPr id="1818627" name="Rectangle 3"/>
          <p:cNvSpPr>
            <a:spLocks noGrp="1" noChangeArrowheads="1"/>
          </p:cNvSpPr>
          <p:nvPr>
            <p:ph idx="1"/>
          </p:nvPr>
        </p:nvSpPr>
        <p:spPr/>
        <p:txBody>
          <a:bodyPr/>
          <a:lstStyle/>
          <a:p>
            <a:r>
              <a:rPr lang="en-US" dirty="0"/>
              <a:t>ASes want freedom to pick routes based on </a:t>
            </a:r>
            <a:r>
              <a:rPr lang="en-US" dirty="0">
                <a:solidFill>
                  <a:srgbClr val="0000FF"/>
                </a:solidFill>
              </a:rPr>
              <a:t>policy </a:t>
            </a:r>
            <a:endParaRPr lang="en-US" dirty="0">
              <a:solidFill>
                <a:srgbClr val="0000FF"/>
              </a:solidFill>
            </a:endParaRPr>
          </a:p>
          <a:p>
            <a:r>
              <a:rPr lang="en-US" dirty="0"/>
              <a:t>ASes want </a:t>
            </a:r>
            <a:r>
              <a:rPr lang="en-US" dirty="0">
                <a:solidFill>
                  <a:srgbClr val="0000FF"/>
                </a:solidFill>
              </a:rPr>
              <a:t>autonomy</a:t>
            </a:r>
            <a:endParaRPr lang="en-US" dirty="0">
              <a:solidFill>
                <a:srgbClr val="0000FF"/>
              </a:solidFill>
            </a:endParaRPr>
          </a:p>
          <a:p>
            <a:r>
              <a:rPr lang="en-US" dirty="0"/>
              <a:t>ASes want </a:t>
            </a:r>
            <a:r>
              <a:rPr lang="en-US" dirty="0">
                <a:solidFill>
                  <a:srgbClr val="0000FF"/>
                </a:solidFill>
              </a:rPr>
              <a:t>privacy</a:t>
            </a:r>
            <a:endParaRPr lang="en-US" dirty="0">
              <a:solidFill>
                <a:srgbClr val="0000FF"/>
              </a:solidFill>
            </a:endParaRPr>
          </a:p>
        </p:txBody>
      </p:sp>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8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18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18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862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a:t>Autonomous systems (AS) </a:t>
            </a:r>
            <a:endParaRPr lang="en-US" dirty="0"/>
          </a:p>
        </p:txBody>
      </p:sp>
      <p:sp>
        <p:nvSpPr>
          <p:cNvPr id="1800195" name="Rectangle 3"/>
          <p:cNvSpPr>
            <a:spLocks noGrp="1" noChangeArrowheads="1"/>
          </p:cNvSpPr>
          <p:nvPr>
            <p:ph idx="1"/>
          </p:nvPr>
        </p:nvSpPr>
        <p:spPr/>
        <p:txBody>
          <a:bodyPr/>
          <a:lstStyle/>
          <a:p>
            <a:r>
              <a:rPr lang="en-US" dirty="0"/>
              <a:t>An AS is a network under a single administrative control </a:t>
            </a:r>
            <a:endParaRPr lang="en-US" dirty="0"/>
          </a:p>
          <a:p>
            <a:pPr lvl="1"/>
            <a:r>
              <a:rPr lang="en-US" dirty="0"/>
              <a:t>Currently </a:t>
            </a:r>
            <a:r>
              <a:rPr lang="en-US"/>
              <a:t>over 70,000 </a:t>
            </a:r>
            <a:r>
              <a:rPr lang="en-US" dirty="0"/>
              <a:t>ASes</a:t>
            </a:r>
            <a:endParaRPr lang="en-US" dirty="0"/>
          </a:p>
          <a:p>
            <a:pPr lvl="1"/>
            <a:r>
              <a:rPr lang="en-US" dirty="0"/>
              <a:t>Updated daily at http://</a:t>
            </a:r>
            <a:r>
              <a:rPr lang="en-US" dirty="0" err="1"/>
              <a:t>www.cidr-report.org</a:t>
            </a:r>
            <a:r>
              <a:rPr lang="en-US" dirty="0"/>
              <a:t>/as2.0/</a:t>
            </a:r>
            <a:endParaRPr lang="en-US" dirty="0"/>
          </a:p>
          <a:p>
            <a:r>
              <a:rPr lang="en-US" dirty="0"/>
              <a:t>ASes are sometimes called </a:t>
            </a:r>
            <a:r>
              <a:rPr lang="ja-JP" altLang="en-US" dirty="0"/>
              <a:t>“</a:t>
            </a:r>
            <a:r>
              <a:rPr lang="en-US" dirty="0"/>
              <a:t>domains</a:t>
            </a:r>
            <a:r>
              <a:rPr lang="ja-JP" altLang="en-US" dirty="0"/>
              <a:t>”</a:t>
            </a:r>
            <a:r>
              <a:rPr lang="en-US" altLang="ja-JP" dirty="0"/>
              <a:t> </a:t>
            </a:r>
            <a:endParaRPr lang="en-US" dirty="0"/>
          </a:p>
          <a:p>
            <a:r>
              <a:rPr lang="en-US" dirty="0"/>
              <a:t>Each AS is assigned a unique identifier (ASN)</a:t>
            </a:r>
            <a:endParaRPr lang="en-US" dirty="0"/>
          </a:p>
          <a:p>
            <a:pPr lvl="1"/>
            <a:r>
              <a:rPr lang="en-US" dirty="0"/>
              <a:t>E.g., University of Michigan owns ASNs 177 to 180</a:t>
            </a:r>
            <a:endParaRPr lang="en-US" dirty="0"/>
          </a:p>
          <a:p>
            <a:pPr lvl="1"/>
            <a:endParaRPr lang="en-US" dirty="0"/>
          </a:p>
        </p:txBody>
      </p:sp>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0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00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00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00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00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00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019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br>
              <a:rPr lang="en-US" dirty="0"/>
            </a:br>
            <a:r>
              <a:rPr lang="en-US" dirty="0"/>
              <a:t>Topology &amp; policy shaped by inter-AS business relationship</a:t>
            </a:r>
            <a:endParaRPr lang="en-US" dirty="0"/>
          </a:p>
        </p:txBody>
      </p:sp>
      <p:sp>
        <p:nvSpPr>
          <p:cNvPr id="43012" name="Rectangle 3"/>
          <p:cNvSpPr>
            <a:spLocks noGrp="1" noChangeArrowheads="1"/>
          </p:cNvSpPr>
          <p:nvPr>
            <p:ph idx="1"/>
          </p:nvPr>
        </p:nvSpPr>
        <p:spPr/>
        <p:txBody>
          <a:bodyPr/>
          <a:lstStyle/>
          <a:p>
            <a:r>
              <a:rPr lang="en-US" dirty="0"/>
              <a:t>Three basic kinds of relationships between ASes</a:t>
            </a:r>
            <a:endParaRPr lang="en-US" dirty="0"/>
          </a:p>
          <a:p>
            <a:pPr lvl="1"/>
            <a:r>
              <a:rPr lang="en-US" dirty="0"/>
              <a:t>AS A can be AS B’s </a:t>
            </a:r>
            <a:r>
              <a:rPr lang="en-US" dirty="0">
                <a:solidFill>
                  <a:srgbClr val="0000FF"/>
                </a:solidFill>
              </a:rPr>
              <a:t>customer</a:t>
            </a:r>
            <a:endParaRPr lang="en-US" dirty="0">
              <a:solidFill>
                <a:srgbClr val="0000FF"/>
              </a:solidFill>
            </a:endParaRPr>
          </a:p>
          <a:p>
            <a:pPr lvl="1"/>
            <a:r>
              <a:rPr lang="en-US" dirty="0"/>
              <a:t>AS A can be AS B’s </a:t>
            </a:r>
            <a:r>
              <a:rPr lang="en-US" dirty="0">
                <a:solidFill>
                  <a:srgbClr val="0000FF"/>
                </a:solidFill>
              </a:rPr>
              <a:t>provider</a:t>
            </a:r>
            <a:endParaRPr lang="en-US" dirty="0">
              <a:solidFill>
                <a:srgbClr val="0000FF"/>
              </a:solidFill>
            </a:endParaRPr>
          </a:p>
          <a:p>
            <a:pPr lvl="1"/>
            <a:r>
              <a:rPr lang="en-US" dirty="0"/>
              <a:t>AS A can be AS B’s </a:t>
            </a:r>
            <a:r>
              <a:rPr lang="en-US" dirty="0">
                <a:solidFill>
                  <a:srgbClr val="0000FF"/>
                </a:solidFill>
              </a:rPr>
              <a:t>peer</a:t>
            </a:r>
            <a:endParaRPr lang="en-US" dirty="0"/>
          </a:p>
          <a:p>
            <a:r>
              <a:rPr lang="en-US" dirty="0"/>
              <a:t> Business implications</a:t>
            </a:r>
            <a:endParaRPr lang="en-US" dirty="0"/>
          </a:p>
          <a:p>
            <a:pPr lvl="1"/>
            <a:r>
              <a:rPr lang="en-US" dirty="0"/>
              <a:t>Customer pays provider</a:t>
            </a:r>
            <a:endParaRPr lang="en-US" dirty="0"/>
          </a:p>
          <a:p>
            <a:pPr lvl="1"/>
            <a:r>
              <a:rPr lang="en-US" dirty="0"/>
              <a:t>Peers don’t pay each other</a:t>
            </a:r>
            <a:endParaRPr lang="en-US" dirty="0"/>
          </a:p>
          <a:p>
            <a:pPr lvl="2"/>
            <a:r>
              <a:rPr lang="en-US" dirty="0"/>
              <a:t>Exchange roughly equal traffic</a:t>
            </a:r>
            <a:br>
              <a:rPr lang="en-US" dirty="0"/>
            </a:br>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0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01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0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Rectangle 28"/>
          <p:cNvSpPr>
            <a:spLocks noChangeArrowheads="1"/>
          </p:cNvSpPr>
          <p:nvPr/>
        </p:nvSpPr>
        <p:spPr bwMode="auto">
          <a:xfrm>
            <a:off x="76200" y="5029200"/>
            <a:ext cx="4495800" cy="1143000"/>
          </a:xfrm>
          <a:prstGeom prst="rect">
            <a:avLst/>
          </a:prstGeom>
          <a:solidFill>
            <a:srgbClr val="D3A600"/>
          </a:solidFill>
          <a:ln w="9525">
            <a:solidFill>
              <a:schemeClr val="tx1"/>
            </a:solidFill>
            <a:round/>
          </a:ln>
        </p:spPr>
        <p:txBody>
          <a:bodyPr wrap="none" anchor="ctr"/>
          <a:lstStyle/>
          <a:p>
            <a:endParaRPr lang="en-US" sz="1800">
              <a:latin typeface="Arial" panose="020B0604020202020204" pitchFamily="34" charset="0"/>
            </a:endParaRPr>
          </a:p>
        </p:txBody>
      </p:sp>
      <p:sp>
        <p:nvSpPr>
          <p:cNvPr id="45065" name="Title 1"/>
          <p:cNvSpPr>
            <a:spLocks noGrp="1"/>
          </p:cNvSpPr>
          <p:nvPr>
            <p:ph type="title"/>
          </p:nvPr>
        </p:nvSpPr>
        <p:spPr/>
        <p:txBody>
          <a:bodyPr/>
          <a:lstStyle/>
          <a:p>
            <a:r>
              <a:rPr lang="en-US" dirty="0"/>
              <a:t>Business relationships</a:t>
            </a:r>
            <a:endParaRPr lang="en-US" dirty="0"/>
          </a:p>
        </p:txBody>
      </p:sp>
      <p:sp>
        <p:nvSpPr>
          <p:cNvPr id="7" name="Slide Number Placeholder 6"/>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fld>
            <a:endParaRPr lang="en-US"/>
          </a:p>
        </p:txBody>
      </p:sp>
      <p:grpSp>
        <p:nvGrpSpPr>
          <p:cNvPr id="4" name="Group 3"/>
          <p:cNvGrpSpPr/>
          <p:nvPr/>
        </p:nvGrpSpPr>
        <p:grpSpPr>
          <a:xfrm>
            <a:off x="762000" y="1633131"/>
            <a:ext cx="7848600" cy="2940457"/>
            <a:chOff x="762000" y="1633131"/>
            <a:chExt cx="7848600" cy="2940457"/>
          </a:xfrm>
        </p:grpSpPr>
        <p:sp>
          <p:nvSpPr>
            <p:cNvPr id="33" name="Cloud 32"/>
            <p:cNvSpPr>
              <a:spLocks noChangeAspect="1"/>
            </p:cNvSpPr>
            <p:nvPr/>
          </p:nvSpPr>
          <p:spPr bwMode="auto">
            <a:xfrm>
              <a:off x="1023073" y="3657600"/>
              <a:ext cx="1605103" cy="914400"/>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34" name="Cloud 33"/>
            <p:cNvSpPr>
              <a:spLocks noChangeAspect="1"/>
            </p:cNvSpPr>
            <p:nvPr/>
          </p:nvSpPr>
          <p:spPr bwMode="auto">
            <a:xfrm>
              <a:off x="3920261" y="3657600"/>
              <a:ext cx="1605103" cy="914400"/>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35" name="Cloud 34"/>
            <p:cNvSpPr>
              <a:spLocks noChangeAspect="1"/>
            </p:cNvSpPr>
            <p:nvPr/>
          </p:nvSpPr>
          <p:spPr bwMode="auto">
            <a:xfrm>
              <a:off x="6739661" y="3659188"/>
              <a:ext cx="1605103" cy="914400"/>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29" name="Cloud 28"/>
            <p:cNvSpPr/>
            <p:nvPr/>
          </p:nvSpPr>
          <p:spPr bwMode="auto">
            <a:xfrm>
              <a:off x="3617913" y="1640297"/>
              <a:ext cx="2209800" cy="1258886"/>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32" name="Cloud 31"/>
            <p:cNvSpPr/>
            <p:nvPr/>
          </p:nvSpPr>
          <p:spPr bwMode="auto">
            <a:xfrm>
              <a:off x="6400800" y="1633131"/>
              <a:ext cx="2209800" cy="1258886"/>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2" name="Cloud 1"/>
            <p:cNvSpPr/>
            <p:nvPr/>
          </p:nvSpPr>
          <p:spPr bwMode="auto">
            <a:xfrm>
              <a:off x="762000" y="1636713"/>
              <a:ext cx="2209800" cy="1258886"/>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cxnSp>
          <p:nvCxnSpPr>
            <p:cNvPr id="45067" name="Straight Connector 11"/>
            <p:cNvCxnSpPr>
              <a:cxnSpLocks noChangeShapeType="1"/>
            </p:cNvCxnSpPr>
            <p:nvPr/>
          </p:nvCxnSpPr>
          <p:spPr bwMode="auto">
            <a:xfrm>
              <a:off x="2895600" y="2209800"/>
              <a:ext cx="685800" cy="1588"/>
            </a:xfrm>
            <a:prstGeom prst="line">
              <a:avLst/>
            </a:prstGeom>
            <a:noFill/>
            <a:ln w="50800">
              <a:solidFill>
                <a:schemeClr val="tx1"/>
              </a:solidFill>
              <a:round/>
              <a:headEnd type="oval" w="lg" len="lg"/>
              <a:tailEnd type="oval" w="lg" len="lg"/>
            </a:ln>
          </p:spPr>
        </p:cxnSp>
        <p:cxnSp>
          <p:nvCxnSpPr>
            <p:cNvPr id="45068" name="Straight Connector 12"/>
            <p:cNvCxnSpPr>
              <a:cxnSpLocks noChangeShapeType="1"/>
            </p:cNvCxnSpPr>
            <p:nvPr/>
          </p:nvCxnSpPr>
          <p:spPr bwMode="auto">
            <a:xfrm>
              <a:off x="5715000" y="2209800"/>
              <a:ext cx="685800" cy="1588"/>
            </a:xfrm>
            <a:prstGeom prst="line">
              <a:avLst/>
            </a:prstGeom>
            <a:noFill/>
            <a:ln w="50800">
              <a:solidFill>
                <a:schemeClr val="tx1"/>
              </a:solidFill>
              <a:round/>
              <a:headEnd type="oval" w="lg" len="lg"/>
              <a:tailEnd type="oval" w="lg" len="lg"/>
            </a:ln>
          </p:spPr>
        </p:cxnSp>
        <p:cxnSp>
          <p:nvCxnSpPr>
            <p:cNvPr id="45069" name="Straight Connector 13"/>
            <p:cNvCxnSpPr>
              <a:cxnSpLocks noChangeShapeType="1"/>
            </p:cNvCxnSpPr>
            <p:nvPr/>
          </p:nvCxnSpPr>
          <p:spPr bwMode="auto">
            <a:xfrm rot="5400000">
              <a:off x="1409701" y="3314700"/>
              <a:ext cx="838200" cy="3175"/>
            </a:xfrm>
            <a:prstGeom prst="line">
              <a:avLst/>
            </a:prstGeom>
            <a:noFill/>
            <a:ln w="50800">
              <a:solidFill>
                <a:schemeClr val="tx1"/>
              </a:solidFill>
              <a:round/>
              <a:headEnd type="diamond" w="lg" len="lg"/>
              <a:tailEnd type="triangle" w="lg" len="med"/>
            </a:ln>
          </p:spPr>
        </p:cxnSp>
        <p:cxnSp>
          <p:nvCxnSpPr>
            <p:cNvPr id="45070" name="Straight Connector 15"/>
            <p:cNvCxnSpPr>
              <a:cxnSpLocks noChangeShapeType="1"/>
            </p:cNvCxnSpPr>
            <p:nvPr/>
          </p:nvCxnSpPr>
          <p:spPr bwMode="auto">
            <a:xfrm rot="5400000">
              <a:off x="4304507" y="3313906"/>
              <a:ext cx="838200" cy="1587"/>
            </a:xfrm>
            <a:prstGeom prst="line">
              <a:avLst/>
            </a:prstGeom>
            <a:noFill/>
            <a:ln w="50800">
              <a:solidFill>
                <a:schemeClr val="tx1"/>
              </a:solidFill>
              <a:round/>
              <a:headEnd type="diamond" w="lg" len="lg"/>
              <a:tailEnd type="triangle" w="lg" len="med"/>
            </a:ln>
          </p:spPr>
        </p:cxnSp>
        <p:cxnSp>
          <p:nvCxnSpPr>
            <p:cNvPr id="45071" name="Straight Connector 16"/>
            <p:cNvCxnSpPr>
              <a:cxnSpLocks noChangeShapeType="1"/>
            </p:cNvCxnSpPr>
            <p:nvPr/>
          </p:nvCxnSpPr>
          <p:spPr bwMode="auto">
            <a:xfrm rot="5400000">
              <a:off x="7123907" y="3313906"/>
              <a:ext cx="838200" cy="1587"/>
            </a:xfrm>
            <a:prstGeom prst="line">
              <a:avLst/>
            </a:prstGeom>
            <a:noFill/>
            <a:ln w="50800">
              <a:solidFill>
                <a:schemeClr val="tx1"/>
              </a:solidFill>
              <a:round/>
              <a:headEnd type="diamond" w="lg" len="lg"/>
              <a:tailEnd type="triangle" w="lg" len="med"/>
            </a:ln>
          </p:spPr>
        </p:cxnSp>
      </p:grpSp>
      <p:cxnSp>
        <p:nvCxnSpPr>
          <p:cNvPr id="45072" name="Straight Connector 20"/>
          <p:cNvCxnSpPr>
            <a:cxnSpLocks noChangeShapeType="1"/>
          </p:cNvCxnSpPr>
          <p:nvPr/>
        </p:nvCxnSpPr>
        <p:spPr bwMode="auto">
          <a:xfrm>
            <a:off x="1905000" y="5445126"/>
            <a:ext cx="990600" cy="1587"/>
          </a:xfrm>
          <a:prstGeom prst="line">
            <a:avLst/>
          </a:prstGeom>
          <a:noFill/>
          <a:ln w="50800">
            <a:solidFill>
              <a:schemeClr val="tx1"/>
            </a:solidFill>
            <a:round/>
            <a:headEnd type="diamond" w="med" len="med"/>
            <a:tailEnd type="triangle" w="med" len="med"/>
          </a:ln>
        </p:spPr>
      </p:cxnSp>
      <p:cxnSp>
        <p:nvCxnSpPr>
          <p:cNvPr id="45073" name="Straight Connector 22"/>
          <p:cNvCxnSpPr>
            <a:cxnSpLocks noChangeShapeType="1"/>
          </p:cNvCxnSpPr>
          <p:nvPr/>
        </p:nvCxnSpPr>
        <p:spPr bwMode="auto">
          <a:xfrm>
            <a:off x="1905000" y="5864225"/>
            <a:ext cx="912813" cy="1588"/>
          </a:xfrm>
          <a:prstGeom prst="line">
            <a:avLst/>
          </a:prstGeom>
          <a:noFill/>
          <a:ln w="50800">
            <a:solidFill>
              <a:schemeClr val="tx1"/>
            </a:solidFill>
            <a:round/>
            <a:headEnd type="oval" w="med" len="med"/>
            <a:tailEnd type="oval" w="med" len="med"/>
          </a:ln>
        </p:spPr>
      </p:cxnSp>
      <p:sp>
        <p:nvSpPr>
          <p:cNvPr id="25" name="TextBox 24"/>
          <p:cNvSpPr txBox="1"/>
          <p:nvPr/>
        </p:nvSpPr>
        <p:spPr>
          <a:xfrm>
            <a:off x="990600" y="5634038"/>
            <a:ext cx="835025" cy="461962"/>
          </a:xfrm>
          <a:prstGeom prst="rect">
            <a:avLst/>
          </a:prstGeom>
          <a:noFill/>
        </p:spPr>
        <p:txBody>
          <a:bodyPr wrap="none">
            <a:spAutoFit/>
          </a:bodyPr>
          <a:lstStyle/>
          <a:p>
            <a:pPr>
              <a:defRPr/>
            </a:pPr>
            <a:r>
              <a:rPr lang="en-US" sz="2400" dirty="0">
                <a:latin typeface="+mn-lt"/>
                <a:ea typeface="+mn-ea"/>
                <a:cs typeface="+mn-cs"/>
              </a:rPr>
              <a:t>peer</a:t>
            </a:r>
            <a:endParaRPr lang="en-US" sz="2400" dirty="0">
              <a:latin typeface="+mn-lt"/>
              <a:ea typeface="+mn-ea"/>
              <a:cs typeface="+mn-cs"/>
            </a:endParaRPr>
          </a:p>
        </p:txBody>
      </p:sp>
      <p:sp>
        <p:nvSpPr>
          <p:cNvPr id="26" name="TextBox 25"/>
          <p:cNvSpPr txBox="1"/>
          <p:nvPr/>
        </p:nvSpPr>
        <p:spPr>
          <a:xfrm>
            <a:off x="2898775" y="5634038"/>
            <a:ext cx="835025" cy="461962"/>
          </a:xfrm>
          <a:prstGeom prst="rect">
            <a:avLst/>
          </a:prstGeom>
          <a:noFill/>
        </p:spPr>
        <p:txBody>
          <a:bodyPr wrap="none">
            <a:spAutoFit/>
          </a:bodyPr>
          <a:lstStyle/>
          <a:p>
            <a:pPr>
              <a:defRPr/>
            </a:pPr>
            <a:r>
              <a:rPr lang="en-US" sz="2400" dirty="0">
                <a:latin typeface="+mn-lt"/>
                <a:ea typeface="+mn-ea"/>
                <a:cs typeface="+mn-cs"/>
              </a:rPr>
              <a:t>peer</a:t>
            </a:r>
            <a:endParaRPr lang="en-US" sz="2400" dirty="0">
              <a:latin typeface="+mn-lt"/>
              <a:ea typeface="+mn-ea"/>
              <a:cs typeface="+mn-cs"/>
            </a:endParaRPr>
          </a:p>
        </p:txBody>
      </p:sp>
      <p:sp>
        <p:nvSpPr>
          <p:cNvPr id="27" name="TextBox 26"/>
          <p:cNvSpPr txBox="1"/>
          <p:nvPr/>
        </p:nvSpPr>
        <p:spPr>
          <a:xfrm>
            <a:off x="412750" y="5214938"/>
            <a:ext cx="1416050" cy="461962"/>
          </a:xfrm>
          <a:prstGeom prst="rect">
            <a:avLst/>
          </a:prstGeom>
          <a:noFill/>
        </p:spPr>
        <p:txBody>
          <a:bodyPr wrap="none">
            <a:spAutoFit/>
          </a:bodyPr>
          <a:lstStyle/>
          <a:p>
            <a:pPr>
              <a:defRPr/>
            </a:pPr>
            <a:r>
              <a:rPr lang="en-US" sz="2400" dirty="0">
                <a:latin typeface="+mn-lt"/>
                <a:ea typeface="+mn-ea"/>
                <a:cs typeface="+mn-cs"/>
              </a:rPr>
              <a:t>provider</a:t>
            </a:r>
            <a:endParaRPr lang="en-US" sz="2400" dirty="0">
              <a:latin typeface="+mn-lt"/>
              <a:ea typeface="+mn-ea"/>
              <a:cs typeface="+mn-cs"/>
            </a:endParaRPr>
          </a:p>
        </p:txBody>
      </p:sp>
      <p:sp>
        <p:nvSpPr>
          <p:cNvPr id="28" name="TextBox 27"/>
          <p:cNvSpPr txBox="1"/>
          <p:nvPr/>
        </p:nvSpPr>
        <p:spPr>
          <a:xfrm>
            <a:off x="2849563" y="5214938"/>
            <a:ext cx="1570037" cy="461962"/>
          </a:xfrm>
          <a:prstGeom prst="rect">
            <a:avLst/>
          </a:prstGeom>
          <a:noFill/>
        </p:spPr>
        <p:txBody>
          <a:bodyPr wrap="none">
            <a:spAutoFit/>
          </a:bodyPr>
          <a:lstStyle/>
          <a:p>
            <a:pPr>
              <a:defRPr/>
            </a:pPr>
            <a:r>
              <a:rPr lang="en-US" sz="2400" dirty="0">
                <a:latin typeface="+mn-lt"/>
                <a:ea typeface="+mn-ea"/>
                <a:cs typeface="+mn-cs"/>
              </a:rPr>
              <a:t>customer</a:t>
            </a:r>
            <a:endParaRPr lang="en-US" sz="2400" dirty="0">
              <a:latin typeface="+mn-lt"/>
              <a:ea typeface="+mn-ea"/>
              <a:cs typeface="+mn-cs"/>
            </a:endParaRPr>
          </a:p>
        </p:txBody>
      </p:sp>
      <p:sp>
        <p:nvSpPr>
          <p:cNvPr id="30" name="TextBox 29"/>
          <p:cNvSpPr txBox="1"/>
          <p:nvPr/>
        </p:nvSpPr>
        <p:spPr>
          <a:xfrm>
            <a:off x="152400" y="4800600"/>
            <a:ext cx="3602038" cy="461963"/>
          </a:xfrm>
          <a:prstGeom prst="rect">
            <a:avLst/>
          </a:prstGeom>
          <a:solidFill>
            <a:srgbClr val="D3A600"/>
          </a:solidFill>
          <a:ln>
            <a:solidFill>
              <a:schemeClr val="tx1"/>
            </a:solidFill>
          </a:ln>
        </p:spPr>
        <p:txBody>
          <a:bodyPr wrap="none">
            <a:spAutoFit/>
          </a:bodyPr>
          <a:lstStyle/>
          <a:p>
            <a:pPr>
              <a:defRPr/>
            </a:pPr>
            <a:r>
              <a:rPr lang="en-US" sz="2400" b="0" i="1" dirty="0">
                <a:latin typeface="+mn-lt"/>
                <a:ea typeface="+mn-ea"/>
                <a:cs typeface="+mn-cs"/>
              </a:rPr>
              <a:t>Relations between ASes</a:t>
            </a:r>
            <a:endParaRPr lang="en-US" sz="2400" b="0" i="1" dirty="0">
              <a:latin typeface="+mn-lt"/>
              <a:ea typeface="+mn-ea"/>
              <a:cs typeface="+mn-cs"/>
            </a:endParaRPr>
          </a:p>
        </p:txBody>
      </p:sp>
      <p:sp>
        <p:nvSpPr>
          <p:cNvPr id="31" name="Rectangle 30"/>
          <p:cNvSpPr/>
          <p:nvPr/>
        </p:nvSpPr>
        <p:spPr bwMode="auto">
          <a:xfrm>
            <a:off x="4800600" y="5029200"/>
            <a:ext cx="4267200" cy="1143000"/>
          </a:xfrm>
          <a:prstGeom prst="rect">
            <a:avLst/>
          </a:prstGeom>
          <a:solidFill>
            <a:srgbClr val="D3A600"/>
          </a:solidFill>
          <a:ln w="9525" cap="flat" cmpd="sng" algn="ctr">
            <a:solidFill>
              <a:schemeClr val="tx1"/>
            </a:solidFill>
            <a:prstDash val="solid"/>
            <a:round/>
            <a:headEnd type="none" w="med" len="med"/>
            <a:tailEnd type="none" w="med" len="med"/>
          </a:ln>
          <a:effectLst/>
        </p:spPr>
        <p:txBody>
          <a:bodyPr wrap="none" anchor="ctr"/>
          <a:lstStyle/>
          <a:p>
            <a:pPr algn="l">
              <a:buFont typeface="Arial" panose="020B0604020202020204"/>
              <a:buChar char="•"/>
              <a:defRPr/>
            </a:pPr>
            <a:r>
              <a:rPr lang="en-US" sz="2400" dirty="0">
                <a:latin typeface="Arial" panose="020B0604020202020204" pitchFamily="34" charset="0"/>
                <a:ea typeface="+mn-ea"/>
                <a:cs typeface="+mn-cs"/>
              </a:rPr>
              <a:t> Customers pay provider</a:t>
            </a:r>
            <a:endParaRPr lang="en-US" sz="2400" dirty="0">
              <a:latin typeface="Arial" panose="020B0604020202020204" pitchFamily="34" charset="0"/>
              <a:ea typeface="+mn-ea"/>
              <a:cs typeface="+mn-cs"/>
            </a:endParaRPr>
          </a:p>
          <a:p>
            <a:pPr algn="l">
              <a:buFont typeface="Arial" panose="020B0604020202020204"/>
              <a:buChar char="•"/>
              <a:defRPr/>
            </a:pPr>
            <a:r>
              <a:rPr lang="en-US" sz="2400" dirty="0">
                <a:latin typeface="+mn-lt"/>
                <a:ea typeface="+mn-ea"/>
                <a:cs typeface="+mn-cs"/>
              </a:rPr>
              <a:t> Peers don’t pay each other</a:t>
            </a:r>
            <a:endParaRPr lang="en-US" sz="2400" dirty="0">
              <a:latin typeface="+mn-lt"/>
              <a:ea typeface="+mn-ea"/>
              <a:cs typeface="+mn-cs"/>
            </a:endParaRPr>
          </a:p>
        </p:txBody>
      </p:sp>
      <p:sp>
        <p:nvSpPr>
          <p:cNvPr id="38" name="TextBox 37"/>
          <p:cNvSpPr txBox="1"/>
          <p:nvPr/>
        </p:nvSpPr>
        <p:spPr>
          <a:xfrm>
            <a:off x="4876800" y="4800600"/>
            <a:ext cx="3130985" cy="461665"/>
          </a:xfrm>
          <a:prstGeom prst="rect">
            <a:avLst/>
          </a:prstGeom>
          <a:solidFill>
            <a:srgbClr val="D3A600"/>
          </a:solidFill>
          <a:ln>
            <a:solidFill>
              <a:schemeClr val="tx1"/>
            </a:solidFill>
          </a:ln>
        </p:spPr>
        <p:txBody>
          <a:bodyPr wrap="none">
            <a:spAutoFit/>
          </a:bodyPr>
          <a:lstStyle/>
          <a:p>
            <a:pPr>
              <a:defRPr/>
            </a:pPr>
            <a:r>
              <a:rPr lang="en-US" sz="2400" b="0" i="1" dirty="0">
                <a:latin typeface="+mn-lt"/>
                <a:ea typeface="+mn-ea"/>
                <a:cs typeface="+mn-cs"/>
              </a:rPr>
              <a:t>Business implications</a:t>
            </a:r>
            <a:endParaRPr lang="en-US" sz="2400" b="0" i="1" dirty="0">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loud 42"/>
          <p:cNvSpPr>
            <a:spLocks noChangeAspect="1"/>
          </p:cNvSpPr>
          <p:nvPr/>
        </p:nvSpPr>
        <p:spPr bwMode="auto">
          <a:xfrm>
            <a:off x="5046090" y="4903249"/>
            <a:ext cx="1284082" cy="731520"/>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44" name="Cloud 43"/>
          <p:cNvSpPr>
            <a:spLocks noChangeAspect="1"/>
          </p:cNvSpPr>
          <p:nvPr/>
        </p:nvSpPr>
        <p:spPr bwMode="auto">
          <a:xfrm>
            <a:off x="2796742" y="4907280"/>
            <a:ext cx="1284082" cy="731520"/>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42" name="Cloud 41"/>
          <p:cNvSpPr>
            <a:spLocks noChangeAspect="1"/>
          </p:cNvSpPr>
          <p:nvPr/>
        </p:nvSpPr>
        <p:spPr bwMode="auto">
          <a:xfrm>
            <a:off x="3861927" y="2083849"/>
            <a:ext cx="1926123" cy="1097280"/>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41" name="Cloud 40"/>
          <p:cNvSpPr>
            <a:spLocks noChangeAspect="1"/>
          </p:cNvSpPr>
          <p:nvPr/>
        </p:nvSpPr>
        <p:spPr bwMode="auto">
          <a:xfrm>
            <a:off x="4725070" y="3379090"/>
            <a:ext cx="1926123" cy="1097280"/>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36" name="Cloud 35"/>
          <p:cNvSpPr>
            <a:spLocks noChangeAspect="1"/>
          </p:cNvSpPr>
          <p:nvPr/>
        </p:nvSpPr>
        <p:spPr bwMode="auto">
          <a:xfrm>
            <a:off x="2491506" y="3415994"/>
            <a:ext cx="1926123" cy="1097280"/>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45065" name="Title 1"/>
          <p:cNvSpPr>
            <a:spLocks noGrp="1"/>
          </p:cNvSpPr>
          <p:nvPr>
            <p:ph type="title"/>
          </p:nvPr>
        </p:nvSpPr>
        <p:spPr/>
        <p:txBody>
          <a:bodyPr/>
          <a:lstStyle/>
          <a:p>
            <a:r>
              <a:rPr lang="en-US" dirty="0"/>
              <a:t>Why peer?</a:t>
            </a:r>
            <a:endParaRPr lang="en-US" dirty="0"/>
          </a:p>
        </p:txBody>
      </p:sp>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fld>
            <a:endParaRPr lang="en-US"/>
          </a:p>
        </p:txBody>
      </p:sp>
      <p:cxnSp>
        <p:nvCxnSpPr>
          <p:cNvPr id="45067" name="Straight Connector 11"/>
          <p:cNvCxnSpPr>
            <a:cxnSpLocks noChangeShapeType="1"/>
          </p:cNvCxnSpPr>
          <p:nvPr/>
        </p:nvCxnSpPr>
        <p:spPr bwMode="auto">
          <a:xfrm>
            <a:off x="4270761" y="4063633"/>
            <a:ext cx="531976" cy="1416"/>
          </a:xfrm>
          <a:prstGeom prst="line">
            <a:avLst/>
          </a:prstGeom>
          <a:noFill/>
          <a:ln w="50800">
            <a:solidFill>
              <a:srgbClr val="FF0000"/>
            </a:solidFill>
            <a:round/>
            <a:headEnd type="oval" w="lg" len="lg"/>
            <a:tailEnd type="oval" w="lg" len="lg"/>
          </a:ln>
        </p:spPr>
      </p:cxnSp>
      <p:cxnSp>
        <p:nvCxnSpPr>
          <p:cNvPr id="45069" name="Straight Connector 13"/>
          <p:cNvCxnSpPr>
            <a:cxnSpLocks noChangeShapeType="1"/>
          </p:cNvCxnSpPr>
          <p:nvPr/>
        </p:nvCxnSpPr>
        <p:spPr bwMode="auto">
          <a:xfrm rot="5400000">
            <a:off x="3214643" y="4780155"/>
            <a:ext cx="457200" cy="2463"/>
          </a:xfrm>
          <a:prstGeom prst="line">
            <a:avLst/>
          </a:prstGeom>
          <a:noFill/>
          <a:ln w="50800">
            <a:solidFill>
              <a:schemeClr val="tx1"/>
            </a:solidFill>
            <a:round/>
            <a:headEnd type="diamond" w="lg" len="lg"/>
            <a:tailEnd type="triangle" w="lg" len="med"/>
          </a:ln>
        </p:spPr>
      </p:cxnSp>
      <p:cxnSp>
        <p:nvCxnSpPr>
          <p:cNvPr id="45070" name="Straight Connector 15"/>
          <p:cNvCxnSpPr>
            <a:cxnSpLocks noChangeShapeType="1"/>
          </p:cNvCxnSpPr>
          <p:nvPr/>
        </p:nvCxnSpPr>
        <p:spPr bwMode="auto">
          <a:xfrm rot="5400000">
            <a:off x="5460147" y="4779355"/>
            <a:ext cx="457200" cy="1231"/>
          </a:xfrm>
          <a:prstGeom prst="line">
            <a:avLst/>
          </a:prstGeom>
          <a:noFill/>
          <a:ln w="50800">
            <a:solidFill>
              <a:schemeClr val="tx1"/>
            </a:solidFill>
            <a:round/>
            <a:headEnd type="diamond" w="lg" len="lg"/>
            <a:tailEnd type="triangle" w="lg" len="med"/>
          </a:ln>
        </p:spPr>
      </p:cxnSp>
      <p:cxnSp>
        <p:nvCxnSpPr>
          <p:cNvPr id="45071" name="Straight Connector 16"/>
          <p:cNvCxnSpPr>
            <a:cxnSpLocks noChangeShapeType="1"/>
          </p:cNvCxnSpPr>
          <p:nvPr/>
        </p:nvCxnSpPr>
        <p:spPr bwMode="auto">
          <a:xfrm>
            <a:off x="5259032" y="3074449"/>
            <a:ext cx="303568" cy="609600"/>
          </a:xfrm>
          <a:prstGeom prst="line">
            <a:avLst/>
          </a:prstGeom>
          <a:noFill/>
          <a:ln w="50800">
            <a:solidFill>
              <a:schemeClr val="tx1"/>
            </a:solidFill>
            <a:round/>
            <a:headEnd type="diamond" w="lg" len="lg"/>
            <a:tailEnd type="triangle" w="lg" len="med"/>
          </a:ln>
        </p:spPr>
      </p:cxnSp>
      <p:cxnSp>
        <p:nvCxnSpPr>
          <p:cNvPr id="29" name="Straight Connector 16"/>
          <p:cNvCxnSpPr>
            <a:cxnSpLocks noChangeShapeType="1"/>
          </p:cNvCxnSpPr>
          <p:nvPr/>
        </p:nvCxnSpPr>
        <p:spPr bwMode="auto">
          <a:xfrm flipH="1">
            <a:off x="3962400" y="3074449"/>
            <a:ext cx="457200" cy="533400"/>
          </a:xfrm>
          <a:prstGeom prst="line">
            <a:avLst/>
          </a:prstGeom>
          <a:noFill/>
          <a:ln w="50800">
            <a:solidFill>
              <a:schemeClr val="tx1"/>
            </a:solidFill>
            <a:round/>
            <a:headEnd type="diamond" w="lg" len="lg"/>
            <a:tailEnd type="triangle" w="lg" len="med"/>
          </a:ln>
        </p:spPr>
      </p:cxnSp>
      <p:sp>
        <p:nvSpPr>
          <p:cNvPr id="32" name="TextBox 31"/>
          <p:cNvSpPr txBox="1"/>
          <p:nvPr/>
        </p:nvSpPr>
        <p:spPr>
          <a:xfrm>
            <a:off x="4648200" y="2541049"/>
            <a:ext cx="389850" cy="461665"/>
          </a:xfrm>
          <a:prstGeom prst="rect">
            <a:avLst/>
          </a:prstGeom>
          <a:noFill/>
        </p:spPr>
        <p:txBody>
          <a:bodyPr wrap="none" rtlCol="0">
            <a:spAutoFit/>
          </a:bodyPr>
          <a:lstStyle/>
          <a:p>
            <a:r>
              <a:rPr lang="en-US" sz="2400" dirty="0"/>
              <a:t>A</a:t>
            </a:r>
            <a:endParaRPr lang="en-US" sz="2400" dirty="0"/>
          </a:p>
        </p:txBody>
      </p:sp>
      <p:sp>
        <p:nvSpPr>
          <p:cNvPr id="33" name="TextBox 32"/>
          <p:cNvSpPr txBox="1"/>
          <p:nvPr/>
        </p:nvSpPr>
        <p:spPr>
          <a:xfrm>
            <a:off x="3288238" y="3684049"/>
            <a:ext cx="369362" cy="461665"/>
          </a:xfrm>
          <a:prstGeom prst="rect">
            <a:avLst/>
          </a:prstGeom>
          <a:noFill/>
        </p:spPr>
        <p:txBody>
          <a:bodyPr wrap="none" rtlCol="0">
            <a:spAutoFit/>
          </a:bodyPr>
          <a:lstStyle/>
          <a:p>
            <a:r>
              <a:rPr lang="en-US" sz="2400" dirty="0"/>
              <a:t>B</a:t>
            </a:r>
            <a:endParaRPr lang="en-US" sz="2400" dirty="0"/>
          </a:p>
        </p:txBody>
      </p:sp>
      <p:sp>
        <p:nvSpPr>
          <p:cNvPr id="34" name="TextBox 33"/>
          <p:cNvSpPr txBox="1"/>
          <p:nvPr/>
        </p:nvSpPr>
        <p:spPr>
          <a:xfrm>
            <a:off x="5486400" y="3684049"/>
            <a:ext cx="369362" cy="461665"/>
          </a:xfrm>
          <a:prstGeom prst="rect">
            <a:avLst/>
          </a:prstGeom>
          <a:noFill/>
        </p:spPr>
        <p:txBody>
          <a:bodyPr wrap="none" rtlCol="0">
            <a:spAutoFit/>
          </a:bodyPr>
          <a:lstStyle/>
          <a:p>
            <a:r>
              <a:rPr lang="en-US" sz="2400" dirty="0"/>
              <a:t>C</a:t>
            </a:r>
            <a:endParaRPr lang="en-US" sz="2400" dirty="0"/>
          </a:p>
        </p:txBody>
      </p:sp>
      <p:sp>
        <p:nvSpPr>
          <p:cNvPr id="35" name="TextBox 34"/>
          <p:cNvSpPr txBox="1"/>
          <p:nvPr/>
        </p:nvSpPr>
        <p:spPr>
          <a:xfrm>
            <a:off x="3200400" y="4983639"/>
            <a:ext cx="369362" cy="461665"/>
          </a:xfrm>
          <a:prstGeom prst="rect">
            <a:avLst/>
          </a:prstGeom>
          <a:noFill/>
        </p:spPr>
        <p:txBody>
          <a:bodyPr wrap="none" rtlCol="0">
            <a:spAutoFit/>
          </a:bodyPr>
          <a:lstStyle/>
          <a:p>
            <a:r>
              <a:rPr lang="en-US" sz="2400" dirty="0"/>
              <a:t>D</a:t>
            </a:r>
            <a:endParaRPr lang="en-US" sz="2400" dirty="0"/>
          </a:p>
        </p:txBody>
      </p:sp>
      <p:sp>
        <p:nvSpPr>
          <p:cNvPr id="37" name="TextBox 36"/>
          <p:cNvSpPr txBox="1"/>
          <p:nvPr/>
        </p:nvSpPr>
        <p:spPr>
          <a:xfrm>
            <a:off x="5574238" y="5055374"/>
            <a:ext cx="369362" cy="461665"/>
          </a:xfrm>
          <a:prstGeom prst="rect">
            <a:avLst/>
          </a:prstGeom>
          <a:noFill/>
        </p:spPr>
        <p:txBody>
          <a:bodyPr wrap="none" rtlCol="0">
            <a:spAutoFit/>
          </a:bodyPr>
          <a:lstStyle/>
          <a:p>
            <a:r>
              <a:rPr lang="en-US" sz="2400" dirty="0"/>
              <a:t>E</a:t>
            </a:r>
            <a:endParaRPr lang="en-US" sz="2400" dirty="0"/>
          </a:p>
        </p:txBody>
      </p:sp>
      <p:sp>
        <p:nvSpPr>
          <p:cNvPr id="5" name="Freeform 4"/>
          <p:cNvSpPr/>
          <p:nvPr/>
        </p:nvSpPr>
        <p:spPr>
          <a:xfrm>
            <a:off x="3580867" y="2998249"/>
            <a:ext cx="1927816" cy="2518790"/>
          </a:xfrm>
          <a:custGeom>
            <a:avLst/>
            <a:gdLst>
              <a:gd name="connsiteX0" fmla="*/ 0 w 1909124"/>
              <a:gd name="connsiteY0" fmla="*/ 2505914 h 2770531"/>
              <a:gd name="connsiteX1" fmla="*/ 229317 w 1909124"/>
              <a:gd name="connsiteY1" fmla="*/ 1112262 h 2770531"/>
              <a:gd name="connsiteX2" fmla="*/ 1305341 w 1909124"/>
              <a:gd name="connsiteY2" fmla="*/ 869 h 2770531"/>
              <a:gd name="connsiteX3" fmla="*/ 1834533 w 1909124"/>
              <a:gd name="connsiteY3" fmla="*/ 1288674 h 2770531"/>
              <a:gd name="connsiteX4" fmla="*/ 1905092 w 1909124"/>
              <a:gd name="connsiteY4" fmla="*/ 2770531 h 2770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9124" h="2770531">
                <a:moveTo>
                  <a:pt x="0" y="2505914"/>
                </a:moveTo>
                <a:cubicBezTo>
                  <a:pt x="5880" y="2017841"/>
                  <a:pt x="11760" y="1529769"/>
                  <a:pt x="229317" y="1112262"/>
                </a:cubicBezTo>
                <a:cubicBezTo>
                  <a:pt x="446874" y="694755"/>
                  <a:pt x="1037805" y="-28533"/>
                  <a:pt x="1305341" y="869"/>
                </a:cubicBezTo>
                <a:cubicBezTo>
                  <a:pt x="1572877" y="30271"/>
                  <a:pt x="1734574" y="827064"/>
                  <a:pt x="1834533" y="1288674"/>
                </a:cubicBezTo>
                <a:cubicBezTo>
                  <a:pt x="1934492" y="1750284"/>
                  <a:pt x="1905092" y="2770531"/>
                  <a:pt x="1905092" y="2770531"/>
                </a:cubicBezTo>
              </a:path>
            </a:pathLst>
          </a:custGeom>
          <a:ln w="38100" cmpd="sng">
            <a:solidFill>
              <a:srgbClr val="0000FF"/>
            </a:solidFill>
            <a:headEnd type="triangle"/>
            <a:tailEnd type="triangle"/>
          </a:ln>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9" name="Rounded Rectangle 8"/>
          <p:cNvSpPr/>
          <p:nvPr/>
        </p:nvSpPr>
        <p:spPr bwMode="auto">
          <a:xfrm>
            <a:off x="6858000" y="1905000"/>
            <a:ext cx="1981200" cy="838200"/>
          </a:xfrm>
          <a:prstGeom prst="roundRect">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dirty="0">
                <a:latin typeface="+mn-lt"/>
              </a:rPr>
              <a:t>D and E </a:t>
            </a:r>
            <a:br>
              <a:rPr lang="en-US" dirty="0">
                <a:latin typeface="+mn-lt"/>
              </a:rPr>
            </a:br>
            <a:r>
              <a:rPr lang="en-US" dirty="0">
                <a:latin typeface="+mn-lt"/>
              </a:rPr>
              <a:t>communicate a lot</a:t>
            </a:r>
            <a:endParaRPr kumimoji="0" lang="en-US" sz="2000" b="1" i="0" u="none" strike="noStrike" cap="none" normalizeH="0" baseline="0" dirty="0">
              <a:ln>
                <a:noFill/>
              </a:ln>
              <a:solidFill>
                <a:schemeClr val="tx1"/>
              </a:solidFill>
              <a:effectLst/>
              <a:latin typeface="+mn-lt"/>
            </a:endParaRPr>
          </a:p>
        </p:txBody>
      </p:sp>
      <p:sp>
        <p:nvSpPr>
          <p:cNvPr id="39" name="Rounded Rectangle 38"/>
          <p:cNvSpPr/>
          <p:nvPr/>
        </p:nvSpPr>
        <p:spPr bwMode="auto">
          <a:xfrm>
            <a:off x="6781800" y="2971800"/>
            <a:ext cx="2209800" cy="762000"/>
          </a:xfrm>
          <a:prstGeom prst="roundRect">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dirty="0">
                <a:latin typeface="+mn-lt"/>
              </a:rPr>
              <a:t>Peering saves</a:t>
            </a:r>
            <a:br>
              <a:rPr lang="en-US" dirty="0">
                <a:latin typeface="+mn-lt"/>
              </a:rPr>
            </a:br>
            <a:r>
              <a:rPr lang="en-US" dirty="0">
                <a:latin typeface="+mn-lt"/>
              </a:rPr>
              <a:t> B </a:t>
            </a:r>
            <a:r>
              <a:rPr lang="en-US" i="1" u="sng" dirty="0">
                <a:latin typeface="+mn-lt"/>
              </a:rPr>
              <a:t>and</a:t>
            </a:r>
            <a:r>
              <a:rPr lang="en-US" dirty="0">
                <a:latin typeface="+mn-lt"/>
              </a:rPr>
              <a:t> C money</a:t>
            </a:r>
            <a:endParaRPr kumimoji="0" lang="en-US" sz="2000" b="1" i="0" u="none" strike="noStrike" cap="none" normalizeH="0" baseline="0" dirty="0">
              <a:ln>
                <a:noFill/>
              </a:ln>
              <a:solidFill>
                <a:schemeClr val="tx1"/>
              </a:solidFill>
              <a:effectLst/>
              <a:latin typeface="+mn-lt"/>
            </a:endParaRPr>
          </a:p>
        </p:txBody>
      </p:sp>
      <p:sp>
        <p:nvSpPr>
          <p:cNvPr id="40" name="Freeform 39"/>
          <p:cNvSpPr/>
          <p:nvPr/>
        </p:nvSpPr>
        <p:spPr>
          <a:xfrm rot="21205779">
            <a:off x="3592873" y="4211644"/>
            <a:ext cx="1524533" cy="1308268"/>
          </a:xfrm>
          <a:custGeom>
            <a:avLst/>
            <a:gdLst>
              <a:gd name="connsiteX0" fmla="*/ 0 w 1909124"/>
              <a:gd name="connsiteY0" fmla="*/ 2505914 h 2770531"/>
              <a:gd name="connsiteX1" fmla="*/ 229317 w 1909124"/>
              <a:gd name="connsiteY1" fmla="*/ 1112262 h 2770531"/>
              <a:gd name="connsiteX2" fmla="*/ 1305341 w 1909124"/>
              <a:gd name="connsiteY2" fmla="*/ 869 h 2770531"/>
              <a:gd name="connsiteX3" fmla="*/ 1834533 w 1909124"/>
              <a:gd name="connsiteY3" fmla="*/ 1288674 h 2770531"/>
              <a:gd name="connsiteX4" fmla="*/ 1905092 w 1909124"/>
              <a:gd name="connsiteY4" fmla="*/ 2770531 h 2770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9124" h="2770531">
                <a:moveTo>
                  <a:pt x="0" y="2505914"/>
                </a:moveTo>
                <a:cubicBezTo>
                  <a:pt x="5880" y="2017841"/>
                  <a:pt x="11760" y="1529769"/>
                  <a:pt x="229317" y="1112262"/>
                </a:cubicBezTo>
                <a:cubicBezTo>
                  <a:pt x="446874" y="694755"/>
                  <a:pt x="1037805" y="-28533"/>
                  <a:pt x="1305341" y="869"/>
                </a:cubicBezTo>
                <a:cubicBezTo>
                  <a:pt x="1572877" y="30271"/>
                  <a:pt x="1734574" y="827064"/>
                  <a:pt x="1834533" y="1288674"/>
                </a:cubicBezTo>
                <a:cubicBezTo>
                  <a:pt x="1934492" y="1750284"/>
                  <a:pt x="1905092" y="2770531"/>
                  <a:pt x="1905092" y="2770531"/>
                </a:cubicBezTo>
              </a:path>
            </a:pathLst>
          </a:custGeom>
          <a:ln w="38100" cmpd="sng">
            <a:solidFill>
              <a:srgbClr val="0000FF"/>
            </a:solidFill>
            <a:headEnd type="triangle"/>
            <a:tailEnd type="triangle"/>
          </a:ln>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0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1" nodeType="clickEffect">
                                  <p:stCondLst>
                                    <p:cond delay="0"/>
                                  </p:stCondLst>
                                  <p:childTnLst>
                                    <p:animEffect transition="out" filter="dissolv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39" grpId="0" animBg="1"/>
      <p:bldP spid="4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follows the money!</a:t>
            </a:r>
            <a:endParaRPr lang="en-US" dirty="0"/>
          </a:p>
        </p:txBody>
      </p:sp>
      <p:sp>
        <p:nvSpPr>
          <p:cNvPr id="21" name="Slide Number Placeholder 20"/>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fld>
            <a:endParaRPr lang="en-US"/>
          </a:p>
        </p:txBody>
      </p:sp>
      <p:grpSp>
        <p:nvGrpSpPr>
          <p:cNvPr id="6" name="Group 5"/>
          <p:cNvGrpSpPr>
            <a:grpSpLocks noChangeAspect="1"/>
          </p:cNvGrpSpPr>
          <p:nvPr/>
        </p:nvGrpSpPr>
        <p:grpSpPr>
          <a:xfrm>
            <a:off x="1371600" y="2590800"/>
            <a:ext cx="6400800" cy="2398043"/>
            <a:chOff x="762000" y="1633131"/>
            <a:chExt cx="7848600" cy="2940457"/>
          </a:xfrm>
        </p:grpSpPr>
        <p:sp>
          <p:nvSpPr>
            <p:cNvPr id="7" name="Cloud 6"/>
            <p:cNvSpPr>
              <a:spLocks noChangeAspect="1"/>
            </p:cNvSpPr>
            <p:nvPr/>
          </p:nvSpPr>
          <p:spPr bwMode="auto">
            <a:xfrm>
              <a:off x="1023073" y="3657600"/>
              <a:ext cx="1605103" cy="914400"/>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8" name="Cloud 7"/>
            <p:cNvSpPr>
              <a:spLocks noChangeAspect="1"/>
            </p:cNvSpPr>
            <p:nvPr/>
          </p:nvSpPr>
          <p:spPr bwMode="auto">
            <a:xfrm>
              <a:off x="3920261" y="3657600"/>
              <a:ext cx="1605103" cy="914400"/>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9" name="Cloud 8"/>
            <p:cNvSpPr>
              <a:spLocks noChangeAspect="1"/>
            </p:cNvSpPr>
            <p:nvPr/>
          </p:nvSpPr>
          <p:spPr bwMode="auto">
            <a:xfrm>
              <a:off x="6739661" y="3659188"/>
              <a:ext cx="1605103" cy="914400"/>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10" name="Cloud 9"/>
            <p:cNvSpPr/>
            <p:nvPr/>
          </p:nvSpPr>
          <p:spPr bwMode="auto">
            <a:xfrm>
              <a:off x="3617913" y="1640297"/>
              <a:ext cx="2209800" cy="1258886"/>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11" name="Cloud 10"/>
            <p:cNvSpPr/>
            <p:nvPr/>
          </p:nvSpPr>
          <p:spPr bwMode="auto">
            <a:xfrm>
              <a:off x="6400800" y="1633131"/>
              <a:ext cx="2209800" cy="1258886"/>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12" name="Cloud 11"/>
            <p:cNvSpPr/>
            <p:nvPr/>
          </p:nvSpPr>
          <p:spPr bwMode="auto">
            <a:xfrm>
              <a:off x="762000" y="1636713"/>
              <a:ext cx="2209800" cy="1258886"/>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cxnSp>
          <p:nvCxnSpPr>
            <p:cNvPr id="13" name="Straight Connector 11"/>
            <p:cNvCxnSpPr>
              <a:cxnSpLocks noChangeShapeType="1"/>
            </p:cNvCxnSpPr>
            <p:nvPr/>
          </p:nvCxnSpPr>
          <p:spPr bwMode="auto">
            <a:xfrm>
              <a:off x="2895600" y="2209800"/>
              <a:ext cx="685800" cy="1588"/>
            </a:xfrm>
            <a:prstGeom prst="line">
              <a:avLst/>
            </a:prstGeom>
            <a:noFill/>
            <a:ln w="50800">
              <a:solidFill>
                <a:schemeClr val="tx1"/>
              </a:solidFill>
              <a:round/>
              <a:headEnd type="oval" w="lg" len="lg"/>
              <a:tailEnd type="oval" w="lg" len="lg"/>
            </a:ln>
          </p:spPr>
        </p:cxnSp>
        <p:cxnSp>
          <p:nvCxnSpPr>
            <p:cNvPr id="14" name="Straight Connector 12"/>
            <p:cNvCxnSpPr>
              <a:cxnSpLocks noChangeShapeType="1"/>
            </p:cNvCxnSpPr>
            <p:nvPr/>
          </p:nvCxnSpPr>
          <p:spPr bwMode="auto">
            <a:xfrm>
              <a:off x="5715000" y="2209800"/>
              <a:ext cx="685800" cy="1588"/>
            </a:xfrm>
            <a:prstGeom prst="line">
              <a:avLst/>
            </a:prstGeom>
            <a:noFill/>
            <a:ln w="50800">
              <a:solidFill>
                <a:schemeClr val="tx1"/>
              </a:solidFill>
              <a:round/>
              <a:headEnd type="oval" w="lg" len="lg"/>
              <a:tailEnd type="oval" w="lg" len="lg"/>
            </a:ln>
          </p:spPr>
        </p:cxnSp>
        <p:cxnSp>
          <p:nvCxnSpPr>
            <p:cNvPr id="15" name="Straight Connector 13"/>
            <p:cNvCxnSpPr>
              <a:cxnSpLocks noChangeShapeType="1"/>
            </p:cNvCxnSpPr>
            <p:nvPr/>
          </p:nvCxnSpPr>
          <p:spPr bwMode="auto">
            <a:xfrm rot="5400000">
              <a:off x="1409701" y="3314700"/>
              <a:ext cx="838200" cy="3175"/>
            </a:xfrm>
            <a:prstGeom prst="line">
              <a:avLst/>
            </a:prstGeom>
            <a:noFill/>
            <a:ln w="50800">
              <a:solidFill>
                <a:schemeClr val="tx1"/>
              </a:solidFill>
              <a:round/>
              <a:headEnd type="diamond" w="lg" len="lg"/>
              <a:tailEnd type="triangle" w="lg" len="med"/>
            </a:ln>
          </p:spPr>
        </p:cxnSp>
        <p:cxnSp>
          <p:nvCxnSpPr>
            <p:cNvPr id="16" name="Straight Connector 15"/>
            <p:cNvCxnSpPr>
              <a:cxnSpLocks noChangeShapeType="1"/>
            </p:cNvCxnSpPr>
            <p:nvPr/>
          </p:nvCxnSpPr>
          <p:spPr bwMode="auto">
            <a:xfrm rot="5400000">
              <a:off x="4304507" y="3313906"/>
              <a:ext cx="838200" cy="1587"/>
            </a:xfrm>
            <a:prstGeom prst="line">
              <a:avLst/>
            </a:prstGeom>
            <a:noFill/>
            <a:ln w="50800">
              <a:solidFill>
                <a:schemeClr val="tx1"/>
              </a:solidFill>
              <a:round/>
              <a:headEnd type="diamond" w="lg" len="lg"/>
              <a:tailEnd type="triangle" w="lg" len="med"/>
            </a:ln>
          </p:spPr>
        </p:cxnSp>
        <p:cxnSp>
          <p:nvCxnSpPr>
            <p:cNvPr id="17" name="Straight Connector 16"/>
            <p:cNvCxnSpPr>
              <a:cxnSpLocks noChangeShapeType="1"/>
            </p:cNvCxnSpPr>
            <p:nvPr/>
          </p:nvCxnSpPr>
          <p:spPr bwMode="auto">
            <a:xfrm rot="5400000">
              <a:off x="7123907" y="3313906"/>
              <a:ext cx="838200" cy="1587"/>
            </a:xfrm>
            <a:prstGeom prst="line">
              <a:avLst/>
            </a:prstGeom>
            <a:noFill/>
            <a:ln w="50800">
              <a:solidFill>
                <a:schemeClr val="tx1"/>
              </a:solidFill>
              <a:round/>
              <a:headEnd type="diamond" w="lg" len="lg"/>
              <a:tailEnd type="triangle" w="lg" len="med"/>
            </a:ln>
          </p:spPr>
        </p:cxnSp>
      </p:grpSp>
      <p:sp>
        <p:nvSpPr>
          <p:cNvPr id="18" name="Cloud 17"/>
          <p:cNvSpPr/>
          <p:nvPr/>
        </p:nvSpPr>
        <p:spPr bwMode="auto">
          <a:xfrm>
            <a:off x="2590800" y="1295400"/>
            <a:ext cx="1802167" cy="1026664"/>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cxnSp>
        <p:nvCxnSpPr>
          <p:cNvPr id="19" name="Straight Connector 13"/>
          <p:cNvCxnSpPr>
            <a:cxnSpLocks noChangeShapeType="1"/>
          </p:cNvCxnSpPr>
          <p:nvPr/>
        </p:nvCxnSpPr>
        <p:spPr bwMode="auto">
          <a:xfrm flipH="1">
            <a:off x="2381159" y="2116102"/>
            <a:ext cx="438241" cy="683581"/>
          </a:xfrm>
          <a:prstGeom prst="line">
            <a:avLst/>
          </a:prstGeom>
          <a:noFill/>
          <a:ln w="50800">
            <a:solidFill>
              <a:schemeClr val="tx1"/>
            </a:solidFill>
            <a:round/>
            <a:headEnd type="diamond" w="lg" len="lg"/>
            <a:tailEnd type="triangle" w="lg" len="med"/>
          </a:ln>
        </p:spPr>
      </p:cxnSp>
      <p:sp>
        <p:nvSpPr>
          <p:cNvPr id="23" name="TextBox 22"/>
          <p:cNvSpPr txBox="1"/>
          <p:nvPr/>
        </p:nvSpPr>
        <p:spPr>
          <a:xfrm>
            <a:off x="2064904" y="2884729"/>
            <a:ext cx="353415" cy="341103"/>
          </a:xfrm>
          <a:prstGeom prst="rect">
            <a:avLst/>
          </a:prstGeom>
          <a:noFill/>
        </p:spPr>
        <p:txBody>
          <a:bodyPr wrap="none" rtlCol="0">
            <a:spAutoFit/>
          </a:bodyPr>
          <a:lstStyle/>
          <a:p>
            <a:r>
              <a:rPr lang="en-US" sz="2400" dirty="0"/>
              <a:t>A</a:t>
            </a:r>
            <a:endParaRPr lang="en-US" sz="2400" dirty="0"/>
          </a:p>
        </p:txBody>
      </p:sp>
      <p:sp>
        <p:nvSpPr>
          <p:cNvPr id="24" name="TextBox 23"/>
          <p:cNvSpPr txBox="1"/>
          <p:nvPr/>
        </p:nvSpPr>
        <p:spPr>
          <a:xfrm>
            <a:off x="4419600" y="2884729"/>
            <a:ext cx="334842" cy="341103"/>
          </a:xfrm>
          <a:prstGeom prst="rect">
            <a:avLst/>
          </a:prstGeom>
          <a:noFill/>
        </p:spPr>
        <p:txBody>
          <a:bodyPr wrap="none" rtlCol="0">
            <a:spAutoFit/>
          </a:bodyPr>
          <a:lstStyle/>
          <a:p>
            <a:r>
              <a:rPr lang="en-US" sz="2400" dirty="0"/>
              <a:t>B</a:t>
            </a:r>
            <a:endParaRPr lang="en-US" sz="2400" dirty="0"/>
          </a:p>
        </p:txBody>
      </p:sp>
      <p:sp>
        <p:nvSpPr>
          <p:cNvPr id="25" name="TextBox 24"/>
          <p:cNvSpPr txBox="1"/>
          <p:nvPr/>
        </p:nvSpPr>
        <p:spPr>
          <a:xfrm>
            <a:off x="6751758" y="2884729"/>
            <a:ext cx="334842" cy="341103"/>
          </a:xfrm>
          <a:prstGeom prst="rect">
            <a:avLst/>
          </a:prstGeom>
          <a:noFill/>
        </p:spPr>
        <p:txBody>
          <a:bodyPr wrap="none" rtlCol="0">
            <a:spAutoFit/>
          </a:bodyPr>
          <a:lstStyle/>
          <a:p>
            <a:r>
              <a:rPr lang="en-US" sz="2400" dirty="0"/>
              <a:t>C</a:t>
            </a:r>
            <a:endParaRPr lang="en-US" sz="2400" dirty="0"/>
          </a:p>
        </p:txBody>
      </p:sp>
      <p:sp>
        <p:nvSpPr>
          <p:cNvPr id="26" name="TextBox 25"/>
          <p:cNvSpPr txBox="1"/>
          <p:nvPr/>
        </p:nvSpPr>
        <p:spPr>
          <a:xfrm>
            <a:off x="2057400" y="4272346"/>
            <a:ext cx="334842" cy="341103"/>
          </a:xfrm>
          <a:prstGeom prst="rect">
            <a:avLst/>
          </a:prstGeom>
          <a:noFill/>
        </p:spPr>
        <p:txBody>
          <a:bodyPr wrap="none" rtlCol="0">
            <a:spAutoFit/>
          </a:bodyPr>
          <a:lstStyle/>
          <a:p>
            <a:r>
              <a:rPr lang="en-US" sz="2400" dirty="0"/>
              <a:t>D</a:t>
            </a:r>
            <a:endParaRPr lang="en-US" sz="2400" dirty="0"/>
          </a:p>
        </p:txBody>
      </p:sp>
      <p:sp>
        <p:nvSpPr>
          <p:cNvPr id="27" name="TextBox 26"/>
          <p:cNvSpPr txBox="1"/>
          <p:nvPr/>
        </p:nvSpPr>
        <p:spPr>
          <a:xfrm>
            <a:off x="4419600" y="4272346"/>
            <a:ext cx="334842" cy="341103"/>
          </a:xfrm>
          <a:prstGeom prst="rect">
            <a:avLst/>
          </a:prstGeom>
          <a:noFill/>
        </p:spPr>
        <p:txBody>
          <a:bodyPr wrap="none" rtlCol="0">
            <a:spAutoFit/>
          </a:bodyPr>
          <a:lstStyle/>
          <a:p>
            <a:r>
              <a:rPr lang="en-US" sz="2400" dirty="0"/>
              <a:t>E</a:t>
            </a:r>
            <a:endParaRPr lang="en-US" sz="2400" dirty="0"/>
          </a:p>
        </p:txBody>
      </p:sp>
      <p:sp>
        <p:nvSpPr>
          <p:cNvPr id="28" name="TextBox 27"/>
          <p:cNvSpPr txBox="1"/>
          <p:nvPr/>
        </p:nvSpPr>
        <p:spPr>
          <a:xfrm>
            <a:off x="6751758" y="4272346"/>
            <a:ext cx="334842" cy="341103"/>
          </a:xfrm>
          <a:prstGeom prst="rect">
            <a:avLst/>
          </a:prstGeom>
          <a:noFill/>
        </p:spPr>
        <p:txBody>
          <a:bodyPr wrap="none" rtlCol="0">
            <a:spAutoFit/>
          </a:bodyPr>
          <a:lstStyle/>
          <a:p>
            <a:r>
              <a:rPr lang="en-US" sz="2400" dirty="0"/>
              <a:t>F</a:t>
            </a:r>
            <a:endParaRPr lang="en-US" sz="2400" dirty="0"/>
          </a:p>
        </p:txBody>
      </p:sp>
      <p:sp>
        <p:nvSpPr>
          <p:cNvPr id="29" name="TextBox 28"/>
          <p:cNvSpPr txBox="1"/>
          <p:nvPr/>
        </p:nvSpPr>
        <p:spPr>
          <a:xfrm>
            <a:off x="3288238" y="1524000"/>
            <a:ext cx="369362" cy="461665"/>
          </a:xfrm>
          <a:prstGeom prst="rect">
            <a:avLst/>
          </a:prstGeom>
          <a:noFill/>
        </p:spPr>
        <p:txBody>
          <a:bodyPr wrap="none" rtlCol="0">
            <a:spAutoFit/>
          </a:bodyPr>
          <a:lstStyle/>
          <a:p>
            <a:r>
              <a:rPr lang="en-US" sz="2400" dirty="0"/>
              <a:t>Q</a:t>
            </a:r>
            <a:endParaRPr lang="en-US" sz="2400" dirty="0"/>
          </a:p>
        </p:txBody>
      </p:sp>
      <p:grpSp>
        <p:nvGrpSpPr>
          <p:cNvPr id="36" name="Group 35"/>
          <p:cNvGrpSpPr/>
          <p:nvPr/>
        </p:nvGrpSpPr>
        <p:grpSpPr>
          <a:xfrm>
            <a:off x="7127195" y="1463189"/>
            <a:ext cx="2016805" cy="731222"/>
            <a:chOff x="7127195" y="1463189"/>
            <a:chExt cx="2016805" cy="731222"/>
          </a:xfrm>
        </p:grpSpPr>
        <p:cxnSp>
          <p:nvCxnSpPr>
            <p:cNvPr id="30" name="Straight Connector 16"/>
            <p:cNvCxnSpPr>
              <a:cxnSpLocks noChangeShapeType="1"/>
            </p:cNvCxnSpPr>
            <p:nvPr/>
          </p:nvCxnSpPr>
          <p:spPr bwMode="auto">
            <a:xfrm>
              <a:off x="7851314" y="1647855"/>
              <a:ext cx="533400" cy="0"/>
            </a:xfrm>
            <a:prstGeom prst="line">
              <a:avLst/>
            </a:prstGeom>
            <a:noFill/>
            <a:ln w="38100" cmpd="sng">
              <a:solidFill>
                <a:schemeClr val="tx1"/>
              </a:solidFill>
              <a:round/>
              <a:headEnd type="diamond" w="lg" len="lg"/>
              <a:tailEnd type="triangle" w="lg" len="med"/>
            </a:ln>
          </p:spPr>
        </p:cxnSp>
        <p:sp>
          <p:nvSpPr>
            <p:cNvPr id="31" name="TextBox 30"/>
            <p:cNvSpPr txBox="1"/>
            <p:nvPr/>
          </p:nvSpPr>
          <p:spPr>
            <a:xfrm>
              <a:off x="7355795" y="1463189"/>
              <a:ext cx="428460" cy="369332"/>
            </a:xfrm>
            <a:prstGeom prst="rect">
              <a:avLst/>
            </a:prstGeom>
            <a:noFill/>
          </p:spPr>
          <p:txBody>
            <a:bodyPr wrap="none" rtlCol="0">
              <a:spAutoFit/>
            </a:bodyPr>
            <a:lstStyle/>
            <a:p>
              <a:r>
                <a:rPr lang="en-US" sz="1800" b="0" dirty="0">
                  <a:latin typeface="+mn-lt"/>
                </a:rPr>
                <a:t>Pr</a:t>
              </a:r>
              <a:endParaRPr lang="en-US" sz="1800" b="0" dirty="0">
                <a:latin typeface="+mn-lt"/>
              </a:endParaRPr>
            </a:p>
          </p:txBody>
        </p:sp>
        <p:sp>
          <p:nvSpPr>
            <p:cNvPr id="32" name="TextBox 31"/>
            <p:cNvSpPr txBox="1"/>
            <p:nvPr/>
          </p:nvSpPr>
          <p:spPr>
            <a:xfrm>
              <a:off x="8346395" y="1463189"/>
              <a:ext cx="492367" cy="369332"/>
            </a:xfrm>
            <a:prstGeom prst="rect">
              <a:avLst/>
            </a:prstGeom>
            <a:noFill/>
          </p:spPr>
          <p:txBody>
            <a:bodyPr wrap="none" rtlCol="0">
              <a:spAutoFit/>
            </a:bodyPr>
            <a:lstStyle/>
            <a:p>
              <a:r>
                <a:rPr lang="en-US" sz="1800" b="0" dirty="0">
                  <a:latin typeface="+mn-lt"/>
                </a:rPr>
                <a:t>Cu</a:t>
              </a:r>
              <a:endParaRPr lang="en-US" sz="1800" b="0" dirty="0">
                <a:latin typeface="+mn-lt"/>
              </a:endParaRPr>
            </a:p>
          </p:txBody>
        </p:sp>
        <p:sp>
          <p:nvSpPr>
            <p:cNvPr id="33" name="TextBox 32"/>
            <p:cNvSpPr txBox="1"/>
            <p:nvPr/>
          </p:nvSpPr>
          <p:spPr>
            <a:xfrm>
              <a:off x="7127195" y="1825079"/>
              <a:ext cx="685216" cy="369332"/>
            </a:xfrm>
            <a:prstGeom prst="rect">
              <a:avLst/>
            </a:prstGeom>
            <a:noFill/>
          </p:spPr>
          <p:txBody>
            <a:bodyPr wrap="none" rtlCol="0">
              <a:spAutoFit/>
            </a:bodyPr>
            <a:lstStyle/>
            <a:p>
              <a:r>
                <a:rPr lang="en-US" sz="1800" b="0" dirty="0">
                  <a:latin typeface="+mn-lt"/>
                </a:rPr>
                <a:t>Peer</a:t>
              </a:r>
              <a:endParaRPr lang="en-US" sz="1800" b="0" dirty="0">
                <a:latin typeface="+mn-lt"/>
              </a:endParaRPr>
            </a:p>
          </p:txBody>
        </p:sp>
        <p:sp>
          <p:nvSpPr>
            <p:cNvPr id="34" name="TextBox 33"/>
            <p:cNvSpPr txBox="1"/>
            <p:nvPr/>
          </p:nvSpPr>
          <p:spPr>
            <a:xfrm>
              <a:off x="8458784" y="1825079"/>
              <a:ext cx="685216" cy="369332"/>
            </a:xfrm>
            <a:prstGeom prst="rect">
              <a:avLst/>
            </a:prstGeom>
            <a:noFill/>
          </p:spPr>
          <p:txBody>
            <a:bodyPr wrap="none" rtlCol="0">
              <a:spAutoFit/>
            </a:bodyPr>
            <a:lstStyle/>
            <a:p>
              <a:r>
                <a:rPr lang="en-US" sz="1800" b="0" dirty="0">
                  <a:latin typeface="+mn-lt"/>
                </a:rPr>
                <a:t>Peer</a:t>
              </a:r>
              <a:endParaRPr lang="en-US" sz="1800" b="0" dirty="0">
                <a:latin typeface="+mn-lt"/>
              </a:endParaRPr>
            </a:p>
          </p:txBody>
        </p:sp>
        <p:cxnSp>
          <p:nvCxnSpPr>
            <p:cNvPr id="35" name="Straight Connector 11"/>
            <p:cNvCxnSpPr>
              <a:cxnSpLocks noChangeShapeType="1"/>
            </p:cNvCxnSpPr>
            <p:nvPr/>
          </p:nvCxnSpPr>
          <p:spPr bwMode="auto">
            <a:xfrm>
              <a:off x="7940401" y="2009745"/>
              <a:ext cx="355226" cy="0"/>
            </a:xfrm>
            <a:prstGeom prst="line">
              <a:avLst/>
            </a:prstGeom>
            <a:noFill/>
            <a:ln w="38100" cmpd="sng">
              <a:solidFill>
                <a:schemeClr val="tx1"/>
              </a:solidFill>
              <a:round/>
              <a:headEnd type="oval" w="lg" len="lg"/>
              <a:tailEnd type="oval" w="lg" len="lg"/>
            </a:ln>
          </p:spPr>
        </p:cxnSp>
      </p:grpSp>
      <p:sp>
        <p:nvSpPr>
          <p:cNvPr id="37" name="Freeform 32"/>
          <p:cNvSpPr>
            <a:spLocks noChangeArrowheads="1"/>
          </p:cNvSpPr>
          <p:nvPr/>
        </p:nvSpPr>
        <p:spPr bwMode="auto">
          <a:xfrm>
            <a:off x="2418319" y="3319392"/>
            <a:ext cx="2019086" cy="1100208"/>
          </a:xfrm>
          <a:custGeom>
            <a:avLst/>
            <a:gdLst>
              <a:gd name="T0" fmla="*/ 51301 w 2597454"/>
              <a:gd name="T1" fmla="*/ 1416579 h 1565160"/>
              <a:gd name="T2" fmla="*/ 70540 w 2597454"/>
              <a:gd name="T3" fmla="*/ 476063 h 1565160"/>
              <a:gd name="T4" fmla="*/ 474540 w 2597454"/>
              <a:gd name="T5" fmla="*/ 92890 h 1565160"/>
              <a:gd name="T6" fmla="*/ 1936639 w 2597454"/>
              <a:gd name="T7" fmla="*/ 40640 h 1565160"/>
              <a:gd name="T8" fmla="*/ 2494546 w 2597454"/>
              <a:gd name="T9" fmla="*/ 336728 h 1565160"/>
              <a:gd name="T10" fmla="*/ 2552260 w 2597454"/>
              <a:gd name="T11" fmla="*/ 1399162 h 1565160"/>
              <a:gd name="T12" fmla="*/ 0 60000 65536"/>
              <a:gd name="T13" fmla="*/ 0 60000 65536"/>
              <a:gd name="T14" fmla="*/ 0 60000 65536"/>
              <a:gd name="T15" fmla="*/ 0 60000 65536"/>
              <a:gd name="T16" fmla="*/ 0 60000 65536"/>
              <a:gd name="T17" fmla="*/ 0 60000 65536"/>
              <a:gd name="T18" fmla="*/ 0 w 2597454"/>
              <a:gd name="T19" fmla="*/ 0 h 1565160"/>
              <a:gd name="T20" fmla="*/ 2597454 w 2597454"/>
              <a:gd name="T21" fmla="*/ 1565160 h 1565160"/>
            </a:gdLst>
            <a:ahLst/>
            <a:cxnLst>
              <a:cxn ang="T12">
                <a:pos x="T0" y="T1"/>
              </a:cxn>
              <a:cxn ang="T13">
                <a:pos x="T2" y="T3"/>
              </a:cxn>
              <a:cxn ang="T14">
                <a:pos x="T4" y="T5"/>
              </a:cxn>
              <a:cxn ang="T15">
                <a:pos x="T6" y="T7"/>
              </a:cxn>
              <a:cxn ang="T16">
                <a:pos x="T8" y="T9"/>
              </a:cxn>
              <a:cxn ang="T17">
                <a:pos x="T10" y="T11"/>
              </a:cxn>
            </a:cxnLst>
            <a:rect l="T18" t="T19" r="T20" b="T21"/>
            <a:pathLst>
              <a:path w="2597454" h="1565160">
                <a:moveTo>
                  <a:pt x="51307" y="1565160"/>
                </a:moveTo>
                <a:cubicBezTo>
                  <a:pt x="25653" y="1167455"/>
                  <a:pt x="0" y="769750"/>
                  <a:pt x="70548" y="525996"/>
                </a:cubicBezTo>
                <a:cubicBezTo>
                  <a:pt x="141096" y="282242"/>
                  <a:pt x="163543" y="182815"/>
                  <a:pt x="474596" y="102633"/>
                </a:cubicBezTo>
                <a:cubicBezTo>
                  <a:pt x="785649" y="22451"/>
                  <a:pt x="1600159" y="0"/>
                  <a:pt x="1936866" y="44902"/>
                </a:cubicBezTo>
                <a:cubicBezTo>
                  <a:pt x="2273573" y="89804"/>
                  <a:pt x="2392223" y="121877"/>
                  <a:pt x="2494838" y="372046"/>
                </a:cubicBezTo>
                <a:cubicBezTo>
                  <a:pt x="2597454" y="622215"/>
                  <a:pt x="2552559" y="1545916"/>
                  <a:pt x="2552559" y="1545916"/>
                </a:cubicBezTo>
              </a:path>
            </a:pathLst>
          </a:custGeom>
          <a:noFill/>
          <a:ln w="50800">
            <a:solidFill>
              <a:srgbClr val="3366FF"/>
            </a:solidFill>
            <a:round/>
            <a:headEnd type="triangle" w="lg" len="med"/>
            <a:tailEnd type="triangle" w="lg" len="med"/>
          </a:ln>
        </p:spPr>
        <p:txBody>
          <a:bodyPr wrap="none" anchor="ctr"/>
          <a:lstStyle/>
          <a:p>
            <a:endParaRPr lang="en-US" sz="1800">
              <a:latin typeface="Arial" panose="020B0604020202020204" pitchFamily="34" charset="0"/>
            </a:endParaRPr>
          </a:p>
        </p:txBody>
      </p:sp>
      <p:sp>
        <p:nvSpPr>
          <p:cNvPr id="38" name="Freeform 33"/>
          <p:cNvSpPr>
            <a:spLocks noChangeArrowheads="1"/>
          </p:cNvSpPr>
          <p:nvPr/>
        </p:nvSpPr>
        <p:spPr bwMode="auto">
          <a:xfrm>
            <a:off x="4904777" y="3293588"/>
            <a:ext cx="1846982" cy="1100208"/>
          </a:xfrm>
          <a:custGeom>
            <a:avLst/>
            <a:gdLst>
              <a:gd name="T0" fmla="*/ 51301 w 2597454"/>
              <a:gd name="T1" fmla="*/ 1416579 h 1565160"/>
              <a:gd name="T2" fmla="*/ 70540 w 2597454"/>
              <a:gd name="T3" fmla="*/ 476063 h 1565160"/>
              <a:gd name="T4" fmla="*/ 474540 w 2597454"/>
              <a:gd name="T5" fmla="*/ 92890 h 1565160"/>
              <a:gd name="T6" fmla="*/ 1936639 w 2597454"/>
              <a:gd name="T7" fmla="*/ 40640 h 1565160"/>
              <a:gd name="T8" fmla="*/ 2494546 w 2597454"/>
              <a:gd name="T9" fmla="*/ 336728 h 1565160"/>
              <a:gd name="T10" fmla="*/ 2552260 w 2597454"/>
              <a:gd name="T11" fmla="*/ 1399162 h 1565160"/>
              <a:gd name="T12" fmla="*/ 0 60000 65536"/>
              <a:gd name="T13" fmla="*/ 0 60000 65536"/>
              <a:gd name="T14" fmla="*/ 0 60000 65536"/>
              <a:gd name="T15" fmla="*/ 0 60000 65536"/>
              <a:gd name="T16" fmla="*/ 0 60000 65536"/>
              <a:gd name="T17" fmla="*/ 0 60000 65536"/>
              <a:gd name="T18" fmla="*/ 0 w 2597454"/>
              <a:gd name="T19" fmla="*/ 0 h 1565160"/>
              <a:gd name="T20" fmla="*/ 2597454 w 2597454"/>
              <a:gd name="T21" fmla="*/ 1565160 h 1565160"/>
            </a:gdLst>
            <a:ahLst/>
            <a:cxnLst>
              <a:cxn ang="T12">
                <a:pos x="T0" y="T1"/>
              </a:cxn>
              <a:cxn ang="T13">
                <a:pos x="T2" y="T3"/>
              </a:cxn>
              <a:cxn ang="T14">
                <a:pos x="T4" y="T5"/>
              </a:cxn>
              <a:cxn ang="T15">
                <a:pos x="T6" y="T7"/>
              </a:cxn>
              <a:cxn ang="T16">
                <a:pos x="T8" y="T9"/>
              </a:cxn>
              <a:cxn ang="T17">
                <a:pos x="T10" y="T11"/>
              </a:cxn>
            </a:cxnLst>
            <a:rect l="T18" t="T19" r="T20" b="T21"/>
            <a:pathLst>
              <a:path w="2597454" h="1565160">
                <a:moveTo>
                  <a:pt x="51307" y="1565160"/>
                </a:moveTo>
                <a:cubicBezTo>
                  <a:pt x="25653" y="1167455"/>
                  <a:pt x="0" y="769750"/>
                  <a:pt x="70548" y="525996"/>
                </a:cubicBezTo>
                <a:cubicBezTo>
                  <a:pt x="141096" y="282242"/>
                  <a:pt x="163543" y="182815"/>
                  <a:pt x="474596" y="102633"/>
                </a:cubicBezTo>
                <a:cubicBezTo>
                  <a:pt x="785649" y="22451"/>
                  <a:pt x="1600159" y="0"/>
                  <a:pt x="1936866" y="44902"/>
                </a:cubicBezTo>
                <a:cubicBezTo>
                  <a:pt x="2273573" y="89804"/>
                  <a:pt x="2392223" y="121877"/>
                  <a:pt x="2494838" y="372046"/>
                </a:cubicBezTo>
                <a:cubicBezTo>
                  <a:pt x="2597454" y="622215"/>
                  <a:pt x="2552559" y="1545916"/>
                  <a:pt x="2552559" y="1545916"/>
                </a:cubicBezTo>
              </a:path>
            </a:pathLst>
          </a:custGeom>
          <a:noFill/>
          <a:ln w="50800">
            <a:solidFill>
              <a:srgbClr val="3366FF"/>
            </a:solidFill>
            <a:round/>
            <a:headEnd type="triangle" w="lg" len="med"/>
            <a:tailEnd type="triangle" w="lg" len="med"/>
          </a:ln>
        </p:spPr>
        <p:txBody>
          <a:bodyPr wrap="none" anchor="ctr"/>
          <a:lstStyle/>
          <a:p>
            <a:endParaRPr lang="en-US" sz="1800">
              <a:latin typeface="Arial" panose="020B0604020202020204" pitchFamily="34" charset="0"/>
            </a:endParaRPr>
          </a:p>
        </p:txBody>
      </p:sp>
      <p:cxnSp>
        <p:nvCxnSpPr>
          <p:cNvPr id="39" name="Straight Arrow Connector 41"/>
          <p:cNvCxnSpPr>
            <a:cxnSpLocks noChangeShapeType="1"/>
          </p:cNvCxnSpPr>
          <p:nvPr/>
        </p:nvCxnSpPr>
        <p:spPr bwMode="auto">
          <a:xfrm>
            <a:off x="533400" y="5262563"/>
            <a:ext cx="1295400" cy="1587"/>
          </a:xfrm>
          <a:prstGeom prst="straightConnector1">
            <a:avLst/>
          </a:prstGeom>
          <a:noFill/>
          <a:ln w="50800">
            <a:solidFill>
              <a:srgbClr val="3366FF"/>
            </a:solidFill>
            <a:round/>
            <a:headEnd type="triangle" w="lg" len="med"/>
            <a:tailEnd type="triangle" w="lg" len="med"/>
          </a:ln>
        </p:spPr>
      </p:cxnSp>
      <p:sp>
        <p:nvSpPr>
          <p:cNvPr id="40" name="TextBox 39"/>
          <p:cNvSpPr txBox="1"/>
          <p:nvPr/>
        </p:nvSpPr>
        <p:spPr>
          <a:xfrm>
            <a:off x="1946275" y="5033963"/>
            <a:ext cx="2060575" cy="461962"/>
          </a:xfrm>
          <a:prstGeom prst="rect">
            <a:avLst/>
          </a:prstGeom>
          <a:noFill/>
        </p:spPr>
        <p:txBody>
          <a:bodyPr wrap="none">
            <a:spAutoFit/>
          </a:bodyPr>
          <a:lstStyle/>
          <a:p>
            <a:pPr>
              <a:defRPr/>
            </a:pPr>
            <a:r>
              <a:rPr lang="en-US" sz="2400" b="0" dirty="0">
                <a:latin typeface="+mn-lt"/>
                <a:ea typeface="+mn-ea"/>
                <a:cs typeface="+mn-cs"/>
              </a:rPr>
              <a:t>traffic allowed</a:t>
            </a:r>
            <a:endParaRPr lang="en-US" sz="2400" b="0" dirty="0">
              <a:latin typeface="+mn-lt"/>
              <a:ea typeface="+mn-ea"/>
              <a:cs typeface="+mn-cs"/>
            </a:endParaRPr>
          </a:p>
        </p:txBody>
      </p:sp>
      <p:sp>
        <p:nvSpPr>
          <p:cNvPr id="41" name="Freeform 31"/>
          <p:cNvSpPr>
            <a:spLocks noChangeArrowheads="1"/>
          </p:cNvSpPr>
          <p:nvPr/>
        </p:nvSpPr>
        <p:spPr bwMode="auto">
          <a:xfrm>
            <a:off x="1667142" y="2830078"/>
            <a:ext cx="5802594" cy="1438012"/>
          </a:xfrm>
          <a:custGeom>
            <a:avLst/>
            <a:gdLst>
              <a:gd name="T0" fmla="*/ 311566 w 2597454"/>
              <a:gd name="T1" fmla="*/ 2420048 h 1565160"/>
              <a:gd name="T2" fmla="*/ 428409 w 2597454"/>
              <a:gd name="T3" fmla="*/ 813294 h 1565160"/>
              <a:gd name="T4" fmla="*/ 2882020 w 2597454"/>
              <a:gd name="T5" fmla="*/ 158690 h 1565160"/>
              <a:gd name="T6" fmla="*/ 11761761 w 2597454"/>
              <a:gd name="T7" fmla="*/ 69427 h 1565160"/>
              <a:gd name="T8" fmla="*/ 15150088 w 2597454"/>
              <a:gd name="T9" fmla="*/ 575258 h 1565160"/>
              <a:gd name="T10" fmla="*/ 15500602 w 2597454"/>
              <a:gd name="T11" fmla="*/ 2390294 h 1565160"/>
              <a:gd name="T12" fmla="*/ 0 60000 65536"/>
              <a:gd name="T13" fmla="*/ 0 60000 65536"/>
              <a:gd name="T14" fmla="*/ 0 60000 65536"/>
              <a:gd name="T15" fmla="*/ 0 60000 65536"/>
              <a:gd name="T16" fmla="*/ 0 60000 65536"/>
              <a:gd name="T17" fmla="*/ 0 60000 65536"/>
              <a:gd name="T18" fmla="*/ 0 w 2597454"/>
              <a:gd name="T19" fmla="*/ 0 h 1565160"/>
              <a:gd name="T20" fmla="*/ 2597454 w 2597454"/>
              <a:gd name="T21" fmla="*/ 1565160 h 1565160"/>
            </a:gdLst>
            <a:ahLst/>
            <a:cxnLst>
              <a:cxn ang="T12">
                <a:pos x="T0" y="T1"/>
              </a:cxn>
              <a:cxn ang="T13">
                <a:pos x="T2" y="T3"/>
              </a:cxn>
              <a:cxn ang="T14">
                <a:pos x="T4" y="T5"/>
              </a:cxn>
              <a:cxn ang="T15">
                <a:pos x="T6" y="T7"/>
              </a:cxn>
              <a:cxn ang="T16">
                <a:pos x="T8" y="T9"/>
              </a:cxn>
              <a:cxn ang="T17">
                <a:pos x="T10" y="T11"/>
              </a:cxn>
            </a:cxnLst>
            <a:rect l="T18" t="T19" r="T20" b="T21"/>
            <a:pathLst>
              <a:path w="2597454" h="1565160">
                <a:moveTo>
                  <a:pt x="51307" y="1565160"/>
                </a:moveTo>
                <a:cubicBezTo>
                  <a:pt x="25653" y="1167455"/>
                  <a:pt x="0" y="769750"/>
                  <a:pt x="70548" y="525996"/>
                </a:cubicBezTo>
                <a:cubicBezTo>
                  <a:pt x="141096" y="282242"/>
                  <a:pt x="163543" y="182815"/>
                  <a:pt x="474596" y="102633"/>
                </a:cubicBezTo>
                <a:cubicBezTo>
                  <a:pt x="785649" y="22451"/>
                  <a:pt x="1600159" y="0"/>
                  <a:pt x="1936866" y="44902"/>
                </a:cubicBezTo>
                <a:cubicBezTo>
                  <a:pt x="2273573" y="89804"/>
                  <a:pt x="2392223" y="121877"/>
                  <a:pt x="2494838" y="372046"/>
                </a:cubicBezTo>
                <a:cubicBezTo>
                  <a:pt x="2597454" y="622215"/>
                  <a:pt x="2552559" y="1545916"/>
                  <a:pt x="2552559" y="1545916"/>
                </a:cubicBezTo>
              </a:path>
            </a:pathLst>
          </a:custGeom>
          <a:noFill/>
          <a:ln w="50800">
            <a:solidFill>
              <a:srgbClr val="FF3300"/>
            </a:solidFill>
            <a:prstDash val="dash"/>
            <a:round/>
            <a:headEnd type="triangle" w="lg" len="med"/>
            <a:tailEnd type="triangle" w="lg" len="med"/>
          </a:ln>
        </p:spPr>
        <p:txBody>
          <a:bodyPr wrap="none" anchor="ctr"/>
          <a:lstStyle/>
          <a:p>
            <a:endParaRPr lang="en-US" sz="1800">
              <a:latin typeface="Arial" panose="020B0604020202020204" pitchFamily="34" charset="0"/>
            </a:endParaRPr>
          </a:p>
        </p:txBody>
      </p:sp>
      <p:cxnSp>
        <p:nvCxnSpPr>
          <p:cNvPr id="42" name="Straight Arrow Connector 42"/>
          <p:cNvCxnSpPr>
            <a:cxnSpLocks noChangeShapeType="1"/>
          </p:cNvCxnSpPr>
          <p:nvPr/>
        </p:nvCxnSpPr>
        <p:spPr bwMode="auto">
          <a:xfrm>
            <a:off x="4343400" y="5262563"/>
            <a:ext cx="1295400" cy="1587"/>
          </a:xfrm>
          <a:prstGeom prst="straightConnector1">
            <a:avLst/>
          </a:prstGeom>
          <a:noFill/>
          <a:ln w="50800">
            <a:solidFill>
              <a:srgbClr val="FF3300"/>
            </a:solidFill>
            <a:prstDash val="dash"/>
            <a:round/>
            <a:headEnd type="triangle" w="lg" len="med"/>
            <a:tailEnd type="triangle" w="lg" len="med"/>
          </a:ln>
        </p:spPr>
      </p:cxnSp>
      <p:sp>
        <p:nvSpPr>
          <p:cNvPr id="43" name="TextBox 42"/>
          <p:cNvSpPr txBox="1"/>
          <p:nvPr/>
        </p:nvSpPr>
        <p:spPr>
          <a:xfrm>
            <a:off x="5807075" y="5029200"/>
            <a:ext cx="2573338" cy="461963"/>
          </a:xfrm>
          <a:prstGeom prst="rect">
            <a:avLst/>
          </a:prstGeom>
          <a:noFill/>
        </p:spPr>
        <p:txBody>
          <a:bodyPr wrap="none">
            <a:spAutoFit/>
          </a:bodyPr>
          <a:lstStyle/>
          <a:p>
            <a:pPr>
              <a:defRPr/>
            </a:pPr>
            <a:r>
              <a:rPr lang="en-US" sz="2400" b="0" dirty="0">
                <a:latin typeface="+mn-lt"/>
                <a:ea typeface="+mn-ea"/>
                <a:cs typeface="+mn-cs"/>
              </a:rPr>
              <a:t>traffic </a:t>
            </a:r>
            <a:r>
              <a:rPr lang="en-US" sz="2400" b="0" u="sng" dirty="0">
                <a:latin typeface="+mn-lt"/>
                <a:ea typeface="+mn-ea"/>
                <a:cs typeface="+mn-cs"/>
              </a:rPr>
              <a:t>not</a:t>
            </a:r>
            <a:r>
              <a:rPr lang="en-US" sz="2400" b="0" dirty="0">
                <a:latin typeface="+mn-lt"/>
                <a:ea typeface="+mn-ea"/>
                <a:cs typeface="+mn-cs"/>
              </a:rPr>
              <a:t> allowed</a:t>
            </a:r>
            <a:endParaRPr lang="en-US" sz="2400" b="0" dirty="0">
              <a:latin typeface="+mn-lt"/>
              <a:ea typeface="+mn-ea"/>
              <a:cs typeface="+mn-cs"/>
            </a:endParaRPr>
          </a:p>
        </p:txBody>
      </p:sp>
      <p:sp>
        <p:nvSpPr>
          <p:cNvPr id="44" name="Content Placeholder 39"/>
          <p:cNvSpPr txBox="1"/>
          <p:nvPr/>
        </p:nvSpPr>
        <p:spPr bwMode="auto">
          <a:xfrm>
            <a:off x="457200" y="5638800"/>
            <a:ext cx="8229600" cy="1066800"/>
          </a:xfrm>
          <a:prstGeom prst="rect">
            <a:avLst/>
          </a:prstGeom>
          <a:noFill/>
          <a:ln>
            <a:noFill/>
          </a:ln>
        </p:spPr>
        <p:txBody>
          <a:bodyPr vert="horz" wrap="square" lIns="92075" tIns="46038" rIns="92075" bIns="46038" numCol="1" anchor="t" anchorCtr="0" compatLnSpc="1"/>
          <a:lst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MS PGothic" panose="020B0600070205080204" charset="-128"/>
                <a:cs typeface="MS PGothic" panose="020B0600070205080204" charset="-128"/>
              </a:defRPr>
            </a:lvl1pPr>
            <a:lvl2pPr marL="557530" indent="-214630" algn="l" rtl="0" eaLnBrk="0" fontAlgn="base" hangingPunct="0">
              <a:spcBef>
                <a:spcPct val="20000"/>
              </a:spcBef>
              <a:spcAft>
                <a:spcPct val="0"/>
              </a:spcAft>
              <a:buClr>
                <a:schemeClr val="tx1"/>
              </a:buClr>
              <a:buSzPct val="50000"/>
              <a:buFont typeface="ZapfDingbats" charset="0"/>
              <a:buChar char="u"/>
              <a:defRPr sz="2400">
                <a:solidFill>
                  <a:schemeClr val="accent2"/>
                </a:solidFill>
                <a:latin typeface="+mn-lt"/>
                <a:ea typeface="MS PGothic" panose="020B0600070205080204"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MS PGothic" panose="020B0600070205080204"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MS PGothic" panose="020B0600070205080204"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MS PGothic" panose="020B0600070205080204"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a:lstStyle>
          <a:p>
            <a:r>
              <a:rPr lang="en-US" b="0" kern="0" dirty="0" err="1">
                <a:latin typeface="Arial" panose="020B0604020202020204" pitchFamily="34" charset="0"/>
                <a:cs typeface="Arial" panose="020B0604020202020204" pitchFamily="34" charset="0"/>
              </a:rPr>
              <a:t>ASes</a:t>
            </a:r>
            <a:r>
              <a:rPr lang="en-US" b="0" kern="0" dirty="0">
                <a:latin typeface="Arial" panose="020B0604020202020204" pitchFamily="34" charset="0"/>
                <a:cs typeface="Arial" panose="020B0604020202020204" pitchFamily="34" charset="0"/>
              </a:rPr>
              <a:t> provide “transit” between their customers</a:t>
            </a:r>
            <a:endParaRPr lang="en-US" b="0" kern="0" dirty="0">
              <a:latin typeface="Arial" panose="020B0604020202020204" pitchFamily="34" charset="0"/>
              <a:cs typeface="Arial" panose="020B0604020202020204" pitchFamily="34" charset="0"/>
            </a:endParaRPr>
          </a:p>
          <a:p>
            <a:r>
              <a:rPr lang="en-US" b="0" kern="0" dirty="0">
                <a:latin typeface="Arial" panose="020B0604020202020204" pitchFamily="34" charset="0"/>
                <a:cs typeface="Arial" panose="020B0604020202020204" pitchFamily="34" charset="0"/>
              </a:rPr>
              <a:t>Peers do not provide transit between other peers</a:t>
            </a:r>
            <a:endParaRPr lang="en-US" b="0" kern="0" dirty="0">
              <a:latin typeface="Arial" panose="020B0604020202020204" pitchFamily="34" charset="0"/>
              <a:cs typeface="Arial" panose="020B0604020202020204" pitchFamily="34" charset="0"/>
            </a:endParaRPr>
          </a:p>
        </p:txBody>
      </p:sp>
      <p:cxnSp>
        <p:nvCxnSpPr>
          <p:cNvPr id="45" name="Straight Connector 13"/>
          <p:cNvCxnSpPr>
            <a:cxnSpLocks noChangeShapeType="1"/>
            <a:stCxn id="18" idx="0"/>
            <a:endCxn id="11" idx="3"/>
          </p:cNvCxnSpPr>
          <p:nvPr/>
        </p:nvCxnSpPr>
        <p:spPr bwMode="auto">
          <a:xfrm>
            <a:off x="4391465" y="1808732"/>
            <a:ext cx="2479852" cy="840768"/>
          </a:xfrm>
          <a:prstGeom prst="line">
            <a:avLst/>
          </a:prstGeom>
          <a:noFill/>
          <a:ln w="50800">
            <a:solidFill>
              <a:srgbClr val="00B050"/>
            </a:solidFill>
            <a:round/>
            <a:headEnd type="diamond" w="lg" len="lg"/>
            <a:tailEnd type="triangle" w="lg" len="med"/>
          </a:ln>
        </p:spPr>
      </p:cxnSp>
      <p:sp>
        <p:nvSpPr>
          <p:cNvPr id="5" name="Freeform 4"/>
          <p:cNvSpPr/>
          <p:nvPr/>
        </p:nvSpPr>
        <p:spPr bwMode="auto">
          <a:xfrm>
            <a:off x="2933205" y="2303755"/>
            <a:ext cx="3408218" cy="415694"/>
          </a:xfrm>
          <a:custGeom>
            <a:avLst/>
            <a:gdLst>
              <a:gd name="connsiteX0" fmla="*/ 0 w 3408218"/>
              <a:gd name="connsiteY0" fmla="*/ 391944 h 415694"/>
              <a:gd name="connsiteX1" fmla="*/ 1793174 w 3408218"/>
              <a:gd name="connsiteY1" fmla="*/ 58 h 415694"/>
              <a:gd name="connsiteX2" fmla="*/ 3408218 w 3408218"/>
              <a:gd name="connsiteY2" fmla="*/ 415694 h 415694"/>
            </a:gdLst>
            <a:ahLst/>
            <a:cxnLst>
              <a:cxn ang="0">
                <a:pos x="connsiteX0" y="connsiteY0"/>
              </a:cxn>
              <a:cxn ang="0">
                <a:pos x="connsiteX1" y="connsiteY1"/>
              </a:cxn>
              <a:cxn ang="0">
                <a:pos x="connsiteX2" y="connsiteY2"/>
              </a:cxn>
            </a:cxnLst>
            <a:rect l="l" t="t" r="r" b="b"/>
            <a:pathLst>
              <a:path w="3408218" h="415694">
                <a:moveTo>
                  <a:pt x="0" y="391944"/>
                </a:moveTo>
                <a:cubicBezTo>
                  <a:pt x="612569" y="194022"/>
                  <a:pt x="1225138" y="-3900"/>
                  <a:pt x="1793174" y="58"/>
                </a:cubicBezTo>
                <a:cubicBezTo>
                  <a:pt x="2361210" y="4016"/>
                  <a:pt x="2884714" y="209855"/>
                  <a:pt x="3408218" y="415694"/>
                </a:cubicBezTo>
              </a:path>
            </a:pathLst>
          </a:custGeom>
          <a:noFill/>
          <a:ln w="50800" cap="flat" cmpd="sng" algn="ctr">
            <a:solidFill>
              <a:srgbClr val="00B050"/>
            </a:solidFill>
            <a:prstDash val="solid"/>
            <a:round/>
            <a:headEnd type="oval" w="lg" len="lg"/>
            <a:tailEnd type="oval" w="lg" len="lg"/>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cxnSp>
        <p:nvCxnSpPr>
          <p:cNvPr id="20" name="Straight Connector 13"/>
          <p:cNvCxnSpPr>
            <a:cxnSpLocks noChangeShapeType="1"/>
          </p:cNvCxnSpPr>
          <p:nvPr/>
        </p:nvCxnSpPr>
        <p:spPr bwMode="auto">
          <a:xfrm>
            <a:off x="4117390" y="2096609"/>
            <a:ext cx="305355" cy="646591"/>
          </a:xfrm>
          <a:prstGeom prst="line">
            <a:avLst/>
          </a:prstGeom>
          <a:noFill/>
          <a:ln w="50800">
            <a:solidFill>
              <a:schemeClr val="tx1"/>
            </a:solidFill>
            <a:round/>
            <a:headEnd type="diamond" w="lg" len="lg"/>
            <a:tailEnd type="triangle" w="lg"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1"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2" nodeType="clickEffect">
                                  <p:stCondLst>
                                    <p:cond delay="0"/>
                                  </p:stCondLst>
                                  <p:childTnLst>
                                    <p:set>
                                      <p:cBhvr>
                                        <p:cTn id="39" dur="1" fill="hold">
                                          <p:stCondLst>
                                            <p:cond delay="0"/>
                                          </p:stCondLst>
                                        </p:cTn>
                                        <p:tgtEl>
                                          <p:spTgt spid="5"/>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0" grpId="0"/>
      <p:bldP spid="41" grpId="0" animBg="1"/>
      <p:bldP spid="43" grpId="0"/>
      <p:bldP spid="44" grpId="0" build="p"/>
      <p:bldP spid="5" grpId="1" animBg="1"/>
      <p:bldP spid="5"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follows the money!</a:t>
            </a:r>
            <a:endParaRPr lang="en-US" dirty="0"/>
          </a:p>
        </p:txBody>
      </p:sp>
      <p:sp>
        <p:nvSpPr>
          <p:cNvPr id="48" name="Slide Number Placeholder 47"/>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fld>
            <a:endParaRPr lang="en-US"/>
          </a:p>
        </p:txBody>
      </p:sp>
      <p:grpSp>
        <p:nvGrpSpPr>
          <p:cNvPr id="6" name="Group 5"/>
          <p:cNvGrpSpPr>
            <a:grpSpLocks noChangeAspect="1"/>
          </p:cNvGrpSpPr>
          <p:nvPr/>
        </p:nvGrpSpPr>
        <p:grpSpPr>
          <a:xfrm>
            <a:off x="1371600" y="2590800"/>
            <a:ext cx="6400800" cy="2398043"/>
            <a:chOff x="762000" y="1633131"/>
            <a:chExt cx="7848600" cy="2940457"/>
          </a:xfrm>
        </p:grpSpPr>
        <p:sp>
          <p:nvSpPr>
            <p:cNvPr id="7" name="Cloud 6"/>
            <p:cNvSpPr>
              <a:spLocks noChangeAspect="1"/>
            </p:cNvSpPr>
            <p:nvPr/>
          </p:nvSpPr>
          <p:spPr bwMode="auto">
            <a:xfrm>
              <a:off x="1023073" y="3657600"/>
              <a:ext cx="1605103" cy="914400"/>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8" name="Cloud 7"/>
            <p:cNvSpPr>
              <a:spLocks noChangeAspect="1"/>
            </p:cNvSpPr>
            <p:nvPr/>
          </p:nvSpPr>
          <p:spPr bwMode="auto">
            <a:xfrm>
              <a:off x="3920261" y="3657600"/>
              <a:ext cx="1605103" cy="914400"/>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9" name="Cloud 8"/>
            <p:cNvSpPr>
              <a:spLocks noChangeAspect="1"/>
            </p:cNvSpPr>
            <p:nvPr/>
          </p:nvSpPr>
          <p:spPr bwMode="auto">
            <a:xfrm>
              <a:off x="6739661" y="3659188"/>
              <a:ext cx="1605103" cy="914400"/>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10" name="Cloud 9"/>
            <p:cNvSpPr/>
            <p:nvPr/>
          </p:nvSpPr>
          <p:spPr bwMode="auto">
            <a:xfrm>
              <a:off x="3617913" y="1640297"/>
              <a:ext cx="2209800" cy="1258886"/>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11" name="Cloud 10"/>
            <p:cNvSpPr/>
            <p:nvPr/>
          </p:nvSpPr>
          <p:spPr bwMode="auto">
            <a:xfrm>
              <a:off x="6400800" y="1633131"/>
              <a:ext cx="2209800" cy="1258886"/>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12" name="Cloud 11"/>
            <p:cNvSpPr/>
            <p:nvPr/>
          </p:nvSpPr>
          <p:spPr bwMode="auto">
            <a:xfrm>
              <a:off x="762000" y="1636713"/>
              <a:ext cx="2209800" cy="1258886"/>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cxnSp>
          <p:nvCxnSpPr>
            <p:cNvPr id="13" name="Straight Connector 11"/>
            <p:cNvCxnSpPr>
              <a:cxnSpLocks noChangeShapeType="1"/>
            </p:cNvCxnSpPr>
            <p:nvPr/>
          </p:nvCxnSpPr>
          <p:spPr bwMode="auto">
            <a:xfrm>
              <a:off x="2895600" y="2209800"/>
              <a:ext cx="685800" cy="1588"/>
            </a:xfrm>
            <a:prstGeom prst="line">
              <a:avLst/>
            </a:prstGeom>
            <a:noFill/>
            <a:ln w="50800">
              <a:solidFill>
                <a:schemeClr val="tx1"/>
              </a:solidFill>
              <a:round/>
              <a:headEnd type="oval" w="lg" len="lg"/>
              <a:tailEnd type="oval" w="lg" len="lg"/>
            </a:ln>
          </p:spPr>
        </p:cxnSp>
        <p:cxnSp>
          <p:nvCxnSpPr>
            <p:cNvPr id="14" name="Straight Connector 12"/>
            <p:cNvCxnSpPr>
              <a:cxnSpLocks noChangeShapeType="1"/>
            </p:cNvCxnSpPr>
            <p:nvPr/>
          </p:nvCxnSpPr>
          <p:spPr bwMode="auto">
            <a:xfrm>
              <a:off x="5715000" y="2209800"/>
              <a:ext cx="685800" cy="1588"/>
            </a:xfrm>
            <a:prstGeom prst="line">
              <a:avLst/>
            </a:prstGeom>
            <a:noFill/>
            <a:ln w="50800">
              <a:solidFill>
                <a:schemeClr val="tx1"/>
              </a:solidFill>
              <a:round/>
              <a:headEnd type="oval" w="lg" len="lg"/>
              <a:tailEnd type="oval" w="lg" len="lg"/>
            </a:ln>
          </p:spPr>
        </p:cxnSp>
        <p:cxnSp>
          <p:nvCxnSpPr>
            <p:cNvPr id="15" name="Straight Connector 13"/>
            <p:cNvCxnSpPr>
              <a:cxnSpLocks noChangeShapeType="1"/>
            </p:cNvCxnSpPr>
            <p:nvPr/>
          </p:nvCxnSpPr>
          <p:spPr bwMode="auto">
            <a:xfrm rot="5400000">
              <a:off x="1409701" y="3314700"/>
              <a:ext cx="838200" cy="3175"/>
            </a:xfrm>
            <a:prstGeom prst="line">
              <a:avLst/>
            </a:prstGeom>
            <a:noFill/>
            <a:ln w="50800">
              <a:solidFill>
                <a:schemeClr val="tx1"/>
              </a:solidFill>
              <a:round/>
              <a:headEnd type="diamond" w="lg" len="lg"/>
              <a:tailEnd type="triangle" w="lg" len="med"/>
            </a:ln>
          </p:spPr>
        </p:cxnSp>
        <p:cxnSp>
          <p:nvCxnSpPr>
            <p:cNvPr id="16" name="Straight Connector 15"/>
            <p:cNvCxnSpPr>
              <a:cxnSpLocks noChangeShapeType="1"/>
            </p:cNvCxnSpPr>
            <p:nvPr/>
          </p:nvCxnSpPr>
          <p:spPr bwMode="auto">
            <a:xfrm rot="5400000">
              <a:off x="4304507" y="3313906"/>
              <a:ext cx="838200" cy="1587"/>
            </a:xfrm>
            <a:prstGeom prst="line">
              <a:avLst/>
            </a:prstGeom>
            <a:noFill/>
            <a:ln w="50800">
              <a:solidFill>
                <a:schemeClr val="tx1"/>
              </a:solidFill>
              <a:round/>
              <a:headEnd type="diamond" w="lg" len="lg"/>
              <a:tailEnd type="triangle" w="lg" len="med"/>
            </a:ln>
          </p:spPr>
        </p:cxnSp>
        <p:cxnSp>
          <p:nvCxnSpPr>
            <p:cNvPr id="17" name="Straight Connector 16"/>
            <p:cNvCxnSpPr>
              <a:cxnSpLocks noChangeShapeType="1"/>
            </p:cNvCxnSpPr>
            <p:nvPr/>
          </p:nvCxnSpPr>
          <p:spPr bwMode="auto">
            <a:xfrm rot="5400000">
              <a:off x="7123907" y="3313906"/>
              <a:ext cx="838200" cy="1587"/>
            </a:xfrm>
            <a:prstGeom prst="line">
              <a:avLst/>
            </a:prstGeom>
            <a:noFill/>
            <a:ln w="50800">
              <a:solidFill>
                <a:schemeClr val="tx1"/>
              </a:solidFill>
              <a:round/>
              <a:headEnd type="diamond" w="lg" len="lg"/>
              <a:tailEnd type="triangle" w="lg" len="med"/>
            </a:ln>
          </p:spPr>
        </p:cxnSp>
      </p:grpSp>
      <p:sp>
        <p:nvSpPr>
          <p:cNvPr id="18" name="Cloud 17"/>
          <p:cNvSpPr/>
          <p:nvPr/>
        </p:nvSpPr>
        <p:spPr bwMode="auto">
          <a:xfrm>
            <a:off x="2590800" y="1295400"/>
            <a:ext cx="1802167" cy="1026664"/>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cxnSp>
        <p:nvCxnSpPr>
          <p:cNvPr id="19" name="Straight Connector 13"/>
          <p:cNvCxnSpPr>
            <a:cxnSpLocks noChangeShapeType="1"/>
          </p:cNvCxnSpPr>
          <p:nvPr/>
        </p:nvCxnSpPr>
        <p:spPr bwMode="auto">
          <a:xfrm flipH="1">
            <a:off x="2381159" y="2116102"/>
            <a:ext cx="438241" cy="683581"/>
          </a:xfrm>
          <a:prstGeom prst="line">
            <a:avLst/>
          </a:prstGeom>
          <a:noFill/>
          <a:ln w="50800">
            <a:solidFill>
              <a:schemeClr val="tx1"/>
            </a:solidFill>
            <a:round/>
            <a:headEnd type="diamond" w="lg" len="lg"/>
            <a:tailEnd type="triangle" w="lg" len="med"/>
          </a:ln>
        </p:spPr>
      </p:cxnSp>
      <p:cxnSp>
        <p:nvCxnSpPr>
          <p:cNvPr id="20" name="Straight Connector 13"/>
          <p:cNvCxnSpPr>
            <a:cxnSpLocks noChangeShapeType="1"/>
          </p:cNvCxnSpPr>
          <p:nvPr/>
        </p:nvCxnSpPr>
        <p:spPr bwMode="auto">
          <a:xfrm>
            <a:off x="4117390" y="2096609"/>
            <a:ext cx="305355" cy="646591"/>
          </a:xfrm>
          <a:prstGeom prst="line">
            <a:avLst/>
          </a:prstGeom>
          <a:noFill/>
          <a:ln w="50800">
            <a:solidFill>
              <a:schemeClr val="tx1"/>
            </a:solidFill>
            <a:round/>
            <a:headEnd type="diamond" w="lg" len="lg"/>
            <a:tailEnd type="triangle" w="lg" len="med"/>
          </a:ln>
        </p:spPr>
      </p:cxnSp>
      <p:sp>
        <p:nvSpPr>
          <p:cNvPr id="23" name="TextBox 22"/>
          <p:cNvSpPr txBox="1"/>
          <p:nvPr/>
        </p:nvSpPr>
        <p:spPr>
          <a:xfrm>
            <a:off x="2064904" y="2884729"/>
            <a:ext cx="353415" cy="341103"/>
          </a:xfrm>
          <a:prstGeom prst="rect">
            <a:avLst/>
          </a:prstGeom>
          <a:noFill/>
        </p:spPr>
        <p:txBody>
          <a:bodyPr wrap="none" rtlCol="0">
            <a:spAutoFit/>
          </a:bodyPr>
          <a:lstStyle/>
          <a:p>
            <a:r>
              <a:rPr lang="en-US" sz="2400" dirty="0"/>
              <a:t>A</a:t>
            </a:r>
            <a:endParaRPr lang="en-US" sz="2400" dirty="0"/>
          </a:p>
        </p:txBody>
      </p:sp>
      <p:sp>
        <p:nvSpPr>
          <p:cNvPr id="24" name="TextBox 23"/>
          <p:cNvSpPr txBox="1"/>
          <p:nvPr/>
        </p:nvSpPr>
        <p:spPr>
          <a:xfrm>
            <a:off x="4419600" y="2884729"/>
            <a:ext cx="334842" cy="341103"/>
          </a:xfrm>
          <a:prstGeom prst="rect">
            <a:avLst/>
          </a:prstGeom>
          <a:noFill/>
        </p:spPr>
        <p:txBody>
          <a:bodyPr wrap="none" rtlCol="0">
            <a:spAutoFit/>
          </a:bodyPr>
          <a:lstStyle/>
          <a:p>
            <a:r>
              <a:rPr lang="en-US" sz="2400" dirty="0"/>
              <a:t>B</a:t>
            </a:r>
            <a:endParaRPr lang="en-US" sz="2400" dirty="0"/>
          </a:p>
        </p:txBody>
      </p:sp>
      <p:sp>
        <p:nvSpPr>
          <p:cNvPr id="25" name="TextBox 24"/>
          <p:cNvSpPr txBox="1"/>
          <p:nvPr/>
        </p:nvSpPr>
        <p:spPr>
          <a:xfrm>
            <a:off x="6751758" y="2884729"/>
            <a:ext cx="334842" cy="341103"/>
          </a:xfrm>
          <a:prstGeom prst="rect">
            <a:avLst/>
          </a:prstGeom>
          <a:noFill/>
        </p:spPr>
        <p:txBody>
          <a:bodyPr wrap="none" rtlCol="0">
            <a:spAutoFit/>
          </a:bodyPr>
          <a:lstStyle/>
          <a:p>
            <a:r>
              <a:rPr lang="en-US" sz="2400" dirty="0"/>
              <a:t>C</a:t>
            </a:r>
            <a:endParaRPr lang="en-US" sz="2400" dirty="0"/>
          </a:p>
        </p:txBody>
      </p:sp>
      <p:sp>
        <p:nvSpPr>
          <p:cNvPr id="26" name="TextBox 25"/>
          <p:cNvSpPr txBox="1"/>
          <p:nvPr/>
        </p:nvSpPr>
        <p:spPr>
          <a:xfrm>
            <a:off x="2057400" y="4272346"/>
            <a:ext cx="334842" cy="341103"/>
          </a:xfrm>
          <a:prstGeom prst="rect">
            <a:avLst/>
          </a:prstGeom>
          <a:noFill/>
        </p:spPr>
        <p:txBody>
          <a:bodyPr wrap="none" rtlCol="0">
            <a:spAutoFit/>
          </a:bodyPr>
          <a:lstStyle/>
          <a:p>
            <a:r>
              <a:rPr lang="en-US" sz="2400" dirty="0"/>
              <a:t>D</a:t>
            </a:r>
            <a:endParaRPr lang="en-US" sz="2400" dirty="0"/>
          </a:p>
        </p:txBody>
      </p:sp>
      <p:sp>
        <p:nvSpPr>
          <p:cNvPr id="27" name="TextBox 26"/>
          <p:cNvSpPr txBox="1"/>
          <p:nvPr/>
        </p:nvSpPr>
        <p:spPr>
          <a:xfrm>
            <a:off x="4419600" y="4272346"/>
            <a:ext cx="334842" cy="341103"/>
          </a:xfrm>
          <a:prstGeom prst="rect">
            <a:avLst/>
          </a:prstGeom>
          <a:noFill/>
        </p:spPr>
        <p:txBody>
          <a:bodyPr wrap="none" rtlCol="0">
            <a:spAutoFit/>
          </a:bodyPr>
          <a:lstStyle/>
          <a:p>
            <a:r>
              <a:rPr lang="en-US" sz="2400" dirty="0"/>
              <a:t>E</a:t>
            </a:r>
            <a:endParaRPr lang="en-US" sz="2400" dirty="0"/>
          </a:p>
        </p:txBody>
      </p:sp>
      <p:sp>
        <p:nvSpPr>
          <p:cNvPr id="28" name="TextBox 27"/>
          <p:cNvSpPr txBox="1"/>
          <p:nvPr/>
        </p:nvSpPr>
        <p:spPr>
          <a:xfrm>
            <a:off x="6751758" y="4272346"/>
            <a:ext cx="334842" cy="341103"/>
          </a:xfrm>
          <a:prstGeom prst="rect">
            <a:avLst/>
          </a:prstGeom>
          <a:noFill/>
        </p:spPr>
        <p:txBody>
          <a:bodyPr wrap="none" rtlCol="0">
            <a:spAutoFit/>
          </a:bodyPr>
          <a:lstStyle/>
          <a:p>
            <a:r>
              <a:rPr lang="en-US" sz="2400" dirty="0"/>
              <a:t>F</a:t>
            </a:r>
            <a:endParaRPr lang="en-US" sz="2400" dirty="0"/>
          </a:p>
        </p:txBody>
      </p:sp>
      <p:sp>
        <p:nvSpPr>
          <p:cNvPr id="29" name="TextBox 28"/>
          <p:cNvSpPr txBox="1"/>
          <p:nvPr/>
        </p:nvSpPr>
        <p:spPr>
          <a:xfrm>
            <a:off x="3288238" y="1524000"/>
            <a:ext cx="369362" cy="461665"/>
          </a:xfrm>
          <a:prstGeom prst="rect">
            <a:avLst/>
          </a:prstGeom>
          <a:noFill/>
        </p:spPr>
        <p:txBody>
          <a:bodyPr wrap="none" rtlCol="0">
            <a:spAutoFit/>
          </a:bodyPr>
          <a:lstStyle/>
          <a:p>
            <a:r>
              <a:rPr lang="en-US" sz="2400" dirty="0"/>
              <a:t>Q</a:t>
            </a:r>
            <a:endParaRPr lang="en-US" sz="2400" dirty="0"/>
          </a:p>
        </p:txBody>
      </p:sp>
      <p:grpSp>
        <p:nvGrpSpPr>
          <p:cNvPr id="36" name="Group 35"/>
          <p:cNvGrpSpPr/>
          <p:nvPr/>
        </p:nvGrpSpPr>
        <p:grpSpPr>
          <a:xfrm>
            <a:off x="7127195" y="1463189"/>
            <a:ext cx="2016805" cy="731222"/>
            <a:chOff x="7127195" y="1463189"/>
            <a:chExt cx="2016805" cy="731222"/>
          </a:xfrm>
        </p:grpSpPr>
        <p:cxnSp>
          <p:nvCxnSpPr>
            <p:cNvPr id="30" name="Straight Connector 16"/>
            <p:cNvCxnSpPr>
              <a:cxnSpLocks noChangeShapeType="1"/>
            </p:cNvCxnSpPr>
            <p:nvPr/>
          </p:nvCxnSpPr>
          <p:spPr bwMode="auto">
            <a:xfrm>
              <a:off x="7851314" y="1647855"/>
              <a:ext cx="533400" cy="0"/>
            </a:xfrm>
            <a:prstGeom prst="line">
              <a:avLst/>
            </a:prstGeom>
            <a:noFill/>
            <a:ln w="38100" cmpd="sng">
              <a:solidFill>
                <a:schemeClr val="tx1"/>
              </a:solidFill>
              <a:round/>
              <a:headEnd type="diamond" w="lg" len="lg"/>
              <a:tailEnd type="triangle" w="lg" len="med"/>
            </a:ln>
          </p:spPr>
        </p:cxnSp>
        <p:sp>
          <p:nvSpPr>
            <p:cNvPr id="31" name="TextBox 30"/>
            <p:cNvSpPr txBox="1"/>
            <p:nvPr/>
          </p:nvSpPr>
          <p:spPr>
            <a:xfrm>
              <a:off x="7355795" y="1463189"/>
              <a:ext cx="428460" cy="369332"/>
            </a:xfrm>
            <a:prstGeom prst="rect">
              <a:avLst/>
            </a:prstGeom>
            <a:noFill/>
          </p:spPr>
          <p:txBody>
            <a:bodyPr wrap="none" rtlCol="0">
              <a:spAutoFit/>
            </a:bodyPr>
            <a:lstStyle/>
            <a:p>
              <a:r>
                <a:rPr lang="en-US" sz="1800" b="0" dirty="0">
                  <a:latin typeface="+mn-lt"/>
                </a:rPr>
                <a:t>Pr</a:t>
              </a:r>
              <a:endParaRPr lang="en-US" sz="1800" b="0" dirty="0">
                <a:latin typeface="+mn-lt"/>
              </a:endParaRPr>
            </a:p>
          </p:txBody>
        </p:sp>
        <p:sp>
          <p:nvSpPr>
            <p:cNvPr id="32" name="TextBox 31"/>
            <p:cNvSpPr txBox="1"/>
            <p:nvPr/>
          </p:nvSpPr>
          <p:spPr>
            <a:xfrm>
              <a:off x="8346395" y="1463189"/>
              <a:ext cx="492367" cy="369332"/>
            </a:xfrm>
            <a:prstGeom prst="rect">
              <a:avLst/>
            </a:prstGeom>
            <a:noFill/>
          </p:spPr>
          <p:txBody>
            <a:bodyPr wrap="none" rtlCol="0">
              <a:spAutoFit/>
            </a:bodyPr>
            <a:lstStyle/>
            <a:p>
              <a:r>
                <a:rPr lang="en-US" sz="1800" b="0" dirty="0">
                  <a:latin typeface="+mn-lt"/>
                </a:rPr>
                <a:t>Cu</a:t>
              </a:r>
              <a:endParaRPr lang="en-US" sz="1800" b="0" dirty="0">
                <a:latin typeface="+mn-lt"/>
              </a:endParaRPr>
            </a:p>
          </p:txBody>
        </p:sp>
        <p:sp>
          <p:nvSpPr>
            <p:cNvPr id="33" name="TextBox 32"/>
            <p:cNvSpPr txBox="1"/>
            <p:nvPr/>
          </p:nvSpPr>
          <p:spPr>
            <a:xfrm>
              <a:off x="7127195" y="1825079"/>
              <a:ext cx="685216" cy="369332"/>
            </a:xfrm>
            <a:prstGeom prst="rect">
              <a:avLst/>
            </a:prstGeom>
            <a:noFill/>
          </p:spPr>
          <p:txBody>
            <a:bodyPr wrap="none" rtlCol="0">
              <a:spAutoFit/>
            </a:bodyPr>
            <a:lstStyle/>
            <a:p>
              <a:r>
                <a:rPr lang="en-US" sz="1800" b="0" dirty="0">
                  <a:latin typeface="+mn-lt"/>
                </a:rPr>
                <a:t>Peer</a:t>
              </a:r>
              <a:endParaRPr lang="en-US" sz="1800" b="0" dirty="0">
                <a:latin typeface="+mn-lt"/>
              </a:endParaRPr>
            </a:p>
          </p:txBody>
        </p:sp>
        <p:sp>
          <p:nvSpPr>
            <p:cNvPr id="34" name="TextBox 33"/>
            <p:cNvSpPr txBox="1"/>
            <p:nvPr/>
          </p:nvSpPr>
          <p:spPr>
            <a:xfrm>
              <a:off x="8458784" y="1825079"/>
              <a:ext cx="685216" cy="369332"/>
            </a:xfrm>
            <a:prstGeom prst="rect">
              <a:avLst/>
            </a:prstGeom>
            <a:noFill/>
          </p:spPr>
          <p:txBody>
            <a:bodyPr wrap="none" rtlCol="0">
              <a:spAutoFit/>
            </a:bodyPr>
            <a:lstStyle/>
            <a:p>
              <a:r>
                <a:rPr lang="en-US" sz="1800" b="0" dirty="0">
                  <a:latin typeface="+mn-lt"/>
                </a:rPr>
                <a:t>Peer</a:t>
              </a:r>
              <a:endParaRPr lang="en-US" sz="1800" b="0" dirty="0">
                <a:latin typeface="+mn-lt"/>
              </a:endParaRPr>
            </a:p>
          </p:txBody>
        </p:sp>
        <p:cxnSp>
          <p:nvCxnSpPr>
            <p:cNvPr id="35" name="Straight Connector 11"/>
            <p:cNvCxnSpPr>
              <a:cxnSpLocks noChangeShapeType="1"/>
            </p:cNvCxnSpPr>
            <p:nvPr/>
          </p:nvCxnSpPr>
          <p:spPr bwMode="auto">
            <a:xfrm>
              <a:off x="7940401" y="2009745"/>
              <a:ext cx="355226" cy="0"/>
            </a:xfrm>
            <a:prstGeom prst="line">
              <a:avLst/>
            </a:prstGeom>
            <a:noFill/>
            <a:ln w="38100" cmpd="sng">
              <a:solidFill>
                <a:schemeClr val="tx1"/>
              </a:solidFill>
              <a:round/>
              <a:headEnd type="oval" w="lg" len="lg"/>
              <a:tailEnd type="oval" w="lg" len="lg"/>
            </a:ln>
          </p:spPr>
        </p:cxnSp>
      </p:grpSp>
      <p:sp>
        <p:nvSpPr>
          <p:cNvPr id="45" name="Content Placeholder 39"/>
          <p:cNvSpPr txBox="1"/>
          <p:nvPr/>
        </p:nvSpPr>
        <p:spPr>
          <a:xfrm>
            <a:off x="457200" y="5638800"/>
            <a:ext cx="8229600" cy="1066800"/>
          </a:xfrm>
          <a:prstGeom prst="rect">
            <a:avLst/>
          </a:prstGeom>
        </p:spPr>
        <p:txBody>
          <a:bodyPr/>
          <a:lst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MS PGothic" panose="020B0600070205080204" charset="-128"/>
                <a:cs typeface="MS PGothic" panose="020B0600070205080204" charset="-128"/>
              </a:defRPr>
            </a:lvl1pPr>
            <a:lvl2pPr marL="557530" indent="-214630" algn="l" rtl="0" eaLnBrk="0" fontAlgn="base" hangingPunct="0">
              <a:spcBef>
                <a:spcPct val="20000"/>
              </a:spcBef>
              <a:spcAft>
                <a:spcPct val="0"/>
              </a:spcAft>
              <a:buClr>
                <a:schemeClr val="tx1"/>
              </a:buClr>
              <a:buSzPct val="50000"/>
              <a:buFont typeface="ZapfDingbats" charset="0"/>
              <a:buChar char="u"/>
              <a:defRPr sz="2400">
                <a:solidFill>
                  <a:schemeClr val="accent2"/>
                </a:solidFill>
                <a:latin typeface="+mn-lt"/>
                <a:ea typeface="MS PGothic" panose="020B0600070205080204"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MS PGothic" panose="020B0600070205080204"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MS PGothic" panose="020B0600070205080204"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MS PGothic" panose="020B0600070205080204"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a:lstStyle>
          <a:p>
            <a:r>
              <a:rPr lang="en-US" b="0" kern="0" dirty="0">
                <a:latin typeface="Arial" panose="020B0604020202020204" pitchFamily="34" charset="0"/>
                <a:cs typeface="Arial" panose="020B0604020202020204" pitchFamily="34" charset="0"/>
              </a:rPr>
              <a:t>An AS only carries traffic to/from its own customers over a peering link</a:t>
            </a:r>
            <a:endParaRPr lang="en-US" b="0" kern="0" dirty="0">
              <a:latin typeface="Arial" panose="020B0604020202020204" pitchFamily="34" charset="0"/>
              <a:cs typeface="Arial" panose="020B0604020202020204" pitchFamily="34" charset="0"/>
            </a:endParaRPr>
          </a:p>
        </p:txBody>
      </p:sp>
      <p:sp>
        <p:nvSpPr>
          <p:cNvPr id="46" name="Freeform 45"/>
          <p:cNvSpPr/>
          <p:nvPr/>
        </p:nvSpPr>
        <p:spPr>
          <a:xfrm>
            <a:off x="2370897" y="1464216"/>
            <a:ext cx="1562282" cy="2893150"/>
          </a:xfrm>
          <a:custGeom>
            <a:avLst/>
            <a:gdLst>
              <a:gd name="connsiteX0" fmla="*/ 1009647 w 1962669"/>
              <a:gd name="connsiteY0" fmla="*/ 0 h 2893150"/>
              <a:gd name="connsiteX1" fmla="*/ 1944553 w 1962669"/>
              <a:gd name="connsiteY1" fmla="*/ 1728834 h 2893150"/>
              <a:gd name="connsiteX2" fmla="*/ 268778 w 1962669"/>
              <a:gd name="connsiteY2" fmla="*/ 1834680 h 2893150"/>
              <a:gd name="connsiteX3" fmla="*/ 4181 w 1962669"/>
              <a:gd name="connsiteY3" fmla="*/ 2893150 h 2893150"/>
            </a:gdLst>
            <a:ahLst/>
            <a:cxnLst>
              <a:cxn ang="0">
                <a:pos x="connsiteX0" y="connsiteY0"/>
              </a:cxn>
              <a:cxn ang="0">
                <a:pos x="connsiteX1" y="connsiteY1"/>
              </a:cxn>
              <a:cxn ang="0">
                <a:pos x="connsiteX2" y="connsiteY2"/>
              </a:cxn>
              <a:cxn ang="0">
                <a:pos x="connsiteX3" y="connsiteY3"/>
              </a:cxn>
            </a:cxnLst>
            <a:rect l="l" t="t" r="r" b="b"/>
            <a:pathLst>
              <a:path w="1962669" h="2893150">
                <a:moveTo>
                  <a:pt x="1009647" y="0"/>
                </a:moveTo>
                <a:cubicBezTo>
                  <a:pt x="1538839" y="711527"/>
                  <a:pt x="2068031" y="1423054"/>
                  <a:pt x="1944553" y="1728834"/>
                </a:cubicBezTo>
                <a:cubicBezTo>
                  <a:pt x="1821075" y="2034614"/>
                  <a:pt x="592173" y="1640627"/>
                  <a:pt x="268778" y="1834680"/>
                </a:cubicBezTo>
                <a:cubicBezTo>
                  <a:pt x="-54617" y="2028733"/>
                  <a:pt x="4181" y="2893150"/>
                  <a:pt x="4181" y="2893150"/>
                </a:cubicBezTo>
              </a:path>
            </a:pathLst>
          </a:custGeom>
          <a:ln w="38100" cmpd="sng">
            <a:solidFill>
              <a:srgbClr val="0000FF"/>
            </a:solidFill>
            <a:headEnd type="triangle"/>
            <a:tailEnd type="triangle"/>
          </a:ln>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childTnLst>
                                </p:cTn>
                              </p:par>
                              <p:par>
                                <p:cTn id="11" presetID="7" presetClass="emph" presetSubtype="2" fill="hold" nodeType="withEffect">
                                  <p:stCondLst>
                                    <p:cond delay="0"/>
                                  </p:stCondLst>
                                  <p:childTnLst>
                                    <p:animClr clrSpc="rgb" dir="cw">
                                      <p:cBhvr>
                                        <p:cTn id="12" dur="200" fill="hold"/>
                                        <p:tgtEl>
                                          <p:spTgt spid="46"/>
                                        </p:tgtEl>
                                        <p:attrNameLst>
                                          <p:attrName>stroke.color</p:attrName>
                                        </p:attrNameLst>
                                      </p:cBhvr>
                                      <p:to>
                                        <a:srgbClr val="990B0E"/>
                                      </p:to>
                                    </p:animClr>
                                    <p:set>
                                      <p:cBhvr>
                                        <p:cTn id="13" dur="200" fill="hold"/>
                                        <p:tgtEl>
                                          <p:spTgt spid="4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P spid="4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follows the money!</a:t>
            </a:r>
            <a:endParaRPr lang="en-US" dirty="0"/>
          </a:p>
        </p:txBody>
      </p:sp>
      <p:sp>
        <p:nvSpPr>
          <p:cNvPr id="39" name="Slide Number Placeholder 38"/>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fld>
            <a:endParaRPr lang="en-US"/>
          </a:p>
        </p:txBody>
      </p:sp>
      <p:sp>
        <p:nvSpPr>
          <p:cNvPr id="8" name="Cloud 7"/>
          <p:cNvSpPr>
            <a:spLocks noChangeAspect="1"/>
          </p:cNvSpPr>
          <p:nvPr/>
        </p:nvSpPr>
        <p:spPr bwMode="auto">
          <a:xfrm>
            <a:off x="3947269" y="4241824"/>
            <a:ext cx="1309016" cy="745724"/>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10" name="Cloud 9"/>
          <p:cNvSpPr/>
          <p:nvPr/>
        </p:nvSpPr>
        <p:spPr bwMode="auto">
          <a:xfrm>
            <a:off x="3700694" y="2596644"/>
            <a:ext cx="1802167" cy="1026664"/>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12" name="Cloud 11"/>
          <p:cNvSpPr/>
          <p:nvPr/>
        </p:nvSpPr>
        <p:spPr bwMode="auto">
          <a:xfrm>
            <a:off x="1371600" y="2593721"/>
            <a:ext cx="1802167" cy="1026664"/>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cxnSp>
        <p:nvCxnSpPr>
          <p:cNvPr id="13" name="Straight Connector 11"/>
          <p:cNvCxnSpPr>
            <a:cxnSpLocks noChangeShapeType="1"/>
          </p:cNvCxnSpPr>
          <p:nvPr/>
        </p:nvCxnSpPr>
        <p:spPr bwMode="auto">
          <a:xfrm>
            <a:off x="3111623" y="3061093"/>
            <a:ext cx="559293" cy="1295"/>
          </a:xfrm>
          <a:prstGeom prst="line">
            <a:avLst/>
          </a:prstGeom>
          <a:noFill/>
          <a:ln w="50800">
            <a:solidFill>
              <a:schemeClr val="tx1"/>
            </a:solidFill>
            <a:round/>
            <a:headEnd type="oval" w="lg" len="lg"/>
            <a:tailEnd type="oval" w="lg" len="lg"/>
          </a:ln>
        </p:spPr>
      </p:cxnSp>
      <p:cxnSp>
        <p:nvCxnSpPr>
          <p:cNvPr id="15" name="Straight Connector 13"/>
          <p:cNvCxnSpPr>
            <a:cxnSpLocks noChangeShapeType="1"/>
            <a:endCxn id="8" idx="2"/>
          </p:cNvCxnSpPr>
          <p:nvPr/>
        </p:nvCxnSpPr>
        <p:spPr bwMode="auto">
          <a:xfrm>
            <a:off x="2242908" y="3621681"/>
            <a:ext cx="1708421" cy="993005"/>
          </a:xfrm>
          <a:prstGeom prst="line">
            <a:avLst/>
          </a:prstGeom>
          <a:noFill/>
          <a:ln w="50800">
            <a:solidFill>
              <a:schemeClr val="tx1"/>
            </a:solidFill>
            <a:round/>
            <a:headEnd type="diamond" w="lg" len="lg"/>
            <a:tailEnd type="triangle" w="lg" len="med"/>
          </a:ln>
        </p:spPr>
      </p:cxnSp>
      <p:cxnSp>
        <p:nvCxnSpPr>
          <p:cNvPr id="16" name="Straight Connector 15"/>
          <p:cNvCxnSpPr>
            <a:cxnSpLocks noChangeShapeType="1"/>
          </p:cNvCxnSpPr>
          <p:nvPr/>
        </p:nvCxnSpPr>
        <p:spPr bwMode="auto">
          <a:xfrm rot="5400000">
            <a:off x="4260635" y="3961529"/>
            <a:ext cx="683581" cy="1294"/>
          </a:xfrm>
          <a:prstGeom prst="line">
            <a:avLst/>
          </a:prstGeom>
          <a:noFill/>
          <a:ln w="50800">
            <a:solidFill>
              <a:schemeClr val="tx1"/>
            </a:solidFill>
            <a:round/>
            <a:headEnd type="diamond" w="lg" len="lg"/>
            <a:tailEnd type="triangle" w="lg" len="med"/>
          </a:ln>
        </p:spPr>
      </p:cxnSp>
      <p:sp>
        <p:nvSpPr>
          <p:cNvPr id="23" name="TextBox 22"/>
          <p:cNvSpPr txBox="1"/>
          <p:nvPr/>
        </p:nvSpPr>
        <p:spPr>
          <a:xfrm>
            <a:off x="2064904" y="2884729"/>
            <a:ext cx="353415" cy="341103"/>
          </a:xfrm>
          <a:prstGeom prst="rect">
            <a:avLst/>
          </a:prstGeom>
          <a:noFill/>
        </p:spPr>
        <p:txBody>
          <a:bodyPr wrap="none" rtlCol="0">
            <a:spAutoFit/>
          </a:bodyPr>
          <a:lstStyle/>
          <a:p>
            <a:r>
              <a:rPr lang="en-US" sz="2400" dirty="0"/>
              <a:t>A</a:t>
            </a:r>
            <a:endParaRPr lang="en-US" sz="2400" dirty="0"/>
          </a:p>
        </p:txBody>
      </p:sp>
      <p:sp>
        <p:nvSpPr>
          <p:cNvPr id="24" name="TextBox 23"/>
          <p:cNvSpPr txBox="1"/>
          <p:nvPr/>
        </p:nvSpPr>
        <p:spPr>
          <a:xfrm>
            <a:off x="4419600" y="2884729"/>
            <a:ext cx="334842" cy="341103"/>
          </a:xfrm>
          <a:prstGeom prst="rect">
            <a:avLst/>
          </a:prstGeom>
          <a:noFill/>
        </p:spPr>
        <p:txBody>
          <a:bodyPr wrap="none" rtlCol="0">
            <a:spAutoFit/>
          </a:bodyPr>
          <a:lstStyle/>
          <a:p>
            <a:r>
              <a:rPr lang="en-US" sz="2400" dirty="0"/>
              <a:t>B</a:t>
            </a:r>
            <a:endParaRPr lang="en-US" sz="2400" dirty="0"/>
          </a:p>
        </p:txBody>
      </p:sp>
      <p:sp>
        <p:nvSpPr>
          <p:cNvPr id="27" name="TextBox 26"/>
          <p:cNvSpPr txBox="1"/>
          <p:nvPr/>
        </p:nvSpPr>
        <p:spPr>
          <a:xfrm>
            <a:off x="4419600" y="4272346"/>
            <a:ext cx="334842" cy="341103"/>
          </a:xfrm>
          <a:prstGeom prst="rect">
            <a:avLst/>
          </a:prstGeom>
          <a:noFill/>
        </p:spPr>
        <p:txBody>
          <a:bodyPr wrap="none" rtlCol="0">
            <a:spAutoFit/>
          </a:bodyPr>
          <a:lstStyle/>
          <a:p>
            <a:r>
              <a:rPr lang="en-US" sz="2400" dirty="0"/>
              <a:t>E</a:t>
            </a:r>
            <a:endParaRPr lang="en-US" sz="2400" dirty="0"/>
          </a:p>
        </p:txBody>
      </p:sp>
      <p:grpSp>
        <p:nvGrpSpPr>
          <p:cNvPr id="36" name="Group 35"/>
          <p:cNvGrpSpPr/>
          <p:nvPr/>
        </p:nvGrpSpPr>
        <p:grpSpPr>
          <a:xfrm>
            <a:off x="7127195" y="1463189"/>
            <a:ext cx="2016805" cy="731222"/>
            <a:chOff x="7127195" y="1463189"/>
            <a:chExt cx="2016805" cy="731222"/>
          </a:xfrm>
        </p:grpSpPr>
        <p:cxnSp>
          <p:nvCxnSpPr>
            <p:cNvPr id="30" name="Straight Connector 16"/>
            <p:cNvCxnSpPr>
              <a:cxnSpLocks noChangeShapeType="1"/>
            </p:cNvCxnSpPr>
            <p:nvPr/>
          </p:nvCxnSpPr>
          <p:spPr bwMode="auto">
            <a:xfrm>
              <a:off x="7851314" y="1647855"/>
              <a:ext cx="533400" cy="0"/>
            </a:xfrm>
            <a:prstGeom prst="line">
              <a:avLst/>
            </a:prstGeom>
            <a:noFill/>
            <a:ln w="38100" cmpd="sng">
              <a:solidFill>
                <a:schemeClr val="tx1"/>
              </a:solidFill>
              <a:round/>
              <a:headEnd type="diamond" w="lg" len="lg"/>
              <a:tailEnd type="triangle" w="lg" len="med"/>
            </a:ln>
          </p:spPr>
        </p:cxnSp>
        <p:sp>
          <p:nvSpPr>
            <p:cNvPr id="31" name="TextBox 30"/>
            <p:cNvSpPr txBox="1"/>
            <p:nvPr/>
          </p:nvSpPr>
          <p:spPr>
            <a:xfrm>
              <a:off x="7355795" y="1463189"/>
              <a:ext cx="428460" cy="369332"/>
            </a:xfrm>
            <a:prstGeom prst="rect">
              <a:avLst/>
            </a:prstGeom>
            <a:noFill/>
          </p:spPr>
          <p:txBody>
            <a:bodyPr wrap="none" rtlCol="0">
              <a:spAutoFit/>
            </a:bodyPr>
            <a:lstStyle/>
            <a:p>
              <a:r>
                <a:rPr lang="en-US" sz="1800" b="0" dirty="0">
                  <a:latin typeface="+mn-lt"/>
                </a:rPr>
                <a:t>Pr</a:t>
              </a:r>
              <a:endParaRPr lang="en-US" sz="1800" b="0" dirty="0">
                <a:latin typeface="+mn-lt"/>
              </a:endParaRPr>
            </a:p>
          </p:txBody>
        </p:sp>
        <p:sp>
          <p:nvSpPr>
            <p:cNvPr id="32" name="TextBox 31"/>
            <p:cNvSpPr txBox="1"/>
            <p:nvPr/>
          </p:nvSpPr>
          <p:spPr>
            <a:xfrm>
              <a:off x="8346395" y="1463189"/>
              <a:ext cx="492367" cy="369332"/>
            </a:xfrm>
            <a:prstGeom prst="rect">
              <a:avLst/>
            </a:prstGeom>
            <a:noFill/>
          </p:spPr>
          <p:txBody>
            <a:bodyPr wrap="none" rtlCol="0">
              <a:spAutoFit/>
            </a:bodyPr>
            <a:lstStyle/>
            <a:p>
              <a:r>
                <a:rPr lang="en-US" sz="1800" b="0" dirty="0">
                  <a:latin typeface="+mn-lt"/>
                </a:rPr>
                <a:t>Cu</a:t>
              </a:r>
              <a:endParaRPr lang="en-US" sz="1800" b="0" dirty="0">
                <a:latin typeface="+mn-lt"/>
              </a:endParaRPr>
            </a:p>
          </p:txBody>
        </p:sp>
        <p:sp>
          <p:nvSpPr>
            <p:cNvPr id="33" name="TextBox 32"/>
            <p:cNvSpPr txBox="1"/>
            <p:nvPr/>
          </p:nvSpPr>
          <p:spPr>
            <a:xfrm>
              <a:off x="7127195" y="1825079"/>
              <a:ext cx="685216" cy="369332"/>
            </a:xfrm>
            <a:prstGeom prst="rect">
              <a:avLst/>
            </a:prstGeom>
            <a:noFill/>
          </p:spPr>
          <p:txBody>
            <a:bodyPr wrap="none" rtlCol="0">
              <a:spAutoFit/>
            </a:bodyPr>
            <a:lstStyle/>
            <a:p>
              <a:r>
                <a:rPr lang="en-US" sz="1800" b="0" dirty="0">
                  <a:latin typeface="+mn-lt"/>
                </a:rPr>
                <a:t>Peer</a:t>
              </a:r>
              <a:endParaRPr lang="en-US" sz="1800" b="0" dirty="0">
                <a:latin typeface="+mn-lt"/>
              </a:endParaRPr>
            </a:p>
          </p:txBody>
        </p:sp>
        <p:sp>
          <p:nvSpPr>
            <p:cNvPr id="34" name="TextBox 33"/>
            <p:cNvSpPr txBox="1"/>
            <p:nvPr/>
          </p:nvSpPr>
          <p:spPr>
            <a:xfrm>
              <a:off x="8458784" y="1825079"/>
              <a:ext cx="685216" cy="369332"/>
            </a:xfrm>
            <a:prstGeom prst="rect">
              <a:avLst/>
            </a:prstGeom>
            <a:noFill/>
          </p:spPr>
          <p:txBody>
            <a:bodyPr wrap="none" rtlCol="0">
              <a:spAutoFit/>
            </a:bodyPr>
            <a:lstStyle/>
            <a:p>
              <a:r>
                <a:rPr lang="en-US" sz="1800" b="0" dirty="0">
                  <a:latin typeface="+mn-lt"/>
                </a:rPr>
                <a:t>Peer</a:t>
              </a:r>
              <a:endParaRPr lang="en-US" sz="1800" b="0" dirty="0">
                <a:latin typeface="+mn-lt"/>
              </a:endParaRPr>
            </a:p>
          </p:txBody>
        </p:sp>
        <p:cxnSp>
          <p:nvCxnSpPr>
            <p:cNvPr id="35" name="Straight Connector 11"/>
            <p:cNvCxnSpPr>
              <a:cxnSpLocks noChangeShapeType="1"/>
            </p:cNvCxnSpPr>
            <p:nvPr/>
          </p:nvCxnSpPr>
          <p:spPr bwMode="auto">
            <a:xfrm>
              <a:off x="7940401" y="2009745"/>
              <a:ext cx="355226" cy="0"/>
            </a:xfrm>
            <a:prstGeom prst="line">
              <a:avLst/>
            </a:prstGeom>
            <a:noFill/>
            <a:ln w="38100" cmpd="sng">
              <a:solidFill>
                <a:schemeClr val="tx1"/>
              </a:solidFill>
              <a:round/>
              <a:headEnd type="oval" w="lg" len="lg"/>
              <a:tailEnd type="oval" w="lg" len="lg"/>
            </a:ln>
          </p:spPr>
        </p:cxnSp>
      </p:grpSp>
      <p:sp>
        <p:nvSpPr>
          <p:cNvPr id="45" name="Content Placeholder 39"/>
          <p:cNvSpPr txBox="1"/>
          <p:nvPr/>
        </p:nvSpPr>
        <p:spPr>
          <a:xfrm>
            <a:off x="457200" y="5638800"/>
            <a:ext cx="8229600" cy="1066800"/>
          </a:xfrm>
          <a:prstGeom prst="rect">
            <a:avLst/>
          </a:prstGeom>
        </p:spPr>
        <p:txBody>
          <a:bodyPr/>
          <a:lst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MS PGothic" panose="020B0600070205080204" charset="-128"/>
                <a:cs typeface="MS PGothic" panose="020B0600070205080204" charset="-128"/>
              </a:defRPr>
            </a:lvl1pPr>
            <a:lvl2pPr marL="557530" indent="-214630" algn="l" rtl="0" eaLnBrk="0" fontAlgn="base" hangingPunct="0">
              <a:spcBef>
                <a:spcPct val="20000"/>
              </a:spcBef>
              <a:spcAft>
                <a:spcPct val="0"/>
              </a:spcAft>
              <a:buClr>
                <a:schemeClr val="tx1"/>
              </a:buClr>
              <a:buSzPct val="50000"/>
              <a:buFont typeface="ZapfDingbats" charset="0"/>
              <a:buChar char="u"/>
              <a:defRPr sz="2400">
                <a:solidFill>
                  <a:schemeClr val="accent2"/>
                </a:solidFill>
                <a:latin typeface="+mn-lt"/>
                <a:ea typeface="MS PGothic" panose="020B0600070205080204"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MS PGothic" panose="020B0600070205080204"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MS PGothic" panose="020B0600070205080204"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MS PGothic" panose="020B0600070205080204"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a:lstStyle>
          <a:p>
            <a:r>
              <a:rPr lang="en-US" b="0" kern="0" dirty="0">
                <a:latin typeface="Arial" panose="020B0604020202020204" pitchFamily="34" charset="0"/>
                <a:cs typeface="Arial" panose="020B0604020202020204" pitchFamily="34" charset="0"/>
              </a:rPr>
              <a:t>Routes are “valley” free (more details later)</a:t>
            </a:r>
            <a:endParaRPr lang="en-US" b="0" kern="0" dirty="0">
              <a:latin typeface="Arial" panose="020B0604020202020204" pitchFamily="34" charset="0"/>
              <a:cs typeface="Arial" panose="020B0604020202020204" pitchFamily="34" charset="0"/>
            </a:endParaRPr>
          </a:p>
        </p:txBody>
      </p:sp>
      <p:sp>
        <p:nvSpPr>
          <p:cNvPr id="5" name="Freeform 4"/>
          <p:cNvSpPr/>
          <p:nvPr/>
        </p:nvSpPr>
        <p:spPr bwMode="auto">
          <a:xfrm>
            <a:off x="2430966" y="3267307"/>
            <a:ext cx="1964266" cy="1283824"/>
          </a:xfrm>
          <a:custGeom>
            <a:avLst/>
            <a:gdLst>
              <a:gd name="connsiteX0" fmla="*/ 0 w 1964266"/>
              <a:gd name="connsiteY0" fmla="*/ 200722 h 1283824"/>
              <a:gd name="connsiteX1" fmla="*/ 1828800 w 1964266"/>
              <a:gd name="connsiteY1" fmla="*/ 1282391 h 1283824"/>
              <a:gd name="connsiteX2" fmla="*/ 1828800 w 1964266"/>
              <a:gd name="connsiteY2" fmla="*/ 0 h 1283824"/>
            </a:gdLst>
            <a:ahLst/>
            <a:cxnLst>
              <a:cxn ang="0">
                <a:pos x="connsiteX0" y="connsiteY0"/>
              </a:cxn>
              <a:cxn ang="0">
                <a:pos x="connsiteX1" y="connsiteY1"/>
              </a:cxn>
              <a:cxn ang="0">
                <a:pos x="connsiteX2" y="connsiteY2"/>
              </a:cxn>
            </a:cxnLst>
            <a:rect l="l" t="t" r="r" b="b"/>
            <a:pathLst>
              <a:path w="1964266" h="1283824">
                <a:moveTo>
                  <a:pt x="0" y="200722"/>
                </a:moveTo>
                <a:cubicBezTo>
                  <a:pt x="762000" y="758283"/>
                  <a:pt x="1524000" y="1315845"/>
                  <a:pt x="1828800" y="1282391"/>
                </a:cubicBezTo>
                <a:cubicBezTo>
                  <a:pt x="2133600" y="1248937"/>
                  <a:pt x="1828800" y="0"/>
                  <a:pt x="1828800" y="0"/>
                </a:cubicBezTo>
              </a:path>
            </a:pathLst>
          </a:custGeom>
          <a:noFill/>
          <a:ln w="38100" cap="flat" cmpd="sng" algn="ctr">
            <a:solidFill>
              <a:srgbClr val="0000FF"/>
            </a:solidFill>
            <a:prstDash val="solid"/>
            <a:round/>
            <a:headEnd type="none" w="med" len="med"/>
            <a:tailEnd type="stealth" w="med" len="lg"/>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38" name="Multiply 37"/>
          <p:cNvSpPr/>
          <p:nvPr/>
        </p:nvSpPr>
        <p:spPr bwMode="auto">
          <a:xfrm>
            <a:off x="2743200" y="3581400"/>
            <a:ext cx="609600" cy="533400"/>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P spid="5" grpId="0" animBg="1"/>
      <p:bldP spid="3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short</a:t>
            </a:r>
            <a:endParaRPr lang="en-US" dirty="0"/>
          </a:p>
        </p:txBody>
      </p:sp>
      <p:sp>
        <p:nvSpPr>
          <p:cNvPr id="3" name="Content Placeholder 2"/>
          <p:cNvSpPr>
            <a:spLocks noGrp="1"/>
          </p:cNvSpPr>
          <p:nvPr>
            <p:ph idx="1"/>
          </p:nvPr>
        </p:nvSpPr>
        <p:spPr/>
        <p:txBody>
          <a:bodyPr/>
          <a:lstStyle/>
          <a:p>
            <a:r>
              <a:rPr lang="en-US" dirty="0"/>
              <a:t>AS topology reflects business relationships between ASes</a:t>
            </a:r>
            <a:endParaRPr lang="en-US" dirty="0"/>
          </a:p>
          <a:p>
            <a:r>
              <a:rPr lang="en-US" dirty="0"/>
              <a:t>Business relationships between ASes impact which routes are acceptable</a:t>
            </a:r>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BGP (Today)</a:t>
            </a:r>
            <a:endParaRPr lang="en-US" dirty="0"/>
          </a:p>
        </p:txBody>
      </p:sp>
      <p:sp>
        <p:nvSpPr>
          <p:cNvPr id="3" name="Content Placeholder 2"/>
          <p:cNvSpPr>
            <a:spLocks noGrp="1"/>
          </p:cNvSpPr>
          <p:nvPr>
            <p:ph idx="1"/>
          </p:nvPr>
        </p:nvSpPr>
        <p:spPr/>
        <p:txBody>
          <a:bodyPr/>
          <a:lstStyle/>
          <a:p>
            <a:r>
              <a:rPr lang="en-US" dirty="0">
                <a:solidFill>
                  <a:schemeClr val="bg2">
                    <a:lumMod val="90000"/>
                  </a:schemeClr>
                </a:solidFill>
              </a:rPr>
              <a:t>The role of policy</a:t>
            </a:r>
            <a:endParaRPr lang="en-US" dirty="0">
              <a:solidFill>
                <a:schemeClr val="bg2">
                  <a:lumMod val="90000"/>
                </a:schemeClr>
              </a:solidFill>
            </a:endParaRPr>
          </a:p>
          <a:p>
            <a:pPr lvl="1"/>
            <a:r>
              <a:rPr lang="en-US" dirty="0">
                <a:solidFill>
                  <a:schemeClr val="bg2">
                    <a:lumMod val="90000"/>
                  </a:schemeClr>
                </a:solidFill>
              </a:rPr>
              <a:t>What we mean by it</a:t>
            </a:r>
            <a:endParaRPr lang="en-US" dirty="0">
              <a:solidFill>
                <a:schemeClr val="bg2">
                  <a:lumMod val="90000"/>
                </a:schemeClr>
              </a:solidFill>
            </a:endParaRPr>
          </a:p>
          <a:p>
            <a:pPr lvl="1"/>
            <a:r>
              <a:rPr lang="en-US" dirty="0">
                <a:solidFill>
                  <a:schemeClr val="bg2">
                    <a:lumMod val="90000"/>
                  </a:schemeClr>
                </a:solidFill>
              </a:rPr>
              <a:t>Why we need it </a:t>
            </a:r>
            <a:endParaRPr lang="en-US" dirty="0">
              <a:solidFill>
                <a:schemeClr val="bg2">
                  <a:lumMod val="90000"/>
                </a:schemeClr>
              </a:solidFill>
            </a:endParaRPr>
          </a:p>
          <a:p>
            <a:r>
              <a:rPr lang="en-US" dirty="0"/>
              <a:t>Overall approach </a:t>
            </a:r>
            <a:endParaRPr lang="en-US" dirty="0"/>
          </a:p>
          <a:p>
            <a:pPr lvl="1"/>
            <a:r>
              <a:rPr lang="en-US" dirty="0"/>
              <a:t>Four non-trivial changes to DV</a:t>
            </a:r>
            <a:endParaRPr lang="en-US" dirty="0"/>
          </a:p>
          <a:p>
            <a:endParaRPr lang="en-US" dirty="0"/>
          </a:p>
          <a:p>
            <a:endParaRPr lang="en-US" dirty="0"/>
          </a:p>
          <a:p>
            <a:endParaRPr lang="en-US" dirty="0"/>
          </a:p>
        </p:txBody>
      </p:sp>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Inter-domain routing: Setup</a:t>
            </a:r>
            <a:endParaRPr lang="en-US" dirty="0"/>
          </a:p>
        </p:txBody>
      </p:sp>
      <p:sp>
        <p:nvSpPr>
          <p:cNvPr id="3" name="Content Placeholder 2"/>
          <p:cNvSpPr>
            <a:spLocks noGrp="1"/>
          </p:cNvSpPr>
          <p:nvPr>
            <p:ph idx="1"/>
          </p:nvPr>
        </p:nvSpPr>
        <p:spPr/>
        <p:txBody>
          <a:bodyPr/>
          <a:lstStyle/>
          <a:p>
            <a:r>
              <a:rPr lang="en-US" dirty="0"/>
              <a:t>Destinations are IP prefixes (12.0.0.0/8)</a:t>
            </a:r>
            <a:endParaRPr lang="en-US" dirty="0"/>
          </a:p>
          <a:p>
            <a:r>
              <a:rPr lang="en-US" dirty="0"/>
              <a:t>Nodes are Autonomous Systems (ASes)</a:t>
            </a:r>
            <a:endParaRPr lang="en-US" dirty="0"/>
          </a:p>
          <a:p>
            <a:pPr lvl="1"/>
            <a:r>
              <a:rPr lang="en-US" dirty="0"/>
              <a:t>Internals of each AS are hidden </a:t>
            </a:r>
            <a:endParaRPr lang="en-US" dirty="0"/>
          </a:p>
          <a:p>
            <a:r>
              <a:rPr lang="en-US" dirty="0"/>
              <a:t>Links represent both physical links and business relationships</a:t>
            </a:r>
            <a:endParaRPr lang="en-US" dirty="0"/>
          </a:p>
          <a:p>
            <a:r>
              <a:rPr lang="en-US" dirty="0"/>
              <a:t>BGP (Border Gateway Protocol) is the Inter-domain routing protocol</a:t>
            </a:r>
            <a:endParaRPr lang="en-US" dirty="0"/>
          </a:p>
          <a:p>
            <a:pPr lvl="1"/>
            <a:r>
              <a:rPr lang="en-US" dirty="0"/>
              <a:t>Implemented by AS border routers</a:t>
            </a:r>
            <a:endParaRPr lang="en-US" dirty="0"/>
          </a:p>
          <a:p>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4" name="Rectangle 2"/>
          <p:cNvSpPr>
            <a:spLocks noGrp="1" noChangeArrowheads="1"/>
          </p:cNvSpPr>
          <p:nvPr>
            <p:ph type="title"/>
          </p:nvPr>
        </p:nvSpPr>
        <p:spPr/>
        <p:txBody>
          <a:bodyPr/>
          <a:lstStyle/>
          <a:p>
            <a:r>
              <a:rPr lang="en-US" dirty="0"/>
              <a:t>BGP: Basic idea</a:t>
            </a:r>
            <a:endParaRPr lang="en-US" dirty="0"/>
          </a:p>
        </p:txBody>
      </p:sp>
      <p:sp>
        <p:nvSpPr>
          <p:cNvPr id="2" name="Content Placeholder 1"/>
          <p:cNvSpPr>
            <a:spLocks noGrp="1"/>
          </p:cNvSpPr>
          <p:nvPr>
            <p:ph idx="4294967295"/>
          </p:nvPr>
        </p:nvSpPr>
        <p:spPr>
          <a:xfrm>
            <a:off x="4876800" y="2895600"/>
            <a:ext cx="4267200" cy="1295400"/>
          </a:xfrm>
        </p:spPr>
        <p:txBody>
          <a:bodyPr/>
          <a:lstStyle/>
          <a:p>
            <a:pPr marL="0" indent="0" algn="ctr">
              <a:buNone/>
            </a:pPr>
            <a:r>
              <a:rPr lang="en-US" sz="2400" dirty="0"/>
              <a:t>Each AS </a:t>
            </a:r>
            <a:r>
              <a:rPr lang="en-US" sz="2400" dirty="0">
                <a:solidFill>
                  <a:srgbClr val="0000FF"/>
                </a:solidFill>
              </a:rPr>
              <a:t>selects</a:t>
            </a:r>
            <a:r>
              <a:rPr lang="en-US" sz="2400" dirty="0"/>
              <a:t> the </a:t>
            </a:r>
            <a:br>
              <a:rPr lang="en-US" sz="2400" dirty="0"/>
            </a:br>
            <a:r>
              <a:rPr lang="en-US" sz="2400" dirty="0"/>
              <a:t>“best” route it hears advertised for a prefix</a:t>
            </a:r>
            <a:endParaRPr lang="en-US" sz="2400" dirty="0"/>
          </a:p>
        </p:txBody>
      </p:sp>
      <p:sp>
        <p:nvSpPr>
          <p:cNvPr id="7" name="Slide Number Placeholder 6"/>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fld>
            <a:endParaRPr lang="en-US"/>
          </a:p>
        </p:txBody>
      </p:sp>
      <p:sp>
        <p:nvSpPr>
          <p:cNvPr id="78" name="Curved Left Arrow 77"/>
          <p:cNvSpPr/>
          <p:nvPr/>
        </p:nvSpPr>
        <p:spPr bwMode="auto">
          <a:xfrm rot="16200000">
            <a:off x="4324350" y="1162050"/>
            <a:ext cx="609600" cy="3009900"/>
          </a:xfrm>
          <a:prstGeom prst="curvedLeftArrow">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79" name="Content Placeholder 1"/>
          <p:cNvSpPr txBox="1"/>
          <p:nvPr/>
        </p:nvSpPr>
        <p:spPr bwMode="auto">
          <a:xfrm>
            <a:off x="228600" y="2895600"/>
            <a:ext cx="3810000" cy="12954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charset="0"/>
              <a:buChar char="l"/>
              <a:defRPr sz="2800">
                <a:solidFill>
                  <a:schemeClr val="tx1"/>
                </a:solidFill>
                <a:latin typeface="+mn-lt"/>
                <a:ea typeface="MS PGothic" panose="020B0600070205080204" charset="-128"/>
                <a:cs typeface="MS PGothic" panose="020B0600070205080204" charset="-128"/>
              </a:defRPr>
            </a:lvl1pPr>
            <a:lvl2pPr marL="692150" indent="-347980" algn="l" rtl="0" eaLnBrk="0" fontAlgn="base" hangingPunct="0">
              <a:spcBef>
                <a:spcPct val="20000"/>
              </a:spcBef>
              <a:spcAft>
                <a:spcPct val="0"/>
              </a:spcAft>
              <a:buClr>
                <a:schemeClr val="accent2"/>
              </a:buClr>
              <a:buSzPct val="70000"/>
              <a:buFont typeface="Wingdings" panose="05000000000000000000" charset="0"/>
              <a:buChar char="l"/>
              <a:defRPr sz="2400">
                <a:solidFill>
                  <a:schemeClr val="tx1"/>
                </a:solidFill>
                <a:latin typeface="+mn-lt"/>
                <a:ea typeface="MS PGothic" panose="020B0600070205080204" charset="-128"/>
              </a:defRPr>
            </a:lvl2pPr>
            <a:lvl3pPr marL="987425" indent="-294005" algn="l" rtl="0" eaLnBrk="0" fontAlgn="base" hangingPunct="0">
              <a:spcBef>
                <a:spcPct val="20000"/>
              </a:spcBef>
              <a:spcAft>
                <a:spcPct val="0"/>
              </a:spcAft>
              <a:buClr>
                <a:schemeClr val="accent1"/>
              </a:buClr>
              <a:buSzPct val="70000"/>
              <a:buFont typeface="Wingdings" panose="05000000000000000000" charset="0"/>
              <a:buChar char="l"/>
              <a:defRPr sz="2000">
                <a:solidFill>
                  <a:schemeClr val="tx1"/>
                </a:solidFill>
                <a:latin typeface="+mn-lt"/>
                <a:ea typeface="MS PGothic" panose="020B0600070205080204" charset="-128"/>
              </a:defRPr>
            </a:lvl3pPr>
            <a:lvl4pPr marL="1281430" indent="-292100" algn="l" rtl="0" eaLnBrk="0" fontAlgn="base" hangingPunct="0">
              <a:spcBef>
                <a:spcPct val="20000"/>
              </a:spcBef>
              <a:spcAft>
                <a:spcPct val="0"/>
              </a:spcAft>
              <a:buClr>
                <a:schemeClr val="tx2"/>
              </a:buClr>
              <a:buSzPct val="75000"/>
              <a:buFont typeface="Wingdings" panose="05000000000000000000" charset="0"/>
              <a:buChar char="§"/>
              <a:defRPr>
                <a:solidFill>
                  <a:schemeClr val="tx1"/>
                </a:solidFill>
                <a:latin typeface="+mn-lt"/>
                <a:ea typeface="MS PGothic" panose="020B0600070205080204" charset="-128"/>
              </a:defRPr>
            </a:lvl4pPr>
            <a:lvl5pPr marL="1598930" indent="-316230" algn="l" rtl="0" eaLnBrk="0" fontAlgn="base" hangingPunct="0">
              <a:spcBef>
                <a:spcPct val="20000"/>
              </a:spcBef>
              <a:spcAft>
                <a:spcPct val="0"/>
              </a:spcAft>
              <a:buClr>
                <a:schemeClr val="folHlink"/>
              </a:buClr>
              <a:buSzPct val="80000"/>
              <a:buFont typeface="Wingdings" panose="05000000000000000000" charset="0"/>
              <a:buChar char="§"/>
              <a:defRPr>
                <a:solidFill>
                  <a:schemeClr val="tx1"/>
                </a:solidFill>
                <a:latin typeface="+mn-lt"/>
                <a:ea typeface="MS PGothic" panose="020B0600070205080204" charset="-128"/>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mn-lt"/>
                <a:ea typeface="MS PGothic" panose="020B0600070205080204" charset="-128"/>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mn-lt"/>
                <a:ea typeface="MS PGothic" panose="020B0600070205080204" charset="-128"/>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mn-lt"/>
                <a:ea typeface="MS PGothic" panose="020B0600070205080204" charset="-128"/>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mn-lt"/>
                <a:ea typeface="MS PGothic" panose="020B0600070205080204" charset="-128"/>
              </a:defRPr>
            </a:lvl9pPr>
          </a:lstStyle>
          <a:p>
            <a:pPr marL="0" indent="0" algn="ctr">
              <a:buFont typeface="Wingdings" panose="05000000000000000000" charset="0"/>
              <a:buNone/>
            </a:pPr>
            <a:r>
              <a:rPr lang="en-US" sz="2400" b="0" dirty="0">
                <a:solidFill>
                  <a:schemeClr val="accent2"/>
                </a:solidFill>
              </a:rPr>
              <a:t>An AS advertises </a:t>
            </a:r>
            <a:br>
              <a:rPr lang="en-US" sz="2400" b="0" dirty="0">
                <a:solidFill>
                  <a:schemeClr val="accent2"/>
                </a:solidFill>
              </a:rPr>
            </a:br>
            <a:r>
              <a:rPr lang="en-US" sz="2400" b="0" dirty="0">
                <a:solidFill>
                  <a:schemeClr val="accent2"/>
                </a:solidFill>
              </a:rPr>
              <a:t>(“exports”) </a:t>
            </a:r>
            <a:r>
              <a:rPr lang="en-US" sz="2400" b="0" dirty="0">
                <a:solidFill>
                  <a:srgbClr val="0000FF"/>
                </a:solidFill>
              </a:rPr>
              <a:t>its</a:t>
            </a:r>
            <a:r>
              <a:rPr lang="en-US" sz="2400" b="0" dirty="0">
                <a:solidFill>
                  <a:schemeClr val="accent2"/>
                </a:solidFill>
              </a:rPr>
              <a:t> best routes </a:t>
            </a:r>
            <a:br>
              <a:rPr lang="en-US" sz="2400" b="0" dirty="0">
                <a:solidFill>
                  <a:schemeClr val="accent2"/>
                </a:solidFill>
              </a:rPr>
            </a:br>
            <a:r>
              <a:rPr lang="en-US" sz="2400" b="0" dirty="0">
                <a:solidFill>
                  <a:schemeClr val="accent2"/>
                </a:solidFill>
              </a:rPr>
              <a:t>to one or more IP prefixes</a:t>
            </a:r>
            <a:endParaRPr lang="en-US" sz="2400" b="0" dirty="0">
              <a:solidFill>
                <a:schemeClr val="accent2"/>
              </a:solidFill>
            </a:endParaRPr>
          </a:p>
        </p:txBody>
      </p:sp>
      <p:sp>
        <p:nvSpPr>
          <p:cNvPr id="80" name="Curved Left Arrow 79"/>
          <p:cNvSpPr/>
          <p:nvPr/>
        </p:nvSpPr>
        <p:spPr bwMode="auto">
          <a:xfrm rot="5400000">
            <a:off x="4348550" y="2838450"/>
            <a:ext cx="609599" cy="3009900"/>
          </a:xfrm>
          <a:prstGeom prst="curvedLeftArrow">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5" name="TextBox 4"/>
          <p:cNvSpPr txBox="1"/>
          <p:nvPr/>
        </p:nvSpPr>
        <p:spPr>
          <a:xfrm>
            <a:off x="1486247" y="5334000"/>
            <a:ext cx="6209953" cy="584776"/>
          </a:xfrm>
          <a:prstGeom prst="rect">
            <a:avLst/>
          </a:prstGeom>
          <a:noFill/>
        </p:spPr>
        <p:txBody>
          <a:bodyPr wrap="none" rtlCol="0">
            <a:spAutoFit/>
          </a:bodyPr>
          <a:lstStyle/>
          <a:p>
            <a:r>
              <a:rPr lang="en-US" sz="3200" dirty="0">
                <a:solidFill>
                  <a:srgbClr val="0000FF"/>
                </a:solidFill>
                <a:latin typeface="+mn-lt"/>
              </a:rPr>
              <a:t>You’ve heard this story before!</a:t>
            </a:r>
            <a:endParaRPr lang="en-US" sz="3200" dirty="0">
              <a:solidFill>
                <a:srgbClr val="0000FF"/>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8" grpId="0" animBg="1"/>
      <p:bldP spid="79" grpId="0"/>
      <p:bldP spid="80"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“Intra-domain” routing: </a:t>
            </a:r>
            <a:br>
              <a:rPr lang="en-US" dirty="0"/>
            </a:br>
            <a:r>
              <a:rPr lang="en-US" dirty="0"/>
              <a:t>Within an AS</a:t>
            </a:r>
            <a:endParaRPr lang="en-US" dirty="0"/>
          </a:p>
        </p:txBody>
      </p:sp>
      <p:sp>
        <p:nvSpPr>
          <p:cNvPr id="3" name="Content Placeholder 2"/>
          <p:cNvSpPr>
            <a:spLocks noGrp="1"/>
          </p:cNvSpPr>
          <p:nvPr>
            <p:ph idx="1"/>
          </p:nvPr>
        </p:nvSpPr>
        <p:spPr/>
        <p:txBody>
          <a:bodyPr/>
          <a:lstStyle/>
          <a:p>
            <a:r>
              <a:rPr lang="en-US" dirty="0"/>
              <a:t>Link-State (e.g., OSPF) and Distance-Vector (e.g., RIP)</a:t>
            </a:r>
            <a:endParaRPr lang="en-US" dirty="0"/>
          </a:p>
          <a:p>
            <a:r>
              <a:rPr lang="en-US" dirty="0"/>
              <a:t>Primary focus</a:t>
            </a:r>
            <a:endParaRPr lang="en-US" dirty="0"/>
          </a:p>
          <a:p>
            <a:pPr lvl="1"/>
            <a:r>
              <a:rPr lang="en-US" dirty="0"/>
              <a:t>Finding least-cost paths</a:t>
            </a:r>
            <a:endParaRPr lang="en-US" dirty="0"/>
          </a:p>
          <a:p>
            <a:pPr lvl="1"/>
            <a:r>
              <a:rPr lang="en-US" dirty="0"/>
              <a:t>Fast convergence</a:t>
            </a:r>
            <a:endParaRPr lang="en-US" dirty="0"/>
          </a:p>
        </p:txBody>
      </p:sp>
      <p:sp>
        <p:nvSpPr>
          <p:cNvPr id="10" name="Slide Number Placeholder 9"/>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inspired by Distance-Vector</a:t>
            </a:r>
            <a:endParaRPr lang="en-US" dirty="0"/>
          </a:p>
        </p:txBody>
      </p:sp>
      <p:sp>
        <p:nvSpPr>
          <p:cNvPr id="3" name="Content Placeholder 2"/>
          <p:cNvSpPr>
            <a:spLocks noGrp="1"/>
          </p:cNvSpPr>
          <p:nvPr>
            <p:ph idx="1"/>
          </p:nvPr>
        </p:nvSpPr>
        <p:spPr/>
        <p:txBody>
          <a:bodyPr/>
          <a:lstStyle/>
          <a:p>
            <a:r>
              <a:rPr lang="en-US" dirty="0"/>
              <a:t>Per-destination route advertisements </a:t>
            </a:r>
            <a:endParaRPr lang="en-US" dirty="0"/>
          </a:p>
          <a:p>
            <a:r>
              <a:rPr lang="en-US" dirty="0"/>
              <a:t>No global sharing of network topology information</a:t>
            </a:r>
            <a:endParaRPr lang="en-US" dirty="0"/>
          </a:p>
          <a:p>
            <a:r>
              <a:rPr lang="en-US" dirty="0"/>
              <a:t>Iterative and distributed convergence on paths</a:t>
            </a:r>
            <a:endParaRPr lang="en-US" dirty="0"/>
          </a:p>
          <a:p>
            <a:r>
              <a:rPr lang="en-US" dirty="0">
                <a:solidFill>
                  <a:srgbClr val="0000FF"/>
                </a:solidFill>
              </a:rPr>
              <a:t>With four crucial differences!</a:t>
            </a:r>
            <a:endParaRPr lang="en-US" dirty="0">
              <a:solidFill>
                <a:srgbClr val="0000FF"/>
              </a:solidFill>
            </a:endParaRPr>
          </a:p>
          <a:p>
            <a:endParaRPr lang="en-US" dirty="0"/>
          </a:p>
          <a:p>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&amp; DV differences: </a:t>
            </a:r>
            <a:r>
              <a:rPr lang="en-US" sz="3600" dirty="0">
                <a:solidFill>
                  <a:srgbClr val="0000FF"/>
                </a:solidFill>
              </a:rPr>
              <a:t>(1) Not picking shortest-path routes </a:t>
            </a:r>
            <a:endParaRPr lang="en-US" sz="3600" dirty="0">
              <a:solidFill>
                <a:srgbClr val="0000FF"/>
              </a:solidFill>
            </a:endParaRPr>
          </a:p>
        </p:txBody>
      </p:sp>
      <p:sp>
        <p:nvSpPr>
          <p:cNvPr id="3" name="Content Placeholder 2"/>
          <p:cNvSpPr>
            <a:spLocks noGrp="1"/>
          </p:cNvSpPr>
          <p:nvPr>
            <p:ph idx="1"/>
          </p:nvPr>
        </p:nvSpPr>
        <p:spPr/>
        <p:txBody>
          <a:bodyPr/>
          <a:lstStyle/>
          <a:p>
            <a:r>
              <a:rPr lang="en-US" dirty="0"/>
              <a:t>BGP selects the best route based on policy, not shortest distance (i.e., least-cost) </a:t>
            </a:r>
            <a:endParaRPr lang="en-US" dirty="0"/>
          </a:p>
          <a:p>
            <a:r>
              <a:rPr lang="en-US" dirty="0">
                <a:solidFill>
                  <a:srgbClr val="D3A600"/>
                </a:solidFill>
              </a:rPr>
              <a:t>AS A may prefer “A,B,C” over “A,C”</a:t>
            </a:r>
            <a:endParaRPr lang="en-US" dirty="0">
              <a:solidFill>
                <a:srgbClr val="D3A600"/>
              </a:solidFill>
            </a:endParaRPr>
          </a:p>
          <a:p>
            <a:endParaRPr lang="en-US" dirty="0"/>
          </a:p>
          <a:p>
            <a:endParaRPr lang="en-US" dirty="0"/>
          </a:p>
          <a:p>
            <a:endParaRPr lang="en-US" dirty="0"/>
          </a:p>
          <a:p>
            <a:endParaRPr lang="en-US" dirty="0"/>
          </a:p>
          <a:p>
            <a:endParaRPr lang="en-US" dirty="0"/>
          </a:p>
          <a:p>
            <a:r>
              <a:rPr lang="en-US" dirty="0"/>
              <a:t>How do we avoid loops? </a:t>
            </a:r>
            <a:endParaRPr lang="en-US" dirty="0"/>
          </a:p>
        </p:txBody>
      </p:sp>
      <p:sp>
        <p:nvSpPr>
          <p:cNvPr id="39" name="Slide Number Placeholder 38"/>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grpSp>
        <p:nvGrpSpPr>
          <p:cNvPr id="36" name="Group 35"/>
          <p:cNvGrpSpPr/>
          <p:nvPr/>
        </p:nvGrpSpPr>
        <p:grpSpPr>
          <a:xfrm>
            <a:off x="2506370" y="3181293"/>
            <a:ext cx="4131261" cy="2393827"/>
            <a:chOff x="1149565" y="3181293"/>
            <a:chExt cx="4131261" cy="2393827"/>
          </a:xfrm>
        </p:grpSpPr>
        <p:sp>
          <p:nvSpPr>
            <p:cNvPr id="17" name="Freeform 30"/>
            <p:cNvSpPr/>
            <p:nvPr/>
          </p:nvSpPr>
          <p:spPr bwMode="auto">
            <a:xfrm>
              <a:off x="2981511" y="4117332"/>
              <a:ext cx="1073008" cy="711416"/>
            </a:xfrm>
            <a:custGeom>
              <a:avLst/>
              <a:gdLst>
                <a:gd name="T0" fmla="*/ 0 w 658"/>
                <a:gd name="T1" fmla="*/ 0 h 436"/>
                <a:gd name="T2" fmla="*/ 2147483647 w 658"/>
                <a:gd name="T3" fmla="*/ 2147483647 h 436"/>
                <a:gd name="T4" fmla="*/ 2147483647 w 658"/>
                <a:gd name="T5" fmla="*/ 2147483647 h 436"/>
                <a:gd name="T6" fmla="*/ 0 60000 65536"/>
                <a:gd name="T7" fmla="*/ 0 60000 65536"/>
                <a:gd name="T8" fmla="*/ 0 60000 65536"/>
                <a:gd name="T9" fmla="*/ 0 w 658"/>
                <a:gd name="T10" fmla="*/ 0 h 436"/>
                <a:gd name="T11" fmla="*/ 658 w 658"/>
                <a:gd name="T12" fmla="*/ 436 h 436"/>
              </a:gdLst>
              <a:ahLst/>
              <a:cxnLst>
                <a:cxn ang="T6">
                  <a:pos x="T0" y="T1"/>
                </a:cxn>
                <a:cxn ang="T7">
                  <a:pos x="T2" y="T3"/>
                </a:cxn>
                <a:cxn ang="T8">
                  <a:pos x="T4" y="T5"/>
                </a:cxn>
              </a:cxnLst>
              <a:rect l="T9" t="T10" r="T11" b="T12"/>
              <a:pathLst>
                <a:path w="658" h="436">
                  <a:moveTo>
                    <a:pt x="0" y="0"/>
                  </a:moveTo>
                  <a:cubicBezTo>
                    <a:pt x="252" y="0"/>
                    <a:pt x="504" y="0"/>
                    <a:pt x="581" y="73"/>
                  </a:cubicBezTo>
                  <a:cubicBezTo>
                    <a:pt x="658" y="146"/>
                    <a:pt x="559" y="291"/>
                    <a:pt x="460" y="436"/>
                  </a:cubicBezTo>
                </a:path>
              </a:pathLst>
            </a:custGeom>
            <a:noFill/>
            <a:ln w="50800">
              <a:solidFill>
                <a:srgbClr val="D3A600"/>
              </a:solidFill>
              <a:round/>
              <a:tailEnd type="arrow" w="lg" len="lg"/>
            </a:ln>
          </p:spPr>
          <p:txBody>
            <a:bodyPr wrap="none" anchor="ctr"/>
            <a:lstStyle/>
            <a:p>
              <a:endParaRPr lang="en-US"/>
            </a:p>
          </p:txBody>
        </p:sp>
        <p:sp>
          <p:nvSpPr>
            <p:cNvPr id="18" name="Line 31"/>
            <p:cNvSpPr>
              <a:spLocks noChangeShapeType="1"/>
            </p:cNvSpPr>
            <p:nvPr/>
          </p:nvSpPr>
          <p:spPr bwMode="auto">
            <a:xfrm>
              <a:off x="2284175" y="4568548"/>
              <a:ext cx="972788" cy="632474"/>
            </a:xfrm>
            <a:prstGeom prst="line">
              <a:avLst/>
            </a:prstGeom>
            <a:noFill/>
            <a:ln w="50800">
              <a:solidFill>
                <a:srgbClr val="D3A600"/>
              </a:solidFill>
              <a:prstDash val="dash"/>
              <a:round/>
              <a:tailEnd type="arrow" w="lg" len="lg"/>
            </a:ln>
          </p:spPr>
          <p:txBody>
            <a:bodyPr wrap="none" anchor="ctr"/>
            <a:lstStyle/>
            <a:p>
              <a:endParaRPr lang="en-US"/>
            </a:p>
          </p:txBody>
        </p:sp>
        <p:sp>
          <p:nvSpPr>
            <p:cNvPr id="25" name="Cloud 24"/>
            <p:cNvSpPr>
              <a:spLocks noChangeAspect="1"/>
            </p:cNvSpPr>
            <p:nvPr/>
          </p:nvSpPr>
          <p:spPr bwMode="auto">
            <a:xfrm>
              <a:off x="3725234" y="4829396"/>
              <a:ext cx="1309016" cy="745724"/>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26" name="Cloud 25"/>
            <p:cNvSpPr/>
            <p:nvPr/>
          </p:nvSpPr>
          <p:spPr bwMode="auto">
            <a:xfrm>
              <a:off x="3478659" y="3184216"/>
              <a:ext cx="1802167" cy="1026664"/>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27" name="Cloud 26"/>
            <p:cNvSpPr/>
            <p:nvPr/>
          </p:nvSpPr>
          <p:spPr bwMode="auto">
            <a:xfrm>
              <a:off x="1149565" y="3181293"/>
              <a:ext cx="1802167" cy="1026664"/>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cxnSp>
          <p:nvCxnSpPr>
            <p:cNvPr id="28" name="Straight Connector 11"/>
            <p:cNvCxnSpPr>
              <a:cxnSpLocks noChangeShapeType="1"/>
            </p:cNvCxnSpPr>
            <p:nvPr/>
          </p:nvCxnSpPr>
          <p:spPr bwMode="auto">
            <a:xfrm>
              <a:off x="2889588" y="3648665"/>
              <a:ext cx="559293" cy="1295"/>
            </a:xfrm>
            <a:prstGeom prst="line">
              <a:avLst/>
            </a:prstGeom>
            <a:noFill/>
            <a:ln w="50800">
              <a:solidFill>
                <a:srgbClr val="0000FF"/>
              </a:solidFill>
              <a:round/>
              <a:headEnd type="none" w="med" len="med"/>
              <a:tailEnd type="none" w="med" len="med"/>
            </a:ln>
          </p:spPr>
        </p:cxnSp>
        <p:cxnSp>
          <p:nvCxnSpPr>
            <p:cNvPr id="29" name="Straight Connector 13"/>
            <p:cNvCxnSpPr>
              <a:cxnSpLocks noChangeShapeType="1"/>
              <a:endCxn id="31" idx="2"/>
            </p:cNvCxnSpPr>
            <p:nvPr/>
          </p:nvCxnSpPr>
          <p:spPr bwMode="auto">
            <a:xfrm>
              <a:off x="2020873" y="4209253"/>
              <a:ext cx="1708421" cy="993005"/>
            </a:xfrm>
            <a:prstGeom prst="line">
              <a:avLst/>
            </a:prstGeom>
            <a:noFill/>
            <a:ln w="50800">
              <a:solidFill>
                <a:srgbClr val="0000FF"/>
              </a:solidFill>
              <a:round/>
              <a:headEnd type="none" w="med" len="med"/>
              <a:tailEnd type="none" w="med" len="med"/>
            </a:ln>
          </p:spPr>
        </p:cxnSp>
        <p:cxnSp>
          <p:nvCxnSpPr>
            <p:cNvPr id="30" name="Straight Connector 29"/>
            <p:cNvCxnSpPr>
              <a:cxnSpLocks noChangeShapeType="1"/>
            </p:cNvCxnSpPr>
            <p:nvPr/>
          </p:nvCxnSpPr>
          <p:spPr bwMode="auto">
            <a:xfrm rot="5400000">
              <a:off x="4038600" y="4549101"/>
              <a:ext cx="683581" cy="1294"/>
            </a:xfrm>
            <a:prstGeom prst="line">
              <a:avLst/>
            </a:prstGeom>
            <a:noFill/>
            <a:ln w="50800">
              <a:solidFill>
                <a:srgbClr val="0000FF"/>
              </a:solidFill>
              <a:round/>
              <a:headEnd type="none" w="med" len="med"/>
              <a:tailEnd type="none" w="med" len="med"/>
            </a:ln>
          </p:spPr>
        </p:cxnSp>
        <p:sp>
          <p:nvSpPr>
            <p:cNvPr id="31" name="TextBox 30"/>
            <p:cNvSpPr txBox="1"/>
            <p:nvPr/>
          </p:nvSpPr>
          <p:spPr>
            <a:xfrm>
              <a:off x="1842869" y="3472301"/>
              <a:ext cx="353415" cy="341103"/>
            </a:xfrm>
            <a:prstGeom prst="rect">
              <a:avLst/>
            </a:prstGeom>
            <a:noFill/>
          </p:spPr>
          <p:txBody>
            <a:bodyPr wrap="none" rtlCol="0">
              <a:spAutoFit/>
            </a:bodyPr>
            <a:lstStyle/>
            <a:p>
              <a:r>
                <a:rPr lang="en-US" sz="2400" dirty="0"/>
                <a:t>A</a:t>
              </a:r>
              <a:endParaRPr lang="en-US" sz="2400" dirty="0"/>
            </a:p>
          </p:txBody>
        </p:sp>
        <p:sp>
          <p:nvSpPr>
            <p:cNvPr id="32" name="TextBox 31"/>
            <p:cNvSpPr txBox="1"/>
            <p:nvPr/>
          </p:nvSpPr>
          <p:spPr>
            <a:xfrm>
              <a:off x="4197565" y="3472301"/>
              <a:ext cx="334842" cy="341103"/>
            </a:xfrm>
            <a:prstGeom prst="rect">
              <a:avLst/>
            </a:prstGeom>
            <a:noFill/>
          </p:spPr>
          <p:txBody>
            <a:bodyPr wrap="none" rtlCol="0">
              <a:spAutoFit/>
            </a:bodyPr>
            <a:lstStyle/>
            <a:p>
              <a:r>
                <a:rPr lang="en-US" sz="2400" dirty="0"/>
                <a:t>B</a:t>
              </a:r>
              <a:endParaRPr lang="en-US" sz="2400" dirty="0"/>
            </a:p>
          </p:txBody>
        </p:sp>
        <p:sp>
          <p:nvSpPr>
            <p:cNvPr id="33" name="TextBox 32"/>
            <p:cNvSpPr txBox="1"/>
            <p:nvPr/>
          </p:nvSpPr>
          <p:spPr>
            <a:xfrm>
              <a:off x="4197565" y="4859918"/>
              <a:ext cx="407484" cy="461665"/>
            </a:xfrm>
            <a:prstGeom prst="rect">
              <a:avLst/>
            </a:prstGeom>
            <a:noFill/>
          </p:spPr>
          <p:txBody>
            <a:bodyPr wrap="none" rtlCol="0">
              <a:spAutoFit/>
            </a:bodyPr>
            <a:lstStyle/>
            <a:p>
              <a:r>
                <a:rPr lang="en-US" sz="2400" dirty="0"/>
                <a:t>C</a:t>
              </a:r>
              <a:endParaRPr 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&amp; DV differences: </a:t>
            </a:r>
            <a:br>
              <a:rPr lang="en-US" dirty="0"/>
            </a:br>
            <a:r>
              <a:rPr lang="en-US" sz="3600" dirty="0">
                <a:solidFill>
                  <a:srgbClr val="0000FF"/>
                </a:solidFill>
              </a:rPr>
              <a:t>(2) Path-Vector routing</a:t>
            </a:r>
            <a:endParaRPr lang="en-US" sz="3600" dirty="0">
              <a:solidFill>
                <a:srgbClr val="0000FF"/>
              </a:solidFill>
            </a:endParaRPr>
          </a:p>
        </p:txBody>
      </p:sp>
      <p:sp>
        <p:nvSpPr>
          <p:cNvPr id="3" name="Content Placeholder 2"/>
          <p:cNvSpPr>
            <a:spLocks noGrp="1"/>
          </p:cNvSpPr>
          <p:nvPr>
            <p:ph idx="1"/>
          </p:nvPr>
        </p:nvSpPr>
        <p:spPr/>
        <p:txBody>
          <a:bodyPr/>
          <a:lstStyle/>
          <a:p>
            <a:r>
              <a:rPr lang="en-US" dirty="0"/>
              <a:t>Key idea: advertise the entire path</a:t>
            </a:r>
            <a:endParaRPr lang="en-US" dirty="0"/>
          </a:p>
          <a:p>
            <a:pPr lvl="1"/>
            <a:r>
              <a:rPr lang="en-US" dirty="0">
                <a:solidFill>
                  <a:srgbClr val="0000FF"/>
                </a:solidFill>
              </a:rPr>
              <a:t>Distance vector</a:t>
            </a:r>
            <a:r>
              <a:rPr lang="en-US" dirty="0"/>
              <a:t>: send </a:t>
            </a:r>
            <a:r>
              <a:rPr lang="en-US" dirty="0">
                <a:solidFill>
                  <a:srgbClr val="0000FF"/>
                </a:solidFill>
              </a:rPr>
              <a:t>distance metric</a:t>
            </a:r>
            <a:r>
              <a:rPr lang="en-US" dirty="0"/>
              <a:t> per </a:t>
            </a:r>
            <a:r>
              <a:rPr lang="en-US" dirty="0" err="1"/>
              <a:t>dest</a:t>
            </a:r>
            <a:r>
              <a:rPr lang="en-US" dirty="0"/>
              <a:t> d</a:t>
            </a:r>
            <a:endParaRPr lang="en-US" dirty="0"/>
          </a:p>
          <a:p>
            <a:pPr lvl="1"/>
            <a:r>
              <a:rPr lang="en-US" dirty="0">
                <a:solidFill>
                  <a:srgbClr val="0000FF"/>
                </a:solidFill>
              </a:rPr>
              <a:t>Path vector</a:t>
            </a:r>
            <a:r>
              <a:rPr lang="en-US" dirty="0"/>
              <a:t>: send the </a:t>
            </a:r>
            <a:r>
              <a:rPr lang="en-US" dirty="0">
                <a:solidFill>
                  <a:srgbClr val="0000FF"/>
                </a:solidFill>
              </a:rPr>
              <a:t>entire path</a:t>
            </a:r>
            <a:r>
              <a:rPr lang="en-US" dirty="0"/>
              <a:t> for each </a:t>
            </a:r>
            <a:r>
              <a:rPr lang="en-US" dirty="0" err="1"/>
              <a:t>dest</a:t>
            </a:r>
            <a:r>
              <a:rPr lang="en-US" dirty="0"/>
              <a:t> d</a:t>
            </a:r>
            <a:endParaRPr lang="en-US" dirty="0"/>
          </a:p>
          <a:p>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grpSp>
        <p:nvGrpSpPr>
          <p:cNvPr id="5" name="Group 4"/>
          <p:cNvGrpSpPr/>
          <p:nvPr/>
        </p:nvGrpSpPr>
        <p:grpSpPr>
          <a:xfrm>
            <a:off x="609600" y="4034049"/>
            <a:ext cx="7962410" cy="2061951"/>
            <a:chOff x="609600" y="4034049"/>
            <a:chExt cx="7962410" cy="2061951"/>
          </a:xfrm>
        </p:grpSpPr>
        <p:grpSp>
          <p:nvGrpSpPr>
            <p:cNvPr id="4" name="Group 3"/>
            <p:cNvGrpSpPr>
              <a:grpSpLocks noChangeAspect="1"/>
            </p:cNvGrpSpPr>
            <p:nvPr/>
          </p:nvGrpSpPr>
          <p:grpSpPr>
            <a:xfrm>
              <a:off x="609600" y="4038600"/>
              <a:ext cx="2407655" cy="1371600"/>
              <a:chOff x="2506370" y="3181293"/>
              <a:chExt cx="1802167" cy="1026664"/>
            </a:xfrm>
          </p:grpSpPr>
          <p:sp>
            <p:nvSpPr>
              <p:cNvPr id="16" name="Cloud 15"/>
              <p:cNvSpPr/>
              <p:nvPr/>
            </p:nvSpPr>
            <p:spPr bwMode="auto">
              <a:xfrm>
                <a:off x="2506370" y="3181293"/>
                <a:ext cx="1802167" cy="1026664"/>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ea typeface="Arial" panose="020B0604020202020204" pitchFamily="34" charset="0"/>
                  <a:cs typeface="Arial" panose="020B0604020202020204" pitchFamily="34" charset="0"/>
                </a:endParaRPr>
              </a:p>
            </p:txBody>
          </p:sp>
          <p:sp>
            <p:nvSpPr>
              <p:cNvPr id="19" name="TextBox 18"/>
              <p:cNvSpPr txBox="1"/>
              <p:nvPr/>
            </p:nvSpPr>
            <p:spPr>
              <a:xfrm>
                <a:off x="3199674" y="3472301"/>
                <a:ext cx="305008" cy="345563"/>
              </a:xfrm>
              <a:prstGeom prst="rect">
                <a:avLst/>
              </a:prstGeom>
              <a:noFill/>
            </p:spPr>
            <p:txBody>
              <a:bodyPr wrap="none" rtlCol="0">
                <a:spAutoFit/>
              </a:bodyPr>
              <a:lstStyle/>
              <a:p>
                <a:r>
                  <a:rPr lang="en-US" sz="2400" dirty="0">
                    <a:ea typeface="Arial" panose="020B0604020202020204" pitchFamily="34" charset="0"/>
                    <a:cs typeface="Arial" panose="020B0604020202020204" pitchFamily="34" charset="0"/>
                  </a:rPr>
                  <a:t>C</a:t>
                </a:r>
                <a:endParaRPr lang="en-US" sz="2400" dirty="0">
                  <a:ea typeface="Arial" panose="020B0604020202020204" pitchFamily="34" charset="0"/>
                  <a:cs typeface="Arial" panose="020B0604020202020204" pitchFamily="34" charset="0"/>
                </a:endParaRPr>
              </a:p>
            </p:txBody>
          </p:sp>
        </p:grpSp>
        <p:grpSp>
          <p:nvGrpSpPr>
            <p:cNvPr id="20" name="Group 19"/>
            <p:cNvGrpSpPr/>
            <p:nvPr/>
          </p:nvGrpSpPr>
          <p:grpSpPr>
            <a:xfrm>
              <a:off x="4251508" y="4211068"/>
              <a:ext cx="1802167" cy="1026664"/>
              <a:chOff x="2506370" y="3181293"/>
              <a:chExt cx="1802167" cy="1026664"/>
            </a:xfrm>
          </p:grpSpPr>
          <p:sp>
            <p:nvSpPr>
              <p:cNvPr id="21" name="Cloud 20"/>
              <p:cNvSpPr/>
              <p:nvPr/>
            </p:nvSpPr>
            <p:spPr bwMode="auto">
              <a:xfrm>
                <a:off x="2506370" y="3181293"/>
                <a:ext cx="1802167" cy="1026664"/>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ea typeface="Arial" panose="020B0604020202020204" pitchFamily="34" charset="0"/>
                  <a:cs typeface="Arial" panose="020B0604020202020204" pitchFamily="34" charset="0"/>
                </a:endParaRPr>
              </a:p>
            </p:txBody>
          </p:sp>
          <p:sp>
            <p:nvSpPr>
              <p:cNvPr id="22" name="TextBox 21"/>
              <p:cNvSpPr txBox="1"/>
              <p:nvPr/>
            </p:nvSpPr>
            <p:spPr>
              <a:xfrm>
                <a:off x="3199674" y="3472301"/>
                <a:ext cx="407484" cy="461665"/>
              </a:xfrm>
              <a:prstGeom prst="rect">
                <a:avLst/>
              </a:prstGeom>
              <a:noFill/>
            </p:spPr>
            <p:txBody>
              <a:bodyPr wrap="none" rtlCol="0">
                <a:spAutoFit/>
              </a:bodyPr>
              <a:lstStyle/>
              <a:p>
                <a:r>
                  <a:rPr lang="en-US" sz="2400" dirty="0">
                    <a:ea typeface="Arial" panose="020B0604020202020204" pitchFamily="34" charset="0"/>
                    <a:cs typeface="Arial" panose="020B0604020202020204" pitchFamily="34" charset="0"/>
                  </a:rPr>
                  <a:t>B</a:t>
                </a:r>
                <a:endParaRPr lang="en-US" sz="2400" dirty="0">
                  <a:ea typeface="Arial" panose="020B0604020202020204" pitchFamily="34" charset="0"/>
                  <a:cs typeface="Arial" panose="020B0604020202020204" pitchFamily="34" charset="0"/>
                </a:endParaRPr>
              </a:p>
            </p:txBody>
          </p:sp>
        </p:grpSp>
        <p:grpSp>
          <p:nvGrpSpPr>
            <p:cNvPr id="23" name="Group 22"/>
            <p:cNvGrpSpPr>
              <a:grpSpLocks noChangeAspect="1"/>
            </p:cNvGrpSpPr>
            <p:nvPr/>
          </p:nvGrpSpPr>
          <p:grpSpPr>
            <a:xfrm>
              <a:off x="7287928" y="4358640"/>
              <a:ext cx="1284082" cy="731520"/>
              <a:chOff x="2506370" y="3181293"/>
              <a:chExt cx="1802167" cy="1026664"/>
            </a:xfrm>
          </p:grpSpPr>
          <p:sp>
            <p:nvSpPr>
              <p:cNvPr id="24" name="Cloud 23"/>
              <p:cNvSpPr/>
              <p:nvPr/>
            </p:nvSpPr>
            <p:spPr bwMode="auto">
              <a:xfrm>
                <a:off x="2506370" y="3181293"/>
                <a:ext cx="1802167" cy="1026664"/>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ea typeface="Arial" panose="020B0604020202020204" pitchFamily="34" charset="0"/>
                  <a:cs typeface="Arial" panose="020B0604020202020204" pitchFamily="34" charset="0"/>
                </a:endParaRPr>
              </a:p>
            </p:txBody>
          </p:sp>
          <p:sp>
            <p:nvSpPr>
              <p:cNvPr id="34" name="TextBox 33"/>
              <p:cNvSpPr txBox="1"/>
              <p:nvPr/>
            </p:nvSpPr>
            <p:spPr>
              <a:xfrm>
                <a:off x="3199674" y="3472300"/>
                <a:ext cx="571890" cy="647931"/>
              </a:xfrm>
              <a:prstGeom prst="rect">
                <a:avLst/>
              </a:prstGeom>
              <a:noFill/>
            </p:spPr>
            <p:txBody>
              <a:bodyPr wrap="none" rtlCol="0">
                <a:spAutoFit/>
              </a:bodyPr>
              <a:lstStyle/>
              <a:p>
                <a:r>
                  <a:rPr lang="en-US" sz="2400" dirty="0">
                    <a:ea typeface="Arial" panose="020B0604020202020204" pitchFamily="34" charset="0"/>
                    <a:cs typeface="Arial" panose="020B0604020202020204" pitchFamily="34" charset="0"/>
                  </a:rPr>
                  <a:t>A</a:t>
                </a:r>
                <a:endParaRPr lang="en-US" sz="2400" dirty="0">
                  <a:ea typeface="Arial" panose="020B0604020202020204" pitchFamily="34" charset="0"/>
                  <a:cs typeface="Arial" panose="020B0604020202020204" pitchFamily="34" charset="0"/>
                </a:endParaRPr>
              </a:p>
            </p:txBody>
          </p:sp>
        </p:grpSp>
        <p:sp>
          <p:nvSpPr>
            <p:cNvPr id="35" name="Line 6"/>
            <p:cNvSpPr>
              <a:spLocks noChangeShapeType="1"/>
            </p:cNvSpPr>
            <p:nvPr/>
          </p:nvSpPr>
          <p:spPr bwMode="auto">
            <a:xfrm flipH="1" flipV="1">
              <a:off x="5889083" y="5048819"/>
              <a:ext cx="1535112" cy="0"/>
            </a:xfrm>
            <a:prstGeom prst="line">
              <a:avLst/>
            </a:prstGeom>
            <a:noFill/>
            <a:ln w="57150">
              <a:solidFill>
                <a:srgbClr val="3366FF"/>
              </a:solidFill>
              <a:round/>
              <a:headEnd type="arrow" w="med" len="med"/>
            </a:ln>
          </p:spPr>
          <p:txBody>
            <a:bodyPr/>
            <a:lstStyle/>
            <a:p>
              <a:endParaRPr lang="en-US">
                <a:ea typeface="Arial" panose="020B0604020202020204" pitchFamily="34" charset="0"/>
                <a:cs typeface="Arial" panose="020B0604020202020204" pitchFamily="34" charset="0"/>
              </a:endParaRPr>
            </a:p>
          </p:txBody>
        </p:sp>
        <p:sp>
          <p:nvSpPr>
            <p:cNvPr id="37" name="Line 10"/>
            <p:cNvSpPr>
              <a:spLocks noChangeShapeType="1"/>
            </p:cNvSpPr>
            <p:nvPr/>
          </p:nvSpPr>
          <p:spPr bwMode="auto">
            <a:xfrm flipH="1">
              <a:off x="2852738" y="5048819"/>
              <a:ext cx="1566862" cy="0"/>
            </a:xfrm>
            <a:prstGeom prst="line">
              <a:avLst/>
            </a:prstGeom>
            <a:noFill/>
            <a:ln w="57150">
              <a:solidFill>
                <a:srgbClr val="3366FF"/>
              </a:solidFill>
              <a:round/>
              <a:headEnd type="arrow" w="med" len="med"/>
            </a:ln>
          </p:spPr>
          <p:txBody>
            <a:bodyPr/>
            <a:lstStyle/>
            <a:p>
              <a:endParaRPr lang="en-US">
                <a:ea typeface="Arial" panose="020B0604020202020204" pitchFamily="34" charset="0"/>
                <a:cs typeface="Arial" panose="020B0604020202020204" pitchFamily="34" charset="0"/>
              </a:endParaRPr>
            </a:p>
          </p:txBody>
        </p:sp>
        <p:sp>
          <p:nvSpPr>
            <p:cNvPr id="38" name="Text Box 14"/>
            <p:cNvSpPr txBox="1">
              <a:spLocks noChangeArrowheads="1"/>
            </p:cNvSpPr>
            <p:nvPr/>
          </p:nvSpPr>
          <p:spPr bwMode="auto">
            <a:xfrm>
              <a:off x="7772400" y="5572780"/>
              <a:ext cx="404278" cy="523220"/>
            </a:xfrm>
            <a:prstGeom prst="rect">
              <a:avLst/>
            </a:prstGeom>
            <a:noFill/>
            <a:ln>
              <a:noFill/>
            </a:ln>
          </p:spPr>
          <p:txBody>
            <a:bodyPr wrap="none">
              <a:spAutoFit/>
            </a:bodyPr>
            <a:lstStyle>
              <a:lvl1pPr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37931725" indent="-37474525" eaLnBrk="0" hangingPunct="0">
                <a:defRPr sz="2000" b="1">
                  <a:solidFill>
                    <a:schemeClr val="tx1"/>
                  </a:solidFill>
                  <a:latin typeface="Courier New" panose="02070309020205020404" charset="0"/>
                  <a:ea typeface="MS PGothic" panose="020B0600070205080204" charset="-128"/>
                </a:defRPr>
              </a:lvl2pPr>
              <a:lvl3pPr eaLnBrk="0" hangingPunct="0">
                <a:defRPr sz="2000" b="1">
                  <a:solidFill>
                    <a:schemeClr val="tx1"/>
                  </a:solidFill>
                  <a:latin typeface="Courier New" panose="02070309020205020404" charset="0"/>
                  <a:ea typeface="MS PGothic" panose="020B0600070205080204" charset="-128"/>
                </a:defRPr>
              </a:lvl3pPr>
              <a:lvl4pPr eaLnBrk="0" hangingPunct="0">
                <a:defRPr sz="2000" b="1">
                  <a:solidFill>
                    <a:schemeClr val="tx1"/>
                  </a:solidFill>
                  <a:latin typeface="Courier New" panose="02070309020205020404" charset="0"/>
                  <a:ea typeface="MS PGothic" panose="020B0600070205080204" charset="-128"/>
                </a:defRPr>
              </a:lvl4pPr>
              <a:lvl5pPr eaLnBrk="0" hangingPunct="0">
                <a:defRPr sz="2000" b="1">
                  <a:solidFill>
                    <a:schemeClr val="tx1"/>
                  </a:solidFill>
                  <a:latin typeface="Courier New" panose="02070309020205020404" charset="0"/>
                  <a:ea typeface="MS PGothic" panose="020B0600070205080204" charset="-128"/>
                </a:defRPr>
              </a:lvl5pPr>
              <a:lvl6pPr marL="4572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9144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13716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18288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algn="l"/>
              <a:r>
                <a:rPr lang="en-US" sz="2800">
                  <a:latin typeface="Arial" panose="020B0604020202020204" pitchFamily="34" charset="0"/>
                  <a:ea typeface="Arial" panose="020B0604020202020204" pitchFamily="34" charset="0"/>
                  <a:cs typeface="Arial" panose="020B0604020202020204" pitchFamily="34" charset="0"/>
                </a:rPr>
                <a:t>d</a:t>
              </a:r>
              <a:endParaRPr lang="en-US" sz="2800">
                <a:latin typeface="Arial" panose="020B0604020202020204" pitchFamily="34" charset="0"/>
                <a:ea typeface="Arial" panose="020B0604020202020204" pitchFamily="34" charset="0"/>
                <a:cs typeface="Arial" panose="020B0604020202020204" pitchFamily="34" charset="0"/>
              </a:endParaRPr>
            </a:p>
          </p:txBody>
        </p:sp>
        <p:sp>
          <p:nvSpPr>
            <p:cNvPr id="39" name="Text Box 15"/>
            <p:cNvSpPr txBox="1">
              <a:spLocks noChangeArrowheads="1"/>
            </p:cNvSpPr>
            <p:nvPr/>
          </p:nvSpPr>
          <p:spPr bwMode="auto">
            <a:xfrm>
              <a:off x="2819400" y="4038600"/>
              <a:ext cx="1978427" cy="400110"/>
            </a:xfrm>
            <a:prstGeom prst="rect">
              <a:avLst/>
            </a:prstGeom>
            <a:noFill/>
            <a:ln>
              <a:noFill/>
            </a:ln>
          </p:spPr>
          <p:txBody>
            <a:bodyPr wrap="none">
              <a:spAutoFit/>
            </a:bodyPr>
            <a:lstStyle>
              <a:lvl1pPr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37931725" indent="-37474525" eaLnBrk="0" hangingPunct="0">
                <a:defRPr sz="2000" b="1">
                  <a:solidFill>
                    <a:schemeClr val="tx1"/>
                  </a:solidFill>
                  <a:latin typeface="Courier New" panose="02070309020205020404" charset="0"/>
                  <a:ea typeface="MS PGothic" panose="020B0600070205080204" charset="-128"/>
                </a:defRPr>
              </a:lvl2pPr>
              <a:lvl3pPr eaLnBrk="0" hangingPunct="0">
                <a:defRPr sz="2000" b="1">
                  <a:solidFill>
                    <a:schemeClr val="tx1"/>
                  </a:solidFill>
                  <a:latin typeface="Courier New" panose="02070309020205020404" charset="0"/>
                  <a:ea typeface="MS PGothic" panose="020B0600070205080204" charset="-128"/>
                </a:defRPr>
              </a:lvl3pPr>
              <a:lvl4pPr eaLnBrk="0" hangingPunct="0">
                <a:defRPr sz="2000" b="1">
                  <a:solidFill>
                    <a:schemeClr val="tx1"/>
                  </a:solidFill>
                  <a:latin typeface="Courier New" panose="02070309020205020404" charset="0"/>
                  <a:ea typeface="MS PGothic" panose="020B0600070205080204" charset="-128"/>
                </a:defRPr>
              </a:lvl4pPr>
              <a:lvl5pPr eaLnBrk="0" hangingPunct="0">
                <a:defRPr sz="2000" b="1">
                  <a:solidFill>
                    <a:schemeClr val="tx1"/>
                  </a:solidFill>
                  <a:latin typeface="Courier New" panose="02070309020205020404" charset="0"/>
                  <a:ea typeface="MS PGothic" panose="020B0600070205080204" charset="-128"/>
                </a:defRPr>
              </a:lvl5pPr>
              <a:lvl6pPr marL="4572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9144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13716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18288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algn="l"/>
              <a:r>
                <a:rPr lang="ja-JP" altLang="en-US" dirty="0">
                  <a:solidFill>
                    <a:srgbClr val="FF0000"/>
                  </a:solidFill>
                  <a:latin typeface="Arial" panose="020B0604020202020204" pitchFamily="34" charset="0"/>
                  <a:ea typeface="Arial" panose="020B0604020202020204" pitchFamily="34" charset="0"/>
                  <a:cs typeface="Arial" panose="020B0604020202020204" pitchFamily="34" charset="0"/>
                </a:rPr>
                <a:t>“</a:t>
              </a:r>
              <a:r>
                <a:rPr lang="en-US" dirty="0">
                  <a:solidFill>
                    <a:srgbClr val="FF0000"/>
                  </a:solidFill>
                  <a:latin typeface="Arial" panose="020B0604020202020204" pitchFamily="34" charset="0"/>
                  <a:ea typeface="Arial" panose="020B0604020202020204" pitchFamily="34" charset="0"/>
                  <a:cs typeface="Arial" panose="020B0604020202020204" pitchFamily="34" charset="0"/>
                </a:rPr>
                <a:t>d: path (B,A)</a:t>
              </a:r>
              <a:r>
                <a:rPr lang="ja-JP" altLang="en-US" dirty="0">
                  <a:solidFill>
                    <a:srgbClr val="FF0000"/>
                  </a:solidFill>
                  <a:latin typeface="Arial" panose="020B0604020202020204" pitchFamily="34" charset="0"/>
                  <a:ea typeface="Arial" panose="020B0604020202020204" pitchFamily="34" charset="0"/>
                  <a:cs typeface="Arial" panose="020B0604020202020204" pitchFamily="34" charset="0"/>
                </a:rPr>
                <a:t>”</a:t>
              </a:r>
              <a:endParaRPr lang="en-US" b="0" dirty="0">
                <a:solidFill>
                  <a:srgbClr val="FF0000"/>
                </a:solidFill>
                <a:latin typeface="Arial" panose="020B0604020202020204" pitchFamily="34" charset="0"/>
                <a:ea typeface="Arial" panose="020B0604020202020204" pitchFamily="34" charset="0"/>
                <a:cs typeface="Arial" panose="020B0604020202020204" pitchFamily="34" charset="0"/>
              </a:endParaRPr>
            </a:p>
          </p:txBody>
        </p:sp>
        <p:sp>
          <p:nvSpPr>
            <p:cNvPr id="40" name="Line 16"/>
            <p:cNvSpPr>
              <a:spLocks noChangeShapeType="1"/>
            </p:cNvSpPr>
            <p:nvPr/>
          </p:nvSpPr>
          <p:spPr bwMode="auto">
            <a:xfrm flipH="1" flipV="1">
              <a:off x="3017254" y="4744018"/>
              <a:ext cx="1234254" cy="0"/>
            </a:xfrm>
            <a:prstGeom prst="line">
              <a:avLst/>
            </a:prstGeom>
            <a:noFill/>
            <a:ln w="38100">
              <a:solidFill>
                <a:srgbClr val="FF0000"/>
              </a:solidFill>
              <a:round/>
              <a:tailEnd type="triangle" w="med" len="med"/>
            </a:ln>
          </p:spPr>
          <p:txBody>
            <a:bodyPr/>
            <a:lstStyle/>
            <a:p>
              <a:endParaRPr lang="en-US">
                <a:ea typeface="Arial" panose="020B0604020202020204" pitchFamily="34" charset="0"/>
                <a:cs typeface="Arial" panose="020B0604020202020204" pitchFamily="34" charset="0"/>
              </a:endParaRPr>
            </a:p>
          </p:txBody>
        </p:sp>
        <p:sp>
          <p:nvSpPr>
            <p:cNvPr id="41" name="Text Box 17"/>
            <p:cNvSpPr txBox="1">
              <a:spLocks noChangeArrowheads="1"/>
            </p:cNvSpPr>
            <p:nvPr/>
          </p:nvSpPr>
          <p:spPr bwMode="auto">
            <a:xfrm>
              <a:off x="6165187" y="4034049"/>
              <a:ext cx="1721946" cy="400110"/>
            </a:xfrm>
            <a:prstGeom prst="rect">
              <a:avLst/>
            </a:prstGeom>
            <a:noFill/>
            <a:ln>
              <a:noFill/>
            </a:ln>
          </p:spPr>
          <p:txBody>
            <a:bodyPr wrap="none">
              <a:spAutoFit/>
            </a:bodyPr>
            <a:lstStyle>
              <a:lvl1pPr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37931725" indent="-37474525" eaLnBrk="0" hangingPunct="0">
                <a:defRPr sz="2000" b="1">
                  <a:solidFill>
                    <a:schemeClr val="tx1"/>
                  </a:solidFill>
                  <a:latin typeface="Courier New" panose="02070309020205020404" charset="0"/>
                  <a:ea typeface="MS PGothic" panose="020B0600070205080204" charset="-128"/>
                </a:defRPr>
              </a:lvl2pPr>
              <a:lvl3pPr eaLnBrk="0" hangingPunct="0">
                <a:defRPr sz="2000" b="1">
                  <a:solidFill>
                    <a:schemeClr val="tx1"/>
                  </a:solidFill>
                  <a:latin typeface="Courier New" panose="02070309020205020404" charset="0"/>
                  <a:ea typeface="MS PGothic" panose="020B0600070205080204" charset="-128"/>
                </a:defRPr>
              </a:lvl3pPr>
              <a:lvl4pPr eaLnBrk="0" hangingPunct="0">
                <a:defRPr sz="2000" b="1">
                  <a:solidFill>
                    <a:schemeClr val="tx1"/>
                  </a:solidFill>
                  <a:latin typeface="Courier New" panose="02070309020205020404" charset="0"/>
                  <a:ea typeface="MS PGothic" panose="020B0600070205080204" charset="-128"/>
                </a:defRPr>
              </a:lvl4pPr>
              <a:lvl5pPr eaLnBrk="0" hangingPunct="0">
                <a:defRPr sz="2000" b="1">
                  <a:solidFill>
                    <a:schemeClr val="tx1"/>
                  </a:solidFill>
                  <a:latin typeface="Courier New" panose="02070309020205020404" charset="0"/>
                  <a:ea typeface="MS PGothic" panose="020B0600070205080204" charset="-128"/>
                </a:defRPr>
              </a:lvl5pPr>
              <a:lvl6pPr marL="4572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9144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13716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18288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r>
                <a:rPr lang="ja-JP" altLang="en-US" dirty="0">
                  <a:solidFill>
                    <a:srgbClr val="FF0000"/>
                  </a:solidFill>
                  <a:latin typeface="Arial" panose="020B0604020202020204" pitchFamily="34" charset="0"/>
                  <a:ea typeface="Arial" panose="020B0604020202020204" pitchFamily="34" charset="0"/>
                  <a:cs typeface="Arial" panose="020B0604020202020204" pitchFamily="34" charset="0"/>
                </a:rPr>
                <a:t>“</a:t>
              </a:r>
              <a:r>
                <a:rPr lang="en-US" dirty="0">
                  <a:solidFill>
                    <a:srgbClr val="FF0000"/>
                  </a:solidFill>
                  <a:latin typeface="Arial" panose="020B0604020202020204" pitchFamily="34" charset="0"/>
                  <a:ea typeface="Arial" panose="020B0604020202020204" pitchFamily="34" charset="0"/>
                  <a:cs typeface="Arial" panose="020B0604020202020204" pitchFamily="34" charset="0"/>
                </a:rPr>
                <a:t>d: path (A)</a:t>
              </a:r>
              <a:r>
                <a:rPr lang="ja-JP" altLang="en-US" dirty="0">
                  <a:solidFill>
                    <a:srgbClr val="FF0000"/>
                  </a:solidFill>
                  <a:latin typeface="Arial" panose="020B0604020202020204" pitchFamily="34" charset="0"/>
                  <a:ea typeface="Arial" panose="020B0604020202020204" pitchFamily="34" charset="0"/>
                  <a:cs typeface="Arial" panose="020B0604020202020204" pitchFamily="34" charset="0"/>
                </a:rPr>
                <a:t>”</a:t>
              </a:r>
              <a:endParaRPr lang="en-US" dirty="0">
                <a:solidFill>
                  <a:srgbClr val="FF0000"/>
                </a:solidFill>
                <a:latin typeface="Arial" panose="020B0604020202020204" pitchFamily="34" charset="0"/>
                <a:ea typeface="Arial" panose="020B0604020202020204" pitchFamily="34" charset="0"/>
                <a:cs typeface="Arial" panose="020B0604020202020204" pitchFamily="34" charset="0"/>
              </a:endParaRPr>
            </a:p>
          </p:txBody>
        </p:sp>
        <p:sp>
          <p:nvSpPr>
            <p:cNvPr id="42" name="Line 18"/>
            <p:cNvSpPr>
              <a:spLocks noChangeShapeType="1"/>
            </p:cNvSpPr>
            <p:nvPr/>
          </p:nvSpPr>
          <p:spPr bwMode="auto">
            <a:xfrm flipH="1" flipV="1">
              <a:off x="6045600" y="4738959"/>
              <a:ext cx="1242328" cy="0"/>
            </a:xfrm>
            <a:prstGeom prst="line">
              <a:avLst/>
            </a:prstGeom>
            <a:noFill/>
            <a:ln w="38100">
              <a:solidFill>
                <a:srgbClr val="FF0000"/>
              </a:solidFill>
              <a:round/>
              <a:tailEnd type="triangle" w="med" len="med"/>
            </a:ln>
          </p:spPr>
          <p:txBody>
            <a:bodyPr/>
            <a:lstStyle/>
            <a:p>
              <a:endParaRPr lang="en-US">
                <a:ea typeface="Arial" panose="020B0604020202020204" pitchFamily="34" charset="0"/>
                <a:cs typeface="Arial" panose="020B0604020202020204" pitchFamily="34" charset="0"/>
              </a:endParaRPr>
            </a:p>
          </p:txBody>
        </p:sp>
        <p:sp>
          <p:nvSpPr>
            <p:cNvPr id="43" name="Text Box 19"/>
            <p:cNvSpPr txBox="1">
              <a:spLocks noChangeArrowheads="1"/>
            </p:cNvSpPr>
            <p:nvPr/>
          </p:nvSpPr>
          <p:spPr bwMode="auto">
            <a:xfrm>
              <a:off x="2971800" y="5172869"/>
              <a:ext cx="1374287" cy="400110"/>
            </a:xfrm>
            <a:prstGeom prst="rect">
              <a:avLst/>
            </a:prstGeom>
            <a:noFill/>
            <a:ln>
              <a:noFill/>
            </a:ln>
          </p:spPr>
          <p:txBody>
            <a:bodyPr wrap="none">
              <a:spAutoFit/>
            </a:bodyPr>
            <a:lstStyle>
              <a:lvl1pPr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37931725" indent="-37474525" eaLnBrk="0" hangingPunct="0">
                <a:defRPr sz="2000" b="1">
                  <a:solidFill>
                    <a:schemeClr val="tx1"/>
                  </a:solidFill>
                  <a:latin typeface="Courier New" panose="02070309020205020404" charset="0"/>
                  <a:ea typeface="MS PGothic" panose="020B0600070205080204" charset="-128"/>
                </a:defRPr>
              </a:lvl2pPr>
              <a:lvl3pPr eaLnBrk="0" hangingPunct="0">
                <a:defRPr sz="2000" b="1">
                  <a:solidFill>
                    <a:schemeClr val="tx1"/>
                  </a:solidFill>
                  <a:latin typeface="Courier New" panose="02070309020205020404" charset="0"/>
                  <a:ea typeface="MS PGothic" panose="020B0600070205080204" charset="-128"/>
                </a:defRPr>
              </a:lvl3pPr>
              <a:lvl4pPr eaLnBrk="0" hangingPunct="0">
                <a:defRPr sz="2000" b="1">
                  <a:solidFill>
                    <a:schemeClr val="tx1"/>
                  </a:solidFill>
                  <a:latin typeface="Courier New" panose="02070309020205020404" charset="0"/>
                  <a:ea typeface="MS PGothic" panose="020B0600070205080204" charset="-128"/>
                </a:defRPr>
              </a:lvl4pPr>
              <a:lvl5pPr eaLnBrk="0" hangingPunct="0">
                <a:defRPr sz="2000" b="1">
                  <a:solidFill>
                    <a:schemeClr val="tx1"/>
                  </a:solidFill>
                  <a:latin typeface="Courier New" panose="02070309020205020404" charset="0"/>
                  <a:ea typeface="MS PGothic" panose="020B0600070205080204" charset="-128"/>
                </a:defRPr>
              </a:lvl5pPr>
              <a:lvl6pPr marL="4572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9144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13716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18288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algn="l"/>
              <a:r>
                <a:rPr lang="en-US" b="0" dirty="0">
                  <a:solidFill>
                    <a:srgbClr val="3333FF"/>
                  </a:solidFill>
                  <a:latin typeface="Arial" panose="020B0604020202020204" pitchFamily="34" charset="0"/>
                  <a:ea typeface="Arial" panose="020B0604020202020204" pitchFamily="34" charset="0"/>
                  <a:cs typeface="Arial" panose="020B0604020202020204" pitchFamily="34" charset="0"/>
                </a:rPr>
                <a:t>data traffic</a:t>
              </a:r>
              <a:endParaRPr lang="en-US" b="0" dirty="0">
                <a:solidFill>
                  <a:srgbClr val="3333FF"/>
                </a:solidFill>
                <a:latin typeface="Arial" panose="020B0604020202020204" pitchFamily="34" charset="0"/>
                <a:ea typeface="Arial" panose="020B0604020202020204" pitchFamily="34" charset="0"/>
                <a:cs typeface="Arial" panose="020B0604020202020204" pitchFamily="34" charset="0"/>
              </a:endParaRPr>
            </a:p>
          </p:txBody>
        </p:sp>
        <p:sp>
          <p:nvSpPr>
            <p:cNvPr id="44" name="Text Box 20"/>
            <p:cNvSpPr txBox="1">
              <a:spLocks noChangeArrowheads="1"/>
            </p:cNvSpPr>
            <p:nvPr/>
          </p:nvSpPr>
          <p:spPr bwMode="auto">
            <a:xfrm>
              <a:off x="6019800" y="5172869"/>
              <a:ext cx="1374287" cy="400110"/>
            </a:xfrm>
            <a:prstGeom prst="rect">
              <a:avLst/>
            </a:prstGeom>
            <a:noFill/>
            <a:ln>
              <a:noFill/>
            </a:ln>
          </p:spPr>
          <p:txBody>
            <a:bodyPr wrap="none">
              <a:spAutoFit/>
            </a:bodyPr>
            <a:lstStyle>
              <a:lvl1pPr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37931725" indent="-37474525" eaLnBrk="0" hangingPunct="0">
                <a:defRPr sz="2000" b="1">
                  <a:solidFill>
                    <a:schemeClr val="tx1"/>
                  </a:solidFill>
                  <a:latin typeface="Courier New" panose="02070309020205020404" charset="0"/>
                  <a:ea typeface="MS PGothic" panose="020B0600070205080204" charset="-128"/>
                </a:defRPr>
              </a:lvl2pPr>
              <a:lvl3pPr eaLnBrk="0" hangingPunct="0">
                <a:defRPr sz="2000" b="1">
                  <a:solidFill>
                    <a:schemeClr val="tx1"/>
                  </a:solidFill>
                  <a:latin typeface="Courier New" panose="02070309020205020404" charset="0"/>
                  <a:ea typeface="MS PGothic" panose="020B0600070205080204" charset="-128"/>
                </a:defRPr>
              </a:lvl3pPr>
              <a:lvl4pPr eaLnBrk="0" hangingPunct="0">
                <a:defRPr sz="2000" b="1">
                  <a:solidFill>
                    <a:schemeClr val="tx1"/>
                  </a:solidFill>
                  <a:latin typeface="Courier New" panose="02070309020205020404" charset="0"/>
                  <a:ea typeface="MS PGothic" panose="020B0600070205080204" charset="-128"/>
                </a:defRPr>
              </a:lvl4pPr>
              <a:lvl5pPr eaLnBrk="0" hangingPunct="0">
                <a:defRPr sz="2000" b="1">
                  <a:solidFill>
                    <a:schemeClr val="tx1"/>
                  </a:solidFill>
                  <a:latin typeface="Courier New" panose="02070309020205020404" charset="0"/>
                  <a:ea typeface="MS PGothic" panose="020B0600070205080204" charset="-128"/>
                </a:defRPr>
              </a:lvl5pPr>
              <a:lvl6pPr marL="4572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9144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13716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1828800"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algn="l"/>
              <a:r>
                <a:rPr lang="en-US" b="0" dirty="0">
                  <a:solidFill>
                    <a:srgbClr val="3333FF"/>
                  </a:solidFill>
                  <a:latin typeface="Arial" panose="020B0604020202020204" pitchFamily="34" charset="0"/>
                  <a:ea typeface="Arial" panose="020B0604020202020204" pitchFamily="34" charset="0"/>
                  <a:cs typeface="Arial" panose="020B0604020202020204" pitchFamily="34" charset="0"/>
                </a:rPr>
                <a:t>data traffic</a:t>
              </a:r>
              <a:endParaRPr lang="en-US" b="0" dirty="0">
                <a:solidFill>
                  <a:srgbClr val="3333FF"/>
                </a:solidFill>
                <a:latin typeface="Arial" panose="020B0604020202020204" pitchFamily="34" charset="0"/>
                <a:ea typeface="Arial" panose="020B0604020202020204" pitchFamily="34" charset="0"/>
                <a:cs typeface="Arial" panose="020B0604020202020204" pitchFamily="34" charset="0"/>
              </a:endParaRPr>
            </a:p>
          </p:txBody>
        </p:sp>
        <p:sp>
          <p:nvSpPr>
            <p:cNvPr id="45" name="Line 6"/>
            <p:cNvSpPr>
              <a:spLocks noChangeShapeType="1"/>
            </p:cNvSpPr>
            <p:nvPr/>
          </p:nvSpPr>
          <p:spPr bwMode="auto">
            <a:xfrm flipH="1" flipV="1">
              <a:off x="8000998" y="5114640"/>
              <a:ext cx="0" cy="524160"/>
            </a:xfrm>
            <a:prstGeom prst="line">
              <a:avLst/>
            </a:prstGeom>
            <a:noFill/>
            <a:ln w="57150">
              <a:solidFill>
                <a:srgbClr val="3366FF"/>
              </a:solidFill>
              <a:round/>
              <a:headEnd type="arrow" w="med" len="med"/>
            </a:ln>
          </p:spPr>
          <p:txBody>
            <a:bodyPr/>
            <a:lstStyle/>
            <a:p>
              <a:endParaRPr lang="en-US">
                <a:ea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&amp; DV differences: </a:t>
            </a:r>
            <a:br>
              <a:rPr lang="en-US" dirty="0"/>
            </a:br>
            <a:r>
              <a:rPr lang="en-US" sz="3600" dirty="0">
                <a:solidFill>
                  <a:srgbClr val="0000FF"/>
                </a:solidFill>
              </a:rPr>
              <a:t>(2) Path-Vector routing</a:t>
            </a:r>
            <a:endParaRPr lang="en-US" sz="3600" dirty="0">
              <a:solidFill>
                <a:srgbClr val="0000FF"/>
              </a:solidFill>
            </a:endParaRPr>
          </a:p>
        </p:txBody>
      </p:sp>
      <p:sp>
        <p:nvSpPr>
          <p:cNvPr id="3" name="Content Placeholder 2"/>
          <p:cNvSpPr>
            <a:spLocks noGrp="1"/>
          </p:cNvSpPr>
          <p:nvPr>
            <p:ph idx="1"/>
          </p:nvPr>
        </p:nvSpPr>
        <p:spPr/>
        <p:txBody>
          <a:bodyPr/>
          <a:lstStyle/>
          <a:p>
            <a:r>
              <a:rPr lang="en-US" dirty="0"/>
              <a:t>Key idea: advertise the entire path</a:t>
            </a:r>
            <a:endParaRPr lang="en-US" dirty="0"/>
          </a:p>
          <a:p>
            <a:pPr lvl="1"/>
            <a:r>
              <a:rPr lang="en-US" dirty="0">
                <a:solidFill>
                  <a:srgbClr val="0000FF"/>
                </a:solidFill>
              </a:rPr>
              <a:t>Distance vector</a:t>
            </a:r>
            <a:r>
              <a:rPr lang="en-US" dirty="0"/>
              <a:t>: send </a:t>
            </a:r>
            <a:r>
              <a:rPr lang="en-US" dirty="0">
                <a:solidFill>
                  <a:srgbClr val="0000FF"/>
                </a:solidFill>
              </a:rPr>
              <a:t>distance metric</a:t>
            </a:r>
            <a:r>
              <a:rPr lang="en-US" dirty="0"/>
              <a:t> per destination</a:t>
            </a:r>
            <a:endParaRPr lang="en-US" dirty="0"/>
          </a:p>
          <a:p>
            <a:pPr lvl="1"/>
            <a:r>
              <a:rPr lang="en-US" dirty="0">
                <a:solidFill>
                  <a:srgbClr val="0000FF"/>
                </a:solidFill>
              </a:rPr>
              <a:t>Path vector</a:t>
            </a:r>
            <a:r>
              <a:rPr lang="en-US" dirty="0"/>
              <a:t>: send the </a:t>
            </a:r>
            <a:r>
              <a:rPr lang="en-US" dirty="0">
                <a:solidFill>
                  <a:srgbClr val="0000FF"/>
                </a:solidFill>
              </a:rPr>
              <a:t>entire path</a:t>
            </a:r>
            <a:r>
              <a:rPr lang="en-US" dirty="0"/>
              <a:t> for each destination</a:t>
            </a:r>
            <a:endParaRPr lang="en-US" dirty="0"/>
          </a:p>
          <a:p>
            <a:r>
              <a:rPr lang="en-US" dirty="0"/>
              <a:t>Benefits</a:t>
            </a:r>
            <a:endParaRPr lang="en-US" dirty="0"/>
          </a:p>
          <a:p>
            <a:pPr lvl="1"/>
            <a:r>
              <a:rPr lang="en-US" dirty="0"/>
              <a:t>Loop avoidance is straightforward (simply discard paths with loops)</a:t>
            </a:r>
            <a:endParaRPr lang="en-US" dirty="0"/>
          </a:p>
          <a:p>
            <a:pPr lvl="1"/>
            <a:r>
              <a:rPr lang="en-US" dirty="0"/>
              <a:t>Flexible and expressive policies based on entire path</a:t>
            </a:r>
            <a:endParaRPr lang="en-US" dirty="0"/>
          </a:p>
          <a:p>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&amp; DV differences: </a:t>
            </a:r>
            <a:r>
              <a:rPr lang="en-US" sz="3600" dirty="0">
                <a:solidFill>
                  <a:srgbClr val="0000FF"/>
                </a:solidFill>
              </a:rPr>
              <a:t>(3) Selective route advertisement</a:t>
            </a:r>
            <a:endParaRPr lang="en-US" sz="3600" dirty="0">
              <a:solidFill>
                <a:srgbClr val="0000FF"/>
              </a:solidFill>
            </a:endParaRPr>
          </a:p>
        </p:txBody>
      </p:sp>
      <p:sp>
        <p:nvSpPr>
          <p:cNvPr id="3" name="Content Placeholder 2"/>
          <p:cNvSpPr>
            <a:spLocks noGrp="1"/>
          </p:cNvSpPr>
          <p:nvPr>
            <p:ph idx="1"/>
          </p:nvPr>
        </p:nvSpPr>
        <p:spPr/>
        <p:txBody>
          <a:bodyPr/>
          <a:lstStyle/>
          <a:p>
            <a:r>
              <a:rPr lang="en-US" dirty="0">
                <a:ea typeface="MS PGothic" panose="020B0600070205080204" charset="-128"/>
                <a:cs typeface="MS PGothic" panose="020B0600070205080204" charset="-128"/>
              </a:rPr>
              <a:t>For policy reasons, an AS may choose not to advertise a route to a destination </a:t>
            </a:r>
            <a:endParaRPr lang="en-US" dirty="0">
              <a:ea typeface="MS PGothic" panose="020B0600070205080204" charset="-128"/>
              <a:cs typeface="MS PGothic" panose="020B0600070205080204" charset="-128"/>
            </a:endParaRPr>
          </a:p>
          <a:p>
            <a:r>
              <a:rPr lang="en-US" dirty="0">
                <a:latin typeface="Arial" panose="020B0604020202020204" pitchFamily="34" charset="0"/>
                <a:ea typeface="MS PGothic" panose="020B0600070205080204" charset="-128"/>
                <a:cs typeface="MS PGothic" panose="020B0600070205080204" charset="-128"/>
                <a:sym typeface="Wingdings" panose="05000000000000000000"/>
              </a:rPr>
              <a:t>Hence, </a:t>
            </a:r>
            <a:r>
              <a:rPr lang="en-US" dirty="0">
                <a:solidFill>
                  <a:srgbClr val="0000FF"/>
                </a:solidFill>
                <a:latin typeface="Arial" panose="020B0604020202020204" pitchFamily="34" charset="0"/>
                <a:cs typeface="Arial" panose="020B0604020202020204" pitchFamily="34" charset="0"/>
                <a:sym typeface="Wingdings" panose="05000000000000000000"/>
              </a:rPr>
              <a:t>reachability is not guaranteed</a:t>
            </a:r>
            <a:r>
              <a:rPr lang="en-US" dirty="0">
                <a:latin typeface="Arial" panose="020B0604020202020204" pitchFamily="34" charset="0"/>
                <a:cs typeface="Arial" panose="020B0604020202020204" pitchFamily="34" charset="0"/>
                <a:sym typeface="Wingdings" panose="05000000000000000000"/>
              </a:rPr>
              <a:t> even if graph is physically connected</a:t>
            </a:r>
            <a:endParaRPr lang="en-US" dirty="0">
              <a:latin typeface="Arial" panose="020B0604020202020204" pitchFamily="34" charset="0"/>
              <a:cs typeface="Arial" panose="020B0604020202020204" pitchFamily="34" charset="0"/>
              <a:sym typeface="Wingdings" panose="05000000000000000000"/>
            </a:endParaRPr>
          </a:p>
        </p:txBody>
      </p:sp>
      <p:sp>
        <p:nvSpPr>
          <p:cNvPr id="21" name="Slide Number Placeholder 20"/>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
        <p:nvSpPr>
          <p:cNvPr id="7" name="Cloud 6"/>
          <p:cNvSpPr>
            <a:spLocks noChangeAspect="1"/>
          </p:cNvSpPr>
          <p:nvPr/>
        </p:nvSpPr>
        <p:spPr bwMode="auto">
          <a:xfrm>
            <a:off x="5082038" y="5274076"/>
            <a:ext cx="1309016" cy="745724"/>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8" name="Cloud 7"/>
          <p:cNvSpPr/>
          <p:nvPr/>
        </p:nvSpPr>
        <p:spPr bwMode="auto">
          <a:xfrm>
            <a:off x="4835463" y="3628896"/>
            <a:ext cx="1802167" cy="1026664"/>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9" name="Cloud 8"/>
          <p:cNvSpPr/>
          <p:nvPr/>
        </p:nvSpPr>
        <p:spPr bwMode="auto">
          <a:xfrm>
            <a:off x="2506369" y="3625973"/>
            <a:ext cx="1802167" cy="1026664"/>
          </a:xfrm>
          <a:prstGeom prst="cloud">
            <a:avLst/>
          </a:prstGeom>
          <a:solidFill>
            <a:schemeClr val="tx1">
              <a:lumMod val="20000"/>
              <a:lumOff val="80000"/>
            </a:schemeClr>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cxnSp>
        <p:nvCxnSpPr>
          <p:cNvPr id="11" name="Straight Connector 13"/>
          <p:cNvCxnSpPr>
            <a:cxnSpLocks noChangeShapeType="1"/>
          </p:cNvCxnSpPr>
          <p:nvPr/>
        </p:nvCxnSpPr>
        <p:spPr bwMode="auto">
          <a:xfrm>
            <a:off x="3377677" y="4653933"/>
            <a:ext cx="1708421" cy="993005"/>
          </a:xfrm>
          <a:prstGeom prst="line">
            <a:avLst/>
          </a:prstGeom>
          <a:noFill/>
          <a:ln w="50800">
            <a:solidFill>
              <a:srgbClr val="0000FF"/>
            </a:solidFill>
            <a:round/>
            <a:headEnd type="none" w="med" len="med"/>
            <a:tailEnd type="none" w="med" len="med"/>
          </a:ln>
        </p:spPr>
      </p:cxnSp>
      <p:cxnSp>
        <p:nvCxnSpPr>
          <p:cNvPr id="12" name="Straight Connector 11"/>
          <p:cNvCxnSpPr>
            <a:cxnSpLocks noChangeShapeType="1"/>
          </p:cNvCxnSpPr>
          <p:nvPr/>
        </p:nvCxnSpPr>
        <p:spPr bwMode="auto">
          <a:xfrm rot="5400000">
            <a:off x="5395404" y="4993781"/>
            <a:ext cx="683581" cy="1294"/>
          </a:xfrm>
          <a:prstGeom prst="line">
            <a:avLst/>
          </a:prstGeom>
          <a:noFill/>
          <a:ln w="50800">
            <a:solidFill>
              <a:srgbClr val="0000FF"/>
            </a:solidFill>
            <a:round/>
            <a:headEnd type="none" w="med" len="med"/>
            <a:tailEnd type="none" w="med" len="med"/>
          </a:ln>
        </p:spPr>
      </p:cxnSp>
      <p:sp>
        <p:nvSpPr>
          <p:cNvPr id="13" name="TextBox 12"/>
          <p:cNvSpPr txBox="1"/>
          <p:nvPr/>
        </p:nvSpPr>
        <p:spPr>
          <a:xfrm>
            <a:off x="3199673" y="3916981"/>
            <a:ext cx="353415" cy="341103"/>
          </a:xfrm>
          <a:prstGeom prst="rect">
            <a:avLst/>
          </a:prstGeom>
          <a:noFill/>
        </p:spPr>
        <p:txBody>
          <a:bodyPr wrap="none" rtlCol="0">
            <a:spAutoFit/>
          </a:bodyPr>
          <a:lstStyle/>
          <a:p>
            <a:r>
              <a:rPr lang="en-US" sz="2400" dirty="0"/>
              <a:t>A</a:t>
            </a:r>
            <a:endParaRPr lang="en-US" sz="2400" dirty="0"/>
          </a:p>
        </p:txBody>
      </p:sp>
      <p:sp>
        <p:nvSpPr>
          <p:cNvPr id="14" name="TextBox 13"/>
          <p:cNvSpPr txBox="1"/>
          <p:nvPr/>
        </p:nvSpPr>
        <p:spPr>
          <a:xfrm>
            <a:off x="5554369" y="3916981"/>
            <a:ext cx="334842" cy="341103"/>
          </a:xfrm>
          <a:prstGeom prst="rect">
            <a:avLst/>
          </a:prstGeom>
          <a:noFill/>
        </p:spPr>
        <p:txBody>
          <a:bodyPr wrap="none" rtlCol="0">
            <a:spAutoFit/>
          </a:bodyPr>
          <a:lstStyle/>
          <a:p>
            <a:r>
              <a:rPr lang="en-US" sz="2400" dirty="0"/>
              <a:t>B</a:t>
            </a:r>
            <a:endParaRPr lang="en-US" sz="2400" dirty="0"/>
          </a:p>
        </p:txBody>
      </p:sp>
      <p:sp>
        <p:nvSpPr>
          <p:cNvPr id="15" name="TextBox 14"/>
          <p:cNvSpPr txBox="1"/>
          <p:nvPr/>
        </p:nvSpPr>
        <p:spPr>
          <a:xfrm>
            <a:off x="5554369" y="5304598"/>
            <a:ext cx="407484" cy="461665"/>
          </a:xfrm>
          <a:prstGeom prst="rect">
            <a:avLst/>
          </a:prstGeom>
          <a:noFill/>
        </p:spPr>
        <p:txBody>
          <a:bodyPr wrap="none" rtlCol="0">
            <a:spAutoFit/>
          </a:bodyPr>
          <a:lstStyle/>
          <a:p>
            <a:r>
              <a:rPr lang="en-US" sz="2400" dirty="0"/>
              <a:t>C</a:t>
            </a:r>
            <a:endParaRPr lang="en-US" sz="2400" dirty="0"/>
          </a:p>
        </p:txBody>
      </p:sp>
      <p:sp>
        <p:nvSpPr>
          <p:cNvPr id="16" name="TextBox 15"/>
          <p:cNvSpPr txBox="1"/>
          <p:nvPr/>
        </p:nvSpPr>
        <p:spPr>
          <a:xfrm>
            <a:off x="6590901" y="4175337"/>
            <a:ext cx="2374148" cy="1015663"/>
          </a:xfrm>
          <a:prstGeom prst="rect">
            <a:avLst/>
          </a:prstGeom>
          <a:noFill/>
        </p:spPr>
        <p:txBody>
          <a:bodyPr wrap="square" rtlCol="0">
            <a:spAutoFit/>
          </a:bodyPr>
          <a:lstStyle/>
          <a:p>
            <a:pPr algn="ctr"/>
            <a:r>
              <a:rPr lang="en-US" sz="2000">
                <a:solidFill>
                  <a:srgbClr val="0000FF"/>
                </a:solidFill>
              </a:rPr>
              <a:t>AS-C </a:t>
            </a:r>
            <a:r>
              <a:rPr lang="en-US" sz="2000" dirty="0">
                <a:solidFill>
                  <a:srgbClr val="0000FF"/>
                </a:solidFill>
              </a:rPr>
              <a:t>does not </a:t>
            </a:r>
            <a:r>
              <a:rPr lang="en-US" sz="2000">
                <a:solidFill>
                  <a:srgbClr val="0000FF"/>
                </a:solidFill>
              </a:rPr>
              <a:t>want to carry traffic to AS-B</a:t>
            </a:r>
            <a:endParaRPr lang="en-US" sz="2000">
              <a:solidFill>
                <a:srgbClr val="0000FF"/>
              </a:solidFill>
            </a:endParaRPr>
          </a:p>
        </p:txBody>
      </p:sp>
      <p:sp>
        <p:nvSpPr>
          <p:cNvPr id="17" name="Freeform 16"/>
          <p:cNvSpPr/>
          <p:nvPr/>
        </p:nvSpPr>
        <p:spPr bwMode="auto">
          <a:xfrm>
            <a:off x="3590103" y="4274016"/>
            <a:ext cx="1964266" cy="1283824"/>
          </a:xfrm>
          <a:custGeom>
            <a:avLst/>
            <a:gdLst>
              <a:gd name="connsiteX0" fmla="*/ 0 w 1964266"/>
              <a:gd name="connsiteY0" fmla="*/ 200722 h 1283824"/>
              <a:gd name="connsiteX1" fmla="*/ 1828800 w 1964266"/>
              <a:gd name="connsiteY1" fmla="*/ 1282391 h 1283824"/>
              <a:gd name="connsiteX2" fmla="*/ 1828800 w 1964266"/>
              <a:gd name="connsiteY2" fmla="*/ 0 h 1283824"/>
            </a:gdLst>
            <a:ahLst/>
            <a:cxnLst>
              <a:cxn ang="0">
                <a:pos x="connsiteX0" y="connsiteY0"/>
              </a:cxn>
              <a:cxn ang="0">
                <a:pos x="connsiteX1" y="connsiteY1"/>
              </a:cxn>
              <a:cxn ang="0">
                <a:pos x="connsiteX2" y="connsiteY2"/>
              </a:cxn>
            </a:cxnLst>
            <a:rect l="l" t="t" r="r" b="b"/>
            <a:pathLst>
              <a:path w="1964266" h="1283824">
                <a:moveTo>
                  <a:pt x="0" y="200722"/>
                </a:moveTo>
                <a:cubicBezTo>
                  <a:pt x="762000" y="758283"/>
                  <a:pt x="1524000" y="1315845"/>
                  <a:pt x="1828800" y="1282391"/>
                </a:cubicBezTo>
                <a:cubicBezTo>
                  <a:pt x="2133600" y="1248937"/>
                  <a:pt x="1828800" y="0"/>
                  <a:pt x="1828800" y="0"/>
                </a:cubicBezTo>
              </a:path>
            </a:pathLst>
          </a:custGeom>
          <a:noFill/>
          <a:ln w="38100" cap="flat" cmpd="sng" algn="ctr">
            <a:solidFill>
              <a:srgbClr val="0000FF"/>
            </a:solidFill>
            <a:prstDash val="solid"/>
            <a:round/>
            <a:headEnd type="none" w="med" len="med"/>
            <a:tailEnd type="stealth" w="med" len="lg"/>
          </a:ln>
          <a:effectLst/>
        </p:spPr>
        <p:txBody>
          <a:bodyPr vert="horz" wrap="none" lIns="91440" tIns="45720" rIns="91440" bIns="45720" numCol="1" rtlCol="0" anchor="ctr"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18" name="Multiply 17"/>
          <p:cNvSpPr/>
          <p:nvPr/>
        </p:nvSpPr>
        <p:spPr bwMode="auto">
          <a:xfrm>
            <a:off x="5189748" y="4676945"/>
            <a:ext cx="609600" cy="533400"/>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p:bldP spid="14" grpId="0"/>
      <p:bldP spid="15" grpId="0"/>
      <p:bldP spid="16" grpId="0"/>
      <p:bldP spid="17" grpId="0" animBg="1"/>
      <p:bldP spid="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&amp; DV differences: </a:t>
            </a:r>
            <a:br>
              <a:rPr lang="en-US" dirty="0"/>
            </a:br>
            <a:r>
              <a:rPr lang="en-US" sz="3600" dirty="0">
                <a:solidFill>
                  <a:srgbClr val="0000FF"/>
                </a:solidFill>
              </a:rPr>
              <a:t>(4) BGP may aggregate routes</a:t>
            </a:r>
            <a:endParaRPr lang="en-US" sz="3600" dirty="0">
              <a:solidFill>
                <a:srgbClr val="0000FF"/>
              </a:solidFill>
            </a:endParaRPr>
          </a:p>
        </p:txBody>
      </p:sp>
      <p:sp>
        <p:nvSpPr>
          <p:cNvPr id="3" name="Content Placeholder 2"/>
          <p:cNvSpPr>
            <a:spLocks noGrp="1"/>
          </p:cNvSpPr>
          <p:nvPr>
            <p:ph idx="1"/>
          </p:nvPr>
        </p:nvSpPr>
        <p:spPr/>
        <p:txBody>
          <a:bodyPr/>
          <a:lstStyle/>
          <a:p>
            <a:r>
              <a:rPr lang="en-US" dirty="0"/>
              <a:t>For scalability, BGP may aggregate routes for different prefixes</a:t>
            </a:r>
            <a:endParaRPr lang="en-US" dirty="0"/>
          </a:p>
        </p:txBody>
      </p:sp>
      <p:sp>
        <p:nvSpPr>
          <p:cNvPr id="10" name="Slide Number Placeholder 9"/>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grpSp>
        <p:nvGrpSpPr>
          <p:cNvPr id="4" name="Group 3"/>
          <p:cNvGrpSpPr/>
          <p:nvPr/>
        </p:nvGrpSpPr>
        <p:grpSpPr>
          <a:xfrm>
            <a:off x="533400" y="3150173"/>
            <a:ext cx="8458200" cy="3326827"/>
            <a:chOff x="533400" y="3150173"/>
            <a:chExt cx="8458200" cy="3326827"/>
          </a:xfrm>
        </p:grpSpPr>
        <p:sp>
          <p:nvSpPr>
            <p:cNvPr id="19" name="Cloud 18"/>
            <p:cNvSpPr/>
            <p:nvPr/>
          </p:nvSpPr>
          <p:spPr bwMode="auto">
            <a:xfrm>
              <a:off x="4191000" y="3474083"/>
              <a:ext cx="2590800" cy="12192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rPr>
                <a:t>AT&amp;T</a:t>
              </a:r>
              <a:br>
                <a:rPr kumimoji="0" lang="en-US" sz="2000" b="1" i="0" u="none" strike="noStrike" cap="none" normalizeH="0" baseline="0" dirty="0">
                  <a:ln>
                    <a:noFill/>
                  </a:ln>
                  <a:solidFill>
                    <a:schemeClr val="tx1"/>
                  </a:solidFill>
                  <a:effectLst/>
                  <a:latin typeface="+mn-lt"/>
                </a:rPr>
              </a:br>
              <a:r>
                <a:rPr kumimoji="0" lang="en-US" sz="2000" b="1" i="0" u="none" strike="noStrike" cap="none" normalizeH="0" baseline="0" dirty="0">
                  <a:ln>
                    <a:noFill/>
                  </a:ln>
                  <a:solidFill>
                    <a:schemeClr val="tx1"/>
                  </a:solidFill>
                  <a:effectLst/>
                  <a:latin typeface="+mn-lt"/>
                </a:rPr>
                <a:t>a.0.0.0/8</a:t>
              </a:r>
              <a:endParaRPr kumimoji="0" lang="en-US" sz="2000" b="1" i="0" u="none" strike="noStrike" cap="none" normalizeH="0" baseline="0" dirty="0">
                <a:ln>
                  <a:noFill/>
                </a:ln>
                <a:solidFill>
                  <a:schemeClr val="tx1"/>
                </a:solidFill>
                <a:effectLst/>
                <a:latin typeface="+mn-lt"/>
              </a:endParaRPr>
            </a:p>
          </p:txBody>
        </p:sp>
        <p:sp>
          <p:nvSpPr>
            <p:cNvPr id="20" name="Cloud 19"/>
            <p:cNvSpPr/>
            <p:nvPr/>
          </p:nvSpPr>
          <p:spPr bwMode="auto">
            <a:xfrm>
              <a:off x="533400" y="3397883"/>
              <a:ext cx="1905000" cy="12192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Courier New" panose="02070309020205020404" charset="0"/>
                </a:rPr>
                <a:t>France </a:t>
              </a:r>
              <a:br>
                <a:rPr kumimoji="0" lang="en-US" sz="2000" b="1" i="0" u="none" strike="noStrike" cap="none" normalizeH="0" baseline="0" dirty="0">
                  <a:ln>
                    <a:noFill/>
                  </a:ln>
                  <a:solidFill>
                    <a:schemeClr val="tx1"/>
                  </a:solidFill>
                  <a:effectLst/>
                  <a:latin typeface="Courier New" panose="02070309020205020404" charset="0"/>
                </a:rPr>
              </a:br>
              <a:r>
                <a:rPr kumimoji="0" lang="en-US" sz="2000" b="1" i="0" u="none" strike="noStrike" cap="none" normalizeH="0" baseline="0" dirty="0">
                  <a:ln>
                    <a:noFill/>
                  </a:ln>
                  <a:solidFill>
                    <a:schemeClr val="tx1"/>
                  </a:solidFill>
                  <a:effectLst/>
                  <a:latin typeface="Courier New" panose="02070309020205020404" charset="0"/>
                </a:rPr>
                <a:t>Telecom</a:t>
              </a:r>
              <a:endParaRPr kumimoji="0" lang="en-US" sz="2000" b="1" i="0" u="none" strike="noStrike" cap="none" normalizeH="0" baseline="0" dirty="0">
                <a:ln>
                  <a:noFill/>
                </a:ln>
                <a:solidFill>
                  <a:schemeClr val="tx1"/>
                </a:solidFill>
                <a:effectLst/>
                <a:latin typeface="Courier New" panose="02070309020205020404" charset="0"/>
              </a:endParaRPr>
            </a:p>
          </p:txBody>
        </p:sp>
        <p:sp>
          <p:nvSpPr>
            <p:cNvPr id="21" name="Cloud 20"/>
            <p:cNvSpPr/>
            <p:nvPr/>
          </p:nvSpPr>
          <p:spPr bwMode="auto">
            <a:xfrm>
              <a:off x="3276600" y="4921883"/>
              <a:ext cx="2133600" cy="1066800"/>
            </a:xfrm>
            <a:prstGeom prst="cloud">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mn-lt"/>
                </a:rPr>
                <a:t>UMICH-D</a:t>
              </a:r>
              <a:br>
                <a:rPr kumimoji="0" lang="en-US" sz="2000" b="1" i="0" u="none" strike="noStrike" cap="none" normalizeH="0" baseline="0" dirty="0">
                  <a:ln>
                    <a:noFill/>
                  </a:ln>
                  <a:solidFill>
                    <a:schemeClr val="tx1"/>
                  </a:solidFill>
                  <a:effectLst/>
                  <a:latin typeface="+mn-lt"/>
                </a:rPr>
              </a:br>
              <a:r>
                <a:rPr kumimoji="0" lang="en-US" sz="2000" b="1" i="0" u="none" strike="noStrike" cap="none" normalizeH="0" baseline="0" dirty="0">
                  <a:ln>
                    <a:noFill/>
                  </a:ln>
                  <a:solidFill>
                    <a:schemeClr val="tx1"/>
                  </a:solidFill>
                  <a:effectLst/>
                  <a:latin typeface="+mn-lt"/>
                </a:rPr>
                <a:t>a.b.0.0/16</a:t>
              </a:r>
              <a:endParaRPr kumimoji="0" lang="en-US" sz="2000" b="1" i="0" u="none" strike="noStrike" cap="none" normalizeH="0" baseline="0" dirty="0">
                <a:ln>
                  <a:noFill/>
                </a:ln>
                <a:solidFill>
                  <a:schemeClr val="tx1"/>
                </a:solidFill>
                <a:effectLst/>
                <a:latin typeface="+mn-lt"/>
              </a:endParaRPr>
            </a:p>
          </p:txBody>
        </p:sp>
        <p:sp>
          <p:nvSpPr>
            <p:cNvPr id="22" name="Cloud 21"/>
            <p:cNvSpPr/>
            <p:nvPr/>
          </p:nvSpPr>
          <p:spPr bwMode="auto">
            <a:xfrm>
              <a:off x="5638800" y="4921883"/>
              <a:ext cx="2133600" cy="1066800"/>
            </a:xfrm>
            <a:prstGeom prst="cloud">
              <a:avLst/>
            </a:prstGeom>
            <a:solidFill>
              <a:srgbClr val="D3A6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mn-lt"/>
                </a:rPr>
                <a:t>UMICH-AA</a:t>
              </a:r>
              <a:br>
                <a:rPr kumimoji="0" lang="en-US" sz="2000" b="1" i="0" u="none" strike="noStrike" cap="none" normalizeH="0" baseline="0" dirty="0">
                  <a:ln>
                    <a:noFill/>
                  </a:ln>
                  <a:solidFill>
                    <a:schemeClr val="tx1"/>
                  </a:solidFill>
                  <a:effectLst/>
                  <a:latin typeface="+mn-lt"/>
                </a:rPr>
              </a:br>
              <a:r>
                <a:rPr kumimoji="0" lang="en-US" sz="2000" b="1" i="0" u="none" strike="noStrike" cap="none" normalizeH="0" baseline="0" dirty="0">
                  <a:ln>
                    <a:noFill/>
                  </a:ln>
                  <a:solidFill>
                    <a:schemeClr val="tx1"/>
                  </a:solidFill>
                  <a:effectLst/>
                  <a:latin typeface="+mn-lt"/>
                </a:rPr>
                <a:t>a.c.0.0/16</a:t>
              </a:r>
              <a:endParaRPr kumimoji="0" lang="en-US" sz="2000" b="1" i="0" u="none" strike="noStrike" cap="none" normalizeH="0" baseline="0" dirty="0">
                <a:ln>
                  <a:noFill/>
                </a:ln>
                <a:solidFill>
                  <a:schemeClr val="tx1"/>
                </a:solidFill>
                <a:effectLst/>
                <a:latin typeface="+mn-lt"/>
              </a:endParaRPr>
            </a:p>
          </p:txBody>
        </p:sp>
        <p:sp>
          <p:nvSpPr>
            <p:cNvPr id="23" name="Freeform 22"/>
            <p:cNvSpPr/>
            <p:nvPr/>
          </p:nvSpPr>
          <p:spPr>
            <a:xfrm>
              <a:off x="2381365" y="3969443"/>
              <a:ext cx="2349040" cy="2507557"/>
            </a:xfrm>
            <a:custGeom>
              <a:avLst/>
              <a:gdLst>
                <a:gd name="connsiteX0" fmla="*/ 0 w 2349040"/>
                <a:gd name="connsiteY0" fmla="*/ 2513 h 2507557"/>
                <a:gd name="connsiteX1" fmla="*/ 2222607 w 2349040"/>
                <a:gd name="connsiteY1" fmla="*/ 231848 h 2507557"/>
                <a:gd name="connsiteX2" fmla="*/ 2010930 w 2349040"/>
                <a:gd name="connsiteY2" fmla="*/ 1466729 h 2507557"/>
                <a:gd name="connsiteX3" fmla="*/ 1481738 w 2349040"/>
                <a:gd name="connsiteY3" fmla="*/ 2507557 h 2507557"/>
              </a:gdLst>
              <a:ahLst/>
              <a:cxnLst>
                <a:cxn ang="0">
                  <a:pos x="connsiteX0" y="connsiteY0"/>
                </a:cxn>
                <a:cxn ang="0">
                  <a:pos x="connsiteX1" y="connsiteY1"/>
                </a:cxn>
                <a:cxn ang="0">
                  <a:pos x="connsiteX2" y="connsiteY2"/>
                </a:cxn>
                <a:cxn ang="0">
                  <a:pos x="connsiteX3" y="connsiteY3"/>
                </a:cxn>
              </a:cxnLst>
              <a:rect l="l" t="t" r="r" b="b"/>
              <a:pathLst>
                <a:path w="2349040" h="2507557">
                  <a:moveTo>
                    <a:pt x="0" y="2513"/>
                  </a:moveTo>
                  <a:cubicBezTo>
                    <a:pt x="943726" y="-4838"/>
                    <a:pt x="1887452" y="-12188"/>
                    <a:pt x="2222607" y="231848"/>
                  </a:cubicBezTo>
                  <a:cubicBezTo>
                    <a:pt x="2557762" y="475884"/>
                    <a:pt x="2134408" y="1087444"/>
                    <a:pt x="2010930" y="1466729"/>
                  </a:cubicBezTo>
                  <a:cubicBezTo>
                    <a:pt x="1887452" y="1846014"/>
                    <a:pt x="1481738" y="2507557"/>
                    <a:pt x="1481738" y="2507557"/>
                  </a:cubicBezTo>
                </a:path>
              </a:pathLst>
            </a:custGeom>
            <a:ln w="38100" cmpd="sng">
              <a:solidFill>
                <a:srgbClr val="4F81BD"/>
              </a:solidFill>
              <a:headEnd type="none"/>
              <a:tailEnd type="triangle"/>
            </a:ln>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cxnSp>
          <p:nvCxnSpPr>
            <p:cNvPr id="24" name="Straight Connector 23"/>
            <p:cNvCxnSpPr/>
            <p:nvPr/>
          </p:nvCxnSpPr>
          <p:spPr bwMode="auto">
            <a:xfrm flipH="1">
              <a:off x="4800600" y="4617083"/>
              <a:ext cx="228600" cy="304800"/>
            </a:xfrm>
            <a:prstGeom prst="line">
              <a:avLst/>
            </a:prstGeom>
            <a:noFill/>
            <a:ln w="5715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5943600" y="4540883"/>
              <a:ext cx="304800" cy="457200"/>
            </a:xfrm>
            <a:prstGeom prst="line">
              <a:avLst/>
            </a:prstGeom>
            <a:noFill/>
            <a:ln w="57150" cap="flat" cmpd="sng" algn="ctr">
              <a:solidFill>
                <a:srgbClr val="FF0000"/>
              </a:solidFill>
              <a:prstDash val="solid"/>
              <a:round/>
              <a:headEnd type="none" w="med" len="med"/>
              <a:tailEnd type="none" w="med" len="med"/>
            </a:ln>
            <a:effectLst/>
          </p:spPr>
        </p:cxnSp>
        <p:sp>
          <p:nvSpPr>
            <p:cNvPr id="26" name="Freeform 25"/>
            <p:cNvSpPr/>
            <p:nvPr/>
          </p:nvSpPr>
          <p:spPr>
            <a:xfrm>
              <a:off x="2469564" y="3830826"/>
              <a:ext cx="4939127" cy="2240427"/>
            </a:xfrm>
            <a:custGeom>
              <a:avLst/>
              <a:gdLst>
                <a:gd name="connsiteX0" fmla="*/ 0 w 4939127"/>
                <a:gd name="connsiteY0" fmla="*/ 0 h 2240427"/>
                <a:gd name="connsiteX1" fmla="*/ 3580867 w 4939127"/>
                <a:gd name="connsiteY1" fmla="*/ 105847 h 2240427"/>
                <a:gd name="connsiteX2" fmla="*/ 3580867 w 4939127"/>
                <a:gd name="connsiteY2" fmla="*/ 105847 h 2240427"/>
                <a:gd name="connsiteX3" fmla="*/ 4939127 w 4939127"/>
                <a:gd name="connsiteY3" fmla="*/ 2240427 h 2240427"/>
              </a:gdLst>
              <a:ahLst/>
              <a:cxnLst>
                <a:cxn ang="0">
                  <a:pos x="connsiteX0" y="connsiteY0"/>
                </a:cxn>
                <a:cxn ang="0">
                  <a:pos x="connsiteX1" y="connsiteY1"/>
                </a:cxn>
                <a:cxn ang="0">
                  <a:pos x="connsiteX2" y="connsiteY2"/>
                </a:cxn>
                <a:cxn ang="0">
                  <a:pos x="connsiteX3" y="connsiteY3"/>
                </a:cxn>
              </a:cxnLst>
              <a:rect l="l" t="t" r="r" b="b"/>
              <a:pathLst>
                <a:path w="4939127" h="2240427">
                  <a:moveTo>
                    <a:pt x="0" y="0"/>
                  </a:moveTo>
                  <a:lnTo>
                    <a:pt x="3580867" y="105847"/>
                  </a:lnTo>
                  <a:lnTo>
                    <a:pt x="3580867" y="105847"/>
                  </a:lnTo>
                  <a:lnTo>
                    <a:pt x="4939127" y="2240427"/>
                  </a:lnTo>
                </a:path>
              </a:pathLst>
            </a:custGeom>
            <a:ln w="38100" cmpd="sng">
              <a:solidFill>
                <a:srgbClr val="FF6600"/>
              </a:solidFill>
              <a:headEnd type="none"/>
              <a:tailEnd type="triangle"/>
            </a:ln>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7" name="Left Arrow 26"/>
            <p:cNvSpPr/>
            <p:nvPr/>
          </p:nvSpPr>
          <p:spPr bwMode="auto">
            <a:xfrm rot="10800000">
              <a:off x="2667000" y="3474083"/>
              <a:ext cx="1524000" cy="152400"/>
            </a:xfrm>
            <a:prstGeom prst="leftArrow">
              <a:avLst/>
            </a:prstGeom>
            <a:solidFill>
              <a:schemeClr val="tx2"/>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8" name="TextBox 27"/>
            <p:cNvSpPr txBox="1"/>
            <p:nvPr/>
          </p:nvSpPr>
          <p:spPr>
            <a:xfrm>
              <a:off x="2448828" y="3150173"/>
              <a:ext cx="1715534" cy="338554"/>
            </a:xfrm>
            <a:prstGeom prst="rect">
              <a:avLst/>
            </a:prstGeom>
            <a:noFill/>
          </p:spPr>
          <p:txBody>
            <a:bodyPr wrap="none" rtlCol="0">
              <a:spAutoFit/>
            </a:bodyPr>
            <a:lstStyle/>
            <a:p>
              <a:r>
                <a:rPr lang="en-US" b="0" dirty="0">
                  <a:latin typeface="+mn-lt"/>
                </a:rPr>
                <a:t>a.*.*.* is this way</a:t>
              </a:r>
              <a:endParaRPr lang="en-US" b="0" dirty="0">
                <a:latin typeface="+mn-lt"/>
              </a:endParaRPr>
            </a:p>
          </p:txBody>
        </p:sp>
        <p:sp>
          <p:nvSpPr>
            <p:cNvPr id="29" name="Cloud 28"/>
            <p:cNvSpPr/>
            <p:nvPr/>
          </p:nvSpPr>
          <p:spPr bwMode="auto">
            <a:xfrm>
              <a:off x="7543800" y="4191000"/>
              <a:ext cx="1447800" cy="990600"/>
            </a:xfrm>
            <a:prstGeom prst="cloud">
              <a:avLst/>
            </a:prstGeom>
            <a:solidFill>
              <a:schemeClr val="bg2"/>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1"/>
                  </a:solidFill>
                  <a:effectLst/>
                  <a:latin typeface="+mn-lt"/>
                </a:rPr>
                <a:t>foo.com</a:t>
              </a:r>
              <a:br>
                <a:rPr kumimoji="0" lang="en-US" sz="1800" b="1" i="0" u="none" strike="noStrike" cap="none" normalizeH="0" baseline="0" dirty="0">
                  <a:ln>
                    <a:noFill/>
                  </a:ln>
                  <a:solidFill>
                    <a:schemeClr val="tx1"/>
                  </a:solidFill>
                  <a:effectLst/>
                  <a:latin typeface="+mn-lt"/>
                </a:rPr>
              </a:br>
              <a:r>
                <a:rPr kumimoji="0" lang="en-US" sz="1800" b="0" i="0" u="none" strike="noStrike" cap="none" normalizeH="0" baseline="0" dirty="0">
                  <a:ln>
                    <a:noFill/>
                  </a:ln>
                  <a:solidFill>
                    <a:schemeClr val="tx1"/>
                  </a:solidFill>
                  <a:effectLst/>
                  <a:latin typeface="+mn-lt"/>
                </a:rPr>
                <a:t>a.d.0.0/16</a:t>
              </a:r>
              <a:endParaRPr kumimoji="0" lang="en-US" sz="1800" b="0" i="0" u="none" strike="noStrike" cap="none" normalizeH="0" baseline="0" dirty="0">
                <a:ln>
                  <a:noFill/>
                </a:ln>
                <a:solidFill>
                  <a:schemeClr val="tx1"/>
                </a:solidFill>
                <a:effectLst/>
                <a:latin typeface="+mn-lt"/>
              </a:endParaRPr>
            </a:p>
          </p:txBody>
        </p:sp>
        <p:cxnSp>
          <p:nvCxnSpPr>
            <p:cNvPr id="30" name="Straight Connector 29"/>
            <p:cNvCxnSpPr/>
            <p:nvPr/>
          </p:nvCxnSpPr>
          <p:spPr bwMode="auto">
            <a:xfrm>
              <a:off x="6781800" y="4114800"/>
              <a:ext cx="766491" cy="571500"/>
            </a:xfrm>
            <a:prstGeom prst="line">
              <a:avLst/>
            </a:prstGeom>
            <a:noFill/>
            <a:ln w="57150" cap="flat" cmpd="sng" algn="ctr">
              <a:solidFill>
                <a:srgbClr val="FF0000"/>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US" dirty="0"/>
          </a:p>
        </p:txBody>
      </p:sp>
      <p:sp>
        <p:nvSpPr>
          <p:cNvPr id="3" name="Content Placeholder 2"/>
          <p:cNvSpPr>
            <a:spLocks noGrp="1"/>
          </p:cNvSpPr>
          <p:nvPr>
            <p:ph idx="1"/>
          </p:nvPr>
        </p:nvSpPr>
        <p:spPr/>
        <p:txBody>
          <a:bodyPr/>
          <a:lstStyle/>
          <a:p>
            <a:r>
              <a:rPr lang="en-US" dirty="0"/>
              <a:t>Two key challenges in inter-domain routing</a:t>
            </a:r>
            <a:endParaRPr lang="en-US" dirty="0"/>
          </a:p>
          <a:p>
            <a:pPr lvl="1"/>
            <a:r>
              <a:rPr lang="en-US" dirty="0"/>
              <a:t>Scaling (Addressing)</a:t>
            </a:r>
            <a:endParaRPr lang="en-US" dirty="0"/>
          </a:p>
          <a:p>
            <a:pPr lvl="1"/>
            <a:r>
              <a:rPr lang="en-US" dirty="0"/>
              <a:t>Administrative structure (BGP)</a:t>
            </a:r>
            <a:endParaRPr lang="en-US" dirty="0"/>
          </a:p>
          <a:p>
            <a:pPr lvl="2"/>
            <a:r>
              <a:rPr lang="en-US" dirty="0"/>
              <a:t>Issues of autonomy, policy, privacy </a:t>
            </a:r>
            <a:endParaRPr lang="en-US" dirty="0"/>
          </a:p>
          <a:p>
            <a:endParaRPr lang="en-US" dirty="0"/>
          </a:p>
          <a:p>
            <a:r>
              <a:rPr lang="en-US" dirty="0">
                <a:solidFill>
                  <a:srgbClr val="0000FF"/>
                </a:solidFill>
              </a:rPr>
              <a:t>Next lecture</a:t>
            </a:r>
            <a:r>
              <a:rPr lang="en-US" dirty="0"/>
              <a:t>: BGP policies, protocol, and challenges</a:t>
            </a:r>
            <a:endParaRPr lang="en-US" dirty="0"/>
          </a:p>
        </p:txBody>
      </p:sp>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“Inter-domain” routing:</a:t>
            </a:r>
            <a:br>
              <a:rPr lang="en-US" dirty="0"/>
            </a:br>
            <a:r>
              <a:rPr lang="en-US" dirty="0"/>
              <a:t>Between ASes</a:t>
            </a:r>
            <a:endParaRPr lang="en-US" dirty="0"/>
          </a:p>
        </p:txBody>
      </p:sp>
      <p:sp>
        <p:nvSpPr>
          <p:cNvPr id="3" name="Content Placeholder 2"/>
          <p:cNvSpPr>
            <a:spLocks noGrp="1"/>
          </p:cNvSpPr>
          <p:nvPr>
            <p:ph idx="1"/>
          </p:nvPr>
        </p:nvSpPr>
        <p:spPr/>
        <p:txBody>
          <a:bodyPr/>
          <a:lstStyle/>
          <a:p>
            <a:r>
              <a:rPr lang="en-US" dirty="0"/>
              <a:t>Two key challenges</a:t>
            </a:r>
            <a:endParaRPr lang="en-US" dirty="0"/>
          </a:p>
          <a:p>
            <a:pPr lvl="1"/>
            <a:r>
              <a:rPr lang="en-US" dirty="0"/>
              <a:t>Scaling</a:t>
            </a:r>
            <a:endParaRPr lang="en-US" dirty="0"/>
          </a:p>
          <a:p>
            <a:pPr lvl="1"/>
            <a:r>
              <a:rPr lang="en-US" dirty="0"/>
              <a:t>Administrative structure </a:t>
            </a:r>
            <a:endParaRPr lang="en-US" dirty="0"/>
          </a:p>
          <a:p>
            <a:pPr lvl="2"/>
            <a:r>
              <a:rPr lang="en-US" dirty="0"/>
              <a:t>Issues of autonomy, policy, privacy </a:t>
            </a:r>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Addressing (so far)</a:t>
            </a:r>
            <a:endParaRPr lang="en-US" dirty="0"/>
          </a:p>
        </p:txBody>
      </p:sp>
      <p:sp>
        <p:nvSpPr>
          <p:cNvPr id="5" name="Content Placeholder 2"/>
          <p:cNvSpPr>
            <a:spLocks noGrp="1"/>
          </p:cNvSpPr>
          <p:nvPr>
            <p:ph idx="1"/>
          </p:nvPr>
        </p:nvSpPr>
        <p:spPr>
          <a:xfrm>
            <a:off x="457200" y="1719263"/>
            <a:ext cx="8229600" cy="4411662"/>
          </a:xfrm>
        </p:spPr>
        <p:txBody>
          <a:bodyPr/>
          <a:lstStyle/>
          <a:p>
            <a:r>
              <a:rPr lang="en-US" dirty="0"/>
              <a:t>Each host has a unique ID</a:t>
            </a:r>
            <a:endParaRPr lang="en-US" dirty="0"/>
          </a:p>
          <a:p>
            <a:r>
              <a:rPr lang="en-US" dirty="0">
                <a:solidFill>
                  <a:srgbClr val="0000FF"/>
                </a:solidFill>
              </a:rPr>
              <a:t>No particular structure</a:t>
            </a:r>
            <a:r>
              <a:rPr lang="en-US" dirty="0"/>
              <a:t> to those IDs</a:t>
            </a:r>
            <a:endParaRPr lang="en-US" dirty="0"/>
          </a:p>
          <a:p>
            <a:pPr lvl="1"/>
            <a:endParaRPr lang="en-US" dirty="0"/>
          </a:p>
          <a:p>
            <a:endParaRPr lang="en-US" dirty="0"/>
          </a:p>
        </p:txBody>
      </p:sp>
      <p:sp>
        <p:nvSpPr>
          <p:cNvPr id="6" name="Slide Number Placeholder 5"/>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dirty="0"/>
              <a:t>Recall: Forwarding</a:t>
            </a:r>
            <a:endParaRPr lang="en-US" dirty="0"/>
          </a:p>
        </p:txBody>
      </p:sp>
      <p:sp>
        <p:nvSpPr>
          <p:cNvPr id="34" name="Slide Number Placeholder 33"/>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fld>
            <a:endParaRPr lang="en-US"/>
          </a:p>
        </p:txBody>
      </p:sp>
      <p:sp>
        <p:nvSpPr>
          <p:cNvPr id="22" name="Cube 21"/>
          <p:cNvSpPr/>
          <p:nvPr/>
        </p:nvSpPr>
        <p:spPr bwMode="auto">
          <a:xfrm>
            <a:off x="2505374" y="3330844"/>
            <a:ext cx="637460" cy="382476"/>
          </a:xfrm>
          <a:prstGeom prst="cube">
            <a:avLst/>
          </a:prstGeom>
          <a:solidFill>
            <a:schemeClr val="tx1"/>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23" name="Cube 22"/>
          <p:cNvSpPr/>
          <p:nvPr/>
        </p:nvSpPr>
        <p:spPr bwMode="auto">
          <a:xfrm>
            <a:off x="4927723" y="3330844"/>
            <a:ext cx="637460" cy="382476"/>
          </a:xfrm>
          <a:prstGeom prst="cube">
            <a:avLst/>
          </a:prstGeom>
          <a:solidFill>
            <a:schemeClr val="tx1"/>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31" name="Cube 30"/>
          <p:cNvSpPr/>
          <p:nvPr/>
        </p:nvSpPr>
        <p:spPr bwMode="auto">
          <a:xfrm>
            <a:off x="3652803" y="3968305"/>
            <a:ext cx="637460" cy="382476"/>
          </a:xfrm>
          <a:prstGeom prst="cube">
            <a:avLst/>
          </a:prstGeom>
          <a:solidFill>
            <a:schemeClr val="tx1"/>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cxnSp>
        <p:nvCxnSpPr>
          <p:cNvPr id="69" name="Straight Connector 68"/>
          <p:cNvCxnSpPr>
            <a:endCxn id="22" idx="0"/>
          </p:cNvCxnSpPr>
          <p:nvPr/>
        </p:nvCxnSpPr>
        <p:spPr bwMode="auto">
          <a:xfrm>
            <a:off x="2776296" y="2438400"/>
            <a:ext cx="95618" cy="892444"/>
          </a:xfrm>
          <a:prstGeom prst="line">
            <a:avLst/>
          </a:prstGeom>
          <a:noFill/>
          <a:ln w="38100" cap="flat" cmpd="sng" algn="ctr">
            <a:solidFill>
              <a:schemeClr val="bg2">
                <a:lumMod val="90000"/>
              </a:schemeClr>
            </a:solidFill>
            <a:prstDash val="solid"/>
            <a:round/>
            <a:headEnd type="none" w="med" len="med"/>
            <a:tailEnd type="none" w="med" len="med"/>
          </a:ln>
          <a:effectLst/>
        </p:spPr>
      </p:cxnSp>
      <p:cxnSp>
        <p:nvCxnSpPr>
          <p:cNvPr id="74" name="Straight Connector 73"/>
          <p:cNvCxnSpPr>
            <a:stCxn id="31" idx="1"/>
          </p:cNvCxnSpPr>
          <p:nvPr/>
        </p:nvCxnSpPr>
        <p:spPr bwMode="auto">
          <a:xfrm flipH="1" flipV="1">
            <a:off x="3015344" y="3553956"/>
            <a:ext cx="908379" cy="509968"/>
          </a:xfrm>
          <a:prstGeom prst="line">
            <a:avLst/>
          </a:prstGeom>
          <a:noFill/>
          <a:ln w="38100" cap="flat" cmpd="sng" algn="ctr">
            <a:solidFill>
              <a:srgbClr val="D3A600"/>
            </a:solidFill>
            <a:prstDash val="solid"/>
            <a:round/>
            <a:headEnd type="none" w="med" len="med"/>
            <a:tailEnd type="none" w="med" len="med"/>
          </a:ln>
          <a:effectLst/>
        </p:spPr>
      </p:cxnSp>
      <p:cxnSp>
        <p:nvCxnSpPr>
          <p:cNvPr id="84" name="Straight Connector 83"/>
          <p:cNvCxnSpPr>
            <a:stCxn id="23" idx="2"/>
            <a:endCxn id="31" idx="5"/>
          </p:cNvCxnSpPr>
          <p:nvPr/>
        </p:nvCxnSpPr>
        <p:spPr bwMode="auto">
          <a:xfrm flipH="1">
            <a:off x="4290263" y="3569892"/>
            <a:ext cx="637460" cy="541841"/>
          </a:xfrm>
          <a:prstGeom prst="line">
            <a:avLst/>
          </a:prstGeom>
          <a:noFill/>
          <a:ln w="38100" cap="flat" cmpd="sng" algn="ctr">
            <a:solidFill>
              <a:srgbClr val="D3A600"/>
            </a:solidFill>
            <a:prstDash val="solid"/>
            <a:round/>
            <a:headEnd type="none" w="med" len="med"/>
            <a:tailEnd type="none" w="med" len="med"/>
          </a:ln>
          <a:effectLst/>
        </p:spPr>
      </p:cxnSp>
      <p:cxnSp>
        <p:nvCxnSpPr>
          <p:cNvPr id="90" name="Straight Connector 89"/>
          <p:cNvCxnSpPr>
            <a:endCxn id="31" idx="3"/>
          </p:cNvCxnSpPr>
          <p:nvPr/>
        </p:nvCxnSpPr>
        <p:spPr bwMode="auto">
          <a:xfrm flipV="1">
            <a:off x="3381882" y="4350781"/>
            <a:ext cx="541841" cy="764952"/>
          </a:xfrm>
          <a:prstGeom prst="line">
            <a:avLst/>
          </a:prstGeom>
          <a:noFill/>
          <a:ln w="38100" cap="flat" cmpd="sng" algn="ctr">
            <a:solidFill>
              <a:srgbClr val="D3A600"/>
            </a:solidFill>
            <a:prstDash val="solid"/>
            <a:round/>
            <a:headEnd type="none" w="med" len="med"/>
            <a:tailEnd type="none" w="med" len="med"/>
          </a:ln>
          <a:effectLst/>
        </p:spPr>
      </p:cxnSp>
      <p:cxnSp>
        <p:nvCxnSpPr>
          <p:cNvPr id="93" name="Straight Connector 92"/>
          <p:cNvCxnSpPr>
            <a:stCxn id="47" idx="1"/>
          </p:cNvCxnSpPr>
          <p:nvPr/>
        </p:nvCxnSpPr>
        <p:spPr bwMode="auto">
          <a:xfrm flipH="1">
            <a:off x="5565184" y="3251552"/>
            <a:ext cx="1273159" cy="206785"/>
          </a:xfrm>
          <a:prstGeom prst="line">
            <a:avLst/>
          </a:prstGeom>
          <a:noFill/>
          <a:ln w="38100" cap="flat" cmpd="sng" algn="ctr">
            <a:solidFill>
              <a:schemeClr val="bg2">
                <a:lumMod val="90000"/>
              </a:schemeClr>
            </a:solidFill>
            <a:prstDash val="solid"/>
            <a:round/>
            <a:headEnd type="none" w="med" len="med"/>
            <a:tailEnd type="none" w="med" len="med"/>
          </a:ln>
          <a:effectLst/>
        </p:spPr>
      </p:cxnSp>
      <p:cxnSp>
        <p:nvCxnSpPr>
          <p:cNvPr id="107" name="Straight Connector 106"/>
          <p:cNvCxnSpPr/>
          <p:nvPr/>
        </p:nvCxnSpPr>
        <p:spPr bwMode="auto">
          <a:xfrm>
            <a:off x="3923723" y="4350781"/>
            <a:ext cx="621524" cy="749016"/>
          </a:xfrm>
          <a:prstGeom prst="line">
            <a:avLst/>
          </a:prstGeom>
          <a:noFill/>
          <a:ln w="38100" cap="flat" cmpd="sng" algn="ctr">
            <a:solidFill>
              <a:srgbClr val="D3A600"/>
            </a:solidFill>
            <a:prstDash val="solid"/>
            <a:round/>
            <a:headEnd type="none" w="med" len="med"/>
            <a:tailEnd type="none" w="med" len="med"/>
          </a:ln>
          <a:effectLst/>
        </p:spPr>
      </p:cxnSp>
      <p:grpSp>
        <p:nvGrpSpPr>
          <p:cNvPr id="64" name="Group 37"/>
          <p:cNvGrpSpPr>
            <a:grpSpLocks noChangeAspect="1"/>
          </p:cNvGrpSpPr>
          <p:nvPr/>
        </p:nvGrpSpPr>
        <p:grpSpPr bwMode="auto">
          <a:xfrm>
            <a:off x="3266828" y="3129541"/>
            <a:ext cx="1529905" cy="402607"/>
            <a:chOff x="885372" y="3276600"/>
            <a:chExt cx="1172028" cy="228600"/>
          </a:xfrm>
        </p:grpSpPr>
        <p:sp>
          <p:nvSpPr>
            <p:cNvPr id="65" name="Rectangle 64"/>
            <p:cNvSpPr/>
            <p:nvPr/>
          </p:nvSpPr>
          <p:spPr>
            <a:xfrm>
              <a:off x="885372" y="3276600"/>
              <a:ext cx="791633" cy="2286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900" dirty="0"/>
                <a:t>111010010</a:t>
              </a:r>
              <a:endParaRPr lang="en-US" dirty="0"/>
            </a:p>
          </p:txBody>
        </p:sp>
        <p:sp>
          <p:nvSpPr>
            <p:cNvPr id="66" name="Rectangle 65"/>
            <p:cNvSpPr/>
            <p:nvPr/>
          </p:nvSpPr>
          <p:spPr>
            <a:xfrm>
              <a:off x="1677005" y="3276600"/>
              <a:ext cx="380395" cy="228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800" dirty="0">
                  <a:solidFill>
                    <a:schemeClr val="tx1"/>
                  </a:solidFill>
                </a:rPr>
                <a:t>MIT</a:t>
              </a:r>
              <a:endParaRPr lang="en-US" sz="800" dirty="0">
                <a:solidFill>
                  <a:schemeClr val="tx1"/>
                </a:solidFill>
              </a:endParaRPr>
            </a:p>
          </p:txBody>
        </p:sp>
      </p:grpSp>
      <p:sp>
        <p:nvSpPr>
          <p:cNvPr id="67" name="Cube 66"/>
          <p:cNvSpPr/>
          <p:nvPr/>
        </p:nvSpPr>
        <p:spPr bwMode="auto">
          <a:xfrm>
            <a:off x="3015342" y="5115733"/>
            <a:ext cx="637460" cy="382476"/>
          </a:xfrm>
          <a:prstGeom prst="cube">
            <a:avLst/>
          </a:prstGeom>
          <a:solidFill>
            <a:schemeClr val="tx1"/>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68" name="Cube 67"/>
          <p:cNvSpPr/>
          <p:nvPr/>
        </p:nvSpPr>
        <p:spPr bwMode="auto">
          <a:xfrm>
            <a:off x="4545247" y="4860749"/>
            <a:ext cx="637460" cy="382476"/>
          </a:xfrm>
          <a:prstGeom prst="cube">
            <a:avLst/>
          </a:prstGeom>
          <a:solidFill>
            <a:schemeClr val="tx1"/>
          </a:soli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Courier New" panose="02070309020205020404" charset="0"/>
            </a:endParaRPr>
          </a:p>
        </p:txBody>
      </p:sp>
      <p:sp>
        <p:nvSpPr>
          <p:cNvPr id="3" name="TextBox 2"/>
          <p:cNvSpPr txBox="1"/>
          <p:nvPr/>
        </p:nvSpPr>
        <p:spPr>
          <a:xfrm>
            <a:off x="2586784" y="3748578"/>
            <a:ext cx="689816" cy="566443"/>
          </a:xfrm>
          <a:prstGeom prst="rect">
            <a:avLst/>
          </a:prstGeom>
          <a:noFill/>
        </p:spPr>
        <p:txBody>
          <a:bodyPr wrap="none" rtlCol="0">
            <a:spAutoFit/>
          </a:bodyPr>
          <a:lstStyle/>
          <a:p>
            <a:r>
              <a:rPr lang="en-US" dirty="0"/>
              <a:t>#1</a:t>
            </a:r>
            <a:endParaRPr lang="en-US" dirty="0"/>
          </a:p>
        </p:txBody>
      </p:sp>
      <p:sp>
        <p:nvSpPr>
          <p:cNvPr id="70" name="TextBox 69"/>
          <p:cNvSpPr txBox="1"/>
          <p:nvPr/>
        </p:nvSpPr>
        <p:spPr>
          <a:xfrm>
            <a:off x="5029200" y="3780702"/>
            <a:ext cx="689816" cy="566443"/>
          </a:xfrm>
          <a:prstGeom prst="rect">
            <a:avLst/>
          </a:prstGeom>
          <a:noFill/>
        </p:spPr>
        <p:txBody>
          <a:bodyPr wrap="none" rtlCol="0">
            <a:spAutoFit/>
          </a:bodyPr>
          <a:lstStyle/>
          <a:p>
            <a:r>
              <a:rPr lang="en-US" dirty="0"/>
              <a:t>#2</a:t>
            </a:r>
            <a:endParaRPr lang="en-US" dirty="0"/>
          </a:p>
        </p:txBody>
      </p:sp>
      <p:sp>
        <p:nvSpPr>
          <p:cNvPr id="71" name="TextBox 70"/>
          <p:cNvSpPr txBox="1"/>
          <p:nvPr/>
        </p:nvSpPr>
        <p:spPr>
          <a:xfrm>
            <a:off x="3120184" y="5529557"/>
            <a:ext cx="689816" cy="566443"/>
          </a:xfrm>
          <a:prstGeom prst="rect">
            <a:avLst/>
          </a:prstGeom>
          <a:noFill/>
        </p:spPr>
        <p:txBody>
          <a:bodyPr wrap="none" rtlCol="0">
            <a:spAutoFit/>
          </a:bodyPr>
          <a:lstStyle/>
          <a:p>
            <a:r>
              <a:rPr lang="en-US" dirty="0"/>
              <a:t>#3</a:t>
            </a:r>
            <a:endParaRPr lang="en-US" dirty="0"/>
          </a:p>
        </p:txBody>
      </p:sp>
      <p:sp>
        <p:nvSpPr>
          <p:cNvPr id="72" name="TextBox 71"/>
          <p:cNvSpPr txBox="1"/>
          <p:nvPr/>
        </p:nvSpPr>
        <p:spPr>
          <a:xfrm>
            <a:off x="4648200" y="5243225"/>
            <a:ext cx="689816" cy="566443"/>
          </a:xfrm>
          <a:prstGeom prst="rect">
            <a:avLst/>
          </a:prstGeom>
          <a:noFill/>
        </p:spPr>
        <p:txBody>
          <a:bodyPr wrap="none" rtlCol="0">
            <a:spAutoFit/>
          </a:bodyPr>
          <a:lstStyle/>
          <a:p>
            <a:r>
              <a:rPr lang="en-US" dirty="0"/>
              <a:t>#4</a:t>
            </a:r>
            <a:endParaRPr lang="en-US" dirty="0"/>
          </a:p>
        </p:txBody>
      </p:sp>
      <p:graphicFrame>
        <p:nvGraphicFramePr>
          <p:cNvPr id="73" name="Table 72"/>
          <p:cNvGraphicFramePr>
            <a:graphicFrameLocks noGrp="1"/>
          </p:cNvGraphicFramePr>
          <p:nvPr/>
        </p:nvGraphicFramePr>
        <p:xfrm>
          <a:off x="6075152" y="4220209"/>
          <a:ext cx="1663369" cy="1477963"/>
        </p:xfrm>
        <a:graphic>
          <a:graphicData uri="http://schemas.openxmlformats.org/drawingml/2006/table">
            <a:tbl>
              <a:tblPr firstRow="1" bandRow="1">
                <a:tableStyleId>{125E5076-3810-47DD-B79F-674D7AD40C01}</a:tableStyleId>
              </a:tblPr>
              <a:tblGrid>
                <a:gridCol w="784927"/>
                <a:gridCol w="878442"/>
              </a:tblGrid>
              <a:tr h="351799">
                <a:tc>
                  <a:txBody>
                    <a:bodyPr/>
                    <a:lstStyle/>
                    <a:p>
                      <a:r>
                        <a:rPr lang="en-US" sz="1200" dirty="0">
                          <a:solidFill>
                            <a:schemeClr val="bg1"/>
                          </a:solidFill>
                        </a:rPr>
                        <a:t>Dst</a:t>
                      </a:r>
                      <a:endParaRPr lang="en-US" sz="1200" dirty="0">
                        <a:solidFill>
                          <a:schemeClr val="bg1"/>
                        </a:solidFill>
                      </a:endParaRPr>
                    </a:p>
                  </a:txBody>
                  <a:tcPr marT="45732" marB="45732">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p>
                      <a:r>
                        <a:rPr lang="en-US" sz="1200" dirty="0">
                          <a:solidFill>
                            <a:srgbClr val="FFFFFF"/>
                          </a:solidFill>
                        </a:rPr>
                        <a:t>Next</a:t>
                      </a:r>
                      <a:r>
                        <a:rPr lang="en-US" sz="1200" baseline="0" dirty="0">
                          <a:solidFill>
                            <a:srgbClr val="FFFFFF"/>
                          </a:solidFill>
                        </a:rPr>
                        <a:t> Hop</a:t>
                      </a:r>
                      <a:endParaRPr lang="en-US" sz="1200" dirty="0">
                        <a:solidFill>
                          <a:srgbClr val="FFFFFF"/>
                        </a:solidFill>
                      </a:endParaRPr>
                    </a:p>
                  </a:txBody>
                  <a:tcPr marT="45732" marB="45732">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281541">
                <a:tc>
                  <a:txBody>
                    <a:bodyPr/>
                    <a:lstStyle/>
                    <a:p>
                      <a:r>
                        <a:rPr lang="en-US" sz="1200" dirty="0">
                          <a:solidFill>
                            <a:schemeClr val="tx1"/>
                          </a:solidFill>
                        </a:rPr>
                        <a:t>UMICH</a:t>
                      </a:r>
                      <a:endParaRPr lang="en-US" sz="1200" dirty="0">
                        <a:solidFill>
                          <a:schemeClr val="tx1"/>
                        </a:solidFill>
                      </a:endParaRPr>
                    </a:p>
                  </a:txBody>
                  <a:tcPr marT="45732" marB="45732">
                    <a:lnL w="12700" cap="flat" cmpd="sng" algn="ctr">
                      <a:solidFill>
                        <a:srgbClr val="000000"/>
                      </a:solidFill>
                      <a:prstDash val="solid"/>
                      <a:round/>
                      <a:headEnd type="none" w="med" len="med"/>
                      <a:tailEnd type="none" w="med" len="med"/>
                    </a:lnL>
                  </a:tcPr>
                </a:tc>
                <a:tc>
                  <a:txBody>
                    <a:bodyPr/>
                    <a:lstStyle/>
                    <a:p>
                      <a:r>
                        <a:rPr lang="en-US" sz="1200" dirty="0">
                          <a:solidFill>
                            <a:schemeClr val="tx1"/>
                          </a:solidFill>
                        </a:rPr>
                        <a:t>1</a:t>
                      </a:r>
                      <a:endParaRPr lang="en-US" sz="1200" dirty="0">
                        <a:solidFill>
                          <a:schemeClr val="tx1"/>
                        </a:solidFill>
                      </a:endParaRPr>
                    </a:p>
                  </a:txBody>
                  <a:tcPr marT="45732" marB="45732">
                    <a:lnR w="12700" cap="flat" cmpd="sng" algn="ctr">
                      <a:solidFill>
                        <a:srgbClr val="000000"/>
                      </a:solidFill>
                      <a:prstDash val="solid"/>
                      <a:round/>
                      <a:headEnd type="none" w="med" len="med"/>
                      <a:tailEnd type="none" w="med" len="med"/>
                    </a:lnR>
                  </a:tcPr>
                </a:tc>
              </a:tr>
              <a:tr h="281541">
                <a:tc>
                  <a:txBody>
                    <a:bodyPr/>
                    <a:lstStyle/>
                    <a:p>
                      <a:r>
                        <a:rPr lang="en-US" sz="1200" dirty="0">
                          <a:solidFill>
                            <a:schemeClr val="tx1"/>
                          </a:solidFill>
                        </a:rPr>
                        <a:t>UCB</a:t>
                      </a:r>
                      <a:endParaRPr lang="en-US" sz="1200" dirty="0">
                        <a:solidFill>
                          <a:schemeClr val="tx1"/>
                        </a:solidFill>
                      </a:endParaRPr>
                    </a:p>
                  </a:txBody>
                  <a:tcPr marT="45732" marB="45732">
                    <a:lnL w="12700" cap="flat" cmpd="sng" algn="ctr">
                      <a:solidFill>
                        <a:srgbClr val="000000"/>
                      </a:solidFill>
                      <a:prstDash val="solid"/>
                      <a:round/>
                      <a:headEnd type="none" w="med" len="med"/>
                      <a:tailEnd type="none" w="med" len="med"/>
                    </a:lnL>
                  </a:tcPr>
                </a:tc>
                <a:tc>
                  <a:txBody>
                    <a:bodyPr/>
                    <a:lstStyle/>
                    <a:p>
                      <a:r>
                        <a:rPr lang="en-US" sz="1200" dirty="0">
                          <a:solidFill>
                            <a:schemeClr val="tx1"/>
                          </a:solidFill>
                        </a:rPr>
                        <a:t>3</a:t>
                      </a:r>
                      <a:endParaRPr lang="en-US" sz="1200" dirty="0">
                        <a:solidFill>
                          <a:schemeClr val="tx1"/>
                        </a:solidFill>
                      </a:endParaRPr>
                    </a:p>
                  </a:txBody>
                  <a:tcPr marT="45732" marB="45732">
                    <a:lnR w="12700" cap="flat" cmpd="sng" algn="ctr">
                      <a:solidFill>
                        <a:srgbClr val="000000"/>
                      </a:solidFill>
                      <a:prstDash val="solid"/>
                      <a:round/>
                      <a:headEnd type="none" w="med" len="med"/>
                      <a:tailEnd type="none" w="med" len="med"/>
                    </a:lnR>
                  </a:tcPr>
                </a:tc>
              </a:tr>
              <a:tr h="281541">
                <a:tc>
                  <a:txBody>
                    <a:bodyPr/>
                    <a:lstStyle/>
                    <a:p>
                      <a:r>
                        <a:rPr lang="en-US" sz="1200" dirty="0">
                          <a:solidFill>
                            <a:schemeClr val="tx1"/>
                          </a:solidFill>
                        </a:rPr>
                        <a:t>MIT</a:t>
                      </a:r>
                      <a:endParaRPr lang="en-US" sz="1200" dirty="0">
                        <a:solidFill>
                          <a:schemeClr val="tx1"/>
                        </a:solidFill>
                      </a:endParaRPr>
                    </a:p>
                  </a:txBody>
                  <a:tcPr marT="45732" marB="45732">
                    <a:lnL w="12700" cap="flat" cmpd="sng" algn="ctr">
                      <a:solidFill>
                        <a:srgbClr val="000000"/>
                      </a:solidFill>
                      <a:prstDash val="solid"/>
                      <a:round/>
                      <a:headEnd type="none" w="med" len="med"/>
                      <a:tailEnd type="none" w="med" len="med"/>
                    </a:lnL>
                  </a:tcPr>
                </a:tc>
                <a:tc>
                  <a:txBody>
                    <a:bodyPr/>
                    <a:lstStyle/>
                    <a:p>
                      <a:r>
                        <a:rPr lang="en-US" sz="1200" dirty="0">
                          <a:solidFill>
                            <a:schemeClr val="tx1"/>
                          </a:solidFill>
                        </a:rPr>
                        <a:t>2</a:t>
                      </a:r>
                      <a:endParaRPr lang="en-US" sz="1200" dirty="0">
                        <a:solidFill>
                          <a:schemeClr val="tx1"/>
                        </a:solidFill>
                      </a:endParaRPr>
                    </a:p>
                  </a:txBody>
                  <a:tcPr marT="45732" marB="45732">
                    <a:lnR w="12700" cap="flat" cmpd="sng" algn="ctr">
                      <a:solidFill>
                        <a:srgbClr val="000000"/>
                      </a:solidFill>
                      <a:prstDash val="solid"/>
                      <a:round/>
                      <a:headEnd type="none" w="med" len="med"/>
                      <a:tailEnd type="none" w="med" len="med"/>
                    </a:lnR>
                  </a:tcPr>
                </a:tc>
              </a:tr>
              <a:tr h="281541">
                <a:tc>
                  <a:txBody>
                    <a:bodyPr/>
                    <a:lstStyle/>
                    <a:p>
                      <a:r>
                        <a:rPr lang="en-US" sz="1200" dirty="0">
                          <a:solidFill>
                            <a:schemeClr val="tx1"/>
                          </a:solidFill>
                        </a:rPr>
                        <a:t>NYU</a:t>
                      </a:r>
                      <a:endParaRPr lang="en-US" sz="1200" dirty="0">
                        <a:solidFill>
                          <a:schemeClr val="tx1"/>
                        </a:solidFill>
                      </a:endParaRPr>
                    </a:p>
                  </a:txBody>
                  <a:tcPr marT="45732" marB="45732">
                    <a:lnL w="12700" cap="flat" cmpd="sng" algn="ctr">
                      <a:solidFill>
                        <a:srgbClr val="000000"/>
                      </a:solidFill>
                      <a:prstDash val="solid"/>
                      <a:round/>
                      <a:headEnd type="none" w="med" len="med"/>
                      <a:tailEnd type="none" w="med" len="med"/>
                    </a:lnL>
                    <a:lnB w="12700" cap="flat" cmpd="sng" algn="ctr">
                      <a:solidFill>
                        <a:srgbClr val="000000"/>
                      </a:solidFill>
                      <a:prstDash val="solid"/>
                      <a:round/>
                      <a:headEnd type="none" w="med" len="med"/>
                      <a:tailEnd type="none" w="med" len="med"/>
                    </a:lnB>
                  </a:tcPr>
                </a:tc>
                <a:tc>
                  <a:txBody>
                    <a:bodyPr/>
                    <a:lstStyle/>
                    <a:p>
                      <a:r>
                        <a:rPr lang="en-US" sz="1200" dirty="0">
                          <a:solidFill>
                            <a:schemeClr val="tx1"/>
                          </a:solidFill>
                        </a:rPr>
                        <a:t>4</a:t>
                      </a:r>
                      <a:endParaRPr lang="en-US" sz="1200" dirty="0">
                        <a:solidFill>
                          <a:schemeClr val="tx1"/>
                        </a:solidFill>
                      </a:endParaRPr>
                    </a:p>
                  </a:txBody>
                  <a:tcPr marT="45732" marB="45732">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bl>
          </a:graphicData>
        </a:graphic>
      </p:graphicFrame>
      <p:sp>
        <p:nvSpPr>
          <p:cNvPr id="77" name="Rounded Rectangle 76"/>
          <p:cNvSpPr/>
          <p:nvPr/>
        </p:nvSpPr>
        <p:spPr>
          <a:xfrm>
            <a:off x="5949158" y="5071256"/>
            <a:ext cx="1865564" cy="390525"/>
          </a:xfrm>
          <a:prstGeom prst="roundRect">
            <a:avLst/>
          </a:prstGeom>
          <a:solidFill>
            <a:srgbClr val="D3A600">
              <a:alpha val="24000"/>
            </a:srgb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TextBox 42"/>
          <p:cNvSpPr txBox="1"/>
          <p:nvPr/>
        </p:nvSpPr>
        <p:spPr>
          <a:xfrm>
            <a:off x="3729437" y="4448108"/>
            <a:ext cx="412292" cy="338554"/>
          </a:xfrm>
          <a:prstGeom prst="rect">
            <a:avLst/>
          </a:prstGeom>
          <a:noFill/>
        </p:spPr>
        <p:txBody>
          <a:bodyPr wrap="none" rtlCol="0">
            <a:spAutoFit/>
          </a:bodyPr>
          <a:lstStyle/>
          <a:p>
            <a:r>
              <a:rPr lang="en-US" dirty="0"/>
              <a:t>#0</a:t>
            </a:r>
            <a:endParaRPr lang="en-US" dirty="0"/>
          </a:p>
        </p:txBody>
      </p:sp>
      <p:sp>
        <p:nvSpPr>
          <p:cNvPr id="44" name="TextBox 43"/>
          <p:cNvSpPr txBox="1">
            <a:spLocks noChangeArrowheads="1"/>
          </p:cNvSpPr>
          <p:nvPr/>
        </p:nvSpPr>
        <p:spPr bwMode="auto">
          <a:xfrm>
            <a:off x="5813378" y="3925214"/>
            <a:ext cx="2137124" cy="276999"/>
          </a:xfrm>
          <a:prstGeom prst="rect">
            <a:avLst/>
          </a:prstGeom>
          <a:noFill/>
          <a:ln>
            <a:noFill/>
          </a:ln>
        </p:spPr>
        <p:txBody>
          <a:bodyPr wrap="none">
            <a:spAutoFit/>
          </a:bodyPr>
          <a:lstStyle>
            <a:lvl1pPr eaLnBrk="0" hangingPunct="0">
              <a:defRPr sz="2000" b="1">
                <a:solidFill>
                  <a:schemeClr val="tx1"/>
                </a:solidFill>
                <a:latin typeface="Courier New" panose="02070309020205020404" charset="0"/>
                <a:ea typeface="MS PGothic" panose="020B0600070205080204" charset="-128"/>
                <a:cs typeface="MS PGothic" panose="020B0600070205080204" charset="-128"/>
              </a:defRPr>
            </a:lvl1pPr>
            <a:lvl2pPr marL="742950" indent="-285750" eaLnBrk="0" hangingPunct="0">
              <a:defRPr sz="2000" b="1">
                <a:solidFill>
                  <a:schemeClr val="tx1"/>
                </a:solidFill>
                <a:latin typeface="Courier New" panose="02070309020205020404" charset="0"/>
                <a:ea typeface="MS PGothic" panose="020B0600070205080204" charset="-128"/>
              </a:defRPr>
            </a:lvl2pPr>
            <a:lvl3pPr marL="1143000" indent="-228600" eaLnBrk="0" hangingPunct="0">
              <a:defRPr sz="2000" b="1">
                <a:solidFill>
                  <a:schemeClr val="tx1"/>
                </a:solidFill>
                <a:latin typeface="Courier New" panose="02070309020205020404" charset="0"/>
                <a:ea typeface="MS PGothic" panose="020B0600070205080204" charset="-128"/>
              </a:defRPr>
            </a:lvl3pPr>
            <a:lvl4pPr marL="1600200" indent="-228600" eaLnBrk="0" hangingPunct="0">
              <a:defRPr sz="2000" b="1">
                <a:solidFill>
                  <a:schemeClr val="tx1"/>
                </a:solidFill>
                <a:latin typeface="Courier New" panose="02070309020205020404" charset="0"/>
                <a:ea typeface="MS PGothic" panose="020B0600070205080204" charset="-128"/>
              </a:defRPr>
            </a:lvl4pPr>
            <a:lvl5pPr marL="2057400" indent="-228600" eaLnBrk="0" hangingPunct="0">
              <a:defRPr sz="2000" b="1">
                <a:solidFill>
                  <a:schemeClr val="tx1"/>
                </a:solidFill>
                <a:latin typeface="Courier New" panose="02070309020205020404" charset="0"/>
                <a:ea typeface="MS PGothic" panose="020B0600070205080204" charset="-128"/>
              </a:defRPr>
            </a:lvl5pPr>
            <a:lvl6pPr marL="25146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6pPr>
            <a:lvl7pPr marL="29718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7pPr>
            <a:lvl8pPr marL="34290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8pPr>
            <a:lvl9pPr marL="3886200" indent="-228600" algn="r" eaLnBrk="0" fontAlgn="base" hangingPunct="0">
              <a:spcBef>
                <a:spcPct val="0"/>
              </a:spcBef>
              <a:spcAft>
                <a:spcPct val="0"/>
              </a:spcAft>
              <a:defRPr sz="2000" b="1">
                <a:solidFill>
                  <a:schemeClr val="tx1"/>
                </a:solidFill>
                <a:latin typeface="Courier New" panose="02070309020205020404" charset="0"/>
                <a:ea typeface="MS PGothic" panose="020B0600070205080204" charset="-128"/>
              </a:defRPr>
            </a:lvl9pPr>
          </a:lstStyle>
          <a:p>
            <a:pPr eaLnBrk="1" hangingPunct="1"/>
            <a:r>
              <a:rPr lang="en-US" sz="1200"/>
              <a:t>Forwarding Table @ #0</a:t>
            </a:r>
            <a:endParaRPr lang="en-US" sz="1200" dirty="0"/>
          </a:p>
        </p:txBody>
      </p:sp>
      <p:sp>
        <p:nvSpPr>
          <p:cNvPr id="46" name="TextBox 45"/>
          <p:cNvSpPr txBox="1"/>
          <p:nvPr/>
        </p:nvSpPr>
        <p:spPr>
          <a:xfrm>
            <a:off x="2174028" y="2109758"/>
            <a:ext cx="1092800" cy="338554"/>
          </a:xfrm>
          <a:prstGeom prst="rect">
            <a:avLst/>
          </a:prstGeom>
          <a:noFill/>
        </p:spPr>
        <p:txBody>
          <a:bodyPr wrap="none" rtlCol="0">
            <a:spAutoFit/>
          </a:bodyPr>
          <a:lstStyle/>
          <a:p>
            <a:r>
              <a:rPr lang="en-US"/>
              <a:t>To UMich</a:t>
            </a:r>
            <a:endParaRPr lang="en-US" dirty="0"/>
          </a:p>
        </p:txBody>
      </p:sp>
      <p:sp>
        <p:nvSpPr>
          <p:cNvPr id="47" name="TextBox 46"/>
          <p:cNvSpPr txBox="1"/>
          <p:nvPr/>
        </p:nvSpPr>
        <p:spPr>
          <a:xfrm>
            <a:off x="6838343" y="3082275"/>
            <a:ext cx="831510" cy="338554"/>
          </a:xfrm>
          <a:prstGeom prst="rect">
            <a:avLst/>
          </a:prstGeom>
          <a:noFill/>
        </p:spPr>
        <p:txBody>
          <a:bodyPr wrap="none" rtlCol="0">
            <a:spAutoFit/>
          </a:bodyPr>
          <a:lstStyle/>
          <a:p>
            <a:r>
              <a:rPr lang="en-US" dirty="0"/>
              <a:t>To MIT</a:t>
            </a:r>
            <a:endParaRPr lang="en-US" dirty="0"/>
          </a:p>
        </p:txBody>
      </p:sp>
      <p:sp>
        <p:nvSpPr>
          <p:cNvPr id="49" name="TextBox 48"/>
          <p:cNvSpPr txBox="1"/>
          <p:nvPr/>
        </p:nvSpPr>
        <p:spPr>
          <a:xfrm>
            <a:off x="2125501" y="5909846"/>
            <a:ext cx="919675" cy="338554"/>
          </a:xfrm>
          <a:prstGeom prst="rect">
            <a:avLst/>
          </a:prstGeom>
          <a:noFill/>
        </p:spPr>
        <p:txBody>
          <a:bodyPr wrap="none" rtlCol="0">
            <a:spAutoFit/>
          </a:bodyPr>
          <a:lstStyle/>
          <a:p>
            <a:r>
              <a:rPr lang="en-US" dirty="0"/>
              <a:t>To UCB</a:t>
            </a:r>
            <a:endParaRPr lang="en-US" dirty="0"/>
          </a:p>
        </p:txBody>
      </p:sp>
      <p:cxnSp>
        <p:nvCxnSpPr>
          <p:cNvPr id="50" name="Straight Connector 49"/>
          <p:cNvCxnSpPr>
            <a:stCxn id="67" idx="3"/>
            <a:endCxn id="49" idx="0"/>
          </p:cNvCxnSpPr>
          <p:nvPr/>
        </p:nvCxnSpPr>
        <p:spPr bwMode="auto">
          <a:xfrm flipH="1">
            <a:off x="2585339" y="5498209"/>
            <a:ext cx="700924" cy="411637"/>
          </a:xfrm>
          <a:prstGeom prst="line">
            <a:avLst/>
          </a:prstGeom>
          <a:noFill/>
          <a:ln w="38100" cap="flat" cmpd="sng" algn="ctr">
            <a:solidFill>
              <a:schemeClr val="bg2">
                <a:lumMod val="90000"/>
              </a:schemeClr>
            </a:solidFill>
            <a:prstDash val="solid"/>
            <a:round/>
            <a:headEnd type="none" w="med" len="med"/>
            <a:tailEnd type="none" w="med" len="med"/>
          </a:ln>
          <a:effectLst/>
        </p:spPr>
      </p:cxnSp>
      <p:cxnSp>
        <p:nvCxnSpPr>
          <p:cNvPr id="52" name="Straight Connector 51"/>
          <p:cNvCxnSpPr>
            <a:stCxn id="72" idx="0"/>
            <a:endCxn id="55" idx="0"/>
          </p:cNvCxnSpPr>
          <p:nvPr/>
        </p:nvCxnSpPr>
        <p:spPr bwMode="auto">
          <a:xfrm>
            <a:off x="4993108" y="5243225"/>
            <a:ext cx="447589" cy="540206"/>
          </a:xfrm>
          <a:prstGeom prst="line">
            <a:avLst/>
          </a:prstGeom>
          <a:noFill/>
          <a:ln w="38100" cap="flat" cmpd="sng" algn="ctr">
            <a:solidFill>
              <a:schemeClr val="bg2">
                <a:lumMod val="90000"/>
              </a:schemeClr>
            </a:solidFill>
            <a:prstDash val="solid"/>
            <a:round/>
            <a:headEnd type="none" w="med" len="med"/>
            <a:tailEnd type="none" w="med" len="med"/>
          </a:ln>
          <a:effectLst/>
        </p:spPr>
      </p:cxnSp>
      <p:sp>
        <p:nvSpPr>
          <p:cNvPr id="55" name="TextBox 54"/>
          <p:cNvSpPr txBox="1"/>
          <p:nvPr/>
        </p:nvSpPr>
        <p:spPr>
          <a:xfrm>
            <a:off x="4986470" y="5783431"/>
            <a:ext cx="908454" cy="338554"/>
          </a:xfrm>
          <a:prstGeom prst="rect">
            <a:avLst/>
          </a:prstGeom>
          <a:noFill/>
        </p:spPr>
        <p:txBody>
          <a:bodyPr wrap="none" rtlCol="0">
            <a:spAutoFit/>
          </a:bodyPr>
          <a:lstStyle/>
          <a:p>
            <a:r>
              <a:rPr lang="en-US" dirty="0"/>
              <a:t>To NYU</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key challenges</a:t>
            </a:r>
            <a:endParaRPr lang="en-US" dirty="0"/>
          </a:p>
        </p:txBody>
      </p:sp>
      <p:sp>
        <p:nvSpPr>
          <p:cNvPr id="3" name="Content Placeholder 2"/>
          <p:cNvSpPr>
            <a:spLocks noGrp="1"/>
          </p:cNvSpPr>
          <p:nvPr>
            <p:ph idx="1"/>
          </p:nvPr>
        </p:nvSpPr>
        <p:spPr/>
        <p:txBody>
          <a:bodyPr/>
          <a:lstStyle/>
          <a:p>
            <a:r>
              <a:rPr lang="en-US" dirty="0"/>
              <a:t>Scaling</a:t>
            </a:r>
            <a:endParaRPr lang="en-US" dirty="0"/>
          </a:p>
          <a:p>
            <a:r>
              <a:rPr lang="en-US" dirty="0"/>
              <a:t>Administrative structure </a:t>
            </a:r>
            <a:endParaRPr lang="en-US" dirty="0"/>
          </a:p>
          <a:p>
            <a:pPr lvl="1"/>
            <a:r>
              <a:rPr lang="en-US" dirty="0"/>
              <a:t>Issues of autonomy, policy, privacy </a:t>
            </a:r>
            <a:endParaRPr lang="en-US" dirty="0"/>
          </a:p>
        </p:txBody>
      </p:sp>
      <p:sp>
        <p:nvSpPr>
          <p:cNvPr id="8" name="Slide Number Placeholder 7"/>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fld>
            <a:endParaRPr lang="en-US"/>
          </a:p>
        </p:txBody>
      </p:sp>
    </p:spTree>
  </p:cSld>
  <p:clrMapOvr>
    <a:masterClrMapping/>
  </p:clrMapOvr>
</p:sld>
</file>

<file path=ppt/tags/tag1.xml><?xml version="1.0" encoding="utf-8"?>
<p:tagLst xmlns:p="http://schemas.openxmlformats.org/presentationml/2006/main">
  <p:tag name="commondata" val="eyJoZGlkIjoiYzFlYzU0ZWY2OTk0M2IwOGI2OGY0MWEzNDNiOWM4ODYifQ=="/>
</p:tagLst>
</file>

<file path=ppt/theme/theme1.xml><?xml version="1.0" encoding="utf-8"?>
<a:theme xmlns:a="http://schemas.openxmlformats.org/drawingml/2006/main" name="CSCI4430">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spPr>
      <a:bodyPr vert="horz" wrap="non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spPr>
      <a:bodyPr vert="horz" wrap="non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11000</Words>
  <Application>WPS 演示</Application>
  <PresentationFormat>全屏显示(4:3)</PresentationFormat>
  <Paragraphs>921</Paragraphs>
  <Slides>56</Slides>
  <Notes>21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56</vt:i4>
      </vt:variant>
    </vt:vector>
  </HeadingPairs>
  <TitlesOfParts>
    <vt:vector size="76" baseType="lpstr">
      <vt:lpstr>Arial</vt:lpstr>
      <vt:lpstr>宋体</vt:lpstr>
      <vt:lpstr>Wingdings</vt:lpstr>
      <vt:lpstr>MS PGothic</vt:lpstr>
      <vt:lpstr>Helvetica Neue</vt:lpstr>
      <vt:lpstr>Arial Black</vt:lpstr>
      <vt:lpstr>Monotype Sorts</vt:lpstr>
      <vt:lpstr>Wingdings</vt:lpstr>
      <vt:lpstr>Monotype Sorts</vt:lpstr>
      <vt:lpstr>Gill Sans</vt:lpstr>
      <vt:lpstr>Segoe Print</vt:lpstr>
      <vt:lpstr>Times New Roman</vt:lpstr>
      <vt:lpstr>Courier New</vt:lpstr>
      <vt:lpstr>微软雅黑</vt:lpstr>
      <vt:lpstr>Arial Unicode MS</vt:lpstr>
      <vt:lpstr>Wingdings</vt:lpstr>
      <vt:lpstr>Tahoma</vt:lpstr>
      <vt:lpstr>Arial</vt:lpstr>
      <vt:lpstr>ZapfDingbats</vt:lpstr>
      <vt:lpstr>CSCI4430</vt:lpstr>
      <vt:lpstr>ECE4016 Computer Networks  Lecture 14: Network Layer –  Inter-domain Routing</vt:lpstr>
      <vt:lpstr>Context and terminology</vt:lpstr>
      <vt:lpstr>AS-level Internet</vt:lpstr>
      <vt:lpstr>Autonomous systems (AS) </vt:lpstr>
      <vt:lpstr>“Intra-domain” routing:  Within an AS</vt:lpstr>
      <vt:lpstr>“Inter-domain” routing: Between ASes</vt:lpstr>
      <vt:lpstr>Recall: Addressing (so far)</vt:lpstr>
      <vt:lpstr>Recall: Forwarding</vt:lpstr>
      <vt:lpstr>Two key challenges</vt:lpstr>
      <vt:lpstr>Scaling </vt:lpstr>
      <vt:lpstr>A smaller table at node B?</vt:lpstr>
      <vt:lpstr>Re-number the end-systems?</vt:lpstr>
      <vt:lpstr>Scaling </vt:lpstr>
      <vt:lpstr>Two key challenges</vt:lpstr>
      <vt:lpstr>Administrative structure shapes inter-domain routing</vt:lpstr>
      <vt:lpstr>Choice of routing algorithm</vt:lpstr>
      <vt:lpstr>Agenda</vt:lpstr>
      <vt:lpstr>IP addressing</vt:lpstr>
      <vt:lpstr>Goal of addressing:  Scalable routing</vt:lpstr>
      <vt:lpstr>Aggregation works if…</vt:lpstr>
      <vt:lpstr>IP addressing is hierarchical</vt:lpstr>
      <vt:lpstr>IP addresses (IPv4)</vt:lpstr>
      <vt:lpstr>Hierarchy in IP addressing</vt:lpstr>
      <vt:lpstr>CIDR: Classless inter-domain routing</vt:lpstr>
      <vt:lpstr>CIDR example</vt:lpstr>
      <vt:lpstr>Before CIDR: Classful addressing</vt:lpstr>
      <vt:lpstr>IP addressing is hierarchical</vt:lpstr>
      <vt:lpstr>Allocation done hierarchically</vt:lpstr>
      <vt:lpstr>CIDR: Addresses allocated in contiguous prefix chunks</vt:lpstr>
      <vt:lpstr>FAKE example in more detail</vt:lpstr>
      <vt:lpstr>IP addressing is hierarchical</vt:lpstr>
      <vt:lpstr>IP addressing  Scalable routing? </vt:lpstr>
      <vt:lpstr>IP addressing  Scalable routing? </vt:lpstr>
      <vt:lpstr>IP addressing  Scalable routing? </vt:lpstr>
      <vt:lpstr>IP addressing  Scalable routing? </vt:lpstr>
      <vt:lpstr>IP addressing  Scalable routing? </vt:lpstr>
      <vt:lpstr>BGP: Border Gateway Protocol</vt:lpstr>
      <vt:lpstr>BGP (Today)</vt:lpstr>
      <vt:lpstr>Administrative structure shapes Inter-domain routing</vt:lpstr>
      <vt:lpstr> Topology &amp; policy shaped by inter-AS business relationship</vt:lpstr>
      <vt:lpstr>Business relationships</vt:lpstr>
      <vt:lpstr>Why peer?</vt:lpstr>
      <vt:lpstr>Routing follows the money!</vt:lpstr>
      <vt:lpstr>Routing follows the money!</vt:lpstr>
      <vt:lpstr>Routing follows the money!</vt:lpstr>
      <vt:lpstr>In short</vt:lpstr>
      <vt:lpstr>BGP (Today)</vt:lpstr>
      <vt:lpstr>Inter-domain routing: Setup</vt:lpstr>
      <vt:lpstr>BGP: Basic idea</vt:lpstr>
      <vt:lpstr>BGP inspired by Distance-Vector</vt:lpstr>
      <vt:lpstr>BGP &amp; DV differences: (1) Not picking shortest-path routes </vt:lpstr>
      <vt:lpstr>BGP &amp; DV differences:  (2) Path-Vector routing</vt:lpstr>
      <vt:lpstr>BGP &amp; DV differences:  (2) Path-Vector routing</vt:lpstr>
      <vt:lpstr>BGP &amp; DV differences: (3) Selective route advertisement</vt:lpstr>
      <vt:lpstr>BGP &amp; DV differences:  (4) BGP may aggregate routes</vt:lpstr>
      <vt:lpstr>Summary</vt:lpstr>
    </vt:vector>
  </TitlesOfParts>
  <Company>UC Riverside</Company>
  <LinksUpToDate>false</LinksUpToDate>
  <SharedDoc>false</SharedDoc>
  <HyperlinksChanged>false</HyperlinksChanged>
  <AppVersion>14.0000</AppVersion>
  <Pages>7</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creator>Harsha V. Madhyastha</dc:creator>
  <cp:lastModifiedBy>立</cp:lastModifiedBy>
  <cp:revision>1262</cp:revision>
  <cp:lastPrinted>1999-09-08T17:25:00Z</cp:lastPrinted>
  <dcterms:created xsi:type="dcterms:W3CDTF">2014-01-14T18:15:00Z</dcterms:created>
  <dcterms:modified xsi:type="dcterms:W3CDTF">2024-11-14T13:14:32Z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668AAF230EC04575B8F1DC4D26610761_13</vt:lpwstr>
  </property>
  <property fmtid="{D5CDD505-2E9C-101B-9397-08002B2CF9AE}" pid="3" name="KSOProductBuildVer">
    <vt:lpwstr>2052-12.1.0.18345</vt:lpwstr>
  </property>
</Properties>
</file>