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tiff" ContentType="image/tif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4"/>
  </p:notesMasterIdLst>
  <p:handoutMasterIdLst>
    <p:handoutMasterId r:id="rId41"/>
  </p:handoutMasterIdLst>
  <p:sldIdLst>
    <p:sldId id="638" r:id="rId3"/>
    <p:sldId id="487" r:id="rId5"/>
    <p:sldId id="513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9" r:id="rId18"/>
    <p:sldId id="530" r:id="rId19"/>
    <p:sldId id="528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45" r:id="rId35"/>
    <p:sldId id="577" r:id="rId36"/>
    <p:sldId id="578" r:id="rId37"/>
    <p:sldId id="579" r:id="rId38"/>
    <p:sldId id="580" r:id="rId39"/>
    <p:sldId id="512" r:id="rId40"/>
  </p:sldIdLst>
  <p:sldSz cx="9144000" cy="6858000" type="screen4x3"/>
  <p:notesSz cx="7315200" cy="96012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088053014" name="立" initials="立" lastIdx="3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35"/>
    <p:restoredTop sz="88049"/>
  </p:normalViewPr>
  <p:slideViewPr>
    <p:cSldViewPr showGuides="1">
      <p:cViewPr varScale="1">
        <p:scale>
          <a:sx n="165" d="100"/>
          <a:sy n="165" d="100"/>
        </p:scale>
        <p:origin x="22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1.xml"/><Relationship Id="rId45" Type="http://schemas.openxmlformats.org/officeDocument/2006/relationships/commentAuthors" Target="commentAuthors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88053014" dt="2024-11-14T22:46:18.598" idx="22">
    <p:pos x="4617" y="3195"/>
    <p:text>我要去到某个网络该怎么走</p:text>
  </p:cm>
  <p:cm authorId="1088053014" dt="2024-11-14T22:46:50.078" idx="23">
    <p:pos x="4511" y="3739"/>
    <p:text>我要告诉其他人你给我的消息吗，我能告诉哪些人？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88053014" dt="2024-11-14T22:19:36.904" idx="20">
    <p:pos x="4900" y="2816"/>
    <p:text>假设 R1 通过 eBGP 向 R2 传播了一条到达外部网络的路径，而 R3 通过 iBGP 也学到了相同的路径。如果通过 iBGP 的路由（例如经过更多的内部 AS 路由器的传递）不如通过 eBGP 的路由直接，BGP 会选择 通过 eBGP 学到的路径，因为它通常更接近目标，且 更直接。而且R3的iBGP的路由中间会写R2,因为是R2通过iBGP教会R3 eBGP中的信息的，R2中也会写R1，所以R3中会有个路径到R1(R1是边界路由器）,也就是说边界路由器的选择是通过iBGP的而不是通过IGP的，那么这种情况下有可能引入loop。比如R4告诉了R5，R5告诉了R6，R6又告诉R4。但是IGP不会有loop，因为用的是dijest算法</p:text>
  </p:cm>
  <p:cm authorId="1088053014" dt="2024-11-14T22:19:56.369" idx="21">
    <p:pos x="2314" y="3069"/>
    <p:text>IGP path？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88053014" dt="2024-11-14T22:50:51.144" idx="25">
    <p:pos x="1048" y="2554"/>
    <p:text>作用：在从BGP邻居接收路由信息时，Import Policy决定是否接收某条路由以及如何修改该路由的属性。例如，可以选择接受或拒绝某些路由信息，或者调整路由的权重（如通过更改本地优先级、AS路径等），以影响路由选择。
应用场景：运营商可能希望过滤掉某些不可信赖的路由信息，或者对路由的优先级进行调整，从而影响其自身的路由决策。例如，一个运营商可能会偏向自有的网络路径，而非外部路径。</p:text>
  </p:cm>
  <p:cm authorId="1088053014" dt="2024-11-14T22:51:11.286" idx="26">
    <p:pos x="4516" y="2524"/>
    <p:text>Export Policy：控制传播的路由信息，包括过滤、修改，并遵循Gao-Rexford规则以维持网络稳定性。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88053014" dt="2024-11-15T10:17:22.663" idx="28">
    <p:pos x="4710" y="1682"/>
    <p:text>这个问题并不是由BGP的路由策略（policy）或路径向量（path vector）本身引起的，而是由于BGP协议的设计导致的。BGP协议的机制允许AS自行宣告它们可以到达的前缀，但并不验证它们是否真的有通向该前缀的有效路径。</p:text>
  </p:cm>
  <p:cm authorId="1088053014" dt="2024-11-15T10:17:55.363" idx="29">
    <p:pos x="3962" y="1974"/>
    <p:text>BGP设计上假设每个AS会诚实地宣布它们实际可达的路由。但在实际情况中，AS可能故意或无意地宣布虚假的路由信息（例如声称能到达某些IP前缀，实际没有通路），这可能造成网络流量被错误引导或中断</p:text>
  </p:cm>
  <p:cm authorId="1088053014" dt="2024-11-15T10:19:25.670" idx="30">
    <p:pos x="3050" y="2798"/>
    <p:text>AS向其他AS宣告了某一条路由，但数据包实际传输时选择的是另一条路由。这种情况通常是出于流量管理、成本优化等方面的考虑。</p:text>
  </p:cm>
  <p:cm authorId="1088053014" dt="2024-11-15T10:19:58.400" idx="31">
    <p:pos x="4510" y="3130"/>
    <p:text>AS可能向其客户（或者相邻的AS）宣告一条“虚假的”短路径。例如，AS可能声称自己有一条直达目的地的短路径，以吸引流量，但实际上转发的路径可能比宣告的路径要长。
原因：这种行为可能出于竞争目的（如希望吸引更多流量从自己这里通过，从而获得更多收入）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88053014" dt="2024-11-15T10:21:29.707" idx="32">
    <p:pos x="4884" y="1646"/>
    <p:text>权宜之计</p:text>
  </p:cm>
  <p:cm authorId="1088053014" dt="2024-11-15T10:25:27.855" idx="33">
    <p:pos x="4846" y="2954"/>
    <p:text>这里主要强调的是hot potato导致的吗，并不是！看下一页ppt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88053014" dt="2024-11-15T10:29:04.364" idx="34">
    <p:pos x="1728" y="1366"/>
    <p:text>BGP需要在两个路由器之间建立持久的TCP连接（通常在TCP端口179上），这个连接称为BGP会话。
如果这个BGP会话中断（比如网络设备故障、网络连接不稳定、链路丢包、配置错误等原因导致会话断开），两个路由器之间的BGP邻居关系就会断开，从而无法交换路由信息。如果一个AS错误地将其路由表中不存在的前缀宣告给其他AS，可能会造成数据流量误导，甚至造成“黑洞”现象。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88053014" dt="2024-11-15T10:36:16.771" idx="35">
    <p:pos x="1646" y="3090"/>
    <p:text>在大型的自治系统（如互联网服务提供商 ISP 或大型企业网络）中，AS内部的路由器需要运行内部BGP（iBGP），以共享从外部获得的BGP路由信息。这是为了确保AS内部的所有路由器都能正确地转发数据包到达目的地。
AS中的内部路由器需要通过iBGP协议共享EBGP获得的路由信息，每个路由器都会将这些信息导入到自己的路由信息库（RIB），然后选择最佳路径并更新其转发表（FIB）。
但是，家庭网络和个人电脑通常不运行BGP
区别在于网络的规模和性质：
家庭网络不是一个AS：家庭网络只是ISP的一个客户网络，不是一个独立的自治系统。家庭路由器和个人电脑不需要与其他AS进行路由信息交换。
家庭路由器的功能有限：家庭路由器主要负责在本地网络中分发IP地址、进行网络地址转换（NAT）等。它通常只配置一个默认路由，将所有外部流量发送到ISP。
ISP负责BGP路由：您的家庭网络连接到ISP，ISP的网络设备（如核心路由器）才会运行BGP协议，负责与其他AS交换路由信息。</p:text>
  </p:cm>
  <p:cm authorId="1088053014" dt="2024-11-15T10:38:14.678" idx="36">
    <p:pos x="4954" y="2590"/>
    <p:text>配置主要是手动且临时的（Configuration is mostly manual and ad hoc）
含义：BGP 的配置通常需要网络工程师手动编写，缺乏统一的自动化工具或标准流程。
挑战：
耗时且易出错：手动配置复杂且繁琐，容易导致人为错误。
难以维护：当网络规模扩大，手动配置的维护成本和复杂性都会增加。
</p:text>
  </p:cm>
  <p:cm authorId="1088053014" dt="2024-11-15T10:38:45.561" idx="37">
    <p:pos x="4938" y="1106"/>
    <p:text>尽管 BGP 功能丰富，但在某些方面缺乏详细和明确的规范。例如，对于一些属性的解释和使用方式，协议并没有给出严格的指导。</p:text>
  </p:cm>
  <p:cm authorId="1088053014" dt="2024-11-15T10:39:04.634" idx="38">
    <p:pos x="166" y="166"/>
    <p:text>为实现 AS 范围的策略，需要在每台路由器上分别配置（Disjoint per-router configuration to effect AS-wide policy）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88053014" dt="2024-11-14T18:57:50.463" idx="1">
    <p:pos x="4840" y="2390"/>
    <p:text>“Hot potato routing” 是指网络运营商尽量避免让流量经过自己网络的过多部分，尤其是在流量到达网络的某个点后，尽快将流量转发出去，不做过多的内部处理。换句话说，运营商希望将流量尽早送出自己的网络，而不是把流量留在自己的网络内转发。
这样做的好处是减少带宽的使用和内网压力。例如，假设有一条路径直接将流量从A网络发送到B网络，而不是让流量在A网络内部传输更长的路径。A网络可能会选择尽早把流量发送出去，从而减少自己的带宽负载。</p:text>
  </p:cm>
  <p:cm authorId="1088053014" dt="2024-11-14T20:51:13.923" idx="6">
    <p:pos x="3423" y="1318"/>
    <p:text>可是为什么我将流量发送给客户会获得收入，客户付我钱又不是为了得到来自我这儿的流量，而是他的流量可以通过我这里</p:text>
  </p:cm>
  <p:cm authorId="1088053014" dt="2024-11-14T20:52:36.125" idx="7">
    <p:pos x="3664" y="1310"/>
    <p:text>客户支付费用给提供商，确实是为了让自己的流量能够通过提供商传递到其他网络（即出站流量）。然而，在互联网的路由和商业关系中，流量的双向性和路由选择策略导致了一些细微的经济动机，最终让“将流量发送给客户”也符合提供商的经济利益。
1. 客户支付的费用：客户支付给提供商的费用是为了获得 全网连接性，即让自己的网络能够通过提供商的连接到达更大的互联网。这包括：
出站流量（客户流量向外的流动）：客户的流量可以通过提供商路由到其他网络。
入站流量（其他网络向客户的流动）：提供商也会把其他网络的流量转发给客户，以确保客户的网络是可达的。
2. 出站和入站流量的双向性
虽然客户的主要动机是让自己的流量能够通过提供商流向其他网络，但在 BGP 和商业关系的生态中，这种连接性是双向的，出站流量和入站流量是相互关联的：
提供商帮助客户的出站流量传递，同时也帮助客户接收来自其他网络的入站流量。
为了确保客户网络的可达性，提供商会将客户的路由信息向其他网络（包括对等体、其他客户等）广泛传播，让整个互联网都知道如何到达客户的网络。
因此，如果有外部流量需要进入客户的网络（比如外部用户访问客户的网站或应用），提供商会优先把这些流量引导到客户那里。
3. 将流量发送给客户的经济动机
在这种双向性的背景下，“将流量发送给客户”符合提供商的经济利益。原因包括：
提高客户的可达性：提供商广泛传播客户的路由信息，使得客户的网络在全球范围内都可达，这对于客户业务的扩展和用户体验都是有利的。
优化带宽利用率：如果提供商将流量传递给客户而不是其他更昂贵的路径（如通过提供商的上游提供商传递流量），则提供商可以降低成本，同时满足客户对网络连接的需求。
间接增加客户的使用需求：当客户的网络更具可达性，并且提供商优先将流量传递给客户，客户可能会产生更多的带宽需求，从而可能会购买更多带宽或服务，间接增加了提供商的收入。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88053014" dt="2024-11-14T20:43:33.891" idx="2">
    <p:pos x="2663" y="976"/>
    <p:text>表格展示了当一个 AS 收到不同来源（客户、对等体、提供商）宣告的目的地前缀时，它会将这些路由信息导出给哪些对象。</p:text>
  </p:cm>
  <p:cm authorId="1088053014" dt="2024-11-14T20:44:16.314" idx="3">
    <p:pos x="5132" y="1951"/>
    <p:text>客户支付费用给 AS，因此 AS 有动机将客户的路由信息传递给更多的对象，以确保所有可能的网络流量都能到达客户的网络。这种做法帮助客户获得更大的访问范围，增加客户的可达性。</p:text>
  </p:cm>
  <p:cm authorId="1088053014" dt="2024-11-14T20:44:51.716" idx="4">
    <p:pos x="4954" y="2495"/>
    <p:text>对等体之间通常没有金钱交易，属于互惠关系。因此，AS 不会将对等体的路由信息传递给其他对等体或提供商。这样可以避免无偿地帮助对等体转发流量到第三方。只将路由信息导出给客户，保证客户可以访问对等体的资源，但不会让对等体从 AS 的其他连接中获益。</p:text>
  </p:cm>
  <p:cm authorId="1088053014" dt="2024-11-14T20:45:18.218" idx="5">
    <p:pos x="5148" y="2799"/>
    <p:text>提供商是为 AS 提供连接服务的上游网络，通常 AS 会向提供商支付费用。因此，AS 不会将提供商的路由信息传递给其他对等体或提供商，以避免让提供商的路由通过其他路径免费传播。只将其导出给客户，确保客户可以通过 AS 到达更广泛的网络，但限制对等体和其他提供商的访问。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88053014" dt="2024-11-14T21:20:23.883" idx="8">
    <p:pos x="3212" y="3014"/>
    <p:text>Valley-Free 原则 是 BGP（边界网关协议）路由选择中的一种约定，旨在确保 AS（自治系统）间的路由不会形成“谷底”路径。这一原则的核心思想是避免在路径中出现 AS 通过多个 AS 路由时，路径中出现从高序列号 AS 经过低序列号 AS，再返回到更高序列号 AS 的情况。
1. Valley-Free 原则的解释：
Valley-Free 原则要求 BGP 路由路径遵循一定的“上升-下降”规律，即在 BGP 路由路径中，不能存在一个 AS 先经过高序列号的 AS，再经过低序列号的 AS，最后返回到更高序列号的 AS。这种路径会形成类似“谷底”的形态（即路径形状像一个下凹的谷底），因此被认为是不高效的。</p:text>
  </p:cm>
  <p:cm authorId="1088053014" dt="2024-11-14T21:26:23.554" idx="9">
    <p:pos x="4634" y="3773"/>
    <p:text>how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88053014" dt="2024-11-14T21:35:48.704" idx="10">
    <p:pos x="4709" y="2300"/>
    <p:text>一旦外部路由（通过 eBGP 和 iBGP 学到）已经被传播到自治系统内部，自治系统内的路由器将通过 IGP 来选择最短的路径，确保数据包能最快地到达出口（egress）路由器。egress router就是boarder router</p:text>
  </p:cm>
  <p:cm authorId="1088053014" dt="2024-11-14T21:37:02.850" idx="11">
    <p:pos x="1330" y="1423"/>
    <p:text>AS 1 与 AS 2 和 AS 3 通过 eBGP 连接。AS 1 向 AS 2 学习到去往 AS 2 外部网络的路由，同时也向 AS 3 学习到去往 AS 3 外部网络的路由。</p:text>
  </p:cm>
  <p:cm authorId="1088053014" dt="2024-11-14T21:38:39.659" idx="12">
    <p:pos x="1917" y="2006"/>
    <p:text>iBGP 必须确保该 AS 内所有路由器都知道如何通过外部 BGP 网络到达目的地。为了避免环路，iBGP 有一些特殊要求，最常见的是 完整对等关系（即 AS 内的所有路由器都必须与其他路由器建立 iBGP 会话）。
例子：
AS 1 中的所有路由器（比如 R1, R2, R3）通过 iBGP 会话与其他路由器共享从 eBGP 学到的路由。例如，R1 通过 eBGP 从 AS 2 学到了去往 AS 2 外部网络的路由，这些路由会通过 iBGP 被 R2 和 R3 共享。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88053014" dt="2024-11-14T21:39:41.918" idx="13">
    <p:pos x="4625" y="1432"/>
    <p:text>因为tcp要有个connect阶段，三次握手，所以用tcp的bgp也要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88053014" dt="2024-11-14T21:45:32.423" idx="14">
    <p:pos x="4271" y="1128"/>
    <p:text>例如：
192.168.1.0/24: {Next Hop: 10.0.0.1, AS Path: 100, Local Preference: 200}
这表示目标网络 192.168.1.0/24 的路由通过下一跳 10.0.0.1，经过 AS 100，并且具有本地优先级 200。</p:text>
  </p:cm>
  <p:cm authorId="1088053014" dt="2024-11-14T21:46:02.197" idx="15">
    <p:pos x="1593" y="2250"/>
    <p:text>Announcements (公告)：
新路由或现有路由的更改。当路由器学习到新的路由或者某条现有路由发生变化时，它会通过 BGP 广播一个“公告”更新。
例如，某个 AS 可能会学到一条到 192.168.1.0/24 网络的新路由或更新现有路由的属性（比如改变了下一跳或者 AS Path）。这个路由就会通过 BGP 宣布给其他 AS。
例如：
192.168.1.0/24: {Next Hop: 10.0.0.1, AS Path: 100}
这条公告表示某个 AS 宣布自己可以到达 192.168.1.0/24，并且给出了到达该目的地的路径信息。</p:text>
  </p:cm>
  <p:cm authorId="1088053014" dt="2024-11-14T21:46:19.796" idx="16">
    <p:pos x="4925" y="2533"/>
    <p:text>Withdraw 192.168.1.0/24
这条撤销消息表示网络 192.168.1.0/24 不再可达，其他路由器应删除该路由。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88053014" dt="2024-11-14T21:49:40.342" idx="17">
    <p:pos x="4427" y="1385"/>
    <p:text>路由属性是与每条路由相关联的元数据，用于描述该路由的特性和约束条件。这些属性帮助 BGP 路由器在多个可用路径中选择最优路径。
举例来说，BGP 路由属性可能包含以下内容：
下一跳地址（Next Hop）：指示数据包应该发送到哪个地址。
自治系统路径（AS Path）：指示路由经过的自治系统序列。
本地优先级（Local Preference）：指示路由的优先级，通常用于选择出口路径。
MED（Multi-Exit Discriminator）：用于指示两个自治系统之间的多个出口中哪个最优。
Community：用于标记或分类路由的策略属性。
</p:text>
  </p:cm>
  <p:cm authorId="1088053014" dt="2024-11-14T21:54:34.591" idx="18">
    <p:pos x="5106" y="2524"/>
    <p:text>路由属性的使用
路由选择：路由属性被用来决定哪些路径是“最优”的。例如，BGP 会根据路径的 AS Path、Local Preference 或 MED 值来选择最佳路由。
路由导出决策：当一个 BGP 路由器将路由信息从一个自治系统传播到另一个自治系统时，它会根据路由属性来决定是否导出这条路由。
有些属性是局部的（private）
局部属性：有些路由属性仅对本自治系统（AS）内的路由器可见，不会被传播到其他自治系统。它们通常用于 内部路由决策，而不是外部路由选择。
例如：
Local Preference：这个属性常常在 BGP 内部使用，帮助选择本地出口路径。它不会随路由传播到其他自治系统，只在本地 AS 内的 BGP 路由器中使用。也就是说到底是-&gt;AS2-&gt;AS4还是-&gt;AS3-&gt;AS4好
MED（Multi-Exit Discriminator）：虽然 MED 可以在 AS 之间传播，但它通常用于两个相同 AS 的路由器之间的路径选择。因此，它也可以看作是局部的，在某些情况下只对相同的 AS 有意义。
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88053014" dt="2024-11-14T21:58:28.345" idx="19">
    <p:pos x="1558" y="3427"/>
    <p:text>如何使用 MED 来选择链路：
设置 MED：当 AS 1 向 AS 2 宣布一个目的地时，AS 1 会为每个出口链路设置一个 MED 值。这个值表示这个链路的优先级。较低的 MED 值表示链路更接近目的地，优先级更高。
例如，如果 AS 1 通过链路 A 和链路 B 向 AS 2 宣布到达目的地 192.168.1.0/24 的路由：
通过链路 A：设置 MED = 10
通过链路 B：设置 MED = 20
这意味着 AS 1 希望 AS 2 首选链路 A，因为 MED 值较低（10 比 20 小）。
接收方使用 MED 选择链路（可选）：当 AS 2 接收到来自 AS 1 的路由时，它可以选择使用 MED 来决定使用哪个链路。MED 是可选的，这意味着 AS 2 可以根据自己的路由策略来选择是否根据 MED 来做链路选择。如果 AS 2 没有特别的配置，它可以忽略 MED，转而使用其他 BGP 属性（如 AS Path 或 Local Preference）来做选择。
注意：在某些情况下，AS 2 可能会选择忽略 MED，而完全依赖其他路由决策标准（比如 Local Preference 或 AS Path）。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0100" tIns="0" rIns="20100" bIns="0" numCol="1" anchor="t" anchorCtr="0" compatLnSpc="1"/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0100" tIns="0" rIns="20100" bIns="0" numCol="1" anchor="t" anchorCtr="0" compatLnSpc="1"/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0100" tIns="0" rIns="20100" bIns="0" numCol="1" anchor="b" anchorCtr="0" compatLnSpc="1"/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0100" tIns="0" rIns="20100" bIns="0" numCol="1" anchor="b" anchorCtr="0" compatLnSpc="1"/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0100" tIns="0" rIns="20100" bIns="0" numCol="1" anchor="t" anchorCtr="0" compatLnSpc="1"/>
          <a:lstStyle>
            <a:lvl1pPr defTabSz="965200" eaLnBrk="0" hangingPunct="0">
              <a:defRPr sz="1100" b="0" i="1"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0100" tIns="0" rIns="20100" bIns="0" numCol="1" anchor="t" anchorCtr="0" compatLnSpc="1"/>
          <a:lstStyle>
            <a:lvl1pPr algn="r" defTabSz="965200" eaLnBrk="0" hangingPunct="0">
              <a:defRPr sz="1100" b="0" i="1"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0100" tIns="0" rIns="20100" bIns="0" numCol="1" anchor="b" anchorCtr="0" compatLnSpc="1"/>
          <a:lstStyle>
            <a:lvl1pPr defTabSz="965200" eaLnBrk="0" hangingPunct="0">
              <a:defRPr sz="1100" b="0" i="1"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0100" tIns="0" rIns="20100" bIns="0" numCol="1" anchor="b" anchorCtr="0" compatLnSpc="1"/>
          <a:lstStyle>
            <a:lvl1pPr algn="r" defTabSz="965200" eaLnBrk="0" hangingPunct="0">
              <a:defRPr sz="1100" b="0" i="1">
                <a:latin typeface="Times New Roman" panose="02020603050405020304" charset="0"/>
              </a:defRPr>
            </a:lvl1pPr>
          </a:lstStyle>
          <a:p>
            <a:fld id="{C7E9A20B-E167-2E4E-BE18-AA9F5BF5FBB1}" type="slidenum">
              <a:rPr lang="en-US"/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7154" tIns="48580" rIns="97154" bIns="48580" numCol="1" anchor="t" anchorCtr="0" compatLnSpc="1"/>
          <a:lstStyle/>
          <a:p>
            <a:pPr lvl="0"/>
            <a:r>
              <a:rPr lang="en-US"/>
              <a:t>Click to edit Master notes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</a:rPr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6667D5A-DA07-DF4D-A443-18CA09A84EAD}" type="slidenum">
              <a:rPr lang="en-US"/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106063" tIns="53031" rIns="106063" bIns="530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6667D5A-DA07-DF4D-A443-18CA09A84EAD}" type="slidenum">
              <a:rPr lang="en-US"/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106063" tIns="53031" rIns="106063" bIns="530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panose="02020603050405020304" charset="0"/>
              </a:rPr>
            </a:fld>
            <a:endParaRPr lang="en-US" sz="1300" b="0">
              <a:latin typeface="Times New Roman" panose="0202060305040502030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panose="02020603050405020304" charset="0"/>
              </a:rPr>
            </a:fld>
            <a:endParaRPr lang="en-US" sz="1300" b="0">
              <a:latin typeface="Times New Roman" panose="0202060305040502030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MS PGothic" panose="020B0600070205080204" charset="-128"/>
                <a:cs typeface="MS PGothic" panose="020B0600070205080204" charset="-128"/>
              </a:rPr>
              <a:t>Because communicated to all IBGP routers within AS, all routers have a common view of how to exit the AS.</a:t>
            </a:r>
            <a:endParaRPr lang="en-US" sz="1800" dirty="0"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800" dirty="0">
                <a:ea typeface="MS PGothic" panose="020B0600070205080204" charset="-128"/>
                <a:cs typeface="MS PGothic" panose="020B0600070205080204" charset="-128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MS PGothic" panose="020B0600070205080204" charset="-128"/>
                <a:cs typeface="MS PGothic" panose="020B0600070205080204" charset="-128"/>
              </a:rPr>
              <a:t>Local_Pref</a:t>
            </a:r>
            <a:r>
              <a:rPr lang="en-US" sz="1800" dirty="0">
                <a:ea typeface="MS PGothic" panose="020B0600070205080204" charset="-128"/>
                <a:cs typeface="MS PGothic" panose="020B0600070205080204" charset="-128"/>
              </a:rPr>
              <a:t>, is also the one that uses it. This allows one node to tell everyone locally what the best way out is.</a:t>
            </a:r>
            <a:endParaRPr lang="en-US" sz="1800" dirty="0">
              <a:ea typeface="MS PGothic" panose="020B0600070205080204" charset="-128"/>
              <a:cs typeface="MS PGothic" panose="020B0600070205080204" charset="-128"/>
            </a:endParaRPr>
          </a:p>
          <a:p>
            <a:endParaRPr lang="en-US" sz="1800" dirty="0"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800" dirty="0">
                <a:ea typeface="MS PGothic" panose="020B0600070205080204" charset="-128"/>
                <a:cs typeface="MS PGothic" panose="020B0600070205080204" charset="-128"/>
              </a:rPr>
              <a:t>MED can</a:t>
            </a:r>
            <a:r>
              <a:rPr lang="ja-JP" altLang="en-US" sz="1800" dirty="0"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sz="1800" dirty="0">
                <a:ea typeface="MS PGothic" panose="020B0600070205080204" charset="-128"/>
                <a:cs typeface="MS PGothic" panose="020B0600070205080204" charset="-128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MS PGothic" panose="020B0600070205080204" charset="-128"/>
                <a:cs typeface="MS PGothic" panose="020B0600070205080204" charset="-128"/>
              </a:rPr>
              <a:t>’</a:t>
            </a:r>
            <a:r>
              <a:rPr lang="en-US" sz="1800" dirty="0">
                <a:ea typeface="MS PGothic" panose="020B0600070205080204" charset="-128"/>
                <a:cs typeface="MS PGothic" panose="020B0600070205080204" charset="-128"/>
              </a:rPr>
              <a:t>s.</a:t>
            </a:r>
            <a:endParaRPr lang="en-US" sz="1800" dirty="0">
              <a:ea typeface="MS PGothic" panose="020B0600070205080204" charset="-128"/>
              <a:cs typeface="MS PGothic" panose="020B0600070205080204" charset="-128"/>
            </a:endParaRPr>
          </a:p>
          <a:p>
            <a:endParaRPr lang="en-US" dirty="0">
              <a:ea typeface="MS PGothic" panose="020B0600070205080204" charset="-128"/>
              <a:cs typeface="MS PGothic" panose="020B0600070205080204" charset="-128"/>
            </a:endParaRPr>
          </a:p>
          <a:p>
            <a:endParaRPr lang="en-US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panose="02020603050405020304" charset="0"/>
              </a:rPr>
            </a:fld>
            <a:endParaRPr lang="en-US" sz="1300" b="0">
              <a:latin typeface="Times New Roman" panose="02020603050405020304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endParaRPr lang="en-US" sz="100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panose="02020603050405020304" charset="0"/>
              </a:rPr>
            </a:fld>
            <a:endParaRPr lang="en-US" sz="1300" b="0">
              <a:latin typeface="Times New Roman" panose="02020603050405020304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panose="02020603050405020304" charset="0"/>
              </a:rPr>
            </a:fld>
            <a:endParaRPr lang="en-US" sz="1300" b="0">
              <a:latin typeface="Times New Roman" panose="0202060305040502030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319" tIns="47160" rIns="94319" bIns="47160"/>
          <a:lstStyle/>
          <a:p>
            <a:endParaRPr lang="en-US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panose="02020603050405020304" charset="0"/>
              </a:rPr>
            </a:fld>
            <a:endParaRPr lang="en-US" sz="1300" b="0">
              <a:latin typeface="Times New Roman" panose="0202060305040502030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panose="02020603050405020304" charset="0"/>
              </a:rPr>
            </a:fld>
            <a:endParaRPr lang="en-US" sz="1300" b="0">
              <a:latin typeface="Times New Roman" panose="0202060305040502030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panose="02020603050405020304" charset="0"/>
              </a:rPr>
            </a:fld>
            <a:endParaRPr lang="en-US" sz="1300" b="0">
              <a:latin typeface="Times New Roman" panose="0202060305040502030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panose="02020603050405020304" charset="0"/>
              </a:rPr>
            </a:fld>
            <a:endParaRPr lang="en-US" sz="1300" b="0">
              <a:latin typeface="Times New Roman" panose="0202060305040502030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MS PGothic" panose="020B0600070205080204" charset="-128"/>
                <a:cs typeface="MS PGothic" panose="020B0600070205080204" charset="-128"/>
              </a:rPr>
              <a:t>Lesson: not being optimal: who cares</a:t>
            </a:r>
            <a:endParaRPr lang="en-US" dirty="0"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dirty="0">
                <a:ea typeface="MS PGothic" panose="020B0600070205080204" charset="-128"/>
                <a:cs typeface="MS PGothic" panose="020B0600070205080204" charset="-128"/>
              </a:rPr>
              <a:t>Not being connected: we all care!!</a:t>
            </a:r>
            <a:endParaRPr lang="en-US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panose="02020603050405020304" charset="0"/>
              </a:rPr>
            </a:fld>
            <a:endParaRPr lang="en-US" sz="1300" b="0">
              <a:latin typeface="Times New Roman" panose="0202060305040502030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76" tIns="47688" rIns="95376" bIns="47688"/>
          <a:lstStyle/>
          <a:p>
            <a:endParaRPr lang="en-US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panose="02020603050405020304" charset="0"/>
              </a:rPr>
            </a:fld>
            <a:endParaRPr lang="en-US" sz="1300" b="0">
              <a:latin typeface="Times New Roman" panose="0202060305040502030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MS PGothic" panose="020B0600070205080204" charset="-128"/>
                <a:cs typeface="MS PGothic" panose="020B0600070205080204" charset="-128"/>
              </a:rPr>
              <a:t>Lesson: not being optimal: who cares</a:t>
            </a:r>
            <a:endParaRPr lang="en-US" dirty="0"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dirty="0">
                <a:ea typeface="MS PGothic" panose="020B0600070205080204" charset="-128"/>
                <a:cs typeface="MS PGothic" panose="020B0600070205080204" charset="-128"/>
              </a:rPr>
              <a:t>Not being connected: we all care!!</a:t>
            </a:r>
            <a:endParaRPr lang="en-US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panose="02020603050405020304" charset="0"/>
              </a:rPr>
            </a:fld>
            <a:endParaRPr lang="en-US" sz="1300" b="0">
              <a:latin typeface="Times New Roman" panose="0202060305040502030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MS PGothic" panose="020B0600070205080204" charset="-128"/>
                <a:cs typeface="MS PGothic" panose="020B0600070205080204" charset="-128"/>
              </a:rPr>
              <a:t>Lesson: not being optimal: who cares</a:t>
            </a:r>
            <a:endParaRPr lang="en-US" dirty="0"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dirty="0">
                <a:ea typeface="MS PGothic" panose="020B0600070205080204" charset="-128"/>
                <a:cs typeface="MS PGothic" panose="020B0600070205080204" charset="-128"/>
              </a:rPr>
              <a:t>Not being connected: we all care!!</a:t>
            </a:r>
            <a:endParaRPr lang="en-US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panose="02020603050405020304" charset="0"/>
              </a:rPr>
            </a:fld>
            <a:endParaRPr lang="en-US" sz="1300" b="0">
              <a:latin typeface="Times New Roman" panose="0202060305040502030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err="1">
                <a:ea typeface="MS PGothic" panose="020B0600070205080204" charset="-128"/>
                <a:cs typeface="MS PGothic" panose="020B0600070205080204" charset="-128"/>
              </a:rPr>
              <a:t>Ehy</a:t>
            </a:r>
            <a:r>
              <a:rPr lang="en-US" dirty="0">
                <a:ea typeface="MS PGothic" panose="020B0600070205080204" charset="-128"/>
                <a:cs typeface="MS PGothic" panose="020B0600070205080204" charset="-128"/>
              </a:rPr>
              <a:t>???</a:t>
            </a:r>
            <a:endParaRPr lang="en-US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panose="02020603050405020304" charset="0"/>
              </a:rPr>
            </a:fld>
            <a:endParaRPr lang="en-US" sz="1300" b="0">
              <a:latin typeface="Times New Roman" panose="0202060305040502030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>
                <a:ea typeface="MS PGothic" panose="020B0600070205080204" charset="-128"/>
                <a:cs typeface="MS PGothic" panose="020B0600070205080204" charset="-128"/>
              </a:rPr>
              <a:t>Arrows</a:t>
            </a:r>
            <a:r>
              <a:rPr lang="en-US" baseline="0" dirty="0">
                <a:ea typeface="MS PGothic" panose="020B0600070205080204" charset="-128"/>
                <a:cs typeface="MS PGothic" panose="020B0600070205080204" charset="-128"/>
              </a:rPr>
              <a:t> are routing message</a:t>
            </a:r>
            <a:endParaRPr lang="en-US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panose="02020603050405020304" charset="0"/>
              </a:rPr>
            </a:fld>
            <a:endParaRPr lang="en-US" sz="1300" b="0">
              <a:latin typeface="Times New Roman" panose="0202060305040502030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Arrows:</a:t>
            </a:r>
            <a:r>
              <a:rPr lang="en-US" altLang="zh-CN" baseline="0" dirty="0">
                <a:ea typeface="宋体" panose="02010600030101010101" pitchFamily="2" charset="-122"/>
                <a:cs typeface="宋体" panose="02010600030101010101" pitchFamily="2" charset="-122"/>
              </a:rPr>
              <a:t> routing messages!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panose="02020603050405020304" charset="0"/>
              </a:rPr>
            </a:fld>
            <a:endParaRPr lang="en-US" sz="1300" b="0">
              <a:latin typeface="Times New Roman" panose="0202060305040502030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panose="02020603050405020304" charset="0"/>
              </a:rPr>
            </a:fld>
            <a:endParaRPr lang="en-US" sz="1300" b="0">
              <a:latin typeface="Times New Roman" panose="0202060305040502030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defTabSz="957580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panose="02020603050405020304" charset="0"/>
              </a:rPr>
            </a:fld>
            <a:endParaRPr lang="en-US" sz="1300" b="0">
              <a:latin typeface="Times New Roman" panose="0202060305040502030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68B0EAE-3B4D-1F4F-8A5A-7698E2F7FCE1}" type="slidenum">
              <a:rPr lang="en-US"/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106063" tIns="53031" rIns="106063" bIns="53031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895" indent="-401955">
              <a:spcBef>
                <a:spcPts val="1685"/>
              </a:spcBef>
              <a:buChar char="-"/>
              <a:defRPr sz="2500" i="1"/>
            </a:lvl2pPr>
            <a:lvl3pPr marL="1250315" indent="-401955">
              <a:spcBef>
                <a:spcPts val="1685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735" indent="-401955">
              <a:spcBef>
                <a:spcPts val="1685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55" indent="-401955">
              <a:spcBef>
                <a:spcPts val="1685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b" anchorCtr="0" compatLnSpc="1"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15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MS PGothic" panose="020B0600070205080204" charset="-128"/>
          <a:cs typeface="MS PGothic" panose="020B06000702050802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MS PGothic" panose="020B0600070205080204" charset="-128"/>
          <a:cs typeface="MS PGothic" panose="020B06000702050802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MS PGothic" panose="020B0600070205080204" charset="-128"/>
          <a:cs typeface="MS PGothic" panose="020B06000702050802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MS PGothic" panose="020B0600070205080204" charset="-128"/>
          <a:cs typeface="MS PGothic" panose="020B0600070205080204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Ø"/>
        <a:defRPr sz="2800">
          <a:solidFill>
            <a:schemeClr val="accent2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557530" indent="-21463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q"/>
        <a:defRPr sz="2400">
          <a:solidFill>
            <a:schemeClr val="accent2"/>
          </a:solidFill>
          <a:latin typeface="+mn-lt"/>
          <a:ea typeface="MS PGothic" panose="020B0600070205080204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MS PGothic" panose="020B0600070205080204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MS PGothic" panose="020B0600070205080204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MS PGothic" panose="020B0600070205080204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tools.ietf.org/html/rfc4271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2.xml"/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queue.acm.org/detail.cfm?id=2668966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4.xml"/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gpstream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Fangxin Wang</a:t>
            </a:r>
            <a:endParaRPr lang="en-US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SSE@CUHKSZ</a:t>
            </a:r>
            <a:endParaRPr lang="en-US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pPr algn="l"/>
            <a:r>
              <a:rPr lang="en-US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Material with thanks to Hong Xu, Patri</a:t>
            </a:r>
            <a:r>
              <a:rPr lang="en-US" altLang="zh-CN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ck</a:t>
            </a:r>
            <a:r>
              <a:rPr lang="zh-CN" altLang="en-US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altLang="zh-CN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Lee,</a:t>
            </a:r>
            <a:r>
              <a:rPr lang="zh-CN" altLang="en-US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altLang="zh-CN" sz="1800" i="1" dirty="0" err="1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Mosharaf</a:t>
            </a:r>
            <a:r>
              <a:rPr lang="zh-CN" altLang="en-US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altLang="zh-CN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Chowdhury,</a:t>
            </a:r>
            <a:r>
              <a:rPr lang="zh-CN" altLang="en-US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Aditya </a:t>
            </a:r>
            <a:r>
              <a:rPr lang="en-US" sz="1800" i="1" dirty="0" err="1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Akella</a:t>
            </a:r>
            <a:r>
              <a:rPr lang="en-US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, </a:t>
            </a:r>
            <a:r>
              <a:rPr lang="en-US" sz="1800" i="1" dirty="0" err="1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Sugih</a:t>
            </a:r>
            <a:r>
              <a:rPr lang="en-US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800" i="1" dirty="0" err="1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Jamin</a:t>
            </a:r>
            <a:r>
              <a:rPr lang="en-US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, Philip Levis, Sylvia Ratnasamy, Peter </a:t>
            </a:r>
            <a:r>
              <a:rPr lang="en-US" sz="1800" i="1" dirty="0" err="1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Steenkiste</a:t>
            </a:r>
            <a:r>
              <a:rPr lang="en-US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, and many </a:t>
            </a:r>
            <a:r>
              <a:rPr lang="en-US" sz="1800" i="1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other contributors.</a:t>
            </a:r>
            <a:endParaRPr lang="en-US" sz="1800" i="1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Font typeface="Monotype Sorts" charset="0"/>
              <a:buNone/>
            </a:pPr>
            <a:endParaRPr lang="en-US" b="1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ECE4016</a:t>
            </a:r>
            <a:r>
              <a:rPr lang="zh-CN" altLang="en-US" b="1" dirty="0">
                <a:ea typeface="MS PGothic" panose="020B0600070205080204" charset="-128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panose="020B0A04020102020204" pitchFamily="34" charset="0"/>
                <a:ea typeface="MS PGothic" panose="020B0600070205080204" charset="-128"/>
                <a:cs typeface="MS PGothic" panose="020B0600070205080204" charset="-128"/>
              </a:rPr>
            </a:br>
            <a:br>
              <a:rPr lang="en-US" sz="2400" dirty="0">
                <a:latin typeface="Arial Black" panose="020B0A04020102020204" pitchFamily="34" charset="0"/>
                <a:ea typeface="MS PGothic" panose="020B0600070205080204" charset="-128"/>
                <a:cs typeface="MS PGothic" panose="020B0600070205080204" charset="-128"/>
              </a:rPr>
            </a:br>
            <a:r>
              <a:rPr lang="en-US" altLang="zh-CN" sz="32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15:</a:t>
            </a:r>
            <a:r>
              <a:rPr lang="zh-CN" altLang="en-US" sz="32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BGP</a:t>
            </a:r>
            <a:endParaRPr lang="en-US" b="1" dirty="0">
              <a:effectLst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/>
                <a:gridCol w="3886200"/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  <a:endParaRPr lang="en-US" sz="2400" b="0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Gao-Rexford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</a:fld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</p:spPr>
        <p:txBody>
          <a:bodyPr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Peers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</p:spPr>
        <p:txBody>
          <a:bodyPr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Providers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Customers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</p:spPr>
        <p:txBody>
          <a:bodyPr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</p:spPr>
        <p:txBody>
          <a:bodyPr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</p:spPr>
        <p:txBody>
          <a:bodyPr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</p:spPr>
        <p:txBody>
          <a:bodyPr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</p:spPr>
        <p:txBody>
          <a:bodyPr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the </a:t>
            </a:r>
            <a:r>
              <a:rPr lang="en-US" sz="2400" b="0" dirty="0">
                <a:solidFill>
                  <a:schemeClr val="bg1"/>
                </a:solidFill>
              </a:rPr>
              <a:t>AS policy graph is a </a:t>
            </a:r>
            <a:br>
              <a:rPr lang="en-US" sz="2400" b="0" dirty="0">
                <a:solidFill>
                  <a:schemeClr val="bg1"/>
                </a:solidFill>
              </a:rPr>
            </a:br>
            <a:r>
              <a:rPr lang="en-US" sz="2400" b="0" dirty="0">
                <a:solidFill>
                  <a:schemeClr val="bg1"/>
                </a:solidFill>
              </a:rPr>
              <a:t>DAG (directed acyclic graph) and routes are “valley free”</a:t>
            </a:r>
            <a:endParaRPr lang="en-US" sz="2400" b="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Protocol details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speaks BGP?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</a:fld>
            <a:endParaRPr lang="en-US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/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MS PGothic" panose="020B0600070205080204" charset="-128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panose="020B0604020202020204" pitchFamily="34" charset="0"/>
                  <a:ea typeface="Arial" panose="020B0604020202020204" pitchFamily="34" charset="0"/>
                </a:rPr>
                <a:t>Border router</a:t>
              </a:r>
              <a:endParaRPr lang="en-US" sz="2400" b="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76"/>
          <p:cNvGrpSpPr/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/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</a:ln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</a:ln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</a:ln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</a:ln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Autonomous System</a:t>
            </a:r>
            <a:endParaRPr lang="en-US" sz="2800" b="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panose="020B0604020202020204" pitchFamily="34" charset="0"/>
                <a:ea typeface="Arial" panose="020B0604020202020204" pitchFamily="34" charset="0"/>
              </a:rPr>
              <a:t>Internal router</a:t>
            </a:r>
            <a:endParaRPr lang="en-US" sz="2400" b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“speak BGP”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BGP protocol standard </a:t>
            </a:r>
            <a:endParaRPr lang="en-US" dirty="0"/>
          </a:p>
          <a:p>
            <a:pPr lvl="1"/>
            <a:r>
              <a:rPr lang="en-US" dirty="0"/>
              <a:t>Read more here: </a:t>
            </a:r>
            <a:r>
              <a:rPr lang="en-US" dirty="0">
                <a:hlinkClick r:id="rId1"/>
              </a:rPr>
              <a:t>http://tools.ietf.org/html/rfc4271</a:t>
            </a:r>
            <a:endParaRPr lang="en-US" dirty="0"/>
          </a:p>
          <a:p>
            <a:r>
              <a:rPr lang="en-US" dirty="0"/>
              <a:t>Specifies what messages to exchange with other BGP “speakers”</a:t>
            </a:r>
            <a:endParaRPr lang="en-US" dirty="0"/>
          </a:p>
          <a:p>
            <a:pPr lvl="1"/>
            <a:r>
              <a:rPr lang="en-US" dirty="0"/>
              <a:t>Message types (e.g., route advertisements, updates)</a:t>
            </a:r>
            <a:endParaRPr lang="en-US" dirty="0"/>
          </a:p>
          <a:p>
            <a:pPr lvl="1"/>
            <a:r>
              <a:rPr lang="en-US" dirty="0"/>
              <a:t>Message syntax</a:t>
            </a:r>
            <a:endParaRPr lang="en-US" dirty="0"/>
          </a:p>
          <a:p>
            <a:r>
              <a:rPr lang="en-US" dirty="0"/>
              <a:t>How to process these messages</a:t>
            </a:r>
            <a:endParaRPr lang="en-US" dirty="0"/>
          </a:p>
          <a:p>
            <a:pPr lvl="1"/>
            <a:r>
              <a:rPr lang="en-US" dirty="0"/>
              <a:t>E.g., “when you receive a BGP update, do…. “</a:t>
            </a:r>
            <a:endParaRPr lang="en-US" dirty="0"/>
          </a:p>
          <a:p>
            <a:pPr lvl="1"/>
            <a:r>
              <a:rPr lang="en-US" dirty="0"/>
              <a:t>Follows BGP state machine in the protocol spec + policy decisions, etc.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External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</a:fld>
            <a:endParaRPr lang="en-US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/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/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</a:ln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</a:ln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</a:ln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</a:ln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Internal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</a:fld>
            <a:endParaRPr lang="en-US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/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/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</a:ln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</a:ln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</a:ln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</a:ln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rgbClr val="D3A600"/>
                </a:solidFill>
              </a:rPr>
              <a:t>i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grpSp>
        <p:nvGrpSpPr>
          <p:cNvPr id="40" name="Group 28"/>
          <p:cNvGrpSpPr/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/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/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/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/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/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/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  <a:endParaRPr lang="en-US" dirty="0"/>
          </a:p>
          <a:p>
            <a:pPr lvl="1"/>
            <a:r>
              <a:rPr lang="en-US" dirty="0"/>
              <a:t>Learn routes to external destinations</a:t>
            </a:r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  <a:endParaRPr lang="en-US" dirty="0"/>
          </a:p>
          <a:p>
            <a:pPr lvl="1"/>
            <a:r>
              <a:rPr lang="en-US" dirty="0"/>
              <a:t>Distribute externally learned routes internally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  <a:endParaRPr lang="en-US" dirty="0"/>
          </a:p>
          <a:p>
            <a:pPr lvl="1"/>
            <a:r>
              <a:rPr lang="en-US" dirty="0"/>
              <a:t>Provide internal reachability </a:t>
            </a:r>
            <a:endParaRPr lang="en-US" dirty="0"/>
          </a:p>
          <a:p>
            <a:pPr lvl="1"/>
            <a:r>
              <a:rPr lang="en-US" dirty="0"/>
              <a:t>E.g., OSPF, RIP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routes to external destination using </a:t>
            </a:r>
            <a:r>
              <a:rPr lang="en-US" dirty="0" err="1"/>
              <a:t>eBGP</a:t>
            </a:r>
            <a:endParaRPr lang="en-US" dirty="0"/>
          </a:p>
          <a:p>
            <a:r>
              <a:rPr lang="en-US" dirty="0"/>
              <a:t>Distribute externally learned routes internally using </a:t>
            </a:r>
            <a:r>
              <a:rPr lang="en-US" dirty="0" err="1"/>
              <a:t>iBGP</a:t>
            </a:r>
            <a:endParaRPr lang="en-US" dirty="0"/>
          </a:p>
          <a:p>
            <a:r>
              <a:rPr lang="en-US" dirty="0"/>
              <a:t>Travel shortest path to egress using IGP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messages in BGP</a:t>
            </a:r>
            <a:endParaRPr lang="en-US" dirty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Open 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Establishes BGP session (BGP uses TCP)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Notification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Report unusual conditions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Update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Inform neighbor of new routes</a:t>
            </a:r>
            <a:endParaRPr lang="en-US" dirty="0"/>
          </a:p>
          <a:p>
            <a:pPr lvl="1"/>
            <a:r>
              <a:rPr lang="en-US" dirty="0"/>
              <a:t>Inform neighbor of old routes that become inactive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Keep-alive 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Inform neighbor that connection is still viable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policies and how they are implemented</a:t>
            </a:r>
            <a:endParaRPr lang="en-US" dirty="0"/>
          </a:p>
          <a:p>
            <a:r>
              <a:rPr lang="en-US" dirty="0"/>
              <a:t>BGP protocol details</a:t>
            </a:r>
            <a:endParaRPr lang="en-US" dirty="0"/>
          </a:p>
          <a:p>
            <a:r>
              <a:rPr lang="en-US" dirty="0"/>
              <a:t>BGP issues in practice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updates</a:t>
            </a:r>
            <a:endParaRPr lang="en-US" dirty="0"/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>
                <a:solidFill>
                  <a:srgbClr val="0000FF"/>
                </a:solidFill>
              </a:rPr>
              <a:t>&lt;IP prefix: route attributes&gt;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Attributes describe properties of the route</a:t>
            </a:r>
            <a:endParaRPr lang="en-US" dirty="0"/>
          </a:p>
          <a:p>
            <a:r>
              <a:rPr lang="en-US" dirty="0"/>
              <a:t>Two kinds of updates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Announcements</a:t>
            </a:r>
            <a:r>
              <a:rPr lang="en-US" dirty="0"/>
              <a:t>: new routes or changes to existing routes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Withdrawal</a:t>
            </a:r>
            <a:r>
              <a:rPr lang="en-US" dirty="0"/>
              <a:t>: remove routes that no longer exist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endParaRPr lang="en-US" sz="240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attributes</a:t>
            </a:r>
            <a:endParaRPr lang="en-US" dirty="0"/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are described using attributes</a:t>
            </a:r>
            <a:endParaRPr lang="en-US" dirty="0"/>
          </a:p>
          <a:p>
            <a:pPr lvl="1"/>
            <a:r>
              <a:rPr lang="en-US" dirty="0"/>
              <a:t>Used in route selection/export decisions</a:t>
            </a:r>
            <a:endParaRPr lang="en-US" dirty="0"/>
          </a:p>
          <a:p>
            <a:r>
              <a:rPr lang="en-US" dirty="0"/>
              <a:t>Some attributes are local</a:t>
            </a:r>
            <a:endParaRPr lang="en-US" dirty="0"/>
          </a:p>
          <a:p>
            <a:pPr lvl="1"/>
            <a:r>
              <a:rPr lang="en-US" dirty="0"/>
              <a:t>I.e., private within an AS, not included in announcements</a:t>
            </a:r>
            <a:endParaRPr lang="en-US" dirty="0"/>
          </a:p>
          <a:p>
            <a:r>
              <a:rPr lang="en-US" dirty="0"/>
              <a:t>Some attributes are propagated with </a:t>
            </a:r>
            <a:r>
              <a:rPr lang="en-US" dirty="0" err="1"/>
              <a:t>eBGP</a:t>
            </a:r>
            <a:r>
              <a:rPr lang="en-US" dirty="0"/>
              <a:t> route announcements</a:t>
            </a:r>
            <a:endParaRPr lang="en-US" dirty="0"/>
          </a:p>
          <a:p>
            <a:r>
              <a:rPr lang="en-US" dirty="0"/>
              <a:t>There are many standardized attributes in BGP</a:t>
            </a:r>
            <a:endParaRPr lang="en-US" dirty="0"/>
          </a:p>
          <a:p>
            <a:pPr lvl="1"/>
            <a:r>
              <a:rPr lang="en-US" dirty="0"/>
              <a:t>We will discuss a few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endParaRPr lang="en-US" sz="240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(1) ASPATH</a:t>
            </a:r>
            <a:endParaRPr lang="en-US" dirty="0"/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Carried in route announcements</a:t>
            </a:r>
            <a:endParaRPr lang="en-US"/>
          </a:p>
          <a:p>
            <a:r>
              <a:rPr lang="en-US"/>
              <a:t>Vector that lists all the ASes a route advertisement has traversed (in reverse order)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  <p:grpSp>
        <p:nvGrpSpPr>
          <p:cNvPr id="132105" name="Group 32"/>
          <p:cNvGrpSpPr/>
          <p:nvPr/>
        </p:nvGrpSpPr>
        <p:grpSpPr bwMode="auto">
          <a:xfrm>
            <a:off x="3317875" y="30480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/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/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411193"/>
            <a:ext cx="1383692" cy="46230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panose="020B0604020202020204" pitchFamily="34" charset="0"/>
              </a:rPr>
              <a:t>AS 7018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3836988"/>
            <a:ext cx="857250" cy="3667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panose="020B0604020202020204" pitchFamily="34" charset="0"/>
              </a:rPr>
              <a:t>AT&amp;T 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/>
          <p:nvPr/>
        </p:nvGrpSpPr>
        <p:grpSpPr bwMode="auto">
          <a:xfrm>
            <a:off x="6516688" y="42243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/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/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401793"/>
            <a:ext cx="1554863" cy="46230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panose="020B0604020202020204" pitchFamily="34" charset="0"/>
              </a:rPr>
              <a:t>AS 12654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128.112.0.0/16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AS path = 7018 88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0719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/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/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/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panose="020B0604020202020204" pitchFamily="34" charset="0"/>
                </a:rPr>
                <a:t>AS 88</a:t>
              </a:r>
              <a:endParaRPr 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>
                  <a:latin typeface="Arial" panose="020B0604020202020204" pitchFamily="34" charset="0"/>
                </a:rPr>
                <a:t>Princeton,</a:t>
              </a:r>
              <a:br>
                <a:rPr lang="en-US" sz="1400" dirty="0">
                  <a:latin typeface="Arial" panose="020B0604020202020204" pitchFamily="34" charset="0"/>
                </a:rPr>
              </a:br>
              <a:r>
                <a:rPr lang="en-US" sz="1400" dirty="0">
                  <a:latin typeface="Arial" panose="020B0604020202020204" pitchFamily="34" charset="0"/>
                </a:rPr>
                <a:t> 128.112/16</a:t>
              </a:r>
              <a:endParaRPr 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IP prefix = 128.112.0.0/16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AS path = 88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D3A6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</a:ln>
        </p:spPr>
        <p:txBody>
          <a:bodyPr wrap="none" anchor="ctr"/>
          <a:lstStyle/>
          <a:p>
            <a:endParaRPr lang="en-US" sz="2400" b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(2) LOCAL PREF</a:t>
            </a:r>
            <a:endParaRPr lang="en-US" dirty="0"/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preference in choosing between different AS paths</a:t>
            </a:r>
            <a:endParaRPr lang="en-US" dirty="0"/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messages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higher the value the more preferred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MS PGothic" panose="020B0600070205080204" charset="-128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FF"/>
                  </a:solidFill>
                  <a:latin typeface="Times New Roman" panose="02020603050405020304" charset="0"/>
                </a:rPr>
                <a:t>AS4</a:t>
              </a:r>
              <a:endParaRPr lang="en-US" sz="160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MS PGothic" panose="020B0600070205080204" charset="-128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sz="1600" b="0">
                  <a:latin typeface="Times New Roman" panose="02020603050405020304" charset="0"/>
                </a:rPr>
                <a:t>AS2</a:t>
              </a:r>
              <a:endParaRPr lang="en-US" sz="1600" b="0">
                <a:latin typeface="Times New Roman" panose="02020603050405020304" charset="0"/>
              </a:endParaRP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MS PGothic" panose="020B0600070205080204" charset="-128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sz="1600" b="0">
                  <a:latin typeface="Times New Roman" panose="02020603050405020304" charset="0"/>
                </a:rPr>
                <a:t>AS3</a:t>
              </a:r>
              <a:endParaRPr lang="en-US" sz="1600" b="0">
                <a:latin typeface="Times New Roman" panose="02020603050405020304" charset="0"/>
              </a:endParaRP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MS PGothic" panose="020B0600070205080204" charset="-128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sz="1600" b="0">
                  <a:latin typeface="Times New Roman" panose="02020603050405020304" charset="0"/>
                </a:rPr>
                <a:t>AS1</a:t>
              </a:r>
              <a:endParaRPr lang="en-US" sz="1600" b="0">
                <a:latin typeface="Times New Roman" panose="02020603050405020304" charset="0"/>
              </a:endParaRP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MS PGothic" panose="020B0600070205080204" charset="-128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panose="02020603050405020304" charset="0"/>
                </a:rPr>
                <a:t>140.20.1.0/24</a:t>
              </a:r>
              <a:endParaRPr lang="en-US" sz="1600" b="0" dirty="0">
                <a:latin typeface="Times New Roman" panose="02020603050405020304" charset="0"/>
              </a:endParaRP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4572000" y="4400551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Document" r:id="rId1" imgW="5074920" imgH="1471930" progId="Word.Document.8">
                  <p:embed/>
                </p:oleObj>
              </mc:Choice>
              <mc:Fallback>
                <p:oleObj name="Document" r:id="rId1" imgW="5074920" imgH="1471930" progId="Word.Document.8">
                  <p:embed/>
                  <p:pic>
                    <p:nvPicPr>
                      <p:cNvPr id="0" name="图片 6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00551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dirty="0">
                <a:solidFill>
                  <a:srgbClr val="0000FF"/>
                </a:solidFill>
                <a:latin typeface="Times New Roman" panose="02020603050405020304" charset="0"/>
              </a:rPr>
              <a:t>BGP table at AS4:</a:t>
            </a:r>
            <a:endParaRPr lang="en-US" dirty="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(3) MED</a:t>
            </a:r>
            <a:endParaRPr lang="en-US" dirty="0"/>
          </a:p>
        </p:txBody>
      </p:sp>
      <p:sp>
        <p:nvSpPr>
          <p:cNvPr id="1423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Multi-exit discriminator </a:t>
            </a:r>
            <a:r>
              <a:rPr lang="en-US" dirty="0"/>
              <a:t>is used when ASes are interconnected via 2 or more links; it specifies how close a prefix is to the link it is announced on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Lower is better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AS that announces a </a:t>
            </a:r>
            <a:r>
              <a:rPr lang="en-US" dirty="0">
                <a:highlight>
                  <a:srgbClr val="FFFF00"/>
                </a:highlight>
              </a:rPr>
              <a:t>prefix sets</a:t>
            </a:r>
            <a:r>
              <a:rPr lang="en-US" dirty="0"/>
              <a:t> MED</a:t>
            </a:r>
            <a:endParaRPr lang="en-US" dirty="0"/>
          </a:p>
          <a:p>
            <a:r>
              <a:rPr lang="en-US" dirty="0"/>
              <a:t>AS receiving the prefix (optionally!) uses MED to select link </a:t>
            </a:r>
            <a:endParaRPr lang="en-US" dirty="0"/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</a:fld>
            <a:endParaRPr lang="en-US"/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0" hangingPunct="0"/>
            <a:endParaRPr lang="en-US" sz="2400" b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1600" b="0">
                <a:latin typeface="Arial" panose="020B0604020202020204" pitchFamily="34" charset="0"/>
                <a:ea typeface="Arial" panose="020B0604020202020204" pitchFamily="34" charset="0"/>
              </a:rPr>
              <a:t>Link B</a:t>
            </a:r>
            <a:endParaRPr lang="en-US" sz="2400" b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1600" b="0">
                <a:latin typeface="Arial" panose="020B0604020202020204" pitchFamily="34" charset="0"/>
                <a:ea typeface="Arial" panose="020B0604020202020204" pitchFamily="34" charset="0"/>
              </a:rPr>
              <a:t>Link A</a:t>
            </a:r>
            <a:endParaRPr lang="en-US" sz="2400" b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87771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MED=10</a:t>
            </a:r>
            <a:endParaRPr lang="en-US" sz="2400" b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87771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MED=50</a:t>
            </a:r>
            <a:endParaRPr lang="en-US" sz="2400" b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620683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1800" b="0">
                <a:latin typeface="Arial" panose="020B0604020202020204" pitchFamily="34" charset="0"/>
                <a:ea typeface="Arial" panose="020B0604020202020204" pitchFamily="34" charset="0"/>
              </a:rPr>
              <a:t>AS1</a:t>
            </a:r>
            <a:endParaRPr lang="en-US" sz="2400" b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620683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1800" b="0">
                <a:latin typeface="Arial" panose="020B0604020202020204" pitchFamily="34" charset="0"/>
                <a:ea typeface="Arial" panose="020B0604020202020204" pitchFamily="34" charset="0"/>
              </a:rPr>
              <a:t>AS2</a:t>
            </a:r>
            <a:endParaRPr lang="en-US" sz="2400" b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7012" y="5029200"/>
            <a:ext cx="685800" cy="685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879571" y="5187434"/>
            <a:ext cx="620683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1800" b="0">
                <a:latin typeface="Arial" panose="020B0604020202020204" pitchFamily="34" charset="0"/>
                <a:ea typeface="Arial" panose="020B0604020202020204" pitchFamily="34" charset="0"/>
              </a:rPr>
              <a:t>AS3</a:t>
            </a:r>
            <a:endParaRPr lang="en-US" sz="2400" b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98677" y="4267200"/>
            <a:ext cx="351548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6265" y="5715000"/>
            <a:ext cx="12330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>
                <a:ea typeface="Arial" panose="020B0604020202020204" pitchFamily="34" charset="0"/>
                <a:cs typeface="Arial" panose="020B0604020202020204" pitchFamily="34" charset="0"/>
              </a:rPr>
              <a:t>destination </a:t>
            </a:r>
            <a:br>
              <a:rPr lang="en-US" b="0" dirty="0"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ea typeface="Arial" panose="020B0604020202020204" pitchFamily="34" charset="0"/>
                <a:cs typeface="Arial" panose="020B0604020202020204" pitchFamily="34" charset="0"/>
              </a:rPr>
              <a:t>prefix</a:t>
            </a:r>
            <a:endParaRPr lang="en-US" b="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085490" y="3279228"/>
            <a:ext cx="1713186" cy="1044355"/>
          </a:xfrm>
          <a:custGeom>
            <a:avLst/>
            <a:gdLst>
              <a:gd name="connsiteX0" fmla="*/ 1713186 w 1713186"/>
              <a:gd name="connsiteY0" fmla="*/ 914400 h 1044355"/>
              <a:gd name="connsiteX1" fmla="*/ 451944 w 1713186"/>
              <a:gd name="connsiteY1" fmla="*/ 966951 h 1044355"/>
              <a:gd name="connsiteX2" fmla="*/ 0 w 1713186"/>
              <a:gd name="connsiteY2" fmla="*/ 0 h 104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186" h="1044355">
                <a:moveTo>
                  <a:pt x="1713186" y="914400"/>
                </a:moveTo>
                <a:cubicBezTo>
                  <a:pt x="1225330" y="1016875"/>
                  <a:pt x="737475" y="1119351"/>
                  <a:pt x="451944" y="966951"/>
                </a:cubicBezTo>
                <a:cubicBezTo>
                  <a:pt x="166413" y="814551"/>
                  <a:pt x="0" y="0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777655" y="3415862"/>
            <a:ext cx="376341" cy="777766"/>
          </a:xfrm>
          <a:custGeom>
            <a:avLst/>
            <a:gdLst>
              <a:gd name="connsiteX0" fmla="*/ 0 w 376341"/>
              <a:gd name="connsiteY0" fmla="*/ 777766 h 777766"/>
              <a:gd name="connsiteX1" fmla="*/ 346842 w 376341"/>
              <a:gd name="connsiteY1" fmla="*/ 483476 h 777766"/>
              <a:gd name="connsiteX2" fmla="*/ 357352 w 376341"/>
              <a:gd name="connsiteY2" fmla="*/ 0 h 7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341" h="777766">
                <a:moveTo>
                  <a:pt x="0" y="777766"/>
                </a:moveTo>
                <a:cubicBezTo>
                  <a:pt x="143641" y="695435"/>
                  <a:pt x="287283" y="613104"/>
                  <a:pt x="346842" y="483476"/>
                </a:cubicBezTo>
                <a:cubicBezTo>
                  <a:pt x="406401" y="353848"/>
                  <a:pt x="357352" y="0"/>
                  <a:pt x="357352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3" grpId="0"/>
      <p:bldP spid="2052115" grpId="0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(4) IGP cost</a:t>
            </a:r>
            <a:endParaRPr lang="en-US" dirty="0"/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</a:t>
            </a:r>
            <a:r>
              <a:rPr lang="en-US" dirty="0">
                <a:solidFill>
                  <a:srgbClr val="0000FF"/>
                </a:solidFill>
              </a:rPr>
              <a:t>hot-potato routing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Each router selects the closest egress point based on the path cost in intra-domain protocol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358231" y="3549649"/>
            <a:ext cx="4427538" cy="2317751"/>
            <a:chOff x="2438400" y="3200400"/>
            <a:chExt cx="4427538" cy="2317751"/>
          </a:xfrm>
        </p:grpSpPr>
        <p:grpSp>
          <p:nvGrpSpPr>
            <p:cNvPr id="144392" name="Group 7"/>
            <p:cNvGrpSpPr/>
            <p:nvPr/>
          </p:nvGrpSpPr>
          <p:grpSpPr bwMode="auto">
            <a:xfrm>
              <a:off x="2438400" y="3200400"/>
              <a:ext cx="4427538" cy="2317751"/>
              <a:chOff x="2910" y="1776"/>
              <a:chExt cx="2789" cy="1460"/>
            </a:xfrm>
          </p:grpSpPr>
          <p:sp>
            <p:nvSpPr>
              <p:cNvPr id="16640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910" y="2331"/>
                <a:ext cx="2789" cy="90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800">
                  <a:ea typeface="+mn-ea"/>
                  <a:cs typeface="+mn-cs"/>
                </a:endParaRPr>
              </a:p>
            </p:txBody>
          </p:sp>
          <p:sp>
            <p:nvSpPr>
              <p:cNvPr id="144396" name="Oval 9"/>
              <p:cNvSpPr>
                <a:spLocks noChangeArrowheads="1"/>
              </p:cNvSpPr>
              <p:nvPr/>
            </p:nvSpPr>
            <p:spPr bwMode="auto">
              <a:xfrm>
                <a:off x="3165" y="2413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panose="020B0604020202020204" pitchFamily="34" charset="0"/>
                  </a:rPr>
                  <a:t>A</a:t>
                </a:r>
                <a:endParaRPr 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4397" name="Oval 10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panose="020B0604020202020204" pitchFamily="34" charset="0"/>
                  </a:rPr>
                  <a:t>B</a:t>
                </a:r>
                <a:endParaRPr 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4398" name="Oval 11"/>
              <p:cNvSpPr>
                <a:spLocks noChangeArrowheads="1"/>
              </p:cNvSpPr>
              <p:nvPr/>
            </p:nvSpPr>
            <p:spPr bwMode="auto">
              <a:xfrm>
                <a:off x="3879" y="304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panose="020B0604020202020204" pitchFamily="34" charset="0"/>
                  </a:rPr>
                  <a:t>C</a:t>
                </a:r>
                <a:endParaRPr 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4399" name="Oval 12"/>
              <p:cNvSpPr>
                <a:spLocks noChangeArrowheads="1"/>
              </p:cNvSpPr>
              <p:nvPr/>
            </p:nvSpPr>
            <p:spPr bwMode="auto">
              <a:xfrm>
                <a:off x="3938" y="2480"/>
                <a:ext cx="202" cy="17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panose="020B0604020202020204" pitchFamily="34" charset="0"/>
                  </a:rPr>
                  <a:t>D</a:t>
                </a:r>
                <a:endParaRPr 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4400" name="Oval 13"/>
              <p:cNvSpPr>
                <a:spLocks noChangeArrowheads="1"/>
              </p:cNvSpPr>
              <p:nvPr/>
            </p:nvSpPr>
            <p:spPr bwMode="auto">
              <a:xfrm>
                <a:off x="5305" y="2704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panose="020B0604020202020204" pitchFamily="34" charset="0"/>
                  </a:rPr>
                  <a:t>G</a:t>
                </a:r>
                <a:endParaRPr 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4401" name="Oval 14"/>
              <p:cNvSpPr>
                <a:spLocks noChangeArrowheads="1"/>
              </p:cNvSpPr>
              <p:nvPr/>
            </p:nvSpPr>
            <p:spPr bwMode="auto">
              <a:xfrm>
                <a:off x="4419" y="2830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panose="020B0604020202020204" pitchFamily="34" charset="0"/>
                  </a:rPr>
                  <a:t>E</a:t>
                </a:r>
                <a:endParaRPr 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4402" name="Oval 15"/>
              <p:cNvSpPr>
                <a:spLocks noChangeArrowheads="1"/>
              </p:cNvSpPr>
              <p:nvPr/>
            </p:nvSpPr>
            <p:spPr bwMode="auto">
              <a:xfrm>
                <a:off x="3315" y="287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panose="020B0604020202020204" pitchFamily="34" charset="0"/>
                  </a:rPr>
                  <a:t>F</a:t>
                </a:r>
                <a:endParaRPr 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4403" name="Line 16"/>
              <p:cNvSpPr>
                <a:spLocks noChangeShapeType="1"/>
              </p:cNvSpPr>
              <p:nvPr/>
            </p:nvSpPr>
            <p:spPr bwMode="auto">
              <a:xfrm flipH="1" flipV="1">
                <a:off x="3276" y="2556"/>
                <a:ext cx="103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4" name="Line 17"/>
              <p:cNvSpPr>
                <a:spLocks noChangeShapeType="1"/>
              </p:cNvSpPr>
              <p:nvPr/>
            </p:nvSpPr>
            <p:spPr bwMode="auto">
              <a:xfrm>
                <a:off x="3484" y="3020"/>
                <a:ext cx="436" cy="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5" name="Line 18"/>
              <p:cNvSpPr>
                <a:spLocks noChangeShapeType="1"/>
              </p:cNvSpPr>
              <p:nvPr/>
            </p:nvSpPr>
            <p:spPr bwMode="auto">
              <a:xfrm>
                <a:off x="3403" y="2477"/>
                <a:ext cx="53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6" name="Line 19"/>
              <p:cNvSpPr>
                <a:spLocks noChangeShapeType="1"/>
              </p:cNvSpPr>
              <p:nvPr/>
            </p:nvSpPr>
            <p:spPr bwMode="auto">
              <a:xfrm flipV="1">
                <a:off x="4088" y="2960"/>
                <a:ext cx="37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7" name="Line 20"/>
              <p:cNvSpPr>
                <a:spLocks noChangeShapeType="1"/>
              </p:cNvSpPr>
              <p:nvPr/>
            </p:nvSpPr>
            <p:spPr bwMode="auto">
              <a:xfrm>
                <a:off x="4111" y="2642"/>
                <a:ext cx="288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8" name="Line 21"/>
              <p:cNvSpPr>
                <a:spLocks noChangeShapeType="1"/>
              </p:cNvSpPr>
              <p:nvPr/>
            </p:nvSpPr>
            <p:spPr bwMode="auto">
              <a:xfrm flipV="1">
                <a:off x="4136" y="2406"/>
                <a:ext cx="988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9" name="Line 22"/>
              <p:cNvSpPr>
                <a:spLocks noChangeShapeType="1"/>
              </p:cNvSpPr>
              <p:nvPr/>
            </p:nvSpPr>
            <p:spPr bwMode="auto">
              <a:xfrm flipV="1">
                <a:off x="4621" y="2795"/>
                <a:ext cx="665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0" name="Line 23"/>
              <p:cNvSpPr>
                <a:spLocks noChangeShapeType="1"/>
              </p:cNvSpPr>
              <p:nvPr/>
            </p:nvSpPr>
            <p:spPr bwMode="auto">
              <a:xfrm flipH="1" flipV="1">
                <a:off x="5273" y="2456"/>
                <a:ext cx="11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1" name="Text Box 24"/>
              <p:cNvSpPr txBox="1">
                <a:spLocks noChangeArrowheads="1"/>
              </p:cNvSpPr>
              <p:nvPr/>
            </p:nvSpPr>
            <p:spPr bwMode="auto">
              <a:xfrm>
                <a:off x="3182" y="2698"/>
                <a:ext cx="197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MS PGothic" panose="020B0600070205080204" charset="-128"/>
                    <a:cs typeface="Arial" panose="020B0604020202020204" pitchFamily="34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panose="020B0604020202020204" pitchFamily="34" charset="0"/>
                  </a:rPr>
                  <a:t>4</a:t>
                </a:r>
                <a:endParaRPr 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4412" name="Text Box 25"/>
              <p:cNvSpPr txBox="1">
                <a:spLocks noChangeArrowheads="1"/>
              </p:cNvSpPr>
              <p:nvPr/>
            </p:nvSpPr>
            <p:spPr bwMode="auto">
              <a:xfrm>
                <a:off x="3559" y="2835"/>
                <a:ext cx="197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MS PGothic" panose="020B0600070205080204" charset="-128"/>
                    <a:cs typeface="Arial" panose="020B0604020202020204" pitchFamily="34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panose="020B0604020202020204" pitchFamily="34" charset="0"/>
                  </a:rPr>
                  <a:t>5</a:t>
                </a:r>
                <a:endParaRPr 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4413" name="Text Box 26"/>
              <p:cNvSpPr txBox="1">
                <a:spLocks noChangeArrowheads="1"/>
              </p:cNvSpPr>
              <p:nvPr/>
            </p:nvSpPr>
            <p:spPr bwMode="auto">
              <a:xfrm>
                <a:off x="3567" y="2533"/>
                <a:ext cx="197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MS PGothic" panose="020B0600070205080204" charset="-128"/>
                    <a:cs typeface="Arial" panose="020B0604020202020204" pitchFamily="34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panose="020B0604020202020204" pitchFamily="34" charset="0"/>
                  </a:rPr>
                  <a:t>3</a:t>
                </a:r>
                <a:endParaRPr 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4414" name="Text Box 27"/>
              <p:cNvSpPr txBox="1">
                <a:spLocks noChangeArrowheads="1"/>
              </p:cNvSpPr>
              <p:nvPr/>
            </p:nvSpPr>
            <p:spPr bwMode="auto">
              <a:xfrm>
                <a:off x="4449" y="2310"/>
                <a:ext cx="197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MS PGothic" panose="020B0600070205080204" charset="-128"/>
                    <a:cs typeface="Arial" panose="020B0604020202020204" pitchFamily="34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panose="020B0604020202020204" pitchFamily="34" charset="0"/>
                  </a:rPr>
                  <a:t>9</a:t>
                </a:r>
                <a:endParaRPr 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4415" name="Text Box 28"/>
              <p:cNvSpPr txBox="1">
                <a:spLocks noChangeArrowheads="1"/>
              </p:cNvSpPr>
              <p:nvPr/>
            </p:nvSpPr>
            <p:spPr bwMode="auto">
              <a:xfrm>
                <a:off x="4262" y="2620"/>
                <a:ext cx="197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MS PGothic" panose="020B0600070205080204" charset="-128"/>
                    <a:cs typeface="Arial" panose="020B0604020202020204" pitchFamily="34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panose="020B0604020202020204" pitchFamily="34" charset="0"/>
                  </a:rPr>
                  <a:t>3</a:t>
                </a:r>
                <a:endParaRPr 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4416" name="Text Box 29"/>
              <p:cNvSpPr txBox="1">
                <a:spLocks noChangeArrowheads="1"/>
              </p:cNvSpPr>
              <p:nvPr/>
            </p:nvSpPr>
            <p:spPr bwMode="auto">
              <a:xfrm>
                <a:off x="5309" y="2477"/>
                <a:ext cx="197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MS PGothic" panose="020B0600070205080204" charset="-128"/>
                    <a:cs typeface="Arial" panose="020B0604020202020204" pitchFamily="34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panose="020B0604020202020204" pitchFamily="34" charset="0"/>
                  </a:rPr>
                  <a:t>4</a:t>
                </a:r>
                <a:endParaRPr 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4417" name="Text Box 30"/>
              <p:cNvSpPr txBox="1">
                <a:spLocks noChangeArrowheads="1"/>
              </p:cNvSpPr>
              <p:nvPr/>
            </p:nvSpPr>
            <p:spPr bwMode="auto">
              <a:xfrm>
                <a:off x="4892" y="2605"/>
                <a:ext cx="278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MS PGothic" panose="020B0600070205080204" charset="-128"/>
                    <a:cs typeface="Arial" panose="020B0604020202020204" pitchFamily="34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panose="020B0604020202020204" pitchFamily="34" charset="0"/>
                  </a:rPr>
                  <a:t>10</a:t>
                </a:r>
                <a:endParaRPr 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4418" name="Line 31"/>
              <p:cNvSpPr>
                <a:spLocks noChangeShapeType="1"/>
              </p:cNvSpPr>
              <p:nvPr/>
            </p:nvSpPr>
            <p:spPr bwMode="auto">
              <a:xfrm flipV="1">
                <a:off x="4604" y="2442"/>
                <a:ext cx="593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9" name="Text Box 32"/>
              <p:cNvSpPr txBox="1">
                <a:spLocks noChangeArrowheads="1"/>
              </p:cNvSpPr>
              <p:nvPr/>
            </p:nvSpPr>
            <p:spPr bwMode="auto">
              <a:xfrm>
                <a:off x="4665" y="2538"/>
                <a:ext cx="197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MS PGothic" panose="020B0600070205080204" charset="-128"/>
                    <a:cs typeface="Arial" panose="020B0604020202020204" pitchFamily="34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panose="020B0604020202020204" pitchFamily="34" charset="0"/>
                  </a:rPr>
                  <a:t>8</a:t>
                </a:r>
                <a:endParaRPr 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4420" name="Text Box 33"/>
              <p:cNvSpPr txBox="1">
                <a:spLocks noChangeArrowheads="1"/>
              </p:cNvSpPr>
              <p:nvPr/>
            </p:nvSpPr>
            <p:spPr bwMode="auto">
              <a:xfrm>
                <a:off x="4139" y="2817"/>
                <a:ext cx="197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MS PGothic" panose="020B0600070205080204" charset="-128"/>
                    <a:cs typeface="Arial" panose="020B0604020202020204" pitchFamily="34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panose="020B0604020202020204" pitchFamily="34" charset="0"/>
                  </a:rPr>
                  <a:t>8</a:t>
                </a:r>
                <a:endParaRPr 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4421" name="Oval 34"/>
              <p:cNvSpPr>
                <a:spLocks noChangeArrowheads="1"/>
              </p:cNvSpPr>
              <p:nvPr/>
            </p:nvSpPr>
            <p:spPr bwMode="auto">
              <a:xfrm>
                <a:off x="3166" y="2398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 dirty="0">
                    <a:latin typeface="Arial" panose="020B0604020202020204" pitchFamily="34" charset="0"/>
                  </a:rPr>
                  <a:t>A</a:t>
                </a:r>
                <a:endParaRPr lang="en-US" sz="1800" b="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4422" name="Oval 35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panose="020B0604020202020204" pitchFamily="34" charset="0"/>
                  </a:rPr>
                  <a:t>B</a:t>
                </a:r>
                <a:endParaRPr 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4423" name="Freeform 36"/>
              <p:cNvSpPr/>
              <p:nvPr/>
            </p:nvSpPr>
            <p:spPr bwMode="auto">
              <a:xfrm>
                <a:off x="3315" y="2016"/>
                <a:ext cx="821" cy="285"/>
              </a:xfrm>
              <a:custGeom>
                <a:avLst/>
                <a:gdLst>
                  <a:gd name="T0" fmla="*/ 0 w 713"/>
                  <a:gd name="T1" fmla="*/ 205 h 205"/>
                  <a:gd name="T2" fmla="*/ 274 w 713"/>
                  <a:gd name="T3" fmla="*/ 23 h 205"/>
                  <a:gd name="T4" fmla="*/ 567 w 713"/>
                  <a:gd name="T5" fmla="*/ 68 h 205"/>
                  <a:gd name="T6" fmla="*/ 713 w 713"/>
                  <a:gd name="T7" fmla="*/ 13 h 2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3"/>
                  <a:gd name="T13" fmla="*/ 0 h 205"/>
                  <a:gd name="T14" fmla="*/ 713 w 713"/>
                  <a:gd name="T15" fmla="*/ 205 h 2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3" h="205">
                    <a:moveTo>
                      <a:pt x="0" y="205"/>
                    </a:moveTo>
                    <a:cubicBezTo>
                      <a:pt x="90" y="125"/>
                      <a:pt x="180" y="46"/>
                      <a:pt x="274" y="23"/>
                    </a:cubicBezTo>
                    <a:cubicBezTo>
                      <a:pt x="368" y="0"/>
                      <a:pt x="494" y="70"/>
                      <a:pt x="567" y="68"/>
                    </a:cubicBezTo>
                    <a:cubicBezTo>
                      <a:pt x="640" y="66"/>
                      <a:pt x="676" y="39"/>
                      <a:pt x="713" y="1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4" name="Freeform 37"/>
              <p:cNvSpPr/>
              <p:nvPr/>
            </p:nvSpPr>
            <p:spPr bwMode="auto">
              <a:xfrm rot="547321">
                <a:off x="4376" y="1991"/>
                <a:ext cx="907" cy="212"/>
              </a:xfrm>
              <a:custGeom>
                <a:avLst/>
                <a:gdLst>
                  <a:gd name="T0" fmla="*/ 832 w 853"/>
                  <a:gd name="T1" fmla="*/ 212 h 212"/>
                  <a:gd name="T2" fmla="*/ 714 w 853"/>
                  <a:gd name="T3" fmla="*/ 20 h 212"/>
                  <a:gd name="T4" fmla="*/ 0 w 853"/>
                  <a:gd name="T5" fmla="*/ 93 h 212"/>
                  <a:gd name="T6" fmla="*/ 0 60000 65536"/>
                  <a:gd name="T7" fmla="*/ 0 60000 65536"/>
                  <a:gd name="T8" fmla="*/ 0 60000 65536"/>
                  <a:gd name="T9" fmla="*/ 0 w 853"/>
                  <a:gd name="T10" fmla="*/ 0 h 212"/>
                  <a:gd name="T11" fmla="*/ 853 w 853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3" h="212">
                    <a:moveTo>
                      <a:pt x="832" y="212"/>
                    </a:moveTo>
                    <a:cubicBezTo>
                      <a:pt x="842" y="126"/>
                      <a:pt x="853" y="40"/>
                      <a:pt x="714" y="20"/>
                    </a:cubicBezTo>
                    <a:cubicBezTo>
                      <a:pt x="575" y="0"/>
                      <a:pt x="287" y="46"/>
                      <a:pt x="0" y="9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5" name="Text Box 38"/>
              <p:cNvSpPr txBox="1">
                <a:spLocks noChangeArrowheads="1"/>
              </p:cNvSpPr>
              <p:nvPr/>
            </p:nvSpPr>
            <p:spPr bwMode="auto">
              <a:xfrm>
                <a:off x="3998" y="1776"/>
                <a:ext cx="421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MS PGothic" panose="020B0600070205080204" charset="-128"/>
                    <a:cs typeface="Arial" panose="020B0604020202020204" pitchFamily="34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b="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dest</a:t>
                </a:r>
                <a:endParaRPr lang="en-US" b="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4393" name="Line 39"/>
            <p:cNvSpPr>
              <a:spLocks noChangeShapeType="1"/>
            </p:cNvSpPr>
            <p:nvPr/>
          </p:nvSpPr>
          <p:spPr bwMode="auto">
            <a:xfrm flipH="1" flipV="1">
              <a:off x="2708273" y="4343399"/>
              <a:ext cx="228601" cy="76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Line 40"/>
            <p:cNvSpPr>
              <a:spLocks noChangeShapeType="1"/>
            </p:cNvSpPr>
            <p:nvPr/>
          </p:nvSpPr>
          <p:spPr bwMode="auto">
            <a:xfrm flipH="1" flipV="1">
              <a:off x="6365875" y="4038599"/>
              <a:ext cx="223838" cy="7794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/>
                <a:gridCol w="25146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  <a:endParaRPr 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  <a:endParaRPr 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  <a:endParaRPr 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txBody>
          <a:bodyPr wrap="none" anchor="ctr"/>
          <a:lstStyle/>
          <a:p>
            <a:endParaRPr lang="en-US" dirty="0">
              <a:solidFill>
                <a:schemeClr val="accent2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UPDATE processing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</a:fld>
            <a:endParaRPr lang="en-US"/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327286" cy="6469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Best Route</a:t>
              </a:r>
              <a:endParaRPr lang="en-US" sz="18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  Selection </a:t>
              </a:r>
              <a:endParaRPr lang="en-US" sz="18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7888" y="3429000"/>
            <a:ext cx="1481175" cy="646973"/>
            <a:chOff x="1027888" y="3429000"/>
            <a:chExt cx="1481175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27888" y="3429000"/>
              <a:ext cx="1481175" cy="6469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Apply Import</a:t>
              </a:r>
              <a:endParaRPr lang="en-US" sz="18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  Policies</a:t>
              </a:r>
              <a:endParaRPr lang="en-US" sz="18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39032" cy="646973"/>
            <a:chOff x="4584700" y="3446463"/>
            <a:chExt cx="1439032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391407" cy="6469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Best Route </a:t>
              </a:r>
              <a:endParaRPr lang="en-US" sz="18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  Table</a:t>
              </a:r>
              <a:endParaRPr lang="en-US" sz="18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Apply Export</a:t>
              </a:r>
              <a:endParaRPr lang="en-US" sz="18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Policies</a:t>
              </a:r>
              <a:endParaRPr lang="en-US" sz="18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33434" y="4517165"/>
            <a:ext cx="1263166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rPr>
              <a:t>forwarding</a:t>
            </a:r>
            <a:endParaRPr lang="en-US" sz="1800" b="0" dirty="0">
              <a:solidFill>
                <a:schemeClr val="accent2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rPr>
              <a:t>Entries</a:t>
            </a:r>
            <a:endParaRPr lang="en-US" sz="1800" b="0" dirty="0">
              <a:solidFill>
                <a:schemeClr val="accent2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38435" y="2914220"/>
            <a:ext cx="104515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rPr>
              <a:t>BGP</a:t>
            </a:r>
            <a:endParaRPr lang="en-US" sz="1800" b="0" dirty="0">
              <a:solidFill>
                <a:schemeClr val="accent2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rPr>
              <a:t>Updates</a:t>
            </a:r>
            <a:endParaRPr lang="en-US" sz="1800" b="0" dirty="0">
              <a:solidFill>
                <a:schemeClr val="accent2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56885" y="2914220"/>
            <a:ext cx="104515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rPr>
              <a:t>BGP </a:t>
            </a:r>
            <a:endParaRPr lang="en-US" sz="1800" b="0" dirty="0">
              <a:solidFill>
                <a:schemeClr val="accent2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rPr>
              <a:t>Updates</a:t>
            </a:r>
            <a:endParaRPr lang="en-US" sz="1800" b="0" dirty="0">
              <a:solidFill>
                <a:schemeClr val="accent2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370457" cy="3699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IP Forwarding Table</a:t>
              </a:r>
              <a:endParaRPr lang="en-US" sz="180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Open ended programming.</a:t>
            </a:r>
            <a:endParaRPr lang="en-US" sz="1800" b="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sz="1800" b="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Constrained only by vendor configuration language</a:t>
            </a:r>
            <a:endParaRPr lang="en-US" sz="1800" b="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rPr>
              <a:t>Data plane</a:t>
            </a:r>
            <a:endParaRPr lang="en-US" sz="2400" dirty="0">
              <a:solidFill>
                <a:schemeClr val="accent2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rPr>
              <a:t>Control plane</a:t>
            </a:r>
            <a:endParaRPr lang="en-US" sz="2400" dirty="0">
              <a:solidFill>
                <a:schemeClr val="accent2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45244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rPr>
              <a:t>packets</a:t>
            </a:r>
            <a:endParaRPr lang="en-US" sz="1800" b="0" dirty="0">
              <a:solidFill>
                <a:schemeClr val="accent2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17719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rPr>
              <a:t>packets</a:t>
            </a:r>
            <a:endParaRPr lang="en-US" sz="1800" b="0" dirty="0">
              <a:solidFill>
                <a:schemeClr val="accent2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issues in practice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Reachability</a:t>
            </a:r>
            <a:endParaRPr lang="en-US" dirty="0"/>
          </a:p>
          <a:p>
            <a:r>
              <a:rPr lang="en-US" dirty="0"/>
              <a:t>Security</a:t>
            </a:r>
            <a:endParaRPr lang="en-US" dirty="0"/>
          </a:p>
          <a:p>
            <a:r>
              <a:rPr lang="en-US" dirty="0"/>
              <a:t>Convergence</a:t>
            </a:r>
            <a:endParaRPr lang="en-US" dirty="0"/>
          </a:p>
          <a:p>
            <a:r>
              <a:rPr lang="en-US" dirty="0"/>
              <a:t>Performance</a:t>
            </a:r>
            <a:endParaRPr lang="en-US" dirty="0"/>
          </a:p>
          <a:p>
            <a:r>
              <a:rPr lang="en-US" dirty="0"/>
              <a:t>Anomalies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  <a:endParaRPr 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  <a:endParaRPr lang="en-US" dirty="0"/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  <a:endParaRPr lang="en-US" dirty="0"/>
          </a:p>
          <a:p>
            <a:pPr lvl="1"/>
            <a:r>
              <a:rPr lang="en-US" dirty="0"/>
              <a:t>Customer pays provider</a:t>
            </a:r>
            <a:endParaRPr lang="en-US" dirty="0"/>
          </a:p>
          <a:p>
            <a:pPr lvl="1"/>
            <a:r>
              <a:rPr lang="en-US" dirty="0"/>
              <a:t>Peers don’t pay each other</a:t>
            </a:r>
            <a:endParaRPr lang="en-US" dirty="0"/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</a:t>
            </a:r>
            <a:endParaRPr lang="en-US"/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/>
              <a:t>In normal routing, if graph is connected then reachability is assured</a:t>
            </a:r>
            <a:endParaRPr lang="en-US" dirty="0"/>
          </a:p>
          <a:p>
            <a:r>
              <a:rPr lang="en-US" dirty="0"/>
              <a:t>With policy routing, this does not always hold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US" dirty="0"/>
              <a:t>AS 2</a:t>
            </a:r>
            <a:endParaRPr lang="en-US" dirty="0"/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US" dirty="0"/>
              <a:t>AS 3</a:t>
            </a:r>
            <a:endParaRPr lang="en-US" dirty="0"/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US" dirty="0"/>
              <a:t>AS 1</a:t>
            </a:r>
            <a:endParaRPr lang="en-US" dirty="0"/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</a:t>
            </a:r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can claim to serve a prefix that they do not have a route to (</a:t>
            </a:r>
            <a:r>
              <a:rPr lang="en-US" dirty="0" err="1">
                <a:solidFill>
                  <a:srgbClr val="0000FF"/>
                </a:solidFill>
              </a:rPr>
              <a:t>blackholing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Problem not specific to policy or path vector</a:t>
            </a:r>
            <a:endParaRPr lang="en-US" dirty="0"/>
          </a:p>
          <a:p>
            <a:pPr lvl="1"/>
            <a:r>
              <a:rPr lang="en-US" dirty="0"/>
              <a:t>Important because of AS autonomy</a:t>
            </a:r>
            <a:endParaRPr lang="en-US" dirty="0"/>
          </a:p>
          <a:p>
            <a:pPr lvl="1"/>
            <a:r>
              <a:rPr lang="en-US" dirty="0"/>
              <a:t>Fixable: make ASes </a:t>
            </a:r>
            <a:r>
              <a:rPr lang="ja-JP" altLang="en-US" dirty="0"/>
              <a:t>“</a:t>
            </a:r>
            <a:r>
              <a:rPr lang="en-US" dirty="0"/>
              <a:t>prove</a:t>
            </a:r>
            <a:r>
              <a:rPr lang="ja-JP" altLang="en-US" dirty="0"/>
              <a:t>”</a:t>
            </a:r>
            <a:r>
              <a:rPr lang="en-US" dirty="0"/>
              <a:t> they have a path</a:t>
            </a:r>
            <a:endParaRPr lang="en-US" dirty="0"/>
          </a:p>
          <a:p>
            <a:r>
              <a:rPr lang="en-US" dirty="0"/>
              <a:t>AS may forward packets along a route different from what is advertised</a:t>
            </a:r>
            <a:endParaRPr lang="en-US" dirty="0"/>
          </a:p>
          <a:p>
            <a:pPr lvl="1"/>
            <a:r>
              <a:rPr lang="en-US" dirty="0"/>
              <a:t>Tell customers about fictitious short path…</a:t>
            </a:r>
            <a:endParaRPr lang="en-US" dirty="0"/>
          </a:p>
          <a:p>
            <a:pPr lvl="1"/>
            <a:r>
              <a:rPr lang="en-US" dirty="0"/>
              <a:t>Much harder to fix!</a:t>
            </a:r>
            <a:endParaRPr lang="en-US" dirty="0"/>
          </a:p>
          <a:p>
            <a:pPr lvl="1"/>
            <a:r>
              <a:rPr lang="en-US" dirty="0"/>
              <a:t>More: </a:t>
            </a:r>
            <a:r>
              <a:rPr lang="en-US" dirty="0">
                <a:hlinkClick r:id="rId1"/>
              </a:rPr>
              <a:t>http://queue.acm.org/detail.cfm?id=2668966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For arbitrary policies, BGP may fail to converge!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nonissues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routing</a:t>
            </a:r>
            <a:endParaRPr lang="en-US" dirty="0"/>
          </a:p>
          <a:p>
            <a:pPr lvl="1"/>
            <a:r>
              <a:rPr lang="en-US" dirty="0"/>
              <a:t>Domains typically use “hot potato” routing</a:t>
            </a:r>
            <a:endParaRPr lang="en-US" dirty="0"/>
          </a:p>
          <a:p>
            <a:pPr lvl="1"/>
            <a:r>
              <a:rPr lang="en-US" dirty="0"/>
              <a:t>Not always optimal, but economically expedient</a:t>
            </a:r>
            <a:endParaRPr lang="en-US" dirty="0"/>
          </a:p>
          <a:p>
            <a:r>
              <a:rPr lang="en-US" dirty="0"/>
              <a:t>Policy is not always about performance</a:t>
            </a:r>
            <a:endParaRPr lang="en-US" dirty="0"/>
          </a:p>
          <a:p>
            <a:pPr lvl="1"/>
            <a:r>
              <a:rPr lang="en-US" dirty="0"/>
              <a:t>Policy-driven paths aren’t the shortest</a:t>
            </a:r>
            <a:endParaRPr lang="en-US" dirty="0"/>
          </a:p>
          <a:p>
            <a:r>
              <a:rPr lang="en-US" dirty="0"/>
              <a:t>AS path length can be misleading</a:t>
            </a:r>
            <a:endParaRPr lang="en-US" dirty="0"/>
          </a:p>
          <a:p>
            <a:pPr lvl="1"/>
            <a:r>
              <a:rPr lang="en-US" dirty="0"/>
              <a:t>20% of paths inflated by at least 5 router hops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</a:t>
            </a:r>
            <a:r>
              <a:rPr lang="zh-CN" altLang="en-US" dirty="0"/>
              <a:t> </a:t>
            </a:r>
            <a:r>
              <a:rPr lang="en-US" dirty="0"/>
              <a:t>misleading</a:t>
            </a:r>
            <a:endParaRPr lang="en-US" dirty="0"/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may have many router-level hops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panose="020B0604020202020204" pitchFamily="34" charset="0"/>
                </a:rPr>
                <a:t>AS 4</a:t>
              </a:r>
              <a:endParaRPr lang="en-US" sz="1600">
                <a:latin typeface="Arial" panose="020B0604020202020204" pitchFamily="34" charset="0"/>
              </a:endParaRP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panose="020B0604020202020204" pitchFamily="34" charset="0"/>
                </a:rPr>
                <a:t>AS 3</a:t>
              </a:r>
              <a:endParaRPr lang="en-US" sz="1600">
                <a:latin typeface="Arial" panose="020B0604020202020204" pitchFamily="34" charset="0"/>
              </a:endParaRP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panose="020B0604020202020204" pitchFamily="34" charset="0"/>
                </a:rPr>
                <a:t>AS 2</a:t>
              </a:r>
              <a:endParaRPr lang="en-US" sz="1600">
                <a:latin typeface="Arial" panose="020B0604020202020204" pitchFamily="34" charset="0"/>
              </a:endParaRP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panose="020B0604020202020204" pitchFamily="34" charset="0"/>
                </a:rPr>
                <a:t>AS 1</a:t>
              </a:r>
              <a:endParaRPr lang="en-US" sz="1600">
                <a:latin typeface="Arial" panose="020B0604020202020204" pitchFamily="34" charset="0"/>
              </a:endParaRP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MS PGothic" panose="020B0600070205080204" charset="-128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panose="020B0604020202020204" pitchFamily="34" charset="0"/>
                  <a:ea typeface="Arial" panose="020B0604020202020204" pitchFamily="34" charset="0"/>
                </a:rPr>
                <a:t>BGP says that path </a:t>
              </a:r>
              <a:r>
                <a:rPr lang="en-US" dirty="0">
                  <a:latin typeface="Arial" panose="020B0604020202020204" pitchFamily="34" charset="0"/>
                  <a:ea typeface="Arial" panose="020B0604020202020204" pitchFamily="34" charset="0"/>
                </a:rPr>
                <a:t>4 1</a:t>
              </a:r>
              <a:r>
                <a:rPr lang="en-US" b="0" dirty="0">
                  <a:latin typeface="Arial" panose="020B0604020202020204" pitchFamily="34" charset="0"/>
                  <a:ea typeface="Arial" panose="020B0604020202020204" pitchFamily="34" charset="0"/>
                </a:rPr>
                <a:t> is better than path </a:t>
              </a:r>
              <a:r>
                <a:rPr lang="en-US" dirty="0">
                  <a:latin typeface="Arial" panose="020B0604020202020204" pitchFamily="34" charset="0"/>
                  <a:ea typeface="Arial" panose="020B0604020202020204" pitchFamily="34" charset="0"/>
                </a:rPr>
                <a:t>3 2 1</a:t>
              </a:r>
              <a:endParaRPr 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performance issue: Slow convergence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outages are the</a:t>
            </a:r>
            <a:r>
              <a:rPr lang="zh-CN" altLang="en-US" dirty="0"/>
              <a:t> </a:t>
            </a:r>
            <a:r>
              <a:rPr lang="en-US" dirty="0"/>
              <a:t>biggest source of Internet problems</a:t>
            </a:r>
            <a:endParaRPr lang="en-US" dirty="0"/>
          </a:p>
          <a:p>
            <a:r>
              <a:rPr lang="en-US" dirty="0"/>
              <a:t>Most popular paths are very stable</a:t>
            </a:r>
            <a:endParaRPr lang="en-US" dirty="0"/>
          </a:p>
          <a:p>
            <a:r>
              <a:rPr lang="en-US" dirty="0"/>
              <a:t>Outages are still very common</a:t>
            </a:r>
            <a:endParaRPr lang="en-US" dirty="0"/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1"/>
              </a:rPr>
              <a:t>https://bgpstream.com/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misconfigurations</a:t>
            </a:r>
            <a:endParaRPr lang="en-US" dirty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protocol is bloated yet underspecified</a:t>
            </a:r>
            <a:endParaRPr lang="en-US" dirty="0"/>
          </a:p>
          <a:p>
            <a:pPr lvl="1"/>
            <a:r>
              <a:rPr lang="en-US" dirty="0"/>
              <a:t>Lots of attributes</a:t>
            </a:r>
            <a:endParaRPr lang="en-US" dirty="0"/>
          </a:p>
          <a:p>
            <a:pPr lvl="1"/>
            <a:r>
              <a:rPr lang="en-US" dirty="0"/>
              <a:t>Lots of leeway in how to set and interpret attributes</a:t>
            </a:r>
            <a:endParaRPr lang="en-US" dirty="0"/>
          </a:p>
          <a:p>
            <a:pPr lvl="1"/>
            <a:r>
              <a:rPr lang="en-US" dirty="0"/>
              <a:t>Necessary to allow autonomy, diverse policies</a:t>
            </a:r>
            <a:endParaRPr lang="en-US" dirty="0"/>
          </a:p>
          <a:p>
            <a:pPr lvl="2"/>
            <a:r>
              <a:rPr lang="en-US" dirty="0"/>
              <a:t>But also gives operators plenty of rope</a:t>
            </a:r>
            <a:endParaRPr lang="en-US" dirty="0"/>
          </a:p>
          <a:p>
            <a:r>
              <a:rPr lang="en-US" dirty="0"/>
              <a:t>Configuration is mostly manual and ad hoc</a:t>
            </a:r>
            <a:endParaRPr lang="en-US" dirty="0"/>
          </a:p>
          <a:p>
            <a:pPr lvl="1"/>
            <a:r>
              <a:rPr lang="en-US" dirty="0"/>
              <a:t>Disjoint per-router configuration to effect AS-wide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deals with data plane (forwarding) and control plane (routing)</a:t>
            </a:r>
            <a:endParaRPr lang="en-US" dirty="0"/>
          </a:p>
          <a:p>
            <a:r>
              <a:rPr lang="en-US" dirty="0"/>
              <a:t>Control plane deals with intra-domain routing (LS and DV) and inter-domain routing (BGP)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class</a:t>
            </a:r>
            <a:r>
              <a:rPr lang="en-US" dirty="0"/>
              <a:t>: SDN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  <a:endParaRPr lang="en-US" dirty="0"/>
          </a:p>
          <a:p>
            <a:r>
              <a:rPr lang="en-US" dirty="0"/>
              <a:t>Nodes are Autonomous Systems (ASes)</a:t>
            </a:r>
            <a:endParaRPr lang="en-US" dirty="0"/>
          </a:p>
          <a:p>
            <a:pPr lvl="1"/>
            <a:r>
              <a:rPr lang="en-US" dirty="0"/>
              <a:t>Internals of each AS are hidden </a:t>
            </a:r>
            <a:endParaRPr lang="en-US" dirty="0"/>
          </a:p>
          <a:p>
            <a:r>
              <a:rPr lang="en-US" dirty="0"/>
              <a:t>Links represent both physical links and business relationships</a:t>
            </a:r>
            <a:endParaRPr lang="en-US" dirty="0"/>
          </a:p>
          <a:p>
            <a:r>
              <a:rPr lang="en-US" dirty="0"/>
              <a:t>BGP (Border Gateway Protocol) is the Inter-domain routing protocol</a:t>
            </a:r>
            <a:endParaRPr lang="en-US" dirty="0"/>
          </a:p>
          <a:p>
            <a:pPr lvl="1"/>
            <a:r>
              <a:rPr lang="en-US" dirty="0"/>
              <a:t>Implemented by AS border routers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</a:fld>
            <a:endParaRPr lang="en-US"/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charset="0"/>
            </a:endParaRPr>
          </a:p>
        </p:txBody>
      </p:sp>
      <p:sp>
        <p:nvSpPr>
          <p:cNvPr id="79" name="Content Placeholder 1"/>
          <p:cNvSpPr txBox="1"/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charset="0"/>
              <a:buChar char="l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l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charset="0"/>
              <a:buChar char="l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charset="0"/>
              <a:buChar char="§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charset="0"/>
              <a:buChar char="§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pPr marL="0" indent="0" algn="ctr">
              <a:buFont typeface="Wingdings" panose="05000000000000000000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  <a:endParaRPr lang="en-US" dirty="0"/>
          </a:p>
          <a:p>
            <a:r>
              <a:rPr lang="en-US" dirty="0"/>
              <a:t>Path-Vector routing to avoid loops</a:t>
            </a:r>
            <a:endParaRPr lang="en-US" dirty="0"/>
          </a:p>
          <a:p>
            <a:r>
              <a:rPr lang="en-US" dirty="0"/>
              <a:t>Selective route advertisement may affect reachability</a:t>
            </a:r>
            <a:endParaRPr lang="en-US" dirty="0"/>
          </a:p>
          <a:p>
            <a:r>
              <a:rPr lang="en-US" dirty="0"/>
              <a:t>Routes may be aggregated for scalability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policies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  <a:endParaRPr lang="en-US" sz="1400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  <a:endParaRPr lang="en-US" sz="1400" dirty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Route selection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A</a:t>
                </a: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P</a:t>
                </a: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C</a:t>
                </a: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B</a:t>
                </a: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Q</a:t>
                </a: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/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/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/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/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MS PGothic" panose="020B0600070205080204" charset="-128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Route export</a:t>
              </a:r>
              <a:endPara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selection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decreasing order of priority</a:t>
            </a:r>
            <a:endParaRPr lang="en-US" dirty="0"/>
          </a:p>
          <a:p>
            <a:pPr lvl="1"/>
            <a:r>
              <a:rPr lang="en-US" dirty="0"/>
              <a:t>Make/save money (send to </a:t>
            </a:r>
            <a:r>
              <a:rPr lang="en-US" dirty="0">
                <a:solidFill>
                  <a:srgbClr val="0000FF"/>
                </a:solidFill>
              </a:rPr>
              <a:t>customer &gt; peer &gt; provider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Maximize performance (smallest AS path length) </a:t>
            </a:r>
            <a:endParaRPr lang="en-US" dirty="0"/>
          </a:p>
          <a:p>
            <a:pPr lvl="1"/>
            <a:r>
              <a:rPr lang="en-US" dirty="0"/>
              <a:t>Minimize use of my network bandwidth (“</a:t>
            </a:r>
            <a:r>
              <a:rPr lang="en-US" dirty="0">
                <a:solidFill>
                  <a:srgbClr val="0000FF"/>
                </a:solidFill>
              </a:rPr>
              <a:t>hot potato</a:t>
            </a:r>
            <a:r>
              <a:rPr lang="en-US" dirty="0"/>
              <a:t>”)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p="http://schemas.openxmlformats.org/presentationml/2006/main">
  <p:tag name="commondata" val="eyJoZGlkIjoiYzFlYzU0ZWY2OTk0M2IwOGI2OGY0MWEzNDNiOWM4ODYifQ=="/>
</p:tagLst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7680</Words>
  <Application>WPS 演示</Application>
  <PresentationFormat>全屏显示(4:3)</PresentationFormat>
  <Paragraphs>554</Paragraphs>
  <Slides>37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Arial</vt:lpstr>
      <vt:lpstr>宋体</vt:lpstr>
      <vt:lpstr>Wingdings</vt:lpstr>
      <vt:lpstr>MS PGothic</vt:lpstr>
      <vt:lpstr>Helvetica Neue</vt:lpstr>
      <vt:lpstr>Arial Black</vt:lpstr>
      <vt:lpstr>Monotype Sorts</vt:lpstr>
      <vt:lpstr>Wingdings</vt:lpstr>
      <vt:lpstr>Monotype Sorts</vt:lpstr>
      <vt:lpstr>Gill Sans</vt:lpstr>
      <vt:lpstr>Segoe Print</vt:lpstr>
      <vt:lpstr>Times New Roman</vt:lpstr>
      <vt:lpstr>Courier New</vt:lpstr>
      <vt:lpstr>微软雅黑</vt:lpstr>
      <vt:lpstr>Arial Unicode MS</vt:lpstr>
      <vt:lpstr>CSCI4430</vt:lpstr>
      <vt:lpstr>Word.Document.8</vt:lpstr>
      <vt:lpstr>ECE4016 Computer Networks  Lecture 15: Network Layer – BGP</vt:lpstr>
      <vt:lpstr>Agenda</vt:lpstr>
      <vt:lpstr> Topology &amp; policy shaped by inter-AS business relationship</vt:lpstr>
      <vt:lpstr>Inter-domain routing: Setup</vt:lpstr>
      <vt:lpstr>BGP: Basic idea</vt:lpstr>
      <vt:lpstr>BGP inspired by Distance-Vector with four differences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Attributes: (3) MED</vt:lpstr>
      <vt:lpstr>Attributes: (4) IGP cost</vt:lpstr>
      <vt:lpstr>Using attributes</vt:lpstr>
      <vt:lpstr>BGP UPDATE processing</vt:lpstr>
      <vt:lpstr>BGP issues in practice</vt:lpstr>
      <vt:lpstr>Issues with BGP</vt:lpstr>
      <vt:lpstr>Reachability</vt:lpstr>
      <vt:lpstr>Security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Summary</vt:lpstr>
    </vt:vector>
  </TitlesOfParts>
  <Company>UC Riverside</Company>
  <LinksUpToDate>false</LinksUpToDate>
  <SharedDoc>false</SharedDoc>
  <HyperlinksChanged>false</HyperlinksChanged>
  <AppVersion>14.0000</AppVersion>
  <Pages>7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creator>Harsha V. Madhyastha</dc:creator>
  <cp:lastModifiedBy>立</cp:lastModifiedBy>
  <cp:revision>1247</cp:revision>
  <cp:lastPrinted>1999-09-08T17:25:00Z</cp:lastPrinted>
  <dcterms:created xsi:type="dcterms:W3CDTF">2014-01-14T18:15:00Z</dcterms:created>
  <dcterms:modified xsi:type="dcterms:W3CDTF">2024-11-15T03:03:24Z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4B93B891816F455D8F03EF568AC73D48_13</vt:lpwstr>
  </property>
  <property fmtid="{D5CDD505-2E9C-101B-9397-08002B2CF9AE}" pid="3" name="KSOProductBuildVer">
    <vt:lpwstr>2052-12.1.0.18345</vt:lpwstr>
  </property>
</Properties>
</file>