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93" r:id="rId5"/>
    <p:sldId id="300" r:id="rId6"/>
    <p:sldId id="301" r:id="rId7"/>
    <p:sldId id="307" r:id="rId8"/>
    <p:sldId id="302" r:id="rId9"/>
    <p:sldId id="303" r:id="rId10"/>
    <p:sldId id="304" r:id="rId11"/>
    <p:sldId id="294" r:id="rId12"/>
    <p:sldId id="305" r:id="rId13"/>
    <p:sldId id="306" r:id="rId14"/>
    <p:sldId id="317" r:id="rId15"/>
    <p:sldId id="318" r:id="rId16"/>
    <p:sldId id="322" r:id="rId17"/>
    <p:sldId id="295" r:id="rId18"/>
    <p:sldId id="324" r:id="rId19"/>
    <p:sldId id="325" r:id="rId20"/>
    <p:sldId id="326" r:id="rId21"/>
    <p:sldId id="296" r:id="rId22"/>
    <p:sldId id="298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75F85"/>
    <a:srgbClr val="0F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56"/>
        <p:guide pos="3854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144152"/>
        <c:axId val="498381954"/>
      </c:barChart>
      <c:catAx>
        <c:axId val="618144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8381954"/>
        <c:crosses val="autoZero"/>
        <c:auto val="1"/>
        <c:lblAlgn val="ctr"/>
        <c:lblOffset val="100"/>
        <c:noMultiLvlLbl val="0"/>
      </c:catAx>
      <c:valAx>
        <c:axId val="4983819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8144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bg2">
          <a:lumMod val="20000"/>
          <a:lumOff val="80000"/>
        </a:schemeClr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5"/>
          <p:cNvSpPr/>
          <p:nvPr/>
        </p:nvSpPr>
        <p:spPr>
          <a:xfrm>
            <a:off x="0" y="2032000"/>
            <a:ext cx="12190413" cy="70675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Python</a:t>
            </a:r>
            <a:r>
              <a:rPr lang="zh-CN" altLang="en-US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与机器学习入门</a:t>
            </a:r>
            <a:endParaRPr lang="zh-CN" altLang="en-US" sz="4000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  <a:sym typeface="思源黑体 CN Bold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65620" y="2832100"/>
            <a:ext cx="4780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---------</a:t>
            </a:r>
            <a:r>
              <a:rPr lang="zh-CN" altLang="en-US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通往</a:t>
            </a:r>
            <a:r>
              <a:rPr lang="en-US" altLang="zh-CN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AI</a:t>
            </a:r>
            <a:r>
              <a:rPr lang="zh-CN" altLang="en-US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的大门</a:t>
            </a:r>
            <a:endParaRPr lang="zh-CN" altLang="en-US" sz="2800" b="1">
              <a:solidFill>
                <a:schemeClr val="bg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开发工具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8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897255" y="1235075"/>
            <a:ext cx="10445115" cy="2526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naconda是一个开源的python发行版本。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为什么新手推荐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1.有超过1500+的数据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分析、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科学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2.使用Conda管理库，依赖，和环境配置</a:t>
            </a: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安装官方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，自带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pip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管理库</a:t>
            </a: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3.机器学习和深度学习上有几个强大的库，如 scikit-learn, TensorFlow,  Theano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4.使用DASK、NUMPY、PANDAS和NUMBA完成高性能可扩展的数据分析工作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5.可视化的结果，如 Matplotlib, Bokeh, Datashader, Holoviews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Python科学计算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3761740"/>
            <a:ext cx="5715000" cy="25717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解释器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9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897255" y="1235075"/>
            <a:ext cx="10445115" cy="468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环境后就自动安装了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解释器。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IPython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IPython是基于CPython之上的一个交互式解释器，也就是说，IPython只是在交互方式上有所增强，但是执行Python代码的功能和CPython是完全一样的。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CPython用&gt;&gt;&gt;作为提示符，而IPython用In [序号]:作为提示符。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还有其他诸如PyPy、Jython、IronPython。</a:t>
            </a: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一般来说，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的运行速度要慢于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，甚至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语法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67640"/>
            <a:ext cx="863600" cy="82042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10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28395" y="1652270"/>
            <a:ext cx="81121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5+3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12345566778909000*343859348593485934853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4245138550613029132402947828415377000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print('tom'*3)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tomtomtom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li = [1,2,3]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print(li)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[1, 2, 3]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&gt;&gt;&gt; print(li * 3)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[1, 2, 3, 1, 2, 3, 1, 2, 3]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数据类型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67640"/>
            <a:ext cx="863600" cy="82042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12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28395" y="1652270"/>
            <a:ext cx="81121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不可变数据（3 个）：</a:t>
            </a:r>
            <a:r>
              <a:rPr lang="zh-CN" altLang="en-US" sz="1800" b="1" dirty="0">
                <a:solidFill>
                  <a:schemeClr val="bg2"/>
                </a:solidFill>
                <a:ea typeface="微软雅黑" panose="020B0503020204020204" charset="-122"/>
              </a:rPr>
              <a:t>Number（数字）、String（字符串）、Tuple（元组）</a:t>
            </a:r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；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可变数据（3 个）：</a:t>
            </a:r>
            <a:r>
              <a:rPr lang="zh-CN" altLang="en-US" sz="1800" b="1" dirty="0">
                <a:solidFill>
                  <a:schemeClr val="bg2"/>
                </a:solidFill>
                <a:ea typeface="微软雅黑" panose="020B0503020204020204" charset="-122"/>
              </a:rPr>
              <a:t>List（列表）、Dictionary（字典）、Set（集合）</a:t>
            </a:r>
            <a:endParaRPr lang="zh-CN" altLang="en-US" sz="1800" b="1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altLang="en-US" sz="1800" b="1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Number包括以下几个类型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</a:rPr>
              <a:t>: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int、float、bool、complex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int、float、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str</a:t>
            </a:r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类型转换函数：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int(),float(),str()</a:t>
            </a:r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r>
              <a:rPr lang="zh-CN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获取变量类型：</a:t>
            </a:r>
            <a:r>
              <a:rPr lang="en-US" altLang="zh-CN" sz="18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type(),isinstance()</a:t>
            </a:r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初学者易错地方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67640"/>
            <a:ext cx="863600" cy="82042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28395" y="1652270"/>
            <a:ext cx="8112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IndentationError: unindent does not match any outer indentation level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tab和空格混用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en-US" sz="1800" dirty="0">
                <a:solidFill>
                  <a:schemeClr val="bg2"/>
                </a:solidFill>
                <a:ea typeface="微软雅黑" panose="020B0503020204020204" charset="-122"/>
              </a:rPr>
              <a:t>一定不要用关键字或者内置函数变量名定义变量</a:t>
            </a:r>
            <a:endParaRPr lang="zh-CN" altLang="en-US" sz="18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18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4435" y="3269615"/>
            <a:ext cx="4486275" cy="92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4389120"/>
            <a:ext cx="4415155" cy="14643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机器学习与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AI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58115"/>
            <a:ext cx="906780" cy="82994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85850" y="1558290"/>
            <a:ext cx="85382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AI</a:t>
            </a:r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(</a:t>
            </a:r>
            <a:r>
              <a:rPr lang="zh-CN" altLang="zh-CN" sz="2000" dirty="0">
                <a:solidFill>
                  <a:schemeClr val="bg2"/>
                </a:solidFill>
                <a:ea typeface="微软雅黑" panose="020B0503020204020204" charset="-122"/>
              </a:rPr>
              <a:t>人工智能</a:t>
            </a:r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)</a:t>
            </a:r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：它是研究、开发用于模拟、延伸和扩展人的智能的理论、方法、技术及应用系统的一门新的技术科学。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altLang="zh-CN" sz="20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智能提现了意识、自我、思维等。</a:t>
            </a:r>
            <a:endParaRPr lang="zh-CN" altLang="zh-CN" sz="20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涉及领域：知识表示、自动推理和搜索方法、机器学习和知识获取、知识处理系统、自然语言理解、计算机视觉、智能机器人、自动程序设计等。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机器学习与深度学习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58115"/>
            <a:ext cx="906780" cy="82994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15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85850" y="1558290"/>
            <a:ext cx="85382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机器学习(Machine Learning, ML)是一门多领域交叉学科，涉及概率论、统计学、逼近论、凸分析、算法复杂度理论等多门学科。专门研究计算机怎样模拟或实现人类的学习行为，以获取新的知识或技能，重新组织已有的知识结构使之不断改善自身的性能。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涉及复杂的数学知识，如概率论、统计学、线性代数。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Python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charset="-122"/>
              </a:rPr>
              <a:t>的第三方库</a:t>
            </a:r>
            <a:r>
              <a:rPr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scikit-learn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TensorFlow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Theano</a:t>
            </a:r>
            <a:r>
              <a:rPr lang="zh-CN"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很好的实现了机器学习深度学习中的算法，直接可以使用。</a:t>
            </a:r>
            <a:endParaRPr lang="zh-CN" sz="20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sz="20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按学习形式分类有监督学习(supervised learning)、非监督学习(unsupervised learning)、半监督学习、增强学习。</a:t>
            </a:r>
            <a:endParaRPr lang="zh-CN" sz="20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监督学习与非监督学习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58115"/>
            <a:ext cx="906780" cy="82994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16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85850" y="1558290"/>
            <a:ext cx="853821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有监督学习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	</a:t>
            </a:r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分类：朴素贝叶斯、决策树与随机森林、支持向量机（svm）、k</a:t>
            </a:r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			</a:t>
            </a:r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近邻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	</a:t>
            </a:r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回归：线性回归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无监督学习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	</a:t>
            </a:r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聚类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半监督学习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</a:rPr>
              <a:t>增强学习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charset="-122"/>
              </a:rPr>
              <a:t>采取激励模式</a:t>
            </a:r>
            <a:endParaRPr lang="zh-CN" altLang="en-US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神经网络 ：卷积神经网络等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  <a:sym typeface="+mn-ea"/>
            </a:endParaRPr>
          </a:p>
          <a:p>
            <a:r>
              <a:rPr lang="zh-CN" sz="20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知识图谱 </a:t>
            </a:r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朴素贝叶斯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158115"/>
            <a:ext cx="906780" cy="82994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17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/>
          <p:cNvSpPr/>
          <p:nvPr/>
        </p:nvSpPr>
        <p:spPr>
          <a:xfrm>
            <a:off x="172212" y="1132332"/>
            <a:ext cx="6313932" cy="39715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7"/>
          <p:cNvSpPr/>
          <p:nvPr/>
        </p:nvSpPr>
        <p:spPr>
          <a:xfrm>
            <a:off x="2418963" y="5331270"/>
            <a:ext cx="2923815" cy="130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9"/>
          <p:cNvSpPr txBox="1"/>
          <p:nvPr/>
        </p:nvSpPr>
        <p:spPr>
          <a:xfrm>
            <a:off x="545693" y="5788082"/>
            <a:ext cx="9398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样本数据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7735" y="5451347"/>
            <a:ext cx="300355" cy="1120140"/>
          </a:xfrm>
          <a:custGeom>
            <a:avLst/>
            <a:gdLst/>
            <a:ahLst/>
            <a:cxnLst/>
            <a:rect l="l" t="t" r="r" b="b"/>
            <a:pathLst>
              <a:path w="300355" h="1120140">
                <a:moveTo>
                  <a:pt x="300227" y="1120139"/>
                </a:moveTo>
                <a:lnTo>
                  <a:pt x="241786" y="1118173"/>
                </a:lnTo>
                <a:lnTo>
                  <a:pt x="194071" y="1112812"/>
                </a:lnTo>
                <a:lnTo>
                  <a:pt x="161907" y="1104859"/>
                </a:lnTo>
                <a:lnTo>
                  <a:pt x="150113" y="1095120"/>
                </a:lnTo>
                <a:lnTo>
                  <a:pt x="150113" y="585088"/>
                </a:lnTo>
                <a:lnTo>
                  <a:pt x="138320" y="575350"/>
                </a:lnTo>
                <a:lnTo>
                  <a:pt x="106156" y="567397"/>
                </a:lnTo>
                <a:lnTo>
                  <a:pt x="58441" y="562036"/>
                </a:lnTo>
                <a:lnTo>
                  <a:pt x="0" y="560069"/>
                </a:lnTo>
                <a:lnTo>
                  <a:pt x="58441" y="558103"/>
                </a:lnTo>
                <a:lnTo>
                  <a:pt x="106156" y="552742"/>
                </a:lnTo>
                <a:lnTo>
                  <a:pt x="138320" y="544789"/>
                </a:lnTo>
                <a:lnTo>
                  <a:pt x="150113" y="535051"/>
                </a:lnTo>
                <a:lnTo>
                  <a:pt x="150113" y="25018"/>
                </a:lnTo>
                <a:lnTo>
                  <a:pt x="161907" y="15269"/>
                </a:lnTo>
                <a:lnTo>
                  <a:pt x="194071" y="7318"/>
                </a:lnTo>
                <a:lnTo>
                  <a:pt x="241786" y="1962"/>
                </a:lnTo>
                <a:lnTo>
                  <a:pt x="300227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p/>
        </p:txBody>
      </p:sp>
      <p:sp>
        <p:nvSpPr>
          <p:cNvPr id="3" name="object 3"/>
          <p:cNvSpPr txBox="1"/>
          <p:nvPr/>
        </p:nvSpPr>
        <p:spPr>
          <a:xfrm>
            <a:off x="6766052" y="1031641"/>
            <a:ext cx="4884420" cy="118173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p>
            <a:pPr marL="299085" indent="-287020">
              <a:lnSpc>
                <a:spcPct val="100000"/>
              </a:lnSpc>
              <a:spcBef>
                <a:spcPts val="1235"/>
              </a:spcBef>
              <a:buClr>
                <a:srgbClr val="00AF50"/>
              </a:buClr>
              <a:buFont typeface="Wingdings" panose="05000000000000000000"/>
              <a:buChar char=""/>
              <a:tabLst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朴素贝叶斯是使用概率论来分类的算法。其中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Clr>
                <a:srgbClr val="00AF50"/>
              </a:buClr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朴素：各特征条件独立；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lr>
                <a:srgbClr val="00AF50"/>
              </a:buClr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贝叶斯：根据贝叶斯定理。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7534673" y="2563367"/>
            <a:ext cx="2895933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6"/>
          <p:cNvSpPr txBox="1"/>
          <p:nvPr/>
        </p:nvSpPr>
        <p:spPr>
          <a:xfrm>
            <a:off x="6766052" y="3748430"/>
            <a:ext cx="5274310" cy="267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165100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先验概率（</a:t>
            </a:r>
            <a:r>
              <a:rPr sz="1600" b="1" spc="-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Prior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：P(C)是C的先验概率，可以从已有的 训练集中计算分为C类的样本占所有样本的比重得出。</a:t>
            </a:r>
            <a:endParaRPr sz="1600" dirty="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证据（E</a:t>
            </a:r>
            <a:r>
              <a:rPr sz="1600" b="1" spc="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id</a:t>
            </a:r>
            <a:r>
              <a:rPr sz="16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1600" b="1" spc="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ce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：即上式P(F1)，表示对于某测试样本， 特征F1出现的概率。同样可以从训练集中F1特征对应样本 所占总样本的比例得出。</a:t>
            </a:r>
            <a:endParaRPr sz="1600" dirty="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17475">
              <a:lnSpc>
                <a:spcPts val="316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似然</a:t>
            </a:r>
            <a:r>
              <a:rPr sz="1600" b="1" spc="-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（likelihood）：</a:t>
            </a:r>
            <a:r>
              <a:rPr sz="16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即上式P(F1|C)，表示如果知道一个 样本分为C类，那么他的特征为F1的概率是多少。</a:t>
            </a:r>
            <a:endParaRPr sz="1600" dirty="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8312911" y="3294379"/>
            <a:ext cx="1242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条件概</a:t>
            </a:r>
            <a:r>
              <a:rPr sz="16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率</a:t>
            </a:r>
            <a:r>
              <a:rPr sz="16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分布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/>
        </p:nvGraphicFramePr>
        <p:xfrm>
          <a:off x="752475" y="2133600"/>
          <a:ext cx="5040000" cy="259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E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577965" y="1428750"/>
          <a:ext cx="4857115" cy="3848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906" y="-16510"/>
            <a:ext cx="12203431" cy="122364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3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098" name="组合 12"/>
          <p:cNvGrpSpPr/>
          <p:nvPr/>
        </p:nvGrpSpPr>
        <p:grpSpPr>
          <a:xfrm>
            <a:off x="2011363" y="2476500"/>
            <a:ext cx="898525" cy="900113"/>
            <a:chOff x="2715" y="4692"/>
            <a:chExt cx="1416" cy="1417"/>
          </a:xfrm>
        </p:grpSpPr>
        <p:sp>
          <p:nvSpPr>
            <p:cNvPr id="5" name="椭圆 4"/>
            <p:cNvSpPr/>
            <p:nvPr/>
          </p:nvSpPr>
          <p:spPr>
            <a:xfrm>
              <a:off x="2715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2999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1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1" name="组合 13"/>
          <p:cNvGrpSpPr/>
          <p:nvPr/>
        </p:nvGrpSpPr>
        <p:grpSpPr>
          <a:xfrm>
            <a:off x="2011363" y="4152900"/>
            <a:ext cx="898525" cy="900113"/>
            <a:chOff x="6356" y="4692"/>
            <a:chExt cx="1416" cy="1417"/>
          </a:xfrm>
        </p:grpSpPr>
        <p:sp>
          <p:nvSpPr>
            <p:cNvPr id="6" name="椭圆 5"/>
            <p:cNvSpPr/>
            <p:nvPr/>
          </p:nvSpPr>
          <p:spPr>
            <a:xfrm>
              <a:off x="6356" y="4692"/>
              <a:ext cx="1417" cy="1417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" name="椭圆 9"/>
            <p:cNvSpPr/>
            <p:nvPr/>
          </p:nvSpPr>
          <p:spPr>
            <a:xfrm>
              <a:off x="6640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3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4" name="组合 15"/>
          <p:cNvGrpSpPr/>
          <p:nvPr/>
        </p:nvGrpSpPr>
        <p:grpSpPr>
          <a:xfrm>
            <a:off x="6635750" y="2476500"/>
            <a:ext cx="898525" cy="900113"/>
            <a:chOff x="9997" y="4692"/>
            <a:chExt cx="1416" cy="1417"/>
          </a:xfrm>
        </p:grpSpPr>
        <p:sp>
          <p:nvSpPr>
            <p:cNvPr id="7" name="椭圆 6"/>
            <p:cNvSpPr/>
            <p:nvPr/>
          </p:nvSpPr>
          <p:spPr>
            <a:xfrm>
              <a:off x="9997" y="4692"/>
              <a:ext cx="1417" cy="14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281" y="5259"/>
              <a:ext cx="850" cy="850"/>
            </a:xfrm>
            <a:prstGeom prst="ellipse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rPr>
                <a:t>2</a:t>
              </a:r>
              <a:endParaRPr lang="en-US" altLang="zh-CN" sz="2400" b="1" strike="noStrike" noProof="1">
                <a:solidFill>
                  <a:schemeClr val="bg2">
                    <a:lumMod val="60000"/>
                    <a:lumOff val="4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7" name="组合 14"/>
          <p:cNvGrpSpPr/>
          <p:nvPr/>
        </p:nvGrpSpPr>
        <p:grpSpPr>
          <a:xfrm>
            <a:off x="6635750" y="4152900"/>
            <a:ext cx="898525" cy="900113"/>
            <a:chOff x="13638" y="4692"/>
            <a:chExt cx="1416" cy="1417"/>
          </a:xfrm>
        </p:grpSpPr>
        <p:sp>
          <p:nvSpPr>
            <p:cNvPr id="8" name="椭圆 7"/>
            <p:cNvSpPr/>
            <p:nvPr/>
          </p:nvSpPr>
          <p:spPr>
            <a:xfrm>
              <a:off x="13638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922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4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sp>
        <p:nvSpPr>
          <p:cNvPr id="4110" name="文本框 16"/>
          <p:cNvSpPr txBox="1"/>
          <p:nvPr/>
        </p:nvSpPr>
        <p:spPr>
          <a:xfrm>
            <a:off x="2911475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1" name="文本框 17"/>
          <p:cNvSpPr txBox="1"/>
          <p:nvPr/>
        </p:nvSpPr>
        <p:spPr>
          <a:xfrm>
            <a:off x="2911475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机器学习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2" name="文本框 18"/>
          <p:cNvSpPr txBox="1"/>
          <p:nvPr/>
        </p:nvSpPr>
        <p:spPr>
          <a:xfrm>
            <a:off x="7535863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开发工具和语法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3" name="文本框 19"/>
          <p:cNvSpPr txBox="1"/>
          <p:nvPr/>
        </p:nvSpPr>
        <p:spPr>
          <a:xfrm>
            <a:off x="7535863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机器学习之朴素贝叶斯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870075" y="3170238"/>
            <a:ext cx="1311275" cy="6477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lang="zh-CN" altLang="en-US" sz="24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7988" y="2159000"/>
            <a:ext cx="1588" cy="2925763"/>
          </a:xfrm>
          <a:prstGeom prst="line">
            <a:avLst/>
          </a:prstGeom>
          <a:ln w="12700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8" name="组合 19"/>
          <p:cNvGrpSpPr/>
          <p:nvPr/>
        </p:nvGrpSpPr>
        <p:grpSpPr>
          <a:xfrm>
            <a:off x="4960938" y="2159000"/>
            <a:ext cx="3886200" cy="539750"/>
            <a:chOff x="4701" y="3288"/>
            <a:chExt cx="6120" cy="850"/>
          </a:xfrm>
        </p:grpSpPr>
        <p:grpSp>
          <p:nvGrpSpPr>
            <p:cNvPr id="8199" name="组合 17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1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2" name="文本框 18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3" name="组合 20"/>
          <p:cNvGrpSpPr/>
          <p:nvPr/>
        </p:nvGrpSpPr>
        <p:grpSpPr>
          <a:xfrm>
            <a:off x="4960938" y="2954338"/>
            <a:ext cx="3886200" cy="539750"/>
            <a:chOff x="4701" y="3288"/>
            <a:chExt cx="6120" cy="850"/>
          </a:xfrm>
        </p:grpSpPr>
        <p:grpSp>
          <p:nvGrpSpPr>
            <p:cNvPr id="8204" name="组合 2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2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7" name="文本框 2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8" name="组合 25"/>
          <p:cNvGrpSpPr/>
          <p:nvPr/>
        </p:nvGrpSpPr>
        <p:grpSpPr>
          <a:xfrm>
            <a:off x="4960938" y="3749675"/>
            <a:ext cx="3886200" cy="539750"/>
            <a:chOff x="4701" y="3288"/>
            <a:chExt cx="6120" cy="850"/>
          </a:xfrm>
        </p:grpSpPr>
        <p:grpSp>
          <p:nvGrpSpPr>
            <p:cNvPr id="8209" name="组合 26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3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2" name="文本框 29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13" name="组合 30"/>
          <p:cNvGrpSpPr/>
          <p:nvPr/>
        </p:nvGrpSpPr>
        <p:grpSpPr>
          <a:xfrm>
            <a:off x="4960938" y="4545013"/>
            <a:ext cx="3886200" cy="539750"/>
            <a:chOff x="4701" y="3288"/>
            <a:chExt cx="6120" cy="850"/>
          </a:xfrm>
        </p:grpSpPr>
        <p:grpSp>
          <p:nvGrpSpPr>
            <p:cNvPr id="8214" name="组合 3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4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7" name="文本框 3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788353" y="1980248"/>
            <a:ext cx="4710112" cy="2886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Python是一种计算机程序设计语言。是一种动态的、面向对象的脚本语言，最初被设计用于编写自动化脚本(shell)，随着版本的不断更新和语言新功能的添加，越来越多被用于独立的、大型项目的开发。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是一门交互式语言。创始人是Guido van Rossum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龟叔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4350" y="1424305"/>
            <a:ext cx="3889375" cy="503174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3200" b="1" strike="noStrike" noProof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2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12755" cy="4324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由于Python语言的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简洁性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易读性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可扩展性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在国外用Python做科学计算的研究机构日益增多，一些知名大学已经采用Python来教授程序设计课程。例如卡耐基梅隆大学的编程基础、麻省理工学院的计算机科学及编程导论就使用Python语言讲授。众多开源的科学计算软件包都提供了Python的调用接口，例如著名的计算机视觉库OpenCV、三维可视化库VTK、医学图像处理库ITK。而Python专用的科学计算扩展库就更多了，例如如下3个十分经典的科学计算扩展库：NumPy、SciPy和matplotlib，它们分别为Python提供了快速数组处理、数值运算以及绘图功能。因此Python语言及其众多的扩展库所构成的开发环境十分适合工程技术、科研人员处理实验数据、制作图表，甚至开发科学计算应用程序。2018年3月，该语言作者在邮件列表上宣布Python 2.7将于2020年1月1日终止支持。用户如果想要在这个日期之后继续得到与Python 2.7有关的支持，则需要付费给商业供应商。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Python的设计哲学是“优雅”、“明确”、“简单”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语言排行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2051050"/>
            <a:ext cx="10453370" cy="4120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8360" y="1343660"/>
            <a:ext cx="2872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最新一期语言排榜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charset="-122"/>
              </a:rPr>
              <a:t>：</a:t>
            </a:r>
            <a:endParaRPr lang="zh-CN" altLang="en-US" sz="2000" dirty="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12755" cy="1447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Python提供了丰富的API和工具，以便程序员能够轻松地使用C语言、C++、Cython来编写扩充模块Python编译器本身也可以被集成到其它需要脚本语言的程序内。因此，很多人还把Python作为一种“胶水语言”（glue language）使用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3b87e950352ac65c8819edd9f1f2b21193138a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715" y="3711575"/>
            <a:ext cx="3301365" cy="23552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应用场景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5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36885" cy="5044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WEB开发——最火的Python web框架Django, 支持异步高并发的Tornado框架，短小精悍的flask,bottle, Django官方的标语把Django定义为the framework for perfectionist with deadlines(大意是一个为完美主义者开发的高效率web框架)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网络编程——支持高并发的Twisted网络框架， py3引入的asyncio使异步编程变的非常简单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爬虫——爬虫领域，Python几乎是霸主地位，Scrapy\Request\BeautifuSoap\urllib等，想爬啥就爬啥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云计算——目前最火最知名的云计算框架就是OpenStack,Python现在的火，很大一部分就是因为云计算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人工智能——谁会成为AI 和大数据时代的第一开发语言？这本已是一个不需要争论的问题。如果说三年前，Matlab、Scala、R、Java 和 Python还各有机会，局面尚且不清楚，那么三年之后，趋势已经非常明确了，特别是前段时间Facebook 开源了 PyTorch 之后，Python 作为 AI 时代头牌语言的位置基本确立，未来的悬念仅仅是谁能坐稳第二把交椅。Caffe，Torch，TensorFlow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7910" y="1101725"/>
            <a:ext cx="482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Python的应用范围：</a:t>
            </a:r>
            <a:endParaRPr lang="en-US" altLang="zh-CN" sz="24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83248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应用场景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6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228725"/>
            <a:ext cx="10636885" cy="468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自动化运维——问问中国的每个运维人员，运维人员必须会的语言是什么？10个人相信会给你一个相同的答案，它的名字叫Python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金融分析——我个人之前在金融行业，10年的时候，我们公司写的好多分析程序、高频交易软件就是用的Python,到目前,Python是金融分析、量化交易领域里用的最多的语言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科学运算—— 你知道么,97年开始，NASA就在大量使用Python在进行各种复杂的科学运算，随着NumPy, SciPy, Matplotlib, Enthought librarys等众多程序库的开发，使的Python越来越适合于做科学计算、绘制高质量的2D和3D图像。和科学计算领域最流行的商业软件Matlab相比，Python是一门通用的程序设计语言，比Matlab所采用的脚本语言的应用范围更广泛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游戏开发——在网络游戏开发中Python也有很多应用。相比Lua or C++,Python 比 Lua 有更高阶的抽象能力，可以用更少的代码描述游戏业务逻辑，与 Lua 相比，Python 更适合作为一种 Host 语言，即程序的入口点是在 Python 那一端会比较好，然后用 C/C++ 在非常必要的时候写一些扩展。Python 非常适合编写 1 万行以上的项目，而且能够很好地把网游项目的规模控制在 10 万行代码以内。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开发工具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7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1124268" y="2004378"/>
            <a:ext cx="4710112" cy="1447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是一门交互式语言，所以可以使用解释器在命令行下直接编辑运行，也可以使用文本编辑器编辑后缀名为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.py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的文件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06005" y="2004695"/>
            <a:ext cx="2988310" cy="179959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3200" b="1" strike="noStrike" noProof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6" name="文本框 8"/>
          <p:cNvSpPr txBox="1"/>
          <p:nvPr/>
        </p:nvSpPr>
        <p:spPr>
          <a:xfrm>
            <a:off x="1016318" y="1290638"/>
            <a:ext cx="38271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推荐的工具：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6880" y="4215765"/>
            <a:ext cx="189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Anaconda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标志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DOC_GUID" val="{03cb6be4-1082-4a87-97a3-c3573b60e7cc}"/>
</p:tagLst>
</file>

<file path=ppt/theme/theme1.xml><?xml version="1.0" encoding="utf-8"?>
<a:theme xmlns:a="http://schemas.openxmlformats.org/drawingml/2006/main" name="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4235</Words>
  <Application>WPS 演示</Application>
  <PresentationFormat>宽屏</PresentationFormat>
  <Paragraphs>298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思源黑体 CN Bold</vt:lpstr>
      <vt:lpstr>思源黑体 CN Normal</vt:lpstr>
      <vt:lpstr>微软雅黑</vt:lpstr>
      <vt:lpstr>黑体</vt:lpstr>
      <vt:lpstr>Malgun Gothic</vt:lpstr>
      <vt:lpstr>Arial Unicode MS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黄熹钟</dc:creator>
  <cp:lastModifiedBy>Melody</cp:lastModifiedBy>
  <cp:revision>156</cp:revision>
  <dcterms:created xsi:type="dcterms:W3CDTF">2016-08-05T02:39:00Z</dcterms:created>
  <dcterms:modified xsi:type="dcterms:W3CDTF">2019-03-22T09:53:19Z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  <property fmtid="{D5CDD505-2E9C-101B-9397-08002B2CF9AE}" pid="3" name="KSORubyTemplateID">
    <vt:lpwstr>2</vt:lpwstr>
  </property>
</Properties>
</file>