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182956"/>
            <a:ext cx="118729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4B7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4B7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4B7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12623"/>
            <a:ext cx="12179808" cy="7748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12" y="182956"/>
            <a:ext cx="118729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4B7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96" y="1570177"/>
            <a:ext cx="6088380" cy="834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300">
                <a:solidFill>
                  <a:srgbClr val="004475"/>
                </a:solidFill>
              </a:rPr>
              <a:t>人工智能之机器学习</a:t>
            </a:r>
            <a:endParaRPr sz="5300"/>
          </a:p>
        </p:txBody>
      </p:sp>
      <p:sp>
        <p:nvSpPr>
          <p:cNvPr id="4" name="object 4"/>
          <p:cNvSpPr txBox="1"/>
          <p:nvPr/>
        </p:nvSpPr>
        <p:spPr>
          <a:xfrm>
            <a:off x="114096" y="2590292"/>
            <a:ext cx="218186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 b="1">
                <a:solidFill>
                  <a:srgbClr val="004475"/>
                </a:solidFill>
                <a:latin typeface="微软雅黑"/>
                <a:cs typeface="微软雅黑"/>
              </a:rPr>
              <a:t>朴素贝叶斯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157" y="4488560"/>
            <a:ext cx="3089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  <a:tab pos="2466340" algn="l"/>
              </a:tabLst>
            </a:pPr>
            <a:r>
              <a:rPr dirty="0" sz="2400">
                <a:solidFill>
                  <a:srgbClr val="004475"/>
                </a:solidFill>
                <a:latin typeface="微软雅黑"/>
                <a:cs typeface="微软雅黑"/>
              </a:rPr>
              <a:t>产品研发中心	</a:t>
            </a:r>
            <a:r>
              <a:rPr dirty="0" sz="2400" spc="5">
                <a:solidFill>
                  <a:srgbClr val="004475"/>
                </a:solidFill>
                <a:latin typeface="微软雅黑"/>
                <a:cs typeface="微软雅黑"/>
              </a:rPr>
              <a:t>-</a:t>
            </a:r>
            <a:r>
              <a:rPr dirty="0" sz="2400">
                <a:solidFill>
                  <a:srgbClr val="004475"/>
                </a:solidFill>
                <a:latin typeface="微软雅黑"/>
                <a:cs typeface="微软雅黑"/>
              </a:rPr>
              <a:t>-	李军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182956"/>
            <a:ext cx="2874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朴素贝叶斯简介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052" y="1031641"/>
            <a:ext cx="4884420" cy="118173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35"/>
              </a:spcBef>
              <a:buClr>
                <a:srgbClr val="00AF50"/>
              </a:buClr>
              <a:buFont typeface="Wingdings"/>
              <a:buChar char=""/>
              <a:tabLst>
                <a:tab pos="299720" algn="l"/>
              </a:tabLst>
            </a:pPr>
            <a:r>
              <a:rPr dirty="0" sz="1800">
                <a:solidFill>
                  <a:srgbClr val="404040"/>
                </a:solidFill>
                <a:latin typeface="微软雅黑"/>
                <a:cs typeface="微软雅黑"/>
              </a:rPr>
              <a:t>朴素贝叶斯是使用概率论来分类的算法。其中</a:t>
            </a:r>
            <a:endParaRPr sz="18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0AF5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404040"/>
                </a:solidFill>
                <a:latin typeface="微软雅黑"/>
                <a:cs typeface="微软雅黑"/>
              </a:rPr>
              <a:t>朴素：各特征条件独立；</a:t>
            </a:r>
            <a:endParaRPr sz="16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404040"/>
                </a:solidFill>
                <a:latin typeface="微软雅黑"/>
                <a:cs typeface="微软雅黑"/>
              </a:rPr>
              <a:t>贝叶斯：根据贝叶斯定理。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212" y="1132332"/>
            <a:ext cx="6313932" cy="397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4673" y="2563367"/>
            <a:ext cx="2895933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66052" y="3748430"/>
            <a:ext cx="5274310" cy="262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5100">
              <a:lnSpc>
                <a:spcPct val="1502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先验概率（</a:t>
            </a:r>
            <a:r>
              <a:rPr dirty="0" sz="1600" spc="-10" b="1">
                <a:solidFill>
                  <a:srgbClr val="00AF50"/>
                </a:solidFill>
                <a:latin typeface="微软雅黑"/>
                <a:cs typeface="微软雅黑"/>
              </a:rPr>
              <a:t>Prior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）</a:t>
            </a:r>
            <a:r>
              <a:rPr dirty="0" sz="1600" spc="-5">
                <a:latin typeface="微软雅黑"/>
                <a:cs typeface="微软雅黑"/>
              </a:rPr>
              <a:t>：</a:t>
            </a:r>
            <a:r>
              <a:rPr dirty="0" sz="1600">
                <a:latin typeface="微软雅黑"/>
                <a:cs typeface="微软雅黑"/>
              </a:rPr>
              <a:t>P</a:t>
            </a:r>
            <a:r>
              <a:rPr dirty="0" sz="1600" spc="-5">
                <a:latin typeface="微软雅黑"/>
                <a:cs typeface="微软雅黑"/>
              </a:rPr>
              <a:t>(C</a:t>
            </a:r>
            <a:r>
              <a:rPr dirty="0" sz="1600" spc="5">
                <a:latin typeface="微软雅黑"/>
                <a:cs typeface="微软雅黑"/>
              </a:rPr>
              <a:t>)</a:t>
            </a:r>
            <a:r>
              <a:rPr dirty="0" sz="1600" spc="-5">
                <a:latin typeface="微软雅黑"/>
                <a:cs typeface="微软雅黑"/>
              </a:rPr>
              <a:t>是</a:t>
            </a:r>
            <a:r>
              <a:rPr dirty="0" sz="1600" spc="5">
                <a:latin typeface="微软雅黑"/>
                <a:cs typeface="微软雅黑"/>
              </a:rPr>
              <a:t>C</a:t>
            </a:r>
            <a:r>
              <a:rPr dirty="0" sz="1600" spc="-5">
                <a:latin typeface="微软雅黑"/>
                <a:cs typeface="微软雅黑"/>
              </a:rPr>
              <a:t>的先</a:t>
            </a:r>
            <a:r>
              <a:rPr dirty="0" sz="1600" spc="5">
                <a:latin typeface="微软雅黑"/>
                <a:cs typeface="微软雅黑"/>
              </a:rPr>
              <a:t>验</a:t>
            </a:r>
            <a:r>
              <a:rPr dirty="0" sz="1600" spc="-5">
                <a:latin typeface="微软雅黑"/>
                <a:cs typeface="微软雅黑"/>
              </a:rPr>
              <a:t>概率</a:t>
            </a:r>
            <a:r>
              <a:rPr dirty="0" sz="1600" spc="5">
                <a:latin typeface="微软雅黑"/>
                <a:cs typeface="微软雅黑"/>
              </a:rPr>
              <a:t>，</a:t>
            </a:r>
            <a:r>
              <a:rPr dirty="0" sz="1600" spc="-5">
                <a:latin typeface="微软雅黑"/>
                <a:cs typeface="微软雅黑"/>
              </a:rPr>
              <a:t>可以</a:t>
            </a:r>
            <a:r>
              <a:rPr dirty="0" sz="1600" spc="5">
                <a:latin typeface="微软雅黑"/>
                <a:cs typeface="微软雅黑"/>
              </a:rPr>
              <a:t>从</a:t>
            </a:r>
            <a:r>
              <a:rPr dirty="0" sz="1600" spc="-5">
                <a:latin typeface="微软雅黑"/>
                <a:cs typeface="微软雅黑"/>
              </a:rPr>
              <a:t>已有的 </a:t>
            </a:r>
            <a:r>
              <a:rPr dirty="0" sz="1600" spc="-5">
                <a:latin typeface="微软雅黑"/>
                <a:cs typeface="微软雅黑"/>
              </a:rPr>
              <a:t>训练集中计算分为C类的样本占</a:t>
            </a:r>
            <a:r>
              <a:rPr dirty="0" sz="1600" spc="5">
                <a:latin typeface="微软雅黑"/>
                <a:cs typeface="微软雅黑"/>
              </a:rPr>
              <a:t>所</a:t>
            </a:r>
            <a:r>
              <a:rPr dirty="0" sz="1600" spc="-5">
                <a:latin typeface="微软雅黑"/>
                <a:cs typeface="微软雅黑"/>
              </a:rPr>
              <a:t>有样</a:t>
            </a:r>
            <a:r>
              <a:rPr dirty="0" sz="1600" spc="5">
                <a:latin typeface="微软雅黑"/>
                <a:cs typeface="微软雅黑"/>
              </a:rPr>
              <a:t>本</a:t>
            </a:r>
            <a:r>
              <a:rPr dirty="0" sz="1600" spc="-5">
                <a:latin typeface="微软雅黑"/>
                <a:cs typeface="微软雅黑"/>
              </a:rPr>
              <a:t>的比</a:t>
            </a:r>
            <a:r>
              <a:rPr dirty="0" sz="1600" spc="5">
                <a:latin typeface="微软雅黑"/>
                <a:cs typeface="微软雅黑"/>
              </a:rPr>
              <a:t>重</a:t>
            </a:r>
            <a:r>
              <a:rPr dirty="0" sz="1600" spc="-5">
                <a:latin typeface="微软雅黑"/>
                <a:cs typeface="微软雅黑"/>
              </a:rPr>
              <a:t>得出。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证据（E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v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id</a:t>
            </a:r>
            <a:r>
              <a:rPr dirty="0" sz="1600" b="1">
                <a:solidFill>
                  <a:srgbClr val="00AF50"/>
                </a:solidFill>
                <a:latin typeface="微软雅黑"/>
                <a:cs typeface="微软雅黑"/>
              </a:rPr>
              <a:t>e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n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ce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）</a:t>
            </a:r>
            <a:r>
              <a:rPr dirty="0" sz="1600" spc="-5">
                <a:latin typeface="微软雅黑"/>
                <a:cs typeface="微软雅黑"/>
              </a:rPr>
              <a:t>：即</a:t>
            </a:r>
            <a:r>
              <a:rPr dirty="0" sz="1600" spc="5">
                <a:latin typeface="微软雅黑"/>
                <a:cs typeface="微软雅黑"/>
              </a:rPr>
              <a:t>上</a:t>
            </a:r>
            <a:r>
              <a:rPr dirty="0" sz="1600" spc="-5">
                <a:latin typeface="微软雅黑"/>
                <a:cs typeface="微软雅黑"/>
              </a:rPr>
              <a:t>式</a:t>
            </a:r>
            <a:r>
              <a:rPr dirty="0" sz="1600">
                <a:latin typeface="微软雅黑"/>
                <a:cs typeface="微软雅黑"/>
              </a:rPr>
              <a:t>P</a:t>
            </a:r>
            <a:r>
              <a:rPr dirty="0" sz="1600" spc="-10">
                <a:latin typeface="微软雅黑"/>
                <a:cs typeface="微软雅黑"/>
              </a:rPr>
              <a:t>(F</a:t>
            </a:r>
            <a:r>
              <a:rPr dirty="0" sz="1600" spc="-5">
                <a:latin typeface="微软雅黑"/>
                <a:cs typeface="微软雅黑"/>
              </a:rPr>
              <a:t>1</a:t>
            </a:r>
            <a:r>
              <a:rPr dirty="0" sz="1600">
                <a:latin typeface="微软雅黑"/>
                <a:cs typeface="微软雅黑"/>
              </a:rPr>
              <a:t>)</a:t>
            </a:r>
            <a:r>
              <a:rPr dirty="0" sz="1600" spc="-5">
                <a:latin typeface="微软雅黑"/>
                <a:cs typeface="微软雅黑"/>
              </a:rPr>
              <a:t>，表示</a:t>
            </a:r>
            <a:r>
              <a:rPr dirty="0" sz="1600" spc="5">
                <a:latin typeface="微软雅黑"/>
                <a:cs typeface="微软雅黑"/>
              </a:rPr>
              <a:t>对</a:t>
            </a:r>
            <a:r>
              <a:rPr dirty="0" sz="1600" spc="-5">
                <a:latin typeface="微软雅黑"/>
                <a:cs typeface="微软雅黑"/>
              </a:rPr>
              <a:t>于某</a:t>
            </a:r>
            <a:r>
              <a:rPr dirty="0" sz="1600" spc="5">
                <a:latin typeface="微软雅黑"/>
                <a:cs typeface="微软雅黑"/>
              </a:rPr>
              <a:t>测</a:t>
            </a:r>
            <a:r>
              <a:rPr dirty="0" sz="1600" spc="-5">
                <a:latin typeface="微软雅黑"/>
                <a:cs typeface="微软雅黑"/>
              </a:rPr>
              <a:t>试样本， </a:t>
            </a:r>
            <a:r>
              <a:rPr dirty="0" sz="1600" spc="-5">
                <a:latin typeface="微软雅黑"/>
                <a:cs typeface="微软雅黑"/>
              </a:rPr>
              <a:t>特征F1出现的概率。同样可以从训练</a:t>
            </a:r>
            <a:r>
              <a:rPr dirty="0" sz="1600" spc="5">
                <a:latin typeface="微软雅黑"/>
                <a:cs typeface="微软雅黑"/>
              </a:rPr>
              <a:t>集</a:t>
            </a:r>
            <a:r>
              <a:rPr dirty="0" sz="1600" spc="-5">
                <a:latin typeface="微软雅黑"/>
                <a:cs typeface="微软雅黑"/>
              </a:rPr>
              <a:t>中F1特</a:t>
            </a:r>
            <a:r>
              <a:rPr dirty="0" sz="1600" spc="5">
                <a:latin typeface="微软雅黑"/>
                <a:cs typeface="微软雅黑"/>
              </a:rPr>
              <a:t>征</a:t>
            </a:r>
            <a:r>
              <a:rPr dirty="0" sz="1600" spc="-5">
                <a:latin typeface="微软雅黑"/>
                <a:cs typeface="微软雅黑"/>
              </a:rPr>
              <a:t>对应</a:t>
            </a:r>
            <a:r>
              <a:rPr dirty="0" sz="1600" spc="5">
                <a:latin typeface="微软雅黑"/>
                <a:cs typeface="微软雅黑"/>
              </a:rPr>
              <a:t>样</a:t>
            </a:r>
            <a:r>
              <a:rPr dirty="0" sz="1600" spc="-5">
                <a:latin typeface="微软雅黑"/>
                <a:cs typeface="微软雅黑"/>
              </a:rPr>
              <a:t>本 </a:t>
            </a:r>
            <a:r>
              <a:rPr dirty="0" sz="1600" spc="-10">
                <a:latin typeface="微软雅黑"/>
                <a:cs typeface="微软雅黑"/>
              </a:rPr>
              <a:t>所占总样本的比例得出。</a:t>
            </a:r>
            <a:endParaRPr sz="1600">
              <a:latin typeface="微软雅黑"/>
              <a:cs typeface="微软雅黑"/>
            </a:endParaRPr>
          </a:p>
          <a:p>
            <a:pPr marL="12700" marR="117475">
              <a:lnSpc>
                <a:spcPts val="3160"/>
              </a:lnSpc>
              <a:spcBef>
                <a:spcPts val="30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似然</a:t>
            </a:r>
            <a:r>
              <a:rPr dirty="0" sz="1600" spc="-10" b="1">
                <a:solidFill>
                  <a:srgbClr val="00AF50"/>
                </a:solidFill>
                <a:latin typeface="微软雅黑"/>
                <a:cs typeface="微软雅黑"/>
              </a:rPr>
              <a:t>（likelihood）：</a:t>
            </a:r>
            <a:r>
              <a:rPr dirty="0" sz="1600" spc="-5">
                <a:latin typeface="微软雅黑"/>
                <a:cs typeface="微软雅黑"/>
              </a:rPr>
              <a:t>即上式P(F1|C)，表示</a:t>
            </a:r>
            <a:r>
              <a:rPr dirty="0" sz="1600" spc="5">
                <a:latin typeface="微软雅黑"/>
                <a:cs typeface="微软雅黑"/>
              </a:rPr>
              <a:t>如</a:t>
            </a:r>
            <a:r>
              <a:rPr dirty="0" sz="1600" spc="-5">
                <a:latin typeface="微软雅黑"/>
                <a:cs typeface="微软雅黑"/>
              </a:rPr>
              <a:t>果知</a:t>
            </a:r>
            <a:r>
              <a:rPr dirty="0" sz="1600" spc="5">
                <a:latin typeface="微软雅黑"/>
                <a:cs typeface="微软雅黑"/>
              </a:rPr>
              <a:t>道</a:t>
            </a:r>
            <a:r>
              <a:rPr dirty="0" sz="1600" spc="-5">
                <a:latin typeface="微软雅黑"/>
                <a:cs typeface="微软雅黑"/>
              </a:rPr>
              <a:t>一个 样本分为C类，那么他的特征为F1</a:t>
            </a:r>
            <a:r>
              <a:rPr dirty="0" sz="1600" spc="5">
                <a:latin typeface="微软雅黑"/>
                <a:cs typeface="微软雅黑"/>
              </a:rPr>
              <a:t>的</a:t>
            </a:r>
            <a:r>
              <a:rPr dirty="0" sz="1600" spc="-5">
                <a:latin typeface="微软雅黑"/>
                <a:cs typeface="微软雅黑"/>
              </a:rPr>
              <a:t>概率</a:t>
            </a:r>
            <a:r>
              <a:rPr dirty="0" sz="1600" spc="5">
                <a:latin typeface="微软雅黑"/>
                <a:cs typeface="微软雅黑"/>
              </a:rPr>
              <a:t>是</a:t>
            </a:r>
            <a:r>
              <a:rPr dirty="0" sz="1600" spc="-5">
                <a:latin typeface="微软雅黑"/>
                <a:cs typeface="微软雅黑"/>
              </a:rPr>
              <a:t>多少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8963" y="5331270"/>
            <a:ext cx="2923815" cy="1304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2911" y="3294379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条件概</a:t>
            </a:r>
            <a:r>
              <a:rPr dirty="0" sz="1600" spc="-15" b="1">
                <a:solidFill>
                  <a:srgbClr val="FF0000"/>
                </a:solidFill>
                <a:latin typeface="微软雅黑"/>
                <a:cs typeface="微软雅黑"/>
              </a:rPr>
              <a:t>率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分布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693" y="5788082"/>
            <a:ext cx="939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0">
                <a:solidFill>
                  <a:srgbClr val="00AF50"/>
                </a:solidFill>
                <a:latin typeface="微软雅黑"/>
                <a:cs typeface="微软雅黑"/>
              </a:rPr>
              <a:t>样本数据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5451347"/>
            <a:ext cx="300355" cy="1120140"/>
          </a:xfrm>
          <a:custGeom>
            <a:avLst/>
            <a:gdLst/>
            <a:ahLst/>
            <a:cxnLst/>
            <a:rect l="l" t="t" r="r" b="b"/>
            <a:pathLst>
              <a:path w="300355" h="1120140">
                <a:moveTo>
                  <a:pt x="300227" y="1120139"/>
                </a:moveTo>
                <a:lnTo>
                  <a:pt x="241786" y="1118173"/>
                </a:lnTo>
                <a:lnTo>
                  <a:pt x="194071" y="1112812"/>
                </a:lnTo>
                <a:lnTo>
                  <a:pt x="161907" y="1104859"/>
                </a:lnTo>
                <a:lnTo>
                  <a:pt x="150113" y="1095120"/>
                </a:lnTo>
                <a:lnTo>
                  <a:pt x="150113" y="585088"/>
                </a:lnTo>
                <a:lnTo>
                  <a:pt x="138320" y="575350"/>
                </a:lnTo>
                <a:lnTo>
                  <a:pt x="106156" y="567397"/>
                </a:lnTo>
                <a:lnTo>
                  <a:pt x="58441" y="562036"/>
                </a:lnTo>
                <a:lnTo>
                  <a:pt x="0" y="560069"/>
                </a:lnTo>
                <a:lnTo>
                  <a:pt x="58441" y="558103"/>
                </a:lnTo>
                <a:lnTo>
                  <a:pt x="106156" y="552742"/>
                </a:lnTo>
                <a:lnTo>
                  <a:pt x="138320" y="544789"/>
                </a:lnTo>
                <a:lnTo>
                  <a:pt x="150113" y="535051"/>
                </a:lnTo>
                <a:lnTo>
                  <a:pt x="150113" y="25018"/>
                </a:lnTo>
                <a:lnTo>
                  <a:pt x="161907" y="15269"/>
                </a:lnTo>
                <a:lnTo>
                  <a:pt x="194071" y="7318"/>
                </a:lnTo>
                <a:lnTo>
                  <a:pt x="241786" y="1962"/>
                </a:lnTo>
                <a:lnTo>
                  <a:pt x="300227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12" y="182956"/>
            <a:ext cx="409447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B4B7B"/>
                </a:solidFill>
                <a:latin typeface="微软雅黑"/>
                <a:cs typeface="微软雅黑"/>
              </a:rPr>
              <a:t>一个简单的贝叶斯网络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8444" y="1796795"/>
            <a:ext cx="75438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6041" y="1234567"/>
            <a:ext cx="2255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有向图（联合分布概率）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182956"/>
            <a:ext cx="4907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一个“正常”的贝叶斯</a:t>
            </a:r>
            <a:r>
              <a:rPr dirty="0" spc="-15"/>
              <a:t>网</a:t>
            </a:r>
            <a:r>
              <a:rPr dirty="0" spc="5"/>
              <a:t>络</a:t>
            </a:r>
          </a:p>
        </p:txBody>
      </p:sp>
      <p:sp>
        <p:nvSpPr>
          <p:cNvPr id="3" name="object 3"/>
          <p:cNvSpPr/>
          <p:nvPr/>
        </p:nvSpPr>
        <p:spPr>
          <a:xfrm>
            <a:off x="1325880" y="1810511"/>
            <a:ext cx="8973311" cy="3494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182956"/>
            <a:ext cx="36880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朴素贝叶斯网络分布</a:t>
            </a:r>
          </a:p>
        </p:txBody>
      </p:sp>
      <p:sp>
        <p:nvSpPr>
          <p:cNvPr id="3" name="object 3"/>
          <p:cNvSpPr/>
          <p:nvPr/>
        </p:nvSpPr>
        <p:spPr>
          <a:xfrm>
            <a:off x="3304032" y="1138427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500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39"/>
                </a:lnTo>
                <a:lnTo>
                  <a:pt x="639649" y="23547"/>
                </a:lnTo>
                <a:lnTo>
                  <a:pt x="581751" y="33527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8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7" y="211328"/>
                </a:lnTo>
                <a:lnTo>
                  <a:pt x="74854" y="260604"/>
                </a:lnTo>
                <a:lnTo>
                  <a:pt x="34025" y="313266"/>
                </a:lnTo>
                <a:lnTo>
                  <a:pt x="8695" y="368808"/>
                </a:lnTo>
                <a:lnTo>
                  <a:pt x="0" y="426720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500" y="853439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2"/>
                </a:lnTo>
                <a:lnTo>
                  <a:pt x="1905000" y="426720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8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7"/>
                </a:lnTo>
                <a:lnTo>
                  <a:pt x="1265350" y="23547"/>
                </a:lnTo>
                <a:lnTo>
                  <a:pt x="1205706" y="15239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16121" y="1394034"/>
            <a:ext cx="4826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0">
                <a:solidFill>
                  <a:srgbClr val="FFFFFF"/>
                </a:solidFill>
                <a:latin typeface="微软雅黑"/>
                <a:cs typeface="微软雅黑"/>
              </a:rPr>
              <a:t>抽烟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6" y="2750820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499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39"/>
                </a:lnTo>
                <a:lnTo>
                  <a:pt x="639649" y="23547"/>
                </a:lnTo>
                <a:lnTo>
                  <a:pt x="581751" y="33527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7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8" y="211327"/>
                </a:lnTo>
                <a:lnTo>
                  <a:pt x="74854" y="260603"/>
                </a:lnTo>
                <a:lnTo>
                  <a:pt x="34025" y="313266"/>
                </a:lnTo>
                <a:lnTo>
                  <a:pt x="8695" y="368807"/>
                </a:lnTo>
                <a:lnTo>
                  <a:pt x="0" y="426719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499" y="853439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1"/>
                </a:lnTo>
                <a:lnTo>
                  <a:pt x="1905000" y="426719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7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7"/>
                </a:lnTo>
                <a:lnTo>
                  <a:pt x="1265350" y="23547"/>
                </a:lnTo>
                <a:lnTo>
                  <a:pt x="1205706" y="15239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49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84730" y="3007061"/>
            <a:ext cx="4826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0">
                <a:solidFill>
                  <a:srgbClr val="FFFFFF"/>
                </a:solidFill>
                <a:latin typeface="微软雅黑"/>
                <a:cs typeface="微软雅黑"/>
              </a:rPr>
              <a:t>肺癌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7840" y="2750820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500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39"/>
                </a:lnTo>
                <a:lnTo>
                  <a:pt x="639649" y="23547"/>
                </a:lnTo>
                <a:lnTo>
                  <a:pt x="581751" y="33527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7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8" y="211327"/>
                </a:lnTo>
                <a:lnTo>
                  <a:pt x="74854" y="260603"/>
                </a:lnTo>
                <a:lnTo>
                  <a:pt x="34025" y="313266"/>
                </a:lnTo>
                <a:lnTo>
                  <a:pt x="8695" y="368807"/>
                </a:lnTo>
                <a:lnTo>
                  <a:pt x="0" y="426719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500" y="853439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1"/>
                </a:lnTo>
                <a:lnTo>
                  <a:pt x="1905000" y="426719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7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7"/>
                </a:lnTo>
                <a:lnTo>
                  <a:pt x="1265350" y="23547"/>
                </a:lnTo>
                <a:lnTo>
                  <a:pt x="1205706" y="15239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61709" y="3007061"/>
            <a:ext cx="939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0">
                <a:solidFill>
                  <a:srgbClr val="FFFFFF"/>
                </a:solidFill>
                <a:latin typeface="微软雅黑"/>
                <a:cs typeface="微软雅黑"/>
              </a:rPr>
              <a:t>支气管炎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5340" y="5669279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40">
                <a:moveTo>
                  <a:pt x="952500" y="0"/>
                </a:moveTo>
                <a:lnTo>
                  <a:pt x="887287" y="984"/>
                </a:lnTo>
                <a:lnTo>
                  <a:pt x="823255" y="3895"/>
                </a:lnTo>
                <a:lnTo>
                  <a:pt x="760542" y="8669"/>
                </a:lnTo>
                <a:lnTo>
                  <a:pt x="699293" y="15242"/>
                </a:lnTo>
                <a:lnTo>
                  <a:pt x="639649" y="23551"/>
                </a:lnTo>
                <a:lnTo>
                  <a:pt x="581751" y="33533"/>
                </a:lnTo>
                <a:lnTo>
                  <a:pt x="525741" y="45123"/>
                </a:lnTo>
                <a:lnTo>
                  <a:pt x="471762" y="58259"/>
                </a:lnTo>
                <a:lnTo>
                  <a:pt x="419955" y="72876"/>
                </a:lnTo>
                <a:lnTo>
                  <a:pt x="370462" y="88911"/>
                </a:lnTo>
                <a:lnTo>
                  <a:pt x="323426" y="106301"/>
                </a:lnTo>
                <a:lnTo>
                  <a:pt x="278987" y="124982"/>
                </a:lnTo>
                <a:lnTo>
                  <a:pt x="237288" y="144890"/>
                </a:lnTo>
                <a:lnTo>
                  <a:pt x="198470" y="165962"/>
                </a:lnTo>
                <a:lnTo>
                  <a:pt x="162676" y="188135"/>
                </a:lnTo>
                <a:lnTo>
                  <a:pt x="130048" y="211344"/>
                </a:lnTo>
                <a:lnTo>
                  <a:pt x="74854" y="260620"/>
                </a:lnTo>
                <a:lnTo>
                  <a:pt x="34025" y="313279"/>
                </a:lnTo>
                <a:lnTo>
                  <a:pt x="8695" y="368816"/>
                </a:lnTo>
                <a:lnTo>
                  <a:pt x="0" y="426720"/>
                </a:lnTo>
                <a:lnTo>
                  <a:pt x="2197" y="455936"/>
                </a:lnTo>
                <a:lnTo>
                  <a:pt x="19352" y="512719"/>
                </a:lnTo>
                <a:lnTo>
                  <a:pt x="52573" y="566881"/>
                </a:lnTo>
                <a:lnTo>
                  <a:pt x="100726" y="617912"/>
                </a:lnTo>
                <a:lnTo>
                  <a:pt x="162676" y="665304"/>
                </a:lnTo>
                <a:lnTo>
                  <a:pt x="198470" y="687477"/>
                </a:lnTo>
                <a:lnTo>
                  <a:pt x="237288" y="708549"/>
                </a:lnTo>
                <a:lnTo>
                  <a:pt x="278987" y="728457"/>
                </a:lnTo>
                <a:lnTo>
                  <a:pt x="323426" y="747138"/>
                </a:lnTo>
                <a:lnTo>
                  <a:pt x="370462" y="764528"/>
                </a:lnTo>
                <a:lnTo>
                  <a:pt x="419955" y="780563"/>
                </a:lnTo>
                <a:lnTo>
                  <a:pt x="471762" y="795180"/>
                </a:lnTo>
                <a:lnTo>
                  <a:pt x="525741" y="808316"/>
                </a:lnTo>
                <a:lnTo>
                  <a:pt x="581751" y="819906"/>
                </a:lnTo>
                <a:lnTo>
                  <a:pt x="639649" y="829888"/>
                </a:lnTo>
                <a:lnTo>
                  <a:pt x="699293" y="838197"/>
                </a:lnTo>
                <a:lnTo>
                  <a:pt x="760542" y="844770"/>
                </a:lnTo>
                <a:lnTo>
                  <a:pt x="823255" y="849544"/>
                </a:lnTo>
                <a:lnTo>
                  <a:pt x="887287" y="852455"/>
                </a:lnTo>
                <a:lnTo>
                  <a:pt x="952500" y="853440"/>
                </a:lnTo>
                <a:lnTo>
                  <a:pt x="1017712" y="852455"/>
                </a:lnTo>
                <a:lnTo>
                  <a:pt x="1081744" y="849544"/>
                </a:lnTo>
                <a:lnTo>
                  <a:pt x="1144457" y="844770"/>
                </a:lnTo>
                <a:lnTo>
                  <a:pt x="1205706" y="838197"/>
                </a:lnTo>
                <a:lnTo>
                  <a:pt x="1265350" y="829888"/>
                </a:lnTo>
                <a:lnTo>
                  <a:pt x="1323248" y="819906"/>
                </a:lnTo>
                <a:lnTo>
                  <a:pt x="1379258" y="808316"/>
                </a:lnTo>
                <a:lnTo>
                  <a:pt x="1433237" y="795180"/>
                </a:lnTo>
                <a:lnTo>
                  <a:pt x="1485044" y="780563"/>
                </a:lnTo>
                <a:lnTo>
                  <a:pt x="1534537" y="764528"/>
                </a:lnTo>
                <a:lnTo>
                  <a:pt x="1581573" y="747138"/>
                </a:lnTo>
                <a:lnTo>
                  <a:pt x="1626012" y="728457"/>
                </a:lnTo>
                <a:lnTo>
                  <a:pt x="1667711" y="708549"/>
                </a:lnTo>
                <a:lnTo>
                  <a:pt x="1706529" y="687477"/>
                </a:lnTo>
                <a:lnTo>
                  <a:pt x="1742323" y="665304"/>
                </a:lnTo>
                <a:lnTo>
                  <a:pt x="1774952" y="642095"/>
                </a:lnTo>
                <a:lnTo>
                  <a:pt x="1830145" y="592819"/>
                </a:lnTo>
                <a:lnTo>
                  <a:pt x="1870974" y="540160"/>
                </a:lnTo>
                <a:lnTo>
                  <a:pt x="1896304" y="484623"/>
                </a:lnTo>
                <a:lnTo>
                  <a:pt x="1905000" y="426720"/>
                </a:lnTo>
                <a:lnTo>
                  <a:pt x="1902802" y="397503"/>
                </a:lnTo>
                <a:lnTo>
                  <a:pt x="1885647" y="340720"/>
                </a:lnTo>
                <a:lnTo>
                  <a:pt x="1852426" y="286558"/>
                </a:lnTo>
                <a:lnTo>
                  <a:pt x="1804273" y="235527"/>
                </a:lnTo>
                <a:lnTo>
                  <a:pt x="1742323" y="188135"/>
                </a:lnTo>
                <a:lnTo>
                  <a:pt x="1706529" y="165962"/>
                </a:lnTo>
                <a:lnTo>
                  <a:pt x="1667711" y="144890"/>
                </a:lnTo>
                <a:lnTo>
                  <a:pt x="1626012" y="124982"/>
                </a:lnTo>
                <a:lnTo>
                  <a:pt x="1581573" y="106301"/>
                </a:lnTo>
                <a:lnTo>
                  <a:pt x="1534537" y="88911"/>
                </a:lnTo>
                <a:lnTo>
                  <a:pt x="1485044" y="72876"/>
                </a:lnTo>
                <a:lnTo>
                  <a:pt x="1433237" y="58259"/>
                </a:lnTo>
                <a:lnTo>
                  <a:pt x="1379258" y="45123"/>
                </a:lnTo>
                <a:lnTo>
                  <a:pt x="1323248" y="33533"/>
                </a:lnTo>
                <a:lnTo>
                  <a:pt x="1265350" y="23551"/>
                </a:lnTo>
                <a:lnTo>
                  <a:pt x="1205706" y="15242"/>
                </a:lnTo>
                <a:lnTo>
                  <a:pt x="1144457" y="8669"/>
                </a:lnTo>
                <a:lnTo>
                  <a:pt x="1081744" y="3895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09209" y="5926156"/>
            <a:ext cx="939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0">
                <a:solidFill>
                  <a:srgbClr val="FFFFFF"/>
                </a:solidFill>
                <a:latin typeface="微软雅黑"/>
                <a:cs typeface="微软雅黑"/>
              </a:rPr>
              <a:t>呼吸困难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4727" y="4815840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500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40"/>
                </a:lnTo>
                <a:lnTo>
                  <a:pt x="639649" y="23547"/>
                </a:lnTo>
                <a:lnTo>
                  <a:pt x="581751" y="33528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8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7" y="211328"/>
                </a:lnTo>
                <a:lnTo>
                  <a:pt x="74854" y="260604"/>
                </a:lnTo>
                <a:lnTo>
                  <a:pt x="34025" y="313266"/>
                </a:lnTo>
                <a:lnTo>
                  <a:pt x="8695" y="368808"/>
                </a:lnTo>
                <a:lnTo>
                  <a:pt x="0" y="426720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500" y="853440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2"/>
                </a:lnTo>
                <a:lnTo>
                  <a:pt x="1905000" y="426720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8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8"/>
                </a:lnTo>
                <a:lnTo>
                  <a:pt x="1265350" y="23547"/>
                </a:lnTo>
                <a:lnTo>
                  <a:pt x="1205706" y="15240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22651" y="5072462"/>
            <a:ext cx="10877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95">
                <a:solidFill>
                  <a:srgbClr val="FFFFFF"/>
                </a:solidFill>
                <a:latin typeface="微软雅黑"/>
                <a:cs typeface="微软雅黑"/>
              </a:rPr>
              <a:t>X光有阴影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6157" y="1983232"/>
            <a:ext cx="2234565" cy="780415"/>
          </a:xfrm>
          <a:custGeom>
            <a:avLst/>
            <a:gdLst/>
            <a:ahLst/>
            <a:cxnLst/>
            <a:rect l="l" t="t" r="r" b="b"/>
            <a:pathLst>
              <a:path w="2234565" h="780414">
                <a:moveTo>
                  <a:pt x="59817" y="708151"/>
                </a:moveTo>
                <a:lnTo>
                  <a:pt x="0" y="768730"/>
                </a:lnTo>
                <a:lnTo>
                  <a:pt x="84455" y="780288"/>
                </a:lnTo>
                <a:lnTo>
                  <a:pt x="76733" y="757681"/>
                </a:lnTo>
                <a:lnTo>
                  <a:pt x="63246" y="757681"/>
                </a:lnTo>
                <a:lnTo>
                  <a:pt x="56896" y="738885"/>
                </a:lnTo>
                <a:lnTo>
                  <a:pt x="68916" y="734794"/>
                </a:lnTo>
                <a:lnTo>
                  <a:pt x="59817" y="708151"/>
                </a:lnTo>
                <a:close/>
              </a:path>
              <a:path w="2234565" h="780414">
                <a:moveTo>
                  <a:pt x="68916" y="734794"/>
                </a:moveTo>
                <a:lnTo>
                  <a:pt x="56896" y="738885"/>
                </a:lnTo>
                <a:lnTo>
                  <a:pt x="63246" y="757681"/>
                </a:lnTo>
                <a:lnTo>
                  <a:pt x="75329" y="753569"/>
                </a:lnTo>
                <a:lnTo>
                  <a:pt x="68916" y="734794"/>
                </a:lnTo>
                <a:close/>
              </a:path>
              <a:path w="2234565" h="780414">
                <a:moveTo>
                  <a:pt x="75329" y="753569"/>
                </a:moveTo>
                <a:lnTo>
                  <a:pt x="63246" y="757681"/>
                </a:lnTo>
                <a:lnTo>
                  <a:pt x="76733" y="757681"/>
                </a:lnTo>
                <a:lnTo>
                  <a:pt x="75329" y="753569"/>
                </a:lnTo>
                <a:close/>
              </a:path>
              <a:path w="2234565" h="780414">
                <a:moveTo>
                  <a:pt x="2227961" y="0"/>
                </a:moveTo>
                <a:lnTo>
                  <a:pt x="68916" y="734794"/>
                </a:lnTo>
                <a:lnTo>
                  <a:pt x="75329" y="753569"/>
                </a:lnTo>
                <a:lnTo>
                  <a:pt x="2234311" y="18795"/>
                </a:lnTo>
                <a:lnTo>
                  <a:pt x="22279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64942" y="1988566"/>
            <a:ext cx="1302385" cy="2828290"/>
          </a:xfrm>
          <a:custGeom>
            <a:avLst/>
            <a:gdLst/>
            <a:ahLst/>
            <a:cxnLst/>
            <a:rect l="l" t="t" r="r" b="b"/>
            <a:pathLst>
              <a:path w="1302385" h="2828290">
                <a:moveTo>
                  <a:pt x="0" y="2743073"/>
                </a:moveTo>
                <a:lnTo>
                  <a:pt x="3047" y="2828290"/>
                </a:lnTo>
                <a:lnTo>
                  <a:pt x="69341" y="2774823"/>
                </a:lnTo>
                <a:lnTo>
                  <a:pt x="68787" y="2774569"/>
                </a:lnTo>
                <a:lnTo>
                  <a:pt x="38481" y="2774569"/>
                </a:lnTo>
                <a:lnTo>
                  <a:pt x="20446" y="2766441"/>
                </a:lnTo>
                <a:lnTo>
                  <a:pt x="25737" y="2754857"/>
                </a:lnTo>
                <a:lnTo>
                  <a:pt x="0" y="2743073"/>
                </a:lnTo>
                <a:close/>
              </a:path>
              <a:path w="1302385" h="2828290">
                <a:moveTo>
                  <a:pt x="25737" y="2754857"/>
                </a:moveTo>
                <a:lnTo>
                  <a:pt x="20446" y="2766441"/>
                </a:lnTo>
                <a:lnTo>
                  <a:pt x="38481" y="2774569"/>
                </a:lnTo>
                <a:lnTo>
                  <a:pt x="43723" y="2763092"/>
                </a:lnTo>
                <a:lnTo>
                  <a:pt x="25737" y="2754857"/>
                </a:lnTo>
                <a:close/>
              </a:path>
              <a:path w="1302385" h="2828290">
                <a:moveTo>
                  <a:pt x="43723" y="2763092"/>
                </a:moveTo>
                <a:lnTo>
                  <a:pt x="38481" y="2774569"/>
                </a:lnTo>
                <a:lnTo>
                  <a:pt x="68787" y="2774569"/>
                </a:lnTo>
                <a:lnTo>
                  <a:pt x="43723" y="2763092"/>
                </a:lnTo>
                <a:close/>
              </a:path>
              <a:path w="1302385" h="2828290">
                <a:moveTo>
                  <a:pt x="1284096" y="0"/>
                </a:moveTo>
                <a:lnTo>
                  <a:pt x="25737" y="2754857"/>
                </a:lnTo>
                <a:lnTo>
                  <a:pt x="43723" y="2763092"/>
                </a:lnTo>
                <a:lnTo>
                  <a:pt x="1302131" y="8128"/>
                </a:lnTo>
                <a:lnTo>
                  <a:pt x="128409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54119" y="1983232"/>
            <a:ext cx="2277110" cy="781050"/>
          </a:xfrm>
          <a:custGeom>
            <a:avLst/>
            <a:gdLst/>
            <a:ahLst/>
            <a:cxnLst/>
            <a:rect l="l" t="t" r="r" b="b"/>
            <a:pathLst>
              <a:path w="2277109" h="781050">
                <a:moveTo>
                  <a:pt x="2201586" y="754047"/>
                </a:moveTo>
                <a:lnTo>
                  <a:pt x="2192654" y="780795"/>
                </a:lnTo>
                <a:lnTo>
                  <a:pt x="2276982" y="768730"/>
                </a:lnTo>
                <a:lnTo>
                  <a:pt x="2266315" y="758063"/>
                </a:lnTo>
                <a:lnTo>
                  <a:pt x="2213609" y="758063"/>
                </a:lnTo>
                <a:lnTo>
                  <a:pt x="2201586" y="754047"/>
                </a:lnTo>
                <a:close/>
              </a:path>
              <a:path w="2277109" h="781050">
                <a:moveTo>
                  <a:pt x="2207857" y="735267"/>
                </a:moveTo>
                <a:lnTo>
                  <a:pt x="2201586" y="754047"/>
                </a:lnTo>
                <a:lnTo>
                  <a:pt x="2213609" y="758063"/>
                </a:lnTo>
                <a:lnTo>
                  <a:pt x="2219832" y="739266"/>
                </a:lnTo>
                <a:lnTo>
                  <a:pt x="2207857" y="735267"/>
                </a:lnTo>
                <a:close/>
              </a:path>
              <a:path w="2277109" h="781050">
                <a:moveTo>
                  <a:pt x="2216784" y="708532"/>
                </a:moveTo>
                <a:lnTo>
                  <a:pt x="2207857" y="735267"/>
                </a:lnTo>
                <a:lnTo>
                  <a:pt x="2219832" y="739266"/>
                </a:lnTo>
                <a:lnTo>
                  <a:pt x="2213609" y="758063"/>
                </a:lnTo>
                <a:lnTo>
                  <a:pt x="2266315" y="758063"/>
                </a:lnTo>
                <a:lnTo>
                  <a:pt x="2216784" y="708532"/>
                </a:lnTo>
                <a:close/>
              </a:path>
              <a:path w="2277109" h="781050">
                <a:moveTo>
                  <a:pt x="6350" y="0"/>
                </a:moveTo>
                <a:lnTo>
                  <a:pt x="0" y="18795"/>
                </a:lnTo>
                <a:lnTo>
                  <a:pt x="2201586" y="754047"/>
                </a:lnTo>
                <a:lnTo>
                  <a:pt x="2207857" y="735267"/>
                </a:lnTo>
                <a:lnTo>
                  <a:pt x="63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1800" y="3171189"/>
            <a:ext cx="2607310" cy="2498725"/>
          </a:xfrm>
          <a:custGeom>
            <a:avLst/>
            <a:gdLst/>
            <a:ahLst/>
            <a:cxnLst/>
            <a:rect l="l" t="t" r="r" b="b"/>
            <a:pathLst>
              <a:path w="2607310" h="2498725">
                <a:moveTo>
                  <a:pt x="2544911" y="2453066"/>
                </a:moveTo>
                <a:lnTo>
                  <a:pt x="2525395" y="2473439"/>
                </a:lnTo>
                <a:lnTo>
                  <a:pt x="2606802" y="2498648"/>
                </a:lnTo>
                <a:lnTo>
                  <a:pt x="2593643" y="2461869"/>
                </a:lnTo>
                <a:lnTo>
                  <a:pt x="2554097" y="2461869"/>
                </a:lnTo>
                <a:lnTo>
                  <a:pt x="2544911" y="2453066"/>
                </a:lnTo>
                <a:close/>
              </a:path>
              <a:path w="2607310" h="2498725">
                <a:moveTo>
                  <a:pt x="2558618" y="2438758"/>
                </a:moveTo>
                <a:lnTo>
                  <a:pt x="2544911" y="2453066"/>
                </a:lnTo>
                <a:lnTo>
                  <a:pt x="2554097" y="2461869"/>
                </a:lnTo>
                <a:lnTo>
                  <a:pt x="2567813" y="2447569"/>
                </a:lnTo>
                <a:lnTo>
                  <a:pt x="2558618" y="2438758"/>
                </a:lnTo>
                <a:close/>
              </a:path>
              <a:path w="2607310" h="2498725">
                <a:moveTo>
                  <a:pt x="2578100" y="2418422"/>
                </a:moveTo>
                <a:lnTo>
                  <a:pt x="2558618" y="2438758"/>
                </a:lnTo>
                <a:lnTo>
                  <a:pt x="2567813" y="2447569"/>
                </a:lnTo>
                <a:lnTo>
                  <a:pt x="2554097" y="2461869"/>
                </a:lnTo>
                <a:lnTo>
                  <a:pt x="2593643" y="2461869"/>
                </a:lnTo>
                <a:lnTo>
                  <a:pt x="2578100" y="2418422"/>
                </a:lnTo>
                <a:close/>
              </a:path>
              <a:path w="2607310" h="2498725">
                <a:moveTo>
                  <a:pt x="13716" y="0"/>
                </a:moveTo>
                <a:lnTo>
                  <a:pt x="0" y="14224"/>
                </a:lnTo>
                <a:lnTo>
                  <a:pt x="2544911" y="2453066"/>
                </a:lnTo>
                <a:lnTo>
                  <a:pt x="2558618" y="2438758"/>
                </a:lnTo>
                <a:lnTo>
                  <a:pt x="1371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75934" y="3600830"/>
            <a:ext cx="964565" cy="2069464"/>
          </a:xfrm>
          <a:custGeom>
            <a:avLst/>
            <a:gdLst/>
            <a:ahLst/>
            <a:cxnLst/>
            <a:rect l="l" t="t" r="r" b="b"/>
            <a:pathLst>
              <a:path w="964565" h="2069464">
                <a:moveTo>
                  <a:pt x="0" y="1983867"/>
                </a:moveTo>
                <a:lnTo>
                  <a:pt x="2666" y="2069007"/>
                </a:lnTo>
                <a:lnTo>
                  <a:pt x="69214" y="2015769"/>
                </a:lnTo>
                <a:lnTo>
                  <a:pt x="68636" y="2015502"/>
                </a:lnTo>
                <a:lnTo>
                  <a:pt x="38226" y="2015502"/>
                </a:lnTo>
                <a:lnTo>
                  <a:pt x="20319" y="2007196"/>
                </a:lnTo>
                <a:lnTo>
                  <a:pt x="25631" y="1995681"/>
                </a:lnTo>
                <a:lnTo>
                  <a:pt x="0" y="1983867"/>
                </a:lnTo>
                <a:close/>
              </a:path>
              <a:path w="964565" h="2069464">
                <a:moveTo>
                  <a:pt x="25631" y="1995681"/>
                </a:moveTo>
                <a:lnTo>
                  <a:pt x="20319" y="2007196"/>
                </a:lnTo>
                <a:lnTo>
                  <a:pt x="38226" y="2015502"/>
                </a:lnTo>
                <a:lnTo>
                  <a:pt x="43559" y="2003944"/>
                </a:lnTo>
                <a:lnTo>
                  <a:pt x="25631" y="1995681"/>
                </a:lnTo>
                <a:close/>
              </a:path>
              <a:path w="964565" h="2069464">
                <a:moveTo>
                  <a:pt x="43559" y="2003944"/>
                </a:moveTo>
                <a:lnTo>
                  <a:pt x="38226" y="2015502"/>
                </a:lnTo>
                <a:lnTo>
                  <a:pt x="68636" y="2015502"/>
                </a:lnTo>
                <a:lnTo>
                  <a:pt x="43559" y="2003944"/>
                </a:lnTo>
                <a:close/>
              </a:path>
              <a:path w="964565" h="2069464">
                <a:moveTo>
                  <a:pt x="946149" y="0"/>
                </a:moveTo>
                <a:lnTo>
                  <a:pt x="25631" y="1995681"/>
                </a:lnTo>
                <a:lnTo>
                  <a:pt x="43559" y="2003944"/>
                </a:lnTo>
                <a:lnTo>
                  <a:pt x="964184" y="8382"/>
                </a:lnTo>
                <a:lnTo>
                  <a:pt x="9461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8283" y="3598926"/>
            <a:ext cx="949325" cy="1217930"/>
          </a:xfrm>
          <a:custGeom>
            <a:avLst/>
            <a:gdLst/>
            <a:ahLst/>
            <a:cxnLst/>
            <a:rect l="l" t="t" r="r" b="b"/>
            <a:pathLst>
              <a:path w="949325" h="1217929">
                <a:moveTo>
                  <a:pt x="894452" y="1163371"/>
                </a:moveTo>
                <a:lnTo>
                  <a:pt x="872109" y="1180719"/>
                </a:lnTo>
                <a:lnTo>
                  <a:pt x="948944" y="1217422"/>
                </a:lnTo>
                <a:lnTo>
                  <a:pt x="940157" y="1173353"/>
                </a:lnTo>
                <a:lnTo>
                  <a:pt x="902208" y="1173353"/>
                </a:lnTo>
                <a:lnTo>
                  <a:pt x="894452" y="1163371"/>
                </a:lnTo>
                <a:close/>
              </a:path>
              <a:path w="949325" h="1217929">
                <a:moveTo>
                  <a:pt x="910044" y="1151266"/>
                </a:moveTo>
                <a:lnTo>
                  <a:pt x="894452" y="1163371"/>
                </a:lnTo>
                <a:lnTo>
                  <a:pt x="902208" y="1173353"/>
                </a:lnTo>
                <a:lnTo>
                  <a:pt x="917829" y="1161288"/>
                </a:lnTo>
                <a:lnTo>
                  <a:pt x="910044" y="1151266"/>
                </a:lnTo>
                <a:close/>
              </a:path>
              <a:path w="949325" h="1217929">
                <a:moveTo>
                  <a:pt x="932307" y="1133983"/>
                </a:moveTo>
                <a:lnTo>
                  <a:pt x="910044" y="1151266"/>
                </a:lnTo>
                <a:lnTo>
                  <a:pt x="917829" y="1161288"/>
                </a:lnTo>
                <a:lnTo>
                  <a:pt x="902208" y="1173353"/>
                </a:lnTo>
                <a:lnTo>
                  <a:pt x="940157" y="1173353"/>
                </a:lnTo>
                <a:lnTo>
                  <a:pt x="932307" y="1133983"/>
                </a:lnTo>
                <a:close/>
              </a:path>
              <a:path w="949325" h="1217929">
                <a:moveTo>
                  <a:pt x="15748" y="0"/>
                </a:moveTo>
                <a:lnTo>
                  <a:pt x="0" y="12192"/>
                </a:lnTo>
                <a:lnTo>
                  <a:pt x="894452" y="1163371"/>
                </a:lnTo>
                <a:lnTo>
                  <a:pt x="910044" y="1151266"/>
                </a:lnTo>
                <a:lnTo>
                  <a:pt x="1574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88407" y="1367154"/>
            <a:ext cx="398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P(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460" y="2822575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P(C|S)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62393" y="2452878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P(B|S)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960" y="5503875"/>
            <a:ext cx="812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P(X|C,S)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5940" y="5503875"/>
            <a:ext cx="850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P(D|C,B)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88277" y="4082796"/>
            <a:ext cx="4758055" cy="2319655"/>
          </a:xfrm>
          <a:custGeom>
            <a:avLst/>
            <a:gdLst/>
            <a:ahLst/>
            <a:cxnLst/>
            <a:rect l="l" t="t" r="r" b="b"/>
            <a:pathLst>
              <a:path w="4758055" h="2319654">
                <a:moveTo>
                  <a:pt x="4757547" y="1932939"/>
                </a:moveTo>
                <a:lnTo>
                  <a:pt x="1819275" y="1932939"/>
                </a:lnTo>
                <a:lnTo>
                  <a:pt x="1819275" y="2319528"/>
                </a:lnTo>
                <a:lnTo>
                  <a:pt x="4757547" y="2319528"/>
                </a:lnTo>
                <a:lnTo>
                  <a:pt x="4757547" y="1932939"/>
                </a:lnTo>
                <a:close/>
              </a:path>
              <a:path w="4758055" h="2319654">
                <a:moveTo>
                  <a:pt x="4757547" y="0"/>
                </a:moveTo>
                <a:lnTo>
                  <a:pt x="1819275" y="0"/>
                </a:lnTo>
                <a:lnTo>
                  <a:pt x="1819275" y="1353057"/>
                </a:lnTo>
                <a:lnTo>
                  <a:pt x="0" y="2076208"/>
                </a:lnTo>
                <a:lnTo>
                  <a:pt x="1819275" y="1932939"/>
                </a:lnTo>
                <a:lnTo>
                  <a:pt x="4757547" y="1932939"/>
                </a:lnTo>
                <a:lnTo>
                  <a:pt x="475754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608314" y="4088129"/>
          <a:ext cx="2938780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/>
                <a:gridCol w="606425"/>
                <a:gridCol w="1064260"/>
                <a:gridCol w="814069"/>
              </a:tblGrid>
              <a:tr h="364236"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89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36320">
                <a:tc>
                  <a:txBody>
                    <a:bodyPr/>
                    <a:lstStyle/>
                    <a:p>
                      <a:pPr algn="r" marR="16383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7114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42213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/>
                </a:tc>
              </a:tr>
              <a:tr h="395770"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917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2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/>
                </a:tc>
              </a:tr>
              <a:tr h="597573"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335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8569832" y="3602310"/>
            <a:ext cx="21475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5">
                <a:solidFill>
                  <a:srgbClr val="00AF50"/>
                </a:solidFill>
                <a:latin typeface="微软雅黑"/>
                <a:cs typeface="微软雅黑"/>
              </a:rPr>
              <a:t>CP</a:t>
            </a:r>
            <a:r>
              <a:rPr dirty="0" sz="1900" spc="-85">
                <a:solidFill>
                  <a:srgbClr val="00AF50"/>
                </a:solidFill>
                <a:latin typeface="微软雅黑"/>
                <a:cs typeface="微软雅黑"/>
              </a:rPr>
              <a:t>D</a:t>
            </a:r>
            <a:r>
              <a:rPr dirty="0" sz="1900" spc="-95">
                <a:solidFill>
                  <a:srgbClr val="00AF50"/>
                </a:solidFill>
                <a:latin typeface="微软雅黑"/>
                <a:cs typeface="微软雅黑"/>
              </a:rPr>
              <a:t>（条件概率表）: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7614" y="1384533"/>
            <a:ext cx="3346450" cy="112014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900" spc="-60">
                <a:solidFill>
                  <a:srgbClr val="FF0000"/>
                </a:solidFill>
                <a:latin typeface="微软雅黑"/>
                <a:cs typeface="微软雅黑"/>
              </a:rPr>
              <a:t>1 </a:t>
            </a:r>
            <a:r>
              <a:rPr dirty="0" sz="1900" spc="-75">
                <a:solidFill>
                  <a:srgbClr val="FF0000"/>
                </a:solidFill>
                <a:latin typeface="微软雅黑"/>
                <a:cs typeface="微软雅黑"/>
              </a:rPr>
              <a:t>+ </a:t>
            </a:r>
            <a:r>
              <a:rPr dirty="0" sz="1900" spc="-60">
                <a:solidFill>
                  <a:srgbClr val="FF0000"/>
                </a:solidFill>
                <a:latin typeface="微软雅黑"/>
                <a:cs typeface="微软雅黑"/>
              </a:rPr>
              <a:t>2 </a:t>
            </a:r>
            <a:r>
              <a:rPr dirty="0" sz="1900" spc="-75">
                <a:solidFill>
                  <a:srgbClr val="FF0000"/>
                </a:solidFill>
                <a:latin typeface="微软雅黑"/>
                <a:cs typeface="微软雅黑"/>
              </a:rPr>
              <a:t>+ </a:t>
            </a:r>
            <a:r>
              <a:rPr dirty="0" sz="1900" spc="-60">
                <a:solidFill>
                  <a:srgbClr val="FF0000"/>
                </a:solidFill>
                <a:latin typeface="微软雅黑"/>
                <a:cs typeface="微软雅黑"/>
              </a:rPr>
              <a:t>2 </a:t>
            </a:r>
            <a:r>
              <a:rPr dirty="0" sz="1900" spc="-75">
                <a:solidFill>
                  <a:srgbClr val="FF0000"/>
                </a:solidFill>
                <a:latin typeface="微软雅黑"/>
                <a:cs typeface="微软雅黑"/>
              </a:rPr>
              <a:t>+ </a:t>
            </a:r>
            <a:r>
              <a:rPr dirty="0" sz="1900" spc="-60">
                <a:solidFill>
                  <a:srgbClr val="FF0000"/>
                </a:solidFill>
                <a:latin typeface="微软雅黑"/>
                <a:cs typeface="微软雅黑"/>
              </a:rPr>
              <a:t>4 </a:t>
            </a:r>
            <a:r>
              <a:rPr dirty="0" sz="1900" spc="-75">
                <a:solidFill>
                  <a:srgbClr val="FF0000"/>
                </a:solidFill>
                <a:latin typeface="微软雅黑"/>
                <a:cs typeface="微软雅黑"/>
              </a:rPr>
              <a:t>+ </a:t>
            </a:r>
            <a:r>
              <a:rPr dirty="0" sz="1900" spc="-60">
                <a:solidFill>
                  <a:srgbClr val="FF0000"/>
                </a:solidFill>
                <a:latin typeface="微软雅黑"/>
                <a:cs typeface="微软雅黑"/>
              </a:rPr>
              <a:t>4 </a:t>
            </a:r>
            <a:r>
              <a:rPr dirty="0" sz="1900" spc="-75">
                <a:solidFill>
                  <a:srgbClr val="FF0000"/>
                </a:solidFill>
                <a:latin typeface="微软雅黑"/>
                <a:cs typeface="微软雅黑"/>
              </a:rPr>
              <a:t>= </a:t>
            </a:r>
            <a:r>
              <a:rPr dirty="0" sz="1900" spc="-65">
                <a:solidFill>
                  <a:srgbClr val="FF0000"/>
                </a:solidFill>
                <a:latin typeface="微软雅黑"/>
                <a:cs typeface="微软雅黑"/>
              </a:rPr>
              <a:t>13 </a:t>
            </a:r>
            <a:r>
              <a:rPr dirty="0" sz="1900" spc="-85">
                <a:solidFill>
                  <a:srgbClr val="FF0000"/>
                </a:solidFill>
                <a:latin typeface="微软雅黑"/>
                <a:cs typeface="微软雅黑"/>
              </a:rPr>
              <a:t>VS</a:t>
            </a:r>
            <a:r>
              <a:rPr dirty="0" sz="1900" spc="30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900" spc="-70">
                <a:solidFill>
                  <a:srgbClr val="FF0000"/>
                </a:solidFill>
                <a:latin typeface="微软雅黑"/>
                <a:cs typeface="微软雅黑"/>
              </a:rPr>
              <a:t>2^5</a:t>
            </a:r>
            <a:endParaRPr sz="1900">
              <a:latin typeface="微软雅黑"/>
              <a:cs typeface="微软雅黑"/>
            </a:endParaRPr>
          </a:p>
          <a:p>
            <a:pPr marL="41275">
              <a:lnSpc>
                <a:spcPct val="100000"/>
              </a:lnSpc>
              <a:spcBef>
                <a:spcPts val="980"/>
              </a:spcBef>
            </a:pPr>
            <a:r>
              <a:rPr dirty="0" sz="1800" spc="-5">
                <a:solidFill>
                  <a:srgbClr val="00AF50"/>
                </a:solidFill>
                <a:latin typeface="微软雅黑"/>
                <a:cs typeface="微软雅黑"/>
              </a:rPr>
              <a:t>贝叶斯网络可以很好的降维</a:t>
            </a:r>
            <a:endParaRPr sz="1800">
              <a:latin typeface="微软雅黑"/>
              <a:cs typeface="微软雅黑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（防止过拟合）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zhujiang</dc:creator>
  <dc:title>PowerPoint 演示文稿</dc:title>
  <dcterms:created xsi:type="dcterms:W3CDTF">2019-03-15T06:09:58Z</dcterms:created>
  <dcterms:modified xsi:type="dcterms:W3CDTF">2019-03-15T06:09:58Z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