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93" r:id="rId5"/>
    <p:sldId id="294" r:id="rId6"/>
    <p:sldId id="295" r:id="rId7"/>
    <p:sldId id="296" r:id="rId8"/>
    <p:sldId id="298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5F85"/>
    <a:srgbClr val="0F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201"/>
        <p:guide pos="3855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144152"/>
        <c:axId val="498381954"/>
      </c:barChart>
      <c:catAx>
        <c:axId val="618144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8381954"/>
        <c:crosses val="autoZero"/>
        <c:auto val="1"/>
        <c:lblAlgn val="ctr"/>
        <c:lblOffset val="100"/>
        <c:noMultiLvlLbl val="0"/>
      </c:catAx>
      <c:valAx>
        <c:axId val="4983819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1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2">
          <a:lumMod val="20000"/>
          <a:lumOff val="80000"/>
        </a:schemeClr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122" y="365125"/>
            <a:ext cx="2631678" cy="57419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365125"/>
            <a:ext cx="7742473" cy="57419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44" y="1755775"/>
            <a:ext cx="5152644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27088" y="175577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9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hlink"/>
          </a:solidFill>
          <a:latin typeface="+mj-lt"/>
          <a:ea typeface="+mj-ea"/>
          <a:cs typeface="+mj-cs"/>
          <a:sym typeface="思源黑体 CN Bold" charset="-122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hlink"/>
          </a:solidFill>
          <a:latin typeface="+mn-lt"/>
          <a:ea typeface="+mn-ea"/>
          <a:cs typeface="+mn-cs"/>
          <a:sym typeface="思源黑体 CN Normal" charset="-122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97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5"/>
          <p:cNvSpPr/>
          <p:nvPr/>
        </p:nvSpPr>
        <p:spPr>
          <a:xfrm>
            <a:off x="0" y="2032000"/>
            <a:ext cx="12190413" cy="70675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Python</a:t>
            </a:r>
            <a:r>
              <a:rPr lang="zh-CN" altLang="en-US" sz="4000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sym typeface="思源黑体 CN Bold" charset="-122"/>
              </a:rPr>
              <a:t>与机器学习入门</a:t>
            </a:r>
            <a:endParaRPr lang="zh-CN" altLang="en-US" sz="4000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  <a:sym typeface="思源黑体 CN Bold" charset="-122"/>
            </a:endParaRPr>
          </a:p>
        </p:txBody>
      </p:sp>
      <p:sp>
        <p:nvSpPr>
          <p:cNvPr id="3075" name="文本框 7"/>
          <p:cNvSpPr/>
          <p:nvPr/>
        </p:nvSpPr>
        <p:spPr>
          <a:xfrm>
            <a:off x="9658350" y="5873750"/>
            <a:ext cx="1898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dirty="0">
                <a:latin typeface="思源黑体 CN Normal" charset="-122"/>
                <a:ea typeface="思源黑体 CN Normal" charset="-122"/>
                <a:sym typeface="思源黑体 CN Normal" charset="-122"/>
              </a:rPr>
              <a:t>2019</a:t>
            </a:r>
            <a:r>
              <a:rPr lang="zh-CN" altLang="en-US" dirty="0">
                <a:latin typeface="思源黑体 CN Normal" charset="-122"/>
                <a:ea typeface="思源黑体 CN Normal" charset="-122"/>
                <a:sym typeface="思源黑体 CN Normal" charset="-122"/>
              </a:rPr>
              <a:t>年</a:t>
            </a:r>
            <a:r>
              <a:rPr lang="en-US" altLang="zh-CN" dirty="0">
                <a:latin typeface="思源黑体 CN Normal" charset="-122"/>
                <a:ea typeface="思源黑体 CN Normal" charset="-122"/>
                <a:sym typeface="思源黑体 CN Normal" charset="-122"/>
              </a:rPr>
              <a:t>01</a:t>
            </a:r>
            <a:r>
              <a:rPr lang="zh-CN" altLang="en-US" dirty="0">
                <a:latin typeface="思源黑体 CN Normal" charset="-122"/>
                <a:ea typeface="思源黑体 CN Normal" charset="-122"/>
                <a:sym typeface="思源黑体 CN Normal" charset="-122"/>
              </a:rPr>
              <a:t>月</a:t>
            </a:r>
            <a:r>
              <a:rPr lang="en-US" altLang="zh-CN" dirty="0">
                <a:latin typeface="思源黑体 CN Normal" charset="-122"/>
                <a:ea typeface="思源黑体 CN Normal" charset="-122"/>
                <a:sym typeface="思源黑体 CN Normal" charset="-122"/>
              </a:rPr>
              <a:t>01</a:t>
            </a:r>
            <a:r>
              <a:rPr lang="zh-CN" altLang="en-US" dirty="0">
                <a:latin typeface="思源黑体 CN Normal" charset="-122"/>
                <a:ea typeface="思源黑体 CN Normal" charset="-122"/>
                <a:sym typeface="思源黑体 CN Normal" charset="-122"/>
              </a:rPr>
              <a:t>日</a:t>
            </a:r>
            <a:endParaRPr lang="zh-CN" altLang="en-US" dirty="0">
              <a:latin typeface="思源黑体 CN Normal" charset="-122"/>
              <a:ea typeface="思源黑体 CN Normal" charset="-122"/>
              <a:sym typeface="思源黑体 CN Normal" charset="-122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9772650" y="5505450"/>
            <a:ext cx="1873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某某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</a:rPr>
              <a:t>部门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906" y="-16510"/>
            <a:ext cx="12203431" cy="12236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8" name="组合 12"/>
          <p:cNvGrpSpPr/>
          <p:nvPr/>
        </p:nvGrpSpPr>
        <p:grpSpPr>
          <a:xfrm>
            <a:off x="2011363" y="2476500"/>
            <a:ext cx="898525" cy="900113"/>
            <a:chOff x="2715" y="4692"/>
            <a:chExt cx="1416" cy="1417"/>
          </a:xfrm>
        </p:grpSpPr>
        <p:sp>
          <p:nvSpPr>
            <p:cNvPr id="5" name="椭圆 4"/>
            <p:cNvSpPr/>
            <p:nvPr/>
          </p:nvSpPr>
          <p:spPr>
            <a:xfrm>
              <a:off x="2715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椭圆 8"/>
            <p:cNvSpPr/>
            <p:nvPr/>
          </p:nvSpPr>
          <p:spPr>
            <a:xfrm>
              <a:off x="2999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1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1" name="组合 13"/>
          <p:cNvGrpSpPr/>
          <p:nvPr/>
        </p:nvGrpSpPr>
        <p:grpSpPr>
          <a:xfrm>
            <a:off x="2011363" y="4152900"/>
            <a:ext cx="898525" cy="900113"/>
            <a:chOff x="6356" y="4692"/>
            <a:chExt cx="1416" cy="1417"/>
          </a:xfrm>
        </p:grpSpPr>
        <p:sp>
          <p:nvSpPr>
            <p:cNvPr id="6" name="椭圆 5"/>
            <p:cNvSpPr/>
            <p:nvPr/>
          </p:nvSpPr>
          <p:spPr>
            <a:xfrm>
              <a:off x="6356" y="4692"/>
              <a:ext cx="1417" cy="1417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6640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2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4" name="组合 15"/>
          <p:cNvGrpSpPr/>
          <p:nvPr/>
        </p:nvGrpSpPr>
        <p:grpSpPr>
          <a:xfrm>
            <a:off x="6635750" y="2476500"/>
            <a:ext cx="898525" cy="900113"/>
            <a:chOff x="9997" y="4692"/>
            <a:chExt cx="1416" cy="1417"/>
          </a:xfrm>
        </p:grpSpPr>
        <p:sp>
          <p:nvSpPr>
            <p:cNvPr id="7" name="椭圆 6"/>
            <p:cNvSpPr/>
            <p:nvPr/>
          </p:nvSpPr>
          <p:spPr>
            <a:xfrm>
              <a:off x="9997" y="4692"/>
              <a:ext cx="1417" cy="14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81" y="5259"/>
              <a:ext cx="850" cy="850"/>
            </a:xfrm>
            <a:prstGeom prst="ellipse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rPr>
                <a:t>3</a:t>
              </a:r>
              <a:endParaRPr lang="en-US" altLang="zh-CN" sz="2400" b="1" strike="noStrike" noProof="1">
                <a:solidFill>
                  <a:schemeClr val="bg2">
                    <a:lumMod val="60000"/>
                    <a:lumOff val="4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grpSp>
        <p:nvGrpSpPr>
          <p:cNvPr id="4107" name="组合 14"/>
          <p:cNvGrpSpPr/>
          <p:nvPr/>
        </p:nvGrpSpPr>
        <p:grpSpPr>
          <a:xfrm>
            <a:off x="6635750" y="4152900"/>
            <a:ext cx="898525" cy="900113"/>
            <a:chOff x="13638" y="4692"/>
            <a:chExt cx="1416" cy="1417"/>
          </a:xfrm>
        </p:grpSpPr>
        <p:sp>
          <p:nvSpPr>
            <p:cNvPr id="8" name="椭圆 7"/>
            <p:cNvSpPr/>
            <p:nvPr/>
          </p:nvSpPr>
          <p:spPr>
            <a:xfrm>
              <a:off x="13638" y="4692"/>
              <a:ext cx="1417" cy="141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922" y="5259"/>
              <a:ext cx="850" cy="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2400" b="1" strike="noStrike" noProof="1">
                  <a:solidFill>
                    <a:schemeClr val="tx1"/>
                  </a:solidFill>
                  <a:latin typeface="Malgun Gothic" panose="020B0503020000020004" charset="-127"/>
                  <a:ea typeface="Malgun Gothic" panose="020B0503020000020004" charset="-127"/>
                </a:rPr>
                <a:t>4</a:t>
              </a:r>
              <a:endParaRPr lang="en-US" altLang="zh-CN" sz="2400" b="1" strike="noStrike" noProof="1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endParaRPr>
            </a:p>
          </p:txBody>
        </p:sp>
      </p:grpSp>
      <p:sp>
        <p:nvSpPr>
          <p:cNvPr id="4110" name="文本框 16"/>
          <p:cNvSpPr txBox="1"/>
          <p:nvPr/>
        </p:nvSpPr>
        <p:spPr>
          <a:xfrm>
            <a:off x="2911475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请在此处输入文字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1" name="文本框 17"/>
          <p:cNvSpPr txBox="1"/>
          <p:nvPr/>
        </p:nvSpPr>
        <p:spPr>
          <a:xfrm>
            <a:off x="2911475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请在此处输入文字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2" name="文本框 18"/>
          <p:cNvSpPr txBox="1"/>
          <p:nvPr/>
        </p:nvSpPr>
        <p:spPr>
          <a:xfrm>
            <a:off x="7535863" y="29225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请在此处输入文字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3" name="文本框 19"/>
          <p:cNvSpPr txBox="1"/>
          <p:nvPr/>
        </p:nvSpPr>
        <p:spPr>
          <a:xfrm>
            <a:off x="7535863" y="4598988"/>
            <a:ext cx="264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请在此处输入文字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1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文本框 2"/>
          <p:cNvSpPr txBox="1"/>
          <p:nvPr/>
        </p:nvSpPr>
        <p:spPr>
          <a:xfrm>
            <a:off x="1785938" y="2941638"/>
            <a:ext cx="4710112" cy="1087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请在此处输入内容，可简单描述评估背景，方案情况等。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endParaRPr lang="zh-CN" altLang="en-US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350" y="2420938"/>
            <a:ext cx="3889375" cy="259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b="1" strike="noStrike" noProof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请插入示意图</a:t>
            </a:r>
            <a:endParaRPr lang="zh-CN" altLang="en-US" sz="3200" b="1" strike="noStrike" noProof="1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6" name="文本框 8"/>
          <p:cNvSpPr txBox="1"/>
          <p:nvPr/>
        </p:nvSpPr>
        <p:spPr>
          <a:xfrm>
            <a:off x="1785938" y="2420938"/>
            <a:ext cx="1782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评估背景描述：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2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组合 19"/>
          <p:cNvGrpSpPr/>
          <p:nvPr/>
        </p:nvGrpSpPr>
        <p:grpSpPr>
          <a:xfrm>
            <a:off x="1558925" y="2203450"/>
            <a:ext cx="3598863" cy="2878138"/>
            <a:chOff x="2454" y="3469"/>
            <a:chExt cx="5668" cy="4534"/>
          </a:xfrm>
        </p:grpSpPr>
        <p:grpSp>
          <p:nvGrpSpPr>
            <p:cNvPr id="6149" name="组合 12"/>
            <p:cNvGrpSpPr/>
            <p:nvPr/>
          </p:nvGrpSpPr>
          <p:grpSpPr>
            <a:xfrm>
              <a:off x="2454" y="3469"/>
              <a:ext cx="5669" cy="4535"/>
              <a:chOff x="2812" y="2893"/>
              <a:chExt cx="5896" cy="681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1" name="文本框 2"/>
              <p:cNvSpPr txBox="1"/>
              <p:nvPr/>
            </p:nvSpPr>
            <p:spPr>
              <a:xfrm>
                <a:off x="2812" y="3189"/>
                <a:ext cx="5895" cy="19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：请在此处输入概述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2" name="文本框 5"/>
              <p:cNvSpPr txBox="1"/>
              <p:nvPr/>
            </p:nvSpPr>
            <p:spPr>
              <a:xfrm>
                <a:off x="2813" y="5946"/>
                <a:ext cx="5895" cy="1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8" name="直接连接符 17"/>
            <p:cNvCxnSpPr>
              <a:stCxn id="6151" idx="1"/>
              <a:endCxn id="6151" idx="3"/>
            </p:cNvCxnSpPr>
            <p:nvPr/>
          </p:nvCxnSpPr>
          <p:spPr>
            <a:xfrm>
              <a:off x="2454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4" name="组合 20"/>
          <p:cNvGrpSpPr/>
          <p:nvPr/>
        </p:nvGrpSpPr>
        <p:grpSpPr>
          <a:xfrm>
            <a:off x="6832600" y="2203450"/>
            <a:ext cx="3598863" cy="2878138"/>
            <a:chOff x="10760" y="3469"/>
            <a:chExt cx="5668" cy="4534"/>
          </a:xfrm>
        </p:grpSpPr>
        <p:grpSp>
          <p:nvGrpSpPr>
            <p:cNvPr id="6155" name="组合 13"/>
            <p:cNvGrpSpPr/>
            <p:nvPr/>
          </p:nvGrpSpPr>
          <p:grpSpPr>
            <a:xfrm>
              <a:off x="10760" y="3469"/>
              <a:ext cx="5669" cy="4535"/>
              <a:chOff x="2812" y="2893"/>
              <a:chExt cx="5896" cy="6816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812" y="2893"/>
                <a:ext cx="5896" cy="6816"/>
              </a:xfrm>
              <a:prstGeom prst="roundRect">
                <a:avLst>
                  <a:gd name="adj" fmla="val 6631"/>
                </a:avLst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157" name="文本框 15"/>
              <p:cNvSpPr txBox="1"/>
              <p:nvPr/>
            </p:nvSpPr>
            <p:spPr>
              <a:xfrm>
                <a:off x="2812" y="3189"/>
                <a:ext cx="5895" cy="1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方案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：请在此处输入概述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58" name="文本框 16"/>
              <p:cNvSpPr txBox="1"/>
              <p:nvPr/>
            </p:nvSpPr>
            <p:spPr>
              <a:xfrm>
                <a:off x="2813" y="5946"/>
                <a:ext cx="5895" cy="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30000"/>
                  </a:lnSpc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请在此处输入详细内容 </a:t>
                </a:r>
                <a:r>
                  <a:rPr lang="zh-CN" altLang="en-US">
                    <a:solidFill>
                      <a:schemeClr val="bg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  </a:t>
                </a:r>
                <a:endPara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9" name="直接连接符 18"/>
            <p:cNvCxnSpPr>
              <a:stCxn id="6151" idx="1"/>
              <a:endCxn id="6151" idx="3"/>
            </p:cNvCxnSpPr>
            <p:nvPr/>
          </p:nvCxnSpPr>
          <p:spPr>
            <a:xfrm>
              <a:off x="10760" y="4314"/>
              <a:ext cx="5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3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/>
        </p:nvGraphicFramePr>
        <p:xfrm>
          <a:off x="752475" y="2133600"/>
          <a:ext cx="50387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项目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  <a:alpha val="98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E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US" altLang="zh-CN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>
                        <a:solidFill>
                          <a:schemeClr val="bg2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577965" y="1428750"/>
          <a:ext cx="4857115" cy="384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097"/>
          <p:cNvSpPr txBox="1"/>
          <p:nvPr/>
        </p:nvSpPr>
        <p:spPr>
          <a:xfrm>
            <a:off x="968375" y="323850"/>
            <a:ext cx="9007475" cy="46355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>
            <a:spAutoFit/>
          </a:bodyPr>
          <a:p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rPr>
              <a:t>请在此处输入标题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42875" y="268288"/>
            <a:ext cx="719138" cy="71913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800" b="1" strike="noStrike" noProof="1">
                <a:solidFill>
                  <a:schemeClr val="tx1"/>
                </a:solidFill>
              </a:rPr>
              <a:t>4</a:t>
            </a:r>
            <a:endParaRPr lang="en-US" altLang="zh-CN" sz="2800" b="1" strike="noStrike" noProof="1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36625"/>
            <a:ext cx="12239625" cy="0"/>
          </a:xfrm>
          <a:prstGeom prst="line">
            <a:avLst/>
          </a:prstGeom>
          <a:ln w="88900" cmpd="thickThin">
            <a:solidFill>
              <a:schemeClr val="bg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70075" y="3170238"/>
            <a:ext cx="1311275" cy="6477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7988" y="2159000"/>
            <a:ext cx="1588" cy="2925763"/>
          </a:xfrm>
          <a:prstGeom prst="line">
            <a:avLst/>
          </a:prstGeom>
          <a:ln w="12700" cmpd="sng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8" name="组合 19"/>
          <p:cNvGrpSpPr/>
          <p:nvPr/>
        </p:nvGrpSpPr>
        <p:grpSpPr>
          <a:xfrm>
            <a:off x="4960938" y="2159000"/>
            <a:ext cx="3886200" cy="539750"/>
            <a:chOff x="4701" y="3288"/>
            <a:chExt cx="6120" cy="850"/>
          </a:xfrm>
        </p:grpSpPr>
        <p:grpSp>
          <p:nvGrpSpPr>
            <p:cNvPr id="8199" name="组合 17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1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文本框 18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3" name="组合 20"/>
          <p:cNvGrpSpPr/>
          <p:nvPr/>
        </p:nvGrpSpPr>
        <p:grpSpPr>
          <a:xfrm>
            <a:off x="4960938" y="2954338"/>
            <a:ext cx="3886200" cy="539750"/>
            <a:chOff x="4701" y="3288"/>
            <a:chExt cx="6120" cy="850"/>
          </a:xfrm>
        </p:grpSpPr>
        <p:grpSp>
          <p:nvGrpSpPr>
            <p:cNvPr id="8204" name="组合 2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2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7" name="文本框 2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08" name="组合 25"/>
          <p:cNvGrpSpPr/>
          <p:nvPr/>
        </p:nvGrpSpPr>
        <p:grpSpPr>
          <a:xfrm>
            <a:off x="4960938" y="3749675"/>
            <a:ext cx="3886200" cy="539750"/>
            <a:chOff x="4701" y="3288"/>
            <a:chExt cx="6120" cy="850"/>
          </a:xfrm>
        </p:grpSpPr>
        <p:grpSp>
          <p:nvGrpSpPr>
            <p:cNvPr id="8209" name="组合 26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3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2" name="文本框 29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13" name="组合 30"/>
          <p:cNvGrpSpPr/>
          <p:nvPr/>
        </p:nvGrpSpPr>
        <p:grpSpPr>
          <a:xfrm>
            <a:off x="4960938" y="4545013"/>
            <a:ext cx="3886200" cy="539750"/>
            <a:chOff x="4701" y="3288"/>
            <a:chExt cx="6120" cy="850"/>
          </a:xfrm>
        </p:grpSpPr>
        <p:grpSp>
          <p:nvGrpSpPr>
            <p:cNvPr id="8214" name="组合 31"/>
            <p:cNvGrpSpPr/>
            <p:nvPr/>
          </p:nvGrpSpPr>
          <p:grpSpPr>
            <a:xfrm>
              <a:off x="4701" y="3288"/>
              <a:ext cx="6120" cy="850"/>
              <a:chOff x="4701" y="3288"/>
              <a:chExt cx="6120" cy="8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701" y="3288"/>
                <a:ext cx="850" cy="85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r>
                  <a:rPr lang="en-US" altLang="zh-CN" sz="2400" b="1" strike="noStrike" noProof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 panose="020B0503020000020004" charset="-127"/>
                    <a:ea typeface="Malgun Gothic" panose="020B0503020000020004" charset="-127"/>
                  </a:rPr>
                  <a:t>4</a:t>
                </a:r>
                <a:endParaRPr lang="en-US" altLang="zh-CN" sz="2400" b="1" strike="noStrike" noProof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 panose="020B0503020000020004" charset="-127"/>
                  <a:ea typeface="Malgun Gothic" panose="020B0503020000020004" charset="-127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5153" y="4138"/>
                <a:ext cx="5669" cy="0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7" name="文本框 34"/>
            <p:cNvSpPr txBox="1"/>
            <p:nvPr/>
          </p:nvSpPr>
          <p:spPr>
            <a:xfrm>
              <a:off x="6361" y="3423"/>
              <a:ext cx="446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请在此处输入描述内容</a:t>
              </a:r>
              <a:endPara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FFFFFF"/>
      </a:dk1>
      <a:lt1>
        <a:srgbClr val="000000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AAAAA"/>
      </a:accent3>
      <a:accent4>
        <a:srgbClr val="DCDCDC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121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思源黑体 CN Bold</vt:lpstr>
      <vt:lpstr>思源黑体 CN Normal</vt:lpstr>
      <vt:lpstr>黑体</vt:lpstr>
      <vt:lpstr>微软雅黑</vt:lpstr>
      <vt:lpstr>Calibri</vt:lpstr>
      <vt:lpstr>Arial Unicode MS</vt:lpstr>
      <vt:lpstr>微软雅黑 Light</vt:lpstr>
      <vt:lpstr>Malgun Gothic</vt:lpstr>
      <vt:lpstr>hakuyoxingshu7000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黄熹钟</dc:creator>
  <cp:lastModifiedBy>lenovo</cp:lastModifiedBy>
  <cp:revision>44</cp:revision>
  <dcterms:created xsi:type="dcterms:W3CDTF">2016-08-05T02:39:00Z</dcterms:created>
  <dcterms:modified xsi:type="dcterms:W3CDTF">2019-03-17T09:26:13Z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