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1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85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512" r:id="rId14"/>
    <p:sldId id="513" r:id="rId15"/>
    <p:sldId id="514" r:id="rId16"/>
    <p:sldId id="482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22" r:id="rId44"/>
    <p:sldId id="502" r:id="rId45"/>
    <p:sldId id="503" r:id="rId46"/>
    <p:sldId id="504" r:id="rId47"/>
    <p:sldId id="505" r:id="rId48"/>
    <p:sldId id="506" r:id="rId49"/>
    <p:sldId id="507" r:id="rId50"/>
    <p:sldId id="508" r:id="rId51"/>
    <p:sldId id="509" r:id="rId52"/>
    <p:sldId id="510" r:id="rId53"/>
    <p:sldId id="511" r:id="rId54"/>
    <p:sldId id="523" r:id="rId55"/>
    <p:sldId id="524" r:id="rId56"/>
    <p:sldId id="525" r:id="rId57"/>
    <p:sldId id="526" r:id="rId58"/>
    <p:sldId id="538" r:id="rId59"/>
    <p:sldId id="539" r:id="rId60"/>
    <p:sldId id="540" r:id="rId61"/>
    <p:sldId id="527" r:id="rId62"/>
    <p:sldId id="528" r:id="rId63"/>
    <p:sldId id="529" r:id="rId64"/>
    <p:sldId id="530" r:id="rId65"/>
    <p:sldId id="531" r:id="rId66"/>
    <p:sldId id="53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9"/>
  </p:normalViewPr>
  <p:slideViewPr>
    <p:cSldViewPr snapToGrid="0" snapToObjects="1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D55D5-747B-8841-BC74-B076B2F14CD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1AF2E-477B-7949-991F-8B24524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0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C4D32-FF18-174D-A15A-28E144CE9A6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79A71-C689-B64A-88E5-2B16179A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9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0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0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16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9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28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18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42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09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54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8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51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9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20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05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98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25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66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7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17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38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7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87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53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87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67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37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926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870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0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00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145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7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355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763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675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940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182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907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694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766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130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0612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5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48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164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008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5104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663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236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502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717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586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263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3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036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605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145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662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221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77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542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4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7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97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E046D-5176-4C1C-AD60-7E8589A0FE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15" y="1073150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B79-1209-604E-B283-08CC1C3FFF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E783-D709-3446-8E20-A7C7CB209C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 r="5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CB79-1209-604E-B283-08CC1C3FFF3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CE783-D709-3446-8E20-A7C7CB209C6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015" y="0"/>
            <a:ext cx="121619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66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jpe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8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3.wmf"/><Relationship Id="rId5" Type="http://schemas.openxmlformats.org/officeDocument/2006/relationships/image" Target="../media/image95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4.png"/><Relationship Id="rId9" Type="http://schemas.openxmlformats.org/officeDocument/2006/relationships/image" Target="../media/image9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jpeg"/><Relationship Id="rId3" Type="http://schemas.openxmlformats.org/officeDocument/2006/relationships/image" Target="../media/image108.png"/><Relationship Id="rId7" Type="http://schemas.openxmlformats.org/officeDocument/2006/relationships/image" Target="../media/image11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jpeg"/><Relationship Id="rId5" Type="http://schemas.openxmlformats.org/officeDocument/2006/relationships/image" Target="../media/image121.jpeg"/><Relationship Id="rId4" Type="http://schemas.openxmlformats.org/officeDocument/2006/relationships/image" Target="../media/image12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jpeg"/><Relationship Id="rId4" Type="http://schemas.openxmlformats.org/officeDocument/2006/relationships/image" Target="../media/image14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3.png"/><Relationship Id="rId7" Type="http://schemas.openxmlformats.org/officeDocument/2006/relationships/image" Target="../media/image156.png"/><Relationship Id="rId12" Type="http://schemas.openxmlformats.org/officeDocument/2006/relationships/image" Target="../media/image16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jpeg"/><Relationship Id="rId5" Type="http://schemas.openxmlformats.org/officeDocument/2006/relationships/image" Target="../media/image141.png"/><Relationship Id="rId10" Type="http://schemas.openxmlformats.org/officeDocument/2006/relationships/image" Target="../media/image159.png"/><Relationship Id="rId4" Type="http://schemas.openxmlformats.org/officeDocument/2006/relationships/image" Target="../media/image154.png"/><Relationship Id="rId9" Type="http://schemas.openxmlformats.org/officeDocument/2006/relationships/image" Target="../media/image1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jpe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824217" y="327702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zh-CN" altLang="en-US" sz="4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ja-JP" altLang="en-US" sz="4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奇异值分解</a:t>
            </a:r>
            <a:endParaRPr lang="en-US" altLang="zh-CN" sz="4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(1</a:t>
            </a:r>
            <a:r>
              <a:rPr lang="zh-CN" altLang="en-US" dirty="0"/>
              <a:t>）确定</a:t>
            </a:r>
            <a:r>
              <a:rPr lang="en-US" dirty="0"/>
              <a:t>V</a:t>
            </a:r>
            <a:r>
              <a:rPr lang="zh-CN" altLang="en-US" dirty="0"/>
              <a:t>和</a:t>
            </a:r>
            <a:endParaRPr lang="en-GB" dirty="0"/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首先构造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阶正交实矩阵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m x 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矩形对角实矩阵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 x 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实矩阵，则矩阵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阶实对称矩阵。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因而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的特征值都是实数，并且存在一个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阶正交实矩阵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实现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的对角化，使得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)V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成立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其中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阶对角矩阵，其对角线元素由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的特征值组成。</a:t>
            </a:r>
          </a:p>
          <a:p>
            <a:endParaRPr lang="ja-JP" altLang="en-US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135" y="2187574"/>
            <a:ext cx="3048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而且，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的特征值都是非负的。事实上，令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是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的一个特征值，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是对应的特征向量，则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于是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687" y="2187574"/>
            <a:ext cx="486019" cy="507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929" y="3032625"/>
            <a:ext cx="4666758" cy="792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208" y="4177799"/>
            <a:ext cx="18542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可以假设正交矩阵</a:t>
            </a:r>
            <a:r>
              <a:rPr lang="en-GB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的列的排列使得对应的特征值形成降序排列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计算特征值的平方根（实际就是矩阵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的奇异值）</a:t>
            </a: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设矩阵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的秩是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rank(A) = 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，则矩阵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的秩也是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15" y="2739171"/>
            <a:ext cx="2717800" cy="54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515" y="3682633"/>
            <a:ext cx="32639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由于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对称矩阵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 它的秩等于正的特征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值的个数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所以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对应地有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令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其中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US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,… ,</a:t>
            </a:r>
            <a:r>
              <a:rPr lang="en-US" altLang="ja-JP" dirty="0" err="1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US" altLang="ja-JP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ja-JP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的正特征值对应的特征向量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US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r+1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,… ,</a:t>
            </a:r>
            <a:r>
              <a:rPr lang="en-US" altLang="ja-JP" dirty="0" err="1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US" altLang="ja-JP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特征值对应的特征向量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这就是矩阵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的奇异值分解中的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阶正交矩阵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ja-JP" altLang="en-US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1057" y="480393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15.6</a:t>
            </a:r>
            <a:endParaRPr lang="en-US" dirty="0"/>
          </a:p>
        </p:txBody>
      </p:sp>
      <p:pic>
        <p:nvPicPr>
          <p:cNvPr id="9" name="图片 8" descr="图片zzx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195" y="2593975"/>
            <a:ext cx="6675120" cy="457200"/>
          </a:xfrm>
          <a:prstGeom prst="rect">
            <a:avLst/>
          </a:prstGeom>
        </p:spPr>
      </p:pic>
      <p:pic>
        <p:nvPicPr>
          <p:cNvPr id="10" name="图片 9" descr="图片1zzzzz_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860" y="3185160"/>
            <a:ext cx="6812280" cy="487680"/>
          </a:xfrm>
          <a:prstGeom prst="rect">
            <a:avLst/>
          </a:prstGeom>
        </p:spPr>
      </p:pic>
      <p:pic>
        <p:nvPicPr>
          <p:cNvPr id="11" name="图片 10" descr="图片xxxzz_副本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300" y="3672840"/>
            <a:ext cx="6720840" cy="502920"/>
          </a:xfrm>
          <a:prstGeom prst="rect">
            <a:avLst/>
          </a:prstGeom>
        </p:spPr>
      </p:pic>
      <p:pic>
        <p:nvPicPr>
          <p:cNvPr id="12" name="图片 11" descr="图片zzzzzzzz_副本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215" y="4685665"/>
            <a:ext cx="1722120" cy="3962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282" y="4806460"/>
            <a:ext cx="2197100" cy="1282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987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令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是一个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阶对角矩阵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，其对角线元素为按降序排列的正的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	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，于是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 x 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矩形对角矩阵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可以表为 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/>
              <a:t>这就是矩阵</a:t>
            </a:r>
            <a:r>
              <a:rPr lang="en-US" dirty="0"/>
              <a:t>A</a:t>
            </a:r>
            <a:r>
              <a:rPr lang="zh-CN" altLang="en-US" dirty="0"/>
              <a:t>的奇异值分解中的 </a:t>
            </a:r>
            <a:r>
              <a:rPr lang="en-US" altLang="zh-CN" dirty="0"/>
              <a:t>m x n</a:t>
            </a:r>
            <a:r>
              <a:rPr lang="zh-CN" altLang="en-US" dirty="0"/>
              <a:t> 矩形对角矩阵</a:t>
            </a:r>
            <a:endParaRPr lang="en-GB" dirty="0"/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900" y="1923805"/>
            <a:ext cx="32131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669" y="4298827"/>
            <a:ext cx="3302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30" y="4653629"/>
            <a:ext cx="1664678" cy="452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t="-1" r="31667" b="-24169"/>
          <a:stretch>
            <a:fillRect/>
          </a:stretch>
        </p:blipFill>
        <p:spPr>
          <a:xfrm>
            <a:off x="7045960" y="4603115"/>
            <a:ext cx="260985" cy="5022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-1" r="31667" b="-24169"/>
          <a:stretch>
            <a:fillRect/>
          </a:stretch>
        </p:blipFill>
        <p:spPr>
          <a:xfrm>
            <a:off x="9074150" y="6089015"/>
            <a:ext cx="240030" cy="3784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在式（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15.6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）中，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的列向量是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对应于特征值为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的特征向量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因此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于是，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的列向量构成了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的零空间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N(A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A)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N(A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A) = N(A)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所以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V2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的列向量构成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的零空间的一组标准正交基。因此</a:t>
            </a:r>
            <a:r>
              <a:rPr lang="ja-JP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由于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是正交矩阵，由式（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15.6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）可得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19" y="2858477"/>
            <a:ext cx="341630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492" y="4495494"/>
            <a:ext cx="1041400" cy="444500"/>
          </a:xfrm>
          <a:prstGeom prst="rect">
            <a:avLst/>
          </a:prstGeom>
        </p:spPr>
      </p:pic>
      <p:pic>
        <p:nvPicPr>
          <p:cNvPr id="4" name="图片 3" descr="图片3_副本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415" y="5614035"/>
            <a:ext cx="4770120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确定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接着构造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阶正交实矩阵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令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则有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915" y="5710289"/>
            <a:ext cx="1460500" cy="419100"/>
          </a:xfrm>
          <a:prstGeom prst="rect">
            <a:avLst/>
          </a:prstGeom>
        </p:spPr>
      </p:pic>
      <p:pic>
        <p:nvPicPr>
          <p:cNvPr id="17" name="图片 16" descr="图片。。_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370" y="3717290"/>
            <a:ext cx="3779520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的列向量构成了一组标准正交集，因为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115" y="2804870"/>
            <a:ext cx="480060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由式（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15.12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）和式（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15.15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）可知，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 u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…, </a:t>
            </a:r>
            <a:r>
              <a:rPr lang="en-US" altLang="ja-JP" dirty="0" err="1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US" altLang="ja-JP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构成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的列空间的一组标准正交基， 列空间的维数为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ja-JP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如果将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看成是从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GB" altLang="ja-JP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GB" altLang="ja-JP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的线性变换，则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的列空间和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的值域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R(A</a:t>
            </a:r>
            <a:r>
              <a:rPr lang="ja-JP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是相同的。因此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 u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…, </a:t>
            </a:r>
            <a:r>
              <a:rPr lang="en-US" altLang="ja-JP" dirty="0" err="1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US" altLang="ja-JP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也是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R(A</a:t>
            </a:r>
            <a:r>
              <a:rPr lang="ja-JP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的一组标准正交基。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     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表示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R(A)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的正交补，则有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R(A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的维数为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r, 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ja-JP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ja-JP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维数为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m – 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，两者的维数之和等于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。而且有</a:t>
            </a:r>
            <a:r>
              <a:rPr lang="en-GB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GB" dirty="0" smtClean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N(A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）成立</a:t>
            </a:r>
            <a:r>
              <a:rPr lang="en-GB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marL="0" indent="0">
              <a:buNone/>
            </a:pP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ja-JP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49" y="5039856"/>
            <a:ext cx="7620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098" y="5086734"/>
            <a:ext cx="7620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196" y="5595212"/>
            <a:ext cx="7620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令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</a:rPr>
              <a:t>N(A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的一组标准正交基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并令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 u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…, u</a:t>
            </a:r>
            <a:r>
              <a:rPr lang="en-US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构成了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的一组标准正交基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。因此，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阶正交矩阵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这就是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的奇异值分解中的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阶正交矩阵。</a:t>
            </a: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69" y="2252663"/>
            <a:ext cx="22098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129" y="2803551"/>
            <a:ext cx="33909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定义与定理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39" y="2396881"/>
            <a:ext cx="54864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015" y="2766646"/>
            <a:ext cx="8966200" cy="207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512" y="4538784"/>
            <a:ext cx="275590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证明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由式（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15.6)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、式（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15.7)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、式（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15.11)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、式（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15.14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）和式（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15.16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）得</a:t>
            </a: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84" y="2261057"/>
            <a:ext cx="1295400" cy="3683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536569" y="3622859"/>
            <a:ext cx="2525449" cy="2453710"/>
            <a:chOff x="5536569" y="3513137"/>
            <a:chExt cx="2525449" cy="245371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6569" y="5193331"/>
              <a:ext cx="850900" cy="7735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4040" y="3738450"/>
              <a:ext cx="377978" cy="34360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9112" y="3513137"/>
              <a:ext cx="850900" cy="343602"/>
            </a:xfrm>
            <a:prstGeom prst="rect">
              <a:avLst/>
            </a:prstGeom>
          </p:spPr>
        </p:pic>
      </p:grpSp>
      <p:pic>
        <p:nvPicPr>
          <p:cNvPr id="10" name="图片 9" descr="图片11_副本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784" y="3750912"/>
            <a:ext cx="5814060" cy="30035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紧奇异值分解与截断奇异值分解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 又称为矩阵的完全奇异值分解（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full singular value decomposition)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实际常用的是奇异值分解的紧凑形式和截断形式。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紧奇异值分解是与原始矩阵等秩的奇异值分解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截断奇异值分解是比原始矩阵低秩的奇异值分解。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18" y="2187574"/>
            <a:ext cx="13335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350" y="2965913"/>
            <a:ext cx="2841354" cy="10944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紧奇异值分解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设有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 x 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实矩阵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其秋为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rank(A)=r, </a:t>
            </a:r>
            <a:r>
              <a:rPr lang="en-GB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r≤min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GB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m,n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则称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的紧奇异值分解（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compact singular value decomposition)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即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：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阶对角矩阵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r 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由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完全奇异值分解中的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的前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列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ja-JP" dirty="0" err="1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ja-JP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的前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列、矩阵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凡由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的前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个对角线元素得到。紧奇异值分解的对角矩阵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的秩与原始矩阵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的秩相等。 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005" y="2106294"/>
            <a:ext cx="965200" cy="43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75" y="4459605"/>
            <a:ext cx="389255" cy="410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829" y="5304402"/>
            <a:ext cx="541386" cy="410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958" y="5773335"/>
            <a:ext cx="541386" cy="410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876" y="5773335"/>
            <a:ext cx="215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的秩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 = 3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115" y="2798198"/>
            <a:ext cx="2273300" cy="2222500"/>
          </a:xfrm>
          <a:prstGeom prst="rect">
            <a:avLst/>
          </a:prstGeom>
        </p:spPr>
      </p:pic>
      <p:pic>
        <p:nvPicPr>
          <p:cNvPr id="6" name="图片 5" descr="图片--_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935" y="5480050"/>
            <a:ext cx="1828800" cy="4419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的紧奇异值分解是 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961" y="3519488"/>
            <a:ext cx="2540000" cy="1511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281" y="3697287"/>
            <a:ext cx="662170" cy="375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014" y="4786083"/>
            <a:ext cx="662170" cy="187555"/>
          </a:xfrm>
          <a:prstGeom prst="rect">
            <a:avLst/>
          </a:prstGeom>
        </p:spPr>
      </p:pic>
      <p:pic>
        <p:nvPicPr>
          <p:cNvPr id="5" name="图片 4" descr="图片1、_副本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" y="2583180"/>
            <a:ext cx="3108960" cy="2849880"/>
          </a:xfrm>
          <a:prstGeom prst="rect">
            <a:avLst/>
          </a:prstGeom>
        </p:spPr>
      </p:pic>
      <p:pic>
        <p:nvPicPr>
          <p:cNvPr id="12" name="图片 11" descr="图片2；_副本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675" y="3354705"/>
            <a:ext cx="2819400" cy="1676400"/>
          </a:xfrm>
          <a:prstGeom prst="rect">
            <a:avLst/>
          </a:prstGeom>
        </p:spPr>
      </p:pic>
      <p:pic>
        <p:nvPicPr>
          <p:cNvPr id="13" name="图片 12" descr="图片==_副本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960" y="2141220"/>
            <a:ext cx="1828800" cy="4419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截断奇异值分解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在矩阵的奇异值分解中，只取最大的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个奇异值（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k&lt;r, 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为矩阵的秩）对应的部分，就得到矩阵的截断奇异值分解。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实际应用中提到矩阵的奇异值分解时，通常指截断奇异值分解。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截断奇异值分解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639244"/>
            <a:ext cx="8610600" cy="965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21696" y="2847491"/>
            <a:ext cx="8636000" cy="2018977"/>
            <a:chOff x="1778000" y="2305050"/>
            <a:chExt cx="8636000" cy="20189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b="10184"/>
            <a:stretch>
              <a:fillRect/>
            </a:stretch>
          </p:blipFill>
          <p:spPr>
            <a:xfrm>
              <a:off x="1778000" y="2305050"/>
              <a:ext cx="8636000" cy="201897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9791" y="2398712"/>
              <a:ext cx="1424338" cy="25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838" t="48683" r="41604" b="1317"/>
          <a:stretch>
            <a:fillRect/>
          </a:stretch>
        </p:blipFill>
        <p:spPr>
          <a:xfrm>
            <a:off x="7965806" y="4459288"/>
            <a:ext cx="3624450" cy="2292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秩为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若取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则其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截断奇异值分解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787" y="1636593"/>
            <a:ext cx="2933700" cy="246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128" y="4287838"/>
            <a:ext cx="21844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51654"/>
          <a:stretch>
            <a:fillRect/>
          </a:stretch>
        </p:blipFill>
        <p:spPr>
          <a:xfrm>
            <a:off x="1078745" y="4630738"/>
            <a:ext cx="6896100" cy="2216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几何解释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从线性变换的角度理解奇异值分解， 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m x n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表示从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维空间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维空间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的一个线性变换，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GB" altLang="ja-JP" dirty="0" err="1">
                <a:latin typeface="等线" panose="02010600030101010101" pitchFamily="2" charset="-122"/>
                <a:ea typeface="等线" panose="02010600030101010101" pitchFamily="2" charset="-122"/>
              </a:rPr>
              <a:t>Ax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分别是各自空间的向量。 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/>
              <a:t>线性变换可以分解为三个简单的变换：</a:t>
            </a:r>
            <a:endParaRPr lang="en-US" altLang="zh-CN" dirty="0"/>
          </a:p>
          <a:p>
            <a:pPr lvl="1"/>
            <a:r>
              <a:rPr lang="zh-CN" altLang="en-US" dirty="0"/>
              <a:t>一个坐标系的旋转或反射变换</a:t>
            </a:r>
            <a:endParaRPr lang="en-US" altLang="zh-CN" dirty="0"/>
          </a:p>
          <a:p>
            <a:pPr lvl="1"/>
            <a:r>
              <a:rPr lang="zh-CN" altLang="en-US" dirty="0"/>
              <a:t>一个坐标轴的缩放变换</a:t>
            </a:r>
            <a:endParaRPr lang="en-US" altLang="zh-CN" dirty="0"/>
          </a:p>
          <a:p>
            <a:pPr lvl="1"/>
            <a:r>
              <a:rPr lang="zh-CN" altLang="en-US" dirty="0"/>
              <a:t>另一个坐标系的旋转或反射变换</a:t>
            </a:r>
            <a:endParaRPr lang="ja-JP" altLang="en-US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/>
              <a:t>奇异值定理保证这种分解一定存在。这就是奇异值分解的几何解释。</a:t>
            </a:r>
            <a:r>
              <a:rPr lang="en-GB" dirty="0">
                <a:effectLst/>
              </a:rPr>
              <a:t> 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2967"/>
          <a:stretch>
            <a:fillRect/>
          </a:stretch>
        </p:blipFill>
        <p:spPr>
          <a:xfrm>
            <a:off x="4765715" y="3037668"/>
            <a:ext cx="1549400" cy="391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39" y="3037425"/>
            <a:ext cx="2006600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几何解释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对矩阵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进行奇异值分解，得到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,V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都是正交矩阵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的列向量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US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 v</a:t>
            </a:r>
            <a:r>
              <a:rPr lang="en-US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 …, </a:t>
            </a:r>
            <a:r>
              <a:rPr lang="en-US" altLang="ja-JP" dirty="0" err="1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US" altLang="ja-JP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构成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ja-JP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空间的一组标准正交基，表示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中的正交坐标系的旋转或反射变换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的列向量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US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 u</a:t>
            </a:r>
            <a:r>
              <a:rPr lang="en-US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 …, u</a:t>
            </a:r>
            <a:r>
              <a:rPr lang="en-US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构成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空间的一组标准正交基，表示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Rm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中的正交坐标系的旋转或反射变换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的对角元素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是一组非负实数，表示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中的原始正交坐标系坐标轴的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倍的缩放变换。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20913"/>
            <a:ext cx="12573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981" y="5051309"/>
            <a:ext cx="355600" cy="304800"/>
          </a:xfrm>
          <a:prstGeom prst="rect">
            <a:avLst/>
          </a:prstGeom>
        </p:spPr>
      </p:pic>
      <p:graphicFrame>
        <p:nvGraphicFramePr>
          <p:cNvPr id="6" name="对象 -2147482610"/>
          <p:cNvGraphicFramePr>
            <a:graphicFrameLocks noChangeAspect="1"/>
          </p:cNvGraphicFramePr>
          <p:nvPr/>
        </p:nvGraphicFramePr>
        <p:xfrm>
          <a:off x="3333115" y="5038725"/>
          <a:ext cx="153797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6" imgW="977900" imgH="330200" progId="Equation.KSEE3">
                  <p:embed/>
                </p:oleObj>
              </mc:Choice>
              <mc:Fallback>
                <p:oleObj r:id="rId6" imgW="977900" imgH="3302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3115" y="5038725"/>
                        <a:ext cx="153797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333750" y="5436870"/>
          <a:ext cx="153670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8" imgW="977900" imgH="330200" progId="Equation.KSEE3">
                  <p:embed/>
                </p:oleObj>
              </mc:Choice>
              <mc:Fallback>
                <p:oleObj r:id="rId8" imgW="977900" imgH="3302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3750" y="5436870"/>
                        <a:ext cx="1536700" cy="521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定义与定理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：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的奇异值分解（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singular value decomposition, SVD) </a:t>
            </a:r>
          </a:p>
          <a:p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的奇异值（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singular value) </a:t>
            </a:r>
          </a:p>
          <a:p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的列向量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左奇异向量（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left singular vector) </a:t>
            </a:r>
          </a:p>
          <a:p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的列向量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右奇异向量（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right singular vector) </a:t>
            </a:r>
          </a:p>
          <a:p>
            <a:pPr marL="0" indent="0">
              <a:buNone/>
            </a:pP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注意奇异值分解不要求矩阵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是方阵，事实上矩阵的奇异值分解可以看作是方阵的对角化的推广。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187574"/>
            <a:ext cx="812800" cy="469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0136" t="13396" r="22850" b="27155"/>
          <a:stretch>
            <a:fillRect/>
          </a:stretch>
        </p:blipFill>
        <p:spPr>
          <a:xfrm>
            <a:off x="1342292" y="3106867"/>
            <a:ext cx="363416" cy="32321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几何解释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任意一个向量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经过基于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	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的线性变换，等价于经过坐标系的旋转或反射变换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坐标轴的缩放变换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，以及坐标系的旋转或反射变换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得到向量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原始空间的标准正交基，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经过坐标系的旋转变换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 </a:t>
            </a:r>
            <a:r>
              <a:rPr lang="zh-CN" altLang="en-GB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坐标轴的缩放变换刃</a:t>
            </a:r>
            <a:r>
              <a:rPr lang="zh-CN" altLang="ja-JP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坐标系的旋转变换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得到和经过线性变换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等价的结果。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863" b="-6000"/>
          <a:stretch>
            <a:fillRect/>
          </a:stretch>
        </p:blipFill>
        <p:spPr>
          <a:xfrm>
            <a:off x="3479441" y="2257216"/>
            <a:ext cx="801011" cy="33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414"/>
          <a:stretch>
            <a:fillRect/>
          </a:stretch>
        </p:blipFill>
        <p:spPr>
          <a:xfrm>
            <a:off x="6480312" y="2238166"/>
            <a:ext cx="1189227" cy="35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317" y="2644382"/>
            <a:ext cx="3556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6939" y="2998394"/>
            <a:ext cx="965200" cy="35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147" y="3353994"/>
            <a:ext cx="5106740" cy="349408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给定一个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阶矩阵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其奇异值分解为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55" y="2773362"/>
            <a:ext cx="1562100" cy="113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4363243"/>
            <a:ext cx="84582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观察基于矩阵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的奇异值分解将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的标准正交基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进行线性转换的情况 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首先，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表示一个旋转变换，将标准正交基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e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旋转，得到向量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V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112" y="2604752"/>
            <a:ext cx="3111500" cy="1117600"/>
          </a:xfrm>
          <a:prstGeom prst="rect">
            <a:avLst/>
          </a:prstGeom>
        </p:spPr>
      </p:pic>
      <p:pic>
        <p:nvPicPr>
          <p:cNvPr id="11" name="图片 10" descr="图片1p_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560" y="5350192"/>
            <a:ext cx="6278880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其次，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表示一个缩放变换，将向量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V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在坐标轴方向缩放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倍和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倍，得到向量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	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最后，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表示一个旋转变换，再将向量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旋转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得到向量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也就是向量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Ae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Ae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59" y="2246313"/>
            <a:ext cx="3556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232" y="2663658"/>
            <a:ext cx="3048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747" y="2682374"/>
            <a:ext cx="254000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873" y="2646279"/>
            <a:ext cx="1676400" cy="393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273" y="4686238"/>
            <a:ext cx="1676400" cy="393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837" y="5120754"/>
            <a:ext cx="2057400" cy="3302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314031" y="5405357"/>
            <a:ext cx="5435600" cy="1048897"/>
            <a:chOff x="3314031" y="4885512"/>
            <a:chExt cx="5435600" cy="10488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14031" y="4931109"/>
              <a:ext cx="5435600" cy="1003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41487" y="4885512"/>
              <a:ext cx="571500" cy="419100"/>
            </a:xfrm>
            <a:prstGeom prst="rect">
              <a:avLst/>
            </a:prstGeom>
          </p:spPr>
        </p:pic>
      </p:grpSp>
      <p:pic>
        <p:nvPicPr>
          <p:cNvPr id="17" name="图片 16" descr="图片w_副本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0660" y="3039745"/>
            <a:ext cx="6385560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主要性质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50" y="2485565"/>
            <a:ext cx="4483100" cy="10922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设矩阵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的奇异值分解为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则一下关系成立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也就是说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的特征分解存在，且可以由矩阵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的奇异值分解 的矩阵表示。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的列向量是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的特征向量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的列向量是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的特征向量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的奇异值是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的特征值的平方根。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5414"/>
          <a:stretch>
            <a:fillRect/>
          </a:stretch>
        </p:blipFill>
        <p:spPr>
          <a:xfrm>
            <a:off x="6096000" y="2220913"/>
            <a:ext cx="1189227" cy="35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323" y="5869338"/>
            <a:ext cx="3556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主要性质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在矩阵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的奇异值分解中，奇异值、左奇异向量和右奇异向量之间存在对应关系。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由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易知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比较这一等式两端的第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j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列，得到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这是矩阵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的右奇异向量和奇异值、 左奇异向量的关系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类似地，由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得到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		    </a:t>
            </a: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这是矩阵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的左奇异向量和奇异值、右奇异向量的关系。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414"/>
          <a:stretch>
            <a:fillRect/>
          </a:stretch>
        </p:blipFill>
        <p:spPr>
          <a:xfrm>
            <a:off x="1572126" y="3335337"/>
            <a:ext cx="1189227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279" y="3392279"/>
            <a:ext cx="14859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613" y="3879835"/>
            <a:ext cx="3086100" cy="35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b="51654"/>
          <a:stretch>
            <a:fillRect/>
          </a:stretch>
        </p:blipFill>
        <p:spPr>
          <a:xfrm>
            <a:off x="1860884" y="5602691"/>
            <a:ext cx="3914274" cy="393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47774" b="-14752"/>
          <a:stretch>
            <a:fillRect/>
          </a:stretch>
        </p:blipFill>
        <p:spPr>
          <a:xfrm>
            <a:off x="5907505" y="5492736"/>
            <a:ext cx="3914274" cy="545431"/>
          </a:xfrm>
          <a:prstGeom prst="rect">
            <a:avLst/>
          </a:prstGeom>
        </p:spPr>
      </p:pic>
      <p:pic>
        <p:nvPicPr>
          <p:cNvPr id="10" name="图片 9" descr="图片q_副本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855" y="5130165"/>
            <a:ext cx="1828800" cy="4724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主要性质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的奇异值分解中，奇异值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是唯一的，而矩阵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不是唯一的。 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的秩相等，等于正奇异值     的个数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包含重复的奇异值）。 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44" y="2259013"/>
            <a:ext cx="1460500" cy="27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936" y="3683333"/>
            <a:ext cx="3556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779" y="3680911"/>
            <a:ext cx="3048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主要性质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个右奇异向量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v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…, </a:t>
            </a:r>
            <a:r>
              <a:rPr lang="en-GB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构成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的值域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R(A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的一组标准正交基。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因为矩阵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是从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映射到砂的线性变换，则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的值域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R(A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 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的列空间是相同的，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v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v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…, </a:t>
            </a:r>
            <a:r>
              <a:rPr lang="en-GB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的一组标准正交基，因而也是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R(A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 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的一组标准正交基。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标准性质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n-r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个右奇异向量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r+1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,v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r+2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GB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构成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的零空间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N(A)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的一组 标准正交基。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个左奇异向量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u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…, </a:t>
            </a:r>
            <a:r>
              <a:rPr lang="en-GB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GB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构成值域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R(A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的一组标准正交基。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m-r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个左奇异向量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r+1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,u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r+2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,u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构成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的零空间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N(A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 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 一组标准正交基。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奇异值分解的计算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的奇异值分解可以通过求对称矩阵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的特征值和特征向量得到。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的特征向量构成正交矩阵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的列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的特征值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的平方根为奇异值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即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对其由大到小排列作为对角线元素，构成对角矩阵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求正奇异值对应的左奇异向量，再求扩充的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的标准正交基，构成正交矩阵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的列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从而得到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的奇异值分解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0" y="3696703"/>
            <a:ext cx="330200" cy="26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208" y="3673308"/>
            <a:ext cx="266700" cy="25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782" y="4077493"/>
            <a:ext cx="29845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673" y="4678069"/>
            <a:ext cx="3556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5414"/>
          <a:stretch>
            <a:fillRect/>
          </a:stretch>
        </p:blipFill>
        <p:spPr>
          <a:xfrm>
            <a:off x="4988040" y="6084467"/>
            <a:ext cx="1189227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给定一个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x4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65" y="2662482"/>
            <a:ext cx="2806700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奇异值分解的计算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求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的特征值和特征向量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计算对称矩阵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W=A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求解特征方程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得到特征值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，并将特征值由大到小排列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将特征值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	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代入特征方程求得对应的特征向量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阶正交矩阵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 </a:t>
            </a: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将特征向量单位化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得到单位特征向量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US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…,</a:t>
            </a:r>
            <a:r>
              <a:rPr lang="en-GB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构成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阶正交矩阵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387" y="3783597"/>
            <a:ext cx="215900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9639" b="1"/>
          <a:stretch>
            <a:fillRect/>
          </a:stretch>
        </p:blipFill>
        <p:spPr>
          <a:xfrm>
            <a:off x="2190750" y="5836088"/>
            <a:ext cx="2895600" cy="551113"/>
          </a:xfrm>
          <a:prstGeom prst="rect">
            <a:avLst/>
          </a:prstGeom>
        </p:spPr>
      </p:pic>
      <p:graphicFrame>
        <p:nvGraphicFramePr>
          <p:cNvPr id="4" name="对象 -2147482608"/>
          <p:cNvGraphicFramePr>
            <a:graphicFrameLocks noChangeAspect="1"/>
          </p:cNvGraphicFramePr>
          <p:nvPr/>
        </p:nvGraphicFramePr>
        <p:xfrm>
          <a:off x="3453130" y="3158490"/>
          <a:ext cx="1410970" cy="3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6" imgW="660400" imgH="215900" progId="Equation.KSEE3">
                  <p:embed/>
                </p:oleObj>
              </mc:Choice>
              <mc:Fallback>
                <p:oleObj r:id="rId6" imgW="660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53130" y="3158490"/>
                        <a:ext cx="1410970" cy="340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06"/>
          <p:cNvGraphicFramePr>
            <a:graphicFrameLocks noChangeAspect="1"/>
          </p:cNvGraphicFramePr>
          <p:nvPr/>
        </p:nvGraphicFramePr>
        <p:xfrm>
          <a:off x="7692390" y="3575050"/>
          <a:ext cx="1990090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8" imgW="1270000" imgH="215900" progId="Equation.KSEE3">
                  <p:embed/>
                </p:oleObj>
              </mc:Choice>
              <mc:Fallback>
                <p:oleObj r:id="rId8" imgW="1270000" imgH="2159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92390" y="3575050"/>
                        <a:ext cx="1990090" cy="367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05"/>
          <p:cNvGraphicFramePr>
            <a:graphicFrameLocks noChangeAspect="1"/>
          </p:cNvGraphicFramePr>
          <p:nvPr/>
        </p:nvGraphicFramePr>
        <p:xfrm>
          <a:off x="2761615" y="4100195"/>
          <a:ext cx="175450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10" imgW="889000" imgH="228600" progId="Equation.KSEE3">
                  <p:embed/>
                </p:oleObj>
              </mc:Choice>
              <mc:Fallback>
                <p:oleObj r:id="rId10" imgW="889000" imgH="2286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1615" y="4100195"/>
                        <a:ext cx="1754505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奇异值分解的计算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求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对角矩阵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计算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构造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m x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矩形对角矩阵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，主对角线元素是奇异值，其余元素是零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778" y="2254375"/>
            <a:ext cx="3556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578" y="3840581"/>
            <a:ext cx="2794000" cy="36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15" y="4834606"/>
            <a:ext cx="3556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915" y="5849018"/>
            <a:ext cx="26670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奇异值分解的计算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 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阶正交矩阵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的前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个正奇异值，令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得到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求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的零空间的一组标准正交基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	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，令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并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令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得到奇异值分解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785" y="2575175"/>
            <a:ext cx="3225800" cy="63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103" y="3277267"/>
            <a:ext cx="27559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85" y="3760577"/>
            <a:ext cx="2095500" cy="29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5435" y="4235100"/>
            <a:ext cx="33274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6259" y="4785391"/>
            <a:ext cx="17653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2343" y="5784850"/>
            <a:ext cx="1320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试求矩阵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奇异值分解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 descr="图片rr_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47010" y="2399030"/>
            <a:ext cx="1889760" cy="17068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求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的特征值和特征向量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得到齐次线性方程组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487" y="2737643"/>
            <a:ext cx="47117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087" y="4486273"/>
            <a:ext cx="1968500" cy="43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337" y="5433928"/>
            <a:ext cx="35433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该方程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有非零解的充要条件是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解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此方程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得矩阵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GB" altLang="ja-JP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的特征值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将特征值代入线性方程组，得到对应的单位特征向量 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055" y="2607177"/>
            <a:ext cx="2425700" cy="113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365" y="3744912"/>
            <a:ext cx="156210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212" y="4329112"/>
            <a:ext cx="876300" cy="27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692" y="4319588"/>
            <a:ext cx="723900" cy="279400"/>
          </a:xfrm>
          <a:prstGeom prst="rect">
            <a:avLst/>
          </a:prstGeom>
        </p:spPr>
      </p:pic>
      <p:pic>
        <p:nvPicPr>
          <p:cNvPr id="8" name="图片 7" descr="图片14_副本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0100" y="5180330"/>
            <a:ext cx="1920240" cy="1524000"/>
          </a:xfrm>
          <a:prstGeom prst="rect">
            <a:avLst/>
          </a:prstGeom>
        </p:spPr>
      </p:pic>
      <p:pic>
        <p:nvPicPr>
          <p:cNvPr id="11" name="图片 10" descr="图片15_副本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5285" y="5271770"/>
            <a:ext cx="1950720" cy="14325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求正交矩阵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构造正交矩阵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 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）求对角矩阵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奇异值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	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构造对角矩阵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565" y="2335212"/>
            <a:ext cx="2425700" cy="142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656" y="3825540"/>
            <a:ext cx="3556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907" y="4268788"/>
            <a:ext cx="17653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792" y="4316412"/>
            <a:ext cx="6985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1404" y="4910137"/>
            <a:ext cx="19812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求正交矩阵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的正奇异值计算得到列向量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  <a:p>
            <a:endParaRPr lang="en-US" altLang="zh-CN" baseline="-25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baseline="-25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baseline="-25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列向量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u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的零空间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N(A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的一组标准正交基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962149"/>
            <a:ext cx="5486400" cy="1549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求解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分别取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x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(1,0)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(0,1)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，得到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N(A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的基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N(A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的一组标准正交基是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构造正交矩阵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 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379" y="4845050"/>
            <a:ext cx="2781300" cy="1879600"/>
          </a:xfrm>
          <a:prstGeom prst="rect">
            <a:avLst/>
          </a:prstGeom>
        </p:spPr>
      </p:pic>
      <p:pic>
        <p:nvPicPr>
          <p:cNvPr id="12" name="图片 11" descr="图片16_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215" y="2038350"/>
            <a:ext cx="4693920" cy="1584960"/>
          </a:xfrm>
          <a:prstGeom prst="rect">
            <a:avLst/>
          </a:prstGeom>
        </p:spPr>
      </p:pic>
      <p:pic>
        <p:nvPicPr>
          <p:cNvPr id="13" name="图片 12" descr="图片77_副本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410" y="2472690"/>
            <a:ext cx="2331720" cy="716280"/>
          </a:xfrm>
          <a:prstGeom prst="rect">
            <a:avLst/>
          </a:prstGeom>
        </p:spPr>
      </p:pic>
      <p:pic>
        <p:nvPicPr>
          <p:cNvPr id="14" name="图片 13" descr="图片19_副本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3195" y="3720465"/>
            <a:ext cx="2682240" cy="411480"/>
          </a:xfrm>
          <a:prstGeom prst="rect">
            <a:avLst/>
          </a:prstGeom>
        </p:spPr>
      </p:pic>
      <p:pic>
        <p:nvPicPr>
          <p:cNvPr id="15" name="图片 14" descr="图片166_副本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2987" y="4131945"/>
            <a:ext cx="5067300" cy="89471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的奇异值分解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87" y="3175334"/>
            <a:ext cx="66929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它的奇异值分解由三个矩阵的乘积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给出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49" y="2163763"/>
            <a:ext cx="8128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240" y="3037361"/>
            <a:ext cx="2641600" cy="2463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615" y="3227388"/>
            <a:ext cx="2895600" cy="1993900"/>
          </a:xfrm>
          <a:prstGeom prst="rect">
            <a:avLst/>
          </a:prstGeom>
        </p:spPr>
      </p:pic>
      <p:pic>
        <p:nvPicPr>
          <p:cNvPr id="13" name="图片 12" descr="图片zzz_副本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720" y="3037205"/>
            <a:ext cx="4846320" cy="233934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弗罗贝尼乌斯范数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奇异值分解也是一种矩阵近似的方法，这个近似是在弗罗贝尼乌斯范数（</a:t>
            </a:r>
            <a:r>
              <a:rPr lang="en-GB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Frobenius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norm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意义下的近似。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矩阵的弗罗贝尼乌斯范数是向量的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LZ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范数的直接推广，对应着机器学习中的平方损失函数。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设矩阵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定义矩阵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弗罗贝尼乌斯范数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16" y="5378116"/>
            <a:ext cx="3721768" cy="1364360"/>
          </a:xfrm>
          <a:prstGeom prst="rect">
            <a:avLst/>
          </a:prstGeom>
        </p:spPr>
      </p:pic>
      <p:pic>
        <p:nvPicPr>
          <p:cNvPr id="8" name="图片 7" descr="图片，。，。_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985" y="5092065"/>
            <a:ext cx="2779395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弗罗贝尼乌斯范数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引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15.1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612" y="2998022"/>
            <a:ext cx="2451602" cy="45611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815445" y="3942880"/>
            <a:ext cx="4561110" cy="665162"/>
            <a:chOff x="3815445" y="3942880"/>
            <a:chExt cx="4561110" cy="6651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5445" y="3942880"/>
              <a:ext cx="4561110" cy="66516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2342" y="3942880"/>
              <a:ext cx="433061" cy="26497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279725" y="2904475"/>
            <a:ext cx="7771666" cy="788716"/>
            <a:chOff x="1755608" y="3035300"/>
            <a:chExt cx="6819900" cy="5270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5608" y="3035300"/>
              <a:ext cx="6819900" cy="393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5516" y="3326845"/>
              <a:ext cx="637066" cy="2355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3787" y="3244432"/>
              <a:ext cx="175384" cy="2355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弗罗贝尼乌斯范数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证明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一般地，若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Q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阶正交矩阵，则有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因为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同样，若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阶正交矩阵，则有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故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即  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0" y="2673668"/>
            <a:ext cx="1854200" cy="48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020" y="3279457"/>
            <a:ext cx="4648200" cy="139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500" y="4753926"/>
            <a:ext cx="18542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910" y="5286058"/>
            <a:ext cx="3035300" cy="43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440" y="5705159"/>
            <a:ext cx="31750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矩阵的最优近似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奇异值分解是在平方损失弗罗贝尼乌斯范数）意义下对矩阵的最优近似，即数据压缩。 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9427"/>
          <a:stretch>
            <a:fillRect/>
          </a:stretch>
        </p:blipFill>
        <p:spPr>
          <a:xfrm>
            <a:off x="1847850" y="3810000"/>
            <a:ext cx="8496300" cy="160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534" t="-1210" b="82866"/>
          <a:stretch>
            <a:fillRect/>
          </a:stretch>
        </p:blipFill>
        <p:spPr>
          <a:xfrm>
            <a:off x="1661160" y="3444240"/>
            <a:ext cx="7006590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矩阵的最优近似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20315" y="2014855"/>
            <a:ext cx="8277860" cy="4757420"/>
            <a:chOff x="2883511" y="1980416"/>
            <a:chExt cx="7300640" cy="44702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8322" t="1587" r="-292" b="93087"/>
            <a:stretch>
              <a:fillRect/>
            </a:stretch>
          </p:blipFill>
          <p:spPr>
            <a:xfrm>
              <a:off x="2883511" y="1980416"/>
              <a:ext cx="5896366" cy="2658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t="27860" b="65790"/>
            <a:stretch>
              <a:fillRect/>
            </a:stretch>
          </p:blipFill>
          <p:spPr>
            <a:xfrm>
              <a:off x="2990871" y="2893921"/>
              <a:ext cx="7193280" cy="31704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-199" t="41168" r="199" b="2683"/>
            <a:stretch>
              <a:fillRect/>
            </a:stretch>
          </p:blipFill>
          <p:spPr>
            <a:xfrm>
              <a:off x="2990871" y="3183923"/>
              <a:ext cx="7193280" cy="28031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t="27860" b="65790"/>
            <a:stretch>
              <a:fillRect/>
            </a:stretch>
          </p:blipFill>
          <p:spPr>
            <a:xfrm>
              <a:off x="2990871" y="5987119"/>
              <a:ext cx="7193280" cy="3170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13227" t="32902" b="-1"/>
            <a:stretch>
              <a:fillRect/>
            </a:stretch>
          </p:blipFill>
          <p:spPr>
            <a:xfrm>
              <a:off x="3914775" y="5828596"/>
              <a:ext cx="6061096" cy="62207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t="7659" b="80121"/>
            <a:stretch>
              <a:fillRect/>
            </a:stretch>
          </p:blipFill>
          <p:spPr>
            <a:xfrm>
              <a:off x="2990871" y="2258319"/>
              <a:ext cx="7193280" cy="6100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/>
            <a:srcRect t="16271"/>
            <a:stretch>
              <a:fillRect/>
            </a:stretch>
          </p:blipFill>
          <p:spPr>
            <a:xfrm>
              <a:off x="4540250" y="2606220"/>
              <a:ext cx="3111500" cy="691181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7216389" y="26788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15.32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11702" y="300244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15.33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矩阵的最优近似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证明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令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为满足式（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15.32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）的一个矩阵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由于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下面证明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			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于是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式（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15.3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）成立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13" y="3270250"/>
            <a:ext cx="8255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50" y="3605212"/>
            <a:ext cx="56515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512" y="4672011"/>
            <a:ext cx="42037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矩阵的最优近似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的奇异值分解为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其中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若令矩阵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B=Q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AP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A=QBP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由此得到 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12" y="2220913"/>
            <a:ext cx="7747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971" y="2609852"/>
            <a:ext cx="4557282" cy="2638426"/>
          </a:xfrm>
          <a:prstGeom prst="rect">
            <a:avLst/>
          </a:prstGeom>
        </p:spPr>
      </p:pic>
      <p:pic>
        <p:nvPicPr>
          <p:cNvPr id="7" name="图片 6" descr="图片111_副本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625" y="5842635"/>
            <a:ext cx="5334000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矩阵的最优近似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187574"/>
            <a:ext cx="10920413" cy="4351338"/>
          </a:xfrm>
        </p:spPr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分块方法对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分块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其中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子矩阵，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 x (n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k)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的子矩阵，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21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是（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m-k)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k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子矩阵，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22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是（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k) x (n-k)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子矩阵。可得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75" y="2252663"/>
            <a:ext cx="3302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252663"/>
            <a:ext cx="2286000" cy="119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550" y="4756150"/>
            <a:ext cx="59309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矩阵的最优近似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现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21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 用反证法。若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≠0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，令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 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这与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的定义式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					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矛盾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因此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GB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同样可证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21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于是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0" y="2671763"/>
            <a:ext cx="28829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5" y="3800477"/>
            <a:ext cx="8001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375" y="3744913"/>
            <a:ext cx="45720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r="3652" b="-4688"/>
          <a:stretch>
            <a:fillRect/>
          </a:stretch>
        </p:blipFill>
        <p:spPr>
          <a:xfrm>
            <a:off x="3584573" y="4176711"/>
            <a:ext cx="5445127" cy="638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850" y="5845174"/>
            <a:ext cx="39243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矩阵的最优近似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再证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为此令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 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由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			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知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即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最后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看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若（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k) x (n-k)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子矩阵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22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有奇异值分解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则 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25" y="2216149"/>
            <a:ext cx="9779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25" y="3303584"/>
            <a:ext cx="762000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3652" b="-4688"/>
          <a:stretch>
            <a:fillRect/>
          </a:stretch>
        </p:blipFill>
        <p:spPr>
          <a:xfrm>
            <a:off x="1655777" y="3682993"/>
            <a:ext cx="5445127" cy="63817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685104" y="3731422"/>
            <a:ext cx="1816100" cy="521160"/>
            <a:chOff x="7685104" y="3731422"/>
            <a:chExt cx="1816100" cy="52116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5104" y="3830631"/>
              <a:ext cx="1816100" cy="3429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06840" y="3731422"/>
              <a:ext cx="297180" cy="215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74836" y="4036682"/>
              <a:ext cx="329184" cy="21590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7442" y="3769522"/>
            <a:ext cx="1003300" cy="355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4020" y="4863302"/>
            <a:ext cx="850900" cy="330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t="23064"/>
          <a:stretch>
            <a:fillRect/>
          </a:stretch>
        </p:blipFill>
        <p:spPr>
          <a:xfrm>
            <a:off x="4239052" y="5374471"/>
            <a:ext cx="3086100" cy="410379"/>
          </a:xfrm>
          <a:prstGeom prst="rect">
            <a:avLst/>
          </a:prstGeom>
        </p:spPr>
      </p:pic>
      <p:pic>
        <p:nvPicPr>
          <p:cNvPr id="4" name="图片 3" descr="图片y_副本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6125" y="1852930"/>
            <a:ext cx="3383280" cy="1348740"/>
          </a:xfrm>
          <a:prstGeom prst="rect">
            <a:avLst/>
          </a:prstGeom>
        </p:spPr>
      </p:pic>
      <p:pic>
        <p:nvPicPr>
          <p:cNvPr id="19" name="图片 18" descr="图片z_副本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8400" y="3192780"/>
            <a:ext cx="7315200" cy="472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是对角矩阵，对角线外的元素都是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，对角线上的元素非负，按降序排列。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是正交矩阵，它们与各自的转置矩阵相乘是单位矩阵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即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969" y="2201863"/>
            <a:ext cx="3048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050" y="4363243"/>
            <a:ext cx="27559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1" y="3851907"/>
            <a:ext cx="29464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472" y="2572717"/>
            <a:ext cx="4292600" cy="116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072" y="3782057"/>
            <a:ext cx="3543300" cy="1206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矩阵的最优近似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7574"/>
            <a:ext cx="10694158" cy="4351338"/>
          </a:xfrm>
        </p:spPr>
        <p:txBody>
          <a:bodyPr>
            <a:normAutofit lnSpcReduction="10000"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证明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的对角线元素为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的奇异值。为此，令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其中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阶单位矩阵，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的分块与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的分块一致注意到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及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GB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22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的奇异值分解，即得 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由此可知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的对角线元素为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故有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可证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608" y="2278063"/>
            <a:ext cx="215900" cy="24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372" y="4918517"/>
            <a:ext cx="215900" cy="241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14023" r="3493" b="22222"/>
          <a:stretch>
            <a:fillRect/>
          </a:stretch>
        </p:blipFill>
        <p:spPr>
          <a:xfrm>
            <a:off x="3006766" y="5214348"/>
            <a:ext cx="4890325" cy="453422"/>
          </a:xfrm>
          <a:prstGeom prst="rect">
            <a:avLst/>
          </a:prstGeom>
        </p:spPr>
      </p:pic>
      <p:pic>
        <p:nvPicPr>
          <p:cNvPr id="11" name="图片 10" descr="图片d_副本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1230" y="5668010"/>
            <a:ext cx="6461760" cy="67056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矩阵的最优近似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7574"/>
            <a:ext cx="10841182" cy="4351338"/>
          </a:xfrm>
        </p:spPr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在秩不超过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 x n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矩阵的集合中，存在矩阵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的弗罗贝尼乌斯范数意义下的最优近似矩阵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</a:p>
          <a:p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是达到最优值的一个矩阵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紧奇异值分解是在弗罗贝尼乌斯范数意义下的无损压缩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截断奇异值分解是有损压缩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截断奇异值分解得到的矩阵的秩为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通常远小于原始矩阵的秩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，所以是由低秩矩阵实现了对原始矩阵的压缩。 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18" y="3676422"/>
            <a:ext cx="1371600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矩阵的外积展开式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的奇异值分解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也可以由外积形式表示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若将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的奇异值分解看成矩阵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的乘积，将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 按列向量分块，将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en-GB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按行向量分块，即得 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364" y="2214563"/>
            <a:ext cx="774700" cy="36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058" y="3205842"/>
            <a:ext cx="4826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244" y="3205842"/>
            <a:ext cx="4826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14" y="4152901"/>
            <a:ext cx="3822700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矩阵的外积展开式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即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的外积展开式也可写为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				</a:t>
            </a: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3" y="2187574"/>
            <a:ext cx="4051300" cy="571500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16200000">
            <a:off x="6204404" y="2209798"/>
            <a:ext cx="440872" cy="6576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45777" y="2235854"/>
            <a:ext cx="2666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 sz="2800">
                <a:latin typeface="等线" panose="02010600030101010101" pitchFamily="2" charset="-122"/>
                <a:ea typeface="等线" panose="02010600030101010101" pitchFamily="2" charset="-122"/>
              </a:rPr>
              <a:t>的外积展开式 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834935"/>
            <a:ext cx="8229600" cy="210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240" y="5041050"/>
            <a:ext cx="29972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矩阵的外积展开式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由矩阵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的外积展开式知，若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的秩为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，则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设矩阵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的秩为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并且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是秩为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矩阵在弗罗贝尼乌斯范数意义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的最优近似矩阵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就是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的截断奇异值分解</a:t>
            </a:r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由于通常奇异值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递减很快，所以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取很小值时，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ja-JP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也可以对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有很好的近似。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10857" y="2702379"/>
            <a:ext cx="3835400" cy="392116"/>
            <a:chOff x="3410857" y="2702379"/>
            <a:chExt cx="3835400" cy="3921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0857" y="2702379"/>
              <a:ext cx="3835400" cy="342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6616" y="2996648"/>
              <a:ext cx="475282" cy="97847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548" y="3168650"/>
            <a:ext cx="4330700" cy="520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756" y="5766112"/>
            <a:ext cx="279400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给出</a:t>
            </a:r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的秩为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的秩为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的最优近似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59000"/>
            <a:ext cx="2921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187574"/>
            <a:ext cx="11071185" cy="4351338"/>
          </a:xfrm>
        </p:spPr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从前列已知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于是得到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			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以此矩阵为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的最优近似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566" y="1645443"/>
            <a:ext cx="6134100" cy="271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039" y="4548657"/>
            <a:ext cx="4283230" cy="20884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矩阵的奇异值分解不是唯一的。在此例中如果选择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不变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那么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也是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的一个奇异值分解 </a:t>
            </a: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82" y="5296757"/>
            <a:ext cx="3048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858" y="5284057"/>
            <a:ext cx="800100" cy="406400"/>
          </a:xfrm>
          <a:prstGeom prst="rect">
            <a:avLst/>
          </a:prstGeom>
        </p:spPr>
      </p:pic>
      <p:pic>
        <p:nvPicPr>
          <p:cNvPr id="7" name="图片 6" descr="图片2_副本_副本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580" y="2628265"/>
            <a:ext cx="5196840" cy="2527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为一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 x 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实矩阵，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的奇异值分解存在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</a:t>
            </a: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其中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U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阶正交矩阵，</a:t>
            </a:r>
            <a:r>
              <a:rPr lang="en-GB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V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阶正交矩阵，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m x 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矩形对角矩阵，其对角线元素非负，且按降序排列。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ja-JP" altLang="en-US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ja-JP" altLang="en-US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04" y="2222744"/>
            <a:ext cx="1461732" cy="422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059" y="3714142"/>
            <a:ext cx="304800" cy="393700"/>
          </a:xfrm>
          <a:prstGeom prst="rect">
            <a:avLst/>
          </a:prstGeom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04" y="2795270"/>
            <a:ext cx="1919551" cy="77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奇异值分解基本定理</a:t>
            </a:r>
            <a:r>
              <a:rPr lang="en-GB" dirty="0">
                <a:effectLst/>
              </a:rPr>
              <a:t> 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GB">
                <a:latin typeface="等线" panose="02010600030101010101" pitchFamily="2" charset="-122"/>
                <a:ea typeface="等线" panose="02010600030101010101" pitchFamily="2" charset="-122"/>
              </a:rPr>
              <a:t>证明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证明是构造性的，对给定的矩阵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GB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构造出其奇异值分解的各个矩阵。</a:t>
            </a:r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ja-JP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为了方便，不妨假设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en-US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≥n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，如果</a:t>
            </a:r>
            <a:r>
              <a:rPr lang="en-GB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m&lt;n</a:t>
            </a:r>
            <a:r>
              <a:rPr lang="ja-JP" altLang="en-US">
                <a:latin typeface="等线" panose="02010600030101010101" pitchFamily="2" charset="-122"/>
                <a:ea typeface="等线" panose="02010600030101010101" pitchFamily="2" charset="-122"/>
              </a:rPr>
              <a:t>证明仍然成立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70693260"/>
  <p:tag name="KSO_WM_UNIT_PLACING_PICTURE_USER_VIEWPORT" val="{&quot;height&quot;:2688,&quot;width&quot;:297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2097</Words>
  <Application>Microsoft Office PowerPoint</Application>
  <PresentationFormat>宽屏</PresentationFormat>
  <Paragraphs>494</Paragraphs>
  <Slides>66</Slides>
  <Notes>66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3" baseType="lpstr">
      <vt:lpstr>等线</vt:lpstr>
      <vt:lpstr>等线 Light</vt:lpstr>
      <vt:lpstr>Arial</vt:lpstr>
      <vt:lpstr>Calibri</vt:lpstr>
      <vt:lpstr>Calibri Light</vt:lpstr>
      <vt:lpstr>Office Theme</vt:lpstr>
      <vt:lpstr>Equation.KSEE3</vt:lpstr>
      <vt:lpstr>PowerPoint 演示文稿</vt:lpstr>
      <vt:lpstr>定义与定理</vt:lpstr>
      <vt:lpstr>定义与定理</vt:lpstr>
      <vt:lpstr>例</vt:lpstr>
      <vt:lpstr>例</vt:lpstr>
      <vt:lpstr>例</vt:lpstr>
      <vt:lpstr>例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奇异值分解基本定理 </vt:lpstr>
      <vt:lpstr>紧奇异值分解与截断奇异值分解</vt:lpstr>
      <vt:lpstr>紧奇异值分解</vt:lpstr>
      <vt:lpstr>例</vt:lpstr>
      <vt:lpstr>例</vt:lpstr>
      <vt:lpstr>截断奇异值分解 </vt:lpstr>
      <vt:lpstr>截断奇异值分解 </vt:lpstr>
      <vt:lpstr>例</vt:lpstr>
      <vt:lpstr>几何解释</vt:lpstr>
      <vt:lpstr>几何解释</vt:lpstr>
      <vt:lpstr>几何解释</vt:lpstr>
      <vt:lpstr>例</vt:lpstr>
      <vt:lpstr>例</vt:lpstr>
      <vt:lpstr>例</vt:lpstr>
      <vt:lpstr>主要性质</vt:lpstr>
      <vt:lpstr>主要性质</vt:lpstr>
      <vt:lpstr>主要性质</vt:lpstr>
      <vt:lpstr>主要性质</vt:lpstr>
      <vt:lpstr>标准性质</vt:lpstr>
      <vt:lpstr>奇异值分解的计算</vt:lpstr>
      <vt:lpstr>奇异值分解的计算</vt:lpstr>
      <vt:lpstr>奇异值分解的计算</vt:lpstr>
      <vt:lpstr>奇异值分解的计算</vt:lpstr>
      <vt:lpstr>例</vt:lpstr>
      <vt:lpstr>例</vt:lpstr>
      <vt:lpstr>例</vt:lpstr>
      <vt:lpstr>例</vt:lpstr>
      <vt:lpstr>例</vt:lpstr>
      <vt:lpstr>例</vt:lpstr>
      <vt:lpstr>例</vt:lpstr>
      <vt:lpstr>弗罗贝尼乌斯范数 </vt:lpstr>
      <vt:lpstr>弗罗贝尼乌斯范数 </vt:lpstr>
      <vt:lpstr>弗罗贝尼乌斯范数 </vt:lpstr>
      <vt:lpstr>矩阵的最优近似</vt:lpstr>
      <vt:lpstr>矩阵的最优近似</vt:lpstr>
      <vt:lpstr>矩阵的最优近似</vt:lpstr>
      <vt:lpstr>矩阵的最优近似</vt:lpstr>
      <vt:lpstr>矩阵的最优近似</vt:lpstr>
      <vt:lpstr>矩阵的最优近似</vt:lpstr>
      <vt:lpstr>矩阵的最优近似</vt:lpstr>
      <vt:lpstr>矩阵的最优近似</vt:lpstr>
      <vt:lpstr>矩阵的最优近似</vt:lpstr>
      <vt:lpstr>矩阵的外积展开式 </vt:lpstr>
      <vt:lpstr>矩阵的外积展开式 </vt:lpstr>
      <vt:lpstr>矩阵的外积展开式 </vt:lpstr>
      <vt:lpstr>例</vt:lpstr>
      <vt:lpstr>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Xingyu Chen</dc:creator>
  <cp:lastModifiedBy>xbany</cp:lastModifiedBy>
  <cp:revision>46</cp:revision>
  <dcterms:created xsi:type="dcterms:W3CDTF">2019-08-31T09:02:00Z</dcterms:created>
  <dcterms:modified xsi:type="dcterms:W3CDTF">2020-04-11T01:43:50Z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