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51"/>
  </p:notesMasterIdLst>
  <p:sldIdLst>
    <p:sldId id="510" r:id="rId2"/>
    <p:sldId id="256" r:id="rId3"/>
    <p:sldId id="465" r:id="rId4"/>
    <p:sldId id="456" r:id="rId5"/>
    <p:sldId id="458" r:id="rId6"/>
    <p:sldId id="457" r:id="rId7"/>
    <p:sldId id="459" r:id="rId8"/>
    <p:sldId id="460" r:id="rId9"/>
    <p:sldId id="461" r:id="rId10"/>
    <p:sldId id="462" r:id="rId11"/>
    <p:sldId id="463" r:id="rId12"/>
    <p:sldId id="464" r:id="rId13"/>
    <p:sldId id="466" r:id="rId14"/>
    <p:sldId id="467" r:id="rId15"/>
    <p:sldId id="455" r:id="rId16"/>
    <p:sldId id="469" r:id="rId17"/>
    <p:sldId id="470" r:id="rId18"/>
    <p:sldId id="473" r:id="rId19"/>
    <p:sldId id="474" r:id="rId20"/>
    <p:sldId id="475" r:id="rId21"/>
    <p:sldId id="476" r:id="rId22"/>
    <p:sldId id="479" r:id="rId23"/>
    <p:sldId id="480" r:id="rId24"/>
    <p:sldId id="482" r:id="rId25"/>
    <p:sldId id="481" r:id="rId26"/>
    <p:sldId id="483" r:id="rId27"/>
    <p:sldId id="484" r:id="rId28"/>
    <p:sldId id="486" r:id="rId29"/>
    <p:sldId id="487" r:id="rId30"/>
    <p:sldId id="488" r:id="rId31"/>
    <p:sldId id="489" r:id="rId32"/>
    <p:sldId id="491" r:id="rId33"/>
    <p:sldId id="493" r:id="rId34"/>
    <p:sldId id="494" r:id="rId35"/>
    <p:sldId id="495" r:id="rId36"/>
    <p:sldId id="496" r:id="rId37"/>
    <p:sldId id="497" r:id="rId38"/>
    <p:sldId id="498" r:id="rId39"/>
    <p:sldId id="499" r:id="rId40"/>
    <p:sldId id="477" r:id="rId41"/>
    <p:sldId id="501" r:id="rId42"/>
    <p:sldId id="500" r:id="rId43"/>
    <p:sldId id="502" r:id="rId44"/>
    <p:sldId id="503" r:id="rId45"/>
    <p:sldId id="478" r:id="rId46"/>
    <p:sldId id="504" r:id="rId47"/>
    <p:sldId id="505" r:id="rId48"/>
    <p:sldId id="506" r:id="rId49"/>
    <p:sldId id="327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48E3E2-4EDC-421E-A817-08906C1AAF32}">
          <p14:sldIdLst>
            <p14:sldId id="510"/>
            <p14:sldId id="256"/>
            <p14:sldId id="465"/>
            <p14:sldId id="456"/>
            <p14:sldId id="458"/>
            <p14:sldId id="457"/>
            <p14:sldId id="459"/>
            <p14:sldId id="460"/>
            <p14:sldId id="461"/>
            <p14:sldId id="462"/>
            <p14:sldId id="463"/>
            <p14:sldId id="464"/>
            <p14:sldId id="466"/>
            <p14:sldId id="467"/>
            <p14:sldId id="455"/>
            <p14:sldId id="469"/>
            <p14:sldId id="470"/>
            <p14:sldId id="473"/>
            <p14:sldId id="474"/>
            <p14:sldId id="475"/>
            <p14:sldId id="476"/>
            <p14:sldId id="479"/>
            <p14:sldId id="480"/>
            <p14:sldId id="482"/>
            <p14:sldId id="481"/>
            <p14:sldId id="483"/>
            <p14:sldId id="484"/>
            <p14:sldId id="486"/>
            <p14:sldId id="487"/>
            <p14:sldId id="488"/>
            <p14:sldId id="489"/>
            <p14:sldId id="491"/>
            <p14:sldId id="493"/>
            <p14:sldId id="494"/>
            <p14:sldId id="495"/>
            <p14:sldId id="496"/>
            <p14:sldId id="497"/>
            <p14:sldId id="498"/>
            <p14:sldId id="499"/>
            <p14:sldId id="477"/>
            <p14:sldId id="501"/>
            <p14:sldId id="500"/>
            <p14:sldId id="502"/>
            <p14:sldId id="503"/>
            <p14:sldId id="478"/>
            <p14:sldId id="504"/>
            <p14:sldId id="505"/>
            <p14:sldId id="50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91" autoAdjust="0"/>
    <p:restoredTop sz="83587" autoAdjust="0"/>
  </p:normalViewPr>
  <p:slideViewPr>
    <p:cSldViewPr snapToGrid="0">
      <p:cViewPr varScale="1">
        <p:scale>
          <a:sx n="72" d="100"/>
          <a:sy n="72" d="100"/>
        </p:scale>
        <p:origin x="1171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A7C70-9C87-4AC3-991A-2093AF40E234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94051-DC1A-431C-AF9D-FAB16DA1948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4798243"/>
            <a:ext cx="11262867" cy="15923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7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0DBE74-A5B3-4162-86AA-62A9A5D1CEB7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CC5F-1905-421B-A468-70C16EDC7812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675728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280512-98DC-41FA-BF90-9E87F217571D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200899" y="599725"/>
            <a:ext cx="4545121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280512-98DC-41FA-BF90-9E87F217571D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5279-4C0E-43E4-8821-3BA537DCAD1E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02088"/>
            <a:ext cx="11290860" cy="12987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EC1843-D98F-4246-A2AA-1C2168209271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698B-6EE1-42D0-9D8E-3F975B951F61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E63A-CC31-42DA-BA98-2F647A592B91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F80E-7A20-46FC-8B0C-0775CC58B0F2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774E-2C17-4BD5-82DF-662444ADCE0A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F9F42F-7B30-47D3-A8DE-5034ED3EE9FB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B7B3-E940-4FEF-9337-D3E4903C0CBE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E54AAE0-CCD0-4E5C-92E4-D3FE69A20D50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455459" y="1446030"/>
            <a:ext cx="11281080" cy="907262"/>
          </a:xfrm>
          <a:custGeom>
            <a:avLst/>
            <a:gdLst>
              <a:gd name="connsiteX0" fmla="*/ 0 w 11281080"/>
              <a:gd name="connsiteY0" fmla="*/ 157099 h 1570993"/>
              <a:gd name="connsiteX1" fmla="*/ 157099 w 11281080"/>
              <a:gd name="connsiteY1" fmla="*/ 0 h 1570993"/>
              <a:gd name="connsiteX2" fmla="*/ 11123981 w 11281080"/>
              <a:gd name="connsiteY2" fmla="*/ 0 h 1570993"/>
              <a:gd name="connsiteX3" fmla="*/ 11281080 w 11281080"/>
              <a:gd name="connsiteY3" fmla="*/ 157099 h 1570993"/>
              <a:gd name="connsiteX4" fmla="*/ 11281080 w 11281080"/>
              <a:gd name="connsiteY4" fmla="*/ 1413894 h 1570993"/>
              <a:gd name="connsiteX5" fmla="*/ 11123981 w 11281080"/>
              <a:gd name="connsiteY5" fmla="*/ 1570993 h 1570993"/>
              <a:gd name="connsiteX6" fmla="*/ 157099 w 11281080"/>
              <a:gd name="connsiteY6" fmla="*/ 1570993 h 1570993"/>
              <a:gd name="connsiteX7" fmla="*/ 0 w 11281080"/>
              <a:gd name="connsiteY7" fmla="*/ 1413894 h 1570993"/>
              <a:gd name="connsiteX8" fmla="*/ 0 w 11281080"/>
              <a:gd name="connsiteY8" fmla="*/ 157099 h 157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81080" h="1570993">
                <a:moveTo>
                  <a:pt x="0" y="157099"/>
                </a:moveTo>
                <a:cubicBezTo>
                  <a:pt x="0" y="70336"/>
                  <a:pt x="70336" y="0"/>
                  <a:pt x="157099" y="0"/>
                </a:cubicBezTo>
                <a:lnTo>
                  <a:pt x="11123981" y="0"/>
                </a:lnTo>
                <a:cubicBezTo>
                  <a:pt x="11210744" y="0"/>
                  <a:pt x="11281080" y="70336"/>
                  <a:pt x="11281080" y="157099"/>
                </a:cubicBezTo>
                <a:lnTo>
                  <a:pt x="11281080" y="1413894"/>
                </a:lnTo>
                <a:cubicBezTo>
                  <a:pt x="11281080" y="1500657"/>
                  <a:pt x="11210744" y="1570993"/>
                  <a:pt x="11123981" y="1570993"/>
                </a:cubicBezTo>
                <a:lnTo>
                  <a:pt x="157099" y="1570993"/>
                </a:lnTo>
                <a:cubicBezTo>
                  <a:pt x="70336" y="1570993"/>
                  <a:pt x="0" y="1500657"/>
                  <a:pt x="0" y="1413894"/>
                </a:cubicBezTo>
                <a:lnTo>
                  <a:pt x="0" y="15709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7943" tIns="247943" rIns="247943" bIns="247943" numCol="1" spcCol="1270" anchor="ctr" anchorCtr="0">
            <a:noAutofit/>
          </a:bodyPr>
          <a:lstStyle/>
          <a:p>
            <a:pPr marL="0" lvl="0" indent="0" algn="ctr" defTabSz="23558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32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金融大数据分析</a:t>
            </a:r>
            <a:endParaRPr lang="zh-CN" altLang="en-US" sz="3200" kern="1200" dirty="0">
              <a:solidFill>
                <a:schemeClr val="tx1"/>
              </a:solidFill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455459" y="2551810"/>
            <a:ext cx="1339795" cy="1450031"/>
          </a:xfrm>
          <a:custGeom>
            <a:avLst/>
            <a:gdLst>
              <a:gd name="connsiteX0" fmla="*/ 0 w 1339795"/>
              <a:gd name="connsiteY0" fmla="*/ 133980 h 1570993"/>
              <a:gd name="connsiteX1" fmla="*/ 133980 w 1339795"/>
              <a:gd name="connsiteY1" fmla="*/ 0 h 1570993"/>
              <a:gd name="connsiteX2" fmla="*/ 1205816 w 1339795"/>
              <a:gd name="connsiteY2" fmla="*/ 0 h 1570993"/>
              <a:gd name="connsiteX3" fmla="*/ 1339796 w 1339795"/>
              <a:gd name="connsiteY3" fmla="*/ 133980 h 1570993"/>
              <a:gd name="connsiteX4" fmla="*/ 1339795 w 1339795"/>
              <a:gd name="connsiteY4" fmla="*/ 1437014 h 1570993"/>
              <a:gd name="connsiteX5" fmla="*/ 1205815 w 1339795"/>
              <a:gd name="connsiteY5" fmla="*/ 1570994 h 1570993"/>
              <a:gd name="connsiteX6" fmla="*/ 133980 w 1339795"/>
              <a:gd name="connsiteY6" fmla="*/ 1570993 h 1570993"/>
              <a:gd name="connsiteX7" fmla="*/ 0 w 1339795"/>
              <a:gd name="connsiteY7" fmla="*/ 1437013 h 1570993"/>
              <a:gd name="connsiteX8" fmla="*/ 0 w 1339795"/>
              <a:gd name="connsiteY8" fmla="*/ 133980 h 157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95" h="1570993">
                <a:moveTo>
                  <a:pt x="0" y="133980"/>
                </a:moveTo>
                <a:cubicBezTo>
                  <a:pt x="0" y="59985"/>
                  <a:pt x="59985" y="0"/>
                  <a:pt x="133980" y="0"/>
                </a:cubicBezTo>
                <a:lnTo>
                  <a:pt x="1205816" y="0"/>
                </a:lnTo>
                <a:cubicBezTo>
                  <a:pt x="1279811" y="0"/>
                  <a:pt x="1339796" y="59985"/>
                  <a:pt x="1339796" y="133980"/>
                </a:cubicBezTo>
                <a:cubicBezTo>
                  <a:pt x="1339796" y="568325"/>
                  <a:pt x="1339795" y="1002669"/>
                  <a:pt x="1339795" y="1437014"/>
                </a:cubicBezTo>
                <a:cubicBezTo>
                  <a:pt x="1339795" y="1511009"/>
                  <a:pt x="1279810" y="1570994"/>
                  <a:pt x="1205815" y="1570994"/>
                </a:cubicBezTo>
                <a:lnTo>
                  <a:pt x="133980" y="1570993"/>
                </a:lnTo>
                <a:cubicBezTo>
                  <a:pt x="59985" y="1570993"/>
                  <a:pt x="0" y="1511008"/>
                  <a:pt x="0" y="1437013"/>
                </a:cubicBezTo>
                <a:lnTo>
                  <a:pt x="0" y="13398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351" tIns="157351" rIns="157351" bIns="157351" numCol="1" spcCol="1270" anchor="ctr" anchorCtr="0">
            <a:noAutofit/>
          </a:bodyPr>
          <a:lstStyle/>
          <a:p>
            <a:pPr marL="0" lvl="0" indent="0" algn="ctr" defTabSz="13779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endParaRPr lang="zh-CN" altLang="en-US" sz="2400" kern="1200" dirty="0"/>
          </a:p>
        </p:txBody>
      </p:sp>
      <p:sp>
        <p:nvSpPr>
          <p:cNvPr id="7" name="任意多边形: 形状 6"/>
          <p:cNvSpPr/>
          <p:nvPr/>
        </p:nvSpPr>
        <p:spPr>
          <a:xfrm>
            <a:off x="455459" y="4196360"/>
            <a:ext cx="1339795" cy="1570993"/>
          </a:xfrm>
          <a:custGeom>
            <a:avLst/>
            <a:gdLst>
              <a:gd name="connsiteX0" fmla="*/ 0 w 1339795"/>
              <a:gd name="connsiteY0" fmla="*/ 133980 h 1570993"/>
              <a:gd name="connsiteX1" fmla="*/ 133980 w 1339795"/>
              <a:gd name="connsiteY1" fmla="*/ 0 h 1570993"/>
              <a:gd name="connsiteX2" fmla="*/ 1205816 w 1339795"/>
              <a:gd name="connsiteY2" fmla="*/ 0 h 1570993"/>
              <a:gd name="connsiteX3" fmla="*/ 1339796 w 1339795"/>
              <a:gd name="connsiteY3" fmla="*/ 133980 h 1570993"/>
              <a:gd name="connsiteX4" fmla="*/ 1339795 w 1339795"/>
              <a:gd name="connsiteY4" fmla="*/ 1437014 h 1570993"/>
              <a:gd name="connsiteX5" fmla="*/ 1205815 w 1339795"/>
              <a:gd name="connsiteY5" fmla="*/ 1570994 h 1570993"/>
              <a:gd name="connsiteX6" fmla="*/ 133980 w 1339795"/>
              <a:gd name="connsiteY6" fmla="*/ 1570993 h 1570993"/>
              <a:gd name="connsiteX7" fmla="*/ 0 w 1339795"/>
              <a:gd name="connsiteY7" fmla="*/ 1437013 h 1570993"/>
              <a:gd name="connsiteX8" fmla="*/ 0 w 1339795"/>
              <a:gd name="connsiteY8" fmla="*/ 133980 h 157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95" h="1570993">
                <a:moveTo>
                  <a:pt x="0" y="133980"/>
                </a:moveTo>
                <a:cubicBezTo>
                  <a:pt x="0" y="59985"/>
                  <a:pt x="59985" y="0"/>
                  <a:pt x="133980" y="0"/>
                </a:cubicBezTo>
                <a:lnTo>
                  <a:pt x="1205816" y="0"/>
                </a:lnTo>
                <a:cubicBezTo>
                  <a:pt x="1279811" y="0"/>
                  <a:pt x="1339796" y="59985"/>
                  <a:pt x="1339796" y="133980"/>
                </a:cubicBezTo>
                <a:cubicBezTo>
                  <a:pt x="1339796" y="568325"/>
                  <a:pt x="1339795" y="1002669"/>
                  <a:pt x="1339795" y="1437014"/>
                </a:cubicBezTo>
                <a:cubicBezTo>
                  <a:pt x="1339795" y="1511009"/>
                  <a:pt x="1279810" y="1570994"/>
                  <a:pt x="1205815" y="1570994"/>
                </a:cubicBezTo>
                <a:lnTo>
                  <a:pt x="133980" y="1570993"/>
                </a:lnTo>
                <a:cubicBezTo>
                  <a:pt x="59985" y="1570993"/>
                  <a:pt x="0" y="1511008"/>
                  <a:pt x="0" y="1437013"/>
                </a:cubicBezTo>
                <a:lnTo>
                  <a:pt x="0" y="13398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1631" tIns="111631" rIns="111631" bIns="111631" numCol="1" spcCol="1270" anchor="ctr" anchorCtr="0">
            <a:noAutofit/>
          </a:bodyPr>
          <a:lstStyle/>
          <a:p>
            <a:pPr marL="0" lvl="0" indent="0" algn="ctr" defTabSz="84455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大数据概念及应用</a:t>
            </a:r>
            <a:endParaRPr lang="zh-CN" altLang="en-US" kern="1200" dirty="0"/>
          </a:p>
        </p:txBody>
      </p:sp>
      <p:sp>
        <p:nvSpPr>
          <p:cNvPr id="8" name="任意多边形: 形状 7"/>
          <p:cNvSpPr/>
          <p:nvPr/>
        </p:nvSpPr>
        <p:spPr>
          <a:xfrm>
            <a:off x="1907797" y="2551810"/>
            <a:ext cx="4131930" cy="1450031"/>
          </a:xfrm>
          <a:custGeom>
            <a:avLst/>
            <a:gdLst>
              <a:gd name="connsiteX0" fmla="*/ 0 w 4131930"/>
              <a:gd name="connsiteY0" fmla="*/ 157099 h 1570993"/>
              <a:gd name="connsiteX1" fmla="*/ 157099 w 4131930"/>
              <a:gd name="connsiteY1" fmla="*/ 0 h 1570993"/>
              <a:gd name="connsiteX2" fmla="*/ 3974831 w 4131930"/>
              <a:gd name="connsiteY2" fmla="*/ 0 h 1570993"/>
              <a:gd name="connsiteX3" fmla="*/ 4131930 w 4131930"/>
              <a:gd name="connsiteY3" fmla="*/ 157099 h 1570993"/>
              <a:gd name="connsiteX4" fmla="*/ 4131930 w 4131930"/>
              <a:gd name="connsiteY4" fmla="*/ 1413894 h 1570993"/>
              <a:gd name="connsiteX5" fmla="*/ 3974831 w 4131930"/>
              <a:gd name="connsiteY5" fmla="*/ 1570993 h 1570993"/>
              <a:gd name="connsiteX6" fmla="*/ 157099 w 4131930"/>
              <a:gd name="connsiteY6" fmla="*/ 1570993 h 1570993"/>
              <a:gd name="connsiteX7" fmla="*/ 0 w 4131930"/>
              <a:gd name="connsiteY7" fmla="*/ 1413894 h 1570993"/>
              <a:gd name="connsiteX8" fmla="*/ 0 w 4131930"/>
              <a:gd name="connsiteY8" fmla="*/ 157099 h 157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1930" h="1570993">
                <a:moveTo>
                  <a:pt x="0" y="157099"/>
                </a:moveTo>
                <a:cubicBezTo>
                  <a:pt x="0" y="70336"/>
                  <a:pt x="70336" y="0"/>
                  <a:pt x="157099" y="0"/>
                </a:cubicBezTo>
                <a:lnTo>
                  <a:pt x="3974831" y="0"/>
                </a:lnTo>
                <a:cubicBezTo>
                  <a:pt x="4061594" y="0"/>
                  <a:pt x="4131930" y="70336"/>
                  <a:pt x="4131930" y="157099"/>
                </a:cubicBezTo>
                <a:lnTo>
                  <a:pt x="4131930" y="1413894"/>
                </a:lnTo>
                <a:cubicBezTo>
                  <a:pt x="4131930" y="1500657"/>
                  <a:pt x="4061594" y="1570993"/>
                  <a:pt x="3974831" y="1570993"/>
                </a:cubicBezTo>
                <a:lnTo>
                  <a:pt x="157099" y="1570993"/>
                </a:lnTo>
                <a:cubicBezTo>
                  <a:pt x="70336" y="1570993"/>
                  <a:pt x="0" y="1500657"/>
                  <a:pt x="0" y="1413894"/>
                </a:cubicBezTo>
                <a:lnTo>
                  <a:pt x="0" y="157099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123" tIns="164123" rIns="164123" bIns="164123" numCol="1" spcCol="1270" anchor="ctr" anchorCtr="0">
            <a:noAutofit/>
          </a:bodyPr>
          <a:lstStyle/>
          <a:p>
            <a:pPr marL="0" lvl="0" indent="0" algn="ctr" defTabSz="13779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zh-CN" altLang="en-US" sz="2400" kern="1200" dirty="0">
              <a:solidFill>
                <a:schemeClr val="tx1"/>
              </a:solidFill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1907797" y="4196360"/>
            <a:ext cx="1339795" cy="1570993"/>
          </a:xfrm>
          <a:custGeom>
            <a:avLst/>
            <a:gdLst>
              <a:gd name="connsiteX0" fmla="*/ 0 w 1339795"/>
              <a:gd name="connsiteY0" fmla="*/ 133980 h 1570993"/>
              <a:gd name="connsiteX1" fmla="*/ 133980 w 1339795"/>
              <a:gd name="connsiteY1" fmla="*/ 0 h 1570993"/>
              <a:gd name="connsiteX2" fmla="*/ 1205816 w 1339795"/>
              <a:gd name="connsiteY2" fmla="*/ 0 h 1570993"/>
              <a:gd name="connsiteX3" fmla="*/ 1339796 w 1339795"/>
              <a:gd name="connsiteY3" fmla="*/ 133980 h 1570993"/>
              <a:gd name="connsiteX4" fmla="*/ 1339795 w 1339795"/>
              <a:gd name="connsiteY4" fmla="*/ 1437014 h 1570993"/>
              <a:gd name="connsiteX5" fmla="*/ 1205815 w 1339795"/>
              <a:gd name="connsiteY5" fmla="*/ 1570994 h 1570993"/>
              <a:gd name="connsiteX6" fmla="*/ 133980 w 1339795"/>
              <a:gd name="connsiteY6" fmla="*/ 1570993 h 1570993"/>
              <a:gd name="connsiteX7" fmla="*/ 0 w 1339795"/>
              <a:gd name="connsiteY7" fmla="*/ 1437013 h 1570993"/>
              <a:gd name="connsiteX8" fmla="*/ 0 w 1339795"/>
              <a:gd name="connsiteY8" fmla="*/ 133980 h 157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95" h="1570993">
                <a:moveTo>
                  <a:pt x="0" y="133980"/>
                </a:moveTo>
                <a:cubicBezTo>
                  <a:pt x="0" y="59985"/>
                  <a:pt x="59985" y="0"/>
                  <a:pt x="133980" y="0"/>
                </a:cubicBezTo>
                <a:lnTo>
                  <a:pt x="1205816" y="0"/>
                </a:lnTo>
                <a:cubicBezTo>
                  <a:pt x="1279811" y="0"/>
                  <a:pt x="1339796" y="59985"/>
                  <a:pt x="1339796" y="133980"/>
                </a:cubicBezTo>
                <a:cubicBezTo>
                  <a:pt x="1339796" y="568325"/>
                  <a:pt x="1339795" y="1002669"/>
                  <a:pt x="1339795" y="1437014"/>
                </a:cubicBezTo>
                <a:cubicBezTo>
                  <a:pt x="1339795" y="1511009"/>
                  <a:pt x="1279810" y="1570994"/>
                  <a:pt x="1205815" y="1570994"/>
                </a:cubicBezTo>
                <a:lnTo>
                  <a:pt x="133980" y="1570993"/>
                </a:lnTo>
                <a:cubicBezTo>
                  <a:pt x="59985" y="1570993"/>
                  <a:pt x="0" y="1511008"/>
                  <a:pt x="0" y="1437013"/>
                </a:cubicBezTo>
                <a:lnTo>
                  <a:pt x="0" y="13398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1631" tIns="111631" rIns="111631" bIns="111631" numCol="1" spcCol="1270" anchor="ctr" anchorCtr="0">
            <a:noAutofit/>
          </a:bodyPr>
          <a:lstStyle/>
          <a:p>
            <a:pPr marL="0" lvl="0" indent="0" algn="ctr" defTabSz="84455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lang="zh-CN" altLang="en-US" kern="1200" dirty="0">
              <a:solidFill>
                <a:schemeClr val="tx1"/>
              </a:solidFill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3303865" y="4196360"/>
            <a:ext cx="1339795" cy="1570993"/>
          </a:xfrm>
          <a:custGeom>
            <a:avLst/>
            <a:gdLst>
              <a:gd name="connsiteX0" fmla="*/ 0 w 1339795"/>
              <a:gd name="connsiteY0" fmla="*/ 133980 h 1570993"/>
              <a:gd name="connsiteX1" fmla="*/ 133980 w 1339795"/>
              <a:gd name="connsiteY1" fmla="*/ 0 h 1570993"/>
              <a:gd name="connsiteX2" fmla="*/ 1205816 w 1339795"/>
              <a:gd name="connsiteY2" fmla="*/ 0 h 1570993"/>
              <a:gd name="connsiteX3" fmla="*/ 1339796 w 1339795"/>
              <a:gd name="connsiteY3" fmla="*/ 133980 h 1570993"/>
              <a:gd name="connsiteX4" fmla="*/ 1339795 w 1339795"/>
              <a:gd name="connsiteY4" fmla="*/ 1437014 h 1570993"/>
              <a:gd name="connsiteX5" fmla="*/ 1205815 w 1339795"/>
              <a:gd name="connsiteY5" fmla="*/ 1570994 h 1570993"/>
              <a:gd name="connsiteX6" fmla="*/ 133980 w 1339795"/>
              <a:gd name="connsiteY6" fmla="*/ 1570993 h 1570993"/>
              <a:gd name="connsiteX7" fmla="*/ 0 w 1339795"/>
              <a:gd name="connsiteY7" fmla="*/ 1437013 h 1570993"/>
              <a:gd name="connsiteX8" fmla="*/ 0 w 1339795"/>
              <a:gd name="connsiteY8" fmla="*/ 133980 h 157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95" h="1570993">
                <a:moveTo>
                  <a:pt x="0" y="133980"/>
                </a:moveTo>
                <a:cubicBezTo>
                  <a:pt x="0" y="59985"/>
                  <a:pt x="59985" y="0"/>
                  <a:pt x="133980" y="0"/>
                </a:cubicBezTo>
                <a:lnTo>
                  <a:pt x="1205816" y="0"/>
                </a:lnTo>
                <a:cubicBezTo>
                  <a:pt x="1279811" y="0"/>
                  <a:pt x="1339796" y="59985"/>
                  <a:pt x="1339796" y="133980"/>
                </a:cubicBezTo>
                <a:cubicBezTo>
                  <a:pt x="1339796" y="568325"/>
                  <a:pt x="1339795" y="1002669"/>
                  <a:pt x="1339795" y="1437014"/>
                </a:cubicBezTo>
                <a:cubicBezTo>
                  <a:pt x="1339795" y="1511009"/>
                  <a:pt x="1279810" y="1570994"/>
                  <a:pt x="1205815" y="1570994"/>
                </a:cubicBezTo>
                <a:lnTo>
                  <a:pt x="133980" y="1570993"/>
                </a:lnTo>
                <a:cubicBezTo>
                  <a:pt x="59985" y="1570993"/>
                  <a:pt x="0" y="1511008"/>
                  <a:pt x="0" y="1437013"/>
                </a:cubicBezTo>
                <a:lnTo>
                  <a:pt x="0" y="13398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1631" tIns="111631" rIns="111631" bIns="111631" numCol="1" spcCol="1270" anchor="ctr" anchorCtr="0">
            <a:noAutofit/>
          </a:bodyPr>
          <a:lstStyle/>
          <a:p>
            <a:pPr marL="0" lvl="0" indent="0" algn="ctr" defTabSz="84455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kern="1200" dirty="0">
              <a:solidFill>
                <a:schemeClr val="tx1"/>
              </a:solidFill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4699932" y="4196360"/>
            <a:ext cx="1339795" cy="1570993"/>
          </a:xfrm>
          <a:custGeom>
            <a:avLst/>
            <a:gdLst>
              <a:gd name="connsiteX0" fmla="*/ 0 w 1339795"/>
              <a:gd name="connsiteY0" fmla="*/ 133980 h 1570993"/>
              <a:gd name="connsiteX1" fmla="*/ 133980 w 1339795"/>
              <a:gd name="connsiteY1" fmla="*/ 0 h 1570993"/>
              <a:gd name="connsiteX2" fmla="*/ 1205816 w 1339795"/>
              <a:gd name="connsiteY2" fmla="*/ 0 h 1570993"/>
              <a:gd name="connsiteX3" fmla="*/ 1339796 w 1339795"/>
              <a:gd name="connsiteY3" fmla="*/ 133980 h 1570993"/>
              <a:gd name="connsiteX4" fmla="*/ 1339795 w 1339795"/>
              <a:gd name="connsiteY4" fmla="*/ 1437014 h 1570993"/>
              <a:gd name="connsiteX5" fmla="*/ 1205815 w 1339795"/>
              <a:gd name="connsiteY5" fmla="*/ 1570994 h 1570993"/>
              <a:gd name="connsiteX6" fmla="*/ 133980 w 1339795"/>
              <a:gd name="connsiteY6" fmla="*/ 1570993 h 1570993"/>
              <a:gd name="connsiteX7" fmla="*/ 0 w 1339795"/>
              <a:gd name="connsiteY7" fmla="*/ 1437013 h 1570993"/>
              <a:gd name="connsiteX8" fmla="*/ 0 w 1339795"/>
              <a:gd name="connsiteY8" fmla="*/ 133980 h 157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95" h="1570993">
                <a:moveTo>
                  <a:pt x="0" y="133980"/>
                </a:moveTo>
                <a:cubicBezTo>
                  <a:pt x="0" y="59985"/>
                  <a:pt x="59985" y="0"/>
                  <a:pt x="133980" y="0"/>
                </a:cubicBezTo>
                <a:lnTo>
                  <a:pt x="1205816" y="0"/>
                </a:lnTo>
                <a:cubicBezTo>
                  <a:pt x="1279811" y="0"/>
                  <a:pt x="1339796" y="59985"/>
                  <a:pt x="1339796" y="133980"/>
                </a:cubicBezTo>
                <a:cubicBezTo>
                  <a:pt x="1339796" y="568325"/>
                  <a:pt x="1339795" y="1002669"/>
                  <a:pt x="1339795" y="1437014"/>
                </a:cubicBezTo>
                <a:cubicBezTo>
                  <a:pt x="1339795" y="1511009"/>
                  <a:pt x="1279810" y="1570994"/>
                  <a:pt x="1205815" y="1570994"/>
                </a:cubicBezTo>
                <a:lnTo>
                  <a:pt x="133980" y="1570993"/>
                </a:lnTo>
                <a:cubicBezTo>
                  <a:pt x="59985" y="1570993"/>
                  <a:pt x="0" y="1511008"/>
                  <a:pt x="0" y="1437013"/>
                </a:cubicBezTo>
                <a:lnTo>
                  <a:pt x="0" y="13398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1631" tIns="111631" rIns="111631" bIns="111631" numCol="1" spcCol="1270" anchor="ctr" anchorCtr="0">
            <a:noAutofit/>
          </a:bodyPr>
          <a:lstStyle/>
          <a:p>
            <a:pPr marL="0" lvl="0" indent="0" algn="ctr" defTabSz="84455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zh-CN" altLang="en-US" kern="1200" dirty="0">
              <a:solidFill>
                <a:schemeClr val="tx1"/>
              </a:solidFill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6152270" y="2551810"/>
            <a:ext cx="2735863" cy="1450031"/>
          </a:xfrm>
          <a:custGeom>
            <a:avLst/>
            <a:gdLst>
              <a:gd name="connsiteX0" fmla="*/ 0 w 2735863"/>
              <a:gd name="connsiteY0" fmla="*/ 157099 h 1570993"/>
              <a:gd name="connsiteX1" fmla="*/ 157099 w 2735863"/>
              <a:gd name="connsiteY1" fmla="*/ 0 h 1570993"/>
              <a:gd name="connsiteX2" fmla="*/ 2578764 w 2735863"/>
              <a:gd name="connsiteY2" fmla="*/ 0 h 1570993"/>
              <a:gd name="connsiteX3" fmla="*/ 2735863 w 2735863"/>
              <a:gd name="connsiteY3" fmla="*/ 157099 h 1570993"/>
              <a:gd name="connsiteX4" fmla="*/ 2735863 w 2735863"/>
              <a:gd name="connsiteY4" fmla="*/ 1413894 h 1570993"/>
              <a:gd name="connsiteX5" fmla="*/ 2578764 w 2735863"/>
              <a:gd name="connsiteY5" fmla="*/ 1570993 h 1570993"/>
              <a:gd name="connsiteX6" fmla="*/ 157099 w 2735863"/>
              <a:gd name="connsiteY6" fmla="*/ 1570993 h 1570993"/>
              <a:gd name="connsiteX7" fmla="*/ 0 w 2735863"/>
              <a:gd name="connsiteY7" fmla="*/ 1413894 h 1570993"/>
              <a:gd name="connsiteX8" fmla="*/ 0 w 2735863"/>
              <a:gd name="connsiteY8" fmla="*/ 157099 h 157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5863" h="1570993">
                <a:moveTo>
                  <a:pt x="0" y="157099"/>
                </a:moveTo>
                <a:cubicBezTo>
                  <a:pt x="0" y="70336"/>
                  <a:pt x="70336" y="0"/>
                  <a:pt x="157099" y="0"/>
                </a:cubicBezTo>
                <a:lnTo>
                  <a:pt x="2578764" y="0"/>
                </a:lnTo>
                <a:cubicBezTo>
                  <a:pt x="2665527" y="0"/>
                  <a:pt x="2735863" y="70336"/>
                  <a:pt x="2735863" y="157099"/>
                </a:cubicBezTo>
                <a:lnTo>
                  <a:pt x="2735863" y="1413894"/>
                </a:lnTo>
                <a:cubicBezTo>
                  <a:pt x="2735863" y="1500657"/>
                  <a:pt x="2665527" y="1570993"/>
                  <a:pt x="2578764" y="1570993"/>
                </a:cubicBezTo>
                <a:lnTo>
                  <a:pt x="157099" y="1570993"/>
                </a:lnTo>
                <a:cubicBezTo>
                  <a:pt x="70336" y="1570993"/>
                  <a:pt x="0" y="1500657"/>
                  <a:pt x="0" y="1413894"/>
                </a:cubicBezTo>
                <a:lnTo>
                  <a:pt x="0" y="1570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123" tIns="164123" rIns="164123" bIns="164123" numCol="1" spcCol="1270" anchor="ctr" anchorCtr="0">
            <a:noAutofit/>
          </a:bodyPr>
          <a:lstStyle/>
          <a:p>
            <a:pPr marL="0" lvl="0" indent="0" algn="ctr" defTabSz="13779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金融数据挖掘</a:t>
            </a:r>
            <a:endParaRPr lang="zh-CN" altLang="en-US" sz="2400" kern="1200" dirty="0"/>
          </a:p>
        </p:txBody>
      </p:sp>
      <p:sp>
        <p:nvSpPr>
          <p:cNvPr id="13" name="任意多边形: 形状 12"/>
          <p:cNvSpPr/>
          <p:nvPr/>
        </p:nvSpPr>
        <p:spPr>
          <a:xfrm>
            <a:off x="6152270" y="4196360"/>
            <a:ext cx="1339795" cy="1570993"/>
          </a:xfrm>
          <a:custGeom>
            <a:avLst/>
            <a:gdLst>
              <a:gd name="connsiteX0" fmla="*/ 0 w 1339795"/>
              <a:gd name="connsiteY0" fmla="*/ 133980 h 1570993"/>
              <a:gd name="connsiteX1" fmla="*/ 133980 w 1339795"/>
              <a:gd name="connsiteY1" fmla="*/ 0 h 1570993"/>
              <a:gd name="connsiteX2" fmla="*/ 1205816 w 1339795"/>
              <a:gd name="connsiteY2" fmla="*/ 0 h 1570993"/>
              <a:gd name="connsiteX3" fmla="*/ 1339796 w 1339795"/>
              <a:gd name="connsiteY3" fmla="*/ 133980 h 1570993"/>
              <a:gd name="connsiteX4" fmla="*/ 1339795 w 1339795"/>
              <a:gd name="connsiteY4" fmla="*/ 1437014 h 1570993"/>
              <a:gd name="connsiteX5" fmla="*/ 1205815 w 1339795"/>
              <a:gd name="connsiteY5" fmla="*/ 1570994 h 1570993"/>
              <a:gd name="connsiteX6" fmla="*/ 133980 w 1339795"/>
              <a:gd name="connsiteY6" fmla="*/ 1570993 h 1570993"/>
              <a:gd name="connsiteX7" fmla="*/ 0 w 1339795"/>
              <a:gd name="connsiteY7" fmla="*/ 1437013 h 1570993"/>
              <a:gd name="connsiteX8" fmla="*/ 0 w 1339795"/>
              <a:gd name="connsiteY8" fmla="*/ 133980 h 157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95" h="1570993">
                <a:moveTo>
                  <a:pt x="0" y="133980"/>
                </a:moveTo>
                <a:cubicBezTo>
                  <a:pt x="0" y="59985"/>
                  <a:pt x="59985" y="0"/>
                  <a:pt x="133980" y="0"/>
                </a:cubicBezTo>
                <a:lnTo>
                  <a:pt x="1205816" y="0"/>
                </a:lnTo>
                <a:cubicBezTo>
                  <a:pt x="1279811" y="0"/>
                  <a:pt x="1339796" y="59985"/>
                  <a:pt x="1339796" y="133980"/>
                </a:cubicBezTo>
                <a:cubicBezTo>
                  <a:pt x="1339796" y="568325"/>
                  <a:pt x="1339795" y="1002669"/>
                  <a:pt x="1339795" y="1437014"/>
                </a:cubicBezTo>
                <a:cubicBezTo>
                  <a:pt x="1339795" y="1511009"/>
                  <a:pt x="1279810" y="1570994"/>
                  <a:pt x="1205815" y="1570994"/>
                </a:cubicBezTo>
                <a:lnTo>
                  <a:pt x="133980" y="1570993"/>
                </a:lnTo>
                <a:cubicBezTo>
                  <a:pt x="59985" y="1570993"/>
                  <a:pt x="0" y="1511008"/>
                  <a:pt x="0" y="1437013"/>
                </a:cubicBezTo>
                <a:lnTo>
                  <a:pt x="0" y="13398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1631" tIns="111631" rIns="111631" bIns="111631" numCol="1" spcCol="1270" anchor="ctr" anchorCtr="0">
            <a:noAutofit/>
          </a:bodyPr>
          <a:lstStyle/>
          <a:p>
            <a:pPr marL="0" lvl="0" indent="0" algn="ctr" defTabSz="84455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爬虫技术基础与案例实战</a:t>
            </a:r>
            <a:r>
              <a:rPr lang="en-US" altLang="zh-CN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kern="1200" dirty="0"/>
          </a:p>
        </p:txBody>
      </p:sp>
      <p:sp>
        <p:nvSpPr>
          <p:cNvPr id="14" name="任意多边形: 形状 13"/>
          <p:cNvSpPr/>
          <p:nvPr/>
        </p:nvSpPr>
        <p:spPr>
          <a:xfrm>
            <a:off x="7548338" y="4196360"/>
            <a:ext cx="1339795" cy="1570993"/>
          </a:xfrm>
          <a:custGeom>
            <a:avLst/>
            <a:gdLst>
              <a:gd name="connsiteX0" fmla="*/ 0 w 1339795"/>
              <a:gd name="connsiteY0" fmla="*/ 133980 h 1570993"/>
              <a:gd name="connsiteX1" fmla="*/ 133980 w 1339795"/>
              <a:gd name="connsiteY1" fmla="*/ 0 h 1570993"/>
              <a:gd name="connsiteX2" fmla="*/ 1205816 w 1339795"/>
              <a:gd name="connsiteY2" fmla="*/ 0 h 1570993"/>
              <a:gd name="connsiteX3" fmla="*/ 1339796 w 1339795"/>
              <a:gd name="connsiteY3" fmla="*/ 133980 h 1570993"/>
              <a:gd name="connsiteX4" fmla="*/ 1339795 w 1339795"/>
              <a:gd name="connsiteY4" fmla="*/ 1437014 h 1570993"/>
              <a:gd name="connsiteX5" fmla="*/ 1205815 w 1339795"/>
              <a:gd name="connsiteY5" fmla="*/ 1570994 h 1570993"/>
              <a:gd name="connsiteX6" fmla="*/ 133980 w 1339795"/>
              <a:gd name="connsiteY6" fmla="*/ 1570993 h 1570993"/>
              <a:gd name="connsiteX7" fmla="*/ 0 w 1339795"/>
              <a:gd name="connsiteY7" fmla="*/ 1437013 h 1570993"/>
              <a:gd name="connsiteX8" fmla="*/ 0 w 1339795"/>
              <a:gd name="connsiteY8" fmla="*/ 133980 h 157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95" h="1570993">
                <a:moveTo>
                  <a:pt x="0" y="133980"/>
                </a:moveTo>
                <a:cubicBezTo>
                  <a:pt x="0" y="59985"/>
                  <a:pt x="59985" y="0"/>
                  <a:pt x="133980" y="0"/>
                </a:cubicBezTo>
                <a:lnTo>
                  <a:pt x="1205816" y="0"/>
                </a:lnTo>
                <a:cubicBezTo>
                  <a:pt x="1279811" y="0"/>
                  <a:pt x="1339796" y="59985"/>
                  <a:pt x="1339796" y="133980"/>
                </a:cubicBezTo>
                <a:cubicBezTo>
                  <a:pt x="1339796" y="568325"/>
                  <a:pt x="1339795" y="1002669"/>
                  <a:pt x="1339795" y="1437014"/>
                </a:cubicBezTo>
                <a:cubicBezTo>
                  <a:pt x="1339795" y="1511009"/>
                  <a:pt x="1279810" y="1570994"/>
                  <a:pt x="1205815" y="1570994"/>
                </a:cubicBezTo>
                <a:lnTo>
                  <a:pt x="133980" y="1570993"/>
                </a:lnTo>
                <a:cubicBezTo>
                  <a:pt x="59985" y="1570993"/>
                  <a:pt x="0" y="1511008"/>
                  <a:pt x="0" y="1437013"/>
                </a:cubicBezTo>
                <a:lnTo>
                  <a:pt x="0" y="13398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1631" tIns="111631" rIns="111631" bIns="111631" numCol="1" spcCol="1270" anchor="ctr" anchorCtr="0">
            <a:noAutofit/>
          </a:bodyPr>
          <a:lstStyle/>
          <a:p>
            <a:pPr marL="0" lvl="0" indent="0" algn="ctr" defTabSz="84455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爬虫技术进阶与案例实战</a:t>
            </a:r>
            <a:r>
              <a:rPr lang="en-US" altLang="zh-CN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kern="1200" dirty="0"/>
          </a:p>
        </p:txBody>
      </p:sp>
      <p:sp>
        <p:nvSpPr>
          <p:cNvPr id="15" name="任意多边形: 形状 14"/>
          <p:cNvSpPr/>
          <p:nvPr/>
        </p:nvSpPr>
        <p:spPr>
          <a:xfrm>
            <a:off x="9000676" y="2551810"/>
            <a:ext cx="2735863" cy="1450031"/>
          </a:xfrm>
          <a:custGeom>
            <a:avLst/>
            <a:gdLst>
              <a:gd name="connsiteX0" fmla="*/ 0 w 2735863"/>
              <a:gd name="connsiteY0" fmla="*/ 157099 h 1570993"/>
              <a:gd name="connsiteX1" fmla="*/ 157099 w 2735863"/>
              <a:gd name="connsiteY1" fmla="*/ 0 h 1570993"/>
              <a:gd name="connsiteX2" fmla="*/ 2578764 w 2735863"/>
              <a:gd name="connsiteY2" fmla="*/ 0 h 1570993"/>
              <a:gd name="connsiteX3" fmla="*/ 2735863 w 2735863"/>
              <a:gd name="connsiteY3" fmla="*/ 157099 h 1570993"/>
              <a:gd name="connsiteX4" fmla="*/ 2735863 w 2735863"/>
              <a:gd name="connsiteY4" fmla="*/ 1413894 h 1570993"/>
              <a:gd name="connsiteX5" fmla="*/ 2578764 w 2735863"/>
              <a:gd name="connsiteY5" fmla="*/ 1570993 h 1570993"/>
              <a:gd name="connsiteX6" fmla="*/ 157099 w 2735863"/>
              <a:gd name="connsiteY6" fmla="*/ 1570993 h 1570993"/>
              <a:gd name="connsiteX7" fmla="*/ 0 w 2735863"/>
              <a:gd name="connsiteY7" fmla="*/ 1413894 h 1570993"/>
              <a:gd name="connsiteX8" fmla="*/ 0 w 2735863"/>
              <a:gd name="connsiteY8" fmla="*/ 157099 h 157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5863" h="1570993">
                <a:moveTo>
                  <a:pt x="0" y="157099"/>
                </a:moveTo>
                <a:cubicBezTo>
                  <a:pt x="0" y="70336"/>
                  <a:pt x="70336" y="0"/>
                  <a:pt x="157099" y="0"/>
                </a:cubicBezTo>
                <a:lnTo>
                  <a:pt x="2578764" y="0"/>
                </a:lnTo>
                <a:cubicBezTo>
                  <a:pt x="2665527" y="0"/>
                  <a:pt x="2735863" y="70336"/>
                  <a:pt x="2735863" y="157099"/>
                </a:cubicBezTo>
                <a:lnTo>
                  <a:pt x="2735863" y="1413894"/>
                </a:lnTo>
                <a:cubicBezTo>
                  <a:pt x="2735863" y="1500657"/>
                  <a:pt x="2665527" y="1570993"/>
                  <a:pt x="2578764" y="1570993"/>
                </a:cubicBezTo>
                <a:lnTo>
                  <a:pt x="157099" y="1570993"/>
                </a:lnTo>
                <a:cubicBezTo>
                  <a:pt x="70336" y="1570993"/>
                  <a:pt x="0" y="1500657"/>
                  <a:pt x="0" y="1413894"/>
                </a:cubicBezTo>
                <a:lnTo>
                  <a:pt x="0" y="157099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123" tIns="164123" rIns="164123" bIns="164123" numCol="1" spcCol="1270" anchor="ctr" anchorCtr="0">
            <a:noAutofit/>
          </a:bodyPr>
          <a:lstStyle/>
          <a:p>
            <a:pPr marL="0" lvl="0" indent="0" algn="ctr" defTabSz="137795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金融大数据分析与算法交易</a:t>
            </a:r>
            <a:endParaRPr lang="zh-CN" altLang="en-US" sz="2400" kern="1200" dirty="0">
              <a:solidFill>
                <a:schemeClr val="tx1"/>
              </a:solidFill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9000676" y="4196360"/>
            <a:ext cx="1339795" cy="1570993"/>
          </a:xfrm>
          <a:custGeom>
            <a:avLst/>
            <a:gdLst>
              <a:gd name="connsiteX0" fmla="*/ 0 w 1339795"/>
              <a:gd name="connsiteY0" fmla="*/ 133980 h 1570993"/>
              <a:gd name="connsiteX1" fmla="*/ 133980 w 1339795"/>
              <a:gd name="connsiteY1" fmla="*/ 0 h 1570993"/>
              <a:gd name="connsiteX2" fmla="*/ 1205816 w 1339795"/>
              <a:gd name="connsiteY2" fmla="*/ 0 h 1570993"/>
              <a:gd name="connsiteX3" fmla="*/ 1339796 w 1339795"/>
              <a:gd name="connsiteY3" fmla="*/ 133980 h 1570993"/>
              <a:gd name="connsiteX4" fmla="*/ 1339795 w 1339795"/>
              <a:gd name="connsiteY4" fmla="*/ 1437014 h 1570993"/>
              <a:gd name="connsiteX5" fmla="*/ 1205815 w 1339795"/>
              <a:gd name="connsiteY5" fmla="*/ 1570994 h 1570993"/>
              <a:gd name="connsiteX6" fmla="*/ 133980 w 1339795"/>
              <a:gd name="connsiteY6" fmla="*/ 1570993 h 1570993"/>
              <a:gd name="connsiteX7" fmla="*/ 0 w 1339795"/>
              <a:gd name="connsiteY7" fmla="*/ 1437013 h 1570993"/>
              <a:gd name="connsiteX8" fmla="*/ 0 w 1339795"/>
              <a:gd name="connsiteY8" fmla="*/ 133980 h 157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95" h="1570993">
                <a:moveTo>
                  <a:pt x="0" y="133980"/>
                </a:moveTo>
                <a:cubicBezTo>
                  <a:pt x="0" y="59985"/>
                  <a:pt x="59985" y="0"/>
                  <a:pt x="133980" y="0"/>
                </a:cubicBezTo>
                <a:lnTo>
                  <a:pt x="1205816" y="0"/>
                </a:lnTo>
                <a:cubicBezTo>
                  <a:pt x="1279811" y="0"/>
                  <a:pt x="1339796" y="59985"/>
                  <a:pt x="1339796" y="133980"/>
                </a:cubicBezTo>
                <a:cubicBezTo>
                  <a:pt x="1339796" y="568325"/>
                  <a:pt x="1339795" y="1002669"/>
                  <a:pt x="1339795" y="1437014"/>
                </a:cubicBezTo>
                <a:cubicBezTo>
                  <a:pt x="1339795" y="1511009"/>
                  <a:pt x="1279810" y="1570994"/>
                  <a:pt x="1205815" y="1570994"/>
                </a:cubicBezTo>
                <a:lnTo>
                  <a:pt x="133980" y="1570993"/>
                </a:lnTo>
                <a:cubicBezTo>
                  <a:pt x="59985" y="1570993"/>
                  <a:pt x="0" y="1511008"/>
                  <a:pt x="0" y="1437013"/>
                </a:cubicBezTo>
                <a:lnTo>
                  <a:pt x="0" y="13398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1631" tIns="111631" rIns="111631" bIns="111631" numCol="1" spcCol="1270" anchor="ctr" anchorCtr="0">
            <a:noAutofit/>
          </a:bodyPr>
          <a:lstStyle/>
          <a:p>
            <a:pPr marL="0" lvl="0" indent="0" algn="ctr" defTabSz="84455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金融大数据统计学分析</a:t>
            </a:r>
            <a:endParaRPr lang="zh-CN" altLang="en-US" kern="1200" dirty="0">
              <a:solidFill>
                <a:schemeClr val="tx1"/>
              </a:solidFill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10396744" y="4196360"/>
            <a:ext cx="1339795" cy="1570993"/>
          </a:xfrm>
          <a:custGeom>
            <a:avLst/>
            <a:gdLst>
              <a:gd name="connsiteX0" fmla="*/ 0 w 1339795"/>
              <a:gd name="connsiteY0" fmla="*/ 133980 h 1570993"/>
              <a:gd name="connsiteX1" fmla="*/ 133980 w 1339795"/>
              <a:gd name="connsiteY1" fmla="*/ 0 h 1570993"/>
              <a:gd name="connsiteX2" fmla="*/ 1205816 w 1339795"/>
              <a:gd name="connsiteY2" fmla="*/ 0 h 1570993"/>
              <a:gd name="connsiteX3" fmla="*/ 1339796 w 1339795"/>
              <a:gd name="connsiteY3" fmla="*/ 133980 h 1570993"/>
              <a:gd name="connsiteX4" fmla="*/ 1339795 w 1339795"/>
              <a:gd name="connsiteY4" fmla="*/ 1437014 h 1570993"/>
              <a:gd name="connsiteX5" fmla="*/ 1205815 w 1339795"/>
              <a:gd name="connsiteY5" fmla="*/ 1570994 h 1570993"/>
              <a:gd name="connsiteX6" fmla="*/ 133980 w 1339795"/>
              <a:gd name="connsiteY6" fmla="*/ 1570993 h 1570993"/>
              <a:gd name="connsiteX7" fmla="*/ 0 w 1339795"/>
              <a:gd name="connsiteY7" fmla="*/ 1437013 h 1570993"/>
              <a:gd name="connsiteX8" fmla="*/ 0 w 1339795"/>
              <a:gd name="connsiteY8" fmla="*/ 133980 h 157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95" h="1570993">
                <a:moveTo>
                  <a:pt x="0" y="133980"/>
                </a:moveTo>
                <a:cubicBezTo>
                  <a:pt x="0" y="59985"/>
                  <a:pt x="59985" y="0"/>
                  <a:pt x="133980" y="0"/>
                </a:cubicBezTo>
                <a:lnTo>
                  <a:pt x="1205816" y="0"/>
                </a:lnTo>
                <a:cubicBezTo>
                  <a:pt x="1279811" y="0"/>
                  <a:pt x="1339796" y="59985"/>
                  <a:pt x="1339796" y="133980"/>
                </a:cubicBezTo>
                <a:cubicBezTo>
                  <a:pt x="1339796" y="568325"/>
                  <a:pt x="1339795" y="1002669"/>
                  <a:pt x="1339795" y="1437014"/>
                </a:cubicBezTo>
                <a:cubicBezTo>
                  <a:pt x="1339795" y="1511009"/>
                  <a:pt x="1279810" y="1570994"/>
                  <a:pt x="1205815" y="1570994"/>
                </a:cubicBezTo>
                <a:lnTo>
                  <a:pt x="133980" y="1570993"/>
                </a:lnTo>
                <a:cubicBezTo>
                  <a:pt x="59985" y="1570993"/>
                  <a:pt x="0" y="1511008"/>
                  <a:pt x="0" y="1437013"/>
                </a:cubicBezTo>
                <a:lnTo>
                  <a:pt x="0" y="13398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1631" tIns="111631" rIns="111631" bIns="111631" numCol="1" spcCol="1270" anchor="ctr" anchorCtr="0">
            <a:noAutofit/>
          </a:bodyPr>
          <a:lstStyle/>
          <a:p>
            <a:pPr marL="0" lvl="0" indent="0" algn="ctr" defTabSz="84455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交易平台与交易策略分析</a:t>
            </a:r>
            <a:endParaRPr lang="zh-CN" altLang="en-US" kern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1476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——Python Quant Platform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Python Quant Platform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简介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737332" y="2457907"/>
            <a:ext cx="1089701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Quant Platform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是一个基于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和浏览器的金融分析和协作平台，由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Quants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股份有限公司开发和维护。</a:t>
            </a:r>
          </a:p>
        </p:txBody>
      </p:sp>
      <p:sp>
        <p:nvSpPr>
          <p:cNvPr id="40" name="文本框 39"/>
          <p:cNvSpPr txBox="1"/>
          <p:nvPr/>
        </p:nvSpPr>
        <p:spPr>
          <a:xfrm flipH="1">
            <a:off x="753787" y="3657339"/>
            <a:ext cx="1089701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浏览器部署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0316"/>
          <a:stretch>
            <a:fillRect/>
          </a:stretch>
        </p:blipFill>
        <p:spPr>
          <a:xfrm>
            <a:off x="4189227" y="2493170"/>
            <a:ext cx="7692769" cy="43988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1476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——Python Quant Platform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Python Quant Platform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的优势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空心弧 19"/>
          <p:cNvSpPr/>
          <p:nvPr/>
        </p:nvSpPr>
        <p:spPr>
          <a:xfrm>
            <a:off x="-4294346" y="1802040"/>
            <a:ext cx="5656255" cy="5656255"/>
          </a:xfrm>
          <a:prstGeom prst="blockArc">
            <a:avLst>
              <a:gd name="adj1" fmla="val 18900000"/>
              <a:gd name="adj2" fmla="val 2700000"/>
              <a:gd name="adj3" fmla="val 382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任意多边形: 形状 20"/>
          <p:cNvSpPr/>
          <p:nvPr/>
        </p:nvSpPr>
        <p:spPr>
          <a:xfrm>
            <a:off x="1038062" y="2949971"/>
            <a:ext cx="10691980" cy="840097"/>
          </a:xfrm>
          <a:custGeom>
            <a:avLst/>
            <a:gdLst>
              <a:gd name="connsiteX0" fmla="*/ 0 w 7174389"/>
              <a:gd name="connsiteY0" fmla="*/ 0 h 840097"/>
              <a:gd name="connsiteX1" fmla="*/ 7174389 w 7174389"/>
              <a:gd name="connsiteY1" fmla="*/ 0 h 840097"/>
              <a:gd name="connsiteX2" fmla="*/ 7174389 w 7174389"/>
              <a:gd name="connsiteY2" fmla="*/ 840097 h 840097"/>
              <a:gd name="connsiteX3" fmla="*/ 0 w 7174389"/>
              <a:gd name="connsiteY3" fmla="*/ 840097 h 840097"/>
              <a:gd name="connsiteX4" fmla="*/ 0 w 7174389"/>
              <a:gd name="connsiteY4" fmla="*/ 0 h 84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4389" h="840097">
                <a:moveTo>
                  <a:pt x="0" y="0"/>
                </a:moveTo>
                <a:lnTo>
                  <a:pt x="7174389" y="0"/>
                </a:lnTo>
                <a:lnTo>
                  <a:pt x="7174389" y="840097"/>
                </a:lnTo>
                <a:lnTo>
                  <a:pt x="0" y="8400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6827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无需安装，支持和维护成本低；</a:t>
            </a:r>
          </a:p>
        </p:txBody>
      </p:sp>
      <p:sp>
        <p:nvSpPr>
          <p:cNvPr id="22" name="任意多边形: 形状 21"/>
          <p:cNvSpPr/>
          <p:nvPr/>
        </p:nvSpPr>
        <p:spPr>
          <a:xfrm>
            <a:off x="1343435" y="4210118"/>
            <a:ext cx="10386605" cy="840097"/>
          </a:xfrm>
          <a:custGeom>
            <a:avLst/>
            <a:gdLst>
              <a:gd name="connsiteX0" fmla="*/ 0 w 6869014"/>
              <a:gd name="connsiteY0" fmla="*/ 0 h 840097"/>
              <a:gd name="connsiteX1" fmla="*/ 6869014 w 6869014"/>
              <a:gd name="connsiteY1" fmla="*/ 0 h 840097"/>
              <a:gd name="connsiteX2" fmla="*/ 6869014 w 6869014"/>
              <a:gd name="connsiteY2" fmla="*/ 840097 h 840097"/>
              <a:gd name="connsiteX3" fmla="*/ 0 w 6869014"/>
              <a:gd name="connsiteY3" fmla="*/ 840097 h 840097"/>
              <a:gd name="connsiteX4" fmla="*/ 0 w 6869014"/>
              <a:gd name="connsiteY4" fmla="*/ 0 h 84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9014" h="840097">
                <a:moveTo>
                  <a:pt x="0" y="0"/>
                </a:moveTo>
                <a:lnTo>
                  <a:pt x="6869014" y="0"/>
                </a:lnTo>
                <a:lnTo>
                  <a:pt x="6869014" y="840097"/>
                </a:lnTo>
                <a:lnTo>
                  <a:pt x="0" y="840097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6827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使用远程硬件，可以高效完成复杂计算和内存密集的分析任务；</a:t>
            </a:r>
          </a:p>
        </p:txBody>
      </p:sp>
      <p:sp>
        <p:nvSpPr>
          <p:cNvPr id="23" name="任意多边形: 形状 22"/>
          <p:cNvSpPr/>
          <p:nvPr/>
        </p:nvSpPr>
        <p:spPr>
          <a:xfrm>
            <a:off x="1038062" y="5470264"/>
            <a:ext cx="10691980" cy="840097"/>
          </a:xfrm>
          <a:custGeom>
            <a:avLst/>
            <a:gdLst>
              <a:gd name="connsiteX0" fmla="*/ 0 w 7174389"/>
              <a:gd name="connsiteY0" fmla="*/ 0 h 840097"/>
              <a:gd name="connsiteX1" fmla="*/ 7174389 w 7174389"/>
              <a:gd name="connsiteY1" fmla="*/ 0 h 840097"/>
              <a:gd name="connsiteX2" fmla="*/ 7174389 w 7174389"/>
              <a:gd name="connsiteY2" fmla="*/ 840097 h 840097"/>
              <a:gd name="connsiteX3" fmla="*/ 0 w 7174389"/>
              <a:gd name="connsiteY3" fmla="*/ 840097 h 840097"/>
              <a:gd name="connsiteX4" fmla="*/ 0 w 7174389"/>
              <a:gd name="connsiteY4" fmla="*/ 0 h 84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4389" h="840097">
                <a:moveTo>
                  <a:pt x="0" y="0"/>
                </a:moveTo>
                <a:lnTo>
                  <a:pt x="7174389" y="0"/>
                </a:lnTo>
                <a:lnTo>
                  <a:pt x="7174389" y="840097"/>
                </a:lnTo>
                <a:lnTo>
                  <a:pt x="0" y="8400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6827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在单一或多台服务器上与某个团队合作，可以使协作更简单。</a:t>
            </a:r>
            <a:endPara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13000" y="2844959"/>
            <a:ext cx="1050122" cy="1050122"/>
            <a:chOff x="513000" y="2515348"/>
            <a:chExt cx="1050122" cy="1050122"/>
          </a:xfrm>
        </p:grpSpPr>
        <p:sp>
          <p:nvSpPr>
            <p:cNvPr id="25" name="椭圆 24"/>
            <p:cNvSpPr/>
            <p:nvPr/>
          </p:nvSpPr>
          <p:spPr>
            <a:xfrm>
              <a:off x="513000" y="2515348"/>
              <a:ext cx="1050122" cy="105012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文本框 25"/>
            <p:cNvSpPr txBox="1"/>
            <p:nvPr/>
          </p:nvSpPr>
          <p:spPr>
            <a:xfrm>
              <a:off x="854110" y="2824418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18375" y="4105106"/>
            <a:ext cx="1050122" cy="1050122"/>
            <a:chOff x="818375" y="3775495"/>
            <a:chExt cx="1050122" cy="1050122"/>
          </a:xfrm>
        </p:grpSpPr>
        <p:sp>
          <p:nvSpPr>
            <p:cNvPr id="28" name="椭圆 27"/>
            <p:cNvSpPr/>
            <p:nvPr/>
          </p:nvSpPr>
          <p:spPr>
            <a:xfrm>
              <a:off x="818375" y="3775495"/>
              <a:ext cx="1050122" cy="105012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文本框 28"/>
            <p:cNvSpPr txBox="1"/>
            <p:nvPr/>
          </p:nvSpPr>
          <p:spPr>
            <a:xfrm>
              <a:off x="1174672" y="406021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13000" y="5365252"/>
            <a:ext cx="1050122" cy="1050122"/>
            <a:chOff x="513000" y="5035641"/>
            <a:chExt cx="1050122" cy="1050122"/>
          </a:xfrm>
        </p:grpSpPr>
        <p:sp>
          <p:nvSpPr>
            <p:cNvPr id="31" name="椭圆 30"/>
            <p:cNvSpPr/>
            <p:nvPr/>
          </p:nvSpPr>
          <p:spPr>
            <a:xfrm>
              <a:off x="513000" y="5035641"/>
              <a:ext cx="1050122" cy="105012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文本框 31"/>
            <p:cNvSpPr txBox="1"/>
            <p:nvPr/>
          </p:nvSpPr>
          <p:spPr>
            <a:xfrm>
              <a:off x="854110" y="5327435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1476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——Python Quant Platform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Python Quant Platform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的基本组件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2881423" y="2540754"/>
            <a:ext cx="2124960" cy="1295173"/>
          </a:xfrm>
          <a:custGeom>
            <a:avLst/>
            <a:gdLst>
              <a:gd name="connsiteX0" fmla="*/ 0 w 2144452"/>
              <a:gd name="connsiteY0" fmla="*/ 0 h 1286671"/>
              <a:gd name="connsiteX1" fmla="*/ 2144452 w 2144452"/>
              <a:gd name="connsiteY1" fmla="*/ 0 h 1286671"/>
              <a:gd name="connsiteX2" fmla="*/ 2144452 w 2144452"/>
              <a:gd name="connsiteY2" fmla="*/ 1286671 h 1286671"/>
              <a:gd name="connsiteX3" fmla="*/ 0 w 2144452"/>
              <a:gd name="connsiteY3" fmla="*/ 1286671 h 1286671"/>
              <a:gd name="connsiteX4" fmla="*/ 0 w 2144452"/>
              <a:gd name="connsiteY4" fmla="*/ 0 h 128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452" h="1286671">
                <a:moveTo>
                  <a:pt x="0" y="0"/>
                </a:moveTo>
                <a:lnTo>
                  <a:pt x="2144452" y="0"/>
                </a:lnTo>
                <a:lnTo>
                  <a:pt x="2144452" y="1286671"/>
                </a:lnTo>
                <a:lnTo>
                  <a:pt x="0" y="12866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文件管理器</a:t>
            </a:r>
          </a:p>
        </p:txBody>
      </p:sp>
      <p:sp>
        <p:nvSpPr>
          <p:cNvPr id="5" name="任意多边形: 形状 4"/>
          <p:cNvSpPr/>
          <p:nvPr/>
        </p:nvSpPr>
        <p:spPr>
          <a:xfrm>
            <a:off x="5242627" y="2540754"/>
            <a:ext cx="2124960" cy="1295173"/>
          </a:xfrm>
          <a:custGeom>
            <a:avLst/>
            <a:gdLst>
              <a:gd name="connsiteX0" fmla="*/ 0 w 2144452"/>
              <a:gd name="connsiteY0" fmla="*/ 0 h 1286671"/>
              <a:gd name="connsiteX1" fmla="*/ 2144452 w 2144452"/>
              <a:gd name="connsiteY1" fmla="*/ 0 h 1286671"/>
              <a:gd name="connsiteX2" fmla="*/ 2144452 w 2144452"/>
              <a:gd name="connsiteY2" fmla="*/ 1286671 h 1286671"/>
              <a:gd name="connsiteX3" fmla="*/ 0 w 2144452"/>
              <a:gd name="connsiteY3" fmla="*/ 1286671 h 1286671"/>
              <a:gd name="connsiteX4" fmla="*/ 0 w 2144452"/>
              <a:gd name="connsiteY4" fmla="*/ 0 h 128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452" h="1286671">
                <a:moveTo>
                  <a:pt x="0" y="0"/>
                </a:moveTo>
                <a:lnTo>
                  <a:pt x="2144452" y="0"/>
                </a:lnTo>
                <a:lnTo>
                  <a:pt x="2144452" y="1286671"/>
                </a:lnTo>
                <a:lnTo>
                  <a:pt x="0" y="128667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</a:t>
            </a:r>
          </a:p>
        </p:txBody>
      </p:sp>
      <p:sp>
        <p:nvSpPr>
          <p:cNvPr id="6" name="任意多边形: 形状 5"/>
          <p:cNvSpPr/>
          <p:nvPr/>
        </p:nvSpPr>
        <p:spPr>
          <a:xfrm>
            <a:off x="7603831" y="2540754"/>
            <a:ext cx="2124960" cy="1295173"/>
          </a:xfrm>
          <a:custGeom>
            <a:avLst/>
            <a:gdLst>
              <a:gd name="connsiteX0" fmla="*/ 0 w 2144452"/>
              <a:gd name="connsiteY0" fmla="*/ 0 h 1286671"/>
              <a:gd name="connsiteX1" fmla="*/ 2144452 w 2144452"/>
              <a:gd name="connsiteY1" fmla="*/ 0 h 1286671"/>
              <a:gd name="connsiteX2" fmla="*/ 2144452 w 2144452"/>
              <a:gd name="connsiteY2" fmla="*/ 1286671 h 1286671"/>
              <a:gd name="connsiteX3" fmla="*/ 0 w 2144452"/>
              <a:gd name="connsiteY3" fmla="*/ 1286671 h 1286671"/>
              <a:gd name="connsiteX4" fmla="*/ 0 w 2144452"/>
              <a:gd name="connsiteY4" fmla="*/ 0 h 128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452" h="1286671">
                <a:moveTo>
                  <a:pt x="0" y="0"/>
                </a:moveTo>
                <a:lnTo>
                  <a:pt x="2144452" y="0"/>
                </a:lnTo>
                <a:lnTo>
                  <a:pt x="2144452" y="1286671"/>
                </a:lnTo>
                <a:lnTo>
                  <a:pt x="0" y="12866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endPara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2881423" y="3975429"/>
            <a:ext cx="2124960" cy="1295173"/>
          </a:xfrm>
          <a:custGeom>
            <a:avLst/>
            <a:gdLst>
              <a:gd name="connsiteX0" fmla="*/ 0 w 2144452"/>
              <a:gd name="connsiteY0" fmla="*/ 0 h 1286671"/>
              <a:gd name="connsiteX1" fmla="*/ 2144452 w 2144452"/>
              <a:gd name="connsiteY1" fmla="*/ 0 h 1286671"/>
              <a:gd name="connsiteX2" fmla="*/ 2144452 w 2144452"/>
              <a:gd name="connsiteY2" fmla="*/ 1286671 h 1286671"/>
              <a:gd name="connsiteX3" fmla="*/ 0 w 2144452"/>
              <a:gd name="connsiteY3" fmla="*/ 1286671 h 1286671"/>
              <a:gd name="connsiteX4" fmla="*/ 0 w 2144452"/>
              <a:gd name="connsiteY4" fmla="*/ 0 h 128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452" h="1286671">
                <a:moveTo>
                  <a:pt x="0" y="0"/>
                </a:moveTo>
                <a:lnTo>
                  <a:pt x="2144452" y="0"/>
                </a:lnTo>
                <a:lnTo>
                  <a:pt x="2144452" y="1286671"/>
                </a:lnTo>
                <a:lnTo>
                  <a:pt x="0" y="128667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Shell</a:t>
            </a:r>
            <a:endParaRPr lang="zh-CN" altLang="en-US" sz="24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5242627" y="3975429"/>
            <a:ext cx="2124960" cy="1295173"/>
          </a:xfrm>
          <a:custGeom>
            <a:avLst/>
            <a:gdLst>
              <a:gd name="connsiteX0" fmla="*/ 0 w 2144452"/>
              <a:gd name="connsiteY0" fmla="*/ 0 h 1286671"/>
              <a:gd name="connsiteX1" fmla="*/ 2144452 w 2144452"/>
              <a:gd name="connsiteY1" fmla="*/ 0 h 1286671"/>
              <a:gd name="connsiteX2" fmla="*/ 2144452 w 2144452"/>
              <a:gd name="connsiteY2" fmla="*/ 1286671 h 1286671"/>
              <a:gd name="connsiteX3" fmla="*/ 0 w 2144452"/>
              <a:gd name="connsiteY3" fmla="*/ 1286671 h 1286671"/>
              <a:gd name="connsiteX4" fmla="*/ 0 w 2144452"/>
              <a:gd name="connsiteY4" fmla="*/ 0 h 128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452" h="1286671">
                <a:moveTo>
                  <a:pt x="0" y="0"/>
                </a:moveTo>
                <a:lnTo>
                  <a:pt x="2144452" y="0"/>
                </a:lnTo>
                <a:lnTo>
                  <a:pt x="2144452" y="1286671"/>
                </a:lnTo>
                <a:lnTo>
                  <a:pt x="0" y="12866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b="1" kern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IPython</a:t>
            </a:r>
            <a:r>
              <a:rPr lang="en-US" altLang="zh-CN" sz="24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Shell</a:t>
            </a:r>
            <a:endParaRPr lang="zh-CN" altLang="en-US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7603831" y="3987992"/>
            <a:ext cx="2124960" cy="1295173"/>
          </a:xfrm>
          <a:custGeom>
            <a:avLst/>
            <a:gdLst>
              <a:gd name="connsiteX0" fmla="*/ 0 w 2144452"/>
              <a:gd name="connsiteY0" fmla="*/ 0 h 1286671"/>
              <a:gd name="connsiteX1" fmla="*/ 2144452 w 2144452"/>
              <a:gd name="connsiteY1" fmla="*/ 0 h 1286671"/>
              <a:gd name="connsiteX2" fmla="*/ 2144452 w 2144452"/>
              <a:gd name="connsiteY2" fmla="*/ 1286671 h 1286671"/>
              <a:gd name="connsiteX3" fmla="*/ 0 w 2144452"/>
              <a:gd name="connsiteY3" fmla="*/ 1286671 h 1286671"/>
              <a:gd name="connsiteX4" fmla="*/ 0 w 2144452"/>
              <a:gd name="connsiteY4" fmla="*/ 0 h 128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452" h="1286671">
                <a:moveTo>
                  <a:pt x="0" y="0"/>
                </a:moveTo>
                <a:lnTo>
                  <a:pt x="2144452" y="0"/>
                </a:lnTo>
                <a:lnTo>
                  <a:pt x="2144452" y="1286671"/>
                </a:lnTo>
                <a:lnTo>
                  <a:pt x="0" y="128667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b="1" kern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IPython</a:t>
            </a:r>
            <a:r>
              <a:rPr lang="en-US" altLang="zh-CN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endParaRPr lang="zh-CN" altLang="en-US" sz="24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2881423" y="5422667"/>
            <a:ext cx="2124960" cy="1295173"/>
          </a:xfrm>
          <a:custGeom>
            <a:avLst/>
            <a:gdLst>
              <a:gd name="connsiteX0" fmla="*/ 0 w 2144452"/>
              <a:gd name="connsiteY0" fmla="*/ 0 h 1286671"/>
              <a:gd name="connsiteX1" fmla="*/ 2144452 w 2144452"/>
              <a:gd name="connsiteY1" fmla="*/ 0 h 1286671"/>
              <a:gd name="connsiteX2" fmla="*/ 2144452 w 2144452"/>
              <a:gd name="connsiteY2" fmla="*/ 1286671 h 1286671"/>
              <a:gd name="connsiteX3" fmla="*/ 0 w 2144452"/>
              <a:gd name="connsiteY3" fmla="*/ 1286671 h 1286671"/>
              <a:gd name="connsiteX4" fmla="*/ 0 w 2144452"/>
              <a:gd name="connsiteY4" fmla="*/ 0 h 128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452" h="1286671">
                <a:moveTo>
                  <a:pt x="0" y="0"/>
                </a:moveTo>
                <a:lnTo>
                  <a:pt x="2144452" y="0"/>
                </a:lnTo>
                <a:lnTo>
                  <a:pt x="2144452" y="1286671"/>
                </a:lnTo>
                <a:lnTo>
                  <a:pt x="0" y="12866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聊天室</a:t>
            </a:r>
            <a:r>
              <a:rPr lang="en-US" altLang="zh-CN" sz="24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</a:p>
        </p:txBody>
      </p:sp>
      <p:sp>
        <p:nvSpPr>
          <p:cNvPr id="14" name="任意多边形: 形状 13"/>
          <p:cNvSpPr/>
          <p:nvPr/>
        </p:nvSpPr>
        <p:spPr>
          <a:xfrm>
            <a:off x="5242627" y="5435231"/>
            <a:ext cx="2124960" cy="1295173"/>
          </a:xfrm>
          <a:custGeom>
            <a:avLst/>
            <a:gdLst>
              <a:gd name="connsiteX0" fmla="*/ 0 w 2144452"/>
              <a:gd name="connsiteY0" fmla="*/ 0 h 1286671"/>
              <a:gd name="connsiteX1" fmla="*/ 2144452 w 2144452"/>
              <a:gd name="connsiteY1" fmla="*/ 0 h 1286671"/>
              <a:gd name="connsiteX2" fmla="*/ 2144452 w 2144452"/>
              <a:gd name="connsiteY2" fmla="*/ 1286671 h 1286671"/>
              <a:gd name="connsiteX3" fmla="*/ 0 w 2144452"/>
              <a:gd name="connsiteY3" fmla="*/ 1286671 h 1286671"/>
              <a:gd name="connsiteX4" fmla="*/ 0 w 2144452"/>
              <a:gd name="connsiteY4" fmla="*/ 0 h 128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452" h="1286671">
                <a:moveTo>
                  <a:pt x="0" y="0"/>
                </a:moveTo>
                <a:lnTo>
                  <a:pt x="2144452" y="0"/>
                </a:lnTo>
                <a:lnTo>
                  <a:pt x="2144452" y="1286671"/>
                </a:lnTo>
                <a:lnTo>
                  <a:pt x="0" y="128667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高级分析</a:t>
            </a:r>
          </a:p>
        </p:txBody>
      </p:sp>
      <p:sp>
        <p:nvSpPr>
          <p:cNvPr id="15" name="任意多边形: 形状 14"/>
          <p:cNvSpPr/>
          <p:nvPr/>
        </p:nvSpPr>
        <p:spPr>
          <a:xfrm>
            <a:off x="7603831" y="5435231"/>
            <a:ext cx="2124960" cy="1295173"/>
          </a:xfrm>
          <a:custGeom>
            <a:avLst/>
            <a:gdLst>
              <a:gd name="connsiteX0" fmla="*/ 0 w 2144452"/>
              <a:gd name="connsiteY0" fmla="*/ 0 h 1286671"/>
              <a:gd name="connsiteX1" fmla="*/ 2144452 w 2144452"/>
              <a:gd name="connsiteY1" fmla="*/ 0 h 1286671"/>
              <a:gd name="connsiteX2" fmla="*/ 2144452 w 2144452"/>
              <a:gd name="connsiteY2" fmla="*/ 1286671 h 1286671"/>
              <a:gd name="connsiteX3" fmla="*/ 0 w 2144452"/>
              <a:gd name="connsiteY3" fmla="*/ 1286671 h 1286671"/>
              <a:gd name="connsiteX4" fmla="*/ 0 w 2144452"/>
              <a:gd name="connsiteY4" fmla="*/ 0 h 128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452" h="1286671">
                <a:moveTo>
                  <a:pt x="0" y="0"/>
                </a:moveTo>
                <a:lnTo>
                  <a:pt x="2144452" y="0"/>
                </a:lnTo>
                <a:lnTo>
                  <a:pt x="2144452" y="1286671"/>
                </a:lnTo>
                <a:lnTo>
                  <a:pt x="0" y="12866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sz="2400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5" grpId="0" animBg="1"/>
      <p:bldP spid="6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90578" y="2898239"/>
            <a:ext cx="4405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Python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</a:p>
        </p:txBody>
      </p:sp>
      <p:sp>
        <p:nvSpPr>
          <p:cNvPr id="6" name="矩形 5"/>
          <p:cNvSpPr/>
          <p:nvPr/>
        </p:nvSpPr>
        <p:spPr>
          <a:xfrm>
            <a:off x="8322264" y="2893790"/>
            <a:ext cx="3869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Python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22264" y="4154120"/>
            <a:ext cx="5039604" cy="662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IPython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22264" y="3417010"/>
            <a:ext cx="5039604" cy="662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Spyder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104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——Python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调用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48322" y="2685928"/>
            <a:ext cx="11281719" cy="617838"/>
            <a:chOff x="448322" y="2685928"/>
            <a:chExt cx="11281719" cy="617838"/>
          </a:xfrm>
        </p:grpSpPr>
        <p:sp>
          <p:nvSpPr>
            <p:cNvPr id="15" name="矩形 14"/>
            <p:cNvSpPr/>
            <p:nvPr/>
          </p:nvSpPr>
          <p:spPr>
            <a:xfrm>
              <a:off x="448322" y="2685928"/>
              <a:ext cx="11281719" cy="6178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81368" y="2794792"/>
              <a:ext cx="3986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python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46773" y="2794792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启动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Python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8322" y="3412782"/>
            <a:ext cx="11281719" cy="617838"/>
            <a:chOff x="448322" y="3412782"/>
            <a:chExt cx="11281719" cy="617838"/>
          </a:xfrm>
        </p:grpSpPr>
        <p:grpSp>
          <p:nvGrpSpPr>
            <p:cNvPr id="3" name="组合 2"/>
            <p:cNvGrpSpPr/>
            <p:nvPr/>
          </p:nvGrpSpPr>
          <p:grpSpPr>
            <a:xfrm>
              <a:off x="448322" y="3412782"/>
              <a:ext cx="11281719" cy="617838"/>
              <a:chOff x="448322" y="3412782"/>
              <a:chExt cx="11281719" cy="61783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448322" y="3412782"/>
                <a:ext cx="11281719" cy="61783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81368" y="3521646"/>
                <a:ext cx="44811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exit()</a:t>
                </a:r>
                <a:endParaRPr lang="zh-CN" alt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2346773" y="3521646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退出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Python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22" y="4243166"/>
            <a:ext cx="11281719" cy="239077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284989" y="4246549"/>
            <a:ext cx="717703" cy="2883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43153" y="6345560"/>
            <a:ext cx="717703" cy="2883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104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——Spyder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Spyder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简介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 flipH="1">
            <a:off x="713797" y="2482978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Spyder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是一个交互式开发环境（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），即用于编写及运行代码的应用程序。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65656" y="4644834"/>
            <a:ext cx="1619587" cy="1390463"/>
            <a:chOff x="1765656" y="4644834"/>
            <a:chExt cx="1619587" cy="1390463"/>
          </a:xfrm>
        </p:grpSpPr>
        <p:grpSp>
          <p:nvGrpSpPr>
            <p:cNvPr id="2" name="组合 1"/>
            <p:cNvGrpSpPr/>
            <p:nvPr/>
          </p:nvGrpSpPr>
          <p:grpSpPr>
            <a:xfrm>
              <a:off x="1765656" y="4644834"/>
              <a:ext cx="1619587" cy="1390463"/>
              <a:chOff x="1765656" y="4644834"/>
              <a:chExt cx="1619587" cy="1390463"/>
            </a:xfrm>
          </p:grpSpPr>
          <p:sp>
            <p:nvSpPr>
              <p:cNvPr id="46" name="六边形 45"/>
              <p:cNvSpPr/>
              <p:nvPr/>
            </p:nvSpPr>
            <p:spPr>
              <a:xfrm>
                <a:off x="1765656" y="4644834"/>
                <a:ext cx="1619587" cy="1390463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7" name="六边形 46"/>
              <p:cNvSpPr/>
              <p:nvPr/>
            </p:nvSpPr>
            <p:spPr>
              <a:xfrm>
                <a:off x="2875150" y="5850618"/>
                <a:ext cx="188923" cy="162843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4" name="文本框 63"/>
            <p:cNvSpPr txBox="1"/>
            <p:nvPr/>
          </p:nvSpPr>
          <p:spPr>
            <a:xfrm>
              <a:off x="1916082" y="5119225"/>
              <a:ext cx="1443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高亮显示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159393" y="3876137"/>
            <a:ext cx="1619587" cy="1390463"/>
            <a:chOff x="3159393" y="3876137"/>
            <a:chExt cx="1619587" cy="1390463"/>
          </a:xfrm>
        </p:grpSpPr>
        <p:sp>
          <p:nvSpPr>
            <p:cNvPr id="52" name="任意多边形: 形状 51"/>
            <p:cNvSpPr/>
            <p:nvPr/>
          </p:nvSpPr>
          <p:spPr>
            <a:xfrm>
              <a:off x="3159393" y="3876137"/>
              <a:ext cx="1619587" cy="1390463"/>
            </a:xfrm>
            <a:custGeom>
              <a:avLst/>
              <a:gdLst>
                <a:gd name="connsiteX0" fmla="*/ 0 w 1619587"/>
                <a:gd name="connsiteY0" fmla="*/ 695232 h 1390463"/>
                <a:gd name="connsiteX1" fmla="*/ 347616 w 1619587"/>
                <a:gd name="connsiteY1" fmla="*/ 0 h 1390463"/>
                <a:gd name="connsiteX2" fmla="*/ 1271971 w 1619587"/>
                <a:gd name="connsiteY2" fmla="*/ 0 h 1390463"/>
                <a:gd name="connsiteX3" fmla="*/ 1619587 w 1619587"/>
                <a:gd name="connsiteY3" fmla="*/ 695232 h 1390463"/>
                <a:gd name="connsiteX4" fmla="*/ 1271971 w 1619587"/>
                <a:gd name="connsiteY4" fmla="*/ 1390463 h 1390463"/>
                <a:gd name="connsiteX5" fmla="*/ 347616 w 1619587"/>
                <a:gd name="connsiteY5" fmla="*/ 1390463 h 1390463"/>
                <a:gd name="connsiteX6" fmla="*/ 0 w 1619587"/>
                <a:gd name="connsiteY6" fmla="*/ 695232 h 1390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587" h="1390463">
                  <a:moveTo>
                    <a:pt x="0" y="695232"/>
                  </a:moveTo>
                  <a:lnTo>
                    <a:pt x="347616" y="0"/>
                  </a:lnTo>
                  <a:lnTo>
                    <a:pt x="1271971" y="0"/>
                  </a:lnTo>
                  <a:lnTo>
                    <a:pt x="1619587" y="695232"/>
                  </a:lnTo>
                  <a:lnTo>
                    <a:pt x="1271971" y="1390463"/>
                  </a:lnTo>
                  <a:lnTo>
                    <a:pt x="347616" y="1390463"/>
                  </a:lnTo>
                  <a:lnTo>
                    <a:pt x="0" y="6952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0838" tIns="291551" rIns="250837" bIns="291551" numCol="1" spcCol="1270" anchor="ctr" anchorCtr="0">
              <a:noAutofit/>
            </a:bodyPr>
            <a:lstStyle/>
            <a:p>
              <a:pPr marL="0" lvl="0" indent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6000" kern="1200"/>
            </a:p>
          </p:txBody>
        </p:sp>
        <p:sp>
          <p:nvSpPr>
            <p:cNvPr id="53" name="六边形 52"/>
            <p:cNvSpPr/>
            <p:nvPr/>
          </p:nvSpPr>
          <p:spPr>
            <a:xfrm>
              <a:off x="4268888" y="3902415"/>
              <a:ext cx="188923" cy="162843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文本框 64"/>
            <p:cNvSpPr txBox="1"/>
            <p:nvPr/>
          </p:nvSpPr>
          <p:spPr>
            <a:xfrm>
              <a:off x="3292498" y="4335951"/>
              <a:ext cx="1443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内省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59393" y="5413531"/>
            <a:ext cx="1619587" cy="1390463"/>
            <a:chOff x="3159393" y="5413531"/>
            <a:chExt cx="1619587" cy="1390463"/>
          </a:xfrm>
        </p:grpSpPr>
        <p:sp>
          <p:nvSpPr>
            <p:cNvPr id="44" name="任意多边形: 形状 43"/>
            <p:cNvSpPr/>
            <p:nvPr/>
          </p:nvSpPr>
          <p:spPr>
            <a:xfrm>
              <a:off x="3159393" y="5413531"/>
              <a:ext cx="1619587" cy="1390463"/>
            </a:xfrm>
            <a:custGeom>
              <a:avLst/>
              <a:gdLst>
                <a:gd name="connsiteX0" fmla="*/ 0 w 1619587"/>
                <a:gd name="connsiteY0" fmla="*/ 695232 h 1390463"/>
                <a:gd name="connsiteX1" fmla="*/ 347616 w 1619587"/>
                <a:gd name="connsiteY1" fmla="*/ 0 h 1390463"/>
                <a:gd name="connsiteX2" fmla="*/ 1271971 w 1619587"/>
                <a:gd name="connsiteY2" fmla="*/ 0 h 1390463"/>
                <a:gd name="connsiteX3" fmla="*/ 1619587 w 1619587"/>
                <a:gd name="connsiteY3" fmla="*/ 695232 h 1390463"/>
                <a:gd name="connsiteX4" fmla="*/ 1271971 w 1619587"/>
                <a:gd name="connsiteY4" fmla="*/ 1390463 h 1390463"/>
                <a:gd name="connsiteX5" fmla="*/ 347616 w 1619587"/>
                <a:gd name="connsiteY5" fmla="*/ 1390463 h 1390463"/>
                <a:gd name="connsiteX6" fmla="*/ 0 w 1619587"/>
                <a:gd name="connsiteY6" fmla="*/ 695232 h 1390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587" h="1390463">
                  <a:moveTo>
                    <a:pt x="0" y="695232"/>
                  </a:moveTo>
                  <a:lnTo>
                    <a:pt x="347616" y="0"/>
                  </a:lnTo>
                  <a:lnTo>
                    <a:pt x="1271971" y="0"/>
                  </a:lnTo>
                  <a:lnTo>
                    <a:pt x="1619587" y="695232"/>
                  </a:lnTo>
                  <a:lnTo>
                    <a:pt x="1271971" y="1390463"/>
                  </a:lnTo>
                  <a:lnTo>
                    <a:pt x="347616" y="1390463"/>
                  </a:lnTo>
                  <a:lnTo>
                    <a:pt x="0" y="6952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0838" tIns="262341" rIns="250837" bIns="262341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700" kern="1200"/>
            </a:p>
          </p:txBody>
        </p:sp>
        <p:sp>
          <p:nvSpPr>
            <p:cNvPr id="45" name="六边形 44"/>
            <p:cNvSpPr/>
            <p:nvPr/>
          </p:nvSpPr>
          <p:spPr>
            <a:xfrm>
              <a:off x="3198037" y="6035298"/>
              <a:ext cx="188923" cy="162843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6" name="文本框 65"/>
            <p:cNvSpPr txBox="1"/>
            <p:nvPr/>
          </p:nvSpPr>
          <p:spPr>
            <a:xfrm>
              <a:off x="3249372" y="5696039"/>
              <a:ext cx="14437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553131" y="3103000"/>
            <a:ext cx="1636696" cy="1390463"/>
            <a:chOff x="4553131" y="3103000"/>
            <a:chExt cx="1636696" cy="1390463"/>
          </a:xfrm>
        </p:grpSpPr>
        <p:sp>
          <p:nvSpPr>
            <p:cNvPr id="54" name="六边形 53"/>
            <p:cNvSpPr/>
            <p:nvPr/>
          </p:nvSpPr>
          <p:spPr>
            <a:xfrm>
              <a:off x="4553131" y="3103000"/>
              <a:ext cx="1619587" cy="1390463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六边形 54"/>
            <p:cNvSpPr/>
            <p:nvPr/>
          </p:nvSpPr>
          <p:spPr>
            <a:xfrm>
              <a:off x="4598645" y="3719215"/>
              <a:ext cx="188923" cy="162843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7" name="文本框 66"/>
            <p:cNvSpPr txBox="1"/>
            <p:nvPr/>
          </p:nvSpPr>
          <p:spPr>
            <a:xfrm>
              <a:off x="4746093" y="3569914"/>
              <a:ext cx="1443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项目管理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53131" y="4640393"/>
            <a:ext cx="1619587" cy="1390463"/>
            <a:chOff x="4553131" y="4640393"/>
            <a:chExt cx="1619587" cy="1390463"/>
          </a:xfrm>
        </p:grpSpPr>
        <p:sp>
          <p:nvSpPr>
            <p:cNvPr id="48" name="任意多边形: 形状 47"/>
            <p:cNvSpPr/>
            <p:nvPr/>
          </p:nvSpPr>
          <p:spPr>
            <a:xfrm>
              <a:off x="4553131" y="4640393"/>
              <a:ext cx="1619587" cy="1390463"/>
            </a:xfrm>
            <a:custGeom>
              <a:avLst/>
              <a:gdLst>
                <a:gd name="connsiteX0" fmla="*/ 0 w 1619587"/>
                <a:gd name="connsiteY0" fmla="*/ 695232 h 1390463"/>
                <a:gd name="connsiteX1" fmla="*/ 347616 w 1619587"/>
                <a:gd name="connsiteY1" fmla="*/ 0 h 1390463"/>
                <a:gd name="connsiteX2" fmla="*/ 1271971 w 1619587"/>
                <a:gd name="connsiteY2" fmla="*/ 0 h 1390463"/>
                <a:gd name="connsiteX3" fmla="*/ 1619587 w 1619587"/>
                <a:gd name="connsiteY3" fmla="*/ 695232 h 1390463"/>
                <a:gd name="connsiteX4" fmla="*/ 1271971 w 1619587"/>
                <a:gd name="connsiteY4" fmla="*/ 1390463 h 1390463"/>
                <a:gd name="connsiteX5" fmla="*/ 347616 w 1619587"/>
                <a:gd name="connsiteY5" fmla="*/ 1390463 h 1390463"/>
                <a:gd name="connsiteX6" fmla="*/ 0 w 1619587"/>
                <a:gd name="connsiteY6" fmla="*/ 695232 h 1390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587" h="1390463">
                  <a:moveTo>
                    <a:pt x="0" y="695232"/>
                  </a:moveTo>
                  <a:lnTo>
                    <a:pt x="347616" y="0"/>
                  </a:lnTo>
                  <a:lnTo>
                    <a:pt x="1271971" y="0"/>
                  </a:lnTo>
                  <a:lnTo>
                    <a:pt x="1619587" y="695232"/>
                  </a:lnTo>
                  <a:lnTo>
                    <a:pt x="1271971" y="1390463"/>
                  </a:lnTo>
                  <a:lnTo>
                    <a:pt x="347616" y="1390463"/>
                  </a:lnTo>
                  <a:lnTo>
                    <a:pt x="0" y="6952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0838" tIns="291551" rIns="250837" bIns="291551" numCol="1" spcCol="1270" anchor="ctr" anchorCtr="0">
              <a:noAutofit/>
            </a:bodyPr>
            <a:lstStyle/>
            <a:p>
              <a:pPr marL="0" lvl="0" indent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6000" kern="1200"/>
            </a:p>
          </p:txBody>
        </p:sp>
        <p:sp>
          <p:nvSpPr>
            <p:cNvPr id="49" name="六边形 48"/>
            <p:cNvSpPr/>
            <p:nvPr/>
          </p:nvSpPr>
          <p:spPr>
            <a:xfrm>
              <a:off x="5667778" y="5843216"/>
              <a:ext cx="188923" cy="162843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8" name="文本框 67"/>
            <p:cNvSpPr txBox="1"/>
            <p:nvPr/>
          </p:nvSpPr>
          <p:spPr>
            <a:xfrm>
              <a:off x="4643109" y="4986621"/>
              <a:ext cx="14437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即时代码检查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946011" y="3873177"/>
            <a:ext cx="1619587" cy="1390463"/>
            <a:chOff x="5946011" y="3873177"/>
            <a:chExt cx="1619587" cy="1390463"/>
          </a:xfrm>
        </p:grpSpPr>
        <p:sp>
          <p:nvSpPr>
            <p:cNvPr id="56" name="任意多边形: 形状 55"/>
            <p:cNvSpPr/>
            <p:nvPr/>
          </p:nvSpPr>
          <p:spPr>
            <a:xfrm>
              <a:off x="5946011" y="3873177"/>
              <a:ext cx="1619587" cy="1390463"/>
            </a:xfrm>
            <a:custGeom>
              <a:avLst/>
              <a:gdLst>
                <a:gd name="connsiteX0" fmla="*/ 0 w 1619587"/>
                <a:gd name="connsiteY0" fmla="*/ 695232 h 1390463"/>
                <a:gd name="connsiteX1" fmla="*/ 347616 w 1619587"/>
                <a:gd name="connsiteY1" fmla="*/ 0 h 1390463"/>
                <a:gd name="connsiteX2" fmla="*/ 1271971 w 1619587"/>
                <a:gd name="connsiteY2" fmla="*/ 0 h 1390463"/>
                <a:gd name="connsiteX3" fmla="*/ 1619587 w 1619587"/>
                <a:gd name="connsiteY3" fmla="*/ 695232 h 1390463"/>
                <a:gd name="connsiteX4" fmla="*/ 1271971 w 1619587"/>
                <a:gd name="connsiteY4" fmla="*/ 1390463 h 1390463"/>
                <a:gd name="connsiteX5" fmla="*/ 347616 w 1619587"/>
                <a:gd name="connsiteY5" fmla="*/ 1390463 h 1390463"/>
                <a:gd name="connsiteX6" fmla="*/ 0 w 1619587"/>
                <a:gd name="connsiteY6" fmla="*/ 695232 h 1390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587" h="1390463">
                  <a:moveTo>
                    <a:pt x="0" y="695232"/>
                  </a:moveTo>
                  <a:lnTo>
                    <a:pt x="347616" y="0"/>
                  </a:lnTo>
                  <a:lnTo>
                    <a:pt x="1271971" y="0"/>
                  </a:lnTo>
                  <a:lnTo>
                    <a:pt x="1619587" y="695232"/>
                  </a:lnTo>
                  <a:lnTo>
                    <a:pt x="1271971" y="1390463"/>
                  </a:lnTo>
                  <a:lnTo>
                    <a:pt x="347616" y="1390463"/>
                  </a:lnTo>
                  <a:lnTo>
                    <a:pt x="0" y="6952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0838" tIns="262341" rIns="250837" bIns="262341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700" kern="1200"/>
            </a:p>
          </p:txBody>
        </p:sp>
        <p:sp>
          <p:nvSpPr>
            <p:cNvPr id="57" name="六边形 56"/>
            <p:cNvSpPr/>
            <p:nvPr/>
          </p:nvSpPr>
          <p:spPr>
            <a:xfrm>
              <a:off x="7347477" y="4489392"/>
              <a:ext cx="188923" cy="162843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文本框 68"/>
            <p:cNvSpPr txBox="1"/>
            <p:nvPr/>
          </p:nvSpPr>
          <p:spPr>
            <a:xfrm>
              <a:off x="6054238" y="4324929"/>
              <a:ext cx="1443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调试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46011" y="5410570"/>
            <a:ext cx="1779541" cy="1390463"/>
            <a:chOff x="5946011" y="5410570"/>
            <a:chExt cx="1779541" cy="1390463"/>
          </a:xfrm>
        </p:grpSpPr>
        <p:sp>
          <p:nvSpPr>
            <p:cNvPr id="50" name="六边形 49"/>
            <p:cNvSpPr/>
            <p:nvPr/>
          </p:nvSpPr>
          <p:spPr>
            <a:xfrm>
              <a:off x="5946011" y="5410570"/>
              <a:ext cx="1619587" cy="1390463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六边形 50"/>
            <p:cNvSpPr/>
            <p:nvPr/>
          </p:nvSpPr>
          <p:spPr>
            <a:xfrm>
              <a:off x="5985513" y="6029376"/>
              <a:ext cx="188923" cy="162843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文本框 69"/>
            <p:cNvSpPr txBox="1"/>
            <p:nvPr/>
          </p:nvSpPr>
          <p:spPr>
            <a:xfrm>
              <a:off x="6281818" y="5852227"/>
              <a:ext cx="1443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控制台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339749" y="3117804"/>
            <a:ext cx="1619587" cy="1390463"/>
            <a:chOff x="7339749" y="3117804"/>
            <a:chExt cx="1619587" cy="1390463"/>
          </a:xfrm>
        </p:grpSpPr>
        <p:sp>
          <p:nvSpPr>
            <p:cNvPr id="60" name="任意多边形: 形状 59"/>
            <p:cNvSpPr/>
            <p:nvPr/>
          </p:nvSpPr>
          <p:spPr>
            <a:xfrm>
              <a:off x="7339749" y="3117804"/>
              <a:ext cx="1619587" cy="1390463"/>
            </a:xfrm>
            <a:custGeom>
              <a:avLst/>
              <a:gdLst>
                <a:gd name="connsiteX0" fmla="*/ 0 w 1619587"/>
                <a:gd name="connsiteY0" fmla="*/ 695232 h 1390463"/>
                <a:gd name="connsiteX1" fmla="*/ 347616 w 1619587"/>
                <a:gd name="connsiteY1" fmla="*/ 0 h 1390463"/>
                <a:gd name="connsiteX2" fmla="*/ 1271971 w 1619587"/>
                <a:gd name="connsiteY2" fmla="*/ 0 h 1390463"/>
                <a:gd name="connsiteX3" fmla="*/ 1619587 w 1619587"/>
                <a:gd name="connsiteY3" fmla="*/ 695232 h 1390463"/>
                <a:gd name="connsiteX4" fmla="*/ 1271971 w 1619587"/>
                <a:gd name="connsiteY4" fmla="*/ 1390463 h 1390463"/>
                <a:gd name="connsiteX5" fmla="*/ 347616 w 1619587"/>
                <a:gd name="connsiteY5" fmla="*/ 1390463 h 1390463"/>
                <a:gd name="connsiteX6" fmla="*/ 0 w 1619587"/>
                <a:gd name="connsiteY6" fmla="*/ 695232 h 1390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587" h="1390463">
                  <a:moveTo>
                    <a:pt x="0" y="695232"/>
                  </a:moveTo>
                  <a:lnTo>
                    <a:pt x="347616" y="0"/>
                  </a:lnTo>
                  <a:lnTo>
                    <a:pt x="1271971" y="0"/>
                  </a:lnTo>
                  <a:lnTo>
                    <a:pt x="1619587" y="695232"/>
                  </a:lnTo>
                  <a:lnTo>
                    <a:pt x="1271971" y="1390463"/>
                  </a:lnTo>
                  <a:lnTo>
                    <a:pt x="347616" y="1390463"/>
                  </a:lnTo>
                  <a:lnTo>
                    <a:pt x="0" y="6952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0838" tIns="262341" rIns="250837" bIns="262341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700" kern="1200"/>
            </a:p>
          </p:txBody>
        </p:sp>
        <p:sp>
          <p:nvSpPr>
            <p:cNvPr id="61" name="六边形 60"/>
            <p:cNvSpPr/>
            <p:nvPr/>
          </p:nvSpPr>
          <p:spPr>
            <a:xfrm>
              <a:off x="8741215" y="3741051"/>
              <a:ext cx="188923" cy="162843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1" name="文本框 70"/>
            <p:cNvSpPr txBox="1"/>
            <p:nvPr/>
          </p:nvSpPr>
          <p:spPr>
            <a:xfrm>
              <a:off x="7458229" y="3357385"/>
              <a:ext cx="14437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管理器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339749" y="4654827"/>
            <a:ext cx="1619587" cy="1390463"/>
            <a:chOff x="7339749" y="4654827"/>
            <a:chExt cx="1619587" cy="1390463"/>
          </a:xfrm>
        </p:grpSpPr>
        <p:sp>
          <p:nvSpPr>
            <p:cNvPr id="58" name="六边形 57"/>
            <p:cNvSpPr/>
            <p:nvPr/>
          </p:nvSpPr>
          <p:spPr>
            <a:xfrm>
              <a:off x="7339749" y="4654827"/>
              <a:ext cx="1619587" cy="1390463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六边形 58"/>
            <p:cNvSpPr/>
            <p:nvPr/>
          </p:nvSpPr>
          <p:spPr>
            <a:xfrm>
              <a:off x="7655766" y="4679993"/>
              <a:ext cx="188923" cy="162843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文本框 63"/>
            <p:cNvSpPr txBox="1"/>
            <p:nvPr/>
          </p:nvSpPr>
          <p:spPr>
            <a:xfrm>
              <a:off x="7427675" y="4932033"/>
              <a:ext cx="14437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检查器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733486" y="3893532"/>
            <a:ext cx="1619587" cy="1390463"/>
            <a:chOff x="8733486" y="3893532"/>
            <a:chExt cx="1619587" cy="1390463"/>
          </a:xfrm>
        </p:grpSpPr>
        <p:sp>
          <p:nvSpPr>
            <p:cNvPr id="62" name="六边形 61"/>
            <p:cNvSpPr/>
            <p:nvPr/>
          </p:nvSpPr>
          <p:spPr>
            <a:xfrm>
              <a:off x="8733486" y="3893532"/>
              <a:ext cx="1619587" cy="1390463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六边形 62"/>
            <p:cNvSpPr/>
            <p:nvPr/>
          </p:nvSpPr>
          <p:spPr>
            <a:xfrm>
              <a:off x="9056373" y="3924620"/>
              <a:ext cx="188923" cy="162843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3" name="文本框 63"/>
            <p:cNvSpPr txBox="1"/>
            <p:nvPr/>
          </p:nvSpPr>
          <p:spPr>
            <a:xfrm>
              <a:off x="8871409" y="4345326"/>
              <a:ext cx="1443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其他特性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1009" r="1894"/>
          <a:stretch>
            <a:fillRect/>
          </a:stretch>
        </p:blipFill>
        <p:spPr>
          <a:xfrm>
            <a:off x="5986493" y="3308634"/>
            <a:ext cx="5743548" cy="354936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104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——Spyder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Spyder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调用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48322" y="2685928"/>
            <a:ext cx="11281719" cy="617838"/>
            <a:chOff x="448322" y="2685928"/>
            <a:chExt cx="11281719" cy="617838"/>
          </a:xfrm>
        </p:grpSpPr>
        <p:sp>
          <p:nvSpPr>
            <p:cNvPr id="15" name="矩形 14"/>
            <p:cNvSpPr/>
            <p:nvPr/>
          </p:nvSpPr>
          <p:spPr>
            <a:xfrm>
              <a:off x="448322" y="2685928"/>
              <a:ext cx="11281719" cy="6178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81368" y="2794792"/>
              <a:ext cx="3986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spyder</a:t>
              </a:r>
              <a:endPara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46773" y="2794792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启动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Spyder IDE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895944" y="3615068"/>
            <a:ext cx="221127" cy="2201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l="1053" r="818"/>
          <a:stretch>
            <a:fillRect/>
          </a:stretch>
        </p:blipFill>
        <p:spPr>
          <a:xfrm>
            <a:off x="448321" y="3306702"/>
            <a:ext cx="5580259" cy="3551298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298238" y="4887678"/>
            <a:ext cx="1621272" cy="403046"/>
            <a:chOff x="5698588" y="4748621"/>
            <a:chExt cx="2082082" cy="403046"/>
          </a:xfrm>
        </p:grpSpPr>
        <p:sp>
          <p:nvSpPr>
            <p:cNvPr id="22" name="矩形: 圆角 21"/>
            <p:cNvSpPr/>
            <p:nvPr/>
          </p:nvSpPr>
          <p:spPr>
            <a:xfrm>
              <a:off x="5698588" y="4751557"/>
              <a:ext cx="2082082" cy="400110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884287" y="4748621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文本编辑器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231260" y="4299976"/>
            <a:ext cx="1621272" cy="403046"/>
            <a:chOff x="5698588" y="4748621"/>
            <a:chExt cx="2082082" cy="403046"/>
          </a:xfrm>
        </p:grpSpPr>
        <p:sp>
          <p:nvSpPr>
            <p:cNvPr id="45" name="矩形: 圆角 44"/>
            <p:cNvSpPr/>
            <p:nvPr/>
          </p:nvSpPr>
          <p:spPr>
            <a:xfrm>
              <a:off x="5698588" y="4751557"/>
              <a:ext cx="2082082" cy="400110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870632" y="4748621"/>
              <a:ext cx="171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变量检查器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195101" y="5782776"/>
            <a:ext cx="1709569" cy="403046"/>
            <a:chOff x="5652157" y="4748621"/>
            <a:chExt cx="2195478" cy="403046"/>
          </a:xfrm>
        </p:grpSpPr>
        <p:sp>
          <p:nvSpPr>
            <p:cNvPr id="48" name="矩形: 圆角 47"/>
            <p:cNvSpPr/>
            <p:nvPr/>
          </p:nvSpPr>
          <p:spPr>
            <a:xfrm>
              <a:off x="5698588" y="4751557"/>
              <a:ext cx="2082082" cy="400110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652157" y="4748621"/>
              <a:ext cx="2195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控制台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836409" y="4856900"/>
            <a:ext cx="1621272" cy="400110"/>
            <a:chOff x="5698588" y="4751557"/>
            <a:chExt cx="2082082" cy="400110"/>
          </a:xfrm>
        </p:grpSpPr>
        <p:sp>
          <p:nvSpPr>
            <p:cNvPr id="51" name="矩形: 圆角 50"/>
            <p:cNvSpPr/>
            <p:nvPr/>
          </p:nvSpPr>
          <p:spPr>
            <a:xfrm>
              <a:off x="5698588" y="4751557"/>
              <a:ext cx="2082082" cy="400110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829667" y="4759254"/>
              <a:ext cx="1779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输入代码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9775360" y="5585657"/>
            <a:ext cx="1621272" cy="400110"/>
            <a:chOff x="5698588" y="4751557"/>
            <a:chExt cx="2082082" cy="400110"/>
          </a:xfrm>
        </p:grpSpPr>
        <p:sp>
          <p:nvSpPr>
            <p:cNvPr id="54" name="矩形: 圆角 53"/>
            <p:cNvSpPr/>
            <p:nvPr/>
          </p:nvSpPr>
          <p:spPr>
            <a:xfrm>
              <a:off x="5698588" y="4751557"/>
              <a:ext cx="2082082" cy="400110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829667" y="4759254"/>
              <a:ext cx="1779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237152" y="3526568"/>
            <a:ext cx="1621272" cy="400110"/>
            <a:chOff x="5698588" y="4751557"/>
            <a:chExt cx="2082082" cy="400110"/>
          </a:xfrm>
        </p:grpSpPr>
        <p:sp>
          <p:nvSpPr>
            <p:cNvPr id="57" name="矩形: 圆角 56"/>
            <p:cNvSpPr/>
            <p:nvPr/>
          </p:nvSpPr>
          <p:spPr>
            <a:xfrm>
              <a:off x="5698588" y="4751557"/>
              <a:ext cx="2082082" cy="400110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8" name="文本框 51"/>
            <p:cNvSpPr txBox="1"/>
            <p:nvPr/>
          </p:nvSpPr>
          <p:spPr>
            <a:xfrm>
              <a:off x="5829667" y="4759254"/>
              <a:ext cx="1779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单击运行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104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4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IPython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IPython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简介及调用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 flipH="1">
            <a:off x="745696" y="2482978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是另一个交互式开发环境（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），本身没有直接内建的编辑器。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448322" y="4212083"/>
            <a:ext cx="11281719" cy="617838"/>
            <a:chOff x="448322" y="2685928"/>
            <a:chExt cx="11281719" cy="617838"/>
          </a:xfrm>
        </p:grpSpPr>
        <p:sp>
          <p:nvSpPr>
            <p:cNvPr id="38" name="矩形 37"/>
            <p:cNvSpPr/>
            <p:nvPr/>
          </p:nvSpPr>
          <p:spPr>
            <a:xfrm>
              <a:off x="448322" y="2685928"/>
              <a:ext cx="11281719" cy="6178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92001" y="2794792"/>
              <a:ext cx="3986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ipython</a:t>
              </a:r>
              <a:endPara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57406" y="2794792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启动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IPython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IDE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 flipH="1">
            <a:off x="418506" y="3048630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 flipH="1">
            <a:off x="769231" y="3586438"/>
            <a:ext cx="1089701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基于系统和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shell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；不包含任何图形化功能。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30375"/>
          <a:stretch>
            <a:fillRect/>
          </a:stretch>
        </p:blipFill>
        <p:spPr>
          <a:xfrm>
            <a:off x="448322" y="5155301"/>
            <a:ext cx="11281719" cy="1319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0" grpId="0"/>
      <p:bldP spid="90" grpId="0"/>
      <p:bldP spid="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104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4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IPython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IPython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简介及调用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 flipH="1">
            <a:off x="745696" y="2482978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是另一个交互式开发环境（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），本身没有直接内建的编辑器。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448322" y="4212083"/>
            <a:ext cx="11281719" cy="617838"/>
            <a:chOff x="448322" y="2685928"/>
            <a:chExt cx="11281719" cy="617838"/>
          </a:xfrm>
        </p:grpSpPr>
        <p:sp>
          <p:nvSpPr>
            <p:cNvPr id="38" name="矩形 37"/>
            <p:cNvSpPr/>
            <p:nvPr/>
          </p:nvSpPr>
          <p:spPr>
            <a:xfrm>
              <a:off x="448322" y="2685928"/>
              <a:ext cx="11281719" cy="6178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92001" y="2794792"/>
              <a:ext cx="3986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ipython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qtconsole</a:t>
              </a:r>
              <a:endPara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388040" y="2806882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启动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IPython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QT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控制台</a:t>
              </a:r>
            </a:p>
          </p:txBody>
        </p:sp>
      </p:grpSp>
      <p:sp>
        <p:nvSpPr>
          <p:cNvPr id="90" name="文本框 89"/>
          <p:cNvSpPr txBox="1"/>
          <p:nvPr/>
        </p:nvSpPr>
        <p:spPr>
          <a:xfrm flipH="1">
            <a:off x="418506" y="3048630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</a:t>
            </a:r>
          </a:p>
        </p:txBody>
      </p:sp>
      <p:sp>
        <p:nvSpPr>
          <p:cNvPr id="91" name="文本框 90"/>
          <p:cNvSpPr txBox="1"/>
          <p:nvPr/>
        </p:nvSpPr>
        <p:spPr>
          <a:xfrm flipH="1">
            <a:off x="769231" y="3586438"/>
            <a:ext cx="1089701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图形用户界面框架；功能更丰富，允许在线图形。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835" r="894" b="1745"/>
          <a:stretch>
            <a:fillRect/>
          </a:stretch>
        </p:blipFill>
        <p:spPr>
          <a:xfrm>
            <a:off x="6698512" y="3145532"/>
            <a:ext cx="5031529" cy="3672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104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4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IPython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IPython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简介及调用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 flipH="1">
            <a:off x="745696" y="2482978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是另一个交互式开发环境（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），本身没有直接内建的编辑器。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448322" y="4212083"/>
            <a:ext cx="11281719" cy="617838"/>
            <a:chOff x="448322" y="2685928"/>
            <a:chExt cx="11281719" cy="617838"/>
          </a:xfrm>
        </p:grpSpPr>
        <p:sp>
          <p:nvSpPr>
            <p:cNvPr id="38" name="矩形 37"/>
            <p:cNvSpPr/>
            <p:nvPr/>
          </p:nvSpPr>
          <p:spPr>
            <a:xfrm>
              <a:off x="448322" y="2685928"/>
              <a:ext cx="11281719" cy="6178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92001" y="2794792"/>
              <a:ext cx="3986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ipython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notebook</a:t>
              </a:r>
              <a:endPara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388040" y="2806882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启动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IPython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Notebook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 flipH="1">
            <a:off x="418506" y="3048630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IPython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 flipH="1">
            <a:off x="769231" y="3586438"/>
            <a:ext cx="1089701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浏览器版本；已经成为最受欢迎的版本，可以用于教学、演示等。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508" y="3169364"/>
            <a:ext cx="6796534" cy="3608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191" y="5150873"/>
            <a:ext cx="11167615" cy="1084569"/>
          </a:xfrm>
        </p:spPr>
        <p:txBody>
          <a:bodyPr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哈尔滨工业大学经济与管理学院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黄莹莹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Subtitle 2"/>
          <p:cNvSpPr txBox="1"/>
          <p:nvPr/>
        </p:nvSpPr>
        <p:spPr>
          <a:xfrm>
            <a:off x="512191" y="3123527"/>
            <a:ext cx="11167615" cy="6109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07378" y="1776005"/>
            <a:ext cx="817723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金融大数据分析</a:t>
            </a:r>
            <a:endParaRPr lang="zh-CN" altLang="en-US" sz="6000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60708" y="3244334"/>
            <a:ext cx="44705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104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4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IPython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IPython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简介及调用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 flipH="1">
            <a:off x="745696" y="2482978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是另一个交互式开发环境（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），本身没有直接内建的编辑器。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448322" y="4212083"/>
            <a:ext cx="11281719" cy="617838"/>
            <a:chOff x="448322" y="2685928"/>
            <a:chExt cx="11281719" cy="617838"/>
          </a:xfrm>
        </p:grpSpPr>
        <p:sp>
          <p:nvSpPr>
            <p:cNvPr id="38" name="矩形 37"/>
            <p:cNvSpPr/>
            <p:nvPr/>
          </p:nvSpPr>
          <p:spPr>
            <a:xfrm>
              <a:off x="448322" y="2685928"/>
              <a:ext cx="11281719" cy="6178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92001" y="2794792"/>
              <a:ext cx="398690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ipython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notebook</a:t>
              </a:r>
              <a:endPara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388040" y="2806882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启动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IPython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Notebook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 flipH="1">
            <a:off x="418506" y="3048630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IPython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 flipH="1">
            <a:off x="769231" y="3586438"/>
            <a:ext cx="1089701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浏览器版本；已经成为最受欢迎的版本，可以用于教学、演示等。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451" y="3145532"/>
            <a:ext cx="3535590" cy="368290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 flipH="1">
            <a:off x="792001" y="4896077"/>
            <a:ext cx="1089701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可转换为多种格式，使其在金融环境中成为有价值的工具。</a:t>
            </a:r>
          </a:p>
        </p:txBody>
      </p:sp>
      <p:sp>
        <p:nvSpPr>
          <p:cNvPr id="15" name="矩形 14"/>
          <p:cNvSpPr/>
          <p:nvPr/>
        </p:nvSpPr>
        <p:spPr>
          <a:xfrm>
            <a:off x="9346018" y="5050464"/>
            <a:ext cx="1424763" cy="15629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90333" y="2893790"/>
            <a:ext cx="5358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Python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</a:p>
        </p:txBody>
      </p:sp>
      <p:sp>
        <p:nvSpPr>
          <p:cNvPr id="6" name="矩形 5"/>
          <p:cNvSpPr/>
          <p:nvPr/>
        </p:nvSpPr>
        <p:spPr>
          <a:xfrm>
            <a:off x="7368363" y="2893790"/>
            <a:ext cx="48236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变量、缩进与注释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68363" y="3973306"/>
            <a:ext cx="5039604" cy="662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68363" y="3360548"/>
            <a:ext cx="5039604" cy="662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68363" y="4590849"/>
            <a:ext cx="5039604" cy="662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22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0" y="901861"/>
            <a:ext cx="1202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变量、缩进与注释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变量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 flipH="1">
            <a:off x="745696" y="2482978"/>
            <a:ext cx="1089701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相当于一个代号。变量的命名必须以字母或下划线开头，后面可以跟任意数量的字母、数字、下划线的组合。</a:t>
            </a:r>
          </a:p>
        </p:txBody>
      </p:sp>
      <p:sp>
        <p:nvSpPr>
          <p:cNvPr id="16" name="文本框 15"/>
          <p:cNvSpPr txBox="1"/>
          <p:nvPr/>
        </p:nvSpPr>
        <p:spPr>
          <a:xfrm flipH="1">
            <a:off x="384188" y="3618032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的保留字或内置函数来命名变量。</a:t>
            </a:r>
          </a:p>
        </p:txBody>
      </p:sp>
      <p:sp>
        <p:nvSpPr>
          <p:cNvPr id="17" name="文本框 16"/>
          <p:cNvSpPr txBox="1"/>
          <p:nvPr/>
        </p:nvSpPr>
        <p:spPr>
          <a:xfrm flipH="1">
            <a:off x="384188" y="4225396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变量的命名对英文字母区分大小写。</a:t>
            </a:r>
          </a:p>
        </p:txBody>
      </p:sp>
      <p:sp>
        <p:nvSpPr>
          <p:cNvPr id="18" name="文本框 17"/>
          <p:cNvSpPr txBox="1"/>
          <p:nvPr/>
        </p:nvSpPr>
        <p:spPr>
          <a:xfrm flipH="1">
            <a:off x="745696" y="4832254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”符号可以给变量赋值。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48322" y="5554443"/>
            <a:ext cx="11281719" cy="1029356"/>
            <a:chOff x="448322" y="5445585"/>
            <a:chExt cx="11281719" cy="1029356"/>
          </a:xfrm>
        </p:grpSpPr>
        <p:grpSp>
          <p:nvGrpSpPr>
            <p:cNvPr id="19" name="组合 18"/>
            <p:cNvGrpSpPr/>
            <p:nvPr/>
          </p:nvGrpSpPr>
          <p:grpSpPr>
            <a:xfrm>
              <a:off x="448322" y="5445585"/>
              <a:ext cx="11281719" cy="1029356"/>
              <a:chOff x="448322" y="2572543"/>
              <a:chExt cx="11281719" cy="1029356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448322" y="2574714"/>
                <a:ext cx="11281719" cy="102718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770410" y="2572543"/>
                <a:ext cx="398690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 = 10 </a:t>
                </a:r>
              </a:p>
              <a:p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print(x)</a:t>
                </a: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2424213" y="5560246"/>
              <a:ext cx="5659394" cy="807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给变量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赋值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0" grpId="0"/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23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0" y="901861"/>
            <a:ext cx="1202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变量、缩进与注释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缩进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 flipH="1">
            <a:off x="745696" y="2482978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缩进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中非常重要的一个知识点，在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等语句中都会用到。</a:t>
            </a:r>
          </a:p>
        </p:txBody>
      </p:sp>
      <p:sp>
        <p:nvSpPr>
          <p:cNvPr id="18" name="文本框 17"/>
          <p:cNvSpPr txBox="1"/>
          <p:nvPr/>
        </p:nvSpPr>
        <p:spPr>
          <a:xfrm flipH="1">
            <a:off x="647494" y="3064035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”是缩进的快捷键。</a:t>
            </a:r>
          </a:p>
        </p:txBody>
      </p:sp>
      <p:sp>
        <p:nvSpPr>
          <p:cNvPr id="9" name="文本框 8"/>
          <p:cNvSpPr txBox="1"/>
          <p:nvPr/>
        </p:nvSpPr>
        <p:spPr>
          <a:xfrm flipH="1">
            <a:off x="647494" y="3580050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Shift+Tab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”是减小缩进的快捷键。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48322" y="4256393"/>
            <a:ext cx="11281719" cy="2419797"/>
            <a:chOff x="448322" y="4234621"/>
            <a:chExt cx="11281719" cy="2419797"/>
          </a:xfrm>
        </p:grpSpPr>
        <p:grpSp>
          <p:nvGrpSpPr>
            <p:cNvPr id="25" name="组合 24"/>
            <p:cNvGrpSpPr/>
            <p:nvPr/>
          </p:nvGrpSpPr>
          <p:grpSpPr>
            <a:xfrm>
              <a:off x="448322" y="4234621"/>
              <a:ext cx="11281719" cy="2419797"/>
              <a:chOff x="448322" y="2572543"/>
              <a:chExt cx="11281719" cy="241979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448322" y="2574714"/>
                <a:ext cx="11281719" cy="241762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832195" y="2572543"/>
                <a:ext cx="3986907" cy="2346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 = 10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if x &gt; 0: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print('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正数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else: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print('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负数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')</a:t>
                </a:r>
                <a:endParaRPr lang="zh-CN" alt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2918483" y="4234621"/>
              <a:ext cx="5659394" cy="2346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给变量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赋值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如果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大于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正数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’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否则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负数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0" grpId="0"/>
      <p:bldP spid="1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24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0" y="901861"/>
            <a:ext cx="1202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变量、缩进与注释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注释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 flipH="1">
            <a:off x="745696" y="2482978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即批注，起提示作用，运行程序时会直接跳过注释。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48322" y="3168645"/>
            <a:ext cx="11281719" cy="617838"/>
            <a:chOff x="448322" y="2685928"/>
            <a:chExt cx="11281719" cy="617838"/>
          </a:xfrm>
        </p:grpSpPr>
        <p:sp>
          <p:nvSpPr>
            <p:cNvPr id="19" name="矩形 18"/>
            <p:cNvSpPr/>
            <p:nvPr/>
          </p:nvSpPr>
          <p:spPr>
            <a:xfrm>
              <a:off x="448322" y="2685928"/>
              <a:ext cx="11281719" cy="6178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92001" y="2794792"/>
              <a:ext cx="3986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这之后是注释内容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55139" y="3823504"/>
            <a:ext cx="11281719" cy="617838"/>
            <a:chOff x="448322" y="2685928"/>
            <a:chExt cx="11281719" cy="617838"/>
          </a:xfrm>
        </p:grpSpPr>
        <p:sp>
          <p:nvSpPr>
            <p:cNvPr id="23" name="矩形 22"/>
            <p:cNvSpPr/>
            <p:nvPr/>
          </p:nvSpPr>
          <p:spPr>
            <a:xfrm>
              <a:off x="448322" y="2685928"/>
              <a:ext cx="11281719" cy="6178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92001" y="2794792"/>
              <a:ext cx="3986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’’’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这里面是注释内容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’’’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 flipH="1">
            <a:off x="647494" y="4447993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Ctrl+1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”是注释的快捷键。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0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25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0" y="901861"/>
            <a:ext cx="1202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整数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 flipH="1">
            <a:off x="745696" y="2482978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是最基本的数据类型。</a:t>
            </a:r>
          </a:p>
        </p:txBody>
      </p:sp>
      <p:sp>
        <p:nvSpPr>
          <p:cNvPr id="16" name="文本框 15"/>
          <p:cNvSpPr txBox="1"/>
          <p:nvPr/>
        </p:nvSpPr>
        <p:spPr>
          <a:xfrm flipH="1">
            <a:off x="384188" y="4071212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上的整数可以任意大。</a:t>
            </a:r>
          </a:p>
        </p:txBody>
      </p:sp>
      <p:sp>
        <p:nvSpPr>
          <p:cNvPr id="17" name="文本框 16"/>
          <p:cNvSpPr txBox="1"/>
          <p:nvPr/>
        </p:nvSpPr>
        <p:spPr>
          <a:xfrm flipH="1">
            <a:off x="384188" y="4653862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对象上进行的数学运算可能返回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类型以外的对象。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48322" y="3085440"/>
            <a:ext cx="11281719" cy="995487"/>
            <a:chOff x="448322" y="4234621"/>
            <a:chExt cx="11281719" cy="2276130"/>
          </a:xfrm>
        </p:grpSpPr>
        <p:grpSp>
          <p:nvGrpSpPr>
            <p:cNvPr id="25" name="组合 24"/>
            <p:cNvGrpSpPr/>
            <p:nvPr/>
          </p:nvGrpSpPr>
          <p:grpSpPr>
            <a:xfrm>
              <a:off x="448322" y="4234621"/>
              <a:ext cx="11281719" cy="2276130"/>
              <a:chOff x="448322" y="2572543"/>
              <a:chExt cx="11281719" cy="227613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448322" y="2574717"/>
                <a:ext cx="11281719" cy="227395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32195" y="2572543"/>
                <a:ext cx="3986907" cy="2197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 = 10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type(x)</a:t>
                </a:r>
                <a:endParaRPr lang="zh-CN" alt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2918483" y="4234621"/>
              <a:ext cx="5659394" cy="21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给变量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赋值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的类型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48321" y="5310111"/>
            <a:ext cx="11281719" cy="1422954"/>
            <a:chOff x="448322" y="4234621"/>
            <a:chExt cx="11281719" cy="3253511"/>
          </a:xfrm>
        </p:grpSpPr>
        <p:grpSp>
          <p:nvGrpSpPr>
            <p:cNvPr id="30" name="组合 29"/>
            <p:cNvGrpSpPr/>
            <p:nvPr/>
          </p:nvGrpSpPr>
          <p:grpSpPr>
            <a:xfrm>
              <a:off x="448322" y="4234621"/>
              <a:ext cx="11281719" cy="3253511"/>
              <a:chOff x="448322" y="2572543"/>
              <a:chExt cx="11281719" cy="3253511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48322" y="2574715"/>
                <a:ext cx="11281719" cy="325133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32195" y="2572543"/>
                <a:ext cx="3986907" cy="325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1 + 4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1/4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type(1/4)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2918483" y="4234621"/>
              <a:ext cx="5659394" cy="3253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计算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1+4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计算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1/4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1/4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的类型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0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0" y="901861"/>
            <a:ext cx="1202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浮点数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 flipH="1">
            <a:off x="745696" y="2482978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是另一种基本的数据类型。</a:t>
            </a:r>
          </a:p>
        </p:txBody>
      </p:sp>
      <p:sp>
        <p:nvSpPr>
          <p:cNvPr id="16" name="文本框 15"/>
          <p:cNvSpPr txBox="1"/>
          <p:nvPr/>
        </p:nvSpPr>
        <p:spPr>
          <a:xfrm flipH="1">
            <a:off x="384188" y="4071212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浮点对象在内部总是只表现为某种精度。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48322" y="3085440"/>
            <a:ext cx="11281719" cy="995487"/>
            <a:chOff x="448322" y="4234621"/>
            <a:chExt cx="11281719" cy="2276130"/>
          </a:xfrm>
        </p:grpSpPr>
        <p:grpSp>
          <p:nvGrpSpPr>
            <p:cNvPr id="25" name="组合 24"/>
            <p:cNvGrpSpPr/>
            <p:nvPr/>
          </p:nvGrpSpPr>
          <p:grpSpPr>
            <a:xfrm>
              <a:off x="448322" y="4234621"/>
              <a:ext cx="11281719" cy="2276130"/>
              <a:chOff x="448322" y="2572543"/>
              <a:chExt cx="11281719" cy="227613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448322" y="2574717"/>
                <a:ext cx="11281719" cy="227395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32195" y="2572543"/>
                <a:ext cx="3986907" cy="2197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 = 0.35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type(x)</a:t>
                </a:r>
                <a:endParaRPr lang="zh-CN" alt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2918483" y="4234621"/>
              <a:ext cx="5659394" cy="21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给变量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赋值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0.35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的类型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48321" y="4765597"/>
            <a:ext cx="11281719" cy="619200"/>
            <a:chOff x="448322" y="4236797"/>
            <a:chExt cx="11281719" cy="2705214"/>
          </a:xfrm>
        </p:grpSpPr>
        <p:grpSp>
          <p:nvGrpSpPr>
            <p:cNvPr id="30" name="组合 29"/>
            <p:cNvGrpSpPr/>
            <p:nvPr/>
          </p:nvGrpSpPr>
          <p:grpSpPr>
            <a:xfrm>
              <a:off x="448322" y="4236797"/>
              <a:ext cx="11281719" cy="2705214"/>
              <a:chOff x="448322" y="2574719"/>
              <a:chExt cx="11281719" cy="2705214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48322" y="2574719"/>
                <a:ext cx="11281719" cy="270521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32195" y="2680516"/>
                <a:ext cx="3986907" cy="2182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+ 0.1</a:t>
                </a: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2918483" y="4342594"/>
              <a:ext cx="2913907" cy="2182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计算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x+0.1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 flipH="1">
            <a:off x="745696" y="5456515"/>
            <a:ext cx="1089701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浮点数在内部以二进制形式表示。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0" grpId="0"/>
      <p:bldP spid="16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0" y="901861"/>
            <a:ext cx="1202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浮点数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384188" y="2501897"/>
            <a:ext cx="1135949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decimal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模块为浮点数提供了任意精度的对象，以及使用这些数值时处理精度问题的多个选项。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48322" y="3752709"/>
            <a:ext cx="11281719" cy="2346283"/>
            <a:chOff x="448322" y="4234621"/>
            <a:chExt cx="11281719" cy="5364655"/>
          </a:xfrm>
        </p:grpSpPr>
        <p:grpSp>
          <p:nvGrpSpPr>
            <p:cNvPr id="25" name="组合 24"/>
            <p:cNvGrpSpPr/>
            <p:nvPr/>
          </p:nvGrpSpPr>
          <p:grpSpPr>
            <a:xfrm>
              <a:off x="448322" y="4234621"/>
              <a:ext cx="11281719" cy="5364655"/>
              <a:chOff x="448322" y="2572543"/>
              <a:chExt cx="11281719" cy="5364655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448322" y="2574717"/>
                <a:ext cx="11281719" cy="536248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770410" y="2572543"/>
                <a:ext cx="3986907" cy="536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import decimal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from decimal import Decimal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decimal.getcontext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().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prec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</a:t>
                </a:r>
                <a:r>
                  <a:rPr lang="en-US" altLang="zh-CN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4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 = Decimal(1) / Decimal(9)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5108972" y="4234621"/>
              <a:ext cx="5659394" cy="536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decimal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从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decimal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库中引用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Decimal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功能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确定浮点数的精确度为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给变量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赋值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1/9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变量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 flipH="1">
            <a:off x="733339" y="6086712"/>
            <a:ext cx="1089701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在金融中，确保高精度，超出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位双精度标准有时是和必要的。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28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0" y="901861"/>
            <a:ext cx="1202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745696" y="2482978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是表示文本的基本数据类型。通常由单引号或者双引号定义。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48322" y="3085440"/>
            <a:ext cx="11717901" cy="995487"/>
            <a:chOff x="448322" y="4234621"/>
            <a:chExt cx="11717901" cy="2276130"/>
          </a:xfrm>
        </p:grpSpPr>
        <p:grpSp>
          <p:nvGrpSpPr>
            <p:cNvPr id="14" name="组合 13"/>
            <p:cNvGrpSpPr/>
            <p:nvPr/>
          </p:nvGrpSpPr>
          <p:grpSpPr>
            <a:xfrm>
              <a:off x="448322" y="4234621"/>
              <a:ext cx="11281719" cy="2276130"/>
              <a:chOff x="448322" y="2572543"/>
              <a:chExt cx="11281719" cy="227613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48322" y="2574717"/>
                <a:ext cx="11281719" cy="227395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832195" y="2572543"/>
                <a:ext cx="5964021" cy="2197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 = 'welcome to python for finance’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type(x)</a:t>
                </a:r>
                <a:endParaRPr lang="zh-CN" alt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6506829" y="4234621"/>
              <a:ext cx="5659394" cy="21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给变量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赋值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的类型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0" name="表格 13"/>
          <p:cNvGraphicFramePr>
            <a:graphicFrameLocks noGrp="1"/>
          </p:cNvGraphicFramePr>
          <p:nvPr/>
        </p:nvGraphicFramePr>
        <p:xfrm>
          <a:off x="461959" y="4233200"/>
          <a:ext cx="112817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capitalize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复制字符串，将第一个字符改写成大写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count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(sub[, start[, end]])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计算子字符串出现的次数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decode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([encoding[, errors]])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encoding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指定的编码方式（例如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UTF-8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）解码字符串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encode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([encoding[, errors]])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字符串编码形式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find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(sub[,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start[,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end]])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找到的子字符串（最低）索引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joint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(seq)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连接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seq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序列中的字符串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29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0" y="901861"/>
            <a:ext cx="1202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745696" y="2482978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是表示文本的基本数据类型。通常由单引号或者双引号定义。</a:t>
            </a:r>
          </a:p>
        </p:txBody>
      </p:sp>
      <p:graphicFrame>
        <p:nvGraphicFramePr>
          <p:cNvPr id="20" name="表格 13"/>
          <p:cNvGraphicFramePr>
            <a:graphicFrameLocks noGrp="1"/>
          </p:cNvGraphicFramePr>
          <p:nvPr/>
        </p:nvGraphicFramePr>
        <p:xfrm>
          <a:off x="461959" y="4233200"/>
          <a:ext cx="1128172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replace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(old, new[, count])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替换前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count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old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split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sep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[, </a:t>
                      </a:r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maxsplit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]])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字符串中的单词列表，以</a:t>
                      </a:r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sep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作为分隔符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splitlines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keepends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])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keepends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为真，以行结束符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换行符分割的行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strip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(chars)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从字符串首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尾删除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chars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upper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复制字符串，所有字母改为大写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448322" y="3085440"/>
            <a:ext cx="11717901" cy="1014730"/>
            <a:chOff x="448322" y="4234621"/>
            <a:chExt cx="11717901" cy="2320128"/>
          </a:xfrm>
        </p:grpSpPr>
        <p:grpSp>
          <p:nvGrpSpPr>
            <p:cNvPr id="18" name="组合 17"/>
            <p:cNvGrpSpPr/>
            <p:nvPr/>
          </p:nvGrpSpPr>
          <p:grpSpPr>
            <a:xfrm>
              <a:off x="448322" y="4234621"/>
              <a:ext cx="11281719" cy="2320128"/>
              <a:chOff x="448322" y="2572543"/>
              <a:chExt cx="11281719" cy="232012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448322" y="2574717"/>
                <a:ext cx="11281719" cy="227395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32195" y="2572543"/>
                <a:ext cx="5964021" cy="2320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 = 'welcome to python for finance’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type(x)</a:t>
                </a:r>
                <a:endParaRPr lang="zh-CN" alt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6506829" y="4234621"/>
              <a:ext cx="5659394" cy="21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给变量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赋值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的类型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90578" y="2898239"/>
            <a:ext cx="4405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Python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</a:p>
        </p:txBody>
      </p:sp>
      <p:sp>
        <p:nvSpPr>
          <p:cNvPr id="6" name="矩形 5"/>
          <p:cNvSpPr/>
          <p:nvPr/>
        </p:nvSpPr>
        <p:spPr>
          <a:xfrm>
            <a:off x="7868320" y="2905780"/>
            <a:ext cx="3382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Anaconda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68320" y="3525560"/>
            <a:ext cx="4405422" cy="1309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Python Quant Platform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30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0" y="901861"/>
            <a:ext cx="1202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数字与字符串间的转换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48322" y="3085440"/>
            <a:ext cx="11281719" cy="995487"/>
            <a:chOff x="448322" y="4234621"/>
            <a:chExt cx="11281719" cy="2276130"/>
          </a:xfrm>
        </p:grpSpPr>
        <p:grpSp>
          <p:nvGrpSpPr>
            <p:cNvPr id="14" name="组合 13"/>
            <p:cNvGrpSpPr/>
            <p:nvPr/>
          </p:nvGrpSpPr>
          <p:grpSpPr>
            <a:xfrm>
              <a:off x="448322" y="4234621"/>
              <a:ext cx="11281719" cy="2276130"/>
              <a:chOff x="448322" y="2572543"/>
              <a:chExt cx="11281719" cy="227613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48322" y="2574717"/>
                <a:ext cx="11281719" cy="227395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832195" y="2572543"/>
                <a:ext cx="5964021" cy="2197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x=1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str(x)</a:t>
                </a:r>
                <a:endParaRPr lang="zh-CN" alt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2115578" y="4234621"/>
              <a:ext cx="5659394" cy="21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给变量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赋值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的类型转换为字符串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 flipH="1">
            <a:off x="384188" y="2501897"/>
            <a:ext cx="113594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将数字转换成字符串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73129" y="4683870"/>
            <a:ext cx="11281719" cy="1504283"/>
            <a:chOff x="448322" y="4234621"/>
            <a:chExt cx="11281719" cy="3439465"/>
          </a:xfrm>
        </p:grpSpPr>
        <p:grpSp>
          <p:nvGrpSpPr>
            <p:cNvPr id="21" name="组合 20"/>
            <p:cNvGrpSpPr/>
            <p:nvPr/>
          </p:nvGrpSpPr>
          <p:grpSpPr>
            <a:xfrm>
              <a:off x="448322" y="4234621"/>
              <a:ext cx="11281719" cy="3439465"/>
              <a:chOff x="448322" y="2572543"/>
              <a:chExt cx="11281719" cy="343946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448322" y="2574717"/>
                <a:ext cx="11281719" cy="343729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32195" y="2572543"/>
                <a:ext cx="5964021" cy="325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 = '1'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int(x)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float(x)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2115578" y="4234621"/>
              <a:ext cx="5659394" cy="3253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给变量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赋值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的类型转换为整数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的类型转换为浮点数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 flipH="1">
            <a:off x="408995" y="4100327"/>
            <a:ext cx="113594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将字符串转换成整数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31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0" y="901861"/>
            <a:ext cx="1202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列表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48322" y="3085440"/>
            <a:ext cx="11281719" cy="995487"/>
            <a:chOff x="448322" y="4234621"/>
            <a:chExt cx="11281719" cy="2276130"/>
          </a:xfrm>
        </p:grpSpPr>
        <p:grpSp>
          <p:nvGrpSpPr>
            <p:cNvPr id="14" name="组合 13"/>
            <p:cNvGrpSpPr/>
            <p:nvPr/>
          </p:nvGrpSpPr>
          <p:grpSpPr>
            <a:xfrm>
              <a:off x="448322" y="4234621"/>
              <a:ext cx="11281719" cy="2276130"/>
              <a:chOff x="448322" y="2572543"/>
              <a:chExt cx="11281719" cy="227613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48322" y="2574717"/>
                <a:ext cx="11281719" cy="227395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832195" y="2572543"/>
                <a:ext cx="5964021" cy="2197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列表名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 [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元素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1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 元素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，元素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3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……]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 = [1, 2.5, 'data']</a:t>
                </a:r>
                <a:endParaRPr lang="zh-CN" alt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5709382" y="4234621"/>
              <a:ext cx="5659394" cy="21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创建列表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列表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包含整数、浮点数和字符串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 flipH="1">
            <a:off x="745696" y="2482978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是将不同数据存储到一起的可变序列对象，通过方括号定义。</a:t>
            </a:r>
          </a:p>
        </p:txBody>
      </p:sp>
      <p:sp>
        <p:nvSpPr>
          <p:cNvPr id="27" name="文本框 26"/>
          <p:cNvSpPr txBox="1"/>
          <p:nvPr/>
        </p:nvSpPr>
        <p:spPr>
          <a:xfrm flipH="1">
            <a:off x="408995" y="4100327"/>
            <a:ext cx="113594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调取列表中单个和多个元素（切片）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47880" y="4704055"/>
            <a:ext cx="11281719" cy="1884618"/>
            <a:chOff x="448322" y="4234621"/>
            <a:chExt cx="11281719" cy="4309082"/>
          </a:xfrm>
        </p:grpSpPr>
        <p:grpSp>
          <p:nvGrpSpPr>
            <p:cNvPr id="29" name="组合 28"/>
            <p:cNvGrpSpPr/>
            <p:nvPr/>
          </p:nvGrpSpPr>
          <p:grpSpPr>
            <a:xfrm>
              <a:off x="448322" y="4234621"/>
              <a:ext cx="11281719" cy="4309082"/>
              <a:chOff x="448322" y="2572543"/>
              <a:chExt cx="11281719" cy="4309082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448322" y="2574715"/>
                <a:ext cx="11281719" cy="430690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832195" y="2572543"/>
                <a:ext cx="5964021" cy="4309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列表名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序号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]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列表名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序号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1: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序号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x[1]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x[1:3]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544662" y="4234621"/>
              <a:ext cx="5659394" cy="4309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调取列表中单个元素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调取列表中多个元素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调取列表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中第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个元素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调取列表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中第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2-3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个元素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549657" y="4704055"/>
            <a:ext cx="2395207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序号都是从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开始的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49657" y="5155940"/>
            <a:ext cx="542260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序号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可以取到，序号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则取不到（左闭右开）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7" grpId="0"/>
      <p:bldP spid="2" grpId="0"/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32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0" y="901861"/>
            <a:ext cx="1202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列表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表格 13"/>
          <p:cNvGraphicFramePr>
            <a:graphicFrameLocks noGrp="1"/>
          </p:cNvGraphicFramePr>
          <p:nvPr/>
        </p:nvGraphicFramePr>
        <p:xfrm>
          <a:off x="448321" y="2461712"/>
          <a:ext cx="1128172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l[</a:t>
                      </a:r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]=x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替代第</a:t>
                      </a:r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l[</a:t>
                      </a:r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i:j:k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]=s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i:j:k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替代从</a:t>
                      </a:r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j-1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号元素中的每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append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(x)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在对象后添加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count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(x)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出现的次数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 l[</a:t>
                      </a:r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i:j:k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i:j:k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删除从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到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j-1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号元素中的每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extend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(s)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的所有元素添加到对象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(x[, </a:t>
                      </a:r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[, j]])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j-1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之间第一个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的序号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x]++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号元素之前插入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remove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删除第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号元素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pop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删除第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号元素并返回值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reverse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颠倒所有项目的顺序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33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0" y="901861"/>
            <a:ext cx="1202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字典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48322" y="3081835"/>
            <a:ext cx="11281719" cy="999092"/>
            <a:chOff x="448322" y="4226378"/>
            <a:chExt cx="11281719" cy="2284373"/>
          </a:xfrm>
        </p:grpSpPr>
        <p:grpSp>
          <p:nvGrpSpPr>
            <p:cNvPr id="14" name="组合 13"/>
            <p:cNvGrpSpPr/>
            <p:nvPr/>
          </p:nvGrpSpPr>
          <p:grpSpPr>
            <a:xfrm>
              <a:off x="448322" y="4234621"/>
              <a:ext cx="11281719" cy="2276130"/>
              <a:chOff x="448322" y="2572543"/>
              <a:chExt cx="11281719" cy="227613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48322" y="2574717"/>
                <a:ext cx="11281719" cy="227395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832195" y="2572543"/>
                <a:ext cx="6483005" cy="2197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字典名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 {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键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1: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值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1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 键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2: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值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，键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3: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值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3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……}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 = {'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姓名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':'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张三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', 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国籍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':'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中国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', 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性别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':'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男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', 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年龄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':20}</a:t>
                </a:r>
                <a:endParaRPr lang="zh-CN" alt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7438213" y="4226378"/>
              <a:ext cx="3747240" cy="21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创建字典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字典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 flipH="1">
            <a:off x="745696" y="2482978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是按照键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值存储的可变序列对象，通过花括号定义。</a:t>
            </a:r>
          </a:p>
        </p:txBody>
      </p:sp>
      <p:sp>
        <p:nvSpPr>
          <p:cNvPr id="27" name="文本框 26"/>
          <p:cNvSpPr txBox="1"/>
          <p:nvPr/>
        </p:nvSpPr>
        <p:spPr>
          <a:xfrm flipH="1">
            <a:off x="408995" y="4100327"/>
            <a:ext cx="113594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调取字典中某一个元素的值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47880" y="4682790"/>
            <a:ext cx="11281719" cy="1015487"/>
            <a:chOff x="448322" y="4185997"/>
            <a:chExt cx="11281719" cy="2321858"/>
          </a:xfrm>
        </p:grpSpPr>
        <p:grpSp>
          <p:nvGrpSpPr>
            <p:cNvPr id="29" name="组合 28"/>
            <p:cNvGrpSpPr/>
            <p:nvPr/>
          </p:nvGrpSpPr>
          <p:grpSpPr>
            <a:xfrm>
              <a:off x="448322" y="4234621"/>
              <a:ext cx="11281719" cy="2273234"/>
              <a:chOff x="448322" y="2572543"/>
              <a:chExt cx="11281719" cy="227323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448322" y="2574717"/>
                <a:ext cx="11281719" cy="22710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832195" y="2572543"/>
                <a:ext cx="5964021" cy="2197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字典名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键名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x['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姓名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']</a:t>
                </a: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544662" y="4185997"/>
              <a:ext cx="5659394" cy="2197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调取字典中某一个元素的值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调取字典中第一个元素的值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34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0" y="901861"/>
            <a:ext cx="1202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字典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表格 13"/>
          <p:cNvGraphicFramePr>
            <a:graphicFrameLocks noGrp="1"/>
          </p:cNvGraphicFramePr>
          <p:nvPr/>
        </p:nvGraphicFramePr>
        <p:xfrm>
          <a:off x="448321" y="2525510"/>
          <a:ext cx="1128172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84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d[k]=x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[k]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将键码为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的项目设置为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del[k]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[k]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删除键码为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的项目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clear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删除所有项目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copy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建立一个拷贝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has_key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(k)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是一个键码，为真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items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所有键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值对的拷贝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keys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所有键码的拷贝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popitem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(k)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返回并删除键码为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的项目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([e])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用来自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的项目更新字典项目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values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所有值的拷贝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35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0" y="901861"/>
            <a:ext cx="1202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元组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48322" y="3081835"/>
            <a:ext cx="11281719" cy="999092"/>
            <a:chOff x="448322" y="4226378"/>
            <a:chExt cx="11281719" cy="2284373"/>
          </a:xfrm>
        </p:grpSpPr>
        <p:grpSp>
          <p:nvGrpSpPr>
            <p:cNvPr id="14" name="组合 13"/>
            <p:cNvGrpSpPr/>
            <p:nvPr/>
          </p:nvGrpSpPr>
          <p:grpSpPr>
            <a:xfrm>
              <a:off x="448322" y="4234621"/>
              <a:ext cx="11281719" cy="2276130"/>
              <a:chOff x="448322" y="2572543"/>
              <a:chExt cx="11281719" cy="227613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48322" y="2574717"/>
                <a:ext cx="11281719" cy="227395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832195" y="2572543"/>
                <a:ext cx="6483005" cy="2197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列表名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 (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元素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1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 元素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，元素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3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……)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 = (1, 2.5, 'data')</a:t>
                </a:r>
                <a:endParaRPr lang="zh-CN" alt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7438213" y="4226378"/>
              <a:ext cx="3747240" cy="21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创建元组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元组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 flipH="1">
            <a:off x="745696" y="2482978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是将不同数据存储到一起的不可变序列对象，通过小括号定义。</a:t>
            </a:r>
          </a:p>
        </p:txBody>
      </p:sp>
      <p:sp>
        <p:nvSpPr>
          <p:cNvPr id="27" name="文本框 26"/>
          <p:cNvSpPr txBox="1"/>
          <p:nvPr/>
        </p:nvSpPr>
        <p:spPr>
          <a:xfrm flipH="1">
            <a:off x="408995" y="4100327"/>
            <a:ext cx="113594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调取元组中单个和多个元素（切片）的方法与列表是一样。</a:t>
            </a:r>
          </a:p>
        </p:txBody>
      </p:sp>
      <p:sp>
        <p:nvSpPr>
          <p:cNvPr id="18" name="文本框 17"/>
          <p:cNvSpPr txBox="1"/>
          <p:nvPr/>
        </p:nvSpPr>
        <p:spPr>
          <a:xfrm flipH="1">
            <a:off x="408995" y="4634824"/>
            <a:ext cx="113594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元组只有两个特殊方法：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55140" y="5312329"/>
          <a:ext cx="112817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count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(x)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出现的次数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(x[, </a:t>
                      </a:r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[, j]])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j-1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之间第一个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的序号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36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0" y="901861"/>
            <a:ext cx="1202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集合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48322" y="3085440"/>
            <a:ext cx="11281719" cy="995487"/>
            <a:chOff x="448322" y="4234621"/>
            <a:chExt cx="11281719" cy="2276130"/>
          </a:xfrm>
        </p:grpSpPr>
        <p:grpSp>
          <p:nvGrpSpPr>
            <p:cNvPr id="14" name="组合 13"/>
            <p:cNvGrpSpPr/>
            <p:nvPr/>
          </p:nvGrpSpPr>
          <p:grpSpPr>
            <a:xfrm>
              <a:off x="448322" y="4234621"/>
              <a:ext cx="11281719" cy="2276130"/>
              <a:chOff x="448322" y="2572543"/>
              <a:chExt cx="11281719" cy="227613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48322" y="2574717"/>
                <a:ext cx="11281719" cy="227395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832195" y="2572543"/>
                <a:ext cx="6483005" cy="2197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x=[1, 2.5, 'data', 2.5]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set(x)</a:t>
                </a:r>
                <a:endParaRPr lang="zh-CN" alt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4215120" y="4256799"/>
              <a:ext cx="3747240" cy="21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创建列表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创建集合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 flipH="1">
            <a:off x="745696" y="2482978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是一个无序不重复的序列对象，通过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函数定义。</a:t>
            </a:r>
          </a:p>
        </p:txBody>
      </p:sp>
      <p:sp>
        <p:nvSpPr>
          <p:cNvPr id="27" name="文本框 26"/>
          <p:cNvSpPr txBox="1"/>
          <p:nvPr/>
        </p:nvSpPr>
        <p:spPr>
          <a:xfrm flipH="1">
            <a:off x="408995" y="4100327"/>
            <a:ext cx="113594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使用集合对象可以实现数学集合论中进行的运算。例如，生成并集、交集和差集。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47880" y="4778050"/>
          <a:ext cx="112817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84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unit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(s)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与集合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的并集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intersection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(s)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与集合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的交集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difference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(s)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与集合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的差集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37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0" y="901861"/>
            <a:ext cx="1202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算数运算符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745696" y="2482978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算数运算符主要有“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”“*”“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08995" y="3094821"/>
          <a:ext cx="1132104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8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数字相加或者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字符串拼接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数字相减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数字相乘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数字相除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418505" y="5143214"/>
            <a:ext cx="11281719" cy="1502135"/>
            <a:chOff x="448322" y="4234621"/>
            <a:chExt cx="11281719" cy="3434554"/>
          </a:xfrm>
        </p:grpSpPr>
        <p:grpSp>
          <p:nvGrpSpPr>
            <p:cNvPr id="18" name="组合 17"/>
            <p:cNvGrpSpPr/>
            <p:nvPr/>
          </p:nvGrpSpPr>
          <p:grpSpPr>
            <a:xfrm>
              <a:off x="448322" y="4234621"/>
              <a:ext cx="11281719" cy="3434554"/>
              <a:chOff x="448322" y="2572543"/>
              <a:chExt cx="11281719" cy="343455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448322" y="2574717"/>
                <a:ext cx="11281719" cy="34323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32195" y="2572543"/>
                <a:ext cx="6483005" cy="325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 = 'Welcome to'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y = 'Python for Finance'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z = x + ' ' + y</a:t>
                </a:r>
                <a:endParaRPr lang="zh-CN" alt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4215561" y="4234621"/>
              <a:ext cx="5440170" cy="3253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给变量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赋值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'Welcome to’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给变量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赋值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'Python for Finance'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拼接字符串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38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0" y="901861"/>
            <a:ext cx="1202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比较运算符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745696" y="2482978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比较运算符主要有“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&gt;=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08995" y="3094821"/>
          <a:ext cx="1132104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8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比较两个对象是否相等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&gt;=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39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0" y="901861"/>
            <a:ext cx="1202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逻辑运算符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745696" y="2482978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逻辑运算符主要有“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08995" y="3094821"/>
          <a:ext cx="1132104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8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 flipH="1">
            <a:off x="408995" y="4634824"/>
            <a:ext cx="113594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”前后的两个判断条件最好加上括号。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427" y="3089255"/>
            <a:ext cx="7521146" cy="350925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——Anaconda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6699" y="2597958"/>
            <a:ext cx="8612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链接：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https://www.anaconda.com/products/individual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安装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Anaconda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94919" y="4039576"/>
            <a:ext cx="5721178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645" y="3089275"/>
            <a:ext cx="4591685" cy="35604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45610" y="4119245"/>
            <a:ext cx="3156585" cy="7810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5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90333" y="2893790"/>
            <a:ext cx="5358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Python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6" name="矩形 5"/>
          <p:cNvSpPr/>
          <p:nvPr/>
        </p:nvSpPr>
        <p:spPr>
          <a:xfrm>
            <a:off x="7697980" y="2893790"/>
            <a:ext cx="48236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if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97980" y="3973306"/>
            <a:ext cx="5039604" cy="662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while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97980" y="3360548"/>
            <a:ext cx="5039604" cy="662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for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97980" y="4590849"/>
            <a:ext cx="4242448" cy="662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try/except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41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0" y="901861"/>
            <a:ext cx="1202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——if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if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语句简介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745696" y="2482978"/>
            <a:ext cx="1132104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语句用于判断：如果满足条件，则执行代码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；如果不满足条件，则执行代码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 flipH="1">
            <a:off x="408995" y="5038866"/>
            <a:ext cx="113594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注意不要遗漏冒号以及代码前的缩进。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55140" y="3145532"/>
            <a:ext cx="11281719" cy="1893333"/>
            <a:chOff x="448322" y="4234621"/>
            <a:chExt cx="11281719" cy="4329008"/>
          </a:xfrm>
        </p:grpSpPr>
        <p:grpSp>
          <p:nvGrpSpPr>
            <p:cNvPr id="9" name="组合 8"/>
            <p:cNvGrpSpPr/>
            <p:nvPr/>
          </p:nvGrpSpPr>
          <p:grpSpPr>
            <a:xfrm>
              <a:off x="448322" y="4234621"/>
              <a:ext cx="11281719" cy="4329008"/>
              <a:chOff x="448322" y="2572543"/>
              <a:chExt cx="11281719" cy="432900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448322" y="2574715"/>
                <a:ext cx="11281719" cy="43268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832195" y="2572543"/>
                <a:ext cx="6483005" cy="4309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if 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条件：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	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代码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else: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	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代码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4215561" y="4234621"/>
              <a:ext cx="3747240" cy="4309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如果满足条件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执行代码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如果不满足条件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执行代码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 flipH="1">
            <a:off x="408995" y="5557644"/>
            <a:ext cx="113594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如果有多个判断条件，可以使用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语句进行处理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7" grpId="0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42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0" y="901861"/>
            <a:ext cx="1202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——for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for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语句简介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745696" y="2482978"/>
            <a:ext cx="1132104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语句的底层逻辑是循环。</a:t>
            </a:r>
          </a:p>
        </p:txBody>
      </p:sp>
      <p:sp>
        <p:nvSpPr>
          <p:cNvPr id="7" name="文本框 6"/>
          <p:cNvSpPr txBox="1"/>
          <p:nvPr/>
        </p:nvSpPr>
        <p:spPr>
          <a:xfrm flipH="1">
            <a:off x="388690" y="4237903"/>
            <a:ext cx="113594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注意不要遗漏冒号以及代码前的缩进。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55140" y="3145532"/>
            <a:ext cx="11281719" cy="1042787"/>
            <a:chOff x="448322" y="4234621"/>
            <a:chExt cx="11281719" cy="2384278"/>
          </a:xfrm>
        </p:grpSpPr>
        <p:grpSp>
          <p:nvGrpSpPr>
            <p:cNvPr id="9" name="组合 8"/>
            <p:cNvGrpSpPr/>
            <p:nvPr/>
          </p:nvGrpSpPr>
          <p:grpSpPr>
            <a:xfrm>
              <a:off x="448322" y="4234621"/>
              <a:ext cx="11281719" cy="2384278"/>
              <a:chOff x="448322" y="2572543"/>
              <a:chExt cx="11281719" cy="238427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448322" y="2574717"/>
                <a:ext cx="11281719" cy="23821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832195" y="2572543"/>
                <a:ext cx="6483005" cy="2197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for </a:t>
                </a:r>
                <a:r>
                  <a:rPr lang="en-US" altLang="zh-CN" sz="2000" b="1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in 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区域：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	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要重复执行的代码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4215561" y="4234621"/>
              <a:ext cx="3747240" cy="21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当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在区域内时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执行代码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 flipH="1">
            <a:off x="388690" y="4818960"/>
            <a:ext cx="113594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for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in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区域”的解读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745696" y="5362187"/>
            <a:ext cx="11359490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若区域是一个列表，则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代表列表的元素；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若区域是一个字典，则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代表字典的键名；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若区域是一个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range(n)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0-n-1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个整数。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7" grpId="0"/>
      <p:bldP spid="15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43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0" y="901861"/>
            <a:ext cx="1202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——while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语句简介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745696" y="2482978"/>
            <a:ext cx="1132104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语句的底层逻辑也是循环。</a:t>
            </a:r>
          </a:p>
        </p:txBody>
      </p:sp>
      <p:sp>
        <p:nvSpPr>
          <p:cNvPr id="7" name="文本框 6"/>
          <p:cNvSpPr txBox="1"/>
          <p:nvPr/>
        </p:nvSpPr>
        <p:spPr>
          <a:xfrm flipH="1">
            <a:off x="388690" y="4237903"/>
            <a:ext cx="113594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注意不要遗漏冒号以及代码前的缩进。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55140" y="3145532"/>
            <a:ext cx="11281719" cy="1042787"/>
            <a:chOff x="448322" y="4234621"/>
            <a:chExt cx="11281719" cy="2384278"/>
          </a:xfrm>
        </p:grpSpPr>
        <p:grpSp>
          <p:nvGrpSpPr>
            <p:cNvPr id="9" name="组合 8"/>
            <p:cNvGrpSpPr/>
            <p:nvPr/>
          </p:nvGrpSpPr>
          <p:grpSpPr>
            <a:xfrm>
              <a:off x="448322" y="4234621"/>
              <a:ext cx="11281719" cy="2384278"/>
              <a:chOff x="448322" y="2572543"/>
              <a:chExt cx="11281719" cy="238427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448322" y="2574717"/>
                <a:ext cx="11281719" cy="23821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832195" y="2572543"/>
                <a:ext cx="6483005" cy="2197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while 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条件：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	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要重复执行的代码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4215561" y="4234621"/>
              <a:ext cx="3747240" cy="21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当满足条件时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执行代码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 flipH="1">
            <a:off x="388690" y="4818960"/>
            <a:ext cx="113594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 True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：永久循环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5140" y="5531098"/>
            <a:ext cx="11281719" cy="1042787"/>
            <a:chOff x="448322" y="4234621"/>
            <a:chExt cx="11281719" cy="2384278"/>
          </a:xfrm>
        </p:grpSpPr>
        <p:grpSp>
          <p:nvGrpSpPr>
            <p:cNvPr id="18" name="组合 17"/>
            <p:cNvGrpSpPr/>
            <p:nvPr/>
          </p:nvGrpSpPr>
          <p:grpSpPr>
            <a:xfrm>
              <a:off x="448322" y="4234621"/>
              <a:ext cx="11281719" cy="2384278"/>
              <a:chOff x="448322" y="2572543"/>
              <a:chExt cx="11281719" cy="238427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448322" y="2574717"/>
                <a:ext cx="11281719" cy="23821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32195" y="2572543"/>
                <a:ext cx="6483005" cy="2197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while True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：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	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要重复执行的代码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4215561" y="4234621"/>
              <a:ext cx="3747240" cy="21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当需要永久循环时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执行代码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7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44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0" y="901861"/>
            <a:ext cx="1202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——try/except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try/except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语句简介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745696" y="2482978"/>
            <a:ext cx="1132104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try/except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语句可以避免因为某一步程序出错而导致整个程序的终止。</a:t>
            </a:r>
          </a:p>
        </p:txBody>
      </p:sp>
      <p:sp>
        <p:nvSpPr>
          <p:cNvPr id="7" name="文本框 6"/>
          <p:cNvSpPr txBox="1"/>
          <p:nvPr/>
        </p:nvSpPr>
        <p:spPr>
          <a:xfrm flipH="1">
            <a:off x="388690" y="5141672"/>
            <a:ext cx="113594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注意不要遗漏冒号以及代码前的缩进。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55140" y="3145532"/>
            <a:ext cx="11281719" cy="1966115"/>
            <a:chOff x="448322" y="4234621"/>
            <a:chExt cx="11281719" cy="4495419"/>
          </a:xfrm>
        </p:grpSpPr>
        <p:grpSp>
          <p:nvGrpSpPr>
            <p:cNvPr id="9" name="组合 8"/>
            <p:cNvGrpSpPr/>
            <p:nvPr/>
          </p:nvGrpSpPr>
          <p:grpSpPr>
            <a:xfrm>
              <a:off x="448322" y="4234621"/>
              <a:ext cx="11281719" cy="4495419"/>
              <a:chOff x="448322" y="2572543"/>
              <a:chExt cx="11281719" cy="4495419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448322" y="2574717"/>
                <a:ext cx="11281719" cy="449324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832195" y="2572543"/>
                <a:ext cx="6483005" cy="4309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try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：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	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主代码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except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：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	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主代码出错时要执行的代码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4896044" y="4234621"/>
              <a:ext cx="4549482" cy="4309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尝试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执行主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程序出错时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执行主代码出错时要执行的代码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 flipH="1">
            <a:off x="388690" y="5727459"/>
            <a:ext cx="1135949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注意不要过度使用该语句，因为有时需要利用程序的报错信息来定位出错的地方，从而进行程序调试。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7" grpId="0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90333" y="2893790"/>
            <a:ext cx="5358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Python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函数与库</a:t>
            </a:r>
          </a:p>
        </p:txBody>
      </p:sp>
      <p:sp>
        <p:nvSpPr>
          <p:cNvPr id="6" name="矩形 5"/>
          <p:cNvSpPr/>
          <p:nvPr/>
        </p:nvSpPr>
        <p:spPr>
          <a:xfrm>
            <a:off x="8589848" y="2927422"/>
            <a:ext cx="48236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89848" y="3394180"/>
            <a:ext cx="5039604" cy="662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46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0" y="901861"/>
            <a:ext cx="1202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函数与库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函数的定义与调用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745696" y="2482978"/>
            <a:ext cx="1132104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是把独立功能的代码块组织为一个小模块，在需要的时候可以反复调用。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454631" y="3080912"/>
            <a:ext cx="11156178" cy="940521"/>
            <a:chOff x="449657" y="3984702"/>
            <a:chExt cx="11260994" cy="1312620"/>
          </a:xfrm>
        </p:grpSpPr>
        <p:sp>
          <p:nvSpPr>
            <p:cNvPr id="38" name="任意多边形: 形状 37"/>
            <p:cNvSpPr/>
            <p:nvPr/>
          </p:nvSpPr>
          <p:spPr>
            <a:xfrm>
              <a:off x="2259518" y="3984702"/>
              <a:ext cx="9451133" cy="1312620"/>
            </a:xfrm>
            <a:custGeom>
              <a:avLst/>
              <a:gdLst>
                <a:gd name="connsiteX0" fmla="*/ 0 w 4718063"/>
                <a:gd name="connsiteY0" fmla="*/ 291208 h 2329661"/>
                <a:gd name="connsiteX1" fmla="*/ 3553233 w 4718063"/>
                <a:gd name="connsiteY1" fmla="*/ 291208 h 2329661"/>
                <a:gd name="connsiteX2" fmla="*/ 3553233 w 4718063"/>
                <a:gd name="connsiteY2" fmla="*/ 0 h 2329661"/>
                <a:gd name="connsiteX3" fmla="*/ 4718063 w 4718063"/>
                <a:gd name="connsiteY3" fmla="*/ 1164831 h 2329661"/>
                <a:gd name="connsiteX4" fmla="*/ 3553233 w 4718063"/>
                <a:gd name="connsiteY4" fmla="*/ 2329661 h 2329661"/>
                <a:gd name="connsiteX5" fmla="*/ 3553233 w 4718063"/>
                <a:gd name="connsiteY5" fmla="*/ 2038453 h 2329661"/>
                <a:gd name="connsiteX6" fmla="*/ 0 w 4718063"/>
                <a:gd name="connsiteY6" fmla="*/ 2038453 h 2329661"/>
                <a:gd name="connsiteX7" fmla="*/ 0 w 4718063"/>
                <a:gd name="connsiteY7" fmla="*/ 291208 h 232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18063" h="2329661">
                  <a:moveTo>
                    <a:pt x="0" y="291208"/>
                  </a:moveTo>
                  <a:lnTo>
                    <a:pt x="3553233" y="291208"/>
                  </a:lnTo>
                  <a:lnTo>
                    <a:pt x="3553233" y="0"/>
                  </a:lnTo>
                  <a:lnTo>
                    <a:pt x="4718063" y="1164831"/>
                  </a:lnTo>
                  <a:lnTo>
                    <a:pt x="3553233" y="2329661"/>
                  </a:lnTo>
                  <a:lnTo>
                    <a:pt x="3553233" y="2038453"/>
                  </a:lnTo>
                  <a:lnTo>
                    <a:pt x="0" y="2038453"/>
                  </a:lnTo>
                  <a:lnTo>
                    <a:pt x="0" y="291208"/>
                  </a:lnTo>
                  <a:close/>
                </a:path>
              </a:pathLst>
            </a:custGeom>
            <a:noFill/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303908" rIns="886323" bIns="303908" numCol="1" spcCol="1270" anchor="t" anchorCtr="0">
              <a:noAutofit/>
            </a:bodyPr>
            <a:lstStyle/>
            <a:p>
              <a:pPr marL="0" lvl="1" defTabSz="8890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zh-CN" altLang="en-US" sz="24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449657" y="4037720"/>
              <a:ext cx="1831368" cy="1205283"/>
            </a:xfrm>
            <a:custGeom>
              <a:avLst/>
              <a:gdLst>
                <a:gd name="connsiteX0" fmla="*/ 0 w 3145375"/>
                <a:gd name="connsiteY0" fmla="*/ 388285 h 2329661"/>
                <a:gd name="connsiteX1" fmla="*/ 388285 w 3145375"/>
                <a:gd name="connsiteY1" fmla="*/ 0 h 2329661"/>
                <a:gd name="connsiteX2" fmla="*/ 2757090 w 3145375"/>
                <a:gd name="connsiteY2" fmla="*/ 0 h 2329661"/>
                <a:gd name="connsiteX3" fmla="*/ 3145375 w 3145375"/>
                <a:gd name="connsiteY3" fmla="*/ 388285 h 2329661"/>
                <a:gd name="connsiteX4" fmla="*/ 3145375 w 3145375"/>
                <a:gd name="connsiteY4" fmla="*/ 1941376 h 2329661"/>
                <a:gd name="connsiteX5" fmla="*/ 2757090 w 3145375"/>
                <a:gd name="connsiteY5" fmla="*/ 2329661 h 2329661"/>
                <a:gd name="connsiteX6" fmla="*/ 388285 w 3145375"/>
                <a:gd name="connsiteY6" fmla="*/ 2329661 h 2329661"/>
                <a:gd name="connsiteX7" fmla="*/ 0 w 3145375"/>
                <a:gd name="connsiteY7" fmla="*/ 1941376 h 2329661"/>
                <a:gd name="connsiteX8" fmla="*/ 0 w 3145375"/>
                <a:gd name="connsiteY8" fmla="*/ 388285 h 232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45375" h="2329661">
                  <a:moveTo>
                    <a:pt x="0" y="388285"/>
                  </a:moveTo>
                  <a:cubicBezTo>
                    <a:pt x="0" y="173841"/>
                    <a:pt x="173841" y="0"/>
                    <a:pt x="388285" y="0"/>
                  </a:cubicBezTo>
                  <a:lnTo>
                    <a:pt x="2757090" y="0"/>
                  </a:lnTo>
                  <a:cubicBezTo>
                    <a:pt x="2971534" y="0"/>
                    <a:pt x="3145375" y="173841"/>
                    <a:pt x="3145375" y="388285"/>
                  </a:cubicBezTo>
                  <a:lnTo>
                    <a:pt x="3145375" y="1941376"/>
                  </a:lnTo>
                  <a:cubicBezTo>
                    <a:pt x="3145375" y="2155820"/>
                    <a:pt x="2971534" y="2329661"/>
                    <a:pt x="2757090" y="2329661"/>
                  </a:cubicBezTo>
                  <a:lnTo>
                    <a:pt x="388285" y="2329661"/>
                  </a:lnTo>
                  <a:cubicBezTo>
                    <a:pt x="173841" y="2329661"/>
                    <a:pt x="0" y="2155820"/>
                    <a:pt x="0" y="1941376"/>
                  </a:cubicBezTo>
                  <a:lnTo>
                    <a:pt x="0" y="38828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9925" tIns="151825" rIns="189925" bIns="15182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68536" y="4398315"/>
              <a:ext cx="1415772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内建函数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2403693" y="4241135"/>
              <a:ext cx="8741535" cy="499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8890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编辑器自带的函数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54630" y="4053581"/>
            <a:ext cx="11156179" cy="940521"/>
            <a:chOff x="449656" y="5565411"/>
            <a:chExt cx="11746762" cy="1312620"/>
          </a:xfrm>
        </p:grpSpPr>
        <p:sp>
          <p:nvSpPr>
            <p:cNvPr id="43" name="任意多边形: 形状 42"/>
            <p:cNvSpPr/>
            <p:nvPr/>
          </p:nvSpPr>
          <p:spPr>
            <a:xfrm>
              <a:off x="2281025" y="5565411"/>
              <a:ext cx="9915393" cy="1312620"/>
            </a:xfrm>
            <a:custGeom>
              <a:avLst/>
              <a:gdLst>
                <a:gd name="connsiteX0" fmla="*/ 0 w 4718063"/>
                <a:gd name="connsiteY0" fmla="*/ 291208 h 2329661"/>
                <a:gd name="connsiteX1" fmla="*/ 3553233 w 4718063"/>
                <a:gd name="connsiteY1" fmla="*/ 291208 h 2329661"/>
                <a:gd name="connsiteX2" fmla="*/ 3553233 w 4718063"/>
                <a:gd name="connsiteY2" fmla="*/ 0 h 2329661"/>
                <a:gd name="connsiteX3" fmla="*/ 4718063 w 4718063"/>
                <a:gd name="connsiteY3" fmla="*/ 1164831 h 2329661"/>
                <a:gd name="connsiteX4" fmla="*/ 3553233 w 4718063"/>
                <a:gd name="connsiteY4" fmla="*/ 2329661 h 2329661"/>
                <a:gd name="connsiteX5" fmla="*/ 3553233 w 4718063"/>
                <a:gd name="connsiteY5" fmla="*/ 2038453 h 2329661"/>
                <a:gd name="connsiteX6" fmla="*/ 0 w 4718063"/>
                <a:gd name="connsiteY6" fmla="*/ 2038453 h 2329661"/>
                <a:gd name="connsiteX7" fmla="*/ 0 w 4718063"/>
                <a:gd name="connsiteY7" fmla="*/ 291208 h 232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18063" h="2329661">
                  <a:moveTo>
                    <a:pt x="0" y="291208"/>
                  </a:moveTo>
                  <a:lnTo>
                    <a:pt x="3553233" y="291208"/>
                  </a:lnTo>
                  <a:lnTo>
                    <a:pt x="3553233" y="0"/>
                  </a:lnTo>
                  <a:lnTo>
                    <a:pt x="4718063" y="1164831"/>
                  </a:lnTo>
                  <a:lnTo>
                    <a:pt x="3553233" y="2329661"/>
                  </a:lnTo>
                  <a:lnTo>
                    <a:pt x="3553233" y="2038453"/>
                  </a:lnTo>
                  <a:lnTo>
                    <a:pt x="0" y="2038453"/>
                  </a:lnTo>
                  <a:lnTo>
                    <a:pt x="0" y="291208"/>
                  </a:lnTo>
                  <a:close/>
                </a:path>
              </a:pathLst>
            </a:custGeom>
            <a:noFill/>
            <a:ln>
              <a:solidFill>
                <a:srgbClr val="FFC000">
                  <a:alpha val="90000"/>
                </a:srgb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303908" rIns="886323" bIns="303908" numCol="1" spcCol="1270" anchor="t" anchorCtr="0">
              <a:noAutofit/>
            </a:bodyPr>
            <a:lstStyle/>
            <a:p>
              <a:pPr marL="0" lvl="1" defTabSz="8890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zh-CN" altLang="en-US" sz="24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449656" y="5619080"/>
              <a:ext cx="1906726" cy="1205283"/>
            </a:xfrm>
            <a:custGeom>
              <a:avLst/>
              <a:gdLst>
                <a:gd name="connsiteX0" fmla="*/ 0 w 3145375"/>
                <a:gd name="connsiteY0" fmla="*/ 388285 h 2329661"/>
                <a:gd name="connsiteX1" fmla="*/ 388285 w 3145375"/>
                <a:gd name="connsiteY1" fmla="*/ 0 h 2329661"/>
                <a:gd name="connsiteX2" fmla="*/ 2757090 w 3145375"/>
                <a:gd name="connsiteY2" fmla="*/ 0 h 2329661"/>
                <a:gd name="connsiteX3" fmla="*/ 3145375 w 3145375"/>
                <a:gd name="connsiteY3" fmla="*/ 388285 h 2329661"/>
                <a:gd name="connsiteX4" fmla="*/ 3145375 w 3145375"/>
                <a:gd name="connsiteY4" fmla="*/ 1941376 h 2329661"/>
                <a:gd name="connsiteX5" fmla="*/ 2757090 w 3145375"/>
                <a:gd name="connsiteY5" fmla="*/ 2329661 h 2329661"/>
                <a:gd name="connsiteX6" fmla="*/ 388285 w 3145375"/>
                <a:gd name="connsiteY6" fmla="*/ 2329661 h 2329661"/>
                <a:gd name="connsiteX7" fmla="*/ 0 w 3145375"/>
                <a:gd name="connsiteY7" fmla="*/ 1941376 h 2329661"/>
                <a:gd name="connsiteX8" fmla="*/ 0 w 3145375"/>
                <a:gd name="connsiteY8" fmla="*/ 388285 h 232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45375" h="2329661">
                  <a:moveTo>
                    <a:pt x="0" y="388285"/>
                  </a:moveTo>
                  <a:cubicBezTo>
                    <a:pt x="0" y="173841"/>
                    <a:pt x="173841" y="0"/>
                    <a:pt x="388285" y="0"/>
                  </a:cubicBezTo>
                  <a:lnTo>
                    <a:pt x="2757090" y="0"/>
                  </a:lnTo>
                  <a:cubicBezTo>
                    <a:pt x="2971534" y="0"/>
                    <a:pt x="3145375" y="173841"/>
                    <a:pt x="3145375" y="388285"/>
                  </a:cubicBezTo>
                  <a:lnTo>
                    <a:pt x="3145375" y="1941376"/>
                  </a:lnTo>
                  <a:cubicBezTo>
                    <a:pt x="3145375" y="2155820"/>
                    <a:pt x="2971534" y="2329661"/>
                    <a:pt x="2757090" y="2329661"/>
                  </a:cubicBezTo>
                  <a:lnTo>
                    <a:pt x="388285" y="2329661"/>
                  </a:lnTo>
                  <a:cubicBezTo>
                    <a:pt x="173841" y="2329661"/>
                    <a:pt x="0" y="2155820"/>
                    <a:pt x="0" y="1941376"/>
                  </a:cubicBezTo>
                  <a:lnTo>
                    <a:pt x="0" y="388285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9925" tIns="151825" rIns="189925" bIns="15182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03566" y="6009355"/>
              <a:ext cx="1723550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自定义函数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2507172" y="5821846"/>
              <a:ext cx="8600510" cy="4996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8890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用户自己创建的函数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55140" y="5108355"/>
            <a:ext cx="11281719" cy="1494805"/>
            <a:chOff x="448322" y="4234621"/>
            <a:chExt cx="11281719" cy="3417792"/>
          </a:xfrm>
        </p:grpSpPr>
        <p:grpSp>
          <p:nvGrpSpPr>
            <p:cNvPr id="48" name="组合 47"/>
            <p:cNvGrpSpPr/>
            <p:nvPr/>
          </p:nvGrpSpPr>
          <p:grpSpPr>
            <a:xfrm>
              <a:off x="448322" y="4234621"/>
              <a:ext cx="11281719" cy="3417792"/>
              <a:chOff x="448322" y="2572543"/>
              <a:chExt cx="11281719" cy="3417792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448322" y="2574717"/>
                <a:ext cx="11281719" cy="341561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832195" y="2572543"/>
                <a:ext cx="6483005" cy="3253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def 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函数名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参数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：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	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代码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函数名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参数值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</a:t>
                </a: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4215561" y="4234621"/>
              <a:ext cx="3747240" cy="3253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函数名和参数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函数的定义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函数的调用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322018" y="5219667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可以有一个、多个或没有参数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47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0" y="901861"/>
            <a:ext cx="1202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函数与库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变量的作用域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745696" y="2482978"/>
            <a:ext cx="1132104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在函数内使用的变量和函数外的代码是没有关系的。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448322" y="3051651"/>
            <a:ext cx="11281719" cy="2914956"/>
            <a:chOff x="448322" y="4234621"/>
            <a:chExt cx="11281719" cy="6664892"/>
          </a:xfrm>
        </p:grpSpPr>
        <p:grpSp>
          <p:nvGrpSpPr>
            <p:cNvPr id="48" name="组合 47"/>
            <p:cNvGrpSpPr/>
            <p:nvPr/>
          </p:nvGrpSpPr>
          <p:grpSpPr>
            <a:xfrm>
              <a:off x="448322" y="4234621"/>
              <a:ext cx="11281719" cy="6664892"/>
              <a:chOff x="448322" y="2572543"/>
              <a:chExt cx="11281719" cy="6664892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448322" y="2574717"/>
                <a:ext cx="11281719" cy="666271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832195" y="2572543"/>
                <a:ext cx="6483005" cy="6420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 = 1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def y(</a:t>
                </a:r>
                <a:r>
                  <a:rPr lang="es-ES" altLang="zh-CN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</a:t>
                </a: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):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</a:t>
                </a:r>
                <a:r>
                  <a:rPr lang="es-ES" altLang="zh-CN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</a:t>
                </a: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</a:t>
                </a:r>
                <a:r>
                  <a:rPr lang="es-ES" altLang="zh-CN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</a:t>
                </a: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+ 1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print(</a:t>
                </a:r>
                <a:r>
                  <a:rPr lang="es-ES" altLang="zh-CN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</a:t>
                </a: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y(3)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print(x)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4215561" y="4234621"/>
              <a:ext cx="3747240" cy="6420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给变量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赋值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定义函数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y(x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）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调用函数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y(3)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745696" y="6053693"/>
            <a:ext cx="109114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函数的参数只是个代号，属于函数内的局部变量，因此不会影响函数外部的变量。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48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0" y="901861"/>
            <a:ext cx="1202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函数与库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库的引用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745696" y="2482978"/>
            <a:ext cx="1132104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是存储共享代码的模块。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388690" y="3181627"/>
            <a:ext cx="11281719" cy="1078881"/>
            <a:chOff x="448322" y="4234621"/>
            <a:chExt cx="11281719" cy="2466804"/>
          </a:xfrm>
        </p:grpSpPr>
        <p:grpSp>
          <p:nvGrpSpPr>
            <p:cNvPr id="48" name="组合 47"/>
            <p:cNvGrpSpPr/>
            <p:nvPr/>
          </p:nvGrpSpPr>
          <p:grpSpPr>
            <a:xfrm>
              <a:off x="448322" y="4234621"/>
              <a:ext cx="11281719" cy="2466804"/>
              <a:chOff x="448322" y="2572543"/>
              <a:chExt cx="11281719" cy="2466804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448322" y="2574717"/>
                <a:ext cx="11281719" cy="246463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832195" y="2572543"/>
                <a:ext cx="6483005" cy="2197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import 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库名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from 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库名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import 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库里的一个功能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5300082" y="4234621"/>
              <a:ext cx="3747240" cy="2197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引入一个库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从库中引入一个功能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TextBox 4"/>
          <p:cNvSpPr txBox="1"/>
          <p:nvPr/>
        </p:nvSpPr>
        <p:spPr>
          <a:xfrm>
            <a:off x="425324" y="426673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库的安装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 flipH="1">
            <a:off x="772563" y="4941335"/>
            <a:ext cx="1132104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第一步：打开“运行”对话框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Win+R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，输入“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”后单击“确定”按钮。</a:t>
            </a:r>
          </a:p>
        </p:txBody>
      </p:sp>
      <p:sp>
        <p:nvSpPr>
          <p:cNvPr id="24" name="文本框 23"/>
          <p:cNvSpPr txBox="1"/>
          <p:nvPr/>
        </p:nvSpPr>
        <p:spPr>
          <a:xfrm flipH="1">
            <a:off x="772563" y="5557644"/>
            <a:ext cx="1132104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第二步：输入命令“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库名”后按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Enter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2" grpId="0"/>
      <p:bldP spid="23" grpId="0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2095006"/>
            <a:ext cx="11029615" cy="1497507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GB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1" y="5956138"/>
            <a:ext cx="1052508" cy="365125"/>
          </a:xfrm>
        </p:spPr>
        <p:txBody>
          <a:bodyPr/>
          <a:lstStyle/>
          <a:p>
            <a:r>
              <a:rPr lang="en-US" dirty="0"/>
              <a:t>45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8860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——Anaconda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Anaconda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的优势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2018954" y="2997148"/>
            <a:ext cx="2548153" cy="1528892"/>
          </a:xfrm>
          <a:custGeom>
            <a:avLst/>
            <a:gdLst>
              <a:gd name="connsiteX0" fmla="*/ 0 w 2548153"/>
              <a:gd name="connsiteY0" fmla="*/ 0 h 1528892"/>
              <a:gd name="connsiteX1" fmla="*/ 2548153 w 2548153"/>
              <a:gd name="connsiteY1" fmla="*/ 0 h 1528892"/>
              <a:gd name="connsiteX2" fmla="*/ 2548153 w 2548153"/>
              <a:gd name="connsiteY2" fmla="*/ 1528892 h 1528892"/>
              <a:gd name="connsiteX3" fmla="*/ 0 w 2548153"/>
              <a:gd name="connsiteY3" fmla="*/ 1528892 h 1528892"/>
              <a:gd name="connsiteX4" fmla="*/ 0 w 2548153"/>
              <a:gd name="connsiteY4" fmla="*/ 0 h 152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8153" h="1528892">
                <a:moveTo>
                  <a:pt x="0" y="0"/>
                </a:moveTo>
                <a:lnTo>
                  <a:pt x="2548153" y="0"/>
                </a:lnTo>
                <a:lnTo>
                  <a:pt x="2548153" y="1528892"/>
                </a:lnTo>
                <a:lnTo>
                  <a:pt x="0" y="152889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2400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软件包</a:t>
            </a:r>
          </a:p>
        </p:txBody>
      </p:sp>
      <p:graphicFrame>
        <p:nvGraphicFramePr>
          <p:cNvPr id="13" name="表格 13"/>
          <p:cNvGraphicFramePr>
            <a:graphicFrameLocks noGrp="1"/>
          </p:cNvGraphicFramePr>
          <p:nvPr/>
        </p:nvGraphicFramePr>
        <p:xfrm>
          <a:off x="5016843" y="2544032"/>
          <a:ext cx="6713198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6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37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BitArray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布尔数组所用的对象类型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Cubes OLAP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在线分析处理（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OLAP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）应用程序框架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Disco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分布式计算所用的</a:t>
                      </a:r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mapreduce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Gdata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Google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数据协议实现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IPython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交互式开发环境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(IDE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matplotlib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2D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绘图库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numexpr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优化的数值表达式执行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NumPy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强大的数组类及该类上的优化函数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Pandas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高效处理时间序列数据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Spyder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Python IDE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，具有语法检查、调试和检查功能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029200" y="4375024"/>
            <a:ext cx="6713198" cy="3651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016843" y="6242356"/>
            <a:ext cx="6713198" cy="3651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016843" y="5496608"/>
            <a:ext cx="6713198" cy="7457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9073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——Anaconda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Anaconda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的优势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2018954" y="2997148"/>
            <a:ext cx="2548153" cy="1528892"/>
          </a:xfrm>
          <a:custGeom>
            <a:avLst/>
            <a:gdLst>
              <a:gd name="connsiteX0" fmla="*/ 0 w 2548153"/>
              <a:gd name="connsiteY0" fmla="*/ 0 h 1528892"/>
              <a:gd name="connsiteX1" fmla="*/ 2548153 w 2548153"/>
              <a:gd name="connsiteY1" fmla="*/ 0 h 1528892"/>
              <a:gd name="connsiteX2" fmla="*/ 2548153 w 2548153"/>
              <a:gd name="connsiteY2" fmla="*/ 1528892 h 1528892"/>
              <a:gd name="connsiteX3" fmla="*/ 0 w 2548153"/>
              <a:gd name="connsiteY3" fmla="*/ 1528892 h 1528892"/>
              <a:gd name="connsiteX4" fmla="*/ 0 w 2548153"/>
              <a:gd name="connsiteY4" fmla="*/ 0 h 152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8153" h="1528892">
                <a:moveTo>
                  <a:pt x="0" y="0"/>
                </a:moveTo>
                <a:lnTo>
                  <a:pt x="2548153" y="0"/>
                </a:lnTo>
                <a:lnTo>
                  <a:pt x="2548153" y="1528892"/>
                </a:lnTo>
                <a:lnTo>
                  <a:pt x="0" y="152889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2400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软件包</a:t>
            </a:r>
          </a:p>
        </p:txBody>
      </p:sp>
      <p:sp>
        <p:nvSpPr>
          <p:cNvPr id="8" name="任意多边形: 形状 7"/>
          <p:cNvSpPr/>
          <p:nvPr/>
        </p:nvSpPr>
        <p:spPr>
          <a:xfrm>
            <a:off x="4821922" y="2997148"/>
            <a:ext cx="2548153" cy="1528892"/>
          </a:xfrm>
          <a:custGeom>
            <a:avLst/>
            <a:gdLst>
              <a:gd name="connsiteX0" fmla="*/ 0 w 2548153"/>
              <a:gd name="connsiteY0" fmla="*/ 0 h 1528892"/>
              <a:gd name="connsiteX1" fmla="*/ 2548153 w 2548153"/>
              <a:gd name="connsiteY1" fmla="*/ 0 h 1528892"/>
              <a:gd name="connsiteX2" fmla="*/ 2548153 w 2548153"/>
              <a:gd name="connsiteY2" fmla="*/ 1528892 h 1528892"/>
              <a:gd name="connsiteX3" fmla="*/ 0 w 2548153"/>
              <a:gd name="connsiteY3" fmla="*/ 1528892 h 1528892"/>
              <a:gd name="connsiteX4" fmla="*/ 0 w 2548153"/>
              <a:gd name="connsiteY4" fmla="*/ 0 h 152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8153" h="1528892">
                <a:moveTo>
                  <a:pt x="0" y="0"/>
                </a:moveTo>
                <a:lnTo>
                  <a:pt x="2548153" y="0"/>
                </a:lnTo>
                <a:lnTo>
                  <a:pt x="2548153" y="1528892"/>
                </a:lnTo>
                <a:lnTo>
                  <a:pt x="0" y="152889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开放源码</a:t>
            </a:r>
          </a:p>
        </p:txBody>
      </p:sp>
      <p:sp>
        <p:nvSpPr>
          <p:cNvPr id="13" name="任意多边形: 形状 12"/>
          <p:cNvSpPr/>
          <p:nvPr/>
        </p:nvSpPr>
        <p:spPr>
          <a:xfrm>
            <a:off x="7624891" y="2997148"/>
            <a:ext cx="2548153" cy="1528892"/>
          </a:xfrm>
          <a:custGeom>
            <a:avLst/>
            <a:gdLst>
              <a:gd name="connsiteX0" fmla="*/ 0 w 2548153"/>
              <a:gd name="connsiteY0" fmla="*/ 0 h 1528892"/>
              <a:gd name="connsiteX1" fmla="*/ 2548153 w 2548153"/>
              <a:gd name="connsiteY1" fmla="*/ 0 h 1528892"/>
              <a:gd name="connsiteX2" fmla="*/ 2548153 w 2548153"/>
              <a:gd name="connsiteY2" fmla="*/ 1528892 h 1528892"/>
              <a:gd name="connsiteX3" fmla="*/ 0 w 2548153"/>
              <a:gd name="connsiteY3" fmla="*/ 1528892 h 1528892"/>
              <a:gd name="connsiteX4" fmla="*/ 0 w 2548153"/>
              <a:gd name="connsiteY4" fmla="*/ 0 h 152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8153" h="1528892">
                <a:moveTo>
                  <a:pt x="0" y="0"/>
                </a:moveTo>
                <a:lnTo>
                  <a:pt x="2548153" y="0"/>
                </a:lnTo>
                <a:lnTo>
                  <a:pt x="2548153" y="1528892"/>
                </a:lnTo>
                <a:lnTo>
                  <a:pt x="0" y="152889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</a:t>
            </a:r>
          </a:p>
        </p:txBody>
      </p:sp>
      <p:sp>
        <p:nvSpPr>
          <p:cNvPr id="14" name="任意多边形: 形状 13"/>
          <p:cNvSpPr/>
          <p:nvPr/>
        </p:nvSpPr>
        <p:spPr>
          <a:xfrm>
            <a:off x="2018954" y="4766025"/>
            <a:ext cx="2548153" cy="1528892"/>
          </a:xfrm>
          <a:custGeom>
            <a:avLst/>
            <a:gdLst>
              <a:gd name="connsiteX0" fmla="*/ 0 w 2548153"/>
              <a:gd name="connsiteY0" fmla="*/ 0 h 1528892"/>
              <a:gd name="connsiteX1" fmla="*/ 2548153 w 2548153"/>
              <a:gd name="connsiteY1" fmla="*/ 0 h 1528892"/>
              <a:gd name="connsiteX2" fmla="*/ 2548153 w 2548153"/>
              <a:gd name="connsiteY2" fmla="*/ 1528892 h 1528892"/>
              <a:gd name="connsiteX3" fmla="*/ 0 w 2548153"/>
              <a:gd name="connsiteY3" fmla="*/ 1528892 h 1528892"/>
              <a:gd name="connsiteX4" fmla="*/ 0 w 2548153"/>
              <a:gd name="connsiteY4" fmla="*/ 0 h 152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8153" h="1528892">
                <a:moveTo>
                  <a:pt x="0" y="0"/>
                </a:moveTo>
                <a:lnTo>
                  <a:pt x="2548153" y="0"/>
                </a:lnTo>
                <a:lnTo>
                  <a:pt x="2548153" y="1528892"/>
                </a:lnTo>
                <a:lnTo>
                  <a:pt x="0" y="152889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分离式安装</a:t>
            </a:r>
          </a:p>
        </p:txBody>
      </p:sp>
      <p:sp>
        <p:nvSpPr>
          <p:cNvPr id="15" name="任意多边形: 形状 14"/>
          <p:cNvSpPr/>
          <p:nvPr/>
        </p:nvSpPr>
        <p:spPr>
          <a:xfrm>
            <a:off x="4821922" y="4766025"/>
            <a:ext cx="2548153" cy="1528892"/>
          </a:xfrm>
          <a:custGeom>
            <a:avLst/>
            <a:gdLst>
              <a:gd name="connsiteX0" fmla="*/ 0 w 2548153"/>
              <a:gd name="connsiteY0" fmla="*/ 0 h 1528892"/>
              <a:gd name="connsiteX1" fmla="*/ 2548153 w 2548153"/>
              <a:gd name="connsiteY1" fmla="*/ 0 h 1528892"/>
              <a:gd name="connsiteX2" fmla="*/ 2548153 w 2548153"/>
              <a:gd name="connsiteY2" fmla="*/ 1528892 h 1528892"/>
              <a:gd name="connsiteX3" fmla="*/ 0 w 2548153"/>
              <a:gd name="connsiteY3" fmla="*/ 1528892 h 1528892"/>
              <a:gd name="connsiteX4" fmla="*/ 0 w 2548153"/>
              <a:gd name="connsiteY4" fmla="*/ 0 h 152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8153" h="1528892">
                <a:moveTo>
                  <a:pt x="0" y="0"/>
                </a:moveTo>
                <a:lnTo>
                  <a:pt x="2548153" y="0"/>
                </a:lnTo>
                <a:lnTo>
                  <a:pt x="2548153" y="1528892"/>
                </a:lnTo>
                <a:lnTo>
                  <a:pt x="0" y="15288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自动更新</a:t>
            </a:r>
          </a:p>
        </p:txBody>
      </p:sp>
      <p:sp>
        <p:nvSpPr>
          <p:cNvPr id="16" name="任意多边形: 形状 15"/>
          <p:cNvSpPr/>
          <p:nvPr/>
        </p:nvSpPr>
        <p:spPr>
          <a:xfrm>
            <a:off x="7624891" y="4780855"/>
            <a:ext cx="2548153" cy="1528892"/>
          </a:xfrm>
          <a:custGeom>
            <a:avLst/>
            <a:gdLst>
              <a:gd name="connsiteX0" fmla="*/ 0 w 2548153"/>
              <a:gd name="connsiteY0" fmla="*/ 0 h 1528892"/>
              <a:gd name="connsiteX1" fmla="*/ 2548153 w 2548153"/>
              <a:gd name="connsiteY1" fmla="*/ 0 h 1528892"/>
              <a:gd name="connsiteX2" fmla="*/ 2548153 w 2548153"/>
              <a:gd name="connsiteY2" fmla="*/ 1528892 h 1528892"/>
              <a:gd name="connsiteX3" fmla="*/ 0 w 2548153"/>
              <a:gd name="connsiteY3" fmla="*/ 1528892 h 1528892"/>
              <a:gd name="connsiteX4" fmla="*/ 0 w 2548153"/>
              <a:gd name="connsiteY4" fmla="*/ 0 h 152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8153" h="1528892">
                <a:moveTo>
                  <a:pt x="0" y="0"/>
                </a:moveTo>
                <a:lnTo>
                  <a:pt x="2548153" y="0"/>
                </a:lnTo>
                <a:lnTo>
                  <a:pt x="2548153" y="1528892"/>
                </a:lnTo>
                <a:lnTo>
                  <a:pt x="0" y="152889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ts val="32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b="1" kern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软件包管理程序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7903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——Anaconda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Anaconda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的优势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7624891" y="4780855"/>
            <a:ext cx="2548153" cy="1528892"/>
          </a:xfrm>
          <a:custGeom>
            <a:avLst/>
            <a:gdLst>
              <a:gd name="connsiteX0" fmla="*/ 0 w 2548153"/>
              <a:gd name="connsiteY0" fmla="*/ 0 h 1528892"/>
              <a:gd name="connsiteX1" fmla="*/ 2548153 w 2548153"/>
              <a:gd name="connsiteY1" fmla="*/ 0 h 1528892"/>
              <a:gd name="connsiteX2" fmla="*/ 2548153 w 2548153"/>
              <a:gd name="connsiteY2" fmla="*/ 1528892 h 1528892"/>
              <a:gd name="connsiteX3" fmla="*/ 0 w 2548153"/>
              <a:gd name="connsiteY3" fmla="*/ 1528892 h 1528892"/>
              <a:gd name="connsiteX4" fmla="*/ 0 w 2548153"/>
              <a:gd name="connsiteY4" fmla="*/ 0 h 152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8153" h="1528892">
                <a:moveTo>
                  <a:pt x="0" y="0"/>
                </a:moveTo>
                <a:lnTo>
                  <a:pt x="2548153" y="0"/>
                </a:lnTo>
                <a:lnTo>
                  <a:pt x="2548153" y="1528892"/>
                </a:lnTo>
                <a:lnTo>
                  <a:pt x="0" y="152889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ts val="32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b="1" kern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软件包管理程序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48322" y="2685928"/>
            <a:ext cx="11281719" cy="617838"/>
            <a:chOff x="448322" y="2685928"/>
            <a:chExt cx="11281719" cy="617838"/>
          </a:xfrm>
        </p:grpSpPr>
        <p:sp>
          <p:nvSpPr>
            <p:cNvPr id="12" name="矩形 11"/>
            <p:cNvSpPr/>
            <p:nvPr/>
          </p:nvSpPr>
          <p:spPr>
            <a:xfrm>
              <a:off x="448322" y="2685928"/>
              <a:ext cx="11281719" cy="6178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70735" y="2794792"/>
              <a:ext cx="2718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conda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info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502415" y="2799080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查看关于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Anaconda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的有用信息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8322" y="3412782"/>
            <a:ext cx="11281719" cy="617838"/>
            <a:chOff x="448322" y="3412782"/>
            <a:chExt cx="11281719" cy="617838"/>
          </a:xfrm>
        </p:grpSpPr>
        <p:sp>
          <p:nvSpPr>
            <p:cNvPr id="19" name="矩形 18"/>
            <p:cNvSpPr/>
            <p:nvPr/>
          </p:nvSpPr>
          <p:spPr>
            <a:xfrm>
              <a:off x="448322" y="3412782"/>
              <a:ext cx="11281719" cy="6178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81368" y="3521646"/>
              <a:ext cx="4481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conda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search </a:t>
              </a:r>
              <a:r>
                <a:rPr lang="en-US" altLang="zh-CN" sz="2000" b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pytables</a:t>
              </a:r>
              <a:endPara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491784" y="3518905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在本地和可用的在线存储库中搜索库和软件包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8322" y="4133719"/>
            <a:ext cx="11281719" cy="617838"/>
            <a:chOff x="448322" y="4133719"/>
            <a:chExt cx="11281719" cy="617838"/>
          </a:xfrm>
        </p:grpSpPr>
        <p:sp>
          <p:nvSpPr>
            <p:cNvPr id="21" name="矩形 20"/>
            <p:cNvSpPr/>
            <p:nvPr/>
          </p:nvSpPr>
          <p:spPr>
            <a:xfrm>
              <a:off x="448322" y="4133719"/>
              <a:ext cx="11281719" cy="6178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92001" y="4242583"/>
              <a:ext cx="4481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conda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list ^</a:t>
              </a:r>
              <a:r>
                <a:rPr lang="en-US" altLang="zh-CN" sz="2000" b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pyt</a:t>
              </a:r>
              <a:endPara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91782" y="4251492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显示匹配某个模式的所有本地安装软件包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l="10988" t="12297" r="10129" b="4807"/>
          <a:stretch>
            <a:fillRect/>
          </a:stretch>
        </p:blipFill>
        <p:spPr>
          <a:xfrm>
            <a:off x="463956" y="2627774"/>
            <a:ext cx="3781168" cy="224893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8796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——Anaconda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Anaconda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的优势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7624891" y="4780855"/>
            <a:ext cx="2548153" cy="1528892"/>
          </a:xfrm>
          <a:custGeom>
            <a:avLst/>
            <a:gdLst>
              <a:gd name="connsiteX0" fmla="*/ 0 w 2548153"/>
              <a:gd name="connsiteY0" fmla="*/ 0 h 1528892"/>
              <a:gd name="connsiteX1" fmla="*/ 2548153 w 2548153"/>
              <a:gd name="connsiteY1" fmla="*/ 0 h 1528892"/>
              <a:gd name="connsiteX2" fmla="*/ 2548153 w 2548153"/>
              <a:gd name="connsiteY2" fmla="*/ 1528892 h 1528892"/>
              <a:gd name="connsiteX3" fmla="*/ 0 w 2548153"/>
              <a:gd name="connsiteY3" fmla="*/ 1528892 h 1528892"/>
              <a:gd name="connsiteX4" fmla="*/ 0 w 2548153"/>
              <a:gd name="connsiteY4" fmla="*/ 0 h 152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8153" h="1528892">
                <a:moveTo>
                  <a:pt x="0" y="0"/>
                </a:moveTo>
                <a:lnTo>
                  <a:pt x="2548153" y="0"/>
                </a:lnTo>
                <a:lnTo>
                  <a:pt x="2548153" y="1528892"/>
                </a:lnTo>
                <a:lnTo>
                  <a:pt x="0" y="152889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ts val="32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b="1" kern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软件包管理程序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48322" y="2685928"/>
            <a:ext cx="11281719" cy="617838"/>
            <a:chOff x="448322" y="2685928"/>
            <a:chExt cx="11281719" cy="617838"/>
          </a:xfrm>
        </p:grpSpPr>
        <p:sp>
          <p:nvSpPr>
            <p:cNvPr id="12" name="矩形 11"/>
            <p:cNvSpPr/>
            <p:nvPr/>
          </p:nvSpPr>
          <p:spPr>
            <a:xfrm>
              <a:off x="448322" y="2685928"/>
              <a:ext cx="11281719" cy="6178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1368" y="2794792"/>
              <a:ext cx="3986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conda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install </a:t>
              </a:r>
              <a:r>
                <a:rPr lang="en-US" altLang="zh-CN" sz="2000" b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spyder</a:t>
              </a:r>
              <a:r>
                <a:rPr lang="en-US" altLang="zh-CN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=4.1.2</a:t>
              </a:r>
              <a:endPara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509488" y="2802257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在主安装中安装单独的库和软件包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122" y="2685928"/>
            <a:ext cx="6755922" cy="3918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9061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Python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——Anaconda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Anaconda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的优势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7624891" y="4780855"/>
            <a:ext cx="2548153" cy="1528892"/>
          </a:xfrm>
          <a:custGeom>
            <a:avLst/>
            <a:gdLst>
              <a:gd name="connsiteX0" fmla="*/ 0 w 2548153"/>
              <a:gd name="connsiteY0" fmla="*/ 0 h 1528892"/>
              <a:gd name="connsiteX1" fmla="*/ 2548153 w 2548153"/>
              <a:gd name="connsiteY1" fmla="*/ 0 h 1528892"/>
              <a:gd name="connsiteX2" fmla="*/ 2548153 w 2548153"/>
              <a:gd name="connsiteY2" fmla="*/ 1528892 h 1528892"/>
              <a:gd name="connsiteX3" fmla="*/ 0 w 2548153"/>
              <a:gd name="connsiteY3" fmla="*/ 1528892 h 1528892"/>
              <a:gd name="connsiteX4" fmla="*/ 0 w 2548153"/>
              <a:gd name="connsiteY4" fmla="*/ 0 h 152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8153" h="1528892">
                <a:moveTo>
                  <a:pt x="0" y="0"/>
                </a:moveTo>
                <a:lnTo>
                  <a:pt x="2548153" y="0"/>
                </a:lnTo>
                <a:lnTo>
                  <a:pt x="2548153" y="1528892"/>
                </a:lnTo>
                <a:lnTo>
                  <a:pt x="0" y="152889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ts val="32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b="1" kern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软件包管理程序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48322" y="2685928"/>
            <a:ext cx="11281719" cy="617838"/>
            <a:chOff x="448322" y="2685928"/>
            <a:chExt cx="11281719" cy="617838"/>
          </a:xfrm>
        </p:grpSpPr>
        <p:sp>
          <p:nvSpPr>
            <p:cNvPr id="12" name="矩形 11"/>
            <p:cNvSpPr/>
            <p:nvPr/>
          </p:nvSpPr>
          <p:spPr>
            <a:xfrm>
              <a:off x="448322" y="2685928"/>
              <a:ext cx="11281719" cy="6178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1362" y="2794792"/>
              <a:ext cx="3986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conda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install </a:t>
              </a:r>
              <a:r>
                <a:rPr lang="en-US" altLang="zh-CN" sz="2000" b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spyder</a:t>
              </a:r>
              <a:r>
                <a:rPr lang="en-US" altLang="zh-CN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=4.1.2</a:t>
              </a:r>
              <a:endPara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509490" y="2802257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在主安装中安装单独的库和软件包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8322" y="3412782"/>
            <a:ext cx="11281719" cy="617838"/>
            <a:chOff x="448322" y="3412782"/>
            <a:chExt cx="11281719" cy="617838"/>
          </a:xfrm>
        </p:grpSpPr>
        <p:sp>
          <p:nvSpPr>
            <p:cNvPr id="19" name="矩形 18"/>
            <p:cNvSpPr/>
            <p:nvPr/>
          </p:nvSpPr>
          <p:spPr>
            <a:xfrm>
              <a:off x="448322" y="3412782"/>
              <a:ext cx="11281719" cy="6178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91995" y="3521646"/>
              <a:ext cx="4481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conda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update </a:t>
              </a:r>
              <a:r>
                <a:rPr lang="en-US" altLang="zh-CN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pandas</a:t>
              </a:r>
              <a:endPara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509490" y="3524247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在主安装中更新单独的库和软件包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8322" y="4133719"/>
            <a:ext cx="11281719" cy="617838"/>
            <a:chOff x="448322" y="4133719"/>
            <a:chExt cx="11281719" cy="617838"/>
          </a:xfrm>
        </p:grpSpPr>
        <p:sp>
          <p:nvSpPr>
            <p:cNvPr id="21" name="矩形 20"/>
            <p:cNvSpPr/>
            <p:nvPr/>
          </p:nvSpPr>
          <p:spPr>
            <a:xfrm>
              <a:off x="448322" y="4133719"/>
              <a:ext cx="11281719" cy="6178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91995" y="4242583"/>
              <a:ext cx="4481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conda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remove </a:t>
              </a:r>
              <a:r>
                <a:rPr lang="en-US" altLang="zh-CN" sz="2000" b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scipy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509490" y="4257232"/>
              <a:ext cx="5659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在主安装中删除单独的库和软件包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1</TotalTime>
  <Words>3339</Words>
  <Application>Microsoft Office PowerPoint</Application>
  <PresentationFormat>宽屏</PresentationFormat>
  <Paragraphs>686</Paragraphs>
  <Slides>49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微软雅黑</vt:lpstr>
      <vt:lpstr>Arial</vt:lpstr>
      <vt:lpstr>Calibri</vt:lpstr>
      <vt:lpstr>Gill Sans MT</vt:lpstr>
      <vt:lpstr>Wingdings</vt:lpstr>
      <vt:lpstr>Wingdings 2</vt:lpstr>
      <vt:lpstr>Dividend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INTERDEPENDENT CONSUMER PREFERENCES</dc:title>
  <dc:creator>Huang Y.</dc:creator>
  <cp:lastModifiedBy>Huang Y</cp:lastModifiedBy>
  <cp:revision>1155</cp:revision>
  <dcterms:created xsi:type="dcterms:W3CDTF">2016-03-12T16:08:00Z</dcterms:created>
  <dcterms:modified xsi:type="dcterms:W3CDTF">2020-05-20T03:02:01Z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