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58"/>
  </p:notesMasterIdLst>
  <p:sldIdLst>
    <p:sldId id="256" r:id="rId2"/>
    <p:sldId id="465" r:id="rId3"/>
    <p:sldId id="456" r:id="rId4"/>
    <p:sldId id="508" r:id="rId5"/>
    <p:sldId id="509" r:id="rId6"/>
    <p:sldId id="510" r:id="rId7"/>
    <p:sldId id="513" r:id="rId8"/>
    <p:sldId id="512" r:id="rId9"/>
    <p:sldId id="515" r:id="rId10"/>
    <p:sldId id="517" r:id="rId11"/>
    <p:sldId id="516" r:id="rId12"/>
    <p:sldId id="518" r:id="rId13"/>
    <p:sldId id="519" r:id="rId14"/>
    <p:sldId id="521" r:id="rId15"/>
    <p:sldId id="520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07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62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4" r:id="rId48"/>
    <p:sldId id="553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32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256"/>
            <p14:sldId id="465"/>
            <p14:sldId id="456"/>
            <p14:sldId id="508"/>
            <p14:sldId id="509"/>
            <p14:sldId id="510"/>
            <p14:sldId id="513"/>
            <p14:sldId id="512"/>
            <p14:sldId id="515"/>
            <p14:sldId id="517"/>
            <p14:sldId id="516"/>
            <p14:sldId id="518"/>
            <p14:sldId id="519"/>
            <p14:sldId id="521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07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40"/>
            <p14:sldId id="562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4"/>
            <p14:sldId id="553"/>
            <p14:sldId id="555"/>
            <p14:sldId id="556"/>
            <p14:sldId id="557"/>
            <p14:sldId id="558"/>
            <p14:sldId id="559"/>
            <p14:sldId id="560"/>
            <p14:sldId id="561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5" autoAdjust="0"/>
    <p:restoredTop sz="90331" autoAdjust="0"/>
  </p:normalViewPr>
  <p:slideViewPr>
    <p:cSldViewPr snapToGrid="0">
      <p:cViewPr varScale="1">
        <p:scale>
          <a:sx n="78" d="100"/>
          <a:sy n="78" d="100"/>
        </p:scale>
        <p:origin x="974" y="58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7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1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3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67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9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10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2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37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2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97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84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7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6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63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31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16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76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85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0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64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38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32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336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31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03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82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82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246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740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89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23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588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963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6337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26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466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31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27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3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87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03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34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90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342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5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2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7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4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0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CAF60F-2810-4034-8D0A-4143516F524A}"/>
              </a:ext>
            </a:extLst>
          </p:cNvPr>
          <p:cNvSpPr txBox="1">
            <a:spLocks/>
          </p:cNvSpPr>
          <p:nvPr/>
        </p:nvSpPr>
        <p:spPr>
          <a:xfrm>
            <a:off x="512191" y="3123527"/>
            <a:ext cx="11167615" cy="610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16A15-9840-46BF-849D-494B14303970}"/>
              </a:ext>
            </a:extLst>
          </p:cNvPr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07461-7C0A-4225-A40A-E94A6FD258C6}"/>
              </a:ext>
            </a:extLst>
          </p:cNvPr>
          <p:cNvSpPr/>
          <p:nvPr/>
        </p:nvSpPr>
        <p:spPr>
          <a:xfrm>
            <a:off x="3373237" y="3244334"/>
            <a:ext cx="54455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常规数组的读取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F02FD3-019B-4B72-A8E4-2CE7C1806488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以二维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为例：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8E834-A6EC-4195-8E4A-F1D32D869224}"/>
              </a:ext>
            </a:extLst>
          </p:cNvPr>
          <p:cNvSpPr txBox="1"/>
          <p:nvPr/>
        </p:nvSpPr>
        <p:spPr>
          <a:xfrm flipH="1">
            <a:off x="375974" y="311241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读取行数据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E0550E-149A-4E15-860F-638F4B76FC0A}"/>
              </a:ext>
            </a:extLst>
          </p:cNvPr>
          <p:cNvGrpSpPr/>
          <p:nvPr/>
        </p:nvGrpSpPr>
        <p:grpSpPr>
          <a:xfrm>
            <a:off x="458955" y="3765511"/>
            <a:ext cx="11281719" cy="617838"/>
            <a:chOff x="448322" y="2685928"/>
            <a:chExt cx="11281719" cy="61783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6F6A35-79D7-441F-BB75-7B5DABCEB306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5847582-D503-4110-B1F3-CCD7AD18F8A1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m1[1]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4DA40E9-7020-421F-A5E7-ECF051C0FBC0}"/>
                </a:ext>
              </a:extLst>
            </p:cNvPr>
            <p:cNvSpPr txBox="1"/>
            <p:nvPr/>
          </p:nvSpPr>
          <p:spPr>
            <a:xfrm>
              <a:off x="2435005" y="27947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第二行数据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BFDDE7D-AD6D-423F-BB95-75FD60313890}"/>
              </a:ext>
            </a:extLst>
          </p:cNvPr>
          <p:cNvGrpSpPr/>
          <p:nvPr/>
        </p:nvGrpSpPr>
        <p:grpSpPr>
          <a:xfrm>
            <a:off x="462499" y="5013066"/>
            <a:ext cx="11281719" cy="617838"/>
            <a:chOff x="448322" y="2685928"/>
            <a:chExt cx="11281719" cy="60516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0FA70AC-2D33-4764-8BCD-A97828C046D3}"/>
                </a:ext>
              </a:extLst>
            </p:cNvPr>
            <p:cNvSpPr/>
            <p:nvPr/>
          </p:nvSpPr>
          <p:spPr>
            <a:xfrm>
              <a:off x="448322" y="2685928"/>
              <a:ext cx="11281719" cy="6051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28891C-01DA-42A9-BD84-2C01A4BD7496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39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m1[1, 0]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60DF773-938C-4338-9282-691CE760167B}"/>
                </a:ext>
              </a:extLst>
            </p:cNvPr>
            <p:cNvSpPr txBox="1"/>
            <p:nvPr/>
          </p:nvSpPr>
          <p:spPr>
            <a:xfrm>
              <a:off x="2431460" y="2786586"/>
              <a:ext cx="6088761" cy="39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第二行第一列元素数据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01C362B-5A2B-4AFF-ADDE-5F46CA7CBD85}"/>
              </a:ext>
            </a:extLst>
          </p:cNvPr>
          <p:cNvSpPr/>
          <p:nvPr/>
        </p:nvSpPr>
        <p:spPr>
          <a:xfrm>
            <a:off x="9077473" y="4984172"/>
            <a:ext cx="3505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9CA74D-74BD-479B-B707-3D2E88205B96}"/>
              </a:ext>
            </a:extLst>
          </p:cNvPr>
          <p:cNvSpPr/>
          <p:nvPr/>
        </p:nvSpPr>
        <p:spPr>
          <a:xfrm>
            <a:off x="7772400" y="3790985"/>
            <a:ext cx="383840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array([0.5, 0.75, 1.0, 1.5, 2.0])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2A21B9-B394-4DED-B5A8-F35136D9B8FF}"/>
              </a:ext>
            </a:extLst>
          </p:cNvPr>
          <p:cNvSpPr txBox="1"/>
          <p:nvPr/>
        </p:nvSpPr>
        <p:spPr>
          <a:xfrm flipH="1">
            <a:off x="388690" y="435787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读取元素数据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BF5B585-4902-4D1F-8E2C-9EB54728477A}"/>
              </a:ext>
            </a:extLst>
          </p:cNvPr>
          <p:cNvGrpSpPr/>
          <p:nvPr/>
        </p:nvGrpSpPr>
        <p:grpSpPr>
          <a:xfrm>
            <a:off x="462498" y="6191951"/>
            <a:ext cx="11281719" cy="617838"/>
            <a:chOff x="448322" y="2685928"/>
            <a:chExt cx="11281719" cy="60516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8A62ACB-57E0-42A2-B319-F5A380C5E794}"/>
                </a:ext>
              </a:extLst>
            </p:cNvPr>
            <p:cNvSpPr/>
            <p:nvPr/>
          </p:nvSpPr>
          <p:spPr>
            <a:xfrm>
              <a:off x="448322" y="2685928"/>
              <a:ext cx="11281719" cy="6051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EF61EE3-0766-4263-9C0D-FB640FBB108E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39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m[1][0]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BF979C7-CCA4-46A7-BAA8-4BC078BF3936}"/>
                </a:ext>
              </a:extLst>
            </p:cNvPr>
            <p:cNvSpPr txBox="1"/>
            <p:nvPr/>
          </p:nvSpPr>
          <p:spPr>
            <a:xfrm>
              <a:off x="2431460" y="2786586"/>
              <a:ext cx="6088763" cy="39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读取二维列表数组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第二行第一列元素数据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C5C2D415-4196-43F3-BDEE-9785FA31AB6F}"/>
              </a:ext>
            </a:extLst>
          </p:cNvPr>
          <p:cNvSpPr/>
          <p:nvPr/>
        </p:nvSpPr>
        <p:spPr>
          <a:xfrm>
            <a:off x="9077473" y="6212290"/>
            <a:ext cx="3505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5218C13-DFF0-416E-B0B3-06FE2B476AD8}"/>
              </a:ext>
            </a:extLst>
          </p:cNvPr>
          <p:cNvSpPr/>
          <p:nvPr/>
        </p:nvSpPr>
        <p:spPr>
          <a:xfrm>
            <a:off x="802633" y="5590639"/>
            <a:ext cx="509742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与列表数组的元素数据读取进行对比：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91C17B-030E-4440-B80E-17244972B647}"/>
              </a:ext>
            </a:extLst>
          </p:cNvPr>
          <p:cNvSpPr/>
          <p:nvPr/>
        </p:nvSpPr>
        <p:spPr>
          <a:xfrm>
            <a:off x="7711440" y="2228919"/>
            <a:ext cx="4415278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[0.5, 0.75, 1.0, 1.5, 2.0]])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1AE615-DBDD-4359-9140-3E96F648652B}"/>
              </a:ext>
            </a:extLst>
          </p:cNvPr>
          <p:cNvSpPr/>
          <p:nvPr/>
        </p:nvSpPr>
        <p:spPr>
          <a:xfrm>
            <a:off x="1283077" y="5136402"/>
            <a:ext cx="728604" cy="375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7E0F6A-6739-4F6A-BC0C-69E9496CB969}"/>
              </a:ext>
            </a:extLst>
          </p:cNvPr>
          <p:cNvSpPr/>
          <p:nvPr/>
        </p:nvSpPr>
        <p:spPr>
          <a:xfrm>
            <a:off x="1138534" y="6325635"/>
            <a:ext cx="728604" cy="375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38" grpId="0"/>
      <p:bldP spid="39" grpId="0"/>
      <p:bldP spid="40" grpId="0"/>
      <p:bldP spid="45" grpId="0"/>
      <p:bldP spid="46" grpId="0"/>
      <p:bldP spid="25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支持多种内建方法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常规数组的主要特征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0BBAAD-398B-45F5-B427-B38AEFDDF9D1}"/>
              </a:ext>
            </a:extLst>
          </p:cNvPr>
          <p:cNvGrpSpPr/>
          <p:nvPr/>
        </p:nvGrpSpPr>
        <p:grpSpPr>
          <a:xfrm>
            <a:off x="455140" y="3119491"/>
            <a:ext cx="11281719" cy="2872800"/>
            <a:chOff x="448322" y="2685928"/>
            <a:chExt cx="11281719" cy="28728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8171A8-B158-418D-953F-A1F323E566E9}"/>
                </a:ext>
              </a:extLst>
            </p:cNvPr>
            <p:cNvSpPr/>
            <p:nvPr/>
          </p:nvSpPr>
          <p:spPr>
            <a:xfrm>
              <a:off x="448322" y="2685928"/>
              <a:ext cx="11281719" cy="2872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C7AE99-3159-4161-AF8B-5522740848F4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265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v1.sum()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v1.std()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v1.cumsum()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m1.sum()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m1.sum(axis=0)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m1.sum(axis=1)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D287212-8AEB-4FEF-80D0-A10FE811BD04}"/>
                </a:ext>
              </a:extLst>
            </p:cNvPr>
            <p:cNvSpPr txBox="1"/>
            <p:nvPr/>
          </p:nvSpPr>
          <p:spPr>
            <a:xfrm>
              <a:off x="2956875" y="2794792"/>
              <a:ext cx="5659394" cy="265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所有元素的总和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所有元素的标准差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所有元素的累计和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所有元素的总和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所有列元素的总和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所有行元素的总和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358F6883-A6B6-4AC4-BB1C-445B7970D32C}"/>
              </a:ext>
            </a:extLst>
          </p:cNvPr>
          <p:cNvSpPr/>
          <p:nvPr/>
        </p:nvSpPr>
        <p:spPr>
          <a:xfrm>
            <a:off x="7679226" y="3126880"/>
            <a:ext cx="3505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84A8ED-A78D-480D-B7CD-38632C613336}"/>
              </a:ext>
            </a:extLst>
          </p:cNvPr>
          <p:cNvSpPr/>
          <p:nvPr/>
        </p:nvSpPr>
        <p:spPr>
          <a:xfrm>
            <a:off x="7679226" y="3656754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0.5385164807134504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EC19F3-9106-4D95-B035-0E71FFFE092A}"/>
              </a:ext>
            </a:extLst>
          </p:cNvPr>
          <p:cNvSpPr/>
          <p:nvPr/>
        </p:nvSpPr>
        <p:spPr>
          <a:xfrm>
            <a:off x="7679226" y="4090404"/>
            <a:ext cx="4512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array([0.5, 1.25, 2.25, 3.75, 5.75])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ED1555-DD91-4A17-8372-314A7B45E9B1}"/>
              </a:ext>
            </a:extLst>
          </p:cNvPr>
          <p:cNvSpPr/>
          <p:nvPr/>
        </p:nvSpPr>
        <p:spPr>
          <a:xfrm>
            <a:off x="7679226" y="4582976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9C53C6-4977-42E1-8885-B98AD766B3F4}"/>
              </a:ext>
            </a:extLst>
          </p:cNvPr>
          <p:cNvSpPr/>
          <p:nvPr/>
        </p:nvSpPr>
        <p:spPr>
          <a:xfrm>
            <a:off x="7679226" y="5023335"/>
            <a:ext cx="4113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array([1.5, 2.25, 3.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4.5, 6.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EC7F3C-91FE-4812-B8F7-D86FEEC8B8D1}"/>
              </a:ext>
            </a:extLst>
          </p:cNvPr>
          <p:cNvSpPr/>
          <p:nvPr/>
        </p:nvSpPr>
        <p:spPr>
          <a:xfrm>
            <a:off x="7679226" y="5461427"/>
            <a:ext cx="3193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array([5.75, 5.75, 5.75])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CF2ED8-8E5B-4AB3-A213-EB98CE231930}"/>
              </a:ext>
            </a:extLst>
          </p:cNvPr>
          <p:cNvSpPr/>
          <p:nvPr/>
        </p:nvSpPr>
        <p:spPr>
          <a:xfrm>
            <a:off x="6925056" y="1824420"/>
            <a:ext cx="5169448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 = array([[0.5,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[0.5, 0.75, 1.0, 1.5, 2.0]])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78EB32-2D9A-4B06-A8DB-D0A5FF23455B}"/>
              </a:ext>
            </a:extLst>
          </p:cNvPr>
          <p:cNvSpPr/>
          <p:nvPr/>
        </p:nvSpPr>
        <p:spPr>
          <a:xfrm>
            <a:off x="3493251" y="2523227"/>
            <a:ext cx="545382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= array([0.5, 0.75, 1.0, 1.5, 2.0])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5D89E7-C264-4FFE-AB37-43313A558AB0}"/>
              </a:ext>
            </a:extLst>
          </p:cNvPr>
          <p:cNvSpPr/>
          <p:nvPr/>
        </p:nvSpPr>
        <p:spPr>
          <a:xfrm>
            <a:off x="1965829" y="5023335"/>
            <a:ext cx="941870" cy="8382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3" grpId="0"/>
      <p:bldP spid="3" grpId="0"/>
      <p:bldP spid="7" grpId="0"/>
      <p:bldP spid="8" grpId="0"/>
      <p:bldP spid="9" grpId="0"/>
      <p:bldP spid="13" grpId="0"/>
      <p:bldP spid="16" grpId="0"/>
      <p:bldP spid="17" grpId="0"/>
      <p:bldP spid="17" grpId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支持定义的（向量化）数学运算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常规数组的主要特征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0BBAAD-398B-45F5-B427-B38AEFDDF9D1}"/>
              </a:ext>
            </a:extLst>
          </p:cNvPr>
          <p:cNvGrpSpPr/>
          <p:nvPr/>
        </p:nvGrpSpPr>
        <p:grpSpPr>
          <a:xfrm>
            <a:off x="455140" y="3119490"/>
            <a:ext cx="11281719" cy="2874161"/>
            <a:chOff x="448322" y="2685928"/>
            <a:chExt cx="11281719" cy="28366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8171A8-B158-418D-953F-A1F323E566E9}"/>
                </a:ext>
              </a:extLst>
            </p:cNvPr>
            <p:cNvSpPr/>
            <p:nvPr/>
          </p:nvSpPr>
          <p:spPr>
            <a:xfrm>
              <a:off x="448322" y="2685928"/>
              <a:ext cx="11281719" cy="28366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C7AE99-3159-4161-AF8B-5522740848F4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203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 ** 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np.sqrt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(v1)</a:t>
              </a:r>
            </a:p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 * 2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D287212-8AEB-4FEF-80D0-A10FE811BD04}"/>
                </a:ext>
              </a:extLst>
            </p:cNvPr>
            <p:cNvSpPr txBox="1"/>
            <p:nvPr/>
          </p:nvSpPr>
          <p:spPr>
            <a:xfrm>
              <a:off x="2600258" y="2794792"/>
              <a:ext cx="5659394" cy="203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所有元素乘以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所有元素平方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所有元素取平方根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所有元素乘以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358F6883-A6B6-4AC4-BB1C-445B7970D32C}"/>
              </a:ext>
            </a:extLst>
          </p:cNvPr>
          <p:cNvSpPr/>
          <p:nvPr/>
        </p:nvSpPr>
        <p:spPr>
          <a:xfrm>
            <a:off x="7200251" y="3126880"/>
            <a:ext cx="440131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array([1.0, 1.5, 2.0, 3.0, 4.0])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84A8ED-A78D-480D-B7CD-38632C613336}"/>
              </a:ext>
            </a:extLst>
          </p:cNvPr>
          <p:cNvSpPr/>
          <p:nvPr/>
        </p:nvSpPr>
        <p:spPr>
          <a:xfrm>
            <a:off x="7200251" y="3645868"/>
            <a:ext cx="4671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array([0.25, 0.5625, 1.0, 2.25, 4.0])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EC19F3-9106-4D95-B035-0E71FFFE092A}"/>
              </a:ext>
            </a:extLst>
          </p:cNvPr>
          <p:cNvSpPr/>
          <p:nvPr/>
        </p:nvSpPr>
        <p:spPr>
          <a:xfrm>
            <a:off x="7193578" y="4010111"/>
            <a:ext cx="4190571" cy="82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array([0.70710678, 0.8660254, 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1.0, 1.22474487, 1.41421356])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ED1555-DD91-4A17-8372-314A7B45E9B1}"/>
              </a:ext>
            </a:extLst>
          </p:cNvPr>
          <p:cNvSpPr/>
          <p:nvPr/>
        </p:nvSpPr>
        <p:spPr>
          <a:xfrm>
            <a:off x="7200251" y="4782295"/>
            <a:ext cx="3986989" cy="1211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array([[1.0, 1.5, 2.0, 3.0, 4.0],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[1.0, 1.5, 2.0, 3.0, 4.0],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[1.0, 1.5, 2.0, 3.0, 4.0]])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BB827-4B1C-4F6F-866F-90C1507C879B}"/>
              </a:ext>
            </a:extLst>
          </p:cNvPr>
          <p:cNvSpPr/>
          <p:nvPr/>
        </p:nvSpPr>
        <p:spPr>
          <a:xfrm>
            <a:off x="798819" y="5551779"/>
            <a:ext cx="5169448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 = array([[0.5,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[0.5, 0.75, 1.0, 1.5, 2.0]])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1DED4A-3BB1-4609-9960-D6B876A9A12B}"/>
              </a:ext>
            </a:extLst>
          </p:cNvPr>
          <p:cNvSpPr/>
          <p:nvPr/>
        </p:nvSpPr>
        <p:spPr>
          <a:xfrm>
            <a:off x="6561953" y="2521518"/>
            <a:ext cx="545382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= array([0.5, 0.75, 1.0, 1.5, 2.0])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DC9B3A-249E-4F94-B637-B4E6E8B2836D}"/>
              </a:ext>
            </a:extLst>
          </p:cNvPr>
          <p:cNvSpPr/>
          <p:nvPr/>
        </p:nvSpPr>
        <p:spPr>
          <a:xfrm>
            <a:off x="1207629" y="3645868"/>
            <a:ext cx="352947" cy="364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3" grpId="0"/>
      <p:bldP spid="7" grpId="0"/>
      <p:bldP spid="8" grpId="0"/>
      <p:bldP spid="16" grpId="0"/>
      <p:bldP spid="17" grpId="0"/>
      <p:bldP spid="17" grpId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np.arange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函数创建一维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创建数组的其他方式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14BB9-F568-40B9-BBCD-F531BD4ABE5B}"/>
              </a:ext>
            </a:extLst>
          </p:cNvPr>
          <p:cNvSpPr txBox="1"/>
          <p:nvPr/>
        </p:nvSpPr>
        <p:spPr>
          <a:xfrm>
            <a:off x="751321" y="300065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）一个参数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DDEB7-4B31-40A3-98BD-825AA8D4F866}"/>
              </a:ext>
            </a:extLst>
          </p:cNvPr>
          <p:cNvSpPr txBox="1"/>
          <p:nvPr/>
        </p:nvSpPr>
        <p:spPr>
          <a:xfrm flipH="1">
            <a:off x="782527" y="41445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）两个参数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CA57B0-57B0-4D8E-85D9-0F5463B97B2E}"/>
              </a:ext>
            </a:extLst>
          </p:cNvPr>
          <p:cNvGrpSpPr/>
          <p:nvPr/>
        </p:nvGrpSpPr>
        <p:grpSpPr>
          <a:xfrm>
            <a:off x="458955" y="4776111"/>
            <a:ext cx="11281719" cy="617838"/>
            <a:chOff x="448322" y="2685928"/>
            <a:chExt cx="11281719" cy="6178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FE58DA-1C6E-4EAD-9344-B3A542365B14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6A33EC-D2A6-41A1-8805-B19AA009975E}"/>
                </a:ext>
              </a:extLst>
            </p:cNvPr>
            <p:cNvSpPr txBox="1"/>
            <p:nvPr/>
          </p:nvSpPr>
          <p:spPr>
            <a:xfrm>
              <a:off x="792001" y="2794792"/>
              <a:ext cx="6140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(5,10)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72ADDC-71AF-44CC-9A43-1D6E0F8F9015}"/>
                </a:ext>
              </a:extLst>
            </p:cNvPr>
            <p:cNvSpPr txBox="1"/>
            <p:nvPr/>
          </p:nvSpPr>
          <p:spPr>
            <a:xfrm>
              <a:off x="4449165" y="2860806"/>
              <a:ext cx="6823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第一个参数为起点，第二个参数为终点，步长取默认值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6F2BF260-8759-4244-ACBC-02D7FDE1A723}"/>
              </a:ext>
            </a:extLst>
          </p:cNvPr>
          <p:cNvSpPr txBox="1"/>
          <p:nvPr/>
        </p:nvSpPr>
        <p:spPr>
          <a:xfrm flipH="1">
            <a:off x="798819" y="5392037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）三个参数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641960A-A1AA-4E07-9242-853DD493BDE1}"/>
              </a:ext>
            </a:extLst>
          </p:cNvPr>
          <p:cNvGrpSpPr/>
          <p:nvPr/>
        </p:nvGrpSpPr>
        <p:grpSpPr>
          <a:xfrm>
            <a:off x="462499" y="6007214"/>
            <a:ext cx="11281719" cy="634110"/>
            <a:chOff x="448322" y="2669819"/>
            <a:chExt cx="11281719" cy="68504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4451C50-0A89-47CA-AEF8-99234EBFF6A9}"/>
                </a:ext>
              </a:extLst>
            </p:cNvPr>
            <p:cNvSpPr/>
            <p:nvPr/>
          </p:nvSpPr>
          <p:spPr>
            <a:xfrm>
              <a:off x="448322" y="2685927"/>
              <a:ext cx="11281719" cy="6689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42DF108-3053-4187-A2B5-4C95739FBC2F}"/>
                </a:ext>
              </a:extLst>
            </p:cNvPr>
            <p:cNvSpPr txBox="1"/>
            <p:nvPr/>
          </p:nvSpPr>
          <p:spPr>
            <a:xfrm>
              <a:off x="792001" y="2669819"/>
              <a:ext cx="3986907" cy="539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z = np.arange(5, 10, 0.5)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B50B7AA-FB02-4FEF-A3C3-741F532B5451}"/>
                </a:ext>
              </a:extLst>
            </p:cNvPr>
            <p:cNvSpPr txBox="1"/>
            <p:nvPr/>
          </p:nvSpPr>
          <p:spPr>
            <a:xfrm>
              <a:off x="4444134" y="2818508"/>
              <a:ext cx="7102318" cy="432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第一个参数为起点，第二个参数为终点，第三个参数为步长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1A8943-D8EE-4E90-B3E4-53E4782BE6B0}"/>
              </a:ext>
            </a:extLst>
          </p:cNvPr>
          <p:cNvGrpSpPr/>
          <p:nvPr/>
        </p:nvGrpSpPr>
        <p:grpSpPr>
          <a:xfrm>
            <a:off x="455140" y="3598459"/>
            <a:ext cx="11281719" cy="617838"/>
            <a:chOff x="448322" y="2685928"/>
            <a:chExt cx="11281719" cy="61783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20ED43-523D-4770-8D3E-BA62AAA62035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71A200-D57A-4D72-A4B7-DB1E50467656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(5)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CF6D783-BCA2-4CB4-8647-C5B50BDA6784}"/>
                </a:ext>
              </a:extLst>
            </p:cNvPr>
            <p:cNvSpPr txBox="1"/>
            <p:nvPr/>
          </p:nvSpPr>
          <p:spPr>
            <a:xfrm>
              <a:off x="4452980" y="2828888"/>
              <a:ext cx="696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起点取默认值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，参数值为终点，步长取默认值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62DC68E-F5BF-40F7-82F1-5FD790DCAC1E}"/>
              </a:ext>
            </a:extLst>
          </p:cNvPr>
          <p:cNvSpPr/>
          <p:nvPr/>
        </p:nvSpPr>
        <p:spPr>
          <a:xfrm>
            <a:off x="4478056" y="3147356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2, 3, 4])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E79AE4-2C8D-49C3-B8D3-D34FF148C018}"/>
              </a:ext>
            </a:extLst>
          </p:cNvPr>
          <p:cNvSpPr/>
          <p:nvPr/>
        </p:nvSpPr>
        <p:spPr>
          <a:xfrm>
            <a:off x="4478056" y="4323249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array([5, 6, 7, 8, 9])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CC62CF-BA5A-4393-BB66-5ECB18BCFACA}"/>
              </a:ext>
            </a:extLst>
          </p:cNvPr>
          <p:cNvSpPr/>
          <p:nvPr/>
        </p:nvSpPr>
        <p:spPr>
          <a:xfrm>
            <a:off x="4412665" y="5545743"/>
            <a:ext cx="6587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array([5.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5.5, 6.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6.5, 7.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7.5, 8.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8.5, 9.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9.5])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9D6B5B-83B8-460C-BF82-82BBF320A28D}"/>
              </a:ext>
            </a:extLst>
          </p:cNvPr>
          <p:cNvGrpSpPr/>
          <p:nvPr/>
        </p:nvGrpSpPr>
        <p:grpSpPr>
          <a:xfrm>
            <a:off x="7398528" y="1702240"/>
            <a:ext cx="4331630" cy="1901362"/>
            <a:chOff x="7471680" y="1702240"/>
            <a:chExt cx="4331630" cy="190136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43CAE21-FE45-4ECC-AFCE-58113C083C8F}"/>
                </a:ext>
              </a:extLst>
            </p:cNvPr>
            <p:cNvSpPr txBox="1"/>
            <p:nvPr/>
          </p:nvSpPr>
          <p:spPr>
            <a:xfrm>
              <a:off x="7471680" y="1702240"/>
              <a:ext cx="4331630" cy="1884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练手一下：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np.arrange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函数时，创建数据的方式为：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左开右闭                  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左闭右开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2EBB05-682B-423B-9ECB-29736F80EA6D}"/>
                </a:ext>
              </a:extLst>
            </p:cNvPr>
            <p:cNvSpPr/>
            <p:nvPr/>
          </p:nvSpPr>
          <p:spPr>
            <a:xfrm>
              <a:off x="7471680" y="1820424"/>
              <a:ext cx="4331630" cy="178317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18BF12A-C98E-4984-AF0A-A01342C7E3FE}"/>
              </a:ext>
            </a:extLst>
          </p:cNvPr>
          <p:cNvSpPr txBox="1"/>
          <p:nvPr/>
        </p:nvSpPr>
        <p:spPr>
          <a:xfrm>
            <a:off x="10168128" y="3146863"/>
            <a:ext cx="53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797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/>
      <p:bldP spid="25" grpId="0"/>
      <p:bldP spid="2" grpId="0"/>
      <p:bldP spid="5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np.arange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reshape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方法创建二维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创建数组的其他方式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1A8943-D8EE-4E90-B3E4-53E4782BE6B0}"/>
              </a:ext>
            </a:extLst>
          </p:cNvPr>
          <p:cNvGrpSpPr/>
          <p:nvPr/>
        </p:nvGrpSpPr>
        <p:grpSpPr>
          <a:xfrm>
            <a:off x="418505" y="3157130"/>
            <a:ext cx="11281719" cy="2242854"/>
            <a:chOff x="407872" y="2686598"/>
            <a:chExt cx="11281719" cy="224285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20ED43-523D-4770-8D3E-BA62AAA62035}"/>
                </a:ext>
              </a:extLst>
            </p:cNvPr>
            <p:cNvSpPr/>
            <p:nvPr/>
          </p:nvSpPr>
          <p:spPr>
            <a:xfrm>
              <a:off x="407872" y="2686598"/>
              <a:ext cx="11281719" cy="22428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71A200-D57A-4D72-A4B7-DB1E50467656}"/>
                </a:ext>
              </a:extLst>
            </p:cNvPr>
            <p:cNvSpPr txBox="1"/>
            <p:nvPr/>
          </p:nvSpPr>
          <p:spPr>
            <a:xfrm>
              <a:off x="792001" y="2794792"/>
              <a:ext cx="4850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(12).reshape(3, 4)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CF6D783-BCA2-4CB4-8647-C5B50BDA6784}"/>
                </a:ext>
              </a:extLst>
            </p:cNvPr>
            <p:cNvSpPr txBox="1"/>
            <p:nvPr/>
          </p:nvSpPr>
          <p:spPr>
            <a:xfrm>
              <a:off x="5083881" y="2686598"/>
              <a:ext cx="5780315" cy="903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创建起点取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，终点取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，步长取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的一维数组， 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并按行排列成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列的二维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62DC68E-F5BF-40F7-82F1-5FD790DCAC1E}"/>
              </a:ext>
            </a:extLst>
          </p:cNvPr>
          <p:cNvSpPr/>
          <p:nvPr/>
        </p:nvSpPr>
        <p:spPr>
          <a:xfrm>
            <a:off x="5335401" y="4046302"/>
            <a:ext cx="2986715" cy="1211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array([[0,   1,   2,   3],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[4,   5,   6,   7],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[8,   9, 10, 11]])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5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np.random.randn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函数创建随机一维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创建数组的其他方式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CA57B0-57B0-4D8E-85D9-0F5463B97B2E}"/>
              </a:ext>
            </a:extLst>
          </p:cNvPr>
          <p:cNvGrpSpPr/>
          <p:nvPr/>
        </p:nvGrpSpPr>
        <p:grpSpPr>
          <a:xfrm>
            <a:off x="458955" y="4743453"/>
            <a:ext cx="11319387" cy="2052000"/>
            <a:chOff x="448322" y="2685928"/>
            <a:chExt cx="11319387" cy="194973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FE58DA-1C6E-4EAD-9344-B3A542365B14}"/>
                </a:ext>
              </a:extLst>
            </p:cNvPr>
            <p:cNvSpPr/>
            <p:nvPr/>
          </p:nvSpPr>
          <p:spPr>
            <a:xfrm>
              <a:off x="448322" y="2685928"/>
              <a:ext cx="11281719" cy="19497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6A33EC-D2A6-41A1-8805-B19AA009975E}"/>
                </a:ext>
              </a:extLst>
            </p:cNvPr>
            <p:cNvSpPr txBox="1"/>
            <p:nvPr/>
          </p:nvSpPr>
          <p:spPr>
            <a:xfrm>
              <a:off x="792001" y="2794792"/>
              <a:ext cx="6140426" cy="38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 = np.random. standard_normal((3, 4))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72ADDC-71AF-44CC-9A43-1D6E0F8F9015}"/>
                </a:ext>
              </a:extLst>
            </p:cNvPr>
            <p:cNvSpPr txBox="1"/>
            <p:nvPr/>
          </p:nvSpPr>
          <p:spPr>
            <a:xfrm>
              <a:off x="5961645" y="2762026"/>
              <a:ext cx="5806064" cy="78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创建包含标准正态分布的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3x4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个随机数的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1A8943-D8EE-4E90-B3E4-53E4782BE6B0}"/>
              </a:ext>
            </a:extLst>
          </p:cNvPr>
          <p:cNvGrpSpPr/>
          <p:nvPr/>
        </p:nvGrpSpPr>
        <p:grpSpPr>
          <a:xfrm>
            <a:off x="458955" y="3156460"/>
            <a:ext cx="11483815" cy="1023260"/>
            <a:chOff x="448322" y="2685928"/>
            <a:chExt cx="11483815" cy="10232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20ED43-523D-4770-8D3E-BA62AAA62035}"/>
                </a:ext>
              </a:extLst>
            </p:cNvPr>
            <p:cNvSpPr/>
            <p:nvPr/>
          </p:nvSpPr>
          <p:spPr>
            <a:xfrm>
              <a:off x="448322" y="2685928"/>
              <a:ext cx="11281719" cy="10232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71A200-D57A-4D72-A4B7-DB1E50467656}"/>
                </a:ext>
              </a:extLst>
            </p:cNvPr>
            <p:cNvSpPr txBox="1"/>
            <p:nvPr/>
          </p:nvSpPr>
          <p:spPr>
            <a:xfrm>
              <a:off x="792001" y="2794792"/>
              <a:ext cx="4850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np.random.randn(3)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CF6D783-BCA2-4CB4-8647-C5B50BDA6784}"/>
                </a:ext>
              </a:extLst>
            </p:cNvPr>
            <p:cNvSpPr txBox="1"/>
            <p:nvPr/>
          </p:nvSpPr>
          <p:spPr>
            <a:xfrm>
              <a:off x="4449165" y="2806699"/>
              <a:ext cx="7482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创建包含标准正态分布的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个随机数的一维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62DC68E-F5BF-40F7-82F1-5FD790DCAC1E}"/>
              </a:ext>
            </a:extLst>
          </p:cNvPr>
          <p:cNvSpPr/>
          <p:nvPr/>
        </p:nvSpPr>
        <p:spPr>
          <a:xfrm>
            <a:off x="4746630" y="3714225"/>
            <a:ext cx="6316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array([0.04773556,  0.02343245, -0.07000642])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CC62CF-BA5A-4393-BB66-5ECB18BCFACA}"/>
              </a:ext>
            </a:extLst>
          </p:cNvPr>
          <p:cNvSpPr/>
          <p:nvPr/>
        </p:nvSpPr>
        <p:spPr>
          <a:xfrm>
            <a:off x="3228067" y="5587452"/>
            <a:ext cx="8420895" cy="1211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array([[0.26842408, -0.18583716, -0.84892111, -0.24665764],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[2.06913996,   0.99412581, -0.28493002, -1.26976298],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[1.98013437, -0.32257930, -0.74004220,   0.16590003]])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7C8F4F-5262-452E-BABB-B6F2CFE4B6AE}"/>
              </a:ext>
            </a:extLst>
          </p:cNvPr>
          <p:cNvSpPr txBox="1"/>
          <p:nvPr/>
        </p:nvSpPr>
        <p:spPr>
          <a:xfrm>
            <a:off x="386607" y="410952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np.random.standard_normal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函数创建随机二维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</a:p>
        </p:txBody>
      </p:sp>
    </p:spTree>
    <p:extLst>
      <p:ext uri="{BB962C8B-B14F-4D97-AF65-F5344CB8AC3E}">
        <p14:creationId xmlns:p14="http://schemas.microsoft.com/office/powerpoint/2010/main" val="34460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9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np.zeros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函数或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函数创建多维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创建数组的其他方式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1A8943-D8EE-4E90-B3E4-53E4782BE6B0}"/>
              </a:ext>
            </a:extLst>
          </p:cNvPr>
          <p:cNvGrpSpPr/>
          <p:nvPr/>
        </p:nvGrpSpPr>
        <p:grpSpPr>
          <a:xfrm>
            <a:off x="438173" y="3156459"/>
            <a:ext cx="11281719" cy="3532163"/>
            <a:chOff x="448322" y="2685927"/>
            <a:chExt cx="11281719" cy="34185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20ED43-523D-4770-8D3E-BA62AAA62035}"/>
                </a:ext>
              </a:extLst>
            </p:cNvPr>
            <p:cNvSpPr/>
            <p:nvPr/>
          </p:nvSpPr>
          <p:spPr>
            <a:xfrm>
              <a:off x="448322" y="2685927"/>
              <a:ext cx="11281719" cy="34185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71A200-D57A-4D72-A4B7-DB1E50467656}"/>
                </a:ext>
              </a:extLst>
            </p:cNvPr>
            <p:cNvSpPr txBox="1"/>
            <p:nvPr/>
          </p:nvSpPr>
          <p:spPr>
            <a:xfrm>
              <a:off x="792001" y="2794792"/>
              <a:ext cx="6316153" cy="72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 = np.zeros((2, 3, 4), dtype='i', order='c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d1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np.ones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((2, 3, 4),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dtype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order='c')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CF6D783-BCA2-4CB4-8647-C5B50BDA6784}"/>
                </a:ext>
              </a:extLst>
            </p:cNvPr>
            <p:cNvSpPr txBox="1"/>
            <p:nvPr/>
          </p:nvSpPr>
          <p:spPr>
            <a:xfrm>
              <a:off x="6558013" y="2754865"/>
              <a:ext cx="5172028" cy="80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创建所有元素为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0(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或为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(2, 3, 4)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三维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62DC68E-F5BF-40F7-82F1-5FD790DCAC1E}"/>
              </a:ext>
            </a:extLst>
          </p:cNvPr>
          <p:cNvSpPr/>
          <p:nvPr/>
        </p:nvSpPr>
        <p:spPr>
          <a:xfrm>
            <a:off x="3648865" y="3978509"/>
            <a:ext cx="4673134" cy="27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array([[[0, 0, 0, 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[0, 0, 0, 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[0, 0, 0, 0]],</a:t>
            </a: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[[0, 0, 0, 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[0, 0, 0, 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[0, 0, 0, 0]]],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=int32)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553270-D3B4-4A8D-A309-F0554DC5CE0B}"/>
              </a:ext>
            </a:extLst>
          </p:cNvPr>
          <p:cNvSpPr/>
          <p:nvPr/>
        </p:nvSpPr>
        <p:spPr>
          <a:xfrm>
            <a:off x="7118787" y="3938382"/>
            <a:ext cx="4673134" cy="27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array([[[1, 1, 1, 1],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[1, 1, 1, 1],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[1, 1, 1, 1]],</a:t>
            </a: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[[1, 1, 1, 1],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[1, 1, 1, 1],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[1, 1, 1, 1]]],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=int32)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0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8690" y="250376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np.zeros_like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函数或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np.ones_like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函数创建多维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创建数组的其他方式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1A8943-D8EE-4E90-B3E4-53E4782BE6B0}"/>
              </a:ext>
            </a:extLst>
          </p:cNvPr>
          <p:cNvGrpSpPr/>
          <p:nvPr/>
        </p:nvGrpSpPr>
        <p:grpSpPr>
          <a:xfrm>
            <a:off x="435717" y="3156459"/>
            <a:ext cx="11281719" cy="3532163"/>
            <a:chOff x="448322" y="2685927"/>
            <a:chExt cx="11281719" cy="34185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20ED43-523D-4770-8D3E-BA62AAA62035}"/>
                </a:ext>
              </a:extLst>
            </p:cNvPr>
            <p:cNvSpPr/>
            <p:nvPr/>
          </p:nvSpPr>
          <p:spPr>
            <a:xfrm>
              <a:off x="448322" y="2685927"/>
              <a:ext cx="11281719" cy="34185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71A200-D57A-4D72-A4B7-DB1E50467656}"/>
                </a:ext>
              </a:extLst>
            </p:cNvPr>
            <p:cNvSpPr txBox="1"/>
            <p:nvPr/>
          </p:nvSpPr>
          <p:spPr>
            <a:xfrm>
              <a:off x="792001" y="2794792"/>
              <a:ext cx="6316153" cy="72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 = np.zeros_like(d1, dtype='f', order='c')</a:t>
              </a: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e1 = np.ones_like(d, dtype='f', order='c')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CF6D783-BCA2-4CB4-8647-C5B50BDA6784}"/>
                </a:ext>
              </a:extLst>
            </p:cNvPr>
            <p:cNvSpPr txBox="1"/>
            <p:nvPr/>
          </p:nvSpPr>
          <p:spPr>
            <a:xfrm>
              <a:off x="6427381" y="2754865"/>
              <a:ext cx="5302660" cy="80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创建所有元素为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0(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或为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d1(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形状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一致的三维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62DC68E-F5BF-40F7-82F1-5FD790DCAC1E}"/>
              </a:ext>
            </a:extLst>
          </p:cNvPr>
          <p:cNvSpPr/>
          <p:nvPr/>
        </p:nvSpPr>
        <p:spPr>
          <a:xfrm>
            <a:off x="1284204" y="3956228"/>
            <a:ext cx="5950850" cy="27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array([[[0.0, 0.0, 0.0, 0.0],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[0.0, 0.0, 0.0, 0.0],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[0.0, 0.0, 0.0, 0.0]],</a:t>
            </a: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[[0.0, 0.0, 0.0, 0.0],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[0.0, 0.0, 0.0, 0.0],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[0.0, 0.0, 0.0, 0.0]]],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=float32)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B04942-2329-47A8-8F82-483B30A06F46}"/>
              </a:ext>
            </a:extLst>
          </p:cNvPr>
          <p:cNvSpPr/>
          <p:nvPr/>
        </p:nvSpPr>
        <p:spPr>
          <a:xfrm>
            <a:off x="3470563" y="3655173"/>
            <a:ext cx="785286" cy="338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EE0324-20C0-4B28-BCB3-09A2243A1124}"/>
              </a:ext>
            </a:extLst>
          </p:cNvPr>
          <p:cNvSpPr/>
          <p:nvPr/>
        </p:nvSpPr>
        <p:spPr>
          <a:xfrm>
            <a:off x="6076576" y="3960602"/>
            <a:ext cx="5950850" cy="27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array([[[1.0, 1.0, 1.0, 1.0],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[1.0, 1.0, 1.0, 1.0],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[1.0, 1.0, 1.0, 1.0]],</a:t>
            </a: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[[1.0, 1.0, 1.0, 1.0],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[1.0, 1.0, 1.0, 1.0],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[1.0, 1.0, 1.0, 1.0]]],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=float32)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D226F-F053-4638-B00C-73505EE0B9FC}"/>
              </a:ext>
            </a:extLst>
          </p:cNvPr>
          <p:cNvSpPr/>
          <p:nvPr/>
        </p:nvSpPr>
        <p:spPr>
          <a:xfrm>
            <a:off x="3539835" y="3288023"/>
            <a:ext cx="785286" cy="338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DF87B9-EE65-4EEB-BC02-9011C9704800}"/>
              </a:ext>
            </a:extLst>
          </p:cNvPr>
          <p:cNvSpPr/>
          <p:nvPr/>
        </p:nvSpPr>
        <p:spPr>
          <a:xfrm>
            <a:off x="4903609" y="3298333"/>
            <a:ext cx="707482" cy="338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7D7FB4-C878-46A3-A94A-1EE0AD1595F8}"/>
              </a:ext>
            </a:extLst>
          </p:cNvPr>
          <p:cNvSpPr/>
          <p:nvPr/>
        </p:nvSpPr>
        <p:spPr>
          <a:xfrm>
            <a:off x="4840320" y="3665564"/>
            <a:ext cx="707482" cy="338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2" grpId="0" animBg="1"/>
      <p:bldP spid="14" grpId="0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创建数组的其他方式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9624B13-77E1-4F58-9A99-A45CE1FA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79765"/>
              </p:ext>
            </p:extLst>
          </p:nvPr>
        </p:nvGraphicFramePr>
        <p:xfrm>
          <a:off x="448321" y="2461712"/>
          <a:ext cx="572387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965">
                  <a:extLst>
                    <a:ext uri="{9D8B030D-6E8A-4147-A177-3AD203B41FA5}">
                      <a16:colId xmlns:a16="http://schemas.microsoft.com/office/drawing/2014/main" val="2746272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t4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i8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无符号整数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u8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f8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78179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c16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128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3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99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（指向对象的指针）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1305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U24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967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V12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字节数据块）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4321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EF644BC-CAE0-40E5-BDD9-2B1ECF4E0128}"/>
              </a:ext>
            </a:extLst>
          </p:cNvPr>
          <p:cNvSpPr/>
          <p:nvPr/>
        </p:nvSpPr>
        <p:spPr>
          <a:xfrm>
            <a:off x="6508174" y="2339743"/>
            <a:ext cx="522186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order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表示在内存中存储元素的顺序：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语言相似（即行优先）；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Fortran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相似（即列优先）。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常规数组与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列表数组对比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7A1830-87A2-42D6-B4CE-5A55561ED662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常规数组的特殊之处：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3ABDE6-9E5C-40E9-B7C0-14E5617AFD7F}"/>
              </a:ext>
            </a:extLst>
          </p:cNvPr>
          <p:cNvSpPr txBox="1"/>
          <p:nvPr/>
        </p:nvSpPr>
        <p:spPr>
          <a:xfrm flipH="1">
            <a:off x="386607" y="3123049"/>
            <a:ext cx="108970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大小在任何维度内都是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同质的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数组只允许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一种数据类型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BE69BA-E782-42F1-816E-8CB3C38C47FC}"/>
              </a:ext>
            </a:extLst>
          </p:cNvPr>
          <p:cNvSpPr txBox="1"/>
          <p:nvPr/>
        </p:nvSpPr>
        <p:spPr>
          <a:xfrm>
            <a:off x="769986" y="424372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常规数组优于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列表数组之处：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6EF38D-2E56-475B-A73F-CE462276CE39}"/>
              </a:ext>
            </a:extLst>
          </p:cNvPr>
          <p:cNvGrpSpPr/>
          <p:nvPr/>
        </p:nvGrpSpPr>
        <p:grpSpPr>
          <a:xfrm>
            <a:off x="937776" y="4895463"/>
            <a:ext cx="1597257" cy="1597257"/>
            <a:chOff x="1366" y="1803466"/>
            <a:chExt cx="1811734" cy="181173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47B0D3-FD72-4D83-A704-72BA8BE85DBC}"/>
                </a:ext>
              </a:extLst>
            </p:cNvPr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4">
              <a:extLst>
                <a:ext uri="{FF2B5EF4-FFF2-40B4-BE49-F238E27FC236}">
                  <a16:creationId xmlns:a16="http://schemas.microsoft.com/office/drawing/2014/main" id="{86F558F7-0991-4C59-BCBB-DBB71C879F00}"/>
                </a:ext>
              </a:extLst>
            </p:cNvPr>
            <p:cNvSpPr txBox="1"/>
            <p:nvPr/>
          </p:nvSpPr>
          <p:spPr>
            <a:xfrm>
              <a:off x="52695" y="2068787"/>
              <a:ext cx="1703666" cy="1281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 defTabSz="8000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1BBAC76-7480-4EE9-83AD-B476E317172F}"/>
              </a:ext>
            </a:extLst>
          </p:cNvPr>
          <p:cNvGrpSpPr/>
          <p:nvPr/>
        </p:nvGrpSpPr>
        <p:grpSpPr>
          <a:xfrm>
            <a:off x="6470001" y="4890096"/>
            <a:ext cx="1597257" cy="1597257"/>
            <a:chOff x="1366" y="1803466"/>
            <a:chExt cx="1811734" cy="181173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12CD79B-D4BA-4A0B-8383-E121D73512CC}"/>
                </a:ext>
              </a:extLst>
            </p:cNvPr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4">
              <a:extLst>
                <a:ext uri="{FF2B5EF4-FFF2-40B4-BE49-F238E27FC236}">
                  <a16:creationId xmlns:a16="http://schemas.microsoft.com/office/drawing/2014/main" id="{832E2502-D976-4374-AD97-C13B2CFD5833}"/>
                </a:ext>
              </a:extLst>
            </p:cNvPr>
            <p:cNvSpPr txBox="1"/>
            <p:nvPr/>
          </p:nvSpPr>
          <p:spPr>
            <a:xfrm>
              <a:off x="109431" y="2068787"/>
              <a:ext cx="1595602" cy="1281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 defTabSz="8000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E7F3236-A8C7-4E57-A7C8-A7F1201DDCF6}"/>
              </a:ext>
            </a:extLst>
          </p:cNvPr>
          <p:cNvCxnSpPr>
            <a:cxnSpLocks/>
          </p:cNvCxnSpPr>
          <p:nvPr/>
        </p:nvCxnSpPr>
        <p:spPr>
          <a:xfrm>
            <a:off x="2252349" y="6280768"/>
            <a:ext cx="324000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AA2D982-5C69-4F15-A4EA-3151D141E413}"/>
              </a:ext>
            </a:extLst>
          </p:cNvPr>
          <p:cNvSpPr txBox="1"/>
          <p:nvPr/>
        </p:nvSpPr>
        <p:spPr>
          <a:xfrm>
            <a:off x="2630305" y="5023244"/>
            <a:ext cx="289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常规数组的操作和算法更为紧凑、更易于理解。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0A658F8-F5B1-4C30-B6B1-E93608E51D6E}"/>
              </a:ext>
            </a:extLst>
          </p:cNvPr>
          <p:cNvCxnSpPr>
            <a:cxnSpLocks/>
          </p:cNvCxnSpPr>
          <p:nvPr/>
        </p:nvCxnSpPr>
        <p:spPr>
          <a:xfrm>
            <a:off x="7738306" y="6288598"/>
            <a:ext cx="3240000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384BA94-4777-40A7-A3A2-B571FCCC962A}"/>
              </a:ext>
            </a:extLst>
          </p:cNvPr>
          <p:cNvSpPr txBox="1"/>
          <p:nvPr/>
        </p:nvSpPr>
        <p:spPr>
          <a:xfrm>
            <a:off x="8116262" y="5031074"/>
            <a:ext cx="289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常规数组的生成快约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倍，总和的计算快约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93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2" grpId="0"/>
      <p:bldP spid="14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1928182" y="3145667"/>
            <a:ext cx="4405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NumPy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7647808" y="2770465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列表数组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647809" y="3432777"/>
            <a:ext cx="44054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0D49E-21E8-435C-BB57-FA44E70B3F0F}"/>
              </a:ext>
            </a:extLst>
          </p:cNvPr>
          <p:cNvSpPr/>
          <p:nvPr/>
        </p:nvSpPr>
        <p:spPr>
          <a:xfrm>
            <a:off x="7647808" y="4106825"/>
            <a:ext cx="6096000" cy="662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NumPy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0E3B87-AABE-459A-80A6-5489F758D567}"/>
              </a:ext>
            </a:extLst>
          </p:cNvPr>
          <p:cNvSpPr/>
          <p:nvPr/>
        </p:nvSpPr>
        <p:spPr>
          <a:xfrm>
            <a:off x="7647808" y="4761839"/>
            <a:ext cx="6096000" cy="662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代码向量化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647807" y="2092673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2577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创建结构数组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7A1830-87A2-42D6-B4CE-5A55561ED662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结构数组是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常规数组的推广，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不同列可以用不同数据类型。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B6290F-C465-4F37-923A-36F665DBD1C6}"/>
              </a:ext>
            </a:extLst>
          </p:cNvPr>
          <p:cNvGrpSpPr/>
          <p:nvPr/>
        </p:nvGrpSpPr>
        <p:grpSpPr>
          <a:xfrm>
            <a:off x="458955" y="3156460"/>
            <a:ext cx="11347020" cy="2799680"/>
            <a:chOff x="458955" y="3156460"/>
            <a:chExt cx="11347020" cy="279968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4BF04D3-931F-402D-B7D0-E76DE7C1B33E}"/>
                </a:ext>
              </a:extLst>
            </p:cNvPr>
            <p:cNvGrpSpPr/>
            <p:nvPr/>
          </p:nvGrpSpPr>
          <p:grpSpPr>
            <a:xfrm>
              <a:off x="458955" y="3156460"/>
              <a:ext cx="11347020" cy="2799680"/>
              <a:chOff x="448322" y="2685928"/>
              <a:chExt cx="11347020" cy="270959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889162-B29E-4992-98DE-25F3D1CB5675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27095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EEA0B2-7BCC-4D45-BB3C-4274D9DC7E2E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10442309" cy="800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dt = np.dtype([('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姓名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U32'), 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年龄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i4'), 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身高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f4'), 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小孩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宠物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i4', 2)])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np.array([('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张三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45, 1.83, (0, 1)), 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李四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40, 1.74, (2, 2))], 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dtype=dt)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C3E474-F1EA-42AE-9D9E-F36ED9F37422}"/>
                  </a:ext>
                </a:extLst>
              </p:cNvPr>
              <p:cNvSpPr txBox="1"/>
              <p:nvPr/>
            </p:nvSpPr>
            <p:spPr>
              <a:xfrm>
                <a:off x="10281683" y="2794791"/>
                <a:ext cx="1513659" cy="42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类型设置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337B1CF-CEF5-4990-BA8C-179ED1573E7E}"/>
                </a:ext>
              </a:extLst>
            </p:cNvPr>
            <p:cNvSpPr/>
            <p:nvPr/>
          </p:nvSpPr>
          <p:spPr>
            <a:xfrm>
              <a:off x="8184892" y="4095580"/>
              <a:ext cx="3555782" cy="441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687CF1E-478A-4AAB-812F-7C97B043AA37}"/>
              </a:ext>
            </a:extLst>
          </p:cNvPr>
          <p:cNvSpPr/>
          <p:nvPr/>
        </p:nvSpPr>
        <p:spPr>
          <a:xfrm>
            <a:off x="802634" y="4582975"/>
            <a:ext cx="11003341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rray([('张三', 45, 1.83, [0, 1]), 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('李四', 40, 1.74, [2, 2])],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dtype=[('姓名', '&lt;U32'), ('年龄', '&lt;i4'), ('身高', '&lt;f4'), ('小孩/宠物', '&lt;i4', (2,))])</a:t>
            </a:r>
          </a:p>
        </p:txBody>
      </p:sp>
    </p:spTree>
    <p:extLst>
      <p:ext uri="{BB962C8B-B14F-4D97-AF65-F5344CB8AC3E}">
        <p14:creationId xmlns:p14="http://schemas.microsoft.com/office/powerpoint/2010/main" val="2805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39E8E834-A6EC-4195-8E4A-F1D32D869224}"/>
              </a:ext>
            </a:extLst>
          </p:cNvPr>
          <p:cNvSpPr txBox="1"/>
          <p:nvPr/>
        </p:nvSpPr>
        <p:spPr>
          <a:xfrm flipH="1">
            <a:off x="375974" y="251369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读取列数据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结构数组的读取与运算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E0550E-149A-4E15-860F-638F4B76FC0A}"/>
              </a:ext>
            </a:extLst>
          </p:cNvPr>
          <p:cNvGrpSpPr/>
          <p:nvPr/>
        </p:nvGrpSpPr>
        <p:grpSpPr>
          <a:xfrm>
            <a:off x="458955" y="3166794"/>
            <a:ext cx="11281719" cy="617838"/>
            <a:chOff x="448322" y="2685928"/>
            <a:chExt cx="11281719" cy="61783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6F6A35-79D7-441F-BB75-7B5DABCEB306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5847582-D503-4110-B1F3-CCD7AD18F8A1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姓名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4DA40E9-7020-421F-A5E7-ECF051C0FBC0}"/>
                </a:ext>
              </a:extLst>
            </p:cNvPr>
            <p:cNvSpPr txBox="1"/>
            <p:nvPr/>
          </p:nvSpPr>
          <p:spPr>
            <a:xfrm>
              <a:off x="2435005" y="27947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姓名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列数据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BFDDE7D-AD6D-423F-BB95-75FD60313890}"/>
              </a:ext>
            </a:extLst>
          </p:cNvPr>
          <p:cNvGrpSpPr/>
          <p:nvPr/>
        </p:nvGrpSpPr>
        <p:grpSpPr>
          <a:xfrm>
            <a:off x="462499" y="4414349"/>
            <a:ext cx="11281719" cy="617838"/>
            <a:chOff x="448322" y="2685928"/>
            <a:chExt cx="11281719" cy="60516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0FA70AC-2D33-4764-8BCD-A97828C046D3}"/>
                </a:ext>
              </a:extLst>
            </p:cNvPr>
            <p:cNvSpPr/>
            <p:nvPr/>
          </p:nvSpPr>
          <p:spPr>
            <a:xfrm>
              <a:off x="448322" y="2685928"/>
              <a:ext cx="11281719" cy="6051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28891C-01DA-42A9-BD84-2C01A4BD7496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39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s[1]['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年龄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60DF773-938C-4338-9282-691CE760167B}"/>
                </a:ext>
              </a:extLst>
            </p:cNvPr>
            <p:cNvSpPr txBox="1"/>
            <p:nvPr/>
          </p:nvSpPr>
          <p:spPr>
            <a:xfrm>
              <a:off x="2442346" y="2786586"/>
              <a:ext cx="6088761" cy="39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第二行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年龄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列元素数据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01C362B-5A2B-4AFF-ADDE-5F46CA7CBD85}"/>
              </a:ext>
            </a:extLst>
          </p:cNvPr>
          <p:cNvSpPr/>
          <p:nvPr/>
        </p:nvSpPr>
        <p:spPr>
          <a:xfrm>
            <a:off x="9053844" y="4432551"/>
            <a:ext cx="65376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9CA74D-74BD-479B-B707-3D2E88205B96}"/>
              </a:ext>
            </a:extLst>
          </p:cNvPr>
          <p:cNvSpPr/>
          <p:nvPr/>
        </p:nvSpPr>
        <p:spPr>
          <a:xfrm>
            <a:off x="7055408" y="3159426"/>
            <a:ext cx="50793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array(['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'],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='&lt;U32')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2A21B9-B394-4DED-B5A8-F35136D9B8FF}"/>
              </a:ext>
            </a:extLst>
          </p:cNvPr>
          <p:cNvSpPr txBox="1"/>
          <p:nvPr/>
        </p:nvSpPr>
        <p:spPr>
          <a:xfrm flipH="1">
            <a:off x="388690" y="375915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读取元素数据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BF5B585-4902-4D1F-8E2C-9EB54728477A}"/>
              </a:ext>
            </a:extLst>
          </p:cNvPr>
          <p:cNvGrpSpPr/>
          <p:nvPr/>
        </p:nvGrpSpPr>
        <p:grpSpPr>
          <a:xfrm>
            <a:off x="462498" y="5669435"/>
            <a:ext cx="11281719" cy="617838"/>
            <a:chOff x="448322" y="2685928"/>
            <a:chExt cx="11281719" cy="60516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8A62ACB-57E0-42A2-B319-F5A380C5E794}"/>
                </a:ext>
              </a:extLst>
            </p:cNvPr>
            <p:cNvSpPr/>
            <p:nvPr/>
          </p:nvSpPr>
          <p:spPr>
            <a:xfrm>
              <a:off x="448322" y="2685928"/>
              <a:ext cx="11281719" cy="6051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EF61EE3-0766-4263-9C0D-FB640FBB108E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39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身高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'].mean()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BF979C7-CCA4-46A7-BAA8-4BC078BF3936}"/>
                </a:ext>
              </a:extLst>
            </p:cNvPr>
            <p:cNvSpPr txBox="1"/>
            <p:nvPr/>
          </p:nvSpPr>
          <p:spPr>
            <a:xfrm>
              <a:off x="2920104" y="2816377"/>
              <a:ext cx="6088763" cy="39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 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身高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列数据的均值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C5C2D415-4196-43F3-BDEE-9785FA31AB6F}"/>
              </a:ext>
            </a:extLst>
          </p:cNvPr>
          <p:cNvSpPr/>
          <p:nvPr/>
        </p:nvSpPr>
        <p:spPr>
          <a:xfrm>
            <a:off x="9077473" y="5668002"/>
            <a:ext cx="3505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1.7850001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E11B70-5A72-4D02-A8AA-C4071EB771C7}"/>
              </a:ext>
            </a:extLst>
          </p:cNvPr>
          <p:cNvSpPr txBox="1"/>
          <p:nvPr/>
        </p:nvSpPr>
        <p:spPr>
          <a:xfrm flipH="1">
            <a:off x="447782" y="500135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数据的运算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74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  <p:bldP spid="38" grpId="0"/>
      <p:bldP spid="39" grpId="0"/>
      <p:bldP spid="40" grpId="0"/>
      <p:bldP spid="45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代码向量化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基本向量化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827010-CECC-48FC-9B40-52E0AE9DC8FC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基本思路：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一次在一个复杂数组上进行操作，或者向其应用某个函数。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2CA3C5-99BB-4BDE-B9BC-98F18178D016}"/>
              </a:ext>
            </a:extLst>
          </p:cNvPr>
          <p:cNvSpPr txBox="1"/>
          <p:nvPr/>
        </p:nvSpPr>
        <p:spPr>
          <a:xfrm flipH="1">
            <a:off x="375974" y="311241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相同组成的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数组运算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372DB9-52DE-4031-AAA4-57BF9294288C}"/>
              </a:ext>
            </a:extLst>
          </p:cNvPr>
          <p:cNvGrpSpPr/>
          <p:nvPr/>
        </p:nvGrpSpPr>
        <p:grpSpPr>
          <a:xfrm>
            <a:off x="458955" y="3765513"/>
            <a:ext cx="11281719" cy="2940087"/>
            <a:chOff x="448322" y="2685927"/>
            <a:chExt cx="11281719" cy="29400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C24A509-81DF-4898-AC1E-C46CFFCDD1C1}"/>
                </a:ext>
              </a:extLst>
            </p:cNvPr>
            <p:cNvSpPr/>
            <p:nvPr/>
          </p:nvSpPr>
          <p:spPr>
            <a:xfrm>
              <a:off x="448322" y="2685927"/>
              <a:ext cx="11281719" cy="29400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E25BBC3-EF2E-48E8-BEBC-9A8F530EA712}"/>
                </a:ext>
              </a:extLst>
            </p:cNvPr>
            <p:cNvSpPr txBox="1"/>
            <p:nvPr/>
          </p:nvSpPr>
          <p:spPr>
            <a:xfrm>
              <a:off x="792001" y="2794792"/>
              <a:ext cx="5902966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 = np.random.standard_normal((4, 3))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 = np.random.standard_normal((4, 3))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 + s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6AEA7B-B9B4-4D03-A269-DF60FF183E34}"/>
                </a:ext>
              </a:extLst>
            </p:cNvPr>
            <p:cNvSpPr txBox="1"/>
            <p:nvPr/>
          </p:nvSpPr>
          <p:spPr>
            <a:xfrm>
              <a:off x="5964317" y="2790268"/>
              <a:ext cx="5659394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列的随机二维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列的随机二维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计算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r+s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E8FFC45-D2B2-4A6F-8A31-DAABF4966091}"/>
              </a:ext>
            </a:extLst>
          </p:cNvPr>
          <p:cNvSpPr/>
          <p:nvPr/>
        </p:nvSpPr>
        <p:spPr>
          <a:xfrm>
            <a:off x="5105400" y="5081211"/>
            <a:ext cx="6895439" cy="1596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array([[-0.82903633,  1.71877095,  1.0148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[ 3.09711043, -1.33044726, -1.21532407],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[ 0.36468139, -1.51810632,  0.90550642],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[-1.83676866, -0.74493805,  0.90944003]])</a:t>
            </a:r>
          </a:p>
        </p:txBody>
      </p:sp>
    </p:spTree>
    <p:extLst>
      <p:ext uri="{BB962C8B-B14F-4D97-AF65-F5344CB8AC3E}">
        <p14:creationId xmlns:p14="http://schemas.microsoft.com/office/powerpoint/2010/main" val="41770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代码向量化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基本向量化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827010-CECC-48FC-9B40-52E0AE9DC8FC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基本思路：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一次在一个复杂数组上进行操作，或者向其应用某个函数。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2CA3C5-99BB-4BDE-B9BC-98F18178D016}"/>
              </a:ext>
            </a:extLst>
          </p:cNvPr>
          <p:cNvSpPr txBox="1"/>
          <p:nvPr/>
        </p:nvSpPr>
        <p:spPr>
          <a:xfrm flipH="1">
            <a:off x="375974" y="311241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不同组成的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数组运算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372DB9-52DE-4031-AAA4-57BF9294288C}"/>
              </a:ext>
            </a:extLst>
          </p:cNvPr>
          <p:cNvGrpSpPr/>
          <p:nvPr/>
        </p:nvGrpSpPr>
        <p:grpSpPr>
          <a:xfrm>
            <a:off x="458955" y="3765513"/>
            <a:ext cx="11281719" cy="2940087"/>
            <a:chOff x="448322" y="2685927"/>
            <a:chExt cx="11281719" cy="29400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C24A509-81DF-4898-AC1E-C46CFFCDD1C1}"/>
                </a:ext>
              </a:extLst>
            </p:cNvPr>
            <p:cNvSpPr/>
            <p:nvPr/>
          </p:nvSpPr>
          <p:spPr>
            <a:xfrm>
              <a:off x="448322" y="2685927"/>
              <a:ext cx="11281719" cy="29400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E25BBC3-EF2E-48E8-BEBC-9A8F530EA712}"/>
                </a:ext>
              </a:extLst>
            </p:cNvPr>
            <p:cNvSpPr txBox="1"/>
            <p:nvPr/>
          </p:nvSpPr>
          <p:spPr>
            <a:xfrm>
              <a:off x="792001" y="2794792"/>
              <a:ext cx="5902966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s1 = np.random.standard_normal((3))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 + s1</a:t>
              </a:r>
            </a:p>
            <a:p>
              <a:pPr>
                <a:lnSpc>
                  <a:spcPts val="3000"/>
                </a:lnSpc>
              </a:pP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s2 = np.random.standard_normal((4))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 + s2</a:t>
              </a:r>
            </a:p>
            <a:p>
              <a:pPr>
                <a:lnSpc>
                  <a:spcPts val="3000"/>
                </a:lnSpc>
              </a:pP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r.transpose() + s2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6AEA7B-B9B4-4D03-A269-DF60FF183E34}"/>
                </a:ext>
              </a:extLst>
            </p:cNvPr>
            <p:cNvSpPr txBox="1"/>
            <p:nvPr/>
          </p:nvSpPr>
          <p:spPr>
            <a:xfrm>
              <a:off x="5964317" y="2790268"/>
              <a:ext cx="5659394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创建大小为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的随机一维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s1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r+s1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创建大小为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的随机一维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s2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r+s2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E8FFC45-D2B2-4A6F-8A31-DAABF4966091}"/>
              </a:ext>
            </a:extLst>
          </p:cNvPr>
          <p:cNvSpPr/>
          <p:nvPr/>
        </p:nvSpPr>
        <p:spPr>
          <a:xfrm>
            <a:off x="6246538" y="5878963"/>
            <a:ext cx="5554836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ValueError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operands could not be broadcast together with shapes (4,3) (4,)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09B3A3-73AB-4F0A-B1CD-174835AEB706}"/>
              </a:ext>
            </a:extLst>
          </p:cNvPr>
          <p:cNvSpPr/>
          <p:nvPr/>
        </p:nvSpPr>
        <p:spPr>
          <a:xfrm>
            <a:off x="3623523" y="6139234"/>
            <a:ext cx="2297424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计算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的转置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+s2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45E58B-0391-444A-9C22-34A5D3766E7C}"/>
              </a:ext>
            </a:extLst>
          </p:cNvPr>
          <p:cNvSpPr/>
          <p:nvPr/>
        </p:nvSpPr>
        <p:spPr>
          <a:xfrm>
            <a:off x="1046205" y="6207235"/>
            <a:ext cx="1261565" cy="366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代码向量化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基本向量化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827010-CECC-48FC-9B40-52E0AE9DC8FC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基本思路：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一次在一个复杂数组上进行操作，或者向其应用某个函数。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2CA3C5-99BB-4BDE-B9BC-98F18178D016}"/>
              </a:ext>
            </a:extLst>
          </p:cNvPr>
          <p:cNvSpPr txBox="1"/>
          <p:nvPr/>
        </p:nvSpPr>
        <p:spPr>
          <a:xfrm flipH="1">
            <a:off x="375974" y="311241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应用函数实现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数组的运算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372DB9-52DE-4031-AAA4-57BF9294288C}"/>
              </a:ext>
            </a:extLst>
          </p:cNvPr>
          <p:cNvGrpSpPr/>
          <p:nvPr/>
        </p:nvGrpSpPr>
        <p:grpSpPr>
          <a:xfrm>
            <a:off x="458955" y="3765513"/>
            <a:ext cx="11281719" cy="2940087"/>
            <a:chOff x="448322" y="2685927"/>
            <a:chExt cx="11281719" cy="29400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C24A509-81DF-4898-AC1E-C46CFFCDD1C1}"/>
                </a:ext>
              </a:extLst>
            </p:cNvPr>
            <p:cNvSpPr/>
            <p:nvPr/>
          </p:nvSpPr>
          <p:spPr>
            <a:xfrm>
              <a:off x="448322" y="2685927"/>
              <a:ext cx="11281719" cy="29400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E25BBC3-EF2E-48E8-BEBC-9A8F530EA712}"/>
                </a:ext>
              </a:extLst>
            </p:cNvPr>
            <p:cNvSpPr txBox="1"/>
            <p:nvPr/>
          </p:nvSpPr>
          <p:spPr>
            <a:xfrm>
              <a:off x="792001" y="2794792"/>
              <a:ext cx="5902966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np.sin(r)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f(x):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return 3 * x + 5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f(r)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6AEA7B-B9B4-4D03-A269-DF60FF183E34}"/>
                </a:ext>
              </a:extLst>
            </p:cNvPr>
            <p:cNvSpPr txBox="1"/>
            <p:nvPr/>
          </p:nvSpPr>
          <p:spPr>
            <a:xfrm>
              <a:off x="5964317" y="2790268"/>
              <a:ext cx="5659394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sin(r)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f(x)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f(x)=3*x+5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f(r)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E8FFC45-D2B2-4A6F-8A31-DAABF4966091}"/>
              </a:ext>
            </a:extLst>
          </p:cNvPr>
          <p:cNvSpPr/>
          <p:nvPr/>
        </p:nvSpPr>
        <p:spPr>
          <a:xfrm>
            <a:off x="8401598" y="4639295"/>
            <a:ext cx="1536748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67AF38-DB1F-4121-B7B0-928E5A9A0135}"/>
              </a:ext>
            </a:extLst>
          </p:cNvPr>
          <p:cNvSpPr/>
          <p:nvPr/>
        </p:nvSpPr>
        <p:spPr>
          <a:xfrm>
            <a:off x="8401598" y="3874378"/>
            <a:ext cx="1536748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内建函数</a:t>
            </a:r>
          </a:p>
        </p:txBody>
      </p:sp>
    </p:spTree>
    <p:extLst>
      <p:ext uri="{BB962C8B-B14F-4D97-AF65-F5344CB8AC3E}">
        <p14:creationId xmlns:p14="http://schemas.microsoft.com/office/powerpoint/2010/main" val="25836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1905233" y="3274757"/>
            <a:ext cx="4405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7528068" y="2406050"/>
            <a:ext cx="426343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Series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528069" y="3078995"/>
            <a:ext cx="44054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数据的读取与分析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0D49E-21E8-435C-BB57-FA44E70B3F0F}"/>
              </a:ext>
            </a:extLst>
          </p:cNvPr>
          <p:cNvSpPr/>
          <p:nvPr/>
        </p:nvSpPr>
        <p:spPr>
          <a:xfrm>
            <a:off x="7528068" y="3763678"/>
            <a:ext cx="6096000" cy="662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数据表的拼接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0E3B87-AABE-459A-80A6-5489F758D567}"/>
              </a:ext>
            </a:extLst>
          </p:cNvPr>
          <p:cNvSpPr/>
          <p:nvPr/>
        </p:nvSpPr>
        <p:spPr>
          <a:xfrm>
            <a:off x="7528068" y="4429322"/>
            <a:ext cx="6096000" cy="662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文件的导入与导出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7BDDE7-614B-4E59-A3D4-BCA132F4FF7A}"/>
              </a:ext>
            </a:extLst>
          </p:cNvPr>
          <p:cNvSpPr/>
          <p:nvPr/>
        </p:nvSpPr>
        <p:spPr>
          <a:xfrm>
            <a:off x="7528068" y="5102509"/>
            <a:ext cx="2273379" cy="662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实战操作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F278E6-9993-4234-8046-F2DBCBE2F0EB}"/>
              </a:ext>
            </a:extLst>
          </p:cNvPr>
          <p:cNvSpPr/>
          <p:nvPr/>
        </p:nvSpPr>
        <p:spPr>
          <a:xfrm>
            <a:off x="7528067" y="1705970"/>
            <a:ext cx="4263439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43107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库的基础上构建的，用于完成数据快速分析及数据清洗与准备等工作，名字是由“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panel data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”（面板数据）缩写而来。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库？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DD889E-9DBF-4153-981F-836E32310830}"/>
              </a:ext>
            </a:extLst>
          </p:cNvPr>
          <p:cNvSpPr txBox="1"/>
          <p:nvPr/>
        </p:nvSpPr>
        <p:spPr>
          <a:xfrm>
            <a:off x="747965" y="3679924"/>
            <a:ext cx="108970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90164-B10A-4983-967B-DCE85B3CEA08}"/>
              </a:ext>
            </a:extLst>
          </p:cNvPr>
          <p:cNvSpPr txBox="1"/>
          <p:nvPr/>
        </p:nvSpPr>
        <p:spPr>
          <a:xfrm>
            <a:off x="386607" y="4361351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1D6726-190B-49C8-966F-2D143E6C61AB}"/>
              </a:ext>
            </a:extLst>
          </p:cNvPr>
          <p:cNvGrpSpPr/>
          <p:nvPr/>
        </p:nvGrpSpPr>
        <p:grpSpPr>
          <a:xfrm>
            <a:off x="455140" y="4980949"/>
            <a:ext cx="11281719" cy="617838"/>
            <a:chOff x="448322" y="2685928"/>
            <a:chExt cx="11281719" cy="6178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A67A40-BA91-40A6-90DA-E2673E9A6D48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75FAE3-6DC9-423F-8145-69D9763A3CA3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pandas as pd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AD23E3F-CA60-43CF-9983-732E0E2DC56E}"/>
                </a:ext>
              </a:extLst>
            </p:cNvPr>
            <p:cNvSpPr txBox="1"/>
            <p:nvPr/>
          </p:nvSpPr>
          <p:spPr>
            <a:xfrm>
              <a:off x="4418835" y="2830041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C0158BD-C0E2-4144-8580-277D793188C4}"/>
              </a:ext>
            </a:extLst>
          </p:cNvPr>
          <p:cNvSpPr txBox="1"/>
          <p:nvPr/>
        </p:nvSpPr>
        <p:spPr>
          <a:xfrm>
            <a:off x="386608" y="56240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数据结构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6052E3-B4B9-48CF-BA1E-917C0A2DD05E}"/>
              </a:ext>
            </a:extLst>
          </p:cNvPr>
          <p:cNvSpPr txBox="1"/>
          <p:nvPr/>
        </p:nvSpPr>
        <p:spPr>
          <a:xfrm>
            <a:off x="747964" y="615713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Series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2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Series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类似于一维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数组，但是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Series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不仅包括数组，还包括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一组索引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Series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1D6726-190B-49C8-966F-2D143E6C61AB}"/>
              </a:ext>
            </a:extLst>
          </p:cNvPr>
          <p:cNvGrpSpPr/>
          <p:nvPr/>
        </p:nvGrpSpPr>
        <p:grpSpPr>
          <a:xfrm>
            <a:off x="455140" y="3729091"/>
            <a:ext cx="11281719" cy="2592173"/>
            <a:chOff x="448322" y="2685927"/>
            <a:chExt cx="11281719" cy="25921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A67A40-BA91-40A6-90DA-E2673E9A6D48}"/>
                </a:ext>
              </a:extLst>
            </p:cNvPr>
            <p:cNvSpPr/>
            <p:nvPr/>
          </p:nvSpPr>
          <p:spPr>
            <a:xfrm>
              <a:off x="448322" y="2685927"/>
              <a:ext cx="11281719" cy="25921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75FAE3-6DC9-423F-8145-69D9763A3CA3}"/>
                </a:ext>
              </a:extLst>
            </p:cNvPr>
            <p:cNvSpPr txBox="1"/>
            <p:nvPr/>
          </p:nvSpPr>
          <p:spPr>
            <a:xfrm>
              <a:off x="792001" y="2794792"/>
              <a:ext cx="7670267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pd.Series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王二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张三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李四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type(s)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AD23E3F-CA60-43CF-9983-732E0E2DC56E}"/>
                </a:ext>
              </a:extLst>
            </p:cNvPr>
            <p:cNvSpPr txBox="1"/>
            <p:nvPr/>
          </p:nvSpPr>
          <p:spPr>
            <a:xfrm>
              <a:off x="7543034" y="2777224"/>
              <a:ext cx="2742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Series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5BBFB8D-688B-4677-9984-9363DEE35789}"/>
              </a:ext>
            </a:extLst>
          </p:cNvPr>
          <p:cNvSpPr/>
          <p:nvPr/>
        </p:nvSpPr>
        <p:spPr>
          <a:xfrm>
            <a:off x="2045375" y="4308064"/>
            <a:ext cx="20892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王二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张三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李四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dtype: object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763FFF-994F-4057-B10C-C4B84EB0DE72}"/>
              </a:ext>
            </a:extLst>
          </p:cNvPr>
          <p:cNvSpPr/>
          <p:nvPr/>
        </p:nvSpPr>
        <p:spPr>
          <a:xfrm>
            <a:off x="2045375" y="5756084"/>
            <a:ext cx="3391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pandas.core.series.Series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67AEDE-6AC5-401B-BE66-DFB611367BBA}"/>
              </a:ext>
            </a:extLst>
          </p:cNvPr>
          <p:cNvSpPr/>
          <p:nvPr/>
        </p:nvSpPr>
        <p:spPr>
          <a:xfrm>
            <a:off x="2045375" y="4308064"/>
            <a:ext cx="360368" cy="9932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6E1531B4-B409-4D76-8448-456A7F6487E1}"/>
              </a:ext>
            </a:extLst>
          </p:cNvPr>
          <p:cNvSpPr txBox="1"/>
          <p:nvPr/>
        </p:nvSpPr>
        <p:spPr>
          <a:xfrm>
            <a:off x="388689" y="3072281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Series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的创建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" grpId="0"/>
      <p:bldP spid="3" grpId="0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类似于二维电子表格数据，用来管理具有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两组索引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的数据。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C834869-9729-4C9F-99DC-60D918E8D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98697"/>
              </p:ext>
            </p:extLst>
          </p:nvPr>
        </p:nvGraphicFramePr>
        <p:xfrm>
          <a:off x="467276" y="3797348"/>
          <a:ext cx="1125744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956">
                  <a:extLst>
                    <a:ext uri="{9D8B030D-6E8A-4147-A177-3AD203B41FA5}">
                      <a16:colId xmlns:a16="http://schemas.microsoft.com/office/drawing/2014/main" val="274627275"/>
                    </a:ext>
                  </a:extLst>
                </a:gridCol>
                <a:gridCol w="3784771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4968721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</a:tblGrid>
              <a:tr h="331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306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306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使用的行索引；默认为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306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columns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使用的列索引；默认为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range(n)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306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多种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dtype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使用的数据类型；默认为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306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copy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从输入拷贝数据，默认为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7817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FF20CE1-86A1-4513-A04D-2FD2FA3CF600}"/>
              </a:ext>
            </a:extLst>
          </p:cNvPr>
          <p:cNvSpPr txBox="1"/>
          <p:nvPr/>
        </p:nvSpPr>
        <p:spPr>
          <a:xfrm>
            <a:off x="467276" y="3087471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148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的创建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用列表创建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F2CE38-AFDE-43A6-B648-1ADD09543E10}"/>
              </a:ext>
            </a:extLst>
          </p:cNvPr>
          <p:cNvGrpSpPr/>
          <p:nvPr/>
        </p:nvGrpSpPr>
        <p:grpSpPr>
          <a:xfrm>
            <a:off x="455140" y="3119490"/>
            <a:ext cx="11625397" cy="3324853"/>
            <a:chOff x="455140" y="3119490"/>
            <a:chExt cx="11625397" cy="332485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2BA38A2-8D15-4678-8BF1-797B11D54841}"/>
                </a:ext>
              </a:extLst>
            </p:cNvPr>
            <p:cNvGrpSpPr/>
            <p:nvPr/>
          </p:nvGrpSpPr>
          <p:grpSpPr>
            <a:xfrm>
              <a:off x="455140" y="3119490"/>
              <a:ext cx="11625397" cy="3324853"/>
              <a:chOff x="448322" y="2685927"/>
              <a:chExt cx="11625397" cy="332485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ECE881-FC56-48C6-9D77-EDCFD53923FA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332485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5AED77-AEEC-467A-81FD-FB129403EE68}"/>
                  </a:ext>
                </a:extLst>
              </p:cNvPr>
              <p:cNvSpPr txBox="1"/>
              <p:nvPr/>
            </p:nvSpPr>
            <p:spPr>
              <a:xfrm>
                <a:off x="792000" y="2794792"/>
                <a:ext cx="11281719" cy="313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pd.DataFrame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([1,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2], [3, 4], [5, 6]])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pd.DataFrame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([[1, 2], [3, 4], [5, 6]], columns=['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日期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'], index=['A', 'B', 'C'])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pd.DataFrame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  <a:p>
                <a:pPr>
                  <a:lnSpc>
                    <a:spcPts val="3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日期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 [1, 3, 5]</a:t>
                </a:r>
              </a:p>
              <a:p>
                <a:pPr>
                  <a:lnSpc>
                    <a:spcPts val="3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分数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 [2, 4, 6]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日期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 =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日期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 =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分数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D6B918B-7168-46F9-B3C6-E29A88E48214}"/>
                  </a:ext>
                </a:extLst>
              </p:cNvPr>
              <p:cNvSpPr txBox="1"/>
              <p:nvPr/>
            </p:nvSpPr>
            <p:spPr>
              <a:xfrm>
                <a:off x="7129378" y="2803057"/>
                <a:ext cx="3499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创建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DataFrame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对象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</a:t>
                </a:r>
                <a:endPara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21E3E3-DA47-4A0E-9E5D-46C97845A798}"/>
                </a:ext>
              </a:extLst>
            </p:cNvPr>
            <p:cNvSpPr txBox="1"/>
            <p:nvPr/>
          </p:nvSpPr>
          <p:spPr>
            <a:xfrm>
              <a:off x="3637049" y="4058267"/>
              <a:ext cx="752080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（使用自定义行索引和列索引名称）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创建日期列表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创建分数列表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将日期列表加入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将分数列表加入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4D6F293-926B-43B3-9A73-4ACF0F267337}"/>
              </a:ext>
            </a:extLst>
          </p:cNvPr>
          <p:cNvSpPr/>
          <p:nvPr/>
        </p:nvSpPr>
        <p:spPr>
          <a:xfrm>
            <a:off x="5990456" y="3668653"/>
            <a:ext cx="5526629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7E3C0-3B78-4025-A4B5-069CFF436BB5}"/>
              </a:ext>
            </a:extLst>
          </p:cNvPr>
          <p:cNvSpPr/>
          <p:nvPr/>
        </p:nvSpPr>
        <p:spPr>
          <a:xfrm>
            <a:off x="6658304" y="4694589"/>
            <a:ext cx="1246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0  1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0  1  2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1  3  4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2  5  6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83B0A4-009A-4B35-B44B-D4B503F52BCA}"/>
              </a:ext>
            </a:extLst>
          </p:cNvPr>
          <p:cNvSpPr/>
          <p:nvPr/>
        </p:nvSpPr>
        <p:spPr>
          <a:xfrm>
            <a:off x="8121963" y="4694590"/>
            <a:ext cx="1732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日期分数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1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3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5    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A51DB3-2E01-46BA-875B-D95994684CF2}"/>
              </a:ext>
            </a:extLst>
          </p:cNvPr>
          <p:cNvSpPr/>
          <p:nvPr/>
        </p:nvSpPr>
        <p:spPr>
          <a:xfrm>
            <a:off x="9854783" y="4694590"/>
            <a:ext cx="18820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日期分数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0    1    2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1    3    4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2    5    6</a:t>
            </a:r>
          </a:p>
        </p:txBody>
      </p:sp>
    </p:spTree>
    <p:extLst>
      <p:ext uri="{BB962C8B-B14F-4D97-AF65-F5344CB8AC3E}">
        <p14:creationId xmlns:p14="http://schemas.microsoft.com/office/powerpoint/2010/main" val="22777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6" grpId="0" animBg="1"/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是一种开源的数值计算扩展，是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库的基础，用于处理数组，名字是由“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Numerical 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”缩写而来。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库？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DD889E-9DBF-4153-981F-836E32310830}"/>
              </a:ext>
            </a:extLst>
          </p:cNvPr>
          <p:cNvSpPr txBox="1"/>
          <p:nvPr/>
        </p:nvSpPr>
        <p:spPr>
          <a:xfrm>
            <a:off x="713797" y="4345158"/>
            <a:ext cx="108970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维数组对象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48F251-F0D0-4E5C-A113-55B42FADE36D}"/>
              </a:ext>
            </a:extLst>
          </p:cNvPr>
          <p:cNvSpPr txBox="1"/>
          <p:nvPr/>
        </p:nvSpPr>
        <p:spPr>
          <a:xfrm flipH="1">
            <a:off x="388690" y="37163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在科学和金融上有广泛应用。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7E89A1-2A90-4D76-ABF8-603C2434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88" y="3634401"/>
            <a:ext cx="5107283" cy="28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的创建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用字典创建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3119490"/>
            <a:ext cx="11625397" cy="3324853"/>
            <a:chOff x="448322" y="2685927"/>
            <a:chExt cx="11625397" cy="332485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33248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0" y="2794792"/>
              <a:ext cx="11281719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pd.DataFrame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':[1, 3, 5],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':[2, 4, 6]}, index=['A', 'B', 'C’])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pd.DataFrame.from_dict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({'A':[1, 2], 'B':[3, 4], 'C':[5, 6]}, columns=['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orient='index')</a:t>
              </a:r>
            </a:p>
            <a:p>
              <a:pPr>
                <a:lnSpc>
                  <a:spcPts val="3000"/>
                </a:lnSpc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556929" y="3217251"/>
              <a:ext cx="34991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683B0A4-009A-4B35-B44B-D4B503F52BCA}"/>
              </a:ext>
            </a:extLst>
          </p:cNvPr>
          <p:cNvSpPr/>
          <p:nvPr/>
        </p:nvSpPr>
        <p:spPr>
          <a:xfrm>
            <a:off x="8559496" y="4979352"/>
            <a:ext cx="1732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日期分数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1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3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5    6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21E3E3-DA47-4A0E-9E5D-46C97845A798}"/>
              </a:ext>
            </a:extLst>
          </p:cNvPr>
          <p:cNvSpPr txBox="1"/>
          <p:nvPr/>
        </p:nvSpPr>
        <p:spPr>
          <a:xfrm>
            <a:off x="3563747" y="4383544"/>
            <a:ext cx="752080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0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（将字典键变成行索引）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2DD4AF-F9A0-4803-B10A-46FFF87524FF}"/>
              </a:ext>
            </a:extLst>
          </p:cNvPr>
          <p:cNvSpPr/>
          <p:nvPr/>
        </p:nvSpPr>
        <p:spPr>
          <a:xfrm>
            <a:off x="800433" y="4430980"/>
            <a:ext cx="1931882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E1C5FB-9079-4CB2-847C-BE49CB0170DB}"/>
              </a:ext>
            </a:extLst>
          </p:cNvPr>
          <p:cNvSpPr/>
          <p:nvPr/>
        </p:nvSpPr>
        <p:spPr>
          <a:xfrm>
            <a:off x="3332685" y="4052798"/>
            <a:ext cx="130463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的创建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用二维数组创建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3119490"/>
            <a:ext cx="11281719" cy="3324853"/>
            <a:chOff x="448322" y="2685927"/>
            <a:chExt cx="11281719" cy="332485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33248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0" y="2794792"/>
              <a:ext cx="10811991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(12).reshape(3,4)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pd.DataFrame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(6).reshape(3,2), index=['A', 'B', 'C'], columns=['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'])</a:t>
              </a:r>
            </a:p>
            <a:p>
              <a:pPr>
                <a:lnSpc>
                  <a:spcPts val="3000"/>
                </a:lnSpc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5211558" y="2707661"/>
              <a:ext cx="6287824" cy="903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创建起点取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，终点取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，步长取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的一维数组， 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并按行排列成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列的二维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常规数组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683B0A4-009A-4B35-B44B-D4B503F52BCA}"/>
              </a:ext>
            </a:extLst>
          </p:cNvPr>
          <p:cNvSpPr/>
          <p:nvPr/>
        </p:nvSpPr>
        <p:spPr>
          <a:xfrm>
            <a:off x="8559496" y="4979352"/>
            <a:ext cx="1732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日期分数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21E3E3-DA47-4A0E-9E5D-46C97845A798}"/>
              </a:ext>
            </a:extLst>
          </p:cNvPr>
          <p:cNvSpPr txBox="1"/>
          <p:nvPr/>
        </p:nvSpPr>
        <p:spPr>
          <a:xfrm>
            <a:off x="5218376" y="4418195"/>
            <a:ext cx="752080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0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38148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索引的修改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10949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重命名索引名称方法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3776015"/>
            <a:ext cx="11281719" cy="1061820"/>
            <a:chOff x="448322" y="2685928"/>
            <a:chExt cx="11281719" cy="139717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13971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0" y="2794792"/>
              <a:ext cx="10811991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['A', 'B', 'C']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df.columns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5211558" y="2707662"/>
              <a:ext cx="6287824" cy="118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重命名行索引名称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重命名列索引名称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625398" cy="617838"/>
            <a:chOff x="448322" y="2685928"/>
            <a:chExt cx="11625398" cy="6178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5514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2], [3, 4], [5, 6]])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6414326" y="2807696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BC0FDD7-A407-4340-A267-28951C9EABFC}"/>
              </a:ext>
            </a:extLst>
          </p:cNvPr>
          <p:cNvSpPr txBox="1"/>
          <p:nvPr/>
        </p:nvSpPr>
        <p:spPr>
          <a:xfrm>
            <a:off x="386609" y="480766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重命名索引名称方法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3B72B4-059E-46C7-97C9-11E9B6DAE20E}"/>
              </a:ext>
            </a:extLst>
          </p:cNvPr>
          <p:cNvGrpSpPr/>
          <p:nvPr/>
        </p:nvGrpSpPr>
        <p:grpSpPr>
          <a:xfrm>
            <a:off x="455142" y="5474185"/>
            <a:ext cx="11281719" cy="1061820"/>
            <a:chOff x="448322" y="2685928"/>
            <a:chExt cx="11281719" cy="13971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388B852-2D1E-49EE-B328-63DE66536A29}"/>
                </a:ext>
              </a:extLst>
            </p:cNvPr>
            <p:cNvSpPr/>
            <p:nvPr/>
          </p:nvSpPr>
          <p:spPr>
            <a:xfrm>
              <a:off x="448322" y="2685928"/>
              <a:ext cx="11281719" cy="13971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B7A717A-BAD2-4365-8C1A-AA1CF4AA2757}"/>
                </a:ext>
              </a:extLst>
            </p:cNvPr>
            <p:cNvSpPr txBox="1"/>
            <p:nvPr/>
          </p:nvSpPr>
          <p:spPr>
            <a:xfrm>
              <a:off x="792000" y="2794792"/>
              <a:ext cx="10811991" cy="108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df.rename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(index={'A':0, 'B':1, 'C':2}, columns={'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':1,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':2})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df.rename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(index={0:'A', 1:'B', 2:'C'}, columns={1:'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2:'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'},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inplace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7A647A-BC92-4768-9A66-D932501ACCD3}"/>
              </a:ext>
            </a:extLst>
          </p:cNvPr>
          <p:cNvSpPr/>
          <p:nvPr/>
        </p:nvSpPr>
        <p:spPr>
          <a:xfrm>
            <a:off x="9550799" y="3812824"/>
            <a:ext cx="1732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日期分数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1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3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5    6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09F34F-C69D-418C-95B7-856982802AB0}"/>
              </a:ext>
            </a:extLst>
          </p:cNvPr>
          <p:cNvSpPr/>
          <p:nvPr/>
        </p:nvSpPr>
        <p:spPr>
          <a:xfrm>
            <a:off x="9008261" y="6014182"/>
            <a:ext cx="1768596" cy="358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9" grpId="0"/>
      <p:bldP spid="24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——Series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索引的修改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77352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将行索引转换为常规列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440044"/>
            <a:ext cx="11281719" cy="619200"/>
            <a:chOff x="448322" y="2685928"/>
            <a:chExt cx="11281719" cy="81476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8147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0" y="2794792"/>
              <a:ext cx="10811991" cy="581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df.reset_index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4452980" y="2732610"/>
              <a:ext cx="6287824" cy="65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df.reset_index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inplace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BC0FDD7-A407-4340-A267-28951C9EABFC}"/>
              </a:ext>
            </a:extLst>
          </p:cNvPr>
          <p:cNvSpPr txBox="1"/>
          <p:nvPr/>
        </p:nvSpPr>
        <p:spPr>
          <a:xfrm>
            <a:off x="386609" y="513423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将常规列转换为行索引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FC60E1-03C5-488F-B4BB-62B31E005A7B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设置行索引的列名称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03333B-8B0E-4BA0-BB81-DFD9EAF0456B}"/>
              </a:ext>
            </a:extLst>
          </p:cNvPr>
          <p:cNvGrpSpPr/>
          <p:nvPr/>
        </p:nvGrpSpPr>
        <p:grpSpPr>
          <a:xfrm>
            <a:off x="458955" y="3156460"/>
            <a:ext cx="11281719" cy="619200"/>
            <a:chOff x="448322" y="2685928"/>
            <a:chExt cx="11281719" cy="6192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CA481C-4BD9-4732-9DC3-DD6D2A660AF7}"/>
                </a:ext>
              </a:extLst>
            </p:cNvPr>
            <p:cNvSpPr/>
            <p:nvPr/>
          </p:nvSpPr>
          <p:spPr>
            <a:xfrm>
              <a:off x="448322" y="2685928"/>
              <a:ext cx="11281719" cy="6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F28C33C-90B3-4B98-928E-F89CA11DC7B0}"/>
                </a:ext>
              </a:extLst>
            </p:cNvPr>
            <p:cNvSpPr txBox="1"/>
            <p:nvPr/>
          </p:nvSpPr>
          <p:spPr>
            <a:xfrm>
              <a:off x="792001" y="2794792"/>
              <a:ext cx="4850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df.index.name =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等级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0610F57-B72D-409C-B7BC-DCDA3EC63229}"/>
                </a:ext>
              </a:extLst>
            </p:cNvPr>
            <p:cNvSpPr txBox="1"/>
            <p:nvPr/>
          </p:nvSpPr>
          <p:spPr>
            <a:xfrm>
              <a:off x="4449165" y="2806699"/>
              <a:ext cx="4063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将行索引的列名称设置为</a:t>
              </a:r>
              <a:r>
                <a:rPr lang="sv-SE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等级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3C4487-D481-44B9-BCE3-4BF0913C3A95}"/>
              </a:ext>
            </a:extLst>
          </p:cNvPr>
          <p:cNvGrpSpPr/>
          <p:nvPr/>
        </p:nvGrpSpPr>
        <p:grpSpPr>
          <a:xfrm>
            <a:off x="455142" y="5800755"/>
            <a:ext cx="11281719" cy="619200"/>
            <a:chOff x="455142" y="5800755"/>
            <a:chExt cx="11281719" cy="6192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53B72B4-059E-46C7-97C9-11E9B6DAE20E}"/>
                </a:ext>
              </a:extLst>
            </p:cNvPr>
            <p:cNvGrpSpPr/>
            <p:nvPr/>
          </p:nvGrpSpPr>
          <p:grpSpPr>
            <a:xfrm>
              <a:off x="455142" y="5800755"/>
              <a:ext cx="11281719" cy="619200"/>
              <a:chOff x="448322" y="2685928"/>
              <a:chExt cx="11281719" cy="81476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88B852-2D1E-49EE-B328-63DE66536A29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81476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B7A717A-BAD2-4365-8C1A-AA1CF4AA2757}"/>
                  </a:ext>
                </a:extLst>
              </p:cNvPr>
              <p:cNvSpPr txBox="1"/>
              <p:nvPr/>
            </p:nvSpPr>
            <p:spPr>
              <a:xfrm>
                <a:off x="792000" y="2794792"/>
                <a:ext cx="10811991" cy="581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da-DK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 = df.set_index('</a:t>
                </a:r>
                <a:r>
                  <a:rPr lang="zh-CN" altLang="da-DK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日期</a:t>
                </a:r>
                <a:r>
                  <a:rPr lang="da-DK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 </a:t>
                </a: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34E73E7-9A62-4D13-A41D-6416FB7756E1}"/>
                </a:ext>
              </a:extLst>
            </p:cNvPr>
            <p:cNvSpPr txBox="1"/>
            <p:nvPr/>
          </p:nvSpPr>
          <p:spPr>
            <a:xfrm>
              <a:off x="4459798" y="5854635"/>
              <a:ext cx="6287824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df.set_index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inplace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7A647A-BC92-4768-9A66-D932501ACCD3}"/>
              </a:ext>
            </a:extLst>
          </p:cNvPr>
          <p:cNvSpPr/>
          <p:nvPr/>
        </p:nvSpPr>
        <p:spPr>
          <a:xfrm>
            <a:off x="9448306" y="2494763"/>
            <a:ext cx="20585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日期 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       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  1      2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  3      4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  5      6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31D1C8-0DF5-4BA0-8D08-2214E5DB07E0}"/>
              </a:ext>
            </a:extLst>
          </p:cNvPr>
          <p:cNvSpPr/>
          <p:nvPr/>
        </p:nvSpPr>
        <p:spPr>
          <a:xfrm>
            <a:off x="9469630" y="4101322"/>
            <a:ext cx="2384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 日期 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A     1 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B     3 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C     5     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389AB6-914E-4A1A-AB51-54932DA3E6FD}"/>
              </a:ext>
            </a:extLst>
          </p:cNvPr>
          <p:cNvSpPr/>
          <p:nvPr/>
        </p:nvSpPr>
        <p:spPr>
          <a:xfrm>
            <a:off x="9448306" y="5288839"/>
            <a:ext cx="2301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 分数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       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A  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B  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C      6</a:t>
            </a:r>
          </a:p>
        </p:txBody>
      </p:sp>
    </p:spTree>
    <p:extLst>
      <p:ext uri="{BB962C8B-B14F-4D97-AF65-F5344CB8AC3E}">
        <p14:creationId xmlns:p14="http://schemas.microsoft.com/office/powerpoint/2010/main" val="126787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9" grpId="0"/>
      <p:bldP spid="24" grpId="0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数据的读取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F325CD-AD0B-4C38-A49D-F7911C6AA31A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55140" y="2509893"/>
            <a:chExt cx="11281719" cy="1062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8C8A464-DFF2-4EF4-A9E6-58A1FF048377}"/>
                </a:ext>
              </a:extLst>
            </p:cNvPr>
            <p:cNvGrpSpPr/>
            <p:nvPr/>
          </p:nvGrpSpPr>
          <p:grpSpPr>
            <a:xfrm>
              <a:off x="455140" y="2509893"/>
              <a:ext cx="11281719" cy="1062000"/>
              <a:chOff x="448322" y="2685928"/>
              <a:chExt cx="11281719" cy="1062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E99E01-60B0-4EDF-9A4D-22709E3C0762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062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25DF4B-2571-43D2-AEB9-98FCF7AEADA4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10897013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pt-B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 = pd.DataFrame([[1, 2, 3], [4, 5, 6], [7, 8, 9]], index=['r1', 'r2', 'r3'], columns=['c1', 'c2', 'c3'])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7FE4511-4FD5-4EE5-8644-105D01AE2174}"/>
                </a:ext>
              </a:extLst>
            </p:cNvPr>
            <p:cNvSpPr txBox="1"/>
            <p:nvPr/>
          </p:nvSpPr>
          <p:spPr>
            <a:xfrm>
              <a:off x="3639955" y="3045775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5F26B4-DDD7-4947-BCAB-5A015FEC260C}"/>
              </a:ext>
            </a:extLst>
          </p:cNvPr>
          <p:cNvGrpSpPr/>
          <p:nvPr/>
        </p:nvGrpSpPr>
        <p:grpSpPr>
          <a:xfrm>
            <a:off x="483656" y="3876991"/>
            <a:ext cx="4500489" cy="2695015"/>
            <a:chOff x="7375973" y="1702240"/>
            <a:chExt cx="4500489" cy="269501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02F7716-D230-4BB9-AE55-C373658E344E}"/>
                </a:ext>
              </a:extLst>
            </p:cNvPr>
            <p:cNvSpPr txBox="1"/>
            <p:nvPr/>
          </p:nvSpPr>
          <p:spPr>
            <a:xfrm>
              <a:off x="7544832" y="1702240"/>
              <a:ext cx="4331630" cy="264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练手一下：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以上代码创建出来的</a:t>
              </a:r>
              <a:r>
                <a:rPr lang="en-US" altLang="zh-CN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</a:p>
            <a:p>
              <a:pPr algn="just">
                <a:lnSpc>
                  <a:spcPts val="2600"/>
                </a:lnSpc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pt-B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c1  c2  c3               r1  r2  r3</a:t>
              </a:r>
            </a:p>
            <a:p>
              <a:pPr algn="just">
                <a:lnSpc>
                  <a:spcPts val="2600"/>
                </a:lnSpc>
              </a:pPr>
              <a:r>
                <a:rPr lang="pt-B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r1   1   2   3           c1   1   2   3 </a:t>
              </a:r>
            </a:p>
            <a:p>
              <a:pPr algn="just">
                <a:lnSpc>
                  <a:spcPts val="2600"/>
                </a:lnSpc>
              </a:pPr>
              <a:r>
                <a:rPr lang="pt-B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r2   4   5   6           c2   4   5   6</a:t>
              </a:r>
            </a:p>
            <a:p>
              <a:pPr algn="just">
                <a:lnSpc>
                  <a:spcPts val="2600"/>
                </a:lnSpc>
              </a:pPr>
              <a:r>
                <a:rPr lang="pt-B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r3   7   8   9           c3   7   8   9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C90F0A9-1E3B-4189-8D77-109250E76590}"/>
                </a:ext>
              </a:extLst>
            </p:cNvPr>
            <p:cNvSpPr/>
            <p:nvPr/>
          </p:nvSpPr>
          <p:spPr>
            <a:xfrm>
              <a:off x="7375973" y="1702240"/>
              <a:ext cx="4076152" cy="269501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EF5A8C0-B055-4323-BF3C-BDA3CFFF464F}"/>
              </a:ext>
            </a:extLst>
          </p:cNvPr>
          <p:cNvSpPr txBox="1"/>
          <p:nvPr/>
        </p:nvSpPr>
        <p:spPr>
          <a:xfrm>
            <a:off x="615939" y="4835030"/>
            <a:ext cx="53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73C71B-555F-49DE-A106-17B018A82765}"/>
              </a:ext>
            </a:extLst>
          </p:cNvPr>
          <p:cNvGrpSpPr/>
          <p:nvPr/>
        </p:nvGrpSpPr>
        <p:grpSpPr>
          <a:xfrm>
            <a:off x="5193791" y="3806449"/>
            <a:ext cx="6543069" cy="2765557"/>
            <a:chOff x="7334521" y="1645117"/>
            <a:chExt cx="4376389" cy="276555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4850F78-1D42-4D97-9443-77FACD279ED8}"/>
                </a:ext>
              </a:extLst>
            </p:cNvPr>
            <p:cNvSpPr txBox="1"/>
            <p:nvPr/>
          </p:nvSpPr>
          <p:spPr>
            <a:xfrm>
              <a:off x="7475425" y="1645117"/>
              <a:ext cx="4075089" cy="26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练手一下：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以下哪个代码可以创建出与以上代码相同的</a:t>
              </a:r>
              <a:r>
                <a:rPr lang="en-US" altLang="zh-CN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 </a:t>
              </a:r>
              <a:r>
                <a:rPr lang="pt-B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 = pd.DataFrame(np.arange(0,9).reshape(3,3), index=['r1', 'r2', 'r3'], columns=['c1', 'c2', 'c3’])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 </a:t>
              </a:r>
              <a:r>
                <a:rPr lang="pt-B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 = pd.DataFrame(np.arange(1,10).reshape(3,3), index=['r1', 'r2', 'r3'], columns=['c1', 'c2', 'c3’])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B4912E0-B57E-41EB-A0A2-BE84788159B5}"/>
                </a:ext>
              </a:extLst>
            </p:cNvPr>
            <p:cNvSpPr/>
            <p:nvPr/>
          </p:nvSpPr>
          <p:spPr>
            <a:xfrm>
              <a:off x="7334521" y="1702240"/>
              <a:ext cx="4376389" cy="2708434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4E06A07-5369-4CA7-9829-A175A59FE813}"/>
              </a:ext>
            </a:extLst>
          </p:cNvPr>
          <p:cNvSpPr txBox="1"/>
          <p:nvPr/>
        </p:nvSpPr>
        <p:spPr>
          <a:xfrm>
            <a:off x="5349889" y="5626432"/>
            <a:ext cx="53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6026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数据的读取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按照列读取数据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662922"/>
            <a:chOff x="448322" y="2685928"/>
            <a:chExt cx="11281719" cy="21881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1881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0" y="2794792"/>
              <a:ext cx="10811991" cy="159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df['c1']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df[['c1']]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 = df[['c1', 'c3']]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3" y="2707662"/>
              <a:ext cx="3017264" cy="169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Series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读取二维表格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读取多列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7A647A-BC92-4768-9A66-D932501ACCD3}"/>
              </a:ext>
            </a:extLst>
          </p:cNvPr>
          <p:cNvSpPr/>
          <p:nvPr/>
        </p:nvSpPr>
        <p:spPr>
          <a:xfrm>
            <a:off x="6668100" y="4217076"/>
            <a:ext cx="1737687" cy="164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 1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 4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 7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c1, dtype: int64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8442469" y="4209075"/>
            <a:ext cx="9410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2DC742-DFF1-446D-ABC4-BE467B792A28}"/>
              </a:ext>
            </a:extLst>
          </p:cNvPr>
          <p:cNvSpPr/>
          <p:nvPr/>
        </p:nvSpPr>
        <p:spPr>
          <a:xfrm>
            <a:off x="9768513" y="4212772"/>
            <a:ext cx="1737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B140A7-D097-4441-AA53-E0EF05BBC21E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55140" y="2509893"/>
            <a:chExt cx="11281719" cy="1062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8C8A464-DFF2-4EF4-A9E6-58A1FF048377}"/>
                </a:ext>
              </a:extLst>
            </p:cNvPr>
            <p:cNvGrpSpPr/>
            <p:nvPr/>
          </p:nvGrpSpPr>
          <p:grpSpPr>
            <a:xfrm>
              <a:off x="455140" y="2509893"/>
              <a:ext cx="11281719" cy="1062000"/>
              <a:chOff x="448322" y="2685928"/>
              <a:chExt cx="11281719" cy="1062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E99E01-60B0-4EDF-9A4D-22709E3C0762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062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25DF4B-2571-43D2-AEB9-98FCF7AEADA4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10897013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pt-B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df = pd.DataFrame([[1, 2, 3], [4, 5, 6], [7, 8, 9]], index=['r1', 'r2', 'r3'], columns=['c1', 'c2', 'c3'])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7FE4511-4FD5-4EE5-8644-105D01AE2174}"/>
                </a:ext>
              </a:extLst>
            </p:cNvPr>
            <p:cNvSpPr txBox="1"/>
            <p:nvPr/>
          </p:nvSpPr>
          <p:spPr>
            <a:xfrm>
              <a:off x="3639955" y="3045775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3CCD417-DD63-4A2F-A4DF-CD192EEDC1D6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5506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3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数据的读取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按照行读取数据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800000"/>
            <a:chOff x="448322" y="2685928"/>
            <a:chExt cx="11281719" cy="23684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368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2706382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df[1:3]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df.loc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[['r2', 'r3']]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df.iloc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[1:3]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df.iloc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[-1]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1" y="2707662"/>
              <a:ext cx="3544622" cy="220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至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根据行索引的名称读取数据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根据行索引的序号读取数据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读取单行数据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7373652" y="4221004"/>
            <a:ext cx="22860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2DC742-DFF1-446D-ABC4-BE467B792A28}"/>
              </a:ext>
            </a:extLst>
          </p:cNvPr>
          <p:cNvSpPr/>
          <p:nvPr/>
        </p:nvSpPr>
        <p:spPr>
          <a:xfrm>
            <a:off x="9659653" y="4212772"/>
            <a:ext cx="1737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 7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   8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   9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r3, dtype: int64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403896-FDB2-414D-9C86-5964C28390F9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12003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数据的读取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按照行读取数据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800000"/>
            <a:chOff x="448322" y="2685928"/>
            <a:chExt cx="11281719" cy="23684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368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2706382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df.head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df.head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df.tail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df.tail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(10) 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1" y="2793606"/>
              <a:ext cx="2989451" cy="210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8272300" y="4438839"/>
            <a:ext cx="2286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BB6542-31B0-4168-A9C1-4765A0C9747B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198083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数据的读取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按照区块读取数据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800000"/>
            <a:chOff x="448322" y="2685928"/>
            <a:chExt cx="11281719" cy="23684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368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df [1:3][['c1', 'c3']]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df.loc[['r2', 'r3'], ['c1', 'c3']] </a:t>
              </a:r>
              <a:r>
                <a:rPr lang="pl-PL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 = df.iloc[1:3][['c1', 'c3']]</a:t>
              </a: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pl-PL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 = df.iloc[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pl-PL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]['c3']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4852333" y="2793606"/>
              <a:ext cx="4329716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至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行的第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根据行索引的名称读取行数据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根据行索引的序号读取行数据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读取单个数据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9107180" y="4612882"/>
            <a:ext cx="22860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2DC742-DFF1-446D-ABC4-BE467B792A28}"/>
              </a:ext>
            </a:extLst>
          </p:cNvPr>
          <p:cNvSpPr/>
          <p:nvPr/>
        </p:nvSpPr>
        <p:spPr>
          <a:xfrm>
            <a:off x="10868016" y="4947808"/>
            <a:ext cx="415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925EF3-7810-42BE-9BB4-CF19C5724D54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25623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数据的运算与分析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从已有的列中，通过数据运算创造新的一列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800000"/>
            <a:chOff x="448322" y="2685928"/>
            <a:chExt cx="11281719" cy="23684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368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df['c4'] = df['c3'] - df['c1']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4852332" y="2793606"/>
              <a:ext cx="5433165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通过计算第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列减去第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列创造第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8006314" y="4700714"/>
            <a:ext cx="2286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  c4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   2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   2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   2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B4F805-06D8-4840-92FA-855C1A8F7426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26770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23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使用内建数据结构（列表）创建数组。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列表创建数组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75BE9A-5FF7-43FC-94F5-A436CEC6BDD4}"/>
              </a:ext>
            </a:extLst>
          </p:cNvPr>
          <p:cNvSpPr txBox="1"/>
          <p:nvPr/>
        </p:nvSpPr>
        <p:spPr>
          <a:xfrm flipH="1">
            <a:off x="386607" y="312304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一维列表数组：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109AB-5913-47FF-8BEC-1CC4FA73E43B}"/>
              </a:ext>
            </a:extLst>
          </p:cNvPr>
          <p:cNvGrpSpPr/>
          <p:nvPr/>
        </p:nvGrpSpPr>
        <p:grpSpPr>
          <a:xfrm>
            <a:off x="458955" y="3776144"/>
            <a:ext cx="11281719" cy="617838"/>
            <a:chOff x="448322" y="2685928"/>
            <a:chExt cx="11281719" cy="6178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01AAC3-8DDE-4C9E-B7D7-B5B783A142DC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A0E9A5D-9FEB-4777-B7D5-24F5BD95D38D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 = [0.5, 0.75, 1.0, 1.5, 2.0]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7485F8-BBB6-4C98-84B2-9480F7276A64}"/>
                </a:ext>
              </a:extLst>
            </p:cNvPr>
            <p:cNvSpPr txBox="1"/>
            <p:nvPr/>
          </p:nvSpPr>
          <p:spPr>
            <a:xfrm>
              <a:off x="4583465" y="2802647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创建一维列表数组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E452897-D5A0-4A44-92EE-B399B84D9DDE}"/>
              </a:ext>
            </a:extLst>
          </p:cNvPr>
          <p:cNvSpPr txBox="1"/>
          <p:nvPr/>
        </p:nvSpPr>
        <p:spPr>
          <a:xfrm flipH="1">
            <a:off x="390151" y="437060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二维列表数组：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9A5B096-7B42-4B85-86EF-78BC5F52125E}"/>
              </a:ext>
            </a:extLst>
          </p:cNvPr>
          <p:cNvGrpSpPr/>
          <p:nvPr/>
        </p:nvGrpSpPr>
        <p:grpSpPr>
          <a:xfrm>
            <a:off x="462499" y="5007249"/>
            <a:ext cx="11281719" cy="1439398"/>
            <a:chOff x="448322" y="2669819"/>
            <a:chExt cx="11281719" cy="140987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0E2F813-245F-45A5-8346-9C0D9BF48C3F}"/>
                </a:ext>
              </a:extLst>
            </p:cNvPr>
            <p:cNvSpPr/>
            <p:nvPr/>
          </p:nvSpPr>
          <p:spPr>
            <a:xfrm>
              <a:off x="448322" y="2685927"/>
              <a:ext cx="11281719" cy="139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B8BC0E-9B6E-45CA-AC7E-B370FFD54ADB}"/>
                </a:ext>
              </a:extLst>
            </p:cNvPr>
            <p:cNvSpPr txBox="1"/>
            <p:nvPr/>
          </p:nvSpPr>
          <p:spPr>
            <a:xfrm>
              <a:off x="792001" y="2669819"/>
              <a:ext cx="3986907" cy="941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 = [v, v, v]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AF5DA4-BFA9-4742-B79A-DF891D7BEFD9}"/>
                </a:ext>
              </a:extLst>
            </p:cNvPr>
            <p:cNvSpPr txBox="1"/>
            <p:nvPr/>
          </p:nvSpPr>
          <p:spPr>
            <a:xfrm>
              <a:off x="4590554" y="27947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创建二维列表数组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B510B4B-68C0-4A58-A907-592673FA3E30}"/>
              </a:ext>
            </a:extLst>
          </p:cNvPr>
          <p:cNvSpPr/>
          <p:nvPr/>
        </p:nvSpPr>
        <p:spPr>
          <a:xfrm>
            <a:off x="8105032" y="4988442"/>
            <a:ext cx="350577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2.0]]</a:t>
            </a:r>
          </a:p>
        </p:txBody>
      </p:sp>
    </p:spTree>
    <p:extLst>
      <p:ext uri="{BB962C8B-B14F-4D97-AF65-F5344CB8AC3E}">
        <p14:creationId xmlns:p14="http://schemas.microsoft.com/office/powerpoint/2010/main" val="20695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2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数据的运算与分析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按列求和、求平均值、累计求和以及描述性统计分析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800000"/>
            <a:chOff x="448322" y="2685928"/>
            <a:chExt cx="11281719" cy="23684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368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df.sum()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df.mean()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df.cumsum()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df.describe()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7" y="2784530"/>
              <a:ext cx="5433165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按列求和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按列求平均值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按列累计求和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描述性统计分析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5911621" y="4291587"/>
            <a:ext cx="2286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 12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   15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   18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 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dtype: int64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D7DD5D-4E74-4DC4-BD4C-CF7C41541214}"/>
              </a:ext>
            </a:extLst>
          </p:cNvPr>
          <p:cNvSpPr/>
          <p:nvPr/>
        </p:nvSpPr>
        <p:spPr>
          <a:xfrm>
            <a:off x="7659583" y="4275494"/>
            <a:ext cx="25347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 4.0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   5.0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   6.0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   2.0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dtype: float64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E51A7-A900-488F-BE96-EFEB2A6F0C25}"/>
              </a:ext>
            </a:extLst>
          </p:cNvPr>
          <p:cNvSpPr/>
          <p:nvPr/>
        </p:nvSpPr>
        <p:spPr>
          <a:xfrm>
            <a:off x="9299370" y="4275494"/>
            <a:ext cx="25347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c1  c2  c3  c4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 1    2    3    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 5    7    9    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12  15  18    6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9C629B-13F5-4649-B549-8004DD1E6426}"/>
              </a:ext>
            </a:extLst>
          </p:cNvPr>
          <p:cNvSpPr/>
          <p:nvPr/>
        </p:nvSpPr>
        <p:spPr>
          <a:xfrm>
            <a:off x="8290561" y="2953901"/>
            <a:ext cx="2247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  c4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   2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   2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   2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数据的运算与分析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按列求和、求平均值、累计求和以及描述性统计分析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1800000"/>
            <a:chOff x="448322" y="2685928"/>
            <a:chExt cx="11281719" cy="23684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8"/>
              <a:ext cx="11281719" cy="2368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df.sum()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df.mean()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df.cumsum() 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df.describe()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7" y="2784530"/>
              <a:ext cx="5433165" cy="21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按列求和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按列求平均值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按列累计求和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描述性统计分析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5770704" y="4248155"/>
            <a:ext cx="32847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c1   c2   c3   c4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 3.0  3.0  3.0  3.0   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 4.0  5.0  6.0  2.0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      3.0  3.0  3.0  0.0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    1.0  2.0  3.0  2.0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99562D-2536-49B5-B383-28F48D688D1A}"/>
              </a:ext>
            </a:extLst>
          </p:cNvPr>
          <p:cNvSpPr/>
          <p:nvPr/>
        </p:nvSpPr>
        <p:spPr>
          <a:xfrm>
            <a:off x="8841068" y="4238558"/>
            <a:ext cx="304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c1   c2   c3   c4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   2.5  3.5  4.5  2.0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   4.0  5.0  6.0  2.0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   5.5  6.5  7.5  2.0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  7.0  8.0  9.0  2.0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0ABB9D-2838-474D-A968-1D47DFE5137B}"/>
              </a:ext>
            </a:extLst>
          </p:cNvPr>
          <p:cNvSpPr/>
          <p:nvPr/>
        </p:nvSpPr>
        <p:spPr>
          <a:xfrm>
            <a:off x="8290561" y="2953901"/>
            <a:ext cx="2247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  c4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   2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   2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   2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3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数据的运算与分析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通用函数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8"/>
            <a:ext cx="11281719" cy="2352641"/>
            <a:chOff x="448322" y="2685927"/>
            <a:chExt cx="11281719" cy="30956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30956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np.sqrt(df)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np.sqrt(df).sum()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7" y="2784530"/>
              <a:ext cx="5433165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求元素的标准差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按列求标准差的和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798819" y="5229760"/>
            <a:ext cx="58548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          c2             c3             c4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1.000000  1.414214  1.732051  1.414214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2.000000  2.236068  2.449490  1.414214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2.645751  2.828427  3.000000  1.414214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125F71-0AA7-4D58-8144-F93AA23BEC14}"/>
              </a:ext>
            </a:extLst>
          </p:cNvPr>
          <p:cNvSpPr/>
          <p:nvPr/>
        </p:nvSpPr>
        <p:spPr>
          <a:xfrm>
            <a:off x="8384306" y="4512790"/>
            <a:ext cx="21942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5.645751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  6.478709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  7.181541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  4.242641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dtype: float64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0683D-2706-4A74-97C1-08F6F2A7952B}"/>
              </a:ext>
            </a:extLst>
          </p:cNvPr>
          <p:cNvSpPr/>
          <p:nvPr/>
        </p:nvSpPr>
        <p:spPr>
          <a:xfrm>
            <a:off x="8290561" y="2953901"/>
            <a:ext cx="2247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  c4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   2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   2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   2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1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数据的运算与分析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通用函数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的容错能力）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8"/>
            <a:ext cx="11281719" cy="2352641"/>
            <a:chOff x="448322" y="2685927"/>
            <a:chExt cx="11281719" cy="30956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30956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np.sqrt(df)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np.sqrt(df).sum()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7" y="2784530"/>
              <a:ext cx="5433165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求元素的标准差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按列求标准差的和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685610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3], [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4, 5, 6], [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7, 8, 9]], index=['r1', 'r2', 'r3'], columns=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798819" y="5192665"/>
            <a:ext cx="58548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          c2           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1.00000  1.414214      NaN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 NaN      2.236068  2.44949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 NaN      2.828427  3.00000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125F71-0AA7-4D58-8144-F93AA23BEC14}"/>
              </a:ext>
            </a:extLst>
          </p:cNvPr>
          <p:cNvSpPr/>
          <p:nvPr/>
        </p:nvSpPr>
        <p:spPr>
          <a:xfrm>
            <a:off x="8375905" y="4504225"/>
            <a:ext cx="2194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  1.000000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  6.478709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  5.449490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float64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B5CD0E-FFC0-4470-B256-8601576E4C54}"/>
              </a:ext>
            </a:extLst>
          </p:cNvPr>
          <p:cNvSpPr/>
          <p:nvPr/>
        </p:nvSpPr>
        <p:spPr>
          <a:xfrm>
            <a:off x="8290561" y="2953901"/>
            <a:ext cx="2247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c1  c2  c3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 1   2  -3 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-4   5   6   </a:t>
            </a:r>
          </a:p>
          <a:p>
            <a:r>
              <a:rPr lang="pt-BR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-7   8   9  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0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数据的筛选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单个筛选条件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9"/>
            <a:ext cx="11281719" cy="619200"/>
            <a:chOff x="448322" y="2685927"/>
            <a:chExt cx="11281719" cy="81476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8147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4099752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df[df['c1'] &gt; 1]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3633137" y="2784530"/>
              <a:ext cx="5433165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筛选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列大于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8290561" y="4131912"/>
            <a:ext cx="1781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50A5B6-90AB-460F-A622-8EF458828F4C}"/>
              </a:ext>
            </a:extLst>
          </p:cNvPr>
          <p:cNvSpPr txBox="1"/>
          <p:nvPr/>
        </p:nvSpPr>
        <p:spPr>
          <a:xfrm>
            <a:off x="386604" y="4775007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多个筛选条件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9BB2A24-9A76-4AFD-80A6-2854B19F1092}"/>
              </a:ext>
            </a:extLst>
          </p:cNvPr>
          <p:cNvGrpSpPr/>
          <p:nvPr/>
        </p:nvGrpSpPr>
        <p:grpSpPr>
          <a:xfrm>
            <a:off x="455137" y="5441529"/>
            <a:ext cx="11281719" cy="1062000"/>
            <a:chOff x="448322" y="2685927"/>
            <a:chExt cx="11281719" cy="139741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AA27BA9-BBCD-41FA-9B2C-469E6EA4E295}"/>
                </a:ext>
              </a:extLst>
            </p:cNvPr>
            <p:cNvSpPr/>
            <p:nvPr/>
          </p:nvSpPr>
          <p:spPr>
            <a:xfrm>
              <a:off x="448322" y="2685927"/>
              <a:ext cx="11281719" cy="13974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329307-37C3-42CF-B7F3-7F9D2763479D}"/>
                </a:ext>
              </a:extLst>
            </p:cNvPr>
            <p:cNvSpPr txBox="1"/>
            <p:nvPr/>
          </p:nvSpPr>
          <p:spPr>
            <a:xfrm>
              <a:off x="792001" y="2794792"/>
              <a:ext cx="6493206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df[(df['c1'] &gt; 1) &amp; (df['c2'] == 5)]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3140E1B-7F38-4FBC-92C7-DC7AA4CE3E18}"/>
                </a:ext>
              </a:extLst>
            </p:cNvPr>
            <p:cNvSpPr txBox="1"/>
            <p:nvPr/>
          </p:nvSpPr>
          <p:spPr>
            <a:xfrm>
              <a:off x="3637394" y="3376279"/>
              <a:ext cx="5433165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筛选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列大于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且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相等的行数据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9FD48C4-7E81-4455-9AE2-4EE4AA167D96}"/>
              </a:ext>
            </a:extLst>
          </p:cNvPr>
          <p:cNvSpPr/>
          <p:nvPr/>
        </p:nvSpPr>
        <p:spPr>
          <a:xfrm>
            <a:off x="8291625" y="5391279"/>
            <a:ext cx="2615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59EB60-B0A8-4C53-9311-9ED4C999840E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30544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23" grpId="0"/>
      <p:bldP spid="37" grpId="0"/>
      <p:bldP spid="42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数据的排序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sort_values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函数根据列索引进行排序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200558"/>
            <a:ext cx="11281719" cy="1062000"/>
            <a:chOff x="448322" y="2685927"/>
            <a:chExt cx="11281719" cy="13974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13974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6091838" cy="581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df.sort_values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(by='c2', ascending=False) </a:t>
              </a: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791998" y="3400686"/>
              <a:ext cx="8758841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by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参数用于指定哪一列来排序；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ascending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参数为升序排序，默认为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9630370" y="4101440"/>
            <a:ext cx="18280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50A5B6-90AB-460F-A622-8EF458828F4C}"/>
              </a:ext>
            </a:extLst>
          </p:cNvPr>
          <p:cNvSpPr txBox="1"/>
          <p:nvPr/>
        </p:nvSpPr>
        <p:spPr>
          <a:xfrm>
            <a:off x="386604" y="518866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sort_index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函数根据行索引进行排序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9BB2A24-9A76-4AFD-80A6-2854B19F1092}"/>
              </a:ext>
            </a:extLst>
          </p:cNvPr>
          <p:cNvGrpSpPr/>
          <p:nvPr/>
        </p:nvGrpSpPr>
        <p:grpSpPr>
          <a:xfrm>
            <a:off x="455137" y="5855181"/>
            <a:ext cx="11281719" cy="619199"/>
            <a:chOff x="448322" y="2685927"/>
            <a:chExt cx="11281719" cy="81476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AA27BA9-BBCD-41FA-9B2C-469E6EA4E295}"/>
                </a:ext>
              </a:extLst>
            </p:cNvPr>
            <p:cNvSpPr/>
            <p:nvPr/>
          </p:nvSpPr>
          <p:spPr>
            <a:xfrm>
              <a:off x="448322" y="2685927"/>
              <a:ext cx="11281719" cy="8147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329307-37C3-42CF-B7F3-7F9D2763479D}"/>
                </a:ext>
              </a:extLst>
            </p:cNvPr>
            <p:cNvSpPr txBox="1"/>
            <p:nvPr/>
          </p:nvSpPr>
          <p:spPr>
            <a:xfrm>
              <a:off x="792001" y="2794792"/>
              <a:ext cx="6493206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a.sort_index()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3140E1B-7F38-4FBC-92C7-DC7AA4CE3E18}"/>
                </a:ext>
              </a:extLst>
            </p:cNvPr>
            <p:cNvSpPr txBox="1"/>
            <p:nvPr/>
          </p:nvSpPr>
          <p:spPr>
            <a:xfrm>
              <a:off x="3635512" y="2785753"/>
              <a:ext cx="5433165" cy="5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按行索引进行升序排序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9FD48C4-7E81-4455-9AE2-4EE4AA167D96}"/>
              </a:ext>
            </a:extLst>
          </p:cNvPr>
          <p:cNvSpPr/>
          <p:nvPr/>
        </p:nvSpPr>
        <p:spPr>
          <a:xfrm>
            <a:off x="9637641" y="5434634"/>
            <a:ext cx="1820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C614EB-2170-4F46-8B50-B66EB929BE3B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11568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23" grpId="0"/>
      <p:bldP spid="37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数据的选取与分析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数据的删除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删除单列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多列数据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157014"/>
            <a:ext cx="11281719" cy="1062000"/>
            <a:chOff x="448322" y="2685927"/>
            <a:chExt cx="11281719" cy="13974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7"/>
              <a:ext cx="11281719" cy="13974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6091838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df.drop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(columns='c1')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df.drop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(columns=['c1', 'c3'])</a:t>
              </a: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5221183" y="2829608"/>
              <a:ext cx="4012670" cy="108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pd.DataFrame([[1, 2, 3], [4, 5, 6], [7, 8, 9]], index=['r1', 'r2', 'r3'], columns=['c1', 'c2', 'c3'])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5E8AB7-51A6-4F1D-80BE-50A6C2459EC2}"/>
                </a:ext>
              </a:extLst>
            </p:cNvPr>
            <p:cNvSpPr txBox="1"/>
            <p:nvPr/>
          </p:nvSpPr>
          <p:spPr>
            <a:xfrm>
              <a:off x="3633137" y="320961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8400851" y="4166947"/>
            <a:ext cx="16140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2   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8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50A5B6-90AB-460F-A622-8EF458828F4C}"/>
              </a:ext>
            </a:extLst>
          </p:cNvPr>
          <p:cNvSpPr txBox="1"/>
          <p:nvPr/>
        </p:nvSpPr>
        <p:spPr>
          <a:xfrm>
            <a:off x="386604" y="515600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删除单行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多行数据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9BB2A24-9A76-4AFD-80A6-2854B19F1092}"/>
              </a:ext>
            </a:extLst>
          </p:cNvPr>
          <p:cNvGrpSpPr/>
          <p:nvPr/>
        </p:nvGrpSpPr>
        <p:grpSpPr>
          <a:xfrm>
            <a:off x="455137" y="5768092"/>
            <a:ext cx="11281719" cy="1062000"/>
            <a:chOff x="448322" y="2685926"/>
            <a:chExt cx="11281719" cy="139741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AA27BA9-BBCD-41FA-9B2C-469E6EA4E295}"/>
                </a:ext>
              </a:extLst>
            </p:cNvPr>
            <p:cNvSpPr/>
            <p:nvPr/>
          </p:nvSpPr>
          <p:spPr>
            <a:xfrm>
              <a:off x="448322" y="2685926"/>
              <a:ext cx="11281719" cy="13974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329307-37C3-42CF-B7F3-7F9D2763479D}"/>
                </a:ext>
              </a:extLst>
            </p:cNvPr>
            <p:cNvSpPr txBox="1"/>
            <p:nvPr/>
          </p:nvSpPr>
          <p:spPr>
            <a:xfrm>
              <a:off x="792001" y="2794792"/>
              <a:ext cx="6493206" cy="1087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 = df.drop(index='r1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 = df.drop(index=['r1', 'r3'])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3140E1B-7F38-4FBC-92C7-DC7AA4CE3E18}"/>
                </a:ext>
              </a:extLst>
            </p:cNvPr>
            <p:cNvSpPr txBox="1"/>
            <p:nvPr/>
          </p:nvSpPr>
          <p:spPr>
            <a:xfrm>
              <a:off x="5221186" y="2823730"/>
              <a:ext cx="5433165" cy="1087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9FD48C4-7E81-4455-9AE2-4EE4AA167D96}"/>
              </a:ext>
            </a:extLst>
          </p:cNvPr>
          <p:cNvSpPr/>
          <p:nvPr/>
        </p:nvSpPr>
        <p:spPr>
          <a:xfrm>
            <a:off x="8170761" y="5778306"/>
            <a:ext cx="1820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89FBA6-A3F2-4B43-B9F4-B1D4A3D20499}"/>
              </a:ext>
            </a:extLst>
          </p:cNvPr>
          <p:cNvSpPr/>
          <p:nvPr/>
        </p:nvSpPr>
        <p:spPr>
          <a:xfrm>
            <a:off x="10375740" y="4164176"/>
            <a:ext cx="16140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c2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2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5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8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DEC5D8-4837-47C6-9C3B-A17E103FC9EA}"/>
              </a:ext>
            </a:extLst>
          </p:cNvPr>
          <p:cNvSpPr/>
          <p:nvPr/>
        </p:nvSpPr>
        <p:spPr>
          <a:xfrm>
            <a:off x="9982218" y="5778978"/>
            <a:ext cx="1820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699D8A-F1A6-4E20-A11A-5E5558A1E5A3}"/>
              </a:ext>
            </a:extLst>
          </p:cNvPr>
          <p:cNvSpPr/>
          <p:nvPr/>
        </p:nvSpPr>
        <p:spPr>
          <a:xfrm>
            <a:off x="8290561" y="2953901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c1  c2  c3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  1   2   3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4   5   6</a:t>
            </a: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7   8   9</a:t>
            </a:r>
          </a:p>
        </p:txBody>
      </p:sp>
    </p:spTree>
    <p:extLst>
      <p:ext uri="{BB962C8B-B14F-4D97-AF65-F5344CB8AC3E}">
        <p14:creationId xmlns:p14="http://schemas.microsoft.com/office/powerpoint/2010/main" val="11077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23" grpId="0"/>
      <p:bldP spid="37" grpId="0"/>
      <p:bldP spid="42" grpId="0"/>
      <p:bldP spid="21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数据表的拼接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假设有如下两个数据表，需要对它们进行拼接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df1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[90, 95, 85]})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df2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[20, 180, 30]})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C37C500-C538-49DC-978C-18C6E694E573}"/>
              </a:ext>
            </a:extLst>
          </p:cNvPr>
          <p:cNvSpPr/>
          <p:nvPr/>
        </p:nvSpPr>
        <p:spPr>
          <a:xfrm>
            <a:off x="1433994" y="3823394"/>
            <a:ext cx="3181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公司  分数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万科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89FBA6-A3F2-4B43-B9F4-B1D4A3D20499}"/>
              </a:ext>
            </a:extLst>
          </p:cNvPr>
          <p:cNvSpPr/>
          <p:nvPr/>
        </p:nvSpPr>
        <p:spPr>
          <a:xfrm>
            <a:off x="4073590" y="3823393"/>
            <a:ext cx="1974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公司   股价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万科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数据表的拼接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假设有如下两个数据表，需要对它们进行拼接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merge()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157012"/>
            <a:ext cx="11281719" cy="2164251"/>
            <a:chOff x="448322" y="2685926"/>
            <a:chExt cx="11281719" cy="284778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6"/>
              <a:ext cx="11281719" cy="28477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2"/>
              <a:ext cx="8007724" cy="260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pd.merge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(df1, df2)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pd.merge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(df1, df2, how='outer')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pd.merge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(df1, df2, how='left')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pd.merge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(df1, df2, how='right')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pd.merge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(df1, df2,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left_index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right_index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  <a:endPara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6175809" y="2829896"/>
              <a:ext cx="4909915" cy="260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根据列索引合并，默认取交集（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inner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取并集（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outer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取左边列表的全部内容（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left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取右边列表的全部内容（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right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根据行索引合并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df1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[90, 95, 85]})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df2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[20, 180, 30]})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103DBE3-3D55-4742-90C0-ADA8628BD7AE}"/>
              </a:ext>
            </a:extLst>
          </p:cNvPr>
          <p:cNvSpPr/>
          <p:nvPr/>
        </p:nvSpPr>
        <p:spPr>
          <a:xfrm>
            <a:off x="3933204" y="4651444"/>
            <a:ext cx="626604" cy="11576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数据表的拼接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假设有如下两个数据表，需要对它们进行拼接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concat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157012"/>
            <a:ext cx="11281719" cy="1062001"/>
            <a:chOff x="448322" y="2685926"/>
            <a:chExt cx="11281719" cy="139741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6"/>
              <a:ext cx="11281719" cy="13974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3"/>
              <a:ext cx="8007724" cy="108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pd.concat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([df1, df2])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pd.concat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([df1, df2], axis=1)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6175809" y="2829896"/>
              <a:ext cx="4909915" cy="108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根据纵向连接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根据横向连接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df1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[90, 95, 85]})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df2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[20, 180, 30]})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3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3821" y="250875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使用内建数据结构（列表）创建数组。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列表创建数组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75BE9A-5FF7-43FC-94F5-A436CEC6BDD4}"/>
              </a:ext>
            </a:extLst>
          </p:cNvPr>
          <p:cNvSpPr txBox="1"/>
          <p:nvPr/>
        </p:nvSpPr>
        <p:spPr>
          <a:xfrm flipH="1">
            <a:off x="371830" y="311890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三维列表数组：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立方矩阵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66E81B-3516-4372-9767-3084D8AF369D}"/>
              </a:ext>
            </a:extLst>
          </p:cNvPr>
          <p:cNvGrpSpPr/>
          <p:nvPr/>
        </p:nvGrpSpPr>
        <p:grpSpPr>
          <a:xfrm>
            <a:off x="458955" y="3771999"/>
            <a:ext cx="11281719" cy="2880115"/>
            <a:chOff x="458955" y="3861207"/>
            <a:chExt cx="11281719" cy="288011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FE109AB-5913-47FF-8BEC-1CC4FA73E43B}"/>
                </a:ext>
              </a:extLst>
            </p:cNvPr>
            <p:cNvGrpSpPr/>
            <p:nvPr/>
          </p:nvGrpSpPr>
          <p:grpSpPr>
            <a:xfrm>
              <a:off x="458955" y="3861207"/>
              <a:ext cx="11281719" cy="2880115"/>
              <a:chOff x="448322" y="2685928"/>
              <a:chExt cx="11281719" cy="2812315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D01AAC3-8DDE-4C9E-B7D7-B5B783A142DC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28123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0E9A5D-9FEB-4777-B7D5-24F5BD95D38D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3986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 = [m, m]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69550F-226A-4D80-8791-4E362A2EFC98}"/>
                </a:ext>
              </a:extLst>
            </p:cNvPr>
            <p:cNvSpPr txBox="1"/>
            <p:nvPr/>
          </p:nvSpPr>
          <p:spPr>
            <a:xfrm>
              <a:off x="4594098" y="3977927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创建三维列表数组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A261F3B-B396-4D5C-A6D7-B907A6AED270}"/>
              </a:ext>
            </a:extLst>
          </p:cNvPr>
          <p:cNvSpPr/>
          <p:nvPr/>
        </p:nvSpPr>
        <p:spPr>
          <a:xfrm>
            <a:off x="8082906" y="3772000"/>
            <a:ext cx="3591380" cy="280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[0.5, 0.75, 1.0, 1.5, 2.0]],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[0.5, 0.75, 1.0, 1.5, 2.0]]]</a:t>
            </a:r>
          </a:p>
        </p:txBody>
      </p:sp>
    </p:spTree>
    <p:extLst>
      <p:ext uri="{BB962C8B-B14F-4D97-AF65-F5344CB8AC3E}">
        <p14:creationId xmlns:p14="http://schemas.microsoft.com/office/powerpoint/2010/main" val="33863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数据表的拼接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假设有如下两个数据表，需要对它们进行拼接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9B3BB-3D07-488D-8A87-B4D2F83C170C}"/>
              </a:ext>
            </a:extLst>
          </p:cNvPr>
          <p:cNvSpPr txBox="1"/>
          <p:nvPr/>
        </p:nvSpPr>
        <p:spPr>
          <a:xfrm>
            <a:off x="386607" y="353403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BA38A2-8D15-4678-8BF1-797B11D54841}"/>
              </a:ext>
            </a:extLst>
          </p:cNvPr>
          <p:cNvGrpSpPr/>
          <p:nvPr/>
        </p:nvGrpSpPr>
        <p:grpSpPr>
          <a:xfrm>
            <a:off x="455140" y="4157012"/>
            <a:ext cx="11281719" cy="1062001"/>
            <a:chOff x="448322" y="2685926"/>
            <a:chExt cx="11281719" cy="139741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E881-FC56-48C6-9D77-EDCFD53923FA}"/>
                </a:ext>
              </a:extLst>
            </p:cNvPr>
            <p:cNvSpPr/>
            <p:nvPr/>
          </p:nvSpPr>
          <p:spPr>
            <a:xfrm>
              <a:off x="448322" y="2685926"/>
              <a:ext cx="11281719" cy="13974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AED77-AEEC-467A-81FD-FB129403EE68}"/>
                </a:ext>
              </a:extLst>
            </p:cNvPr>
            <p:cNvSpPr txBox="1"/>
            <p:nvPr/>
          </p:nvSpPr>
          <p:spPr>
            <a:xfrm>
              <a:off x="792001" y="2794793"/>
              <a:ext cx="8007724" cy="108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df1.append(df2)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df1.append({'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'90'})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B918B-7168-46F9-B3C6-E29A88E48214}"/>
                </a:ext>
              </a:extLst>
            </p:cNvPr>
            <p:cNvSpPr txBox="1"/>
            <p:nvPr/>
          </p:nvSpPr>
          <p:spPr>
            <a:xfrm>
              <a:off x="6476448" y="2794793"/>
              <a:ext cx="4909915" cy="108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根据纵向连接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新增行数据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8A464-DFF2-4EF4-A9E6-58A1FF048377}"/>
              </a:ext>
            </a:extLst>
          </p:cNvPr>
          <p:cNvGrpSpPr/>
          <p:nvPr/>
        </p:nvGrpSpPr>
        <p:grpSpPr>
          <a:xfrm>
            <a:off x="455140" y="2509893"/>
            <a:ext cx="11281719" cy="1062000"/>
            <a:chOff x="448322" y="2685928"/>
            <a:chExt cx="11281719" cy="10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E99E01-60B0-4EDF-9A4D-22709E3C0762}"/>
                </a:ext>
              </a:extLst>
            </p:cNvPr>
            <p:cNvSpPr/>
            <p:nvPr/>
          </p:nvSpPr>
          <p:spPr>
            <a:xfrm>
              <a:off x="448322" y="2685928"/>
              <a:ext cx="11281719" cy="10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25DF4B-2571-43D2-AEB9-98FCF7AEADA4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df1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[90, 95, 85]})</a:t>
              </a:r>
            </a:p>
            <a:p>
              <a:pPr>
                <a:lnSpc>
                  <a:spcPts val="3000"/>
                </a:lnSpc>
              </a:pPr>
              <a:r>
                <a:rPr lang="pt-BR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df2 = pd.DataFrame({'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公司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[20, 180, 30]})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0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文件的导入与导出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文件的导入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30FB09-B536-4C90-8B1D-2673F7D53228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A5664-06C7-4703-B502-E2E73F14D13A}"/>
              </a:ext>
            </a:extLst>
          </p:cNvPr>
          <p:cNvGrpSpPr/>
          <p:nvPr/>
        </p:nvGrpSpPr>
        <p:grpSpPr>
          <a:xfrm>
            <a:off x="458955" y="3156459"/>
            <a:ext cx="11281719" cy="1328455"/>
            <a:chOff x="458955" y="3156459"/>
            <a:chExt cx="11281719" cy="132845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05FB8E3-2193-429A-95F3-D2CD5E3F63BB}"/>
                </a:ext>
              </a:extLst>
            </p:cNvPr>
            <p:cNvGrpSpPr/>
            <p:nvPr/>
          </p:nvGrpSpPr>
          <p:grpSpPr>
            <a:xfrm>
              <a:off x="458955" y="3156459"/>
              <a:ext cx="11281719" cy="1328455"/>
              <a:chOff x="448322" y="2685927"/>
              <a:chExt cx="11281719" cy="132845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0A094B7-047C-4EC7-B7B1-4FF1BD142010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32845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144D39-09BC-4BFA-84B6-5B6D6F4505EF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9669423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pd.read_excel('data.xlsx')  </a:t>
                </a:r>
              </a:p>
              <a:p>
                <a:pPr>
                  <a:lnSpc>
                    <a:spcPts val="3000"/>
                  </a:lnSpc>
                </a:pP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pd.read_excel('data.xlsx', sheetname=0, encoding='utf-8') 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A0AB84-F6E6-4A5C-B030-880BB8399F38}"/>
                  </a:ext>
                </a:extLst>
              </p:cNvPr>
              <p:cNvSpPr txBox="1"/>
              <p:nvPr/>
            </p:nvSpPr>
            <p:spPr>
              <a:xfrm>
                <a:off x="5824480" y="2795423"/>
                <a:ext cx="4063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导入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Excel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工作簿中的数据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9CFCDC7-B36E-4488-A5EB-B2D84B316B2F}"/>
                </a:ext>
              </a:extLst>
            </p:cNvPr>
            <p:cNvSpPr txBox="1"/>
            <p:nvPr/>
          </p:nvSpPr>
          <p:spPr>
            <a:xfrm>
              <a:off x="824406" y="3984096"/>
              <a:ext cx="10808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sheetname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用于指定工作表，默认为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；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encoding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用于指定文件编码方式，以避免中文乱码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072663C-A84E-4156-8747-3F094EE81B65}"/>
              </a:ext>
            </a:extLst>
          </p:cNvPr>
          <p:cNvSpPr txBox="1"/>
          <p:nvPr/>
        </p:nvSpPr>
        <p:spPr>
          <a:xfrm>
            <a:off x="386604" y="4437551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8E850D-5007-4ADB-826E-D7B9A8EBDDCA}"/>
              </a:ext>
            </a:extLst>
          </p:cNvPr>
          <p:cNvGrpSpPr/>
          <p:nvPr/>
        </p:nvGrpSpPr>
        <p:grpSpPr>
          <a:xfrm>
            <a:off x="458952" y="5094117"/>
            <a:ext cx="11281719" cy="1328455"/>
            <a:chOff x="458952" y="5094117"/>
            <a:chExt cx="11281719" cy="132845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8D0376F-8DC9-4C2B-9E3B-9F466BC2A645}"/>
                </a:ext>
              </a:extLst>
            </p:cNvPr>
            <p:cNvGrpSpPr/>
            <p:nvPr/>
          </p:nvGrpSpPr>
          <p:grpSpPr>
            <a:xfrm>
              <a:off x="458952" y="5094117"/>
              <a:ext cx="11281719" cy="1328455"/>
              <a:chOff x="448322" y="2685927"/>
              <a:chExt cx="11281719" cy="132845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46B6CC9-7F9F-493F-B246-754C284AA288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32845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CE07441-843F-4779-84CC-DF02882456EF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9669423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pd.read_csv('data.csv')</a:t>
                </a:r>
              </a:p>
              <a:p>
                <a:pPr>
                  <a:lnSpc>
                    <a:spcPts val="3000"/>
                  </a:lnSpc>
                </a:pP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pd.read_csv('data.xlsx', delimiter=',', encoding='utf-8') 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91300E-18EF-438D-A9B8-884E22D19305}"/>
                  </a:ext>
                </a:extLst>
              </p:cNvPr>
              <p:cNvSpPr txBox="1"/>
              <p:nvPr/>
            </p:nvSpPr>
            <p:spPr>
              <a:xfrm>
                <a:off x="5824480" y="2795423"/>
                <a:ext cx="4063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导入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CSV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文件数据</a:t>
                </a: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D9F06D-580D-492C-A3E7-DA20AF9D1342}"/>
                </a:ext>
              </a:extLst>
            </p:cNvPr>
            <p:cNvSpPr txBox="1"/>
            <p:nvPr/>
          </p:nvSpPr>
          <p:spPr>
            <a:xfrm>
              <a:off x="824403" y="5921754"/>
              <a:ext cx="10808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delimiter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用于指定文件中的分隔符号，默认为逗号；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encoding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用于指定文件编码方式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BA2F134-21C1-4F48-913D-13F712BF0DCD}"/>
              </a:ext>
            </a:extLst>
          </p:cNvPr>
          <p:cNvSpPr/>
          <p:nvPr/>
        </p:nvSpPr>
        <p:spPr>
          <a:xfrm>
            <a:off x="9707740" y="326471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E9EF68-D1BD-4E28-923C-4B8AD6AB0433}"/>
              </a:ext>
            </a:extLst>
          </p:cNvPr>
          <p:cNvSpPr/>
          <p:nvPr/>
        </p:nvSpPr>
        <p:spPr>
          <a:xfrm>
            <a:off x="9707740" y="522978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</a:p>
        </p:txBody>
      </p:sp>
    </p:spTree>
    <p:extLst>
      <p:ext uri="{BB962C8B-B14F-4D97-AF65-F5344CB8AC3E}">
        <p14:creationId xmlns:p14="http://schemas.microsoft.com/office/powerpoint/2010/main" val="41509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3" grpId="0"/>
      <p:bldP spid="2" grpId="0"/>
      <p:bldP spid="3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文件的导入与导出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文件的导出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30FB09-B536-4C90-8B1D-2673F7D53228}"/>
              </a:ext>
            </a:extLst>
          </p:cNvPr>
          <p:cNvSpPr txBox="1"/>
          <p:nvPr/>
        </p:nvSpPr>
        <p:spPr>
          <a:xfrm>
            <a:off x="386607" y="306594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758401-C93F-4EC0-AAF4-BE917544DF6A}"/>
              </a:ext>
            </a:extLst>
          </p:cNvPr>
          <p:cNvGrpSpPr/>
          <p:nvPr/>
        </p:nvGrpSpPr>
        <p:grpSpPr>
          <a:xfrm>
            <a:off x="458955" y="3722515"/>
            <a:ext cx="11281719" cy="1328455"/>
            <a:chOff x="458955" y="3722515"/>
            <a:chExt cx="11281719" cy="132845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05FB8E3-2193-429A-95F3-D2CD5E3F63BB}"/>
                </a:ext>
              </a:extLst>
            </p:cNvPr>
            <p:cNvGrpSpPr/>
            <p:nvPr/>
          </p:nvGrpSpPr>
          <p:grpSpPr>
            <a:xfrm>
              <a:off x="458955" y="3722515"/>
              <a:ext cx="11281719" cy="1328455"/>
              <a:chOff x="448322" y="2685927"/>
              <a:chExt cx="11281719" cy="132845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0A094B7-047C-4EC7-B7B1-4FF1BD142010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32845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144D39-09BC-4BFA-84B6-5B6D6F4505EF}"/>
                  </a:ext>
                </a:extLst>
              </p:cNvPr>
              <p:cNvSpPr txBox="1"/>
              <p:nvPr/>
            </p:nvSpPr>
            <p:spPr>
              <a:xfrm>
                <a:off x="792001" y="2794792"/>
                <a:ext cx="9669423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data.to_excel('data_0.xlsx')  </a:t>
                </a:r>
              </a:p>
              <a:p>
                <a:pPr>
                  <a:lnSpc>
                    <a:spcPts val="3000"/>
                  </a:lnSpc>
                </a:pP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data.to_excel('data_1.xlsx', columns=['A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列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'], </a:t>
                </a:r>
                <a:r>
                  <a:rPr lang="sv-SE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index=False)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A0AB84-F6E6-4A5C-B030-880BB8399F38}"/>
                  </a:ext>
                </a:extLst>
              </p:cNvPr>
              <p:cNvSpPr txBox="1"/>
              <p:nvPr/>
            </p:nvSpPr>
            <p:spPr>
              <a:xfrm>
                <a:off x="5824480" y="2795423"/>
                <a:ext cx="4063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导出到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Excel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工作簿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9CFCDC7-B36E-4488-A5EB-B2D84B316B2F}"/>
                </a:ext>
              </a:extLst>
            </p:cNvPr>
            <p:cNvSpPr txBox="1"/>
            <p:nvPr/>
          </p:nvSpPr>
          <p:spPr>
            <a:xfrm>
              <a:off x="824406" y="4550152"/>
              <a:ext cx="10808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index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用于指定是否写入行索引信息，默认为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True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，若设置为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False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，则忽略行索引信息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072663C-A84E-4156-8747-3F094EE81B65}"/>
              </a:ext>
            </a:extLst>
          </p:cNvPr>
          <p:cNvSpPr txBox="1"/>
          <p:nvPr/>
        </p:nvSpPr>
        <p:spPr>
          <a:xfrm>
            <a:off x="386604" y="5003607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8D0376F-8DC9-4C2B-9E3B-9F466BC2A645}"/>
              </a:ext>
            </a:extLst>
          </p:cNvPr>
          <p:cNvGrpSpPr/>
          <p:nvPr/>
        </p:nvGrpSpPr>
        <p:grpSpPr>
          <a:xfrm>
            <a:off x="458952" y="5660173"/>
            <a:ext cx="11281719" cy="619200"/>
            <a:chOff x="448322" y="2685927"/>
            <a:chExt cx="11281719" cy="6192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46B6CC9-7F9F-493F-B246-754C284AA288}"/>
                </a:ext>
              </a:extLst>
            </p:cNvPr>
            <p:cNvSpPr/>
            <p:nvPr/>
          </p:nvSpPr>
          <p:spPr>
            <a:xfrm>
              <a:off x="448322" y="2685927"/>
              <a:ext cx="11281719" cy="6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E07441-843F-4779-84CC-DF02882456EF}"/>
                </a:ext>
              </a:extLst>
            </p:cNvPr>
            <p:cNvSpPr txBox="1"/>
            <p:nvPr/>
          </p:nvSpPr>
          <p:spPr>
            <a:xfrm>
              <a:off x="792001" y="2794792"/>
              <a:ext cx="9669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data.to_csv('data_0.csv’) 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F91300E-18EF-438D-A9B8-884E22D19305}"/>
                </a:ext>
              </a:extLst>
            </p:cNvPr>
            <p:cNvSpPr txBox="1"/>
            <p:nvPr/>
          </p:nvSpPr>
          <p:spPr>
            <a:xfrm>
              <a:off x="5824480" y="2795423"/>
              <a:ext cx="4063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导出到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CSV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文件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F49C41-E06A-4C98-AA45-671B076EDBA4}"/>
              </a:ext>
            </a:extLst>
          </p:cNvPr>
          <p:cNvGrpSpPr/>
          <p:nvPr/>
        </p:nvGrpSpPr>
        <p:grpSpPr>
          <a:xfrm>
            <a:off x="455140" y="2509893"/>
            <a:ext cx="11281719" cy="619200"/>
            <a:chOff x="448322" y="2685928"/>
            <a:chExt cx="11281719" cy="6192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5AA7BE-03D0-4DD5-ABEA-6236C4AD1A8D}"/>
                </a:ext>
              </a:extLst>
            </p:cNvPr>
            <p:cNvSpPr/>
            <p:nvPr/>
          </p:nvSpPr>
          <p:spPr>
            <a:xfrm>
              <a:off x="448322" y="2685928"/>
              <a:ext cx="11281719" cy="6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D569B5F-6F30-4F8D-8EC5-AB71EA3A60A6}"/>
                </a:ext>
              </a:extLst>
            </p:cNvPr>
            <p:cNvSpPr txBox="1"/>
            <p:nvPr/>
          </p:nvSpPr>
          <p:spPr>
            <a:xfrm>
              <a:off x="792001" y="2794792"/>
              <a:ext cx="10897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pd.DataFrame([[1, 2], [3, 4], [5, 6]], columns=['A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’]) 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D356293-733D-4D9B-B55F-1716BB24E8CB}"/>
              </a:ext>
            </a:extLst>
          </p:cNvPr>
          <p:cNvSpPr/>
          <p:nvPr/>
        </p:nvSpPr>
        <p:spPr>
          <a:xfrm>
            <a:off x="9347713" y="38395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EFA0BF-2631-4B35-8F5A-BED7EB176A0B}"/>
              </a:ext>
            </a:extLst>
          </p:cNvPr>
          <p:cNvSpPr/>
          <p:nvPr/>
        </p:nvSpPr>
        <p:spPr>
          <a:xfrm>
            <a:off x="9343820" y="57693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</a:p>
        </p:txBody>
      </p:sp>
    </p:spTree>
    <p:extLst>
      <p:ext uri="{BB962C8B-B14F-4D97-AF65-F5344CB8AC3E}">
        <p14:creationId xmlns:p14="http://schemas.microsoft.com/office/powerpoint/2010/main" val="2610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3" grpId="0"/>
      <p:bldP spid="25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实战操作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舆情数据评分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4D702-1F0D-4299-9C43-C68C1684C61F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的创建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A251F56-BEF2-4127-A950-2B99E149FC31}"/>
              </a:ext>
            </a:extLst>
          </p:cNvPr>
          <p:cNvGrpSpPr/>
          <p:nvPr/>
        </p:nvGrpSpPr>
        <p:grpSpPr>
          <a:xfrm>
            <a:off x="458955" y="3156458"/>
            <a:ext cx="11281719" cy="3628806"/>
            <a:chOff x="448322" y="2685926"/>
            <a:chExt cx="11281719" cy="362880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6584056-7DC0-4194-9B91-5D2205204DDF}"/>
                </a:ext>
              </a:extLst>
            </p:cNvPr>
            <p:cNvSpPr/>
            <p:nvPr/>
          </p:nvSpPr>
          <p:spPr>
            <a:xfrm>
              <a:off x="448322" y="2685926"/>
              <a:ext cx="11281719" cy="3628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0E55D0-3B84-4285-B0FD-34D7C0E0A1CE}"/>
                </a:ext>
              </a:extLst>
            </p:cNvPr>
            <p:cNvSpPr txBox="1"/>
            <p:nvPr/>
          </p:nvSpPr>
          <p:spPr>
            <a:xfrm>
              <a:off x="792001" y="2794792"/>
              <a:ext cx="10927407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pandas as pd</a:t>
              </a: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score_list = {'2020-05-01': 100, '2020-05-02': 100, '2020-05-03': 70, '2020-05-04': 75, '2020-05-05': 100}</a:t>
              </a: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pd.DataFrame.from_dict(score_list, orient='index', columns=['score'])</a:t>
              </a: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31AA09-5E16-4CBC-AFC0-E05E813F7CC9}"/>
                </a:ext>
              </a:extLst>
            </p:cNvPr>
            <p:cNvSpPr txBox="1"/>
            <p:nvPr/>
          </p:nvSpPr>
          <p:spPr>
            <a:xfrm>
              <a:off x="5824480" y="2795423"/>
              <a:ext cx="5894928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创建字典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score_list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                      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通过字典创建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，并输出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96892F6-966E-4B20-B884-36563E90F417}"/>
              </a:ext>
            </a:extLst>
          </p:cNvPr>
          <p:cNvSpPr/>
          <p:nvPr/>
        </p:nvSpPr>
        <p:spPr>
          <a:xfrm>
            <a:off x="3623201" y="4468435"/>
            <a:ext cx="130463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269C23-6A7E-45FE-99BD-5502F32FABF5}"/>
              </a:ext>
            </a:extLst>
          </p:cNvPr>
          <p:cNvSpPr/>
          <p:nvPr/>
        </p:nvSpPr>
        <p:spPr>
          <a:xfrm>
            <a:off x="2672907" y="4794633"/>
            <a:ext cx="3842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score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2020-05-01    100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2020-05-02    100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2020-05-03     70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2020-05-04     75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2020-05-05    100</a:t>
            </a:r>
          </a:p>
        </p:txBody>
      </p:sp>
    </p:spTree>
    <p:extLst>
      <p:ext uri="{BB962C8B-B14F-4D97-AF65-F5344CB8AC3E}">
        <p14:creationId xmlns:p14="http://schemas.microsoft.com/office/powerpoint/2010/main" val="8654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实战操作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舆情数据评分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4D702-1F0D-4299-9C43-C68C1684C61F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索引的修改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A251F56-BEF2-4127-A950-2B99E149FC31}"/>
              </a:ext>
            </a:extLst>
          </p:cNvPr>
          <p:cNvGrpSpPr/>
          <p:nvPr/>
        </p:nvGrpSpPr>
        <p:grpSpPr>
          <a:xfrm>
            <a:off x="458955" y="3634444"/>
            <a:ext cx="11281719" cy="1477887"/>
            <a:chOff x="448322" y="2685926"/>
            <a:chExt cx="11281719" cy="147788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6584056-7DC0-4194-9B91-5D2205204DDF}"/>
                </a:ext>
              </a:extLst>
            </p:cNvPr>
            <p:cNvSpPr/>
            <p:nvPr/>
          </p:nvSpPr>
          <p:spPr>
            <a:xfrm>
              <a:off x="448322" y="2685926"/>
              <a:ext cx="11281719" cy="14778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0E55D0-3B84-4285-B0FD-34D7C0E0A1CE}"/>
                </a:ext>
              </a:extLst>
            </p:cNvPr>
            <p:cNvSpPr txBox="1"/>
            <p:nvPr/>
          </p:nvSpPr>
          <p:spPr>
            <a:xfrm>
              <a:off x="792001" y="2794792"/>
              <a:ext cx="10927407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data.index.name = 'date'</a:t>
              </a: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data.reset_index(inplace=True)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31AA09-5E16-4CBC-AFC0-E05E813F7CC9}"/>
                </a:ext>
              </a:extLst>
            </p:cNvPr>
            <p:cNvSpPr txBox="1"/>
            <p:nvPr/>
          </p:nvSpPr>
          <p:spPr>
            <a:xfrm>
              <a:off x="6408837" y="2786546"/>
              <a:ext cx="4221929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将行索引的列名称设置为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'date'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将行索引转换为常规列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96892F6-966E-4B20-B884-36563E90F417}"/>
              </a:ext>
            </a:extLst>
          </p:cNvPr>
          <p:cNvSpPr/>
          <p:nvPr/>
        </p:nvSpPr>
        <p:spPr>
          <a:xfrm>
            <a:off x="3054014" y="4189770"/>
            <a:ext cx="1725806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F8B8F1-BDCC-432A-82EE-17659EDE0D47}"/>
              </a:ext>
            </a:extLst>
          </p:cNvPr>
          <p:cNvSpPr/>
          <p:nvPr/>
        </p:nvSpPr>
        <p:spPr>
          <a:xfrm>
            <a:off x="752687" y="3143272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方式一：通过重置索引的方式将行索引转换为列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8A3C6F-5089-4B6B-92AE-0F9EFC2EA84A}"/>
              </a:ext>
            </a:extLst>
          </p:cNvPr>
          <p:cNvGrpSpPr/>
          <p:nvPr/>
        </p:nvGrpSpPr>
        <p:grpSpPr>
          <a:xfrm>
            <a:off x="455490" y="5667598"/>
            <a:ext cx="11281719" cy="1107275"/>
            <a:chOff x="448322" y="2685926"/>
            <a:chExt cx="11281719" cy="110727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68436D-1F11-44BB-94EE-AF7C4B32EE77}"/>
                </a:ext>
              </a:extLst>
            </p:cNvPr>
            <p:cNvSpPr/>
            <p:nvPr/>
          </p:nvSpPr>
          <p:spPr>
            <a:xfrm>
              <a:off x="448322" y="2685926"/>
              <a:ext cx="11281719" cy="1107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20B81A-E09B-4CA8-8D54-733D93392360}"/>
                </a:ext>
              </a:extLst>
            </p:cNvPr>
            <p:cNvSpPr txBox="1"/>
            <p:nvPr/>
          </p:nvSpPr>
          <p:spPr>
            <a:xfrm>
              <a:off x="792001" y="2794792"/>
              <a:ext cx="10927407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pd.DataFrame(list(score_list.items()), columns=['date', 'score'])</a:t>
              </a:r>
            </a:p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8E0314-1A77-4C66-9053-9C42D66991D3}"/>
                </a:ext>
              </a:extLst>
            </p:cNvPr>
            <p:cNvSpPr txBox="1"/>
            <p:nvPr/>
          </p:nvSpPr>
          <p:spPr>
            <a:xfrm>
              <a:off x="6542949" y="2786546"/>
              <a:ext cx="4221929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E93661F-0ADD-457E-BDC6-ECF3F7972CAE}"/>
              </a:ext>
            </a:extLst>
          </p:cNvPr>
          <p:cNvSpPr/>
          <p:nvPr/>
        </p:nvSpPr>
        <p:spPr>
          <a:xfrm>
            <a:off x="749222" y="5176426"/>
            <a:ext cx="5949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方式二：将字典转换成列表，然后创建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269C23-6A7E-45FE-99BD-5502F32FABF5}"/>
              </a:ext>
            </a:extLst>
          </p:cNvPr>
          <p:cNvSpPr/>
          <p:nvPr/>
        </p:nvSpPr>
        <p:spPr>
          <a:xfrm>
            <a:off x="8788877" y="1787826"/>
            <a:ext cx="3014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        score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2020-05-01    100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2020-05-02    100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2020-05-03     70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2020-05-04     75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2020-05-05    100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C9385-3035-46A1-B0E6-A417656A2194}"/>
              </a:ext>
            </a:extLst>
          </p:cNvPr>
          <p:cNvSpPr/>
          <p:nvPr/>
        </p:nvSpPr>
        <p:spPr>
          <a:xfrm>
            <a:off x="4183159" y="5833571"/>
            <a:ext cx="2140284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 animBg="1"/>
      <p:bldP spid="3" grpId="0"/>
      <p:bldP spid="19" grpId="0"/>
      <p:bldP spid="2" grpId="0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pandas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实战操作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舆情数据评分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4D702-1F0D-4299-9C43-C68C1684C61F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EDA1FAE-3475-40CB-A7D9-9599CB129C61}"/>
              </a:ext>
            </a:extLst>
          </p:cNvPr>
          <p:cNvGrpSpPr/>
          <p:nvPr/>
        </p:nvGrpSpPr>
        <p:grpSpPr>
          <a:xfrm>
            <a:off x="458955" y="3156458"/>
            <a:ext cx="11281719" cy="1109763"/>
            <a:chOff x="448322" y="2685926"/>
            <a:chExt cx="11281719" cy="110976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9FE0A2-10B3-498A-8758-2CD078A66693}"/>
                </a:ext>
              </a:extLst>
            </p:cNvPr>
            <p:cNvSpPr/>
            <p:nvPr/>
          </p:nvSpPr>
          <p:spPr>
            <a:xfrm>
              <a:off x="448322" y="2685926"/>
              <a:ext cx="11281719" cy="11097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59C2531-E727-4C5D-BF7C-44D077A63FFD}"/>
                </a:ext>
              </a:extLst>
            </p:cNvPr>
            <p:cNvSpPr txBox="1"/>
            <p:nvPr/>
          </p:nvSpPr>
          <p:spPr>
            <a:xfrm>
              <a:off x="792001" y="2794792"/>
              <a:ext cx="10927407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data.to_excel('score_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测试数据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lang="sv-SE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xlsx', index=False)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BA10A4-DB2D-4858-BE28-AE34D4F6AB55}"/>
                </a:ext>
              </a:extLst>
            </p:cNvPr>
            <p:cNvSpPr txBox="1"/>
            <p:nvPr/>
          </p:nvSpPr>
          <p:spPr>
            <a:xfrm>
              <a:off x="7133735" y="2784830"/>
              <a:ext cx="4139251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导出到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工作簿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AE5BE15-9261-40AB-ADF5-CC651E3E306A}"/>
              </a:ext>
            </a:extLst>
          </p:cNvPr>
          <p:cNvSpPr txBox="1"/>
          <p:nvPr/>
        </p:nvSpPr>
        <p:spPr>
          <a:xfrm>
            <a:off x="802634" y="3772786"/>
            <a:ext cx="1080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index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用于指定是否写入行索引信息，默认为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，若设置为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，则忽略行索引信息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6892F6-966E-4B20-B884-36563E90F417}"/>
              </a:ext>
            </a:extLst>
          </p:cNvPr>
          <p:cNvSpPr/>
          <p:nvPr/>
        </p:nvSpPr>
        <p:spPr>
          <a:xfrm>
            <a:off x="5309754" y="3317813"/>
            <a:ext cx="1557203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8E80060-C4E9-43CF-89B4-9C4E8601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55" y="4375087"/>
            <a:ext cx="5943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0" grpId="0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018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以二维列表数组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为例：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列表数组的读取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75BE9A-5FF7-43FC-94F5-A436CEC6BDD4}"/>
              </a:ext>
            </a:extLst>
          </p:cNvPr>
          <p:cNvSpPr txBox="1"/>
          <p:nvPr/>
        </p:nvSpPr>
        <p:spPr>
          <a:xfrm flipH="1">
            <a:off x="375974" y="311241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读取行数据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01AAC3-8DDE-4C9E-B7D7-B5B783A142DC}"/>
              </a:ext>
            </a:extLst>
          </p:cNvPr>
          <p:cNvSpPr/>
          <p:nvPr/>
        </p:nvSpPr>
        <p:spPr>
          <a:xfrm>
            <a:off x="458955" y="3765511"/>
            <a:ext cx="11281719" cy="6178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E9A5D-9FEB-4777-B7D5-24F5BD95D38D}"/>
              </a:ext>
            </a:extLst>
          </p:cNvPr>
          <p:cNvSpPr txBox="1"/>
          <p:nvPr/>
        </p:nvSpPr>
        <p:spPr>
          <a:xfrm>
            <a:off x="802634" y="3874375"/>
            <a:ext cx="3986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m[1]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7485F8-BBB6-4C98-84B2-9480F7276A64}"/>
              </a:ext>
            </a:extLst>
          </p:cNvPr>
          <p:cNvSpPr txBox="1"/>
          <p:nvPr/>
        </p:nvSpPr>
        <p:spPr>
          <a:xfrm>
            <a:off x="2445638" y="3874375"/>
            <a:ext cx="56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读取二维列表数组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第二行数据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452897-D5A0-4A44-92EE-B399B84D9DDE}"/>
              </a:ext>
            </a:extLst>
          </p:cNvPr>
          <p:cNvSpPr txBox="1"/>
          <p:nvPr/>
        </p:nvSpPr>
        <p:spPr>
          <a:xfrm flipH="1">
            <a:off x="388690" y="435787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读取元素数据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9A5B096-7B42-4B85-86EF-78BC5F52125E}"/>
              </a:ext>
            </a:extLst>
          </p:cNvPr>
          <p:cNvGrpSpPr/>
          <p:nvPr/>
        </p:nvGrpSpPr>
        <p:grpSpPr>
          <a:xfrm>
            <a:off x="462499" y="5013066"/>
            <a:ext cx="11281719" cy="617838"/>
            <a:chOff x="448322" y="2685928"/>
            <a:chExt cx="11281719" cy="6051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0E2F813-245F-45A5-8346-9C0D9BF48C3F}"/>
                </a:ext>
              </a:extLst>
            </p:cNvPr>
            <p:cNvSpPr/>
            <p:nvPr/>
          </p:nvSpPr>
          <p:spPr>
            <a:xfrm>
              <a:off x="448322" y="2685928"/>
              <a:ext cx="11281719" cy="6051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B8BC0E-9B6E-45CA-AC7E-B370FFD54ADB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39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m[1][0]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AF5DA4-BFA9-4742-B79A-DF891D7BEFD9}"/>
                </a:ext>
              </a:extLst>
            </p:cNvPr>
            <p:cNvSpPr txBox="1"/>
            <p:nvPr/>
          </p:nvSpPr>
          <p:spPr>
            <a:xfrm>
              <a:off x="2431461" y="2786586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读取二维列表数组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第二行第一列元素数据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B510B4B-68C0-4A58-A907-592673FA3E30}"/>
              </a:ext>
            </a:extLst>
          </p:cNvPr>
          <p:cNvSpPr/>
          <p:nvPr/>
        </p:nvSpPr>
        <p:spPr>
          <a:xfrm>
            <a:off x="8105032" y="5026577"/>
            <a:ext cx="3505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42ED83-4BE7-4322-AFDA-80F47000A8D8}"/>
              </a:ext>
            </a:extLst>
          </p:cNvPr>
          <p:cNvSpPr/>
          <p:nvPr/>
        </p:nvSpPr>
        <p:spPr>
          <a:xfrm>
            <a:off x="8105032" y="3790985"/>
            <a:ext cx="3505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[0.5, 0.75, 1.0, 1.5, 2.0]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C20A5D-043A-41D5-8A49-0B2450833C0C}"/>
              </a:ext>
            </a:extLst>
          </p:cNvPr>
          <p:cNvSpPr/>
          <p:nvPr/>
        </p:nvSpPr>
        <p:spPr>
          <a:xfrm>
            <a:off x="8022043" y="1926214"/>
            <a:ext cx="350577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2.0]]</a:t>
            </a:r>
          </a:p>
        </p:txBody>
      </p:sp>
    </p:spTree>
    <p:extLst>
      <p:ext uri="{BB962C8B-B14F-4D97-AF65-F5344CB8AC3E}">
        <p14:creationId xmlns:p14="http://schemas.microsoft.com/office/powerpoint/2010/main" val="11597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6" grpId="0" animBg="1"/>
      <p:bldP spid="17" grpId="0"/>
      <p:bldP spid="18" grpId="0"/>
      <p:bldP spid="25" grpId="0"/>
      <p:bldP spid="2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改变一维列表数组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的某个元素，列表数组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列表数组的编辑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109AB-5913-47FF-8BEC-1CC4FA73E43B}"/>
              </a:ext>
            </a:extLst>
          </p:cNvPr>
          <p:cNvGrpSpPr/>
          <p:nvPr/>
        </p:nvGrpSpPr>
        <p:grpSpPr>
          <a:xfrm>
            <a:off x="458955" y="3191349"/>
            <a:ext cx="11281719" cy="1512000"/>
            <a:chOff x="448322" y="2685927"/>
            <a:chExt cx="11281719" cy="151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01AAC3-8DDE-4C9E-B7D7-B5B783A142DC}"/>
                </a:ext>
              </a:extLst>
            </p:cNvPr>
            <p:cNvSpPr/>
            <p:nvPr/>
          </p:nvSpPr>
          <p:spPr>
            <a:xfrm>
              <a:off x="448322" y="2685927"/>
              <a:ext cx="11281719" cy="151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A0E9A5D-9FEB-4777-B7D5-24F5BD95D38D}"/>
                </a:ext>
              </a:extLst>
            </p:cNvPr>
            <p:cNvSpPr txBox="1"/>
            <p:nvPr/>
          </p:nvSpPr>
          <p:spPr>
            <a:xfrm>
              <a:off x="792001" y="2699098"/>
              <a:ext cx="3986907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v[0] = 'Python'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7485F8-BBB6-4C98-84B2-9480F7276A64}"/>
                </a:ext>
              </a:extLst>
            </p:cNvPr>
            <p:cNvSpPr txBox="1"/>
            <p:nvPr/>
          </p:nvSpPr>
          <p:spPr>
            <a:xfrm>
              <a:off x="2774568" y="2691277"/>
              <a:ext cx="5659394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改变一维列表数组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第一个元素为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'Python'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EE6EAD-98E3-426A-A3F6-E5C2522F45F1}"/>
              </a:ext>
            </a:extLst>
          </p:cNvPr>
          <p:cNvSpPr/>
          <p:nvPr/>
        </p:nvSpPr>
        <p:spPr>
          <a:xfrm>
            <a:off x="7841237" y="3191538"/>
            <a:ext cx="4086968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'Python'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'Python'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'Python'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0.75, 1.0, 1.5, 2.0]]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1C812D-2870-4EBB-8576-649AAF420AC1}"/>
              </a:ext>
            </a:extLst>
          </p:cNvPr>
          <p:cNvSpPr/>
          <p:nvPr/>
        </p:nvSpPr>
        <p:spPr>
          <a:xfrm>
            <a:off x="8114673" y="3300214"/>
            <a:ext cx="1063252" cy="13142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E6017B-38D1-43D6-9D37-A5F792F5D7ED}"/>
              </a:ext>
            </a:extLst>
          </p:cNvPr>
          <p:cNvSpPr txBox="1"/>
          <p:nvPr/>
        </p:nvSpPr>
        <p:spPr>
          <a:xfrm flipH="1">
            <a:off x="802634" y="4685349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deepcopy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功能可以避免这一现象</a:t>
            </a:r>
          </a:p>
        </p:txBody>
      </p:sp>
    </p:spTree>
    <p:extLst>
      <p:ext uri="{BB962C8B-B14F-4D97-AF65-F5344CB8AC3E}">
        <p14:creationId xmlns:p14="http://schemas.microsoft.com/office/powerpoint/2010/main" val="19919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/>
      <p:bldP spid="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37332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改变一维列表数组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的某个元素，列表数组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列表数组的编辑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109AB-5913-47FF-8BEC-1CC4FA73E43B}"/>
              </a:ext>
            </a:extLst>
          </p:cNvPr>
          <p:cNvGrpSpPr/>
          <p:nvPr/>
        </p:nvGrpSpPr>
        <p:grpSpPr>
          <a:xfrm>
            <a:off x="458955" y="3191355"/>
            <a:ext cx="11281719" cy="1986704"/>
            <a:chOff x="448322" y="2685928"/>
            <a:chExt cx="11281719" cy="198670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01AAC3-8DDE-4C9E-B7D7-B5B783A142DC}"/>
                </a:ext>
              </a:extLst>
            </p:cNvPr>
            <p:cNvSpPr/>
            <p:nvPr/>
          </p:nvSpPr>
          <p:spPr>
            <a:xfrm>
              <a:off x="448322" y="2685928"/>
              <a:ext cx="11281719" cy="19867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A0E9A5D-9FEB-4777-B7D5-24F5BD95D38D}"/>
                </a:ext>
              </a:extLst>
            </p:cNvPr>
            <p:cNvSpPr txBox="1"/>
            <p:nvPr/>
          </p:nvSpPr>
          <p:spPr>
            <a:xfrm>
              <a:off x="792001" y="2709729"/>
              <a:ext cx="3986907" cy="1884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copy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deepcopy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 = [0.5, 0.75, 1.0, 1.5, 2.0]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 = 3 * 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deepcopy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(v), 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7485F8-BBB6-4C98-84B2-9480F7276A64}"/>
                </a:ext>
              </a:extLst>
            </p:cNvPr>
            <p:cNvSpPr txBox="1"/>
            <p:nvPr/>
          </p:nvSpPr>
          <p:spPr>
            <a:xfrm>
              <a:off x="4562131" y="2730684"/>
              <a:ext cx="5659394" cy="142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deepcopy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创建一维列表数组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创建二维列表数组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46783D9-9B14-4763-8E7D-7559906F6306}"/>
              </a:ext>
            </a:extLst>
          </p:cNvPr>
          <p:cNvSpPr/>
          <p:nvPr/>
        </p:nvSpPr>
        <p:spPr>
          <a:xfrm>
            <a:off x="8115665" y="3722261"/>
            <a:ext cx="350577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2.0]]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883E357-0649-4788-995C-92897008B7AB}"/>
              </a:ext>
            </a:extLst>
          </p:cNvPr>
          <p:cNvGrpSpPr/>
          <p:nvPr/>
        </p:nvGrpSpPr>
        <p:grpSpPr>
          <a:xfrm>
            <a:off x="458955" y="5254071"/>
            <a:ext cx="11281719" cy="1494000"/>
            <a:chOff x="448322" y="2685928"/>
            <a:chExt cx="11281719" cy="1494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B72763E-975A-4279-AF00-73A6DADFE6A8}"/>
                </a:ext>
              </a:extLst>
            </p:cNvPr>
            <p:cNvSpPr/>
            <p:nvPr/>
          </p:nvSpPr>
          <p:spPr>
            <a:xfrm>
              <a:off x="448322" y="2685928"/>
              <a:ext cx="11281719" cy="1494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66056C-4B98-42ED-94F2-A9C7335EFECC}"/>
                </a:ext>
              </a:extLst>
            </p:cNvPr>
            <p:cNvSpPr txBox="1"/>
            <p:nvPr/>
          </p:nvSpPr>
          <p:spPr>
            <a:xfrm>
              <a:off x="792001" y="2709730"/>
              <a:ext cx="3986907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v[0] = 'Python'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7F6882-FFC7-4E5A-8AA8-E54A7F8E1FB6}"/>
                </a:ext>
              </a:extLst>
            </p:cNvPr>
            <p:cNvSpPr txBox="1"/>
            <p:nvPr/>
          </p:nvSpPr>
          <p:spPr>
            <a:xfrm>
              <a:off x="2867673" y="2709730"/>
              <a:ext cx="5659394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改变一维列表数组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第一个元素为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'Python'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列表数组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EE6EAD-98E3-426A-A3F6-E5C2522F45F1}"/>
              </a:ext>
            </a:extLst>
          </p:cNvPr>
          <p:cNvSpPr/>
          <p:nvPr/>
        </p:nvSpPr>
        <p:spPr>
          <a:xfrm>
            <a:off x="8105022" y="5254256"/>
            <a:ext cx="4086968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2.0],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[0.5, 0.75, 1.0, 1.5, 2.0]]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1C812D-2870-4EBB-8576-649AAF420AC1}"/>
              </a:ext>
            </a:extLst>
          </p:cNvPr>
          <p:cNvSpPr/>
          <p:nvPr/>
        </p:nvSpPr>
        <p:spPr>
          <a:xfrm>
            <a:off x="8378458" y="5362932"/>
            <a:ext cx="382768" cy="13142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0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386607" y="24998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创建常规数组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75BE9A-5FF7-43FC-94F5-A436CEC6BDD4}"/>
              </a:ext>
            </a:extLst>
          </p:cNvPr>
          <p:cNvSpPr txBox="1"/>
          <p:nvPr/>
        </p:nvSpPr>
        <p:spPr>
          <a:xfrm flipH="1">
            <a:off x="386607" y="364404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常规数组：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109AB-5913-47FF-8BEC-1CC4FA73E43B}"/>
              </a:ext>
            </a:extLst>
          </p:cNvPr>
          <p:cNvGrpSpPr/>
          <p:nvPr/>
        </p:nvGrpSpPr>
        <p:grpSpPr>
          <a:xfrm>
            <a:off x="458955" y="4297143"/>
            <a:ext cx="11281719" cy="617838"/>
            <a:chOff x="448322" y="2685928"/>
            <a:chExt cx="11281719" cy="6178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01AAC3-8DDE-4C9E-B7D7-B5B783A142DC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A0E9A5D-9FEB-4777-B7D5-24F5BD95D38D}"/>
                </a:ext>
              </a:extLst>
            </p:cNvPr>
            <p:cNvSpPr txBox="1"/>
            <p:nvPr/>
          </p:nvSpPr>
          <p:spPr>
            <a:xfrm>
              <a:off x="792001" y="2794792"/>
              <a:ext cx="6140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np.array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([0.5, 0.75, 1.0, 1.5, 2.0])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7485F8-BBB6-4C98-84B2-9480F7276A64}"/>
                </a:ext>
              </a:extLst>
            </p:cNvPr>
            <p:cNvSpPr txBox="1"/>
            <p:nvPr/>
          </p:nvSpPr>
          <p:spPr>
            <a:xfrm>
              <a:off x="6048732" y="2813438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v1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E452897-D5A0-4A44-92EE-B399B84D9DDE}"/>
              </a:ext>
            </a:extLst>
          </p:cNvPr>
          <p:cNvSpPr txBox="1"/>
          <p:nvPr/>
        </p:nvSpPr>
        <p:spPr>
          <a:xfrm flipH="1">
            <a:off x="390151" y="489160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常规数组：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9A5B096-7B42-4B85-86EF-78BC5F52125E}"/>
              </a:ext>
            </a:extLst>
          </p:cNvPr>
          <p:cNvGrpSpPr/>
          <p:nvPr/>
        </p:nvGrpSpPr>
        <p:grpSpPr>
          <a:xfrm>
            <a:off x="462499" y="5528248"/>
            <a:ext cx="11281719" cy="1305045"/>
            <a:chOff x="448322" y="2669819"/>
            <a:chExt cx="11281719" cy="140987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0E2F813-245F-45A5-8346-9C0D9BF48C3F}"/>
                </a:ext>
              </a:extLst>
            </p:cNvPr>
            <p:cNvSpPr/>
            <p:nvPr/>
          </p:nvSpPr>
          <p:spPr>
            <a:xfrm>
              <a:off x="448322" y="2685927"/>
              <a:ext cx="11281719" cy="139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B8BC0E-9B6E-45CA-AC7E-B370FFD54ADB}"/>
                </a:ext>
              </a:extLst>
            </p:cNvPr>
            <p:cNvSpPr txBox="1"/>
            <p:nvPr/>
          </p:nvSpPr>
          <p:spPr>
            <a:xfrm>
              <a:off x="792001" y="2669819"/>
              <a:ext cx="3986907" cy="139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np.array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([v1, v1, v1])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type(m1)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AF5DA4-BFA9-4742-B79A-DF891D7BEFD9}"/>
                </a:ext>
              </a:extLst>
            </p:cNvPr>
            <p:cNvSpPr txBox="1"/>
            <p:nvPr/>
          </p:nvSpPr>
          <p:spPr>
            <a:xfrm>
              <a:off x="4411476" y="2794987"/>
              <a:ext cx="5659394" cy="432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m1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B510B4B-68C0-4A58-A907-592673FA3E30}"/>
              </a:ext>
            </a:extLst>
          </p:cNvPr>
          <p:cNvSpPr/>
          <p:nvPr/>
        </p:nvSpPr>
        <p:spPr>
          <a:xfrm>
            <a:off x="7695815" y="5580457"/>
            <a:ext cx="4415278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[0.5, 0.75, 1.0, 1.5, 2.0],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[0.5, 0.75, 1.0, 1.5, 2.0]])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0BBAAD-398B-45F5-B427-B38AEFDDF9D1}"/>
              </a:ext>
            </a:extLst>
          </p:cNvPr>
          <p:cNvGrpSpPr/>
          <p:nvPr/>
        </p:nvGrpSpPr>
        <p:grpSpPr>
          <a:xfrm>
            <a:off x="455140" y="3119491"/>
            <a:ext cx="11281719" cy="617838"/>
            <a:chOff x="448322" y="2685928"/>
            <a:chExt cx="11281719" cy="61783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8171A8-B158-418D-953F-A1F323E566E9}"/>
                </a:ext>
              </a:extLst>
            </p:cNvPr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C7AE99-3159-4161-AF8B-5522740848F4}"/>
                </a:ext>
              </a:extLst>
            </p:cNvPr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np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D287212-8AEB-4FEF-80D0-A10FE811BD04}"/>
                </a:ext>
              </a:extLst>
            </p:cNvPr>
            <p:cNvSpPr txBox="1"/>
            <p:nvPr/>
          </p:nvSpPr>
          <p:spPr>
            <a:xfrm>
              <a:off x="4418835" y="2830041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C1F0AF8-3ECB-46C0-A061-F81029E20DC9}"/>
              </a:ext>
            </a:extLst>
          </p:cNvPr>
          <p:cNvSpPr/>
          <p:nvPr/>
        </p:nvSpPr>
        <p:spPr>
          <a:xfrm>
            <a:off x="2281733" y="6408089"/>
            <a:ext cx="2143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numpy.ndarray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910F35-60FA-41FD-8E98-1C73235DCA38}"/>
              </a:ext>
            </a:extLst>
          </p:cNvPr>
          <p:cNvSpPr/>
          <p:nvPr/>
        </p:nvSpPr>
        <p:spPr>
          <a:xfrm>
            <a:off x="1508638" y="4433418"/>
            <a:ext cx="1100449" cy="352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14111B-548B-4881-B1B7-8E27591A8BA4}"/>
              </a:ext>
            </a:extLst>
          </p:cNvPr>
          <p:cNvSpPr/>
          <p:nvPr/>
        </p:nvSpPr>
        <p:spPr>
          <a:xfrm>
            <a:off x="1629457" y="5670270"/>
            <a:ext cx="1100449" cy="352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DBEC87-6C81-42B3-8F7A-49CAD82F49B8}"/>
              </a:ext>
            </a:extLst>
          </p:cNvPr>
          <p:cNvSpPr/>
          <p:nvPr/>
        </p:nvSpPr>
        <p:spPr>
          <a:xfrm>
            <a:off x="7695815" y="3735431"/>
            <a:ext cx="545382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array([0.5, 0.75, 1.0, 1.5, 2.0])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25" grpId="0"/>
      <p:bldP spid="2" grpId="0"/>
      <p:bldP spid="5" grpId="0"/>
      <p:bldP spid="23" grpId="0" animBg="1"/>
      <p:bldP spid="24" grpId="0" animBg="1"/>
      <p:bldP spid="30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59217</TotalTime>
  <Words>7757</Words>
  <Application>Microsoft Office PowerPoint</Application>
  <PresentationFormat>宽屏</PresentationFormat>
  <Paragraphs>1049</Paragraphs>
  <Slides>56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微软雅黑</vt:lpstr>
      <vt:lpstr>Arial</vt:lpstr>
      <vt:lpstr>Calibri</vt:lpstr>
      <vt:lpstr>Gill Sans MT</vt:lpstr>
      <vt:lpstr>Wingdings</vt:lpstr>
      <vt:lpstr>Wingdings 2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Huang Y</cp:lastModifiedBy>
  <cp:revision>1257</cp:revision>
  <dcterms:created xsi:type="dcterms:W3CDTF">2016-03-12T16:08:20Z</dcterms:created>
  <dcterms:modified xsi:type="dcterms:W3CDTF">2020-05-21T02:00:49Z</dcterms:modified>
</cp:coreProperties>
</file>