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84"/>
  </p:notesMasterIdLst>
  <p:sldIdLst>
    <p:sldId id="256" r:id="rId2"/>
    <p:sldId id="465" r:id="rId3"/>
    <p:sldId id="456" r:id="rId4"/>
    <p:sldId id="561" r:id="rId5"/>
    <p:sldId id="562" r:id="rId6"/>
    <p:sldId id="563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1" r:id="rId15"/>
    <p:sldId id="573" r:id="rId16"/>
    <p:sldId id="572" r:id="rId17"/>
    <p:sldId id="574" r:id="rId18"/>
    <p:sldId id="576" r:id="rId19"/>
    <p:sldId id="577" r:id="rId20"/>
    <p:sldId id="578" r:id="rId21"/>
    <p:sldId id="579" r:id="rId22"/>
    <p:sldId id="580" r:id="rId23"/>
    <p:sldId id="630" r:id="rId24"/>
    <p:sldId id="581" r:id="rId25"/>
    <p:sldId id="582" r:id="rId26"/>
    <p:sldId id="583" r:id="rId27"/>
    <p:sldId id="584" r:id="rId28"/>
    <p:sldId id="587" r:id="rId29"/>
    <p:sldId id="588" r:id="rId30"/>
    <p:sldId id="585" r:id="rId31"/>
    <p:sldId id="586" r:id="rId32"/>
    <p:sldId id="589" r:id="rId33"/>
    <p:sldId id="590" r:id="rId34"/>
    <p:sldId id="592" r:id="rId35"/>
    <p:sldId id="591" r:id="rId36"/>
    <p:sldId id="593" r:id="rId37"/>
    <p:sldId id="595" r:id="rId38"/>
    <p:sldId id="597" r:id="rId39"/>
    <p:sldId id="598" r:id="rId40"/>
    <p:sldId id="599" r:id="rId41"/>
    <p:sldId id="601" r:id="rId42"/>
    <p:sldId id="600" r:id="rId43"/>
    <p:sldId id="560" r:id="rId44"/>
    <p:sldId id="594" r:id="rId45"/>
    <p:sldId id="603" r:id="rId46"/>
    <p:sldId id="602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611" r:id="rId55"/>
    <p:sldId id="612" r:id="rId56"/>
    <p:sldId id="613" r:id="rId57"/>
    <p:sldId id="615" r:id="rId58"/>
    <p:sldId id="616" r:id="rId59"/>
    <p:sldId id="617" r:id="rId60"/>
    <p:sldId id="618" r:id="rId61"/>
    <p:sldId id="619" r:id="rId62"/>
    <p:sldId id="620" r:id="rId63"/>
    <p:sldId id="621" r:id="rId64"/>
    <p:sldId id="622" r:id="rId65"/>
    <p:sldId id="623" r:id="rId66"/>
    <p:sldId id="624" r:id="rId67"/>
    <p:sldId id="625" r:id="rId68"/>
    <p:sldId id="626" r:id="rId69"/>
    <p:sldId id="627" r:id="rId70"/>
    <p:sldId id="628" r:id="rId71"/>
    <p:sldId id="629" r:id="rId72"/>
    <p:sldId id="631" r:id="rId73"/>
    <p:sldId id="632" r:id="rId74"/>
    <p:sldId id="633" r:id="rId75"/>
    <p:sldId id="634" r:id="rId76"/>
    <p:sldId id="635" r:id="rId77"/>
    <p:sldId id="636" r:id="rId78"/>
    <p:sldId id="637" r:id="rId79"/>
    <p:sldId id="638" r:id="rId80"/>
    <p:sldId id="639" r:id="rId81"/>
    <p:sldId id="640" r:id="rId82"/>
    <p:sldId id="327" r:id="rId8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256"/>
            <p14:sldId id="465"/>
            <p14:sldId id="456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3"/>
            <p14:sldId id="572"/>
            <p14:sldId id="574"/>
            <p14:sldId id="576"/>
            <p14:sldId id="577"/>
            <p14:sldId id="578"/>
            <p14:sldId id="579"/>
            <p14:sldId id="580"/>
            <p14:sldId id="630"/>
            <p14:sldId id="581"/>
            <p14:sldId id="582"/>
            <p14:sldId id="583"/>
            <p14:sldId id="584"/>
            <p14:sldId id="587"/>
            <p14:sldId id="588"/>
            <p14:sldId id="585"/>
            <p14:sldId id="586"/>
            <p14:sldId id="589"/>
            <p14:sldId id="590"/>
            <p14:sldId id="592"/>
            <p14:sldId id="591"/>
            <p14:sldId id="593"/>
            <p14:sldId id="595"/>
            <p14:sldId id="597"/>
            <p14:sldId id="598"/>
            <p14:sldId id="599"/>
            <p14:sldId id="601"/>
            <p14:sldId id="600"/>
            <p14:sldId id="560"/>
            <p14:sldId id="594"/>
            <p14:sldId id="603"/>
            <p14:sldId id="602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695" autoAdjust="0"/>
  </p:normalViewPr>
  <p:slideViewPr>
    <p:cSldViewPr snapToGrid="0">
      <p:cViewPr varScale="1">
        <p:scale>
          <a:sx n="63" d="100"/>
          <a:sy n="63" d="100"/>
        </p:scale>
        <p:origin x="86" y="326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  <a:t>26/05/2020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333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02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75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8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357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33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885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plt.legend</a:t>
            </a:r>
            <a:r>
              <a:rPr lang="zh-CN" altLang="en-US" dirty="0"/>
              <a:t>的其他位置选项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68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03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38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97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69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21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778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8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12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6231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7233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147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096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164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06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480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3442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0240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0995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处理</a:t>
            </a:r>
            <a:r>
              <a:rPr lang="en-US" altLang="zh-CN" dirty="0"/>
              <a:t>LaTeX</a:t>
            </a:r>
            <a:r>
              <a:rPr lang="zh-CN" altLang="en-US" dirty="0"/>
              <a:t>字体设置，在图表中加入数学公式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87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834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2351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44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5699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19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利用随机数种子，每次生成的随机数相同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用于绘制图表的数据：生成</a:t>
            </a:r>
            <a:r>
              <a:rPr lang="en-US" altLang="zh-CN" dirty="0"/>
              <a:t>20</a:t>
            </a:r>
            <a:r>
              <a:rPr lang="zh-CN" altLang="en-US" dirty="0"/>
              <a:t>个标准正态分布随机数，保存在一个数组中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797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687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http://www.waditu.cn/trading.html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60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6832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954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6133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231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493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39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333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20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最基础的绘图函数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值的数量必须相等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会注意到何时传递了数组对象，在这种情况下，没有必要提供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值额外信息。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如果只提供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会以索引值作为对应的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能够简化绘图工作，但注意的是，不要传递太大或者带复杂的数组。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947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5242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1653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350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22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545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079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920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796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042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16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0660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6546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9887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438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857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0848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16204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90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8149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93109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7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860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518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6906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539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9773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8419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5921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083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236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6498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5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3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0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  <a:t>5/26/2020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CAF60F-2810-4034-8D0A-4143516F524A}"/>
              </a:ext>
            </a:extLst>
          </p:cNvPr>
          <p:cNvSpPr txBox="1">
            <a:spLocks/>
          </p:cNvSpPr>
          <p:nvPr/>
        </p:nvSpPr>
        <p:spPr>
          <a:xfrm>
            <a:off x="512191" y="3123527"/>
            <a:ext cx="11167615" cy="610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16A15-9840-46BF-849D-494B14303970}"/>
              </a:ext>
            </a:extLst>
          </p:cNvPr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07461-7C0A-4225-A40A-E94A6FD258C6}"/>
              </a:ext>
            </a:extLst>
          </p:cNvPr>
          <p:cNvSpPr/>
          <p:nvPr/>
        </p:nvSpPr>
        <p:spPr>
          <a:xfrm>
            <a:off x="4593027" y="3244334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  <a:endParaRPr lang="en-US" altLang="zh-CN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4306033"/>
            <a:ext cx="11460555" cy="1800853"/>
            <a:chOff x="448322" y="2685926"/>
            <a:chExt cx="11460555" cy="180085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6"/>
              <a:ext cx="11281719" cy="18008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40362"/>
              <a:ext cx="5427810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plt.xlim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(-1, 20)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plt.ylim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np.min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()) - 1,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np.max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()) + 1)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5301249" y="2740362"/>
              <a:ext cx="6607628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按照给定的一维数组和附加方法（累计求和）绘图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轴的最小值和最大值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轴的最小值和最大值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带有自定义坐标限制的图表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9258B-F01B-4B1E-B963-0CC14BF8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42648" y="1900467"/>
            <a:ext cx="3471014" cy="234009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14A906D-EDFC-42D1-AACD-E5C55C43E723}"/>
              </a:ext>
            </a:extLst>
          </p:cNvPr>
          <p:cNvSpPr/>
          <p:nvPr/>
        </p:nvSpPr>
        <p:spPr>
          <a:xfrm>
            <a:off x="798819" y="4818674"/>
            <a:ext cx="4464000" cy="1154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4284267"/>
            <a:ext cx="11460555" cy="2419949"/>
            <a:chOff x="448322" y="2664160"/>
            <a:chExt cx="11460555" cy="241994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5"/>
              <a:ext cx="11281719" cy="23981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664160"/>
              <a:ext cx="5427810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(), 'b',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=1.5)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(), 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('index')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('value')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 Simple Plot')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5301249" y="2685932"/>
              <a:ext cx="660762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绘制线宽为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1.5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个点的蓝色线条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绘制红色点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'index’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'A Simple Plot'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带有典型标签的图表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9258B-F01B-4B1E-B963-0CC14BF8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2887" y="1957124"/>
            <a:ext cx="3530536" cy="222677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14A906D-EDFC-42D1-AACD-E5C55C43E723}"/>
              </a:ext>
            </a:extLst>
          </p:cNvPr>
          <p:cNvSpPr/>
          <p:nvPr/>
        </p:nvSpPr>
        <p:spPr>
          <a:xfrm>
            <a:off x="3512724" y="4742474"/>
            <a:ext cx="1462047" cy="7005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799349-4D13-4FCB-ADD1-7EA9ADD68E6C}"/>
              </a:ext>
            </a:extLst>
          </p:cNvPr>
          <p:cNvSpPr/>
          <p:nvPr/>
        </p:nvSpPr>
        <p:spPr>
          <a:xfrm>
            <a:off x="798819" y="5475669"/>
            <a:ext cx="3141811" cy="1174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标准颜色缩写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7B9D5-3B9B-4997-B70A-65119454E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08174"/>
              </p:ext>
            </p:extLst>
          </p:nvPr>
        </p:nvGraphicFramePr>
        <p:xfrm>
          <a:off x="500147" y="4479412"/>
          <a:ext cx="1122989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474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DF3C2AE7-1211-4F41-B621-5C05770D41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2887" y="1957124"/>
            <a:ext cx="3530536" cy="22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标准样式字符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7B9D5-3B9B-4997-B70A-65119454E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617552"/>
              </p:ext>
            </p:extLst>
          </p:nvPr>
        </p:nvGraphicFramePr>
        <p:xfrm>
          <a:off x="500147" y="4479412"/>
          <a:ext cx="112298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49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555909579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82565779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象征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象征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象征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实线样式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向右三角形标记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短划线样式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Tri_down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-.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点实线样式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向下三角形标记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Tri_up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虚线样式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^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向上三角形标记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Tri_left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向左三角形标记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Tri_right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8915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843A3EB-0893-452F-949A-43F4D561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2887" y="1957124"/>
            <a:ext cx="3530536" cy="22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标准样式字符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307B9D5-3B9B-4997-B70A-65119454E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20101"/>
              </p:ext>
            </p:extLst>
          </p:nvPr>
        </p:nvGraphicFramePr>
        <p:xfrm>
          <a:off x="500147" y="4479412"/>
          <a:ext cx="112298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7474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2807474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象征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象征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方形标记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五边形标记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星号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菱形标记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六角形标记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细菱形标记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六角形标记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|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垂直标记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89155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F758D1FD-FEEC-4062-9759-88F721D6B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2887" y="1957124"/>
            <a:ext cx="3530536" cy="22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8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创建二维数据集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能够按照以不同的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格式存储的数据（列表或者数组）绘制图表。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CC0475-EE0D-4D2F-8629-6406DA83CEC3}"/>
              </a:ext>
            </a:extLst>
          </p:cNvPr>
          <p:cNvGrpSpPr/>
          <p:nvPr/>
        </p:nvGrpSpPr>
        <p:grpSpPr>
          <a:xfrm>
            <a:off x="455140" y="3119490"/>
            <a:ext cx="11878375" cy="1517823"/>
            <a:chOff x="455140" y="3119490"/>
            <a:chExt cx="11878375" cy="151782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2DD775B-4325-4366-8BEF-01CD5366BC51}"/>
                </a:ext>
              </a:extLst>
            </p:cNvPr>
            <p:cNvGrpSpPr/>
            <p:nvPr/>
          </p:nvGrpSpPr>
          <p:grpSpPr>
            <a:xfrm>
              <a:off x="455140" y="3119490"/>
              <a:ext cx="11878375" cy="1517823"/>
              <a:chOff x="448322" y="2685927"/>
              <a:chExt cx="11878375" cy="151782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F8CCFE9-2B06-4BE8-82D9-D6DBE71BDF91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51782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42DDF71-68E5-427E-9328-02A6581BB2BC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np.random.seed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(2000)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np.random.standard_normal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((20, 2)).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cumsum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(axis=0)</a:t>
                </a: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9C5A5EB-EED7-4F13-A1C9-55299DE32509}"/>
                  </a:ext>
                </a:extLst>
              </p:cNvPr>
              <p:cNvSpPr txBox="1"/>
              <p:nvPr/>
            </p:nvSpPr>
            <p:spPr>
              <a:xfrm>
                <a:off x="5719069" y="2773020"/>
                <a:ext cx="6607628" cy="44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设置随机数种子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5E73D18-2643-4B9D-8E1F-1CA120BADC45}"/>
                </a:ext>
              </a:extLst>
            </p:cNvPr>
            <p:cNvSpPr/>
            <p:nvPr/>
          </p:nvSpPr>
          <p:spPr>
            <a:xfrm>
              <a:off x="798819" y="4047406"/>
              <a:ext cx="10931222" cy="441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创建包含标准正态分布随机数的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数组，并计算数据在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轴上的累计和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A1393D9-EA57-4CE1-8997-D013EE1309FB}"/>
              </a:ext>
            </a:extLst>
          </p:cNvPr>
          <p:cNvGrpSpPr/>
          <p:nvPr/>
        </p:nvGrpSpPr>
        <p:grpSpPr>
          <a:xfrm>
            <a:off x="454631" y="4768197"/>
            <a:ext cx="11156178" cy="940521"/>
            <a:chOff x="449657" y="3984702"/>
            <a:chExt cx="11260994" cy="1312620"/>
          </a:xfrm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FDD90F8-58B5-41CD-BE94-4715B650EA16}"/>
                </a:ext>
              </a:extLst>
            </p:cNvPr>
            <p:cNvSpPr/>
            <p:nvPr/>
          </p:nvSpPr>
          <p:spPr>
            <a:xfrm>
              <a:off x="2259518" y="3984702"/>
              <a:ext cx="9451133" cy="1312620"/>
            </a:xfrm>
            <a:custGeom>
              <a:avLst/>
              <a:gdLst>
                <a:gd name="connsiteX0" fmla="*/ 0 w 4718063"/>
                <a:gd name="connsiteY0" fmla="*/ 291208 h 2329661"/>
                <a:gd name="connsiteX1" fmla="*/ 3553233 w 4718063"/>
                <a:gd name="connsiteY1" fmla="*/ 291208 h 2329661"/>
                <a:gd name="connsiteX2" fmla="*/ 3553233 w 4718063"/>
                <a:gd name="connsiteY2" fmla="*/ 0 h 2329661"/>
                <a:gd name="connsiteX3" fmla="*/ 4718063 w 4718063"/>
                <a:gd name="connsiteY3" fmla="*/ 1164831 h 2329661"/>
                <a:gd name="connsiteX4" fmla="*/ 3553233 w 4718063"/>
                <a:gd name="connsiteY4" fmla="*/ 2329661 h 2329661"/>
                <a:gd name="connsiteX5" fmla="*/ 3553233 w 4718063"/>
                <a:gd name="connsiteY5" fmla="*/ 2038453 h 2329661"/>
                <a:gd name="connsiteX6" fmla="*/ 0 w 4718063"/>
                <a:gd name="connsiteY6" fmla="*/ 2038453 h 2329661"/>
                <a:gd name="connsiteX7" fmla="*/ 0 w 4718063"/>
                <a:gd name="connsiteY7" fmla="*/ 291208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8063" h="2329661">
                  <a:moveTo>
                    <a:pt x="0" y="291208"/>
                  </a:moveTo>
                  <a:lnTo>
                    <a:pt x="3553233" y="291208"/>
                  </a:lnTo>
                  <a:lnTo>
                    <a:pt x="3553233" y="0"/>
                  </a:lnTo>
                  <a:lnTo>
                    <a:pt x="4718063" y="1164831"/>
                  </a:lnTo>
                  <a:lnTo>
                    <a:pt x="3553233" y="2329661"/>
                  </a:lnTo>
                  <a:lnTo>
                    <a:pt x="3553233" y="2038453"/>
                  </a:lnTo>
                  <a:lnTo>
                    <a:pt x="0" y="2038453"/>
                  </a:lnTo>
                  <a:lnTo>
                    <a:pt x="0" y="291208"/>
                  </a:lnTo>
                  <a:close/>
                </a:path>
              </a:pathLst>
            </a:custGeom>
            <a:noFill/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03908" rIns="886323" bIns="303908" numCol="1" spcCol="1270" anchor="t" anchorCtr="0">
              <a:no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E7729985-4103-4311-8992-075525B322AC}"/>
                </a:ext>
              </a:extLst>
            </p:cNvPr>
            <p:cNvSpPr/>
            <p:nvPr/>
          </p:nvSpPr>
          <p:spPr>
            <a:xfrm>
              <a:off x="449657" y="4037720"/>
              <a:ext cx="1831368" cy="1205283"/>
            </a:xfrm>
            <a:custGeom>
              <a:avLst/>
              <a:gdLst>
                <a:gd name="connsiteX0" fmla="*/ 0 w 3145375"/>
                <a:gd name="connsiteY0" fmla="*/ 388285 h 2329661"/>
                <a:gd name="connsiteX1" fmla="*/ 388285 w 3145375"/>
                <a:gd name="connsiteY1" fmla="*/ 0 h 2329661"/>
                <a:gd name="connsiteX2" fmla="*/ 2757090 w 3145375"/>
                <a:gd name="connsiteY2" fmla="*/ 0 h 2329661"/>
                <a:gd name="connsiteX3" fmla="*/ 3145375 w 3145375"/>
                <a:gd name="connsiteY3" fmla="*/ 388285 h 2329661"/>
                <a:gd name="connsiteX4" fmla="*/ 3145375 w 3145375"/>
                <a:gd name="connsiteY4" fmla="*/ 1941376 h 2329661"/>
                <a:gd name="connsiteX5" fmla="*/ 2757090 w 3145375"/>
                <a:gd name="connsiteY5" fmla="*/ 2329661 h 2329661"/>
                <a:gd name="connsiteX6" fmla="*/ 388285 w 3145375"/>
                <a:gd name="connsiteY6" fmla="*/ 2329661 h 2329661"/>
                <a:gd name="connsiteX7" fmla="*/ 0 w 3145375"/>
                <a:gd name="connsiteY7" fmla="*/ 1941376 h 2329661"/>
                <a:gd name="connsiteX8" fmla="*/ 0 w 3145375"/>
                <a:gd name="connsiteY8" fmla="*/ 388285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5375" h="2329661">
                  <a:moveTo>
                    <a:pt x="0" y="388285"/>
                  </a:moveTo>
                  <a:cubicBezTo>
                    <a:pt x="0" y="173841"/>
                    <a:pt x="173841" y="0"/>
                    <a:pt x="388285" y="0"/>
                  </a:cubicBezTo>
                  <a:lnTo>
                    <a:pt x="2757090" y="0"/>
                  </a:lnTo>
                  <a:cubicBezTo>
                    <a:pt x="2971534" y="0"/>
                    <a:pt x="3145375" y="173841"/>
                    <a:pt x="3145375" y="388285"/>
                  </a:cubicBezTo>
                  <a:lnTo>
                    <a:pt x="3145375" y="1941376"/>
                  </a:lnTo>
                  <a:cubicBezTo>
                    <a:pt x="3145375" y="2155820"/>
                    <a:pt x="2971534" y="2329661"/>
                    <a:pt x="2757090" y="2329661"/>
                  </a:cubicBezTo>
                  <a:lnTo>
                    <a:pt x="388285" y="2329661"/>
                  </a:lnTo>
                  <a:cubicBezTo>
                    <a:pt x="173841" y="2329661"/>
                    <a:pt x="0" y="2155820"/>
                    <a:pt x="0" y="1941376"/>
                  </a:cubicBezTo>
                  <a:lnTo>
                    <a:pt x="0" y="388285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5" tIns="151825" rIns="189925" bIns="15182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94A9988-C5DD-4204-8B25-63ED9F8BB223}"/>
                </a:ext>
              </a:extLst>
            </p:cNvPr>
            <p:cNvSpPr/>
            <p:nvPr/>
          </p:nvSpPr>
          <p:spPr>
            <a:xfrm>
              <a:off x="842626" y="4398315"/>
              <a:ext cx="1309337" cy="592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93BFD3F-8339-41CD-898D-4A14F5709F25}"/>
                </a:ext>
              </a:extLst>
            </p:cNvPr>
            <p:cNvSpPr/>
            <p:nvPr/>
          </p:nvSpPr>
          <p:spPr>
            <a:xfrm>
              <a:off x="2403693" y="4241135"/>
              <a:ext cx="8741535" cy="69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两个数据集可能有不同的刻度。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12D42DA-76A3-4523-AABE-E17013BCD007}"/>
              </a:ext>
            </a:extLst>
          </p:cNvPr>
          <p:cNvGrpSpPr/>
          <p:nvPr/>
        </p:nvGrpSpPr>
        <p:grpSpPr>
          <a:xfrm>
            <a:off x="454630" y="5740866"/>
            <a:ext cx="11156179" cy="940521"/>
            <a:chOff x="449656" y="5565411"/>
            <a:chExt cx="11746762" cy="1312620"/>
          </a:xfrm>
        </p:grpSpPr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772EC45-2BE2-4CE3-9B4D-3240243E350B}"/>
                </a:ext>
              </a:extLst>
            </p:cNvPr>
            <p:cNvSpPr/>
            <p:nvPr/>
          </p:nvSpPr>
          <p:spPr>
            <a:xfrm>
              <a:off x="2281025" y="5565411"/>
              <a:ext cx="9915393" cy="1312620"/>
            </a:xfrm>
            <a:custGeom>
              <a:avLst/>
              <a:gdLst>
                <a:gd name="connsiteX0" fmla="*/ 0 w 4718063"/>
                <a:gd name="connsiteY0" fmla="*/ 291208 h 2329661"/>
                <a:gd name="connsiteX1" fmla="*/ 3553233 w 4718063"/>
                <a:gd name="connsiteY1" fmla="*/ 291208 h 2329661"/>
                <a:gd name="connsiteX2" fmla="*/ 3553233 w 4718063"/>
                <a:gd name="connsiteY2" fmla="*/ 0 h 2329661"/>
                <a:gd name="connsiteX3" fmla="*/ 4718063 w 4718063"/>
                <a:gd name="connsiteY3" fmla="*/ 1164831 h 2329661"/>
                <a:gd name="connsiteX4" fmla="*/ 3553233 w 4718063"/>
                <a:gd name="connsiteY4" fmla="*/ 2329661 h 2329661"/>
                <a:gd name="connsiteX5" fmla="*/ 3553233 w 4718063"/>
                <a:gd name="connsiteY5" fmla="*/ 2038453 h 2329661"/>
                <a:gd name="connsiteX6" fmla="*/ 0 w 4718063"/>
                <a:gd name="connsiteY6" fmla="*/ 2038453 h 2329661"/>
                <a:gd name="connsiteX7" fmla="*/ 0 w 4718063"/>
                <a:gd name="connsiteY7" fmla="*/ 291208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18063" h="2329661">
                  <a:moveTo>
                    <a:pt x="0" y="291208"/>
                  </a:moveTo>
                  <a:lnTo>
                    <a:pt x="3553233" y="291208"/>
                  </a:lnTo>
                  <a:lnTo>
                    <a:pt x="3553233" y="0"/>
                  </a:lnTo>
                  <a:lnTo>
                    <a:pt x="4718063" y="1164831"/>
                  </a:lnTo>
                  <a:lnTo>
                    <a:pt x="3553233" y="2329661"/>
                  </a:lnTo>
                  <a:lnTo>
                    <a:pt x="3553233" y="2038453"/>
                  </a:lnTo>
                  <a:lnTo>
                    <a:pt x="0" y="2038453"/>
                  </a:lnTo>
                  <a:lnTo>
                    <a:pt x="0" y="291208"/>
                  </a:lnTo>
                  <a:close/>
                </a:path>
              </a:pathLst>
            </a:custGeom>
            <a:noFill/>
            <a:ln>
              <a:solidFill>
                <a:srgbClr val="FFC000">
                  <a:alpha val="90000"/>
                </a:srgbClr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03908" rIns="886323" bIns="303908" numCol="1" spcCol="1270" anchor="t" anchorCtr="0">
              <a:no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F5065272-C794-4849-B996-460ADF4B1F18}"/>
                </a:ext>
              </a:extLst>
            </p:cNvPr>
            <p:cNvSpPr/>
            <p:nvPr/>
          </p:nvSpPr>
          <p:spPr>
            <a:xfrm>
              <a:off x="449656" y="5619080"/>
              <a:ext cx="1906726" cy="1205283"/>
            </a:xfrm>
            <a:custGeom>
              <a:avLst/>
              <a:gdLst>
                <a:gd name="connsiteX0" fmla="*/ 0 w 3145375"/>
                <a:gd name="connsiteY0" fmla="*/ 388285 h 2329661"/>
                <a:gd name="connsiteX1" fmla="*/ 388285 w 3145375"/>
                <a:gd name="connsiteY1" fmla="*/ 0 h 2329661"/>
                <a:gd name="connsiteX2" fmla="*/ 2757090 w 3145375"/>
                <a:gd name="connsiteY2" fmla="*/ 0 h 2329661"/>
                <a:gd name="connsiteX3" fmla="*/ 3145375 w 3145375"/>
                <a:gd name="connsiteY3" fmla="*/ 388285 h 2329661"/>
                <a:gd name="connsiteX4" fmla="*/ 3145375 w 3145375"/>
                <a:gd name="connsiteY4" fmla="*/ 1941376 h 2329661"/>
                <a:gd name="connsiteX5" fmla="*/ 2757090 w 3145375"/>
                <a:gd name="connsiteY5" fmla="*/ 2329661 h 2329661"/>
                <a:gd name="connsiteX6" fmla="*/ 388285 w 3145375"/>
                <a:gd name="connsiteY6" fmla="*/ 2329661 h 2329661"/>
                <a:gd name="connsiteX7" fmla="*/ 0 w 3145375"/>
                <a:gd name="connsiteY7" fmla="*/ 1941376 h 2329661"/>
                <a:gd name="connsiteX8" fmla="*/ 0 w 3145375"/>
                <a:gd name="connsiteY8" fmla="*/ 388285 h 232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5375" h="2329661">
                  <a:moveTo>
                    <a:pt x="0" y="388285"/>
                  </a:moveTo>
                  <a:cubicBezTo>
                    <a:pt x="0" y="173841"/>
                    <a:pt x="173841" y="0"/>
                    <a:pt x="388285" y="0"/>
                  </a:cubicBezTo>
                  <a:lnTo>
                    <a:pt x="2757090" y="0"/>
                  </a:lnTo>
                  <a:cubicBezTo>
                    <a:pt x="2971534" y="0"/>
                    <a:pt x="3145375" y="173841"/>
                    <a:pt x="3145375" y="388285"/>
                  </a:cubicBezTo>
                  <a:lnTo>
                    <a:pt x="3145375" y="1941376"/>
                  </a:lnTo>
                  <a:cubicBezTo>
                    <a:pt x="3145375" y="2155820"/>
                    <a:pt x="2971534" y="2329661"/>
                    <a:pt x="2757090" y="2329661"/>
                  </a:cubicBezTo>
                  <a:lnTo>
                    <a:pt x="388285" y="2329661"/>
                  </a:lnTo>
                  <a:cubicBezTo>
                    <a:pt x="173841" y="2329661"/>
                    <a:pt x="0" y="2155820"/>
                    <a:pt x="0" y="1941376"/>
                  </a:cubicBezTo>
                  <a:lnTo>
                    <a:pt x="0" y="388285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925" tIns="151825" rIns="189925" bIns="151825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2000" b="1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B385EE6-F011-487B-82AF-01A34A9E0951}"/>
                </a:ext>
              </a:extLst>
            </p:cNvPr>
            <p:cNvSpPr/>
            <p:nvPr/>
          </p:nvSpPr>
          <p:spPr>
            <a:xfrm>
              <a:off x="877292" y="5948584"/>
              <a:ext cx="1365818" cy="592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1D3F697-5B47-4280-A099-E5673A5B686F}"/>
                </a:ext>
              </a:extLst>
            </p:cNvPr>
            <p:cNvSpPr/>
            <p:nvPr/>
          </p:nvSpPr>
          <p:spPr>
            <a:xfrm>
              <a:off x="2507172" y="5821846"/>
              <a:ext cx="8600510" cy="6972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8890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可能不同的方式可视化两组不同的数据。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915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常规二维数据集的图表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按照二维数组给出的数据集的图表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18B287-8EC3-412F-8BE6-DF4F4637CEF7}"/>
              </a:ext>
            </a:extLst>
          </p:cNvPr>
          <p:cNvGrpSpPr/>
          <p:nvPr/>
        </p:nvGrpSpPr>
        <p:grpSpPr>
          <a:xfrm>
            <a:off x="455140" y="3119490"/>
            <a:ext cx="11281719" cy="2519309"/>
            <a:chOff x="448322" y="2685926"/>
            <a:chExt cx="11281719" cy="274186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026A6F-3D7B-41A2-99A6-46F92EF9804F}"/>
                </a:ext>
              </a:extLst>
            </p:cNvPr>
            <p:cNvSpPr/>
            <p:nvPr/>
          </p:nvSpPr>
          <p:spPr>
            <a:xfrm>
              <a:off x="448322" y="2685926"/>
              <a:ext cx="11281719" cy="27418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24FCA5-F30E-4825-A150-59245033F22A}"/>
                </a:ext>
              </a:extLst>
            </p:cNvPr>
            <p:cNvSpPr txBox="1"/>
            <p:nvPr/>
          </p:nvSpPr>
          <p:spPr>
            <a:xfrm>
              <a:off x="792001" y="2773020"/>
              <a:ext cx="8062152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=1.5)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(y, 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('index')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('value')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 Simple Plot')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4C4B898-60DD-4A0B-B8EC-709DC3245FE7}"/>
                </a:ext>
              </a:extLst>
            </p:cNvPr>
            <p:cNvSpPr txBox="1"/>
            <p:nvPr/>
          </p:nvSpPr>
          <p:spPr>
            <a:xfrm>
              <a:off x="4282155" y="2773020"/>
              <a:ext cx="660762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绘制线宽为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1.5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个点的线条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绘制红色点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'index’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'A Simple Plot'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3527082-22F9-465C-9C44-6053BB72DE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1540" y="1957124"/>
            <a:ext cx="3513229" cy="222677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C2BE6F2-B493-4E8F-87EC-748289743C6D}"/>
              </a:ext>
            </a:extLst>
          </p:cNvPr>
          <p:cNvSpPr/>
          <p:nvPr/>
        </p:nvSpPr>
        <p:spPr>
          <a:xfrm>
            <a:off x="798819" y="573859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分不清每条线分别代表什么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2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常规二维数据集的图表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带有注释图例的绘图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18B287-8EC3-412F-8BE6-DF4F4637CEF7}"/>
              </a:ext>
            </a:extLst>
          </p:cNvPr>
          <p:cNvGrpSpPr/>
          <p:nvPr/>
        </p:nvGrpSpPr>
        <p:grpSpPr>
          <a:xfrm>
            <a:off x="455140" y="3119489"/>
            <a:ext cx="11519143" cy="3357511"/>
            <a:chOff x="448322" y="2685926"/>
            <a:chExt cx="11519143" cy="335751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026A6F-3D7B-41A2-99A6-46F92EF9804F}"/>
                </a:ext>
              </a:extLst>
            </p:cNvPr>
            <p:cNvSpPr/>
            <p:nvPr/>
          </p:nvSpPr>
          <p:spPr>
            <a:xfrm>
              <a:off x="448322" y="2685926"/>
              <a:ext cx="11281719" cy="33575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24FCA5-F30E-4825-A150-59245033F22A}"/>
                </a:ext>
              </a:extLst>
            </p:cNvPr>
            <p:cNvSpPr txBox="1"/>
            <p:nvPr/>
          </p:nvSpPr>
          <p:spPr>
            <a:xfrm>
              <a:off x="792001" y="2773020"/>
              <a:ext cx="8062152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(y[:,0],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=1.5, label='1st')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(y[:,1],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lw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=1.5, label='2nd')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(y, 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(loc=0)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('index')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('value')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 Simple Plot')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4C4B898-60DD-4A0B-B8EC-709DC3245FE7}"/>
                </a:ext>
              </a:extLst>
            </p:cNvPr>
            <p:cNvSpPr txBox="1"/>
            <p:nvPr/>
          </p:nvSpPr>
          <p:spPr>
            <a:xfrm>
              <a:off x="5359837" y="2773020"/>
              <a:ext cx="6607628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绘制第一列数据子集，并标记为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'1st'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绘制第二列数据子集，并标记为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'2nd’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绘制红色点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增加图例于最佳位置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'index’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'A Simple Plot'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5AC9ABC-DD3D-4E4B-9647-4C0DB015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1541" y="1957124"/>
            <a:ext cx="3513227" cy="222677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585D056F-0D9F-4711-A40D-EC1F66913F14}"/>
              </a:ext>
            </a:extLst>
          </p:cNvPr>
          <p:cNvSpPr/>
          <p:nvPr/>
        </p:nvSpPr>
        <p:spPr>
          <a:xfrm>
            <a:off x="824354" y="3668487"/>
            <a:ext cx="4509453" cy="7075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B6F6F38-148D-4A46-9679-EAEEA50FB67D}"/>
              </a:ext>
            </a:extLst>
          </p:cNvPr>
          <p:cNvSpPr/>
          <p:nvPr/>
        </p:nvSpPr>
        <p:spPr>
          <a:xfrm>
            <a:off x="833454" y="4802654"/>
            <a:ext cx="2312517" cy="3245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556192-C0BC-4579-9BBC-91F69AA4325E}"/>
              </a:ext>
            </a:extLst>
          </p:cNvPr>
          <p:cNvSpPr/>
          <p:nvPr/>
        </p:nvSpPr>
        <p:spPr>
          <a:xfrm>
            <a:off x="11223171" y="2024742"/>
            <a:ext cx="513688" cy="3533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41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常规二维数据集的图表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plt.legend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选项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77EBE4C-2CDD-4492-AE1B-866F84D1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755375"/>
              </p:ext>
            </p:extLst>
          </p:nvPr>
        </p:nvGraphicFramePr>
        <p:xfrm>
          <a:off x="481053" y="3208079"/>
          <a:ext cx="7486596" cy="2604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649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1871649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位置选项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37904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左下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489155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右下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59046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26F75E29-2156-485C-BD2C-20E2DB48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21541" y="1957124"/>
            <a:ext cx="3513227" cy="2226775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CA4E6E5-7609-4F60-9D99-84E3BAC0D27F}"/>
              </a:ext>
            </a:extLst>
          </p:cNvPr>
          <p:cNvSpPr/>
          <p:nvPr/>
        </p:nvSpPr>
        <p:spPr>
          <a:xfrm>
            <a:off x="11223171" y="2024742"/>
            <a:ext cx="513688" cy="35333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：两个数据集可能有不同的刻度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包含两个不同刻度数据集的图表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18B287-8EC3-412F-8BE6-DF4F4637CEF7}"/>
              </a:ext>
            </a:extLst>
          </p:cNvPr>
          <p:cNvGrpSpPr/>
          <p:nvPr/>
        </p:nvGrpSpPr>
        <p:grpSpPr>
          <a:xfrm>
            <a:off x="455140" y="3119489"/>
            <a:ext cx="11519143" cy="3686926"/>
            <a:chOff x="448322" y="2685926"/>
            <a:chExt cx="11519143" cy="368692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026A6F-3D7B-41A2-99A6-46F92EF9804F}"/>
                </a:ext>
              </a:extLst>
            </p:cNvPr>
            <p:cNvSpPr/>
            <p:nvPr/>
          </p:nvSpPr>
          <p:spPr>
            <a:xfrm>
              <a:off x="448322" y="2685926"/>
              <a:ext cx="11281719" cy="368692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24FCA5-F30E-4825-A150-59245033F22A}"/>
                </a:ext>
              </a:extLst>
            </p:cNvPr>
            <p:cNvSpPr txBox="1"/>
            <p:nvPr/>
          </p:nvSpPr>
          <p:spPr>
            <a:xfrm>
              <a:off x="792001" y="2773020"/>
              <a:ext cx="8062152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y[:,0] = y[:,0] * 100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plt.figure(figsize=(10, 6)) 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plt.plot(y[:,0], lw=1.5, label='1st')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plt.plot(y[:,1], lw=1.5, label='2nd')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plt.plot(y, 'ro') 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plt.legend(loc=0) 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plt.xlabel('index')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plt.ylabel('value')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plt.title('A Simple Plot')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4C4B898-60DD-4A0B-B8EC-709DC3245FE7}"/>
                </a:ext>
              </a:extLst>
            </p:cNvPr>
            <p:cNvSpPr txBox="1"/>
            <p:nvPr/>
          </p:nvSpPr>
          <p:spPr>
            <a:xfrm>
              <a:off x="5359837" y="2773020"/>
              <a:ext cx="6607628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将第一列数据子集扩大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倍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绘制第一列数据子集，并标记为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'1st'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绘制第二列数据子集，并标记为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'2nd’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绘制红色点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增加图例于最佳位置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'index’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'A Simple Plot'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5AC9ABC-DD3D-4E4B-9647-4C0DB015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12887" y="1957124"/>
            <a:ext cx="3530534" cy="22267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B6F6F38-148D-4A46-9679-EAEEA50FB67D}"/>
              </a:ext>
            </a:extLst>
          </p:cNvPr>
          <p:cNvSpPr/>
          <p:nvPr/>
        </p:nvSpPr>
        <p:spPr>
          <a:xfrm>
            <a:off x="798819" y="3298372"/>
            <a:ext cx="2532210" cy="3037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6D2D1AD-9E07-4EA2-833D-309E03E179C3}"/>
              </a:ext>
            </a:extLst>
          </p:cNvPr>
          <p:cNvSpPr/>
          <p:nvPr/>
        </p:nvSpPr>
        <p:spPr>
          <a:xfrm>
            <a:off x="8425733" y="3515058"/>
            <a:ext cx="3342652" cy="42557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57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1308565" y="3007099"/>
            <a:ext cx="50709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7647808" y="2451839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647809" y="3114151"/>
            <a:ext cx="44054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0D49E-21E8-435C-BB57-FA44E70B3F0F}"/>
              </a:ext>
            </a:extLst>
          </p:cNvPr>
          <p:cNvSpPr/>
          <p:nvPr/>
        </p:nvSpPr>
        <p:spPr>
          <a:xfrm>
            <a:off x="7647808" y="3788199"/>
            <a:ext cx="6096000" cy="662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647807" y="1774047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matplotlib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CD3A21D-D84A-453F-82D9-92D0BB7F2209}"/>
              </a:ext>
            </a:extLst>
          </p:cNvPr>
          <p:cNvSpPr/>
          <p:nvPr/>
        </p:nvSpPr>
        <p:spPr>
          <a:xfrm>
            <a:off x="7678116" y="4467251"/>
            <a:ext cx="2778325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2D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绘图实战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DA5DB0-62C5-4AC9-8B38-A295087CE8D0}"/>
              </a:ext>
            </a:extLst>
          </p:cNvPr>
          <p:cNvSpPr/>
          <p:nvPr/>
        </p:nvSpPr>
        <p:spPr>
          <a:xfrm>
            <a:off x="7678116" y="5145213"/>
            <a:ext cx="206017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3D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77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：两个数据集可能有不同的刻度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轴（左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右）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2FDC35-6656-4EEB-BD1B-18551820AC4A}"/>
              </a:ext>
            </a:extLst>
          </p:cNvPr>
          <p:cNvGrpSpPr/>
          <p:nvPr/>
        </p:nvGrpSpPr>
        <p:grpSpPr>
          <a:xfrm>
            <a:off x="455140" y="3119489"/>
            <a:ext cx="11281719" cy="3118025"/>
            <a:chOff x="455140" y="3119489"/>
            <a:chExt cx="11281719" cy="311802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3118025"/>
              <a:chOff x="448322" y="2685926"/>
              <a:chExt cx="11281719" cy="311802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311802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275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fig, ax1 = plt.subplots()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'b', lw=1.5, label='1st')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'ro')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plt.legend(loc=8) 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plt.xlabel('index')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plt.ylabel('value 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plt.title('A Simple Plot')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689E41E-FB35-47A4-A084-CBD9206C1E3A}"/>
                </a:ext>
              </a:extLst>
            </p:cNvPr>
            <p:cNvSpPr/>
            <p:nvPr/>
          </p:nvSpPr>
          <p:spPr>
            <a:xfrm>
              <a:off x="5400052" y="4168639"/>
              <a:ext cx="6096000" cy="198079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ax2 = ax1.twinx()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plt.plot(y[:,1], '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g</a:t>
              </a: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lw=1.5, label='2nd')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plt.plot(y[:,1], 'ro')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plt.legend(loc=0) 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plt.ylabel('value 2nd')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5AC9ABC-DD3D-4E4B-9647-4C0DB015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31396" y="1957124"/>
            <a:ext cx="3337061" cy="22267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ECDBA44-D98C-44F3-A44C-B692C66263AA}"/>
              </a:ext>
            </a:extLst>
          </p:cNvPr>
          <p:cNvSpPr/>
          <p:nvPr/>
        </p:nvSpPr>
        <p:spPr>
          <a:xfrm>
            <a:off x="831477" y="3298371"/>
            <a:ext cx="3149188" cy="3048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6B4AD4-5148-4317-98C8-26E3ED87FA60}"/>
              </a:ext>
            </a:extLst>
          </p:cNvPr>
          <p:cNvSpPr/>
          <p:nvPr/>
        </p:nvSpPr>
        <p:spPr>
          <a:xfrm>
            <a:off x="5391231" y="4265982"/>
            <a:ext cx="2402942" cy="294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947B339-153D-4354-B5EE-6555937A1C19}"/>
              </a:ext>
            </a:extLst>
          </p:cNvPr>
          <p:cNvSpPr/>
          <p:nvPr/>
        </p:nvSpPr>
        <p:spPr>
          <a:xfrm>
            <a:off x="8243994" y="2068286"/>
            <a:ext cx="497235" cy="18059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290084F-09CC-4746-96E4-3BDEEF5D74A5}"/>
              </a:ext>
            </a:extLst>
          </p:cNvPr>
          <p:cNvSpPr/>
          <p:nvPr/>
        </p:nvSpPr>
        <p:spPr>
          <a:xfrm>
            <a:off x="11237601" y="2068876"/>
            <a:ext cx="497235" cy="18059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C02E48-FAF8-4452-83AD-4E86D10005E8}"/>
              </a:ext>
            </a:extLst>
          </p:cNvPr>
          <p:cNvSpPr/>
          <p:nvPr/>
        </p:nvSpPr>
        <p:spPr>
          <a:xfrm>
            <a:off x="3980147" y="3256903"/>
            <a:ext cx="2220480" cy="393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定义图与轴对象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72D7D7-EEDE-41A7-AC1B-B1D9FA99BCFF}"/>
              </a:ext>
            </a:extLst>
          </p:cNvPr>
          <p:cNvSpPr/>
          <p:nvPr/>
        </p:nvSpPr>
        <p:spPr>
          <a:xfrm>
            <a:off x="7805476" y="4223659"/>
            <a:ext cx="3653564" cy="393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创建第二个轴对象，共享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轴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4DDC03-F350-4832-BD59-F43FF58A77D3}"/>
              </a:ext>
            </a:extLst>
          </p:cNvPr>
          <p:cNvSpPr/>
          <p:nvPr/>
        </p:nvSpPr>
        <p:spPr>
          <a:xfrm>
            <a:off x="830116" y="5213038"/>
            <a:ext cx="2772000" cy="294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8156662-8ACB-44DB-B462-B40D8449FFFD}"/>
              </a:ext>
            </a:extLst>
          </p:cNvPr>
          <p:cNvSpPr/>
          <p:nvPr/>
        </p:nvSpPr>
        <p:spPr>
          <a:xfrm>
            <a:off x="5434772" y="5789989"/>
            <a:ext cx="2880000" cy="2940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20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 animBg="1"/>
      <p:bldP spid="24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：两个数据集可能有不同的刻度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解决方法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：使用两个子图（上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下，左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右）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2FDC35-6656-4EEB-BD1B-18551820AC4A}"/>
              </a:ext>
            </a:extLst>
          </p:cNvPr>
          <p:cNvGrpSpPr/>
          <p:nvPr/>
        </p:nvGrpSpPr>
        <p:grpSpPr>
          <a:xfrm>
            <a:off x="455140" y="3119489"/>
            <a:ext cx="11453831" cy="3201775"/>
            <a:chOff x="455140" y="3119489"/>
            <a:chExt cx="11453831" cy="320177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3201775"/>
              <a:chOff x="448322" y="2685926"/>
              <a:chExt cx="11281719" cy="320177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32017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275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plt.subplot(211)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'b', lw=1.5, label='1st')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'ro')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plt.legend(loc=0) 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plt.ylabel('value')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plt.title('A Simple Plot')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689E41E-FB35-47A4-A084-CBD9206C1E3A}"/>
                </a:ext>
              </a:extLst>
            </p:cNvPr>
            <p:cNvSpPr/>
            <p:nvPr/>
          </p:nvSpPr>
          <p:spPr>
            <a:xfrm>
              <a:off x="5812971" y="3874285"/>
              <a:ext cx="6096000" cy="2365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plt.subplot(212)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plt.plot(y[:,1], 'g', lw=1.5, label='2nd')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plt.plot(y[:,1], 'ro')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plt.legend(loc=0) 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plt.xlabel('index')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plt.ylabel('value')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5AC9ABC-DD3D-4E4B-9647-4C0DB015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82116" y="2108893"/>
            <a:ext cx="3049277" cy="1923236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ECDBA44-D98C-44F3-A44C-B692C66263AA}"/>
              </a:ext>
            </a:extLst>
          </p:cNvPr>
          <p:cNvSpPr/>
          <p:nvPr/>
        </p:nvSpPr>
        <p:spPr>
          <a:xfrm>
            <a:off x="818050" y="3678344"/>
            <a:ext cx="2196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0ED37F-A9B7-4207-8D9F-1B024FAD7FAA}"/>
              </a:ext>
            </a:extLst>
          </p:cNvPr>
          <p:cNvSpPr/>
          <p:nvPr/>
        </p:nvSpPr>
        <p:spPr>
          <a:xfrm>
            <a:off x="5834743" y="3963958"/>
            <a:ext cx="2196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B37132-63CA-410A-A639-7F9FFB28BCC3}"/>
              </a:ext>
            </a:extLst>
          </p:cNvPr>
          <p:cNvSpPr/>
          <p:nvPr/>
        </p:nvSpPr>
        <p:spPr>
          <a:xfrm>
            <a:off x="5832183" y="5865359"/>
            <a:ext cx="2340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49D39D-B823-48E7-B7FB-318C0525D0F8}"/>
              </a:ext>
            </a:extLst>
          </p:cNvPr>
          <p:cNvSpPr/>
          <p:nvPr/>
        </p:nvSpPr>
        <p:spPr>
          <a:xfrm>
            <a:off x="809705" y="6389665"/>
            <a:ext cx="1046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plt.subplot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的三个参数：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numrows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指定行数，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numcols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指定列数，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fignum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指定子图编号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8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6" grpId="0" animBg="1"/>
      <p:bldP spid="27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问题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：可能以不同的方式可视化两组不同的数据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组合线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点子图和柱状子图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2FDC35-6656-4EEB-BD1B-18551820AC4A}"/>
              </a:ext>
            </a:extLst>
          </p:cNvPr>
          <p:cNvGrpSpPr/>
          <p:nvPr/>
        </p:nvGrpSpPr>
        <p:grpSpPr>
          <a:xfrm>
            <a:off x="455140" y="3119489"/>
            <a:ext cx="11464717" cy="3357511"/>
            <a:chOff x="455140" y="3119489"/>
            <a:chExt cx="11464717" cy="3357511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3357511"/>
              <a:chOff x="448322" y="2685926"/>
              <a:chExt cx="11281719" cy="3357511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335751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3134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 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plt.subplot(121)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'b', lw=1.5, label='1st')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'ro')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plt.legend(loc=0) 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plt.xlabel('index')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plt.ylabel('value')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plt.title('1st Data Set')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689E41E-FB35-47A4-A084-CBD9206C1E3A}"/>
                </a:ext>
              </a:extLst>
            </p:cNvPr>
            <p:cNvSpPr/>
            <p:nvPr/>
          </p:nvSpPr>
          <p:spPr>
            <a:xfrm>
              <a:off x="5823857" y="3972255"/>
              <a:ext cx="6096000" cy="2365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plt.subplot(122)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plt.bar(np.arange(len(y)), y[:,1], width=0.5, color='g', label='2nd')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plt.legend(loc=0) 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plt.xlabel('index')</a:t>
              </a:r>
            </a:p>
            <a:p>
              <a:pPr>
                <a:lnSpc>
                  <a:spcPts val="30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plt.title('2nd Data Set')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B5AC9ABC-DD3D-4E4B-9647-4C0DB015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07384" y="2277449"/>
            <a:ext cx="2920140" cy="182982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ECDBA44-D98C-44F3-A44C-B692C66263AA}"/>
              </a:ext>
            </a:extLst>
          </p:cNvPr>
          <p:cNvSpPr/>
          <p:nvPr/>
        </p:nvSpPr>
        <p:spPr>
          <a:xfrm>
            <a:off x="818050" y="3678343"/>
            <a:ext cx="2196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A0ED37F-A9B7-4207-8D9F-1B024FAD7FAA}"/>
              </a:ext>
            </a:extLst>
          </p:cNvPr>
          <p:cNvSpPr/>
          <p:nvPr/>
        </p:nvSpPr>
        <p:spPr>
          <a:xfrm>
            <a:off x="5834743" y="4061926"/>
            <a:ext cx="2196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B37132-63CA-410A-A639-7F9FFB28BCC3}"/>
              </a:ext>
            </a:extLst>
          </p:cNvPr>
          <p:cNvSpPr/>
          <p:nvPr/>
        </p:nvSpPr>
        <p:spPr>
          <a:xfrm>
            <a:off x="798819" y="5585424"/>
            <a:ext cx="2340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A9E82F5-2509-4292-BC31-FEBF79C32A34}"/>
              </a:ext>
            </a:extLst>
          </p:cNvPr>
          <p:cNvSpPr/>
          <p:nvPr/>
        </p:nvSpPr>
        <p:spPr>
          <a:xfrm>
            <a:off x="5838475" y="4452257"/>
            <a:ext cx="5554705" cy="6486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07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6" grpId="0" animBg="1"/>
      <p:bldP spid="27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4F54C-2C63-467C-BD2F-CFFE9726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895DFE-C6BB-49A3-A0F2-D0031E7A6C77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4603DD-7F0A-4CAB-B94D-DEE825FC274C}"/>
              </a:ext>
            </a:extLst>
          </p:cNvPr>
          <p:cNvSpPr txBox="1"/>
          <p:nvPr/>
        </p:nvSpPr>
        <p:spPr>
          <a:xfrm>
            <a:off x="430149" y="1815636"/>
            <a:ext cx="11642107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练习：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BE2AB5-8A08-410C-9B2D-75E121D74FBD}"/>
              </a:ext>
            </a:extLst>
          </p:cNvPr>
          <p:cNvSpPr txBox="1"/>
          <p:nvPr/>
        </p:nvSpPr>
        <p:spPr>
          <a:xfrm>
            <a:off x="430149" y="2636246"/>
            <a:ext cx="1136996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尝试创建一个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列的二维数据集，并绘制成带有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个子图的线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C4F39D8-053A-40A6-847D-F69008A5F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53" y="3407228"/>
            <a:ext cx="5323115" cy="34075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647FE0F-6456-46EB-99C9-9E4976B7D119}"/>
              </a:ext>
            </a:extLst>
          </p:cNvPr>
          <p:cNvSpPr txBox="1"/>
          <p:nvPr/>
        </p:nvSpPr>
        <p:spPr>
          <a:xfrm>
            <a:off x="411017" y="3480390"/>
            <a:ext cx="442224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：创建二维随机数组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74761D-AD30-40DC-B439-60643D40C08A}"/>
              </a:ext>
            </a:extLst>
          </p:cNvPr>
          <p:cNvSpPr txBox="1"/>
          <p:nvPr/>
        </p:nvSpPr>
        <p:spPr>
          <a:xfrm>
            <a:off x="411017" y="4296192"/>
            <a:ext cx="4422240" cy="1308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：通过</a:t>
            </a:r>
            <a:r>
              <a:rPr lang="es-E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plt.subplot()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函数画出线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点图</a:t>
            </a:r>
          </a:p>
        </p:txBody>
      </p:sp>
    </p:spTree>
    <p:extLst>
      <p:ext uri="{BB962C8B-B14F-4D97-AF65-F5344CB8AC3E}">
        <p14:creationId xmlns:p14="http://schemas.microsoft.com/office/powerpoint/2010/main" val="160054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创建二维数据集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AD0E405-FE1C-4F50-B34E-0F3655ABEE79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能够按照以不同的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格式存储的数据（列表或者数组）绘制图表。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02781F-F78A-4B97-9B58-DEDA3EC9A319}"/>
              </a:ext>
            </a:extLst>
          </p:cNvPr>
          <p:cNvGrpSpPr/>
          <p:nvPr/>
        </p:nvGrpSpPr>
        <p:grpSpPr>
          <a:xfrm>
            <a:off x="455140" y="3119491"/>
            <a:ext cx="11281719" cy="1457470"/>
            <a:chOff x="455140" y="3119491"/>
            <a:chExt cx="11281719" cy="145747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25253A6-5EEA-413F-89A7-82AFEEA0E0A9}"/>
                </a:ext>
              </a:extLst>
            </p:cNvPr>
            <p:cNvGrpSpPr/>
            <p:nvPr/>
          </p:nvGrpSpPr>
          <p:grpSpPr>
            <a:xfrm>
              <a:off x="455140" y="3119491"/>
              <a:ext cx="11281719" cy="1457470"/>
              <a:chOff x="448322" y="2685928"/>
              <a:chExt cx="11281719" cy="1457470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D282993-75D3-47D2-8755-14DCF9E435DC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45747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35D4112-D0EF-4948-BD0E-8FD7AE06A5E1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82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np.random.seed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(2000)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np.random.standard_normal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((1000, 2))</a:t>
                </a: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5A9618-7C67-433B-95EF-7010515E0B5F}"/>
                  </a:ext>
                </a:extLst>
              </p:cNvPr>
              <p:cNvSpPr txBox="1"/>
              <p:nvPr/>
            </p:nvSpPr>
            <p:spPr>
              <a:xfrm>
                <a:off x="4310146" y="2773020"/>
                <a:ext cx="6607628" cy="441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设置随机数种子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5E5DD0C-77DA-4A16-9DCE-6B970AD72FBD}"/>
                </a:ext>
              </a:extLst>
            </p:cNvPr>
            <p:cNvSpPr/>
            <p:nvPr/>
          </p:nvSpPr>
          <p:spPr>
            <a:xfrm>
              <a:off x="4316964" y="3994486"/>
              <a:ext cx="7419895" cy="441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创建包含标准正态分布随机数的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1000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列二维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68D5EAA5-D67B-4D06-8732-5D01E05017EB}"/>
              </a:ext>
            </a:extLst>
          </p:cNvPr>
          <p:cNvSpPr/>
          <p:nvPr/>
        </p:nvSpPr>
        <p:spPr>
          <a:xfrm>
            <a:off x="7862256" y="4859326"/>
            <a:ext cx="1965165" cy="1694315"/>
          </a:xfrm>
          <a:custGeom>
            <a:avLst/>
            <a:gdLst>
              <a:gd name="connsiteX0" fmla="*/ 0 w 1812899"/>
              <a:gd name="connsiteY0" fmla="*/ 781518 h 1563035"/>
              <a:gd name="connsiteX1" fmla="*/ 390759 w 1812899"/>
              <a:gd name="connsiteY1" fmla="*/ 0 h 1563035"/>
              <a:gd name="connsiteX2" fmla="*/ 1422140 w 1812899"/>
              <a:gd name="connsiteY2" fmla="*/ 0 h 1563035"/>
              <a:gd name="connsiteX3" fmla="*/ 1812899 w 1812899"/>
              <a:gd name="connsiteY3" fmla="*/ 781518 h 1563035"/>
              <a:gd name="connsiteX4" fmla="*/ 1422140 w 1812899"/>
              <a:gd name="connsiteY4" fmla="*/ 1563035 h 1563035"/>
              <a:gd name="connsiteX5" fmla="*/ 390759 w 1812899"/>
              <a:gd name="connsiteY5" fmla="*/ 1563035 h 1563035"/>
              <a:gd name="connsiteX6" fmla="*/ 0 w 1812899"/>
              <a:gd name="connsiteY6" fmla="*/ 781518 h 15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899" h="1563035">
                <a:moveTo>
                  <a:pt x="0" y="781518"/>
                </a:moveTo>
                <a:lnTo>
                  <a:pt x="390759" y="0"/>
                </a:lnTo>
                <a:lnTo>
                  <a:pt x="1422140" y="0"/>
                </a:lnTo>
                <a:lnTo>
                  <a:pt x="1812899" y="781518"/>
                </a:lnTo>
                <a:lnTo>
                  <a:pt x="1422140" y="1563035"/>
                </a:lnTo>
                <a:lnTo>
                  <a:pt x="390759" y="1563035"/>
                </a:lnTo>
                <a:lnTo>
                  <a:pt x="0" y="78151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1328" tIns="267954" rIns="281328" bIns="267954" numCol="1" spcCol="1270" anchor="ctr" anchorCtr="0">
            <a:noAutofit/>
          </a:bodyPr>
          <a:lstStyle/>
          <a:p>
            <a:pPr marL="0" lvl="0" indent="0"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箱型图</a:t>
            </a:r>
          </a:p>
        </p:txBody>
      </p:sp>
      <p:sp>
        <p:nvSpPr>
          <p:cNvPr id="40" name="六边形 39">
            <a:extLst>
              <a:ext uri="{FF2B5EF4-FFF2-40B4-BE49-F238E27FC236}">
                <a16:creationId xmlns:a16="http://schemas.microsoft.com/office/drawing/2014/main" id="{A71F4A4F-418B-48A3-B609-7AADD64EC1C2}"/>
              </a:ext>
            </a:extLst>
          </p:cNvPr>
          <p:cNvSpPr/>
          <p:nvPr/>
        </p:nvSpPr>
        <p:spPr>
          <a:xfrm>
            <a:off x="7623663" y="5542248"/>
            <a:ext cx="230085" cy="198305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2FF86BDF-9D2C-4A12-9A9F-1B5E36C20319}"/>
              </a:ext>
            </a:extLst>
          </p:cNvPr>
          <p:cNvSpPr/>
          <p:nvPr/>
        </p:nvSpPr>
        <p:spPr>
          <a:xfrm>
            <a:off x="5037284" y="4859326"/>
            <a:ext cx="1965165" cy="1694315"/>
          </a:xfrm>
          <a:custGeom>
            <a:avLst/>
            <a:gdLst>
              <a:gd name="connsiteX0" fmla="*/ 0 w 1812899"/>
              <a:gd name="connsiteY0" fmla="*/ 781518 h 1563035"/>
              <a:gd name="connsiteX1" fmla="*/ 390759 w 1812899"/>
              <a:gd name="connsiteY1" fmla="*/ 0 h 1563035"/>
              <a:gd name="connsiteX2" fmla="*/ 1422140 w 1812899"/>
              <a:gd name="connsiteY2" fmla="*/ 0 h 1563035"/>
              <a:gd name="connsiteX3" fmla="*/ 1812899 w 1812899"/>
              <a:gd name="connsiteY3" fmla="*/ 781518 h 1563035"/>
              <a:gd name="connsiteX4" fmla="*/ 1422140 w 1812899"/>
              <a:gd name="connsiteY4" fmla="*/ 1563035 h 1563035"/>
              <a:gd name="connsiteX5" fmla="*/ 390759 w 1812899"/>
              <a:gd name="connsiteY5" fmla="*/ 1563035 h 1563035"/>
              <a:gd name="connsiteX6" fmla="*/ 0 w 1812899"/>
              <a:gd name="connsiteY6" fmla="*/ 781518 h 15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899" h="1563035">
                <a:moveTo>
                  <a:pt x="0" y="781518"/>
                </a:moveTo>
                <a:lnTo>
                  <a:pt x="390759" y="0"/>
                </a:lnTo>
                <a:lnTo>
                  <a:pt x="1422140" y="0"/>
                </a:lnTo>
                <a:lnTo>
                  <a:pt x="1812899" y="781518"/>
                </a:lnTo>
                <a:lnTo>
                  <a:pt x="1422140" y="1563035"/>
                </a:lnTo>
                <a:lnTo>
                  <a:pt x="390759" y="1563035"/>
                </a:lnTo>
                <a:lnTo>
                  <a:pt x="0" y="781518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1328" tIns="267954" rIns="281328" bIns="267954" numCol="1" spcCol="1270" anchor="ctr" anchorCtr="0">
            <a:noAutofit/>
          </a:bodyPr>
          <a:lstStyle/>
          <a:p>
            <a:pPr marL="0" lvl="0" indent="0"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直方图</a:t>
            </a:r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65B7EB51-16E3-4798-A2BB-B7686504B42B}"/>
              </a:ext>
            </a:extLst>
          </p:cNvPr>
          <p:cNvSpPr/>
          <p:nvPr/>
        </p:nvSpPr>
        <p:spPr>
          <a:xfrm>
            <a:off x="6897844" y="6355336"/>
            <a:ext cx="230085" cy="198305"/>
          </a:xfrm>
          <a:prstGeom prst="hexagon">
            <a:avLst>
              <a:gd name="adj" fmla="val 25000"/>
              <a:gd name="vf" fmla="val 11547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C646B5F2-FE22-45C1-909B-A5BC05379B69}"/>
              </a:ext>
            </a:extLst>
          </p:cNvPr>
          <p:cNvSpPr/>
          <p:nvPr/>
        </p:nvSpPr>
        <p:spPr>
          <a:xfrm>
            <a:off x="2373086" y="4859326"/>
            <a:ext cx="1965165" cy="1694315"/>
          </a:xfrm>
          <a:custGeom>
            <a:avLst/>
            <a:gdLst>
              <a:gd name="connsiteX0" fmla="*/ 0 w 1812899"/>
              <a:gd name="connsiteY0" fmla="*/ 781518 h 1563035"/>
              <a:gd name="connsiteX1" fmla="*/ 390759 w 1812899"/>
              <a:gd name="connsiteY1" fmla="*/ 0 h 1563035"/>
              <a:gd name="connsiteX2" fmla="*/ 1422140 w 1812899"/>
              <a:gd name="connsiteY2" fmla="*/ 0 h 1563035"/>
              <a:gd name="connsiteX3" fmla="*/ 1812899 w 1812899"/>
              <a:gd name="connsiteY3" fmla="*/ 781518 h 1563035"/>
              <a:gd name="connsiteX4" fmla="*/ 1422140 w 1812899"/>
              <a:gd name="connsiteY4" fmla="*/ 1563035 h 1563035"/>
              <a:gd name="connsiteX5" fmla="*/ 390759 w 1812899"/>
              <a:gd name="connsiteY5" fmla="*/ 1563035 h 1563035"/>
              <a:gd name="connsiteX6" fmla="*/ 0 w 1812899"/>
              <a:gd name="connsiteY6" fmla="*/ 781518 h 156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2899" h="1563035">
                <a:moveTo>
                  <a:pt x="0" y="781518"/>
                </a:moveTo>
                <a:lnTo>
                  <a:pt x="390759" y="0"/>
                </a:lnTo>
                <a:lnTo>
                  <a:pt x="1422140" y="0"/>
                </a:lnTo>
                <a:lnTo>
                  <a:pt x="1812899" y="781518"/>
                </a:lnTo>
                <a:lnTo>
                  <a:pt x="1422140" y="1563035"/>
                </a:lnTo>
                <a:lnTo>
                  <a:pt x="390759" y="1563035"/>
                </a:lnTo>
                <a:lnTo>
                  <a:pt x="0" y="781518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81328" tIns="267954" rIns="281328" bIns="267954" numCol="1" spcCol="1270" anchor="ctr" anchorCtr="0">
            <a:noAutofit/>
          </a:bodyPr>
          <a:lstStyle/>
          <a:p>
            <a:pPr marL="0" lvl="0" indent="0" algn="ctr" defTabSz="88900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  <a:endParaRPr lang="zh-CN" altLang="en-US" sz="36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六边形 43">
            <a:extLst>
              <a:ext uri="{FF2B5EF4-FFF2-40B4-BE49-F238E27FC236}">
                <a16:creationId xmlns:a16="http://schemas.microsoft.com/office/drawing/2014/main" id="{2DDADF2F-A6C6-4E95-8AAA-8F159F1FA630}"/>
              </a:ext>
            </a:extLst>
          </p:cNvPr>
          <p:cNvSpPr/>
          <p:nvPr/>
        </p:nvSpPr>
        <p:spPr>
          <a:xfrm>
            <a:off x="4575155" y="5755863"/>
            <a:ext cx="230085" cy="198305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46379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  <p:bldP spid="39" grpId="0" animBg="1"/>
      <p:bldP spid="41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4CC3DC1-9F0E-4B62-9259-9844106514E5}"/>
              </a:ext>
            </a:extLst>
          </p:cNvPr>
          <p:cNvGrpSpPr/>
          <p:nvPr/>
        </p:nvGrpSpPr>
        <p:grpSpPr>
          <a:xfrm>
            <a:off x="455140" y="3119489"/>
            <a:ext cx="11530035" cy="2247167"/>
            <a:chOff x="455140" y="3119489"/>
            <a:chExt cx="11530035" cy="224716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2247167"/>
              <a:chOff x="448322" y="2685926"/>
              <a:chExt cx="11281719" cy="224716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224716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198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plt.plot(y[:,0], y[:,1], 'ro')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plt.ylabel('2nd')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plt.title('Scatter Plot')</a:t>
                </a: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30BCE09-E0E0-4F9E-876D-66264ABD3029}"/>
                </a:ext>
              </a:extLst>
            </p:cNvPr>
            <p:cNvSpPr txBox="1"/>
            <p:nvPr/>
          </p:nvSpPr>
          <p:spPr>
            <a:xfrm>
              <a:off x="5377547" y="3228355"/>
              <a:ext cx="6607628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绘制红色散点图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'1st’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'2nd'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'Scatter Plot'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散点图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函数绘制的散点图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CDBA44-D98C-44F3-A44C-B692C66263AA}"/>
              </a:ext>
            </a:extLst>
          </p:cNvPr>
          <p:cNvSpPr/>
          <p:nvPr/>
        </p:nvSpPr>
        <p:spPr>
          <a:xfrm>
            <a:off x="1906623" y="3689227"/>
            <a:ext cx="147600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D36B57-36FA-4CF4-A424-D98AF6DE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21485" y="2225122"/>
            <a:ext cx="3108555" cy="198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4AAC5F6-8A49-4AD1-9525-3C190BDCB37B}"/>
              </a:ext>
            </a:extLst>
          </p:cNvPr>
          <p:cNvGrpSpPr/>
          <p:nvPr/>
        </p:nvGrpSpPr>
        <p:grpSpPr>
          <a:xfrm>
            <a:off x="455140" y="3119489"/>
            <a:ext cx="11530035" cy="2258054"/>
            <a:chOff x="455140" y="3119489"/>
            <a:chExt cx="11530035" cy="225805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2258054"/>
              <a:chOff x="448322" y="2685926"/>
              <a:chExt cx="11281719" cy="225805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225805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1980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plt.scatter(y[:,0], y[:,1], marker='o')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plt.ylabel('2nd')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plt.title('Scatter Plot')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5377547" y="3228355"/>
              <a:ext cx="6607628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'1st’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'2nd'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'Scatter Plot'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散点图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运用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scatter()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函数绘制的散点图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D36B57-36FA-4CF4-A424-D98AF6DE69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21485" y="2225122"/>
            <a:ext cx="3108554" cy="19898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4BF009E-5E3C-42EC-9186-951A7175DDEC}"/>
              </a:ext>
            </a:extLst>
          </p:cNvPr>
          <p:cNvSpPr/>
          <p:nvPr/>
        </p:nvSpPr>
        <p:spPr>
          <a:xfrm>
            <a:off x="817808" y="3679039"/>
            <a:ext cx="1367440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D23EF0A-46C0-4E17-9854-9694ABCDE946}"/>
              </a:ext>
            </a:extLst>
          </p:cNvPr>
          <p:cNvSpPr/>
          <p:nvPr/>
        </p:nvSpPr>
        <p:spPr>
          <a:xfrm>
            <a:off x="3838267" y="3679039"/>
            <a:ext cx="1452189" cy="306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9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9FCB4BD-9592-450E-862E-5A5D81E60AD3}"/>
              </a:ext>
            </a:extLst>
          </p:cNvPr>
          <p:cNvGrpSpPr/>
          <p:nvPr/>
        </p:nvGrpSpPr>
        <p:grpSpPr>
          <a:xfrm>
            <a:off x="455140" y="3119487"/>
            <a:ext cx="12135022" cy="3379283"/>
            <a:chOff x="455140" y="3119487"/>
            <a:chExt cx="12135022" cy="3379283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7"/>
              <a:ext cx="11281719" cy="3379283"/>
              <a:chOff x="448322" y="2685924"/>
              <a:chExt cx="11281719" cy="3415311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4"/>
                <a:ext cx="11281719" cy="341531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316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 = np.random.randint(0, 10, len(y))</a:t>
                </a:r>
              </a:p>
              <a:p>
                <a:pPr>
                  <a:lnSpc>
                    <a:spcPts val="3000"/>
                  </a:lnSpc>
                </a:pPr>
                <a:endPara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plt.scatter(y[:,0], y[:,1], c=c, cmap='coolwarm', marker='o')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plt.colorbar()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plt.xlabel('1st')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plt.ylabel('2nd')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plt.title('Scatter Plot')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5982534" y="3217467"/>
              <a:ext cx="6607628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'1st’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'2nd'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'Scatter Plot'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散点图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具备第三维的散点图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CDBA44-D98C-44F3-A44C-B692C66263AA}"/>
              </a:ext>
            </a:extLst>
          </p:cNvPr>
          <p:cNvSpPr/>
          <p:nvPr/>
        </p:nvSpPr>
        <p:spPr>
          <a:xfrm>
            <a:off x="3838046" y="4433598"/>
            <a:ext cx="505354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DB7796-5940-44C4-AF6D-9C502B2C56B5}"/>
              </a:ext>
            </a:extLst>
          </p:cNvPr>
          <p:cNvSpPr/>
          <p:nvPr/>
        </p:nvSpPr>
        <p:spPr>
          <a:xfrm>
            <a:off x="809705" y="4817811"/>
            <a:ext cx="1824638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BD439B-1188-4FC6-8C7C-8F5FBF0308D3}"/>
              </a:ext>
            </a:extLst>
          </p:cNvPr>
          <p:cNvSpPr/>
          <p:nvPr/>
        </p:nvSpPr>
        <p:spPr>
          <a:xfrm>
            <a:off x="5522492" y="3235133"/>
            <a:ext cx="6191118" cy="3938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1000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个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0-10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之间随机整数的一维</a:t>
            </a: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NumPy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70A94E-399F-4E5C-9BD2-067C2962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88831" y="2119833"/>
            <a:ext cx="3129677" cy="2200464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4FDB5A7-BBF6-4295-A2FD-6A7EBB6D4A29}"/>
              </a:ext>
            </a:extLst>
          </p:cNvPr>
          <p:cNvSpPr/>
          <p:nvPr/>
        </p:nvSpPr>
        <p:spPr>
          <a:xfrm>
            <a:off x="4452034" y="4429281"/>
            <a:ext cx="2329766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plt.hist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018B287-8EC3-412F-8BE6-DF4F4637CEF7}"/>
              </a:ext>
            </a:extLst>
          </p:cNvPr>
          <p:cNvGrpSpPr/>
          <p:nvPr/>
        </p:nvGrpSpPr>
        <p:grpSpPr>
          <a:xfrm>
            <a:off x="455140" y="3119489"/>
            <a:ext cx="11281719" cy="1234797"/>
            <a:chOff x="448322" y="2685926"/>
            <a:chExt cx="11281719" cy="1234797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C026A6F-3D7B-41A2-99A6-46F92EF9804F}"/>
                </a:ext>
              </a:extLst>
            </p:cNvPr>
            <p:cNvSpPr/>
            <p:nvPr/>
          </p:nvSpPr>
          <p:spPr>
            <a:xfrm>
              <a:off x="448322" y="2685926"/>
              <a:ext cx="11281719" cy="12347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24FCA5-F30E-4825-A150-59245033F22A}"/>
                </a:ext>
              </a:extLst>
            </p:cNvPr>
            <p:cNvSpPr txBox="1"/>
            <p:nvPr/>
          </p:nvSpPr>
          <p:spPr>
            <a:xfrm>
              <a:off x="792001" y="2773020"/>
              <a:ext cx="10707381" cy="103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plt.hist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bins=10, range=None, normed=False, weights=None, cumulative=False, bottom=None,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histype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'bar'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align=</a:t>
              </a: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'mid', orientation='verical', rwidth-None, log</a:t>
              </a:r>
            </a:p>
            <a:p>
              <a:pPr algn="just">
                <a:lnSpc>
                  <a:spcPts val="2500"/>
                </a:lnSpc>
              </a:pPr>
              <a:r>
                <a:rPr lang="es-E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=False, color=None, label=None, stacked=False, hold= None, **kwargs)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2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plt.hist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函数的主要参数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FEE8E76-01AF-4B44-9E78-E472A7FD7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83321"/>
              </p:ext>
            </p:extLst>
          </p:nvPr>
        </p:nvGraphicFramePr>
        <p:xfrm>
          <a:off x="481052" y="3133127"/>
          <a:ext cx="11248989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37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3909945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1770207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3797700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列表或数组对象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align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选项（字符串）：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left, mid, right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bins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数据组（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orientation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选项（字符串）：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horizontal,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vertical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range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数据组的下界和上界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rwidth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条块的相对宽度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normed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规范化为整数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log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对数刻度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weights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轴上每个值的权重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每个数据集的颜色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489155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cumulative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每个数据组包含较低组别的计数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label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标签所用的字符串或者字符串序列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310116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histtype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选项（字符串）：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bar, 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barstacked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step, 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stepfilled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stacked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堆叠多个数据集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42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35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3A469521-31CF-4F3A-AB84-6F29EF270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24"/>
          <a:stretch/>
        </p:blipFill>
        <p:spPr>
          <a:xfrm>
            <a:off x="4807003" y="3233057"/>
            <a:ext cx="5893654" cy="352413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——matplotlib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著名的绘图库，提供一套健壮、可靠的可视化工具。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库？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8027BA-8D20-4115-9E31-80479C88E76C}"/>
              </a:ext>
            </a:extLst>
          </p:cNvPr>
          <p:cNvSpPr/>
          <p:nvPr/>
        </p:nvSpPr>
        <p:spPr>
          <a:xfrm>
            <a:off x="747965" y="3208515"/>
            <a:ext cx="3770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https://matplotlib.org/</a:t>
            </a:r>
          </a:p>
        </p:txBody>
      </p:sp>
    </p:spTree>
    <p:extLst>
      <p:ext uri="{BB962C8B-B14F-4D97-AF65-F5344CB8AC3E}">
        <p14:creationId xmlns:p14="http://schemas.microsoft.com/office/powerpoint/2010/main" val="338855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两个数据集的直方图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C594116-2E68-4A00-AD3D-FC4780648278}"/>
              </a:ext>
            </a:extLst>
          </p:cNvPr>
          <p:cNvGrpSpPr/>
          <p:nvPr/>
        </p:nvGrpSpPr>
        <p:grpSpPr>
          <a:xfrm>
            <a:off x="455140" y="3119489"/>
            <a:ext cx="12135022" cy="2530197"/>
            <a:chOff x="455140" y="3119489"/>
            <a:chExt cx="12135022" cy="2530197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2530197"/>
              <a:chOff x="448322" y="2685926"/>
              <a:chExt cx="11281719" cy="2530197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253019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8062152" cy="236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plt.hist(y, label=['1st', '2nd'], bins=25)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plt.legend(loc=0)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plt.xlabel('value')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plt.ylabel('frequency')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plt.title('Histogram')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5982534" y="3217467"/>
              <a:ext cx="660762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增加图例于最佳位置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'frequency'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'Histogram'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8DB7796-5940-44C4-AF6D-9C502B2C56B5}"/>
              </a:ext>
            </a:extLst>
          </p:cNvPr>
          <p:cNvSpPr/>
          <p:nvPr/>
        </p:nvSpPr>
        <p:spPr>
          <a:xfrm>
            <a:off x="842363" y="3674811"/>
            <a:ext cx="4968000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70A94E-399F-4E5C-9BD2-067C2962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11759" y="1920344"/>
            <a:ext cx="3106886" cy="195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5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直方图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两个数据集堆叠的直方图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3D33856-D034-47B3-A0AC-11A4440B6769}"/>
              </a:ext>
            </a:extLst>
          </p:cNvPr>
          <p:cNvGrpSpPr/>
          <p:nvPr/>
        </p:nvGrpSpPr>
        <p:grpSpPr>
          <a:xfrm>
            <a:off x="455140" y="3119488"/>
            <a:ext cx="12135022" cy="2965625"/>
            <a:chOff x="455140" y="3119488"/>
            <a:chExt cx="12135022" cy="2965625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8"/>
              <a:ext cx="11281719" cy="2965625"/>
              <a:chOff x="448322" y="2685925"/>
              <a:chExt cx="11281719" cy="2965625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5"/>
                <a:ext cx="11281719" cy="296562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5373381" cy="2750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plt.figure(figsize=(10,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plt.hist(y, label=['1st', '2nd'], color=['b', 'g'], rwidth=0.8, stacked=True, bins=25)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plt.legend(loc=0)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plt.xlabel('value')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plt.ylabel('frequency')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plt.title('Histogram')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5982534" y="3206581"/>
              <a:ext cx="6607628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绘制直方图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增加图例于最佳位置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'frequency'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'Histogram'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8DB7796-5940-44C4-AF6D-9C502B2C56B5}"/>
              </a:ext>
            </a:extLst>
          </p:cNvPr>
          <p:cNvSpPr/>
          <p:nvPr/>
        </p:nvSpPr>
        <p:spPr>
          <a:xfrm>
            <a:off x="853248" y="3668486"/>
            <a:ext cx="5220000" cy="707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70A94E-399F-4E5C-9BD2-067C2962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15250" y="1922545"/>
            <a:ext cx="3099905" cy="19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其他绘图样式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箱形图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两个数据集堆叠的直方图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8A025-8C09-46CD-969E-3C0C9ADBE386}"/>
              </a:ext>
            </a:extLst>
          </p:cNvPr>
          <p:cNvGrpSpPr/>
          <p:nvPr/>
        </p:nvGrpSpPr>
        <p:grpSpPr>
          <a:xfrm>
            <a:off x="455140" y="3119489"/>
            <a:ext cx="12135022" cy="2573740"/>
            <a:chOff x="455140" y="3119489"/>
            <a:chExt cx="12135022" cy="257374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89"/>
              <a:ext cx="11281719" cy="2573740"/>
              <a:chOff x="448322" y="2685926"/>
              <a:chExt cx="11281719" cy="257374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257374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5373381" cy="236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fig, ax=plt.subplots(figsize=(10, 6))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plt.boxplot(y)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plt.setp(ax, xticklabels=['1st', '2nd'])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plt.xlabel('data set')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plt.ylabel('value')</a:t>
                </a:r>
              </a:p>
              <a:p>
                <a:pPr>
                  <a:lnSpc>
                    <a:spcPts val="30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plt.title('Boxplot')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5982534" y="3195695"/>
              <a:ext cx="6607628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绘制箱形图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子轴标签为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'1st'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'2nd'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'data set'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'value'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添加图表标题为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B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oxplot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8DB7796-5940-44C4-AF6D-9C502B2C56B5}"/>
              </a:ext>
            </a:extLst>
          </p:cNvPr>
          <p:cNvSpPr/>
          <p:nvPr/>
        </p:nvSpPr>
        <p:spPr>
          <a:xfrm>
            <a:off x="853248" y="3674811"/>
            <a:ext cx="1835523" cy="322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770A94E-399F-4E5C-9BD2-067C2962F0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17947" y="1922545"/>
            <a:ext cx="3094511" cy="195516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41220BF-8EF3-4EA7-98E3-88A854349CBD}"/>
              </a:ext>
            </a:extLst>
          </p:cNvPr>
          <p:cNvSpPr/>
          <p:nvPr/>
        </p:nvSpPr>
        <p:spPr>
          <a:xfrm>
            <a:off x="853248" y="4065320"/>
            <a:ext cx="4742009" cy="322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EA9BEE-BE3B-4B8F-9B1C-A284745D78A3}"/>
              </a:ext>
            </a:extLst>
          </p:cNvPr>
          <p:cNvSpPr/>
          <p:nvPr/>
        </p:nvSpPr>
        <p:spPr>
          <a:xfrm>
            <a:off x="853248" y="3292049"/>
            <a:ext cx="4567838" cy="3149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3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222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一个可视化的例子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250EB-B07C-4776-9092-B31303F7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1173" y="2482978"/>
            <a:ext cx="6509654" cy="40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6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222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图表生成的步骤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：引入数据库，定义需要求取积分的函数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027087-6BD6-4927-A29F-A01CE5D6A3E9}"/>
              </a:ext>
            </a:extLst>
          </p:cNvPr>
          <p:cNvGrpSpPr/>
          <p:nvPr/>
        </p:nvGrpSpPr>
        <p:grpSpPr>
          <a:xfrm>
            <a:off x="455140" y="3119491"/>
            <a:ext cx="12494250" cy="1213024"/>
            <a:chOff x="455140" y="3119491"/>
            <a:chExt cx="12494250" cy="121302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91"/>
              <a:ext cx="11281719" cy="1213024"/>
              <a:chOff x="448322" y="2685928"/>
              <a:chExt cx="11281719" cy="1213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2130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5373381" cy="103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from matplotlib.patches import Polygon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func(x):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return 0.5 * np.exp(x) + 1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6341762" y="3206583"/>
              <a:ext cx="6607628" cy="103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matplotlib.patches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Polygon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定义需要求取积分的函数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0.5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* 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exp(x)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+ 1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A76D99B-E6EA-4D73-A6A4-994418037BAC}"/>
              </a:ext>
            </a:extLst>
          </p:cNvPr>
          <p:cNvSpPr txBox="1"/>
          <p:nvPr/>
        </p:nvSpPr>
        <p:spPr>
          <a:xfrm>
            <a:off x="386605" y="423072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：定义积分区间，生成必须的数值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C3D697-0ECC-4562-A185-89ABB4F93858}"/>
              </a:ext>
            </a:extLst>
          </p:cNvPr>
          <p:cNvGrpSpPr/>
          <p:nvPr/>
        </p:nvGrpSpPr>
        <p:grpSpPr>
          <a:xfrm>
            <a:off x="455139" y="4850321"/>
            <a:ext cx="12494250" cy="1213024"/>
            <a:chOff x="455139" y="4850321"/>
            <a:chExt cx="12494250" cy="121302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48771C8-17B4-46FD-819E-1CE535626DC9}"/>
                </a:ext>
              </a:extLst>
            </p:cNvPr>
            <p:cNvGrpSpPr/>
            <p:nvPr/>
          </p:nvGrpSpPr>
          <p:grpSpPr>
            <a:xfrm>
              <a:off x="455139" y="4850321"/>
              <a:ext cx="11281719" cy="1213024"/>
              <a:chOff x="448322" y="2685928"/>
              <a:chExt cx="11281719" cy="121302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DB1C671-F5F7-4673-949E-FBB89EF805B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2130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033623-42A6-4B0E-863B-21D08C3FD6F6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5373381" cy="103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a, b = 0.5, 1.5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x = np.linspace(0, 2)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y = func(x)</a:t>
                </a: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0671E68-4966-4BC5-8DF2-DE988B137A12}"/>
                </a:ext>
              </a:extLst>
            </p:cNvPr>
            <p:cNvSpPr txBox="1"/>
            <p:nvPr/>
          </p:nvSpPr>
          <p:spPr>
            <a:xfrm>
              <a:off x="6341761" y="4937413"/>
              <a:ext cx="6607628" cy="103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定义积分的下限和上限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生成图表的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生成图表的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2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222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图表生成的步骤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：绘制函数图形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C00EEC-24CE-48F3-9ED8-25BB227CDC82}"/>
              </a:ext>
            </a:extLst>
          </p:cNvPr>
          <p:cNvGrpSpPr/>
          <p:nvPr/>
        </p:nvGrpSpPr>
        <p:grpSpPr>
          <a:xfrm>
            <a:off x="455140" y="3119491"/>
            <a:ext cx="12494250" cy="1213024"/>
            <a:chOff x="455140" y="3119491"/>
            <a:chExt cx="12494250" cy="1213024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91"/>
              <a:ext cx="11281719" cy="1213024"/>
              <a:chOff x="448322" y="2685928"/>
              <a:chExt cx="11281719" cy="121302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21302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1" y="2773020"/>
                <a:ext cx="5373381" cy="1035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fig, ax = plt.subplots(figsize=(6, 10))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plt.plot(x, y, 'b', linewidth=2)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plt.ylim(bottom=0)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6341762" y="3163039"/>
              <a:ext cx="6607628" cy="10991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线宽为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个点的蓝色线条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轴的最小值为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A76D99B-E6EA-4D73-A6A4-994418037BAC}"/>
              </a:ext>
            </a:extLst>
          </p:cNvPr>
          <p:cNvSpPr txBox="1"/>
          <p:nvPr/>
        </p:nvSpPr>
        <p:spPr>
          <a:xfrm>
            <a:off x="386605" y="423072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Step4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Polygon()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函数生成阴影部分，表示积分面积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E1E5FC1-1201-402D-845E-5B7927F5F704}"/>
              </a:ext>
            </a:extLst>
          </p:cNvPr>
          <p:cNvGrpSpPr/>
          <p:nvPr/>
        </p:nvGrpSpPr>
        <p:grpSpPr>
          <a:xfrm>
            <a:off x="455139" y="4850321"/>
            <a:ext cx="12494250" cy="1877050"/>
            <a:chOff x="455139" y="4850321"/>
            <a:chExt cx="12494250" cy="1877050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48771C8-17B4-46FD-819E-1CE535626DC9}"/>
                </a:ext>
              </a:extLst>
            </p:cNvPr>
            <p:cNvGrpSpPr/>
            <p:nvPr/>
          </p:nvGrpSpPr>
          <p:grpSpPr>
            <a:xfrm>
              <a:off x="455139" y="4850321"/>
              <a:ext cx="11281719" cy="1877050"/>
              <a:chOff x="448322" y="2685928"/>
              <a:chExt cx="11281719" cy="187705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DB1C671-F5F7-4673-949E-FBB89EF805B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8770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033623-42A6-4B0E-863B-21D08C3FD6F6}"/>
                  </a:ext>
                </a:extLst>
              </p:cNvPr>
              <p:cNvSpPr txBox="1"/>
              <p:nvPr/>
            </p:nvSpPr>
            <p:spPr>
              <a:xfrm>
                <a:off x="792002" y="2773020"/>
                <a:ext cx="7430782" cy="1676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Ix = np.linspace(a, b)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Iy = func(Ix)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verts = [(a, 0)] + list(zip(Ix, Iy)) + [(b, 0)]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poly = Polygon(verts, facecolor='0.7', edgecolor='0.5')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ax.add_patch(poly)</a:t>
                </a: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0671E68-4966-4BC5-8DF2-DE988B137A12}"/>
                </a:ext>
              </a:extLst>
            </p:cNvPr>
            <p:cNvSpPr txBox="1"/>
            <p:nvPr/>
          </p:nvSpPr>
          <p:spPr>
            <a:xfrm>
              <a:off x="6341761" y="4937413"/>
              <a:ext cx="6607628" cy="1676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生成积分上下限内的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生成积分上下限内的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生成阴影部分点的列表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求出积分面积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在图表上添加积分面积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21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222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——2D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图表生成的步骤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C215510-8287-4FDB-841A-F2C2E6F2465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：使用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plt.text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plt.figtext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在图表上添加数学公式和坐标轴标签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7E333D7-A023-4AEE-A721-F712002FD8DC}"/>
              </a:ext>
            </a:extLst>
          </p:cNvPr>
          <p:cNvGrpSpPr/>
          <p:nvPr/>
        </p:nvGrpSpPr>
        <p:grpSpPr>
          <a:xfrm>
            <a:off x="455140" y="3119491"/>
            <a:ext cx="12494250" cy="1464708"/>
            <a:chOff x="455140" y="3119491"/>
            <a:chExt cx="12494250" cy="146470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018B287-8EC3-412F-8BE6-DF4F4637CEF7}"/>
                </a:ext>
              </a:extLst>
            </p:cNvPr>
            <p:cNvGrpSpPr/>
            <p:nvPr/>
          </p:nvGrpSpPr>
          <p:grpSpPr>
            <a:xfrm>
              <a:off x="455140" y="3119491"/>
              <a:ext cx="11281719" cy="1464708"/>
              <a:chOff x="448322" y="2685928"/>
              <a:chExt cx="11281719" cy="146470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C026A6F-3D7B-41A2-99A6-46F92EF9804F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4647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224FCA5-F30E-4825-A150-59245033F22A}"/>
                  </a:ext>
                </a:extLst>
              </p:cNvPr>
              <p:cNvSpPr txBox="1"/>
              <p:nvPr/>
            </p:nvSpPr>
            <p:spPr>
              <a:xfrm>
                <a:off x="792002" y="2729476"/>
                <a:ext cx="10086894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plt.text(0.5 * (a + b), 1, r"$\int_a^b f(x)\mathrm{d}x$", horizontalalignment=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'center', fontsize=20)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plt.figtext(0.9, 0.075, '$x$')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plt.figtext(0.075, 0.9, '$f(x)$')</a:t>
                </a: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F2139EE-B651-4DBC-B253-7BC2777A8D41}"/>
                </a:ext>
              </a:extLst>
            </p:cNvPr>
            <p:cNvSpPr txBox="1"/>
            <p:nvPr/>
          </p:nvSpPr>
          <p:spPr>
            <a:xfrm>
              <a:off x="6341762" y="3173925"/>
              <a:ext cx="6607628" cy="1355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</a:t>
              </a: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添加数学公式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f(x)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A76D99B-E6EA-4D73-A6A4-994418037BAC}"/>
              </a:ext>
            </a:extLst>
          </p:cNvPr>
          <p:cNvSpPr txBox="1"/>
          <p:nvPr/>
        </p:nvSpPr>
        <p:spPr>
          <a:xfrm>
            <a:off x="386605" y="4470207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Step6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：分别设置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轴刻度标签的位置，在图表上添加刻度标签和网格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563244F-A59B-4874-B832-98C5D754A424}"/>
              </a:ext>
            </a:extLst>
          </p:cNvPr>
          <p:cNvGrpSpPr/>
          <p:nvPr/>
        </p:nvGrpSpPr>
        <p:grpSpPr>
          <a:xfrm>
            <a:off x="455139" y="5089805"/>
            <a:ext cx="12494250" cy="1481623"/>
            <a:chOff x="455139" y="5089805"/>
            <a:chExt cx="12494250" cy="148162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48771C8-17B4-46FD-819E-1CE535626DC9}"/>
                </a:ext>
              </a:extLst>
            </p:cNvPr>
            <p:cNvGrpSpPr/>
            <p:nvPr/>
          </p:nvGrpSpPr>
          <p:grpSpPr>
            <a:xfrm>
              <a:off x="455139" y="5089805"/>
              <a:ext cx="11281719" cy="1481623"/>
              <a:chOff x="448322" y="2685928"/>
              <a:chExt cx="11281719" cy="1481623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DB1C671-F5F7-4673-949E-FBB89EF805BE}"/>
                  </a:ext>
                </a:extLst>
              </p:cNvPr>
              <p:cNvSpPr/>
              <p:nvPr/>
            </p:nvSpPr>
            <p:spPr>
              <a:xfrm>
                <a:off x="448322" y="2685928"/>
                <a:ext cx="11281719" cy="148162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B033623-42A6-4B0E-863B-21D08C3FD6F6}"/>
                  </a:ext>
                </a:extLst>
              </p:cNvPr>
              <p:cNvSpPr txBox="1"/>
              <p:nvPr/>
            </p:nvSpPr>
            <p:spPr>
              <a:xfrm>
                <a:off x="792002" y="2685932"/>
                <a:ext cx="7430782" cy="1355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ax.set_xticks((a, b))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ax.set_xticklabels(('$a$', '$b$'))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ax.set_yticks([func(a), func(b)])</a:t>
                </a:r>
              </a:p>
              <a:p>
                <a:pPr>
                  <a:lnSpc>
                    <a:spcPts val="2500"/>
                  </a:lnSpc>
                </a:pPr>
                <a:r>
                  <a:rPr lang="es-E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ax.set_yticklabels(('$f(a)$', '$f(b)$'))</a:t>
                </a: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0671E68-4966-4BC5-8DF2-DE988B137A12}"/>
                </a:ext>
              </a:extLst>
            </p:cNvPr>
            <p:cNvSpPr txBox="1"/>
            <p:nvPr/>
          </p:nvSpPr>
          <p:spPr>
            <a:xfrm>
              <a:off x="6341761" y="5122470"/>
              <a:ext cx="6607628" cy="1355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轴刻度标签的位置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轴刻度标签为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轴刻度标签的位置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5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轴刻度标签为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f(a)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f(b)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205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波动率曲面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50291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隐含波动率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同时显示不同行权价、到期日的交易期权。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4366402"/>
            <a:ext cx="11878375" cy="1057653"/>
            <a:chOff x="448322" y="2685927"/>
            <a:chExt cx="11878375" cy="105765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10576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73020"/>
              <a:ext cx="806215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strike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np.linspace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(50, 150, 24)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np.linspace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(0.5, 2.5, 24)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5719069" y="2773020"/>
              <a:ext cx="6607628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包含行权价的一维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包含到期日的一维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0F1FC665-6FB4-4433-A6BD-6D6E03A08E1B}"/>
              </a:ext>
            </a:extLst>
          </p:cNvPr>
          <p:cNvSpPr txBox="1"/>
          <p:nvPr/>
        </p:nvSpPr>
        <p:spPr>
          <a:xfrm>
            <a:off x="388690" y="3077466"/>
            <a:ext cx="1164210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行权价为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50-150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到期日为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0.5-2.5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年。</a:t>
            </a:r>
          </a:p>
        </p:txBody>
      </p:sp>
    </p:spTree>
    <p:extLst>
      <p:ext uri="{BB962C8B-B14F-4D97-AF65-F5344CB8AC3E}">
        <p14:creationId xmlns:p14="http://schemas.microsoft.com/office/powerpoint/2010/main" val="157839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创建三维数据集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生成二维坐标系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3119490"/>
            <a:ext cx="11878375" cy="1058400"/>
            <a:chOff x="448322" y="2685927"/>
            <a:chExt cx="11878375" cy="10584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1058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73020"/>
              <a:ext cx="806215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strike,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np.meshgrid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(strike,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strike[:2].round(1)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5719069" y="2773020"/>
              <a:ext cx="6607628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通过两个一维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数组生成坐标系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查看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strike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B8F4871D-7FA1-4363-870A-E7692405B264}"/>
              </a:ext>
            </a:extLst>
          </p:cNvPr>
          <p:cNvSpPr/>
          <p:nvPr/>
        </p:nvSpPr>
        <p:spPr>
          <a:xfrm>
            <a:off x="2493230" y="3279809"/>
            <a:ext cx="1694306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78FDF3-7804-4DE7-95F3-3B385480BBBB}"/>
              </a:ext>
            </a:extLst>
          </p:cNvPr>
          <p:cNvSpPr txBox="1"/>
          <p:nvPr/>
        </p:nvSpPr>
        <p:spPr>
          <a:xfrm>
            <a:off x="383141" y="413819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计算隐含波动率值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B5B907-8907-48EB-910A-A8B06A58CC41}"/>
              </a:ext>
            </a:extLst>
          </p:cNvPr>
          <p:cNvGrpSpPr/>
          <p:nvPr/>
        </p:nvGrpSpPr>
        <p:grpSpPr>
          <a:xfrm>
            <a:off x="451675" y="4757787"/>
            <a:ext cx="11281719" cy="1058400"/>
            <a:chOff x="448322" y="2685927"/>
            <a:chExt cx="11281719" cy="105840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529C2F-C1DE-4BB0-856F-2F871D790DE0}"/>
                </a:ext>
              </a:extLst>
            </p:cNvPr>
            <p:cNvSpPr/>
            <p:nvPr/>
          </p:nvSpPr>
          <p:spPr>
            <a:xfrm>
              <a:off x="448322" y="2685927"/>
              <a:ext cx="11281719" cy="1058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76F834C-7FAB-44A8-827E-2C20B957E6D4}"/>
                </a:ext>
              </a:extLst>
            </p:cNvPr>
            <p:cNvSpPr txBox="1"/>
            <p:nvPr/>
          </p:nvSpPr>
          <p:spPr>
            <a:xfrm>
              <a:off x="792001" y="2773020"/>
              <a:ext cx="806215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iv = (strike - 100) ** 2 / (100 * strike) /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ttm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iv[:5, :3]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1085447-C368-4650-B27F-B0BBF46F6155}"/>
                </a:ext>
              </a:extLst>
            </p:cNvPr>
            <p:cNvSpPr txBox="1"/>
            <p:nvPr/>
          </p:nvSpPr>
          <p:spPr>
            <a:xfrm>
              <a:off x="6560357" y="2773020"/>
              <a:ext cx="465847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隐含波动率的计算公式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查看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iv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483D313-8D75-4065-8AB2-645573361A00}"/>
              </a:ext>
            </a:extLst>
          </p:cNvPr>
          <p:cNvSpPr txBox="1"/>
          <p:nvPr/>
        </p:nvSpPr>
        <p:spPr>
          <a:xfrm>
            <a:off x="795354" y="5949339"/>
            <a:ext cx="10141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轴：行权价；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轴：到期日；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轴：隐含波动率</a:t>
            </a:r>
          </a:p>
        </p:txBody>
      </p:sp>
    </p:spTree>
    <p:extLst>
      <p:ext uri="{BB962C8B-B14F-4D97-AF65-F5344CB8AC3E}">
        <p14:creationId xmlns:p14="http://schemas.microsoft.com/office/powerpoint/2010/main" val="20600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7" grpId="0" animBg="1"/>
      <p:bldP spid="28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引入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绘图功能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3119490"/>
            <a:ext cx="11455807" cy="619200"/>
            <a:chOff x="448322" y="2685927"/>
            <a:chExt cx="11455807" cy="6192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6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from mpl_toolkits.mplot3d import Axes3D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mpl_toolkits.mplot3d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3D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绘图功能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114BE3C-89A0-4CEF-9466-7E79E7627B56}"/>
              </a:ext>
            </a:extLst>
          </p:cNvPr>
          <p:cNvSpPr/>
          <p:nvPr/>
        </p:nvSpPr>
        <p:spPr>
          <a:xfrm>
            <a:off x="2018004" y="4433782"/>
            <a:ext cx="3754539" cy="1522357"/>
          </a:xfrm>
          <a:custGeom>
            <a:avLst/>
            <a:gdLst>
              <a:gd name="connsiteX0" fmla="*/ 0 w 4021784"/>
              <a:gd name="connsiteY0" fmla="*/ 0 h 2413070"/>
              <a:gd name="connsiteX1" fmla="*/ 4021784 w 4021784"/>
              <a:gd name="connsiteY1" fmla="*/ 0 h 2413070"/>
              <a:gd name="connsiteX2" fmla="*/ 4021784 w 4021784"/>
              <a:gd name="connsiteY2" fmla="*/ 2413070 h 2413070"/>
              <a:gd name="connsiteX3" fmla="*/ 0 w 4021784"/>
              <a:gd name="connsiteY3" fmla="*/ 2413070 h 2413070"/>
              <a:gd name="connsiteX4" fmla="*/ 0 w 4021784"/>
              <a:gd name="connsiteY4" fmla="*/ 0 h 24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784" h="2413070">
                <a:moveTo>
                  <a:pt x="0" y="0"/>
                </a:moveTo>
                <a:lnTo>
                  <a:pt x="4021784" y="0"/>
                </a:lnTo>
                <a:lnTo>
                  <a:pt x="4021784" y="2413070"/>
                </a:lnTo>
                <a:lnTo>
                  <a:pt x="0" y="241307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曲面图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166D4AE8-2631-4041-8BB5-5B208A0F9ED9}"/>
              </a:ext>
            </a:extLst>
          </p:cNvPr>
          <p:cNvSpPr/>
          <p:nvPr/>
        </p:nvSpPr>
        <p:spPr>
          <a:xfrm>
            <a:off x="6419457" y="4433782"/>
            <a:ext cx="3754539" cy="1522357"/>
          </a:xfrm>
          <a:custGeom>
            <a:avLst/>
            <a:gdLst>
              <a:gd name="connsiteX0" fmla="*/ 0 w 4021784"/>
              <a:gd name="connsiteY0" fmla="*/ 0 h 2413070"/>
              <a:gd name="connsiteX1" fmla="*/ 4021784 w 4021784"/>
              <a:gd name="connsiteY1" fmla="*/ 0 h 2413070"/>
              <a:gd name="connsiteX2" fmla="*/ 4021784 w 4021784"/>
              <a:gd name="connsiteY2" fmla="*/ 2413070 h 2413070"/>
              <a:gd name="connsiteX3" fmla="*/ 0 w 4021784"/>
              <a:gd name="connsiteY3" fmla="*/ 2413070 h 2413070"/>
              <a:gd name="connsiteX4" fmla="*/ 0 w 4021784"/>
              <a:gd name="connsiteY4" fmla="*/ 0 h 2413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784" h="2413070">
                <a:moveTo>
                  <a:pt x="0" y="0"/>
                </a:moveTo>
                <a:lnTo>
                  <a:pt x="4021784" y="0"/>
                </a:lnTo>
                <a:lnTo>
                  <a:pt x="4021784" y="2413070"/>
                </a:lnTo>
                <a:lnTo>
                  <a:pt x="0" y="241307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440" tIns="91440" rIns="91440" bIns="91440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altLang="zh-CN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散点图</a:t>
            </a:r>
          </a:p>
        </p:txBody>
      </p:sp>
    </p:spTree>
    <p:extLst>
      <p:ext uri="{BB962C8B-B14F-4D97-AF65-F5344CB8AC3E}">
        <p14:creationId xmlns:p14="http://schemas.microsoft.com/office/powerpoint/2010/main" val="32342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——matplotlib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2F4C62-C797-4C95-B33B-EC5EF664D7E4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著名的绘图库，提供一套健壮、可靠的可视化工具。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库？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48F251-F0D0-4E5C-A113-55B42FADE36D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主要的绘图函数在子库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matplotlib.pyplot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38027BA-8D20-4115-9E31-80479C88E76C}"/>
              </a:ext>
            </a:extLst>
          </p:cNvPr>
          <p:cNvSpPr/>
          <p:nvPr/>
        </p:nvSpPr>
        <p:spPr>
          <a:xfrm>
            <a:off x="747965" y="3208515"/>
            <a:ext cx="37707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https://matplotlib.org/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102B97F-A97D-4D82-A660-F85CA2392E93}"/>
              </a:ext>
            </a:extLst>
          </p:cNvPr>
          <p:cNvGrpSpPr/>
          <p:nvPr/>
        </p:nvGrpSpPr>
        <p:grpSpPr>
          <a:xfrm>
            <a:off x="462499" y="4332331"/>
            <a:ext cx="11281719" cy="1778980"/>
            <a:chOff x="448322" y="2669819"/>
            <a:chExt cx="11281719" cy="174249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CF5C285-BA0D-45C7-9501-70FBD7750053}"/>
                </a:ext>
              </a:extLst>
            </p:cNvPr>
            <p:cNvSpPr/>
            <p:nvPr/>
          </p:nvSpPr>
          <p:spPr>
            <a:xfrm>
              <a:off x="448322" y="2685925"/>
              <a:ext cx="11281719" cy="17263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C759EE6-5801-4449-B908-4E4ACC413A16}"/>
                </a:ext>
              </a:extLst>
            </p:cNvPr>
            <p:cNvSpPr txBox="1"/>
            <p:nvPr/>
          </p:nvSpPr>
          <p:spPr>
            <a:xfrm>
              <a:off x="792001" y="2669819"/>
              <a:ext cx="5289822" cy="1638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matplotlib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matplotlib.pyplot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plt.style.use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('seaborn')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mpl.rcParams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font.family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 = 'serif'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92F329-78F9-457E-A09E-CC40C995ED75}"/>
                </a:ext>
              </a:extLst>
            </p:cNvPr>
            <p:cNvSpPr txBox="1"/>
            <p:nvPr/>
          </p:nvSpPr>
          <p:spPr>
            <a:xfrm>
              <a:off x="5612131" y="2842055"/>
              <a:ext cx="5659394" cy="148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matplotlib.pyplot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子库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将绘图样式设置为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seaborn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将所有图标的字体设置为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serif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隐含波动率的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曲面图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3119490"/>
            <a:ext cx="11455807" cy="3322874"/>
            <a:chOff x="448322" y="2685927"/>
            <a:chExt cx="11455807" cy="332287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3322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fig.gca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(projection='3d')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surf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ax.plot_surface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(strike,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iv,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rstride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cstride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=2,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cmap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plt.cm.coolwarm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linewidth=0.5,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antialiased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ax.set_xlabel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('strike')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ax.set_ylabel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('time-to-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manurity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ax.set_zlabel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('implied volatility')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fig.colorbar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(surf, shrink=0.5, aspect=5)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3D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绘图创建画布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3D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曲面图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strike'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'time-to-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manurity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z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'implied volatility’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增加色卡条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36B580D-3709-4CD7-B9C6-DC7EFAAB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96566" y="1993523"/>
            <a:ext cx="3243865" cy="2027416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B6826EA-749F-45D0-B7FB-5374E0EC5786}"/>
              </a:ext>
            </a:extLst>
          </p:cNvPr>
          <p:cNvSpPr/>
          <p:nvPr/>
        </p:nvSpPr>
        <p:spPr>
          <a:xfrm>
            <a:off x="826419" y="4038344"/>
            <a:ext cx="7455136" cy="6999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B77E5D-0CA5-4740-9C01-35A02E24B2A5}"/>
              </a:ext>
            </a:extLst>
          </p:cNvPr>
          <p:cNvSpPr/>
          <p:nvPr/>
        </p:nvSpPr>
        <p:spPr>
          <a:xfrm>
            <a:off x="841664" y="3652805"/>
            <a:ext cx="3792682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3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plot_surface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函数的主要参数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03B1E95-8D75-4A9E-9127-8B57BBBF3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05451"/>
              </p:ext>
            </p:extLst>
          </p:nvPr>
        </p:nvGraphicFramePr>
        <p:xfrm>
          <a:off x="481052" y="3133127"/>
          <a:ext cx="112489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137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3816102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1766454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3895296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表示数据值的三维数组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facecolors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单独曲面片的表面颜色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rstride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数组行距（步长）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将数值映射到颜色的</a:t>
                      </a:r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Normalize</a:t>
                      </a:r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cstride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数组列距（步长）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vmin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映射的最小值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color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曲面片颜色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vmax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映射的最大值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cmap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曲面片颜色映射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shade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表面颜色是否渐变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48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65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绘图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绘图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隐含波动率的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3D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散点图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3119490"/>
            <a:ext cx="11455807" cy="3322874"/>
            <a:chOff x="448322" y="2685927"/>
            <a:chExt cx="11455807" cy="3322874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3322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figsize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=(10, 6))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fig.add_subplot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(111, projection='3d')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ax.view_init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(30, 60)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ax.scatter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(strike,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iv,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zdir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='z', s=25, c='b', marker='^')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ax.set_xlabel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('strike')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ax.set_ylabel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('time-to-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manurity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ax.set_zlabel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('implied volatility')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参数为图表的宽度和高度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3D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子图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设置视角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3D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散点图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s-E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strike'</a:t>
              </a:r>
              <a:endParaRPr lang="es-E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'time-to-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manurity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’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添加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z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轴标签为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'implied volatility’</a:t>
              </a: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36B580D-3709-4CD7-B9C6-DC7EFAAB6B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96566" y="2043145"/>
            <a:ext cx="3243865" cy="192817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D12E1A19-0524-47DB-B0C8-218D6EE8B539}"/>
              </a:ext>
            </a:extLst>
          </p:cNvPr>
          <p:cNvSpPr/>
          <p:nvPr/>
        </p:nvSpPr>
        <p:spPr>
          <a:xfrm>
            <a:off x="836810" y="4405745"/>
            <a:ext cx="7455136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6EF4FDB-7610-49C0-AB53-E8385A351484}"/>
              </a:ext>
            </a:extLst>
          </p:cNvPr>
          <p:cNvSpPr/>
          <p:nvPr/>
        </p:nvSpPr>
        <p:spPr>
          <a:xfrm>
            <a:off x="836810" y="4017785"/>
            <a:ext cx="2550626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11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489857" y="3227423"/>
            <a:ext cx="65449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743036" y="1797452"/>
            <a:ext cx="4405422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数据可视化呈现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</p:spTree>
    <p:extLst>
      <p:ext uri="{BB962C8B-B14F-4D97-AF65-F5344CB8AC3E}">
        <p14:creationId xmlns:p14="http://schemas.microsoft.com/office/powerpoint/2010/main" val="33076411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——Tushare</a:t>
            </a:r>
            <a:r>
              <a:rPr lang="zh-CN" altLang="en-US"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库简介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6F817F-3EB7-437A-A5BC-1FD9AFECDE9E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是一个免费的财经数据接口，通过它能够调取历史行情数据。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B276F1-F3AE-4395-93C6-4D7F058941F1}"/>
              </a:ext>
            </a:extLst>
          </p:cNvPr>
          <p:cNvSpPr/>
          <p:nvPr/>
        </p:nvSpPr>
        <p:spPr>
          <a:xfrm>
            <a:off x="747965" y="3208515"/>
            <a:ext cx="3310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0EF805-8204-43B3-9458-5D5C15ACD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6" r="7202"/>
          <a:stretch/>
        </p:blipFill>
        <p:spPr>
          <a:xfrm>
            <a:off x="4142792" y="3352835"/>
            <a:ext cx="6270171" cy="31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库的安装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57561"/>
            <a:chOff x="448322" y="2685927"/>
            <a:chExt cx="1128171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pip install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6442591" y="2760122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pip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安装法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53144FE-72FA-403F-8EDE-0B78089D29DC}"/>
              </a:ext>
            </a:extLst>
          </p:cNvPr>
          <p:cNvSpPr txBox="1"/>
          <p:nvPr/>
        </p:nvSpPr>
        <p:spPr>
          <a:xfrm>
            <a:off x="389714" y="4303811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库的引用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C7F991-CE0C-48EC-A752-A2CAEBD5904D}"/>
              </a:ext>
            </a:extLst>
          </p:cNvPr>
          <p:cNvGrpSpPr/>
          <p:nvPr/>
        </p:nvGrpSpPr>
        <p:grpSpPr>
          <a:xfrm>
            <a:off x="458248" y="4979394"/>
            <a:ext cx="11455807" cy="657561"/>
            <a:chOff x="448322" y="2685927"/>
            <a:chExt cx="11455807" cy="6575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6C06A2C-285B-4F36-B285-6B42F8A4815E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391B49-BFC5-40BA-A207-E20B398A05F5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3EDB98-7934-4F88-85A4-5D4E4076BB15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88FD81E-76DE-43C6-B011-D25C2B4987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0"/>
          <a:stretch/>
        </p:blipFill>
        <p:spPr>
          <a:xfrm>
            <a:off x="5630009" y="3166791"/>
            <a:ext cx="6100032" cy="16056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79062A-34A0-46E8-8407-95C04C2F3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878" y="4961998"/>
            <a:ext cx="6102000" cy="154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8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调取日线级别的数据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300669" cy="657561"/>
            <a:chOff x="448322" y="2685927"/>
            <a:chExt cx="1130066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ts.get_hist_data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('000002', start='2020-04-01', end='2020-04-30')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9763527" y="2801384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日线行情数据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0900A71C-277D-49CF-9A50-B34F0EF5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167" y="3927563"/>
            <a:ext cx="4956874" cy="261717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1312334" y="3340358"/>
            <a:ext cx="205740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DEA2EB-DF0B-45F0-B9CD-43E3771F1191}"/>
              </a:ext>
            </a:extLst>
          </p:cNvPr>
          <p:cNvSpPr txBox="1"/>
          <p:nvPr/>
        </p:nvSpPr>
        <p:spPr>
          <a:xfrm>
            <a:off x="784158" y="3971096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如果想显示所有列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BE6BF8B-DE05-4BF2-9AF5-BF965589A322}"/>
              </a:ext>
            </a:extLst>
          </p:cNvPr>
          <p:cNvGrpSpPr/>
          <p:nvPr/>
        </p:nvGrpSpPr>
        <p:grpSpPr>
          <a:xfrm>
            <a:off x="455138" y="4707940"/>
            <a:ext cx="11281719" cy="657561"/>
            <a:chOff x="448322" y="2685927"/>
            <a:chExt cx="11281719" cy="65756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37F8CD4-907A-4D45-8C8F-364B900DA0D4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02AEBF6-1BB1-4358-8A83-AB392A749E5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pd.set_option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display.max_columns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None)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44619A4-9ADA-49FE-85D3-EC8F6004EF25}"/>
                </a:ext>
              </a:extLst>
            </p:cNvPr>
            <p:cNvSpPr txBox="1"/>
            <p:nvPr/>
          </p:nvSpPr>
          <p:spPr>
            <a:xfrm>
              <a:off x="6759534" y="2793749"/>
              <a:ext cx="4308049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库时添加显示所有列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892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调取分钟级别的数据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57561"/>
            <a:chOff x="448322" y="2685927"/>
            <a:chExt cx="1128171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ts.get_hist_data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('000002',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ktype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='5')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6200841" y="2793213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分钟行情数据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CDFA6A-98FC-4209-A183-761A0E325E28}"/>
              </a:ext>
            </a:extLst>
          </p:cNvPr>
          <p:cNvGrpSpPr/>
          <p:nvPr/>
        </p:nvGrpSpPr>
        <p:grpSpPr>
          <a:xfrm>
            <a:off x="455141" y="4043020"/>
            <a:ext cx="11274900" cy="2213847"/>
            <a:chOff x="455141" y="4043020"/>
            <a:chExt cx="9946641" cy="19792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5E0D5C6-841F-4650-9A69-A1A61AEB3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41" y="4046008"/>
              <a:ext cx="4965082" cy="1973792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9F185A0-0808-4792-913B-EA37E0474F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929" b="2273"/>
            <a:stretch/>
          </p:blipFill>
          <p:spPr>
            <a:xfrm>
              <a:off x="5420223" y="4043020"/>
              <a:ext cx="3611450" cy="1973792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7BA5DC6-598A-4080-BF43-AD63C576C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974" t="1680" b="3467"/>
            <a:stretch/>
          </p:blipFill>
          <p:spPr>
            <a:xfrm>
              <a:off x="9031673" y="4048499"/>
              <a:ext cx="1370109" cy="1973792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C0132B72-3577-4AD0-ADD6-359CE0954AD3}"/>
              </a:ext>
            </a:extLst>
          </p:cNvPr>
          <p:cNvSpPr/>
          <p:nvPr/>
        </p:nvSpPr>
        <p:spPr>
          <a:xfrm>
            <a:off x="4643362" y="3334606"/>
            <a:ext cx="1245809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2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调取实时行情数据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57561"/>
            <a:chOff x="448322" y="2685927"/>
            <a:chExt cx="1128171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ts.get_realtime_quotes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('000002')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5682594" y="2793749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实时行情数据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1278337" y="3340358"/>
            <a:ext cx="2988863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9F51EA-657E-49E6-9A38-452F758A25E9}"/>
              </a:ext>
            </a:extLst>
          </p:cNvPr>
          <p:cNvGrpSpPr/>
          <p:nvPr/>
        </p:nvGrpSpPr>
        <p:grpSpPr>
          <a:xfrm>
            <a:off x="455139" y="4069230"/>
            <a:ext cx="11281719" cy="419099"/>
            <a:chOff x="455140" y="4262828"/>
            <a:chExt cx="12677775" cy="42221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9ACC51-2AD7-4FEA-9FE7-2671D8717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40" y="4265938"/>
              <a:ext cx="6591300" cy="4191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C37353C-7261-44B2-9542-8B8012DBA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204"/>
            <a:stretch/>
          </p:blipFill>
          <p:spPr>
            <a:xfrm>
              <a:off x="7046440" y="4262828"/>
              <a:ext cx="6086475" cy="4191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525789-6305-4D03-AA68-F3F7D4EBDBC4}"/>
              </a:ext>
            </a:extLst>
          </p:cNvPr>
          <p:cNvGrpSpPr/>
          <p:nvPr/>
        </p:nvGrpSpPr>
        <p:grpSpPr>
          <a:xfrm>
            <a:off x="1083547" y="4604741"/>
            <a:ext cx="9234711" cy="410633"/>
            <a:chOff x="455140" y="4824404"/>
            <a:chExt cx="9234711" cy="41063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60CF971-8F61-48E0-A1F4-9028A922B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000"/>
            <a:stretch/>
          </p:blipFill>
          <p:spPr>
            <a:xfrm>
              <a:off x="455140" y="4824404"/>
              <a:ext cx="6062727" cy="4104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359D580-AC3E-4F01-ABCF-44065E2D3A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48" t="-259"/>
            <a:stretch/>
          </p:blipFill>
          <p:spPr>
            <a:xfrm>
              <a:off x="6506981" y="4824404"/>
              <a:ext cx="3182870" cy="410633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1EFBC-FDCD-4BB5-8C53-7650C5B612DD}"/>
              </a:ext>
            </a:extLst>
          </p:cNvPr>
          <p:cNvSpPr txBox="1"/>
          <p:nvPr/>
        </p:nvSpPr>
        <p:spPr>
          <a:xfrm>
            <a:off x="775692" y="5022662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如果觉得列数过多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A73763-A4E4-44F8-9ED0-62386EB8EA1D}"/>
              </a:ext>
            </a:extLst>
          </p:cNvPr>
          <p:cNvGrpSpPr/>
          <p:nvPr/>
        </p:nvGrpSpPr>
        <p:grpSpPr>
          <a:xfrm>
            <a:off x="455139" y="5674867"/>
            <a:ext cx="11281719" cy="657561"/>
            <a:chOff x="448322" y="2685927"/>
            <a:chExt cx="11281719" cy="65756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E06D29-DD10-4D59-99B9-52BF3A6CE8F1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EDE410C-7502-4EE3-B005-9C2723AB325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df[['code', 'name', 'price', 'bid', 'ask', 'volume', 'amount', 'time']]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91DCC2-6DB3-43C2-BAC7-D64932C454BF}"/>
                </a:ext>
              </a:extLst>
            </p:cNvPr>
            <p:cNvSpPr txBox="1"/>
            <p:nvPr/>
          </p:nvSpPr>
          <p:spPr>
            <a:xfrm>
              <a:off x="9744576" y="2793749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选取相应列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03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调取实时行情数据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57561"/>
            <a:chOff x="448322" y="2685927"/>
            <a:chExt cx="1128171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ts.get_realtime_quotes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('000002')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5682594" y="2793749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实时行情数据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1278337" y="3340358"/>
            <a:ext cx="2988863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9F51EA-657E-49E6-9A38-452F758A25E9}"/>
              </a:ext>
            </a:extLst>
          </p:cNvPr>
          <p:cNvGrpSpPr/>
          <p:nvPr/>
        </p:nvGrpSpPr>
        <p:grpSpPr>
          <a:xfrm>
            <a:off x="455139" y="4069230"/>
            <a:ext cx="11281719" cy="419099"/>
            <a:chOff x="455140" y="4262828"/>
            <a:chExt cx="12677775" cy="42221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9ACC51-2AD7-4FEA-9FE7-2671D8717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140" y="4265938"/>
              <a:ext cx="6591300" cy="4191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C37353C-7261-44B2-9542-8B8012DBA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204"/>
            <a:stretch/>
          </p:blipFill>
          <p:spPr>
            <a:xfrm>
              <a:off x="7046440" y="4262828"/>
              <a:ext cx="6086475" cy="4191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F525789-6305-4D03-AA68-F3F7D4EBDBC4}"/>
              </a:ext>
            </a:extLst>
          </p:cNvPr>
          <p:cNvGrpSpPr/>
          <p:nvPr/>
        </p:nvGrpSpPr>
        <p:grpSpPr>
          <a:xfrm>
            <a:off x="1083547" y="4604741"/>
            <a:ext cx="9245597" cy="410633"/>
            <a:chOff x="455140" y="4824404"/>
            <a:chExt cx="9245597" cy="41063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60CF971-8F61-48E0-A1F4-9028A922B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000"/>
            <a:stretch/>
          </p:blipFill>
          <p:spPr>
            <a:xfrm>
              <a:off x="455140" y="4824404"/>
              <a:ext cx="6062727" cy="4104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359D580-AC3E-4F01-ABCF-44065E2D3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9387" y="4825462"/>
              <a:ext cx="3181350" cy="409575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1EFBC-FDCD-4BB5-8C53-7650C5B612DD}"/>
              </a:ext>
            </a:extLst>
          </p:cNvPr>
          <p:cNvSpPr txBox="1"/>
          <p:nvPr/>
        </p:nvSpPr>
        <p:spPr>
          <a:xfrm>
            <a:off x="775692" y="5022662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如果想同时调取多个股票代码的实时行情数据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A73763-A4E4-44F8-9ED0-62386EB8EA1D}"/>
              </a:ext>
            </a:extLst>
          </p:cNvPr>
          <p:cNvGrpSpPr/>
          <p:nvPr/>
        </p:nvGrpSpPr>
        <p:grpSpPr>
          <a:xfrm>
            <a:off x="455139" y="5674867"/>
            <a:ext cx="11281719" cy="657561"/>
            <a:chOff x="448322" y="2685927"/>
            <a:chExt cx="11281719" cy="65756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E06D29-DD10-4D59-99B9-52BF3A6CE8F1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EDE410C-7502-4EE3-B005-9C2723AB325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ts.get_realtime_quotes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(['000002', '000980', '000981'])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91DCC2-6DB3-43C2-BAC7-D64932C454BF}"/>
                </a:ext>
              </a:extLst>
            </p:cNvPr>
            <p:cNvSpPr txBox="1"/>
            <p:nvPr/>
          </p:nvSpPr>
          <p:spPr>
            <a:xfrm>
              <a:off x="8222783" y="2793749"/>
              <a:ext cx="3507257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调取多个代码实时行情数据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F65E74F-25DC-41C1-B1C5-7A16F1E0EAEA}"/>
              </a:ext>
            </a:extLst>
          </p:cNvPr>
          <p:cNvGrpSpPr/>
          <p:nvPr/>
        </p:nvGrpSpPr>
        <p:grpSpPr>
          <a:xfrm>
            <a:off x="1083547" y="4604741"/>
            <a:ext cx="9234711" cy="410633"/>
            <a:chOff x="455140" y="4824404"/>
            <a:chExt cx="9234711" cy="41063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5E1CD41-AAD0-43EC-9DB1-74E23E473C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000"/>
            <a:stretch/>
          </p:blipFill>
          <p:spPr>
            <a:xfrm>
              <a:off x="455140" y="4824404"/>
              <a:ext cx="6062727" cy="4104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08D57B5-B36A-4C69-BD16-63A785473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-48" t="-259"/>
            <a:stretch/>
          </p:blipFill>
          <p:spPr>
            <a:xfrm>
              <a:off x="6506981" y="4824404"/>
              <a:ext cx="3182870" cy="410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091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创建一维数据集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能够按照以不同的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格式存储的数据（列表或者数组）绘制图表。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3119490"/>
            <a:ext cx="11878375" cy="1641365"/>
            <a:chOff x="448322" y="2685927"/>
            <a:chExt cx="11878375" cy="1641365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15178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73020"/>
              <a:ext cx="5057695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np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np.random.seed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(1000)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np.random.standard_normal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(20)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5719069" y="2773020"/>
              <a:ext cx="6607628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设置随机数种子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个标准正态分布随机数的一维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NumPy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数组</a:t>
              </a:r>
            </a:p>
            <a:p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6495EE45-D6EE-4CB4-8A7F-CD2AFDDD8D26}"/>
              </a:ext>
            </a:extLst>
          </p:cNvPr>
          <p:cNvSpPr/>
          <p:nvPr/>
        </p:nvSpPr>
        <p:spPr>
          <a:xfrm>
            <a:off x="1279702" y="3636945"/>
            <a:ext cx="1702983" cy="366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55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调取分笔数据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57561"/>
            <a:chOff x="448322" y="2685927"/>
            <a:chExt cx="1128171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ts.get_tick_data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('000002', date='2020-05-20',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src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8574893" y="2783000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分笔数据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1278338" y="3340358"/>
            <a:ext cx="208293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1EFBC-FDCD-4BB5-8C53-7650C5B612DD}"/>
              </a:ext>
            </a:extLst>
          </p:cNvPr>
          <p:cNvSpPr txBox="1"/>
          <p:nvPr/>
        </p:nvSpPr>
        <p:spPr>
          <a:xfrm>
            <a:off x="775692" y="5217398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如果想调取当日分笔数据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9A73763-A4E4-44F8-9ED0-62386EB8EA1D}"/>
              </a:ext>
            </a:extLst>
          </p:cNvPr>
          <p:cNvGrpSpPr/>
          <p:nvPr/>
        </p:nvGrpSpPr>
        <p:grpSpPr>
          <a:xfrm>
            <a:off x="455139" y="5869603"/>
            <a:ext cx="11281719" cy="657561"/>
            <a:chOff x="448322" y="2685927"/>
            <a:chExt cx="11281719" cy="65756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EE06D29-DD10-4D59-99B9-52BF3A6CE8F1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EDE410C-7502-4EE3-B005-9C2723AB325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ts.get_today_ticks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('000002')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C91DCC2-6DB3-43C2-BAC7-D64932C454BF}"/>
                </a:ext>
              </a:extLst>
            </p:cNvPr>
            <p:cNvSpPr txBox="1"/>
            <p:nvPr/>
          </p:nvSpPr>
          <p:spPr>
            <a:xfrm>
              <a:off x="5308042" y="2772463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当日分笔数据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D1C333A-E42E-453C-9194-8C7E953A2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027"/>
          <a:stretch/>
        </p:blipFill>
        <p:spPr>
          <a:xfrm>
            <a:off x="1541812" y="3941274"/>
            <a:ext cx="4409508" cy="13189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2FB25E-9579-4653-BF33-04655792EB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73"/>
          <a:stretch/>
        </p:blipFill>
        <p:spPr>
          <a:xfrm>
            <a:off x="6207659" y="3940752"/>
            <a:ext cx="4227638" cy="13176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26CB457-00AD-4EE7-9F30-A3745E706B09}"/>
              </a:ext>
            </a:extLst>
          </p:cNvPr>
          <p:cNvSpPr/>
          <p:nvPr/>
        </p:nvSpPr>
        <p:spPr>
          <a:xfrm>
            <a:off x="1278338" y="6046972"/>
            <a:ext cx="2353862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73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  <p:bldP spid="21" grpId="0"/>
      <p:bldP spid="2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Tushare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Tushare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调取指数信息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57561"/>
            <a:chOff x="448322" y="2685927"/>
            <a:chExt cx="11281719" cy="65756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3322577" y="2800556"/>
              <a:ext cx="198546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指数信息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1278338" y="3340358"/>
            <a:ext cx="1659595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CD8E774-E655-4EBF-B5F1-9CDC4D23BD37}"/>
              </a:ext>
            </a:extLst>
          </p:cNvPr>
          <p:cNvGrpSpPr/>
          <p:nvPr/>
        </p:nvGrpSpPr>
        <p:grpSpPr>
          <a:xfrm>
            <a:off x="4978400" y="3175476"/>
            <a:ext cx="6751641" cy="3521657"/>
            <a:chOff x="2681288" y="1044161"/>
            <a:chExt cx="9382490" cy="5213763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3D29E7C-C894-4DA9-A4BD-44035B71C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1288" y="1044161"/>
              <a:ext cx="6293380" cy="5213763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7526D74-33EB-4C83-916F-6924F72EC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523"/>
            <a:stretch/>
          </p:blipFill>
          <p:spPr>
            <a:xfrm>
              <a:off x="8942260" y="1044161"/>
              <a:ext cx="3121518" cy="521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3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策略基本思路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784539" y="249340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成交量的大幅涨跌可能会带来价格的大幅涨跌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4AD70A-0DCA-4EC9-ADF7-EB7EECC9D575}"/>
              </a:ext>
            </a:extLst>
          </p:cNvPr>
          <p:cNvSpPr txBox="1"/>
          <p:nvPr/>
        </p:nvSpPr>
        <p:spPr>
          <a:xfrm>
            <a:off x="784538" y="3084885"/>
            <a:ext cx="1164210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股票基本数据：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股价涨跌幅</a:t>
            </a:r>
          </a:p>
        </p:txBody>
      </p:sp>
    </p:spTree>
    <p:extLst>
      <p:ext uri="{BB962C8B-B14F-4D97-AF65-F5344CB8AC3E}">
        <p14:creationId xmlns:p14="http://schemas.microsoft.com/office/powerpoint/2010/main" val="4570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调取单天的前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调取分笔数据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175476"/>
            <a:ext cx="11281719" cy="1845257"/>
            <a:chOff x="448322" y="2685927"/>
            <a:chExt cx="11281719" cy="22601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7"/>
              <a:ext cx="11281719" cy="22601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195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stock_code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'000002'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'2020-05-18'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ts.get_tick_data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stock_code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date=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src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 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8642630" y="2794164"/>
              <a:ext cx="2989270" cy="195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设置股票代码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调取分笔数据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DCB166D-0ABE-4FD0-959B-EA3A685AD799}"/>
              </a:ext>
            </a:extLst>
          </p:cNvPr>
          <p:cNvSpPr/>
          <p:nvPr/>
        </p:nvSpPr>
        <p:spPr>
          <a:xfrm>
            <a:off x="1278338" y="4466427"/>
            <a:ext cx="208293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4B71F8-FBB3-431C-A828-22FDC345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15"/>
          <a:stretch/>
        </p:blipFill>
        <p:spPr>
          <a:xfrm>
            <a:off x="1092202" y="5139317"/>
            <a:ext cx="4724400" cy="146473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BED848-421C-4809-ABC0-1D133CF2B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415"/>
          <a:stretch/>
        </p:blipFill>
        <p:spPr>
          <a:xfrm>
            <a:off x="6059365" y="5139317"/>
            <a:ext cx="4724400" cy="14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1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调取单天的前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分钟信息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175476"/>
            <a:ext cx="11472997" cy="1845257"/>
            <a:chOff x="448322" y="2685927"/>
            <a:chExt cx="11472997" cy="2260124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7"/>
              <a:ext cx="11281719" cy="22601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1954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pandas as pd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df['time']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pd.to_datetime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 ' + df['time'])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pd.to_datetime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).replace(hour=9, minute=40)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df_10 = df[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&lt;= t]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8634162" y="2794164"/>
              <a:ext cx="3287157" cy="1954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中日期格式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设置时间限制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筛选出前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分钟信息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28299725-4739-4EA3-8C3F-3AF9720419AF}"/>
              </a:ext>
            </a:extLst>
          </p:cNvPr>
          <p:cNvSpPr/>
          <p:nvPr/>
        </p:nvSpPr>
        <p:spPr>
          <a:xfrm>
            <a:off x="2218139" y="3723362"/>
            <a:ext cx="2015195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4A79CC-A5C0-4D01-8ED2-402BA638347A}"/>
              </a:ext>
            </a:extLst>
          </p:cNvPr>
          <p:cNvSpPr/>
          <p:nvPr/>
        </p:nvSpPr>
        <p:spPr>
          <a:xfrm>
            <a:off x="1151340" y="4094257"/>
            <a:ext cx="2015195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426BAF-A561-490A-A497-AA3D67AC0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99"/>
          <a:stretch/>
        </p:blipFill>
        <p:spPr>
          <a:xfrm>
            <a:off x="457021" y="5203627"/>
            <a:ext cx="5537429" cy="14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177EBB-B15D-41B6-9DB0-FE965FC16A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56"/>
          <a:stretch/>
        </p:blipFill>
        <p:spPr>
          <a:xfrm>
            <a:off x="6446193" y="5203627"/>
            <a:ext cx="5283848" cy="14400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EB0CC6B-4722-40D4-9B16-8F45F05C3F2C}"/>
              </a:ext>
            </a:extLst>
          </p:cNvPr>
          <p:cNvSpPr/>
          <p:nvPr/>
        </p:nvSpPr>
        <p:spPr>
          <a:xfrm>
            <a:off x="838200" y="5595257"/>
            <a:ext cx="1701800" cy="8309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50F100-BF96-4F69-BBF8-1EDAF9372360}"/>
              </a:ext>
            </a:extLst>
          </p:cNvPr>
          <p:cNvSpPr/>
          <p:nvPr/>
        </p:nvSpPr>
        <p:spPr>
          <a:xfrm>
            <a:off x="6766579" y="5203627"/>
            <a:ext cx="1701800" cy="10111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0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8" grpId="0" animBg="1"/>
      <p:bldP spid="1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调取单天的前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计算前十分钟成交量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175479"/>
            <a:ext cx="11281719" cy="668392"/>
            <a:chOff x="448322" y="2685927"/>
            <a:chExt cx="11281719" cy="8186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7"/>
              <a:ext cx="11281719" cy="81866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54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nl-NL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vol = df_10.volume.sum()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4557262" y="2794164"/>
              <a:ext cx="3287157" cy="54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分钟每笔成交量求和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553E9F5D-C4D0-4235-9C9F-3ED450FBE1E5}"/>
              </a:ext>
            </a:extLst>
          </p:cNvPr>
          <p:cNvSpPr/>
          <p:nvPr/>
        </p:nvSpPr>
        <p:spPr>
          <a:xfrm>
            <a:off x="9315018" y="3269776"/>
            <a:ext cx="1136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220241</a:t>
            </a:r>
          </a:p>
        </p:txBody>
      </p:sp>
    </p:spTree>
    <p:extLst>
      <p:ext uri="{BB962C8B-B14F-4D97-AF65-F5344CB8AC3E}">
        <p14:creationId xmlns:p14="http://schemas.microsoft.com/office/powerpoint/2010/main" val="839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调取股价涨跌幅及多天的前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调取股价涨跌幅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175476"/>
            <a:ext cx="11472998" cy="2971324"/>
            <a:chOff x="448322" y="2685927"/>
            <a:chExt cx="11472998" cy="363936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7"/>
              <a:ext cx="11281719" cy="36393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336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stock_code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'000002'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stock_name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start_date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'2020-01-01'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end_date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'2020-03-31'  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stock_k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ts.get_hist_data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stock_code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start=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start_date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end=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end_date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stock_k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[['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p_change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']]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8642630" y="2794164"/>
              <a:ext cx="3278690" cy="3368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Tushare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设置股票代码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设置股票名称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设置起始日期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设置终止日期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日线行情数据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提取股票涨跌幅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DCB166D-0ABE-4FD0-959B-EA3A685AD799}"/>
              </a:ext>
            </a:extLst>
          </p:cNvPr>
          <p:cNvSpPr/>
          <p:nvPr/>
        </p:nvSpPr>
        <p:spPr>
          <a:xfrm>
            <a:off x="1964137" y="5219961"/>
            <a:ext cx="208293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8E4CC9D-CB90-444F-8431-862374C5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091" y="2151701"/>
            <a:ext cx="18859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调取股价涨跌幅及多天的前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调取多天的前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175475"/>
            <a:ext cx="11472998" cy="3563991"/>
            <a:chOff x="448322" y="2685926"/>
            <a:chExt cx="11472998" cy="43652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6"/>
              <a:ext cx="11281719" cy="43652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416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pd.DataFrame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stock_k.index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current_k_line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stock_k.loc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</a:t>
              </a: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#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的前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ts.get_tick_data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stock_code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date=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src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df['time']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pd.to_datetime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 ' + df['time'])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pd.to_datetime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).replace(hour=9, minute=40)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df_10 = df[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df.time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&lt;= t]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vol = df_10.volume.sum()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6656449" y="2794164"/>
              <a:ext cx="5264871" cy="416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创建新的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DataFrame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在日期索引时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loc()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函数提取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调取分笔数据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中日期格式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设置时间限制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筛选出前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分钟信息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前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分钟每笔成交量求和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DCB166D-0ABE-4FD0-959B-EA3A685AD799}"/>
              </a:ext>
            </a:extLst>
          </p:cNvPr>
          <p:cNvSpPr/>
          <p:nvPr/>
        </p:nvSpPr>
        <p:spPr>
          <a:xfrm>
            <a:off x="4155010" y="3951572"/>
            <a:ext cx="425457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33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调取股价涨跌幅及多天的前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存储股价涨幅及多天的前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175475"/>
            <a:ext cx="11472998" cy="3563992"/>
            <a:chOff x="448322" y="2685926"/>
            <a:chExt cx="11472998" cy="436527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6"/>
              <a:ext cx="11281719" cy="43652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10775114" cy="4169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#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将数据信息放入字典中</a:t>
              </a:r>
            </a:p>
            <a:p>
              <a:pPr>
                <a:lnSpc>
                  <a:spcPts val="2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current_stock_info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{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名称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stock_name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pd.to_datetime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),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(%)':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current_k_line.p_change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': vol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}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stock_table.append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current_stock_info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ignore_index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=True)</a:t>
              </a: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stock_table.set_index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6656449" y="2794164"/>
              <a:ext cx="5264871" cy="4169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将名称信息放入字典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将日期信息放入字典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将股价涨幅信息放入字典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分钟成交量信息放入字典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append()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函数增加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set_index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函数将日期设置为索引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EDCB166D-0ABE-4FD0-959B-EA3A685AD799}"/>
              </a:ext>
            </a:extLst>
          </p:cNvPr>
          <p:cNvSpPr/>
          <p:nvPr/>
        </p:nvSpPr>
        <p:spPr>
          <a:xfrm>
            <a:off x="1310211" y="4610797"/>
            <a:ext cx="5073289" cy="6554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E4AA40-354B-48FB-B899-94CE34CB3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884" y="2719056"/>
            <a:ext cx="3990975" cy="39909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9381763-07D7-4DAF-AF36-2BE1C391E293}"/>
              </a:ext>
            </a:extLst>
          </p:cNvPr>
          <p:cNvSpPr/>
          <p:nvPr/>
        </p:nvSpPr>
        <p:spPr>
          <a:xfrm>
            <a:off x="7745884" y="2717655"/>
            <a:ext cx="3990975" cy="4748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5672A5-844B-4022-9D40-E9BB5F5046F5}"/>
              </a:ext>
            </a:extLst>
          </p:cNvPr>
          <p:cNvSpPr/>
          <p:nvPr/>
        </p:nvSpPr>
        <p:spPr>
          <a:xfrm>
            <a:off x="4342018" y="5581207"/>
            <a:ext cx="959325" cy="3950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1C134C-8015-40C5-8BB3-E01A603B6DCA}"/>
              </a:ext>
            </a:extLst>
          </p:cNvPr>
          <p:cNvSpPr/>
          <p:nvPr/>
        </p:nvSpPr>
        <p:spPr>
          <a:xfrm>
            <a:off x="4026332" y="6233001"/>
            <a:ext cx="1187925" cy="3950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1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 animBg="1"/>
      <p:bldP spid="17" grpId="0" animBg="1"/>
      <p:bldP spid="1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股票基本数据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调取股价涨跌幅及多天的前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F05166-6821-4B52-9921-584B44298B4B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存储股价涨幅及多天的前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46D08A-D42F-4246-9E78-8FFA7EE4B0D7}"/>
              </a:ext>
            </a:extLst>
          </p:cNvPr>
          <p:cNvGrpSpPr/>
          <p:nvPr/>
        </p:nvGrpSpPr>
        <p:grpSpPr>
          <a:xfrm>
            <a:off x="455140" y="3751209"/>
            <a:ext cx="11472998" cy="922392"/>
            <a:chOff x="448322" y="2685926"/>
            <a:chExt cx="11472998" cy="1129772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D948962-E836-4E52-80E4-B9C55E241726}"/>
                </a:ext>
              </a:extLst>
            </p:cNvPr>
            <p:cNvSpPr/>
            <p:nvPr/>
          </p:nvSpPr>
          <p:spPr>
            <a:xfrm>
              <a:off x="448322" y="2685926"/>
              <a:ext cx="11281719" cy="112977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B0D9517-831B-4FA5-B65B-18B2E9DD47A8}"/>
                </a:ext>
              </a:extLst>
            </p:cNvPr>
            <p:cNvSpPr txBox="1"/>
            <p:nvPr/>
          </p:nvSpPr>
          <p:spPr>
            <a:xfrm>
              <a:off x="639601" y="2794164"/>
              <a:ext cx="10775114" cy="90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order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名称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(%)', 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[order]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5A2E3B-EBA5-4D2B-ABA6-6B0118A90B4F}"/>
                </a:ext>
              </a:extLst>
            </p:cNvPr>
            <p:cNvSpPr txBox="1"/>
            <p:nvPr/>
          </p:nvSpPr>
          <p:spPr>
            <a:xfrm>
              <a:off x="6656449" y="2794164"/>
              <a:ext cx="5264871" cy="90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设置列的顺序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进行调序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0358A21-FCC6-4B4B-ABD3-21DD63701FF7}"/>
              </a:ext>
            </a:extLst>
          </p:cNvPr>
          <p:cNvSpPr txBox="1"/>
          <p:nvPr/>
        </p:nvSpPr>
        <p:spPr>
          <a:xfrm>
            <a:off x="741825" y="3048727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如果想调整列的顺序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7226D7-6780-4B93-8771-851934787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94"/>
          <a:stretch/>
        </p:blipFill>
        <p:spPr>
          <a:xfrm>
            <a:off x="7745884" y="2748086"/>
            <a:ext cx="3990975" cy="399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4306034"/>
            <a:ext cx="11878375" cy="1026567"/>
            <a:chOff x="448322" y="2685927"/>
            <a:chExt cx="11878375" cy="102656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10265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62134"/>
              <a:ext cx="5057695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y)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5719069" y="2762134"/>
              <a:ext cx="6607628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值（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0-19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按照给定的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值绘图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按照给定的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值的图表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00562BD-CE9B-4246-8883-FE8F4A58E1E0}"/>
              </a:ext>
            </a:extLst>
          </p:cNvPr>
          <p:cNvGrpSpPr/>
          <p:nvPr/>
        </p:nvGrpSpPr>
        <p:grpSpPr>
          <a:xfrm>
            <a:off x="455142" y="5993321"/>
            <a:ext cx="11878375" cy="619200"/>
            <a:chOff x="448322" y="2685928"/>
            <a:chExt cx="11878375" cy="6192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AB01EF2-4B64-4256-AD50-1AD9EC50E7B7}"/>
                </a:ext>
              </a:extLst>
            </p:cNvPr>
            <p:cNvSpPr/>
            <p:nvPr/>
          </p:nvSpPr>
          <p:spPr>
            <a:xfrm>
              <a:off x="448322" y="2685928"/>
              <a:ext cx="11281719" cy="6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7849BB4-BDEC-4DCE-9800-A3C15800B7AC}"/>
                </a:ext>
              </a:extLst>
            </p:cNvPr>
            <p:cNvSpPr txBox="1"/>
            <p:nvPr/>
          </p:nvSpPr>
          <p:spPr>
            <a:xfrm>
              <a:off x="792001" y="2794792"/>
              <a:ext cx="5057695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(y)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40BAB1-39CA-4261-B67C-8CF4D6FEDB14}"/>
                </a:ext>
              </a:extLst>
            </p:cNvPr>
            <p:cNvSpPr txBox="1"/>
            <p:nvPr/>
          </p:nvSpPr>
          <p:spPr>
            <a:xfrm>
              <a:off x="5719069" y="2794792"/>
              <a:ext cx="660762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按照一维数组给出的数据绘图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D2030FF6-59DB-4E05-8A2A-D2393FAE7F0B}"/>
              </a:ext>
            </a:extLst>
          </p:cNvPr>
          <p:cNvSpPr txBox="1"/>
          <p:nvPr/>
        </p:nvSpPr>
        <p:spPr>
          <a:xfrm flipH="1">
            <a:off x="388692" y="5332601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按照一维数组给出的数据集的图表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9258B-F01B-4B1E-B963-0CC14BF8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37088" y="1894309"/>
            <a:ext cx="3482134" cy="23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2" grpId="0"/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衍生变量数据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7F76D7-490F-4C27-9EA0-3B5282976CEA}"/>
              </a:ext>
            </a:extLst>
          </p:cNvPr>
          <p:cNvSpPr txBox="1"/>
          <p:nvPr/>
        </p:nvSpPr>
        <p:spPr>
          <a:xfrm>
            <a:off x="784539" y="249340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前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分钟成交量的涨跌幅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9E53E1F-2D1A-4314-BE65-E10F38C59BB3}"/>
              </a:ext>
            </a:extLst>
          </p:cNvPr>
          <p:cNvSpPr txBox="1"/>
          <p:nvPr/>
        </p:nvSpPr>
        <p:spPr>
          <a:xfrm>
            <a:off x="784538" y="3084885"/>
            <a:ext cx="1164210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计算公式：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根据当日交易量和昨日交易量来计算涨跌幅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根据当日交易量和多日交易量的平均值来计算涨跌幅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公式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：根据当日成交量和昨日成交量计算涨跌幅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/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成交量涨跌幅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当日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昨日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</m:num>
                        <m:den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昨日</m:t>
                          </m:r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分钟成交量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FB60BA08-4AD8-4AC1-B154-D58F34FA581F}"/>
              </a:ext>
            </a:extLst>
          </p:cNvPr>
          <p:cNvGrpSpPr/>
          <p:nvPr/>
        </p:nvGrpSpPr>
        <p:grpSpPr>
          <a:xfrm>
            <a:off x="455140" y="4310009"/>
            <a:ext cx="11281719" cy="1427039"/>
            <a:chOff x="448322" y="2685927"/>
            <a:chExt cx="11281719" cy="174787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7B0356-8E53-4A9E-8637-B42D8410921E}"/>
                </a:ext>
              </a:extLst>
            </p:cNvPr>
            <p:cNvSpPr/>
            <p:nvPr/>
          </p:nvSpPr>
          <p:spPr>
            <a:xfrm>
              <a:off x="448322" y="2685927"/>
              <a:ext cx="11281719" cy="174787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78A0D9-949D-4ECA-8FA5-70BAD8ABB483}"/>
                </a:ext>
              </a:extLst>
            </p:cNvPr>
            <p:cNvSpPr txBox="1"/>
            <p:nvPr/>
          </p:nvSpPr>
          <p:spPr>
            <a:xfrm>
              <a:off x="639601" y="2794164"/>
              <a:ext cx="9623648" cy="1483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昨日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'].shift(-1)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成交量涨跌幅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1(%)'] = 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']-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昨日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'])/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昨日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']*100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E4C3409-00BB-4B57-92BD-AF0CED0A2593}"/>
              </a:ext>
            </a:extLst>
          </p:cNvPr>
          <p:cNvSpPr txBox="1"/>
          <p:nvPr/>
        </p:nvSpPr>
        <p:spPr>
          <a:xfrm>
            <a:off x="386606" y="365136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通过公式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计算“成交量涨跌幅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1(%)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113108-0327-457A-B529-D866B59978CA}"/>
              </a:ext>
            </a:extLst>
          </p:cNvPr>
          <p:cNvSpPr/>
          <p:nvPr/>
        </p:nvSpPr>
        <p:spPr>
          <a:xfrm>
            <a:off x="8388346" y="4423780"/>
            <a:ext cx="1068921" cy="4022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7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A5C65102-5BA6-437E-9A31-8A2C9F977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04"/>
          <a:stretch/>
        </p:blipFill>
        <p:spPr>
          <a:xfrm>
            <a:off x="2304385" y="6324257"/>
            <a:ext cx="7009924" cy="2344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EABF58-1B2F-4651-9851-4E5E8484D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83" y="4411383"/>
            <a:ext cx="7009925" cy="1667684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公式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：根据当日成交量和昨日成交量计算涨跌幅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/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成交量涨跌幅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当日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昨日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昨日</m:t>
                          </m:r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钟成交量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E4C3409-00BB-4B57-92BD-AF0CED0A2593}"/>
              </a:ext>
            </a:extLst>
          </p:cNvPr>
          <p:cNvSpPr txBox="1"/>
          <p:nvPr/>
        </p:nvSpPr>
        <p:spPr>
          <a:xfrm>
            <a:off x="386606" y="365136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通过公式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计算“成交量涨跌幅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1(%)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113108-0327-457A-B529-D866B59978CA}"/>
              </a:ext>
            </a:extLst>
          </p:cNvPr>
          <p:cNvSpPr/>
          <p:nvPr/>
        </p:nvSpPr>
        <p:spPr>
          <a:xfrm>
            <a:off x="6466417" y="4766816"/>
            <a:ext cx="1009654" cy="13122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AE4BA6-0885-4E3E-B715-36E6A05E67AC}"/>
              </a:ext>
            </a:extLst>
          </p:cNvPr>
          <p:cNvSpPr/>
          <p:nvPr/>
        </p:nvSpPr>
        <p:spPr>
          <a:xfrm>
            <a:off x="6031848" y="6321264"/>
            <a:ext cx="1424521" cy="2374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公式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：根据当日成交量和昨日成交量计算涨跌幅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/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成交量涨跌幅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当日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昨日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昨日</m:t>
                          </m:r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钟成交量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E4C3409-00BB-4B57-92BD-AF0CED0A2593}"/>
              </a:ext>
            </a:extLst>
          </p:cNvPr>
          <p:cNvSpPr txBox="1"/>
          <p:nvPr/>
        </p:nvSpPr>
        <p:spPr>
          <a:xfrm>
            <a:off x="386606" y="459963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屏蔽警告信息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8708BD4-4185-439B-8DA0-B7BD7F1EC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302" y="3807857"/>
            <a:ext cx="8095395" cy="84871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D55128F8-8FD1-4D17-892B-CB118F723E7B}"/>
              </a:ext>
            </a:extLst>
          </p:cNvPr>
          <p:cNvGrpSpPr/>
          <p:nvPr/>
        </p:nvGrpSpPr>
        <p:grpSpPr>
          <a:xfrm>
            <a:off x="455140" y="5275210"/>
            <a:ext cx="11281719" cy="1023991"/>
            <a:chOff x="455140" y="5275210"/>
            <a:chExt cx="11281719" cy="1023991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4D0F51-C509-433B-9FC8-BFA02B1430D9}"/>
                </a:ext>
              </a:extLst>
            </p:cNvPr>
            <p:cNvGrpSpPr/>
            <p:nvPr/>
          </p:nvGrpSpPr>
          <p:grpSpPr>
            <a:xfrm>
              <a:off x="455140" y="5275210"/>
              <a:ext cx="11281719" cy="1023991"/>
              <a:chOff x="448322" y="2685927"/>
              <a:chExt cx="11281719" cy="1747879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1327E0C-FE3B-4D69-B52A-3F5F07232D29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74787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A592A70-D778-45A6-9F46-E403B3584BB0}"/>
                  </a:ext>
                </a:extLst>
              </p:cNvPr>
              <p:cNvSpPr txBox="1"/>
              <p:nvPr/>
            </p:nvSpPr>
            <p:spPr>
              <a:xfrm>
                <a:off x="639601" y="2794164"/>
                <a:ext cx="9623648" cy="1012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warnings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warnings.filterwarnings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('ignore')</a:t>
                </a: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1799E2F-81FC-4DC5-9E8F-C84A9332FBDE}"/>
                </a:ext>
              </a:extLst>
            </p:cNvPr>
            <p:cNvSpPr txBox="1"/>
            <p:nvPr/>
          </p:nvSpPr>
          <p:spPr>
            <a:xfrm>
              <a:off x="5458243" y="5384903"/>
              <a:ext cx="5264871" cy="788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warnings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忽略警告信息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27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公式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：根据当日成交量和多日成交量的均值计算涨跌幅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/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成交量涨跌幅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日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均值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日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均值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FB60BA08-4AD8-4AC1-B154-D58F34FA581F}"/>
              </a:ext>
            </a:extLst>
          </p:cNvPr>
          <p:cNvGrpSpPr/>
          <p:nvPr/>
        </p:nvGrpSpPr>
        <p:grpSpPr>
          <a:xfrm>
            <a:off x="455140" y="4310009"/>
            <a:ext cx="11381258" cy="1802924"/>
            <a:chOff x="448322" y="2685927"/>
            <a:chExt cx="11381258" cy="263345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07B0356-8E53-4A9E-8637-B42D8410921E}"/>
                </a:ext>
              </a:extLst>
            </p:cNvPr>
            <p:cNvSpPr/>
            <p:nvPr/>
          </p:nvSpPr>
          <p:spPr>
            <a:xfrm>
              <a:off x="448322" y="2685927"/>
              <a:ext cx="11281719" cy="26334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78A0D9-949D-4ECA-8FA5-70BAD8ABB483}"/>
                </a:ext>
              </a:extLst>
            </p:cNvPr>
            <p:cNvSpPr txBox="1"/>
            <p:nvPr/>
          </p:nvSpPr>
          <p:spPr>
            <a:xfrm>
              <a:off x="487198" y="2794164"/>
              <a:ext cx="11342382" cy="1954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ten_mean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'].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sort_index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().rolling(10,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min_periods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=1).mean()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日均值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ten_mean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成交量涨跌幅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2(%)'] = 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']-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日均值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'])/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分钟成交量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日均值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']*100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E4C3409-00BB-4B57-92BD-AF0CED0A2593}"/>
              </a:ext>
            </a:extLst>
          </p:cNvPr>
          <p:cNvSpPr txBox="1"/>
          <p:nvPr/>
        </p:nvSpPr>
        <p:spPr>
          <a:xfrm>
            <a:off x="386606" y="365136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通过公式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计算“成交量涨跌幅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2(%)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113108-0327-457A-B529-D866B59978CA}"/>
              </a:ext>
            </a:extLst>
          </p:cNvPr>
          <p:cNvSpPr/>
          <p:nvPr/>
        </p:nvSpPr>
        <p:spPr>
          <a:xfrm>
            <a:off x="5561538" y="4384111"/>
            <a:ext cx="1592795" cy="47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F7D4D67-F107-4F78-B326-8E158698CF1D}"/>
              </a:ext>
            </a:extLst>
          </p:cNvPr>
          <p:cNvSpPr/>
          <p:nvPr/>
        </p:nvSpPr>
        <p:spPr>
          <a:xfrm>
            <a:off x="7227075" y="4392576"/>
            <a:ext cx="4383734" cy="4712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7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3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衍生变量数据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公式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：根据当日成交量和多日成交量的均值计算涨跌幅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/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成交量涨跌幅</m:t>
                      </m:r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日</m:t>
                          </m:r>
                          <m: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均值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分钟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成交量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10</m:t>
                          </m:r>
                          <m:r>
                            <a:rPr lang="zh-CN" altLang="en-US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日</m:t>
                          </m:r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Arial" panose="020B0604020202020204" pitchFamily="34" charset="0"/>
                            </a:rPr>
                            <m:t>均值</m:t>
                          </m:r>
                        </m:den>
                      </m:f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×100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67F76D7-490F-4C27-9EA0-3B5282976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501" y="2408736"/>
                <a:ext cx="8799728" cy="12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E4C3409-00BB-4B57-92BD-AF0CED0A2593}"/>
              </a:ext>
            </a:extLst>
          </p:cNvPr>
          <p:cNvSpPr txBox="1"/>
          <p:nvPr/>
        </p:nvSpPr>
        <p:spPr>
          <a:xfrm>
            <a:off x="386606" y="365136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通过公式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计算“成交量涨跌幅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2(%)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D05B19-9ECC-4FDD-8F2B-DA575FD0FD97}"/>
              </a:ext>
            </a:extLst>
          </p:cNvPr>
          <p:cNvGrpSpPr/>
          <p:nvPr/>
        </p:nvGrpSpPr>
        <p:grpSpPr>
          <a:xfrm>
            <a:off x="872062" y="4394200"/>
            <a:ext cx="10430933" cy="1879830"/>
            <a:chOff x="817401" y="4524591"/>
            <a:chExt cx="10393132" cy="170600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E8A6127-7902-4A73-8D55-8F513FCD2D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38239"/>
            <a:stretch/>
          </p:blipFill>
          <p:spPr>
            <a:xfrm>
              <a:off x="817401" y="4524591"/>
              <a:ext cx="8877300" cy="170600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A30AC52-7DEA-4E18-B400-CFA15436C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86234" y="4524591"/>
              <a:ext cx="1524299" cy="1706004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0A099DE-F912-4FA9-A476-B9FEF6AE87FC}"/>
              </a:ext>
            </a:extLst>
          </p:cNvPr>
          <p:cNvGrpSpPr/>
          <p:nvPr/>
        </p:nvGrpSpPr>
        <p:grpSpPr>
          <a:xfrm>
            <a:off x="872053" y="6433697"/>
            <a:ext cx="10430166" cy="265904"/>
            <a:chOff x="829733" y="6433697"/>
            <a:chExt cx="10565623" cy="26590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E911E84-A08A-49B2-828C-B0CFEC5B6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9733" y="6435813"/>
              <a:ext cx="9330267" cy="263788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9801AE0-04AF-4034-9FEA-15E9463D50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30047" b="12903"/>
            <a:stretch/>
          </p:blipFill>
          <p:spPr>
            <a:xfrm>
              <a:off x="9849751" y="6433697"/>
              <a:ext cx="1545605" cy="262800"/>
            </a:xfrm>
            <a:prstGeom prst="rect">
              <a:avLst/>
            </a:prstGeom>
          </p:spPr>
        </p:pic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7F93A9D6-2DEC-4DE5-8085-B8E471A5DCFC}"/>
              </a:ext>
            </a:extLst>
          </p:cNvPr>
          <p:cNvSpPr/>
          <p:nvPr/>
        </p:nvSpPr>
        <p:spPr>
          <a:xfrm>
            <a:off x="3292471" y="6433698"/>
            <a:ext cx="873129" cy="262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E32D8E0-4C7C-41CC-B219-FC7FD7A1D15A}"/>
              </a:ext>
            </a:extLst>
          </p:cNvPr>
          <p:cNvSpPr/>
          <p:nvPr/>
        </p:nvSpPr>
        <p:spPr>
          <a:xfrm>
            <a:off x="6207660" y="6432709"/>
            <a:ext cx="1251474" cy="262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16C62C-6521-4F11-9C93-C2E48D477567}"/>
              </a:ext>
            </a:extLst>
          </p:cNvPr>
          <p:cNvSpPr/>
          <p:nvPr/>
        </p:nvSpPr>
        <p:spPr>
          <a:xfrm>
            <a:off x="9773152" y="4963331"/>
            <a:ext cx="1009654" cy="13122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97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1" grpId="0" animBg="1"/>
      <p:bldP spid="2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通过相关系分析选取合适的衍生变量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7C1234-8046-4536-86EB-C1F24296E10C}"/>
              </a:ext>
            </a:extLst>
          </p:cNvPr>
          <p:cNvGrpSpPr/>
          <p:nvPr/>
        </p:nvGrpSpPr>
        <p:grpSpPr>
          <a:xfrm>
            <a:off x="455140" y="3090804"/>
            <a:ext cx="11281719" cy="1023991"/>
            <a:chOff x="455140" y="5275210"/>
            <a:chExt cx="11281719" cy="102399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A448ED-3DBB-4C49-9CA7-0CFA2C24F55B}"/>
                </a:ext>
              </a:extLst>
            </p:cNvPr>
            <p:cNvGrpSpPr/>
            <p:nvPr/>
          </p:nvGrpSpPr>
          <p:grpSpPr>
            <a:xfrm>
              <a:off x="455140" y="5275210"/>
              <a:ext cx="11281719" cy="1023991"/>
              <a:chOff x="448322" y="2685927"/>
              <a:chExt cx="11281719" cy="174787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24B5E9-8FF4-405F-8A5F-2F715CCDE6B1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74787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C4765F-B679-4BA6-9A46-5FE7D25D4146}"/>
                  </a:ext>
                </a:extLst>
              </p:cNvPr>
              <p:cNvSpPr txBox="1"/>
              <p:nvPr/>
            </p:nvSpPr>
            <p:spPr>
              <a:xfrm>
                <a:off x="639601" y="2794163"/>
                <a:ext cx="9623648" cy="1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from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scipy.stats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import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pearsonr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pearsonr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Y)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39C58D-9B26-4047-BCA8-D0CA7448589B}"/>
                </a:ext>
              </a:extLst>
            </p:cNvPr>
            <p:cNvSpPr txBox="1"/>
            <p:nvPr/>
          </p:nvSpPr>
          <p:spPr>
            <a:xfrm>
              <a:off x="5458243" y="5427238"/>
              <a:ext cx="5264871" cy="77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scipy.stats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pearsonr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的相关性分析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70CA705-5A79-4AA2-8B3C-52A6EB79EEDA}"/>
              </a:ext>
            </a:extLst>
          </p:cNvPr>
          <p:cNvSpPr txBox="1"/>
          <p:nvPr/>
        </p:nvSpPr>
        <p:spPr>
          <a:xfrm>
            <a:off x="386606" y="2440627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皮尔逊相关系数的基本用法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49F0F9-22BC-4D46-99C4-2005E4B1399C}"/>
              </a:ext>
            </a:extLst>
          </p:cNvPr>
          <p:cNvGrpSpPr/>
          <p:nvPr/>
        </p:nvGrpSpPr>
        <p:grpSpPr>
          <a:xfrm>
            <a:off x="455139" y="4716403"/>
            <a:ext cx="11281719" cy="1388064"/>
            <a:chOff x="448322" y="2685927"/>
            <a:chExt cx="11281719" cy="2369325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24D488-7D88-410A-8868-FC2CCAD05053}"/>
                </a:ext>
              </a:extLst>
            </p:cNvPr>
            <p:cNvSpPr/>
            <p:nvPr/>
          </p:nvSpPr>
          <p:spPr>
            <a:xfrm>
              <a:off x="448322" y="2685927"/>
              <a:ext cx="11281719" cy="23693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459A249-CD27-4BE6-AC79-A51830B8DE2B}"/>
                </a:ext>
              </a:extLst>
            </p:cNvPr>
            <p:cNvSpPr txBox="1"/>
            <p:nvPr/>
          </p:nvSpPr>
          <p:spPr>
            <a:xfrm>
              <a:off x="639600" y="2794163"/>
              <a:ext cx="10964392" cy="206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corr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pearsonr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(abs(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(%)'][:-1]), abs(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成交量涨跌幅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1(%)'][:-1]))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通过公式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计算的相关系数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值为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corr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[0])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，显著性水平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值为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corr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[1]))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1988F84-F196-492C-80C9-E7E6640D5DD1}"/>
              </a:ext>
            </a:extLst>
          </p:cNvPr>
          <p:cNvSpPr txBox="1"/>
          <p:nvPr/>
        </p:nvSpPr>
        <p:spPr>
          <a:xfrm>
            <a:off x="386605" y="4066226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成交量涨跌幅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1(%)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和股价涨跌幅的相关性分析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D3B33E-8C52-4FAB-B428-FC3C9A0A86D8}"/>
              </a:ext>
            </a:extLst>
          </p:cNvPr>
          <p:cNvSpPr/>
          <p:nvPr/>
        </p:nvSpPr>
        <p:spPr>
          <a:xfrm>
            <a:off x="6838945" y="4824282"/>
            <a:ext cx="560921" cy="4022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130731-2564-4301-895D-F8627E97B911}"/>
              </a:ext>
            </a:extLst>
          </p:cNvPr>
          <p:cNvSpPr/>
          <p:nvPr/>
        </p:nvSpPr>
        <p:spPr>
          <a:xfrm>
            <a:off x="1479544" y="5202946"/>
            <a:ext cx="560921" cy="4022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70B8CF-25BA-4D33-BABE-1A4D09F0DF9A}"/>
              </a:ext>
            </a:extLst>
          </p:cNvPr>
          <p:cNvSpPr/>
          <p:nvPr/>
        </p:nvSpPr>
        <p:spPr>
          <a:xfrm>
            <a:off x="386605" y="6255932"/>
            <a:ext cx="11736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通过公式1计算的相关系数r值为0.36551512414546083，显著性水平P值为0.0051756026818819</a:t>
            </a:r>
          </a:p>
        </p:txBody>
      </p:sp>
    </p:spTree>
    <p:extLst>
      <p:ext uri="{BB962C8B-B14F-4D97-AF65-F5344CB8AC3E}">
        <p14:creationId xmlns:p14="http://schemas.microsoft.com/office/powerpoint/2010/main" val="263639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22" grpId="0"/>
      <p:bldP spid="23" grpId="0" animBg="1"/>
      <p:bldP spid="24" grpId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通过相关系分析选取合适的衍生变量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7C1234-8046-4536-86EB-C1F24296E10C}"/>
              </a:ext>
            </a:extLst>
          </p:cNvPr>
          <p:cNvGrpSpPr/>
          <p:nvPr/>
        </p:nvGrpSpPr>
        <p:grpSpPr>
          <a:xfrm>
            <a:off x="455140" y="3090804"/>
            <a:ext cx="11281719" cy="1023991"/>
            <a:chOff x="455140" y="5275210"/>
            <a:chExt cx="11281719" cy="102399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A448ED-3DBB-4C49-9CA7-0CFA2C24F55B}"/>
                </a:ext>
              </a:extLst>
            </p:cNvPr>
            <p:cNvGrpSpPr/>
            <p:nvPr/>
          </p:nvGrpSpPr>
          <p:grpSpPr>
            <a:xfrm>
              <a:off x="455140" y="5275210"/>
              <a:ext cx="11281719" cy="1023991"/>
              <a:chOff x="448322" y="2685927"/>
              <a:chExt cx="11281719" cy="1747879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24B5E9-8FF4-405F-8A5F-2F715CCDE6B1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174787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C4765F-B679-4BA6-9A46-5FE7D25D4146}"/>
                  </a:ext>
                </a:extLst>
              </p:cNvPr>
              <p:cNvSpPr txBox="1"/>
              <p:nvPr/>
            </p:nvSpPr>
            <p:spPr>
              <a:xfrm>
                <a:off x="639601" y="2794163"/>
                <a:ext cx="9623648" cy="1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from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scipy.stats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import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pearsonr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corr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pearsonr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(X, Y)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39C58D-9B26-4047-BCA8-D0CA7448589B}"/>
                </a:ext>
              </a:extLst>
            </p:cNvPr>
            <p:cNvSpPr txBox="1"/>
            <p:nvPr/>
          </p:nvSpPr>
          <p:spPr>
            <a:xfrm>
              <a:off x="5458243" y="5427238"/>
              <a:ext cx="5264871" cy="775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从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scipy.stats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pearsonr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功能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的相关性分析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70CA705-5A79-4AA2-8B3C-52A6EB79EEDA}"/>
              </a:ext>
            </a:extLst>
          </p:cNvPr>
          <p:cNvSpPr txBox="1"/>
          <p:nvPr/>
        </p:nvSpPr>
        <p:spPr>
          <a:xfrm>
            <a:off x="386606" y="2440627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皮尔逊相关系数的基本用法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449F0F9-22BC-4D46-99C4-2005E4B1399C}"/>
              </a:ext>
            </a:extLst>
          </p:cNvPr>
          <p:cNvGrpSpPr/>
          <p:nvPr/>
        </p:nvGrpSpPr>
        <p:grpSpPr>
          <a:xfrm>
            <a:off x="455139" y="4716403"/>
            <a:ext cx="11362929" cy="1000823"/>
            <a:chOff x="448322" y="2685927"/>
            <a:chExt cx="11362929" cy="1708333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24D488-7D88-410A-8868-FC2CCAD05053}"/>
                </a:ext>
              </a:extLst>
            </p:cNvPr>
            <p:cNvSpPr/>
            <p:nvPr/>
          </p:nvSpPr>
          <p:spPr>
            <a:xfrm>
              <a:off x="448322" y="2685927"/>
              <a:ext cx="11281719" cy="170833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459A249-CD27-4BE6-AC79-A51830B8DE2B}"/>
                </a:ext>
              </a:extLst>
            </p:cNvPr>
            <p:cNvSpPr txBox="1"/>
            <p:nvPr/>
          </p:nvSpPr>
          <p:spPr>
            <a:xfrm>
              <a:off x="529532" y="2794163"/>
              <a:ext cx="11281719" cy="1411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corr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pearsonr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(abs(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股价涨跌幅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(%)']), abs(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stock_table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成交量涨跌幅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2(%)']))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通过公式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相关系数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值为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corr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[0])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，显著性水平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值为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corr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[1]))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1988F84-F196-492C-80C9-E7E6640D5DD1}"/>
              </a:ext>
            </a:extLst>
          </p:cNvPr>
          <p:cNvSpPr txBox="1"/>
          <p:nvPr/>
        </p:nvSpPr>
        <p:spPr>
          <a:xfrm>
            <a:off x="386605" y="4066226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成交量涨跌幅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2(%)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和股价涨跌幅的相关性分析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370B8CF-25BA-4D33-BABE-1A4D09F0DF9A}"/>
              </a:ext>
            </a:extLst>
          </p:cNvPr>
          <p:cNvSpPr/>
          <p:nvPr/>
        </p:nvSpPr>
        <p:spPr>
          <a:xfrm>
            <a:off x="386605" y="5845363"/>
            <a:ext cx="11736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通过公式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相关系数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0.625340289632525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，显著性水平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1.5384348699954433e-07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5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数据可视化呈现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数据优化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7C1234-8046-4536-86EB-C1F24296E10C}"/>
              </a:ext>
            </a:extLst>
          </p:cNvPr>
          <p:cNvGrpSpPr/>
          <p:nvPr/>
        </p:nvGrpSpPr>
        <p:grpSpPr>
          <a:xfrm>
            <a:off x="422891" y="2571257"/>
            <a:ext cx="11609858" cy="1421929"/>
            <a:chOff x="455140" y="5275210"/>
            <a:chExt cx="11609858" cy="142192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A448ED-3DBB-4C49-9CA7-0CFA2C24F55B}"/>
                </a:ext>
              </a:extLst>
            </p:cNvPr>
            <p:cNvGrpSpPr/>
            <p:nvPr/>
          </p:nvGrpSpPr>
          <p:grpSpPr>
            <a:xfrm>
              <a:off x="455140" y="5275210"/>
              <a:ext cx="11609858" cy="1421929"/>
              <a:chOff x="448322" y="2685927"/>
              <a:chExt cx="11609858" cy="242713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24B5E9-8FF4-405F-8A5F-2F715CCDE6B1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242713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C4765F-B679-4BA6-9A46-5FE7D25D4146}"/>
                  </a:ext>
                </a:extLst>
              </p:cNvPr>
              <p:cNvSpPr txBox="1"/>
              <p:nvPr/>
            </p:nvSpPr>
            <p:spPr>
              <a:xfrm>
                <a:off x="580332" y="2794163"/>
                <a:ext cx="11477848" cy="2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target_columns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名称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股价涨跌幅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(%)',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成交量涨跌幅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2(%)']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stock_table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target_columns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final_table.rename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(columns={'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成交量涨跌幅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2(%)':'10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分钟成交量涨跌幅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(%)'})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39C58D-9B26-4047-BCA8-D0CA7448589B}"/>
                </a:ext>
              </a:extLst>
            </p:cNvPr>
            <p:cNvSpPr txBox="1"/>
            <p:nvPr/>
          </p:nvSpPr>
          <p:spPr>
            <a:xfrm>
              <a:off x="8340732" y="5394750"/>
              <a:ext cx="2318801" cy="403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选取所需要的列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8ABA401A-E9BA-46F0-915C-AF8A0A24F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688" y="4163403"/>
            <a:ext cx="5278624" cy="25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数据可视化呈现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数据可视化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7C1234-8046-4536-86EB-C1F24296E10C}"/>
              </a:ext>
            </a:extLst>
          </p:cNvPr>
          <p:cNvGrpSpPr/>
          <p:nvPr/>
        </p:nvGrpSpPr>
        <p:grpSpPr>
          <a:xfrm>
            <a:off x="455140" y="3090804"/>
            <a:ext cx="11281719" cy="1421929"/>
            <a:chOff x="455140" y="5275210"/>
            <a:chExt cx="11281719" cy="142192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A448ED-3DBB-4C49-9CA7-0CFA2C24F55B}"/>
                </a:ext>
              </a:extLst>
            </p:cNvPr>
            <p:cNvGrpSpPr/>
            <p:nvPr/>
          </p:nvGrpSpPr>
          <p:grpSpPr>
            <a:xfrm>
              <a:off x="455140" y="5275210"/>
              <a:ext cx="11281719" cy="1421929"/>
              <a:chOff x="448322" y="2685927"/>
              <a:chExt cx="11281719" cy="242713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24B5E9-8FF4-405F-8A5F-2F715CCDE6B1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242713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C4765F-B679-4BA6-9A46-5FE7D25D4146}"/>
                  </a:ext>
                </a:extLst>
              </p:cNvPr>
              <p:cNvSpPr txBox="1"/>
              <p:nvPr/>
            </p:nvSpPr>
            <p:spPr>
              <a:xfrm>
                <a:off x="639601" y="2794163"/>
                <a:ext cx="9623648" cy="2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matplotlib.pyplot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as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plt.rcParams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font.sans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-serif'] = ['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SimHei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plt.rcParams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axes.unicode_minus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 = False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39C58D-9B26-4047-BCA8-D0CA7448589B}"/>
                </a:ext>
              </a:extLst>
            </p:cNvPr>
            <p:cNvSpPr txBox="1"/>
            <p:nvPr/>
          </p:nvSpPr>
          <p:spPr>
            <a:xfrm>
              <a:off x="6958428" y="5380495"/>
              <a:ext cx="3921240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用来正常显示中文标签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解决负号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'-'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显示为方块的问题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70CA705-5A79-4AA2-8B3C-52A6EB79EEDA}"/>
              </a:ext>
            </a:extLst>
          </p:cNvPr>
          <p:cNvSpPr txBox="1"/>
          <p:nvPr/>
        </p:nvSpPr>
        <p:spPr>
          <a:xfrm>
            <a:off x="386606" y="2440627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基本设置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988F84-F196-492C-80C9-E7E6640D5DD1}"/>
              </a:ext>
            </a:extLst>
          </p:cNvPr>
          <p:cNvSpPr txBox="1"/>
          <p:nvPr/>
        </p:nvSpPr>
        <p:spPr>
          <a:xfrm>
            <a:off x="386605" y="4481092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绘制第一个折线图：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股价涨跌幅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(%)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80B0A2-1A56-4C18-AEE6-67DD0458FBEE}"/>
              </a:ext>
            </a:extLst>
          </p:cNvPr>
          <p:cNvGrpSpPr/>
          <p:nvPr/>
        </p:nvGrpSpPr>
        <p:grpSpPr>
          <a:xfrm>
            <a:off x="455139" y="5131270"/>
            <a:ext cx="11362929" cy="1379577"/>
            <a:chOff x="455139" y="5131270"/>
            <a:chExt cx="11362929" cy="137957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449F0F9-22BC-4D46-99C4-2005E4B1399C}"/>
                </a:ext>
              </a:extLst>
            </p:cNvPr>
            <p:cNvGrpSpPr/>
            <p:nvPr/>
          </p:nvGrpSpPr>
          <p:grpSpPr>
            <a:xfrm>
              <a:off x="455139" y="5131270"/>
              <a:ext cx="11362929" cy="1379577"/>
              <a:chOff x="448322" y="2685927"/>
              <a:chExt cx="11362929" cy="235483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F24D488-7D88-410A-8868-FC2CCAD05053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235483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459A249-CD27-4BE6-AC79-A51830B8DE2B}"/>
                  </a:ext>
                </a:extLst>
              </p:cNvPr>
              <p:cNvSpPr txBox="1"/>
              <p:nvPr/>
            </p:nvSpPr>
            <p:spPr>
              <a:xfrm>
                <a:off x="529532" y="2794163"/>
                <a:ext cx="11281719" cy="2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final_table.index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股价涨跌幅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(%)'].apply(lambda x: abs(x)), label='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股价涨跌幅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(%)', color='red')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(loc='upper left')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307D19B-C5CB-44B3-BDD7-81F4D534E34B}"/>
                </a:ext>
              </a:extLst>
            </p:cNvPr>
            <p:cNvSpPr txBox="1"/>
            <p:nvPr/>
          </p:nvSpPr>
          <p:spPr>
            <a:xfrm>
              <a:off x="7051562" y="5177670"/>
              <a:ext cx="3921240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设置图例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F7974B4-6426-47D0-86EF-3105F8CA369E}"/>
              </a:ext>
            </a:extLst>
          </p:cNvPr>
          <p:cNvSpPr/>
          <p:nvPr/>
        </p:nvSpPr>
        <p:spPr>
          <a:xfrm>
            <a:off x="3901011" y="5220081"/>
            <a:ext cx="6487588" cy="4022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8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/>
      <p:bldP spid="22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4306034"/>
            <a:ext cx="11281719" cy="619200"/>
            <a:chOff x="448322" y="2685927"/>
            <a:chExt cx="11281719" cy="6192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7"/>
              <a:ext cx="11281719" cy="6192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40362"/>
              <a:ext cx="5057695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4778735" y="2751070"/>
              <a:ext cx="660762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按照给定的一维数组和附加方法（累计求和）绘图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按照给定的一维数组和附加方法的图表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9258B-F01B-4B1E-B963-0CC14BF8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37088" y="1894309"/>
            <a:ext cx="3482134" cy="235240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B7D1C7F0-3D87-4B6D-813F-5C554D59EA14}"/>
              </a:ext>
            </a:extLst>
          </p:cNvPr>
          <p:cNvSpPr/>
          <p:nvPr/>
        </p:nvSpPr>
        <p:spPr>
          <a:xfrm>
            <a:off x="2132635" y="4408870"/>
            <a:ext cx="1263708" cy="366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89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数据可视化呈现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数据可视化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7C1234-8046-4536-86EB-C1F24296E10C}"/>
              </a:ext>
            </a:extLst>
          </p:cNvPr>
          <p:cNvGrpSpPr/>
          <p:nvPr/>
        </p:nvGrpSpPr>
        <p:grpSpPr>
          <a:xfrm>
            <a:off x="455140" y="3090804"/>
            <a:ext cx="11573571" cy="1765055"/>
            <a:chOff x="455140" y="5275210"/>
            <a:chExt cx="11573571" cy="176505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4A448ED-3DBB-4C49-9CA7-0CFA2C24F55B}"/>
                </a:ext>
              </a:extLst>
            </p:cNvPr>
            <p:cNvGrpSpPr/>
            <p:nvPr/>
          </p:nvGrpSpPr>
          <p:grpSpPr>
            <a:xfrm>
              <a:off x="455140" y="5275210"/>
              <a:ext cx="11573571" cy="1765055"/>
              <a:chOff x="448322" y="2685927"/>
              <a:chExt cx="11573571" cy="301282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024B5E9-8FF4-405F-8A5F-2F715CCDE6B1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301282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1C4765F-B679-4BA6-9A46-5FE7D25D4146}"/>
                  </a:ext>
                </a:extLst>
              </p:cNvPr>
              <p:cNvSpPr txBox="1"/>
              <p:nvPr/>
            </p:nvSpPr>
            <p:spPr>
              <a:xfrm>
                <a:off x="639600" y="2794163"/>
                <a:ext cx="11382293" cy="272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plt.twinx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plt.plot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final_table.index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final_table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['10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分钟成交量涨跌幅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(%)'].apply(lambda x: abs(x)), label='10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分钟成交量涨跌幅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(%)',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linestyle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='--')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plt.legend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(loc='upper right')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539C58D-9B26-4047-BCA8-D0CA7448589B}"/>
                </a:ext>
              </a:extLst>
            </p:cNvPr>
            <p:cNvSpPr txBox="1"/>
            <p:nvPr/>
          </p:nvSpPr>
          <p:spPr>
            <a:xfrm>
              <a:off x="6958428" y="5329693"/>
              <a:ext cx="3921240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生成双坐标轴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设置图例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70CA705-5A79-4AA2-8B3C-52A6EB79EEDA}"/>
              </a:ext>
            </a:extLst>
          </p:cNvPr>
          <p:cNvSpPr txBox="1"/>
          <p:nvPr/>
        </p:nvSpPr>
        <p:spPr>
          <a:xfrm>
            <a:off x="386606" y="2440627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绘制第二个折线图：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分钟成交量涨跌幅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(%)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988F84-F196-492C-80C9-E7E6640D5DD1}"/>
              </a:ext>
            </a:extLst>
          </p:cNvPr>
          <p:cNvSpPr txBox="1"/>
          <p:nvPr/>
        </p:nvSpPr>
        <p:spPr>
          <a:xfrm>
            <a:off x="386605" y="4785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设置图片标题，自动调整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坐标轴刻度的角度并展示图片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0BC37F-7068-4468-9087-43D7DB6D2665}"/>
              </a:ext>
            </a:extLst>
          </p:cNvPr>
          <p:cNvGrpSpPr/>
          <p:nvPr/>
        </p:nvGrpSpPr>
        <p:grpSpPr>
          <a:xfrm>
            <a:off x="455139" y="5419137"/>
            <a:ext cx="11362929" cy="1379577"/>
            <a:chOff x="455139" y="5419137"/>
            <a:chExt cx="11362929" cy="137957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449F0F9-22BC-4D46-99C4-2005E4B1399C}"/>
                </a:ext>
              </a:extLst>
            </p:cNvPr>
            <p:cNvGrpSpPr/>
            <p:nvPr/>
          </p:nvGrpSpPr>
          <p:grpSpPr>
            <a:xfrm>
              <a:off x="455139" y="5419137"/>
              <a:ext cx="11362929" cy="1379577"/>
              <a:chOff x="448322" y="2685927"/>
              <a:chExt cx="11362929" cy="235483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F24D488-7D88-410A-8868-FC2CCAD05053}"/>
                  </a:ext>
                </a:extLst>
              </p:cNvPr>
              <p:cNvSpPr/>
              <p:nvPr/>
            </p:nvSpPr>
            <p:spPr>
              <a:xfrm>
                <a:off x="448322" y="2685927"/>
                <a:ext cx="11281719" cy="235483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459A249-CD27-4BE6-AC79-A51830B8DE2B}"/>
                  </a:ext>
                </a:extLst>
              </p:cNvPr>
              <p:cNvSpPr txBox="1"/>
              <p:nvPr/>
            </p:nvSpPr>
            <p:spPr>
              <a:xfrm>
                <a:off x="529532" y="2794163"/>
                <a:ext cx="11281719" cy="206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plt.title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stock_name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plt.gcf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().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autofmt_xdate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plt.show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()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307D19B-C5CB-44B3-BDD7-81F4D534E34B}"/>
                </a:ext>
              </a:extLst>
            </p:cNvPr>
            <p:cNvSpPr txBox="1"/>
            <p:nvPr/>
          </p:nvSpPr>
          <p:spPr>
            <a:xfrm>
              <a:off x="7026162" y="5499481"/>
              <a:ext cx="3921240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设置标题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自动调整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坐标轴刻度的角度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展示图片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F7974B4-6426-47D0-86EF-3105F8CA369E}"/>
              </a:ext>
            </a:extLst>
          </p:cNvPr>
          <p:cNvSpPr/>
          <p:nvPr/>
        </p:nvSpPr>
        <p:spPr>
          <a:xfrm>
            <a:off x="3977210" y="3571545"/>
            <a:ext cx="7625131" cy="4022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62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1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数据可视化呈现</a:t>
            </a: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D98E591B-B8C1-4503-9178-AA51D53FCE20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数据可视化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F773D26-73B3-4C40-A060-C0C91B7B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03" y="2302518"/>
            <a:ext cx="6374523" cy="414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3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DD98389-DE83-4818-91FB-B4C78FF8F0B1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库简介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ADBB76-0479-4C8F-9580-4EA8CD3CC3CB}"/>
              </a:ext>
            </a:extLst>
          </p:cNvPr>
          <p:cNvSpPr txBox="1"/>
          <p:nvPr/>
        </p:nvSpPr>
        <p:spPr>
          <a:xfrm>
            <a:off x="747965" y="2512894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是一款非常强大的处理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工作簿的库。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21907A-94C5-42C3-9BA7-547124506C26}"/>
              </a:ext>
            </a:extLst>
          </p:cNvPr>
          <p:cNvSpPr/>
          <p:nvPr/>
        </p:nvSpPr>
        <p:spPr>
          <a:xfrm>
            <a:off x="747965" y="3208515"/>
            <a:ext cx="4282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www.xlwings.org/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1A7C4F-2AFC-4867-9A0C-5FCE769B04B4}"/>
              </a:ext>
            </a:extLst>
          </p:cNvPr>
          <p:cNvSpPr/>
          <p:nvPr/>
        </p:nvSpPr>
        <p:spPr>
          <a:xfrm>
            <a:off x="747965" y="3777438"/>
            <a:ext cx="811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https://docs.xlwings.org/en/stable/quickstart.html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A8AA54-B71E-4FD8-929B-E9141B7D8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7"/>
          <a:stretch/>
        </p:blipFill>
        <p:spPr>
          <a:xfrm>
            <a:off x="4196582" y="3208515"/>
            <a:ext cx="7533459" cy="333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库的引用和常规设置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959614"/>
            <a:chOff x="448322" y="2685927"/>
            <a:chExt cx="11281719" cy="95961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9596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xlwings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xw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xw.App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(visible=False)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6442590" y="2760122"/>
              <a:ext cx="4784649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xlwings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使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程序窗口隐藏在后台运行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53144FE-72FA-403F-8EDE-0B78089D29DC}"/>
              </a:ext>
            </a:extLst>
          </p:cNvPr>
          <p:cNvSpPr txBox="1"/>
          <p:nvPr/>
        </p:nvSpPr>
        <p:spPr>
          <a:xfrm>
            <a:off x="389714" y="4118754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CC7F991-CE0C-48EC-A752-A2CAEBD5904D}"/>
              </a:ext>
            </a:extLst>
          </p:cNvPr>
          <p:cNvGrpSpPr/>
          <p:nvPr/>
        </p:nvGrpSpPr>
        <p:grpSpPr>
          <a:xfrm>
            <a:off x="458248" y="4794337"/>
            <a:ext cx="11455807" cy="657561"/>
            <a:chOff x="448322" y="2685927"/>
            <a:chExt cx="11455807" cy="657561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6C06A2C-285B-4F36-B285-6B42F8A4815E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E391B49-BFC5-40BA-A207-E20B398A05F5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app.books.add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E3EDB98-7934-4F88-85A4-5D4E4076BB15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工作簿并命名为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7B4F2351-7D16-4153-BB8D-5E37FF946C3F}"/>
              </a:ext>
            </a:extLst>
          </p:cNvPr>
          <p:cNvSpPr txBox="1"/>
          <p:nvPr/>
        </p:nvSpPr>
        <p:spPr>
          <a:xfrm>
            <a:off x="389716" y="542504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创建新工作表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6BDCC22-9B65-435E-9160-555FB5478A53}"/>
              </a:ext>
            </a:extLst>
          </p:cNvPr>
          <p:cNvGrpSpPr/>
          <p:nvPr/>
        </p:nvGrpSpPr>
        <p:grpSpPr>
          <a:xfrm>
            <a:off x="458250" y="6100623"/>
            <a:ext cx="11455807" cy="657561"/>
            <a:chOff x="448322" y="2685927"/>
            <a:chExt cx="11455807" cy="6575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0DF6D4C-0271-4920-BB4F-5FB2173CF089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70744AE-AB35-49B4-8610-3EC94D1315E6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wb.sheets.add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新工作表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D0B5336-03C8-4EEA-B6EE-2A791CA2D811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创建新工作表并命名为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8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7" grpId="0"/>
      <p:bldP spid="2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pandas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库的交互：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导出表格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2868974" cy="1362254"/>
            <a:chOff x="448322" y="2685927"/>
            <a:chExt cx="12868974" cy="13622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13622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845924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pandas as pd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pd.DataFrame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([[1, 2], [2, 4], [3, 6]], columns=['x', 'y'])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sht.range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('A1').value = df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8532647" y="2776736"/>
              <a:ext cx="4784649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pandas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df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798820" y="4090142"/>
            <a:ext cx="1291238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A82A0F-303B-4637-80ED-E2845377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95" y="4963887"/>
            <a:ext cx="3919010" cy="162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3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2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Matplotlib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库的交互：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导出图片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943688" cy="2550410"/>
            <a:chOff x="448322" y="2685927"/>
            <a:chExt cx="11943688" cy="255041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25504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matplotlib.pyplot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 = [1, 2, 3]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 = [2, 4, 6]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(x, y)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sht.pictures.add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(fig, name='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图片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1', update=True, left=500)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7607361" y="2760122"/>
              <a:ext cx="4784649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matplotlib.pyplot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子库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绘制线图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#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CBC8250F-B88D-4F8B-A31F-3519388CE536}"/>
              </a:ext>
            </a:extLst>
          </p:cNvPr>
          <p:cNvSpPr/>
          <p:nvPr/>
        </p:nvSpPr>
        <p:spPr>
          <a:xfrm>
            <a:off x="798820" y="5218209"/>
            <a:ext cx="215121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B09AD1-22F5-4C2C-B53E-2B2162697914}"/>
              </a:ext>
            </a:extLst>
          </p:cNvPr>
          <p:cNvSpPr txBox="1"/>
          <p:nvPr/>
        </p:nvSpPr>
        <p:spPr>
          <a:xfrm>
            <a:off x="775692" y="5795548"/>
            <a:ext cx="1164210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name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用于指定图片名称，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update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用于是否更新图片数据，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left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用于设置图片位置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24A227-8151-4F91-B073-329C194EB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05"/>
          <a:stretch/>
        </p:blipFill>
        <p:spPr>
          <a:xfrm>
            <a:off x="6311507" y="3188711"/>
            <a:ext cx="5418534" cy="360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8" grpId="0" animBg="1"/>
      <p:bldP spid="2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库的基本用法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保存生成的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1825394"/>
            <a:chOff x="448322" y="2685927"/>
            <a:chExt cx="11281719" cy="182539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18253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wb.save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r'E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:\text.xlsx')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wb.save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('E:\\text.xlsx')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wb.close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app.quit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4823077" y="2833781"/>
              <a:ext cx="4784649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保存生成的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工作簿（方法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保存生成的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工作簿（方法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）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退出工作簿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退出程序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F4FEE9B-907D-4BBA-9D5E-F80E895F1968}"/>
              </a:ext>
            </a:extLst>
          </p:cNvPr>
          <p:cNvSpPr txBox="1"/>
          <p:nvPr/>
        </p:nvSpPr>
        <p:spPr>
          <a:xfrm>
            <a:off x="772639" y="5075065"/>
            <a:ext cx="1064647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绝对路径在书写时通常写两个反斜杠“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”，或在字符串前面加一个“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52DF18-4748-4CC0-B86F-3E49CD4B9627}"/>
              </a:ext>
            </a:extLst>
          </p:cNvPr>
          <p:cNvSpPr txBox="1"/>
          <p:nvPr/>
        </p:nvSpPr>
        <p:spPr>
          <a:xfrm>
            <a:off x="772639" y="5580525"/>
            <a:ext cx="1167517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相对路径在书写时只需写一个文件名，生成的文件存储在代码文件所在的文件夹里。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3186426-07A9-4E2C-B3DD-072CE84EB6D3}"/>
              </a:ext>
            </a:extLst>
          </p:cNvPr>
          <p:cNvSpPr/>
          <p:nvPr/>
        </p:nvSpPr>
        <p:spPr>
          <a:xfrm>
            <a:off x="1954007" y="3300605"/>
            <a:ext cx="1725364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6D8FC8D-232F-4C9B-B97B-C085032A6F74}"/>
              </a:ext>
            </a:extLst>
          </p:cNvPr>
          <p:cNvSpPr/>
          <p:nvPr/>
        </p:nvSpPr>
        <p:spPr>
          <a:xfrm>
            <a:off x="2152482" y="3693263"/>
            <a:ext cx="1725364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36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3" grpId="0"/>
      <p:bldP spid="17" grpId="0"/>
      <p:bldP spid="24" grpId="0" animBg="1"/>
      <p:bldP spid="2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实战：导出金融数据和图表至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EBE33D-B7F4-4065-8DAA-2B0604FF64EF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xlwings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库的引用和常规设置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D3E0DC-F7D5-44E7-8A2F-BADBA5BE6B62}"/>
              </a:ext>
            </a:extLst>
          </p:cNvPr>
          <p:cNvGrpSpPr/>
          <p:nvPr/>
        </p:nvGrpSpPr>
        <p:grpSpPr>
          <a:xfrm>
            <a:off x="455140" y="3175476"/>
            <a:ext cx="11281719" cy="959614"/>
            <a:chOff x="448322" y="2685927"/>
            <a:chExt cx="11281719" cy="95961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6E73AC6-4E02-4B8A-8C01-AF686138F81C}"/>
                </a:ext>
              </a:extLst>
            </p:cNvPr>
            <p:cNvSpPr/>
            <p:nvPr/>
          </p:nvSpPr>
          <p:spPr>
            <a:xfrm>
              <a:off x="448322" y="2685927"/>
              <a:ext cx="11281719" cy="9596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FA6B21A-EC5E-4CC6-BD81-A6A56A1387EB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xlwings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xw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xw.App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(visible=False)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6787C31-7AF8-4D9A-A948-0E1BCE631843}"/>
                </a:ext>
              </a:extLst>
            </p:cNvPr>
            <p:cNvSpPr txBox="1"/>
            <p:nvPr/>
          </p:nvSpPr>
          <p:spPr>
            <a:xfrm>
              <a:off x="6442590" y="2760122"/>
              <a:ext cx="4784649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xlwings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使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程序窗口隐藏在后台运行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8AF218C4-DE1F-4F00-9488-D0E56788A9B8}"/>
              </a:ext>
            </a:extLst>
          </p:cNvPr>
          <p:cNvSpPr txBox="1"/>
          <p:nvPr/>
        </p:nvSpPr>
        <p:spPr>
          <a:xfrm>
            <a:off x="389714" y="4118754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657F8B2-D6E0-4244-9C37-85E69BF9F576}"/>
              </a:ext>
            </a:extLst>
          </p:cNvPr>
          <p:cNvGrpSpPr/>
          <p:nvPr/>
        </p:nvGrpSpPr>
        <p:grpSpPr>
          <a:xfrm>
            <a:off x="458248" y="4794337"/>
            <a:ext cx="11455807" cy="657561"/>
            <a:chOff x="448322" y="2685927"/>
            <a:chExt cx="11455807" cy="65756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6A4E564-85DD-4BE7-B1AD-C09B78497A12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0D4A5A4-18CF-44D7-9B98-7AC69AEC388A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app.books.add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D1D2A75-8643-487D-AB45-C3615E05797A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创建新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工作簿并命名为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125ADF0A-6571-4F5D-BDFB-274F7457574B}"/>
              </a:ext>
            </a:extLst>
          </p:cNvPr>
          <p:cNvSpPr txBox="1"/>
          <p:nvPr/>
        </p:nvSpPr>
        <p:spPr>
          <a:xfrm>
            <a:off x="389716" y="5425040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创建新工作表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AEB3D28-ACAB-48AF-BAF6-0965B79D810C}"/>
              </a:ext>
            </a:extLst>
          </p:cNvPr>
          <p:cNvGrpSpPr/>
          <p:nvPr/>
        </p:nvGrpSpPr>
        <p:grpSpPr>
          <a:xfrm>
            <a:off x="458250" y="6100623"/>
            <a:ext cx="11455807" cy="657561"/>
            <a:chOff x="448322" y="2685927"/>
            <a:chExt cx="11455807" cy="6575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A56A4B-2551-4A62-9254-422664CC8AFE}"/>
                </a:ext>
              </a:extLst>
            </p:cNvPr>
            <p:cNvSpPr/>
            <p:nvPr/>
          </p:nvSpPr>
          <p:spPr>
            <a:xfrm>
              <a:off x="448322" y="2685927"/>
              <a:ext cx="11281719" cy="6575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C6665D9-2E7C-42C9-8EE2-78E40325A103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wb.sheets.add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stock_name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E8C0ACC-B887-4698-A51F-E9D9006A8D55}"/>
                </a:ext>
              </a:extLst>
            </p:cNvPr>
            <p:cNvSpPr txBox="1"/>
            <p:nvPr/>
          </p:nvSpPr>
          <p:spPr>
            <a:xfrm>
              <a:off x="6442591" y="2760122"/>
              <a:ext cx="5461538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创建新工作表并命名为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stock_name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15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2" grpId="0"/>
      <p:bldP spid="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实战：导出金融数据和图表至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final_table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金融数据导出到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281719" cy="601575"/>
            <a:chOff x="448322" y="2685927"/>
            <a:chExt cx="11281719" cy="601575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6015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84592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sht.range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('A1').value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final_table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5899334" y="2754750"/>
              <a:ext cx="4784649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final_table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工作表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60F6256-CEA0-4151-A2A3-A116D70CBA00}"/>
              </a:ext>
            </a:extLst>
          </p:cNvPr>
          <p:cNvSpPr txBox="1"/>
          <p:nvPr/>
        </p:nvSpPr>
        <p:spPr>
          <a:xfrm>
            <a:off x="386609" y="3740865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将可视化图表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导出到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当中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8AB14D7-5805-4498-82C4-A08D5082F4B3}"/>
              </a:ext>
            </a:extLst>
          </p:cNvPr>
          <p:cNvGrpSpPr/>
          <p:nvPr/>
        </p:nvGrpSpPr>
        <p:grpSpPr>
          <a:xfrm>
            <a:off x="455143" y="4416448"/>
            <a:ext cx="11281719" cy="2245609"/>
            <a:chOff x="448322" y="2685928"/>
            <a:chExt cx="11281719" cy="2069877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2CCF4B7-4BEA-41C5-94C9-78897B11B44C}"/>
                </a:ext>
              </a:extLst>
            </p:cNvPr>
            <p:cNvSpPr/>
            <p:nvPr/>
          </p:nvSpPr>
          <p:spPr>
            <a:xfrm>
              <a:off x="448322" y="2685928"/>
              <a:ext cx="11281719" cy="206987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4EFDF4-CE43-466A-88D4-DF21D396EA6C}"/>
                </a:ext>
              </a:extLst>
            </p:cNvPr>
            <p:cNvSpPr txBox="1"/>
            <p:nvPr/>
          </p:nvSpPr>
          <p:spPr>
            <a:xfrm>
              <a:off x="792001" y="2762629"/>
              <a:ext cx="8845924" cy="182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matplotlib.pyplot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as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plt.figure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  </a:t>
              </a:r>
            </a:p>
            <a:p>
              <a:pPr>
                <a:lnSpc>
                  <a:spcPts val="3000"/>
                </a:lnSpc>
              </a:pP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sht.pictures.add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(fig, name='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图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1', update=True, left=500)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02BF33-0DE1-422D-831F-42E4F515A461}"/>
                </a:ext>
              </a:extLst>
            </p:cNvPr>
            <p:cNvSpPr txBox="1"/>
            <p:nvPr/>
          </p:nvSpPr>
          <p:spPr>
            <a:xfrm>
              <a:off x="5899334" y="2754750"/>
              <a:ext cx="5823886" cy="1825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matplotlib.pyplot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子库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将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导入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sht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工作表   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A15A140-DDEF-444D-B988-E5DA4F0B4BA5}"/>
              </a:ext>
            </a:extLst>
          </p:cNvPr>
          <p:cNvSpPr txBox="1"/>
          <p:nvPr/>
        </p:nvSpPr>
        <p:spPr>
          <a:xfrm>
            <a:off x="798819" y="5466253"/>
            <a:ext cx="4784649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忽略数据可视化代码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2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2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D18120-DDDC-4FD9-B9EE-C318F4426423}"/>
              </a:ext>
            </a:extLst>
          </p:cNvPr>
          <p:cNvSpPr txBox="1"/>
          <p:nvPr/>
        </p:nvSpPr>
        <p:spPr>
          <a:xfrm>
            <a:off x="386606" y="2499893"/>
            <a:ext cx="1164210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保存生成的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20E5755-EF5F-46DE-8206-4077CE12E03E}"/>
              </a:ext>
            </a:extLst>
          </p:cNvPr>
          <p:cNvGrpSpPr/>
          <p:nvPr/>
        </p:nvGrpSpPr>
        <p:grpSpPr>
          <a:xfrm>
            <a:off x="455140" y="3175476"/>
            <a:ext cx="11625398" cy="2163934"/>
            <a:chOff x="448322" y="2685927"/>
            <a:chExt cx="11625398" cy="216393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77F3294-71E0-4157-BF0E-29001DEA9866}"/>
                </a:ext>
              </a:extLst>
            </p:cNvPr>
            <p:cNvSpPr/>
            <p:nvPr/>
          </p:nvSpPr>
          <p:spPr>
            <a:xfrm>
              <a:off x="448322" y="2685927"/>
              <a:ext cx="11281719" cy="21639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1AAF535-0868-48EF-B807-823AF317D6F0}"/>
                </a:ext>
              </a:extLst>
            </p:cNvPr>
            <p:cNvSpPr txBox="1"/>
            <p:nvPr/>
          </p:nvSpPr>
          <p:spPr>
            <a:xfrm>
              <a:off x="792001" y="2762629"/>
              <a:ext cx="8062152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wb.save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金融数据分析及可视化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.xlsx')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wb.close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app.quit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金融数据分析及可视化于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生成完毕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5BB1F7F-0A47-4D1A-9BC7-59A9F57748E7}"/>
                </a:ext>
              </a:extLst>
            </p:cNvPr>
            <p:cNvSpPr txBox="1"/>
            <p:nvPr/>
          </p:nvSpPr>
          <p:spPr>
            <a:xfrm>
              <a:off x="7068896" y="2729262"/>
              <a:ext cx="5004824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保存生成的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Excel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工作簿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退出工作簿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退出程序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输出提示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TextBox 4">
            <a:extLst>
              <a:ext uri="{FF2B5EF4-FFF2-40B4-BE49-F238E27FC236}">
                <a16:creationId xmlns:a16="http://schemas.microsoft.com/office/drawing/2014/main" id="{079B6B08-FA38-457A-A7E1-E23E3BC2F516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实战：导出金融数据和图表至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DD775B-4325-4366-8BEF-01CD5366BC51}"/>
              </a:ext>
            </a:extLst>
          </p:cNvPr>
          <p:cNvGrpSpPr/>
          <p:nvPr/>
        </p:nvGrpSpPr>
        <p:grpSpPr>
          <a:xfrm>
            <a:off x="455140" y="4306033"/>
            <a:ext cx="11281719" cy="1430737"/>
            <a:chOff x="448322" y="2685926"/>
            <a:chExt cx="11281719" cy="143073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8CCFE9-2B06-4BE8-82D9-D6DBE71BDF91}"/>
                </a:ext>
              </a:extLst>
            </p:cNvPr>
            <p:cNvSpPr/>
            <p:nvPr/>
          </p:nvSpPr>
          <p:spPr>
            <a:xfrm>
              <a:off x="448322" y="2685926"/>
              <a:ext cx="11281719" cy="143073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2DDF71-68E5-427E-9328-02A6581BB2BC}"/>
                </a:ext>
              </a:extLst>
            </p:cNvPr>
            <p:cNvSpPr txBox="1"/>
            <p:nvPr/>
          </p:nvSpPr>
          <p:spPr>
            <a:xfrm>
              <a:off x="792001" y="2740362"/>
              <a:ext cx="5057695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plt.plot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y.cumsum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plt.grid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(False)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plt.axis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('equal')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9C5A5EB-EED7-4F13-A1C9-55299DE32509}"/>
                </a:ext>
              </a:extLst>
            </p:cNvPr>
            <p:cNvSpPr txBox="1"/>
            <p:nvPr/>
          </p:nvSpPr>
          <p:spPr>
            <a:xfrm>
              <a:off x="4778735" y="2751070"/>
              <a:ext cx="6607628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按照给定的一维数组和附加方法（累计求和）绘图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关闭网格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两个轴使用相同刻度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23E2D7E-8293-4111-B423-DD8294D8E1DA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无网格和相同轴刻度的图表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F9258B-F01B-4B1E-B963-0CC14BF8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8007" y="1894309"/>
            <a:ext cx="3400295" cy="2352406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14A906D-EDFC-42D1-AACD-E5C55C43E723}"/>
              </a:ext>
            </a:extLst>
          </p:cNvPr>
          <p:cNvSpPr/>
          <p:nvPr/>
        </p:nvSpPr>
        <p:spPr>
          <a:xfrm>
            <a:off x="820590" y="4782704"/>
            <a:ext cx="2075010" cy="7891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60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工作簿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079B6B08-FA38-457A-A7E1-E23E3BC2F516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实战：导出金融数据和图表至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Excel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工作簿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5E46ED-977F-44FC-80E5-5D6F7E3F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973" y="2482978"/>
            <a:ext cx="6764054" cy="420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5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1642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金融数据分析及可视化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079B6B08-FA38-457A-A7E1-E23E3BC2F516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策略深化思路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空心弧 5">
            <a:extLst>
              <a:ext uri="{FF2B5EF4-FFF2-40B4-BE49-F238E27FC236}">
                <a16:creationId xmlns:a16="http://schemas.microsoft.com/office/drawing/2014/main" id="{C9899393-576E-41D0-B080-ED4D65DCB360}"/>
              </a:ext>
            </a:extLst>
          </p:cNvPr>
          <p:cNvSpPr/>
          <p:nvPr/>
        </p:nvSpPr>
        <p:spPr>
          <a:xfrm>
            <a:off x="-4294346" y="1802040"/>
            <a:ext cx="5656255" cy="5656255"/>
          </a:xfrm>
          <a:prstGeom prst="blockArc">
            <a:avLst>
              <a:gd name="adj1" fmla="val 18900000"/>
              <a:gd name="adj2" fmla="val 2700000"/>
              <a:gd name="adj3" fmla="val 382"/>
            </a:avLst>
          </a:prstGeom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214A626-C298-4741-91B1-F1DA1320C96D}"/>
              </a:ext>
            </a:extLst>
          </p:cNvPr>
          <p:cNvSpPr/>
          <p:nvPr/>
        </p:nvSpPr>
        <p:spPr>
          <a:xfrm>
            <a:off x="1038062" y="2949971"/>
            <a:ext cx="10691980" cy="840097"/>
          </a:xfrm>
          <a:custGeom>
            <a:avLst/>
            <a:gdLst>
              <a:gd name="connsiteX0" fmla="*/ 0 w 7174389"/>
              <a:gd name="connsiteY0" fmla="*/ 0 h 840097"/>
              <a:gd name="connsiteX1" fmla="*/ 7174389 w 7174389"/>
              <a:gd name="connsiteY1" fmla="*/ 0 h 840097"/>
              <a:gd name="connsiteX2" fmla="*/ 7174389 w 7174389"/>
              <a:gd name="connsiteY2" fmla="*/ 840097 h 840097"/>
              <a:gd name="connsiteX3" fmla="*/ 0 w 7174389"/>
              <a:gd name="connsiteY3" fmla="*/ 840097 h 840097"/>
              <a:gd name="connsiteX4" fmla="*/ 0 w 7174389"/>
              <a:gd name="connsiteY4" fmla="*/ 0 h 84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389" h="840097">
                <a:moveTo>
                  <a:pt x="0" y="0"/>
                </a:moveTo>
                <a:lnTo>
                  <a:pt x="7174389" y="0"/>
                </a:lnTo>
                <a:lnTo>
                  <a:pt x="7174389" y="840097"/>
                </a:lnTo>
                <a:lnTo>
                  <a:pt x="0" y="8400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6827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设置动态时间区间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FC05EE4C-D5D5-4FE1-A914-793229669504}"/>
              </a:ext>
            </a:extLst>
          </p:cNvPr>
          <p:cNvSpPr/>
          <p:nvPr/>
        </p:nvSpPr>
        <p:spPr>
          <a:xfrm>
            <a:off x="1343435" y="4210118"/>
            <a:ext cx="10386605" cy="840097"/>
          </a:xfrm>
          <a:custGeom>
            <a:avLst/>
            <a:gdLst>
              <a:gd name="connsiteX0" fmla="*/ 0 w 6869014"/>
              <a:gd name="connsiteY0" fmla="*/ 0 h 840097"/>
              <a:gd name="connsiteX1" fmla="*/ 6869014 w 6869014"/>
              <a:gd name="connsiteY1" fmla="*/ 0 h 840097"/>
              <a:gd name="connsiteX2" fmla="*/ 6869014 w 6869014"/>
              <a:gd name="connsiteY2" fmla="*/ 840097 h 840097"/>
              <a:gd name="connsiteX3" fmla="*/ 0 w 6869014"/>
              <a:gd name="connsiteY3" fmla="*/ 840097 h 840097"/>
              <a:gd name="connsiteX4" fmla="*/ 0 w 6869014"/>
              <a:gd name="connsiteY4" fmla="*/ 0 h 84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9014" h="840097">
                <a:moveTo>
                  <a:pt x="0" y="0"/>
                </a:moveTo>
                <a:lnTo>
                  <a:pt x="6869014" y="0"/>
                </a:lnTo>
                <a:lnTo>
                  <a:pt x="6869014" y="840097"/>
                </a:lnTo>
                <a:lnTo>
                  <a:pt x="0" y="840097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6827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考虑不同因子的影响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2BC3555-E509-461E-9D24-AB30FF1822C4}"/>
              </a:ext>
            </a:extLst>
          </p:cNvPr>
          <p:cNvSpPr/>
          <p:nvPr/>
        </p:nvSpPr>
        <p:spPr>
          <a:xfrm>
            <a:off x="1038062" y="5470264"/>
            <a:ext cx="10691980" cy="840097"/>
          </a:xfrm>
          <a:custGeom>
            <a:avLst/>
            <a:gdLst>
              <a:gd name="connsiteX0" fmla="*/ 0 w 7174389"/>
              <a:gd name="connsiteY0" fmla="*/ 0 h 840097"/>
              <a:gd name="connsiteX1" fmla="*/ 7174389 w 7174389"/>
              <a:gd name="connsiteY1" fmla="*/ 0 h 840097"/>
              <a:gd name="connsiteX2" fmla="*/ 7174389 w 7174389"/>
              <a:gd name="connsiteY2" fmla="*/ 840097 h 840097"/>
              <a:gd name="connsiteX3" fmla="*/ 0 w 7174389"/>
              <a:gd name="connsiteY3" fmla="*/ 840097 h 840097"/>
              <a:gd name="connsiteX4" fmla="*/ 0 w 7174389"/>
              <a:gd name="connsiteY4" fmla="*/ 0 h 84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4389" h="840097">
                <a:moveTo>
                  <a:pt x="0" y="0"/>
                </a:moveTo>
                <a:lnTo>
                  <a:pt x="7174389" y="0"/>
                </a:lnTo>
                <a:lnTo>
                  <a:pt x="7174389" y="840097"/>
                </a:lnTo>
                <a:lnTo>
                  <a:pt x="0" y="8400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66827" tIns="71120" rIns="71120" bIns="71120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通过实时数据获取多家公司的实时信息</a:t>
            </a: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B895C65-0022-4E23-8F10-4311D1BBBCA8}"/>
              </a:ext>
            </a:extLst>
          </p:cNvPr>
          <p:cNvGrpSpPr/>
          <p:nvPr/>
        </p:nvGrpSpPr>
        <p:grpSpPr>
          <a:xfrm>
            <a:off x="513000" y="2844959"/>
            <a:ext cx="1050122" cy="1050122"/>
            <a:chOff x="513000" y="2515348"/>
            <a:chExt cx="1050122" cy="105012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39A0B69-86BD-40C2-9845-1478F10244F8}"/>
                </a:ext>
              </a:extLst>
            </p:cNvPr>
            <p:cNvSpPr/>
            <p:nvPr/>
          </p:nvSpPr>
          <p:spPr>
            <a:xfrm>
              <a:off x="513000" y="2515348"/>
              <a:ext cx="1050122" cy="105012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4923E1-8A3D-45A4-BC6F-77825C293EC9}"/>
                </a:ext>
              </a:extLst>
            </p:cNvPr>
            <p:cNvSpPr txBox="1"/>
            <p:nvPr/>
          </p:nvSpPr>
          <p:spPr>
            <a:xfrm>
              <a:off x="854110" y="2824418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7DEC002-D369-4130-BF09-8D3F28320704}"/>
              </a:ext>
            </a:extLst>
          </p:cNvPr>
          <p:cNvGrpSpPr/>
          <p:nvPr/>
        </p:nvGrpSpPr>
        <p:grpSpPr>
          <a:xfrm>
            <a:off x="818375" y="4105106"/>
            <a:ext cx="1050122" cy="1050122"/>
            <a:chOff x="818375" y="3775495"/>
            <a:chExt cx="1050122" cy="1050122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F3E664A-2A36-489E-8347-DA7E2939AD0C}"/>
                </a:ext>
              </a:extLst>
            </p:cNvPr>
            <p:cNvSpPr/>
            <p:nvPr/>
          </p:nvSpPr>
          <p:spPr>
            <a:xfrm>
              <a:off x="818375" y="3775495"/>
              <a:ext cx="1050122" cy="105012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11E4E9F-B8AD-4D33-ACC2-29613F988696}"/>
                </a:ext>
              </a:extLst>
            </p:cNvPr>
            <p:cNvSpPr txBox="1"/>
            <p:nvPr/>
          </p:nvSpPr>
          <p:spPr>
            <a:xfrm>
              <a:off x="1174672" y="4060212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5E2E85D-BAA4-450C-B191-880C6DA9D77F}"/>
              </a:ext>
            </a:extLst>
          </p:cNvPr>
          <p:cNvGrpSpPr/>
          <p:nvPr/>
        </p:nvGrpSpPr>
        <p:grpSpPr>
          <a:xfrm>
            <a:off x="513000" y="5365252"/>
            <a:ext cx="1050122" cy="1050122"/>
            <a:chOff x="513000" y="5035641"/>
            <a:chExt cx="1050122" cy="105012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D042874-5547-412E-95B6-8D698BF60B6E}"/>
                </a:ext>
              </a:extLst>
            </p:cNvPr>
            <p:cNvSpPr/>
            <p:nvPr/>
          </p:nvSpPr>
          <p:spPr>
            <a:xfrm>
              <a:off x="513000" y="5035641"/>
              <a:ext cx="1050122" cy="1050122"/>
            </a:xfrm>
            <a:prstGeom prst="ellipse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8BAE417-A6AC-48E3-9C69-0D197CDE1F04}"/>
                </a:ext>
              </a:extLst>
            </p:cNvPr>
            <p:cNvSpPr txBox="1"/>
            <p:nvPr/>
          </p:nvSpPr>
          <p:spPr>
            <a:xfrm>
              <a:off x="854110" y="5327435"/>
              <a:ext cx="3738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36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8" grpId="0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0181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9711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数据可视化基础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一维数据集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pyplot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子库中的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plot()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3168CC-8106-4EF5-9207-F94B31878317}"/>
              </a:ext>
            </a:extLst>
          </p:cNvPr>
          <p:cNvSpPr txBox="1"/>
          <p:nvPr/>
        </p:nvSpPr>
        <p:spPr>
          <a:xfrm>
            <a:off x="766161" y="2499893"/>
            <a:ext cx="1122989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坐标（横坐标）的列表或者数组。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值：包含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坐标（纵坐标）的列表或者数组。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B38B8B-E4B8-4AE8-B6A7-F291971F8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83826"/>
              </p:ext>
            </p:extLst>
          </p:nvPr>
        </p:nvGraphicFramePr>
        <p:xfrm>
          <a:off x="500147" y="4479412"/>
          <a:ext cx="11229894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3196">
                  <a:extLst>
                    <a:ext uri="{9D8B030D-6E8A-4147-A177-3AD203B41FA5}">
                      <a16:colId xmlns:a16="http://schemas.microsoft.com/office/drawing/2014/main" val="3207509550"/>
                    </a:ext>
                  </a:extLst>
                </a:gridCol>
                <a:gridCol w="2948752">
                  <a:extLst>
                    <a:ext uri="{9D8B030D-6E8A-4147-A177-3AD203B41FA5}">
                      <a16:colId xmlns:a16="http://schemas.microsoft.com/office/drawing/2014/main" val="1235618470"/>
                    </a:ext>
                  </a:extLst>
                </a:gridCol>
                <a:gridCol w="3081934">
                  <a:extLst>
                    <a:ext uri="{9D8B030D-6E8A-4147-A177-3AD203B41FA5}">
                      <a16:colId xmlns:a16="http://schemas.microsoft.com/office/drawing/2014/main" val="1075023364"/>
                    </a:ext>
                  </a:extLst>
                </a:gridCol>
                <a:gridCol w="3446012">
                  <a:extLst>
                    <a:ext uri="{9D8B030D-6E8A-4147-A177-3AD203B41FA5}">
                      <a16:colId xmlns:a16="http://schemas.microsoft.com/office/drawing/2014/main" val="1621794557"/>
                    </a:ext>
                  </a:extLst>
                </a:gridCol>
              </a:tblGrid>
              <a:tr h="2912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78241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empty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返回当前坐标轴极限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tight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使所有数据可见（缩小限值）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20488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关闭坐标轴线和标签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</a:t>
                      </a:r>
                      <a:endPara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使所有数据可见（使用数据限值）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36552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equal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使用等刻度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[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xmin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xmax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ymin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, </a:t>
                      </a:r>
                      <a:r>
                        <a:rPr lang="en-US" altLang="zh-CN" sz="1800" b="1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ymax</a:t>
                      </a: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]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将设置限制为给定的（一组）值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478220"/>
                  </a:ext>
                </a:extLst>
              </a:tr>
              <a:tr h="295281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scaled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通过尺寸变化平衡刻度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88707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EAD51F3-FBCE-4E61-BC21-C5D18210A1F9}"/>
              </a:ext>
            </a:extLst>
          </p:cNvPr>
          <p:cNvSpPr txBox="1"/>
          <p:nvPr/>
        </p:nvSpPr>
        <p:spPr>
          <a:xfrm flipH="1">
            <a:off x="388690" y="3645315"/>
            <a:ext cx="1089701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plt.axis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选项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959885-8666-4D72-A0FA-8ECA4A47E0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8007" y="1894309"/>
            <a:ext cx="3400295" cy="23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67542</TotalTime>
  <Words>8008</Words>
  <Application>Microsoft Office PowerPoint</Application>
  <PresentationFormat>宽屏</PresentationFormat>
  <Paragraphs>1206</Paragraphs>
  <Slides>82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0" baseType="lpstr">
      <vt:lpstr>微软雅黑</vt:lpstr>
      <vt:lpstr>Arial</vt:lpstr>
      <vt:lpstr>Calibri</vt:lpstr>
      <vt:lpstr>Cambria Math</vt:lpstr>
      <vt:lpstr>Gill Sans MT</vt:lpstr>
      <vt:lpstr>Wingdings</vt:lpstr>
      <vt:lpstr>Wingdings 2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Huang Y</cp:lastModifiedBy>
  <cp:revision>1337</cp:revision>
  <dcterms:created xsi:type="dcterms:W3CDTF">2016-03-12T16:08:20Z</dcterms:created>
  <dcterms:modified xsi:type="dcterms:W3CDTF">2020-05-26T06:09:00Z</dcterms:modified>
</cp:coreProperties>
</file>