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notesMasterIdLst>
    <p:notesMasterId r:id="rId63"/>
  </p:notesMasterIdLst>
  <p:sldIdLst>
    <p:sldId id="256" r:id="rId2"/>
    <p:sldId id="465" r:id="rId3"/>
    <p:sldId id="650" r:id="rId4"/>
    <p:sldId id="652" r:id="rId5"/>
    <p:sldId id="651" r:id="rId6"/>
    <p:sldId id="653" r:id="rId7"/>
    <p:sldId id="654" r:id="rId8"/>
    <p:sldId id="655" r:id="rId9"/>
    <p:sldId id="656" r:id="rId10"/>
    <p:sldId id="657" r:id="rId11"/>
    <p:sldId id="658" r:id="rId12"/>
    <p:sldId id="660" r:id="rId13"/>
    <p:sldId id="661" r:id="rId14"/>
    <p:sldId id="662" r:id="rId15"/>
    <p:sldId id="659" r:id="rId16"/>
    <p:sldId id="663" r:id="rId17"/>
    <p:sldId id="665" r:id="rId18"/>
    <p:sldId id="664" r:id="rId19"/>
    <p:sldId id="666" r:id="rId20"/>
    <p:sldId id="646" r:id="rId21"/>
    <p:sldId id="667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47" r:id="rId32"/>
    <p:sldId id="503" r:id="rId33"/>
    <p:sldId id="677" r:id="rId34"/>
    <p:sldId id="678" r:id="rId35"/>
    <p:sldId id="679" r:id="rId36"/>
    <p:sldId id="681" r:id="rId37"/>
    <p:sldId id="680" r:id="rId38"/>
    <p:sldId id="683" r:id="rId39"/>
    <p:sldId id="648" r:id="rId40"/>
    <p:sldId id="682" r:id="rId41"/>
    <p:sldId id="684" r:id="rId42"/>
    <p:sldId id="685" r:id="rId43"/>
    <p:sldId id="686" r:id="rId44"/>
    <p:sldId id="687" r:id="rId45"/>
    <p:sldId id="688" r:id="rId46"/>
    <p:sldId id="689" r:id="rId47"/>
    <p:sldId id="649" r:id="rId48"/>
    <p:sldId id="704" r:id="rId49"/>
    <p:sldId id="690" r:id="rId50"/>
    <p:sldId id="693" r:id="rId51"/>
    <p:sldId id="705" r:id="rId52"/>
    <p:sldId id="698" r:id="rId53"/>
    <p:sldId id="707" r:id="rId54"/>
    <p:sldId id="708" r:id="rId55"/>
    <p:sldId id="709" r:id="rId56"/>
    <p:sldId id="710" r:id="rId57"/>
    <p:sldId id="711" r:id="rId58"/>
    <p:sldId id="712" r:id="rId59"/>
    <p:sldId id="715" r:id="rId60"/>
    <p:sldId id="714" r:id="rId61"/>
    <p:sldId id="327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48E3E2-4EDC-421E-A817-08906C1AAF32}">
          <p14:sldIdLst>
            <p14:sldId id="256"/>
            <p14:sldId id="465"/>
            <p14:sldId id="650"/>
            <p14:sldId id="652"/>
            <p14:sldId id="651"/>
            <p14:sldId id="653"/>
            <p14:sldId id="654"/>
            <p14:sldId id="655"/>
            <p14:sldId id="656"/>
            <p14:sldId id="657"/>
            <p14:sldId id="658"/>
            <p14:sldId id="660"/>
            <p14:sldId id="661"/>
            <p14:sldId id="662"/>
            <p14:sldId id="659"/>
            <p14:sldId id="663"/>
            <p14:sldId id="665"/>
            <p14:sldId id="664"/>
            <p14:sldId id="666"/>
            <p14:sldId id="646"/>
            <p14:sldId id="667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47"/>
            <p14:sldId id="503"/>
            <p14:sldId id="677"/>
            <p14:sldId id="678"/>
            <p14:sldId id="679"/>
            <p14:sldId id="681"/>
            <p14:sldId id="680"/>
            <p14:sldId id="683"/>
            <p14:sldId id="648"/>
            <p14:sldId id="682"/>
            <p14:sldId id="684"/>
            <p14:sldId id="685"/>
            <p14:sldId id="686"/>
            <p14:sldId id="687"/>
            <p14:sldId id="688"/>
            <p14:sldId id="689"/>
            <p14:sldId id="649"/>
            <p14:sldId id="704"/>
            <p14:sldId id="690"/>
            <p14:sldId id="693"/>
            <p14:sldId id="705"/>
            <p14:sldId id="698"/>
            <p14:sldId id="707"/>
            <p14:sldId id="708"/>
            <p14:sldId id="709"/>
            <p14:sldId id="710"/>
            <p14:sldId id="711"/>
            <p14:sldId id="712"/>
            <p14:sldId id="715"/>
            <p14:sldId id="714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5714" autoAdjust="0"/>
  </p:normalViewPr>
  <p:slideViewPr>
    <p:cSldViewPr snapToGrid="0">
      <p:cViewPr varScale="1">
        <p:scale>
          <a:sx n="74" d="100"/>
          <a:sy n="74" d="100"/>
        </p:scale>
        <p:origin x="230" y="58"/>
      </p:cViewPr>
      <p:guideLst>
        <p:guide orient="horz" pos="2160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A7C70-9C87-4AC3-991A-2093AF40E234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94051-DC1A-431C-AF9D-FAB16DA19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404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1594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231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207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162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489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800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26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544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57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2702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04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001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572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9061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829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412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9372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73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125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656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591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335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341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9321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95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46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311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0387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845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9277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1875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9446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33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050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唯一的区别就在于中间的“</a:t>
            </a:r>
            <a:r>
              <a:rPr lang="en-US" altLang="zh-CN" b="0" dirty="0" err="1"/>
              <a:t>rtt</a:t>
            </a:r>
            <a:r>
              <a:rPr lang="en-US" altLang="zh-CN" b="0" dirty="0"/>
              <a:t>=</a:t>
            </a:r>
            <a:r>
              <a:rPr lang="zh-CN" altLang="en-US" b="0" dirty="0"/>
              <a:t>”之后的数字。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3620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88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3761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202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7876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592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902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130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528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980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359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89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5921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07663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1786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5502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2609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640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920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25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95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838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618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794051-DC1A-431C-AF9D-FAB16DA1948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01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4798243"/>
            <a:ext cx="11262867" cy="159232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7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9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0DBE74-A5B3-4162-86AA-62A9A5D1CEB7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3"/>
            <a:ext cx="691721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9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BCC5F-1905-421B-A468-70C16EDC7812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675728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7200899" y="599725"/>
            <a:ext cx="4545121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280512-98DC-41FA-BF90-9E87F217571D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5" y="5951813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6" y="5956139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95279-4C0E-43E4-8821-3BA537DCAD1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5956139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02088"/>
            <a:ext cx="11290860" cy="1298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EC1843-D98F-4246-A2AA-1C216820927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4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4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698B-6EE1-42D0-9D8E-3F975B951F6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225089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225089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92605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E63A-CC31-42DA-BA98-2F647A592B91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F80E-7A20-46FC-8B0C-0775CC58B0F2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6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6774E-2C17-4BD5-82DF-662444ADCE0A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8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F9F42F-7B30-47D3-A8DE-5034ED3EE9FB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B7B3-E940-4FEF-9337-D3E4903C0CBE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54AAE0-CCD0-4E5C-92E4-D3FE69A20D50}" type="datetime1">
              <a:rPr lang="en-US" smtClean="0"/>
              <a:t>6/1/2020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3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9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ws.sogou.com/news?mode=1&amp;sort=0&amp;fixrank=1&amp;query=%E9%98%BF%E9%87%8C%E5%B7%B4%E5%B7%B4&amp;shid=djt1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sina.com.cn/?q=%E9%98%BF%E9%87%8C%E5%B7%B4%E5%B7%B4&amp;range=all&amp;c=news&amp;sort=time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191" y="5150873"/>
            <a:ext cx="11167615" cy="1084569"/>
          </a:xfrm>
        </p:spPr>
        <p:txBody>
          <a:bodyPr>
            <a:noAutofit/>
          </a:bodyPr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哈尔滨工业大学经济与管理学院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黄莹莹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3CAF60F-2810-4034-8D0A-4143516F524A}"/>
              </a:ext>
            </a:extLst>
          </p:cNvPr>
          <p:cNvSpPr txBox="1">
            <a:spLocks/>
          </p:cNvSpPr>
          <p:nvPr/>
        </p:nvSpPr>
        <p:spPr>
          <a:xfrm>
            <a:off x="512191" y="3123527"/>
            <a:ext cx="11167615" cy="6109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A16A15-9840-46BF-849D-494B14303970}"/>
              </a:ext>
            </a:extLst>
          </p:cNvPr>
          <p:cNvSpPr/>
          <p:nvPr/>
        </p:nvSpPr>
        <p:spPr>
          <a:xfrm>
            <a:off x="2007378" y="1776005"/>
            <a:ext cx="817723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Python</a:t>
            </a:r>
            <a:r>
              <a:rPr lang="zh-CN" altLang="en-US" sz="6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金融大数据分析</a:t>
            </a:r>
            <a:endParaRPr lang="zh-CN" altLang="en-US" sz="6000" dirty="0">
              <a:solidFill>
                <a:schemeClr val="accent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E407461-7C0A-4225-A40A-E94A6FD258C6}"/>
              </a:ext>
            </a:extLst>
          </p:cNvPr>
          <p:cNvSpPr/>
          <p:nvPr/>
        </p:nvSpPr>
        <p:spPr>
          <a:xfrm>
            <a:off x="3008459" y="3244334"/>
            <a:ext cx="61750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金融数据挖掘案例实战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949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5F07C-E418-4184-8EF3-D19F01D4FC2B}"/>
              </a:ext>
            </a:extLst>
          </p:cNvPr>
          <p:cNvGrpSpPr/>
          <p:nvPr/>
        </p:nvGrpSpPr>
        <p:grpSpPr>
          <a:xfrm>
            <a:off x="455140" y="2596974"/>
            <a:ext cx="12004755" cy="1778049"/>
            <a:chOff x="448322" y="2685927"/>
            <a:chExt cx="12004755" cy="177804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17FFC2-468F-44FF-8CA5-12B9B42E7F61}"/>
                </a:ext>
              </a:extLst>
            </p:cNvPr>
            <p:cNvSpPr/>
            <p:nvPr/>
          </p:nvSpPr>
          <p:spPr>
            <a:xfrm>
              <a:off x="448322" y="2685927"/>
              <a:ext cx="11281719" cy="17780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902600-8758-4021-A388-7DA5DB2FD07C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'&lt;h3 class="c-title"&gt;.*?&gt;(.*?)&lt;/a&gt;'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print(title)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9B28BE-9219-4E29-8EC5-CF2E262661AA}"/>
                </a:ext>
              </a:extLst>
            </p:cNvPr>
            <p:cNvSpPr txBox="1"/>
            <p:nvPr/>
          </p:nvSpPr>
          <p:spPr>
            <a:xfrm>
              <a:off x="7351925" y="2777429"/>
              <a:ext cx="5101152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中获取新闻的标题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提取百度新闻信息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提取百度新闻的标题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C6B17A-51E8-485D-B4A2-12B17A76B0B8}"/>
              </a:ext>
            </a:extLst>
          </p:cNvPr>
          <p:cNvSpPr/>
          <p:nvPr/>
        </p:nvSpPr>
        <p:spPr>
          <a:xfrm>
            <a:off x="2159533" y="3136490"/>
            <a:ext cx="3065610" cy="292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016875-F355-4D93-B04E-81F1646FC655}"/>
              </a:ext>
            </a:extLst>
          </p:cNvPr>
          <p:cNvSpPr/>
          <p:nvPr/>
        </p:nvSpPr>
        <p:spPr>
          <a:xfrm>
            <a:off x="5710836" y="3158262"/>
            <a:ext cx="646421" cy="2816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DDA0F8-8D8F-4C86-B234-E1D457AC6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0"/>
          <a:stretch/>
        </p:blipFill>
        <p:spPr>
          <a:xfrm>
            <a:off x="1209198" y="4489019"/>
            <a:ext cx="3931099" cy="21986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D4FF39-9216-465E-90BC-D472487E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191" y="4448329"/>
            <a:ext cx="3646487" cy="2279997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198DF5B-6BFE-4F37-932B-AE5AFDF34EF0}"/>
              </a:ext>
            </a:extLst>
          </p:cNvPr>
          <p:cNvSpPr/>
          <p:nvPr/>
        </p:nvSpPr>
        <p:spPr>
          <a:xfrm>
            <a:off x="1224333" y="4510791"/>
            <a:ext cx="138823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69DD94-204C-458B-94AA-8041F7964761}"/>
              </a:ext>
            </a:extLst>
          </p:cNvPr>
          <p:cNvSpPr/>
          <p:nvPr/>
        </p:nvSpPr>
        <p:spPr>
          <a:xfrm>
            <a:off x="1486616" y="6400799"/>
            <a:ext cx="33129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8344465-6322-4EA6-BCE7-446FD68CE1C1}"/>
              </a:ext>
            </a:extLst>
          </p:cNvPr>
          <p:cNvSpPr/>
          <p:nvPr/>
        </p:nvSpPr>
        <p:spPr>
          <a:xfrm>
            <a:off x="2019562" y="6091768"/>
            <a:ext cx="11819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E886FD-B0B0-4AB6-A70D-3F7956F08A41}"/>
              </a:ext>
            </a:extLst>
          </p:cNvPr>
          <p:cNvSpPr/>
          <p:nvPr/>
        </p:nvSpPr>
        <p:spPr>
          <a:xfrm>
            <a:off x="7472731" y="4478134"/>
            <a:ext cx="138823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2E9C87-1D3C-4584-8FAA-904D2DB79318}"/>
              </a:ext>
            </a:extLst>
          </p:cNvPr>
          <p:cNvSpPr/>
          <p:nvPr/>
        </p:nvSpPr>
        <p:spPr>
          <a:xfrm>
            <a:off x="7735011" y="6444339"/>
            <a:ext cx="33129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47E57C-B1F4-4BC0-B1A7-07B8488BEA7C}"/>
              </a:ext>
            </a:extLst>
          </p:cNvPr>
          <p:cNvSpPr/>
          <p:nvPr/>
        </p:nvSpPr>
        <p:spPr>
          <a:xfrm>
            <a:off x="8278843" y="6135308"/>
            <a:ext cx="11819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94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 animBg="1"/>
      <p:bldP spid="17" grpId="0" animBg="1"/>
      <p:bldP spid="18" grpId="0" animBg="1"/>
      <p:bldP spid="23" grpId="0" animBg="1"/>
      <p:bldP spid="24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5F07C-E418-4184-8EF3-D19F01D4FC2B}"/>
              </a:ext>
            </a:extLst>
          </p:cNvPr>
          <p:cNvGrpSpPr/>
          <p:nvPr/>
        </p:nvGrpSpPr>
        <p:grpSpPr>
          <a:xfrm>
            <a:off x="455140" y="2596974"/>
            <a:ext cx="12004755" cy="1778049"/>
            <a:chOff x="448322" y="2685927"/>
            <a:chExt cx="12004755" cy="177804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17FFC2-468F-44FF-8CA5-12B9B42E7F61}"/>
                </a:ext>
              </a:extLst>
            </p:cNvPr>
            <p:cNvSpPr/>
            <p:nvPr/>
          </p:nvSpPr>
          <p:spPr>
            <a:xfrm>
              <a:off x="448322" y="2685927"/>
              <a:ext cx="11281719" cy="17780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902600-8758-4021-A388-7DA5DB2FD07C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'&lt;h3 class="c-title"&gt;.*?&gt;(.*?)&lt;/a&gt;'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print(title)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9B28BE-9219-4E29-8EC5-CF2E262661AA}"/>
                </a:ext>
              </a:extLst>
            </p:cNvPr>
            <p:cNvSpPr txBox="1"/>
            <p:nvPr/>
          </p:nvSpPr>
          <p:spPr>
            <a:xfrm>
              <a:off x="7351925" y="2777429"/>
              <a:ext cx="5101152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中获取新闻的标题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提取百度新闻信息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提取百度新闻的标题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C6B17A-51E8-485D-B4A2-12B17A76B0B8}"/>
              </a:ext>
            </a:extLst>
          </p:cNvPr>
          <p:cNvSpPr/>
          <p:nvPr/>
        </p:nvSpPr>
        <p:spPr>
          <a:xfrm>
            <a:off x="2159533" y="3136490"/>
            <a:ext cx="3065610" cy="292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016875-F355-4D93-B04E-81F1646FC655}"/>
              </a:ext>
            </a:extLst>
          </p:cNvPr>
          <p:cNvSpPr/>
          <p:nvPr/>
        </p:nvSpPr>
        <p:spPr>
          <a:xfrm>
            <a:off x="5710836" y="3158262"/>
            <a:ext cx="646421" cy="2816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9F62C65-E49F-4AB2-9A4F-EB301F4E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0" y="4732568"/>
            <a:ext cx="11274901" cy="1365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591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5F07C-E418-4184-8EF3-D19F01D4FC2B}"/>
              </a:ext>
            </a:extLst>
          </p:cNvPr>
          <p:cNvGrpSpPr/>
          <p:nvPr/>
        </p:nvGrpSpPr>
        <p:grpSpPr>
          <a:xfrm>
            <a:off x="455140" y="2596974"/>
            <a:ext cx="12004755" cy="2606397"/>
            <a:chOff x="448322" y="2685927"/>
            <a:chExt cx="12004755" cy="2606397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17FFC2-468F-44FF-8CA5-12B9B42E7F61}"/>
                </a:ext>
              </a:extLst>
            </p:cNvPr>
            <p:cNvSpPr/>
            <p:nvPr/>
          </p:nvSpPr>
          <p:spPr>
            <a:xfrm>
              <a:off x="448322" y="2685927"/>
              <a:ext cx="11281719" cy="26063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902600-8758-4021-A388-7DA5DB2FD07C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p_info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'&lt;p class="c-author"&gt;(.*?)&lt;/p&gt;'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info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p_info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'&lt;h3 class="c-title"&gt;.*?&lt;a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="(.*?)"'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'&lt;h3 class="c-title"&gt;.*?&gt;(.*?)&lt;/a&gt;'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9B28BE-9219-4E29-8EC5-CF2E262661AA}"/>
                </a:ext>
              </a:extLst>
            </p:cNvPr>
            <p:cNvSpPr txBox="1"/>
            <p:nvPr/>
          </p:nvSpPr>
          <p:spPr>
            <a:xfrm>
              <a:off x="7351925" y="2777429"/>
              <a:ext cx="5101152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p_info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中获取新闻的来源和日期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info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中获取新闻的标题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提取百度新闻信息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提取百度新闻信息的总代码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百度新闻数据清洗并打印输出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百度新闻标题的清洗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89E3D6-0D89-4B19-9082-70F08705F823}"/>
              </a:ext>
            </a:extLst>
          </p:cNvPr>
          <p:cNvSpPr txBox="1"/>
          <p:nvPr/>
        </p:nvSpPr>
        <p:spPr>
          <a:xfrm>
            <a:off x="389823" y="2438543"/>
            <a:ext cx="795951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：标题首尾含有换行符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和空格；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：标题中间含有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等无效字符。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898D2EB-1DBC-442B-A095-85916027E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9" y="3859972"/>
            <a:ext cx="11274901" cy="1365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0AD13E11-E9AD-4790-8E0F-A931A755D35D}"/>
              </a:ext>
            </a:extLst>
          </p:cNvPr>
          <p:cNvSpPr/>
          <p:nvPr/>
        </p:nvSpPr>
        <p:spPr>
          <a:xfrm>
            <a:off x="657391" y="3892630"/>
            <a:ext cx="703323" cy="2112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FA893A-4BF7-499F-AE27-5DE54C9515EC}"/>
              </a:ext>
            </a:extLst>
          </p:cNvPr>
          <p:cNvSpPr/>
          <p:nvPr/>
        </p:nvSpPr>
        <p:spPr>
          <a:xfrm>
            <a:off x="6547105" y="3892630"/>
            <a:ext cx="585216" cy="2112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5C4E6B-4CBA-4DA5-A965-BA2B0C5AC2FF}"/>
              </a:ext>
            </a:extLst>
          </p:cNvPr>
          <p:cNvSpPr/>
          <p:nvPr/>
        </p:nvSpPr>
        <p:spPr>
          <a:xfrm>
            <a:off x="3784365" y="3892630"/>
            <a:ext cx="348723" cy="2112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8DE450-5B1A-4105-995D-43DC84F99879}"/>
              </a:ext>
            </a:extLst>
          </p:cNvPr>
          <p:cNvSpPr/>
          <p:nvPr/>
        </p:nvSpPr>
        <p:spPr>
          <a:xfrm>
            <a:off x="4817012" y="3892630"/>
            <a:ext cx="449932" cy="2112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672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8" grpId="0" animBg="1"/>
      <p:bldP spid="8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5F07C-E418-4184-8EF3-D19F01D4FC2B}"/>
              </a:ext>
            </a:extLst>
          </p:cNvPr>
          <p:cNvGrpSpPr/>
          <p:nvPr/>
        </p:nvGrpSpPr>
        <p:grpSpPr>
          <a:xfrm>
            <a:off x="466026" y="2647017"/>
            <a:ext cx="11725974" cy="1485169"/>
            <a:chOff x="448322" y="2685927"/>
            <a:chExt cx="11725974" cy="148516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17FFC2-468F-44FF-8CA5-12B9B42E7F61}"/>
                </a:ext>
              </a:extLst>
            </p:cNvPr>
            <p:cNvSpPr/>
            <p:nvPr/>
          </p:nvSpPr>
          <p:spPr>
            <a:xfrm>
              <a:off x="448322" y="2685927"/>
              <a:ext cx="11281719" cy="14851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902600-8758-4021-A388-7DA5DB2FD07C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range(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(title)):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].strip()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re.sub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('&lt;.*?&gt;', '',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9B28BE-9219-4E29-8EC5-CF2E262661AA}"/>
                </a:ext>
              </a:extLst>
            </p:cNvPr>
            <p:cNvSpPr txBox="1"/>
            <p:nvPr/>
          </p:nvSpPr>
          <p:spPr>
            <a:xfrm>
              <a:off x="5487190" y="2811996"/>
              <a:ext cx="6687106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到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(title)-1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strip()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函数去除标题中的换行符和空格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函数去除标题中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&lt;&gt;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之间的内容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百度新闻数据清洗并打印输出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百度新闻标题的清洗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C6B17A-51E8-485D-B4A2-12B17A76B0B8}"/>
              </a:ext>
            </a:extLst>
          </p:cNvPr>
          <p:cNvSpPr/>
          <p:nvPr/>
        </p:nvSpPr>
        <p:spPr>
          <a:xfrm>
            <a:off x="3168543" y="3222128"/>
            <a:ext cx="815629" cy="2786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016875-F355-4D93-B04E-81F1646FC655}"/>
              </a:ext>
            </a:extLst>
          </p:cNvPr>
          <p:cNvSpPr/>
          <p:nvPr/>
        </p:nvSpPr>
        <p:spPr>
          <a:xfrm>
            <a:off x="2306381" y="3596823"/>
            <a:ext cx="829504" cy="27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46C3C2-E0C4-4004-A994-E63A1FED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872" y="4296225"/>
            <a:ext cx="5534025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8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百度新闻数据清洗并打印输出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百度新闻来源和日期的清洗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89E3D6-0D89-4B19-9082-70F08705F823}"/>
              </a:ext>
            </a:extLst>
          </p:cNvPr>
          <p:cNvSpPr txBox="1"/>
          <p:nvPr/>
        </p:nvSpPr>
        <p:spPr>
          <a:xfrm>
            <a:off x="389823" y="2438543"/>
            <a:ext cx="795951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：夹杂很多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标签信息；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：来源和日期连在一起；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：来源和日期的首尾均含有换行符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和空格。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3825725-A483-4415-8BBA-81BDF992A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14" y="4260419"/>
            <a:ext cx="11274901" cy="23472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DB5C586-CE3B-4F75-99F9-7BABDC4CE2F7}"/>
              </a:ext>
            </a:extLst>
          </p:cNvPr>
          <p:cNvSpPr/>
          <p:nvPr/>
        </p:nvSpPr>
        <p:spPr>
          <a:xfrm>
            <a:off x="451641" y="4577973"/>
            <a:ext cx="11245174" cy="189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1057BD-D83A-4DCF-9EE0-294332FDA0F7}"/>
              </a:ext>
            </a:extLst>
          </p:cNvPr>
          <p:cNvSpPr/>
          <p:nvPr/>
        </p:nvSpPr>
        <p:spPr>
          <a:xfrm>
            <a:off x="592077" y="4271306"/>
            <a:ext cx="1258495" cy="1847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60A73FA-615D-4B45-901A-D31B9DF73544}"/>
              </a:ext>
            </a:extLst>
          </p:cNvPr>
          <p:cNvSpPr/>
          <p:nvPr/>
        </p:nvSpPr>
        <p:spPr>
          <a:xfrm>
            <a:off x="4098351" y="6098374"/>
            <a:ext cx="4697305" cy="1895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14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9" grpId="0" animBg="1"/>
      <p:bldP spid="20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5F07C-E418-4184-8EF3-D19F01D4FC2B}"/>
              </a:ext>
            </a:extLst>
          </p:cNvPr>
          <p:cNvGrpSpPr/>
          <p:nvPr/>
        </p:nvGrpSpPr>
        <p:grpSpPr>
          <a:xfrm>
            <a:off x="388690" y="2608531"/>
            <a:ext cx="11725974" cy="3347608"/>
            <a:chOff x="448322" y="2685927"/>
            <a:chExt cx="11725974" cy="3347608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17FFC2-468F-44FF-8CA5-12B9B42E7F61}"/>
                </a:ext>
              </a:extLst>
            </p:cNvPr>
            <p:cNvSpPr/>
            <p:nvPr/>
          </p:nvSpPr>
          <p:spPr>
            <a:xfrm>
              <a:off x="448322" y="2685927"/>
              <a:ext cx="11281719" cy="334760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902600-8758-4021-A388-7DA5DB2FD07C}"/>
                </a:ext>
              </a:extLst>
            </p:cNvPr>
            <p:cNvSpPr txBox="1"/>
            <p:nvPr/>
          </p:nvSpPr>
          <p:spPr>
            <a:xfrm>
              <a:off x="792001" y="2773020"/>
              <a:ext cx="8279867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source = []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 = []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range(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(info)):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info[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re.sub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('&lt;.*?&gt;', '', info[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source.append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(info[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].split('&amp;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nbsp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nbsp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;')[0])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date.append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(info[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].split('&amp;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nbsp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nbsp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;')[1])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source[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source[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].strip()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].strip()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9B28BE-9219-4E29-8EC5-CF2E262661AA}"/>
                </a:ext>
              </a:extLst>
            </p:cNvPr>
            <p:cNvSpPr txBox="1"/>
            <p:nvPr/>
          </p:nvSpPr>
          <p:spPr>
            <a:xfrm>
              <a:off x="5487190" y="2811996"/>
              <a:ext cx="6687106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创建空列表来储存分割后的来源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创建空列表来储存分割后的日期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到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(info)-1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函数去除来源和信息中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&lt;&gt;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之间的内容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append()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函数添加来源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append()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函数添加日期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函数去除来源中的换行符和空格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函数去除信息中的换行符和空格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百度新闻数据清洗并打印输出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百度新闻来源和日期的清洗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262B2C-38CF-4AF5-A7FA-11E9BBC206B0}"/>
              </a:ext>
            </a:extLst>
          </p:cNvPr>
          <p:cNvSpPr/>
          <p:nvPr/>
        </p:nvSpPr>
        <p:spPr>
          <a:xfrm>
            <a:off x="1057975" y="3916983"/>
            <a:ext cx="4297797" cy="3134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C31D24-0BCE-4EB4-8FE6-B612ACD26DFC}"/>
              </a:ext>
            </a:extLst>
          </p:cNvPr>
          <p:cNvSpPr/>
          <p:nvPr/>
        </p:nvSpPr>
        <p:spPr>
          <a:xfrm>
            <a:off x="1057975" y="4293221"/>
            <a:ext cx="6148368" cy="7228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C5D813-CE50-48F5-BAEC-67B8F0BA505B}"/>
              </a:ext>
            </a:extLst>
          </p:cNvPr>
          <p:cNvSpPr/>
          <p:nvPr/>
        </p:nvSpPr>
        <p:spPr>
          <a:xfrm>
            <a:off x="1057975" y="5087733"/>
            <a:ext cx="3590647" cy="72287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1EE709-9C79-4D70-9454-82A99C56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26" y="6042717"/>
            <a:ext cx="9286875" cy="257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3A12C8-0BE2-408F-935A-C8694EA92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97" y="6321264"/>
            <a:ext cx="10544175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8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5F07C-E418-4184-8EF3-D19F01D4FC2B}"/>
              </a:ext>
            </a:extLst>
          </p:cNvPr>
          <p:cNvGrpSpPr/>
          <p:nvPr/>
        </p:nvGrpSpPr>
        <p:grpSpPr>
          <a:xfrm>
            <a:off x="388690" y="2608531"/>
            <a:ext cx="11389220" cy="1074469"/>
            <a:chOff x="448322" y="2685927"/>
            <a:chExt cx="11389220" cy="107446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17FFC2-468F-44FF-8CA5-12B9B42E7F61}"/>
                </a:ext>
              </a:extLst>
            </p:cNvPr>
            <p:cNvSpPr/>
            <p:nvPr/>
          </p:nvSpPr>
          <p:spPr>
            <a:xfrm>
              <a:off x="448322" y="2685927"/>
              <a:ext cx="11281719" cy="10744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902600-8758-4021-A388-7DA5DB2FD07C}"/>
                </a:ext>
              </a:extLst>
            </p:cNvPr>
            <p:cNvSpPr txBox="1"/>
            <p:nvPr/>
          </p:nvSpPr>
          <p:spPr>
            <a:xfrm>
              <a:off x="703101" y="2773020"/>
              <a:ext cx="8279867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print(str(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+ 1) + '.' +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'(' +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'-' + source[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')')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9B28BE-9219-4E29-8EC5-CF2E262661AA}"/>
                </a:ext>
              </a:extLst>
            </p:cNvPr>
            <p:cNvSpPr txBox="1"/>
            <p:nvPr/>
          </p:nvSpPr>
          <p:spPr>
            <a:xfrm>
              <a:off x="8844579" y="2778209"/>
              <a:ext cx="2992963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输出标题、日期和来源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输出网址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百度新闻数据清洗并打印输出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百度新闻数据的打印输出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AB2B5C-35E4-469B-8AAF-03B8B7EC2C7B}"/>
              </a:ext>
            </a:extLst>
          </p:cNvPr>
          <p:cNvSpPr/>
          <p:nvPr/>
        </p:nvSpPr>
        <p:spPr>
          <a:xfrm>
            <a:off x="388690" y="3808553"/>
            <a:ext cx="9593510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是数字，所以字符串拼接时要用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函数进行转换；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是从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开始的，所以要写成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str(i+1)</a:t>
            </a:r>
          </a:p>
        </p:txBody>
      </p:sp>
    </p:spTree>
    <p:extLst>
      <p:ext uri="{BB962C8B-B14F-4D97-AF65-F5344CB8AC3E}">
        <p14:creationId xmlns:p14="http://schemas.microsoft.com/office/powerpoint/2010/main" val="381486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百度新闻数据清洗并打印输出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百度新闻数据清洗并打印输出的总代码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80A934D-07B8-4148-B852-CAD019A6B8F4}"/>
              </a:ext>
            </a:extLst>
          </p:cNvPr>
          <p:cNvGrpSpPr/>
          <p:nvPr/>
        </p:nvGrpSpPr>
        <p:grpSpPr>
          <a:xfrm>
            <a:off x="388690" y="2557730"/>
            <a:ext cx="11955710" cy="4258091"/>
            <a:chOff x="448322" y="2685926"/>
            <a:chExt cx="11955710" cy="4258091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D05D19D-CE7F-48F2-A2A6-885AD18F2C96}"/>
                </a:ext>
              </a:extLst>
            </p:cNvPr>
            <p:cNvSpPr/>
            <p:nvPr/>
          </p:nvSpPr>
          <p:spPr>
            <a:xfrm>
              <a:off x="448322" y="2685926"/>
              <a:ext cx="11281719" cy="418052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57780FE-EDF0-4287-8842-82BD7CADD040}"/>
                </a:ext>
              </a:extLst>
            </p:cNvPr>
            <p:cNvSpPr txBox="1"/>
            <p:nvPr/>
          </p:nvSpPr>
          <p:spPr>
            <a:xfrm>
              <a:off x="792001" y="2722220"/>
              <a:ext cx="9664166" cy="4221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source = []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 = []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range(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(info)):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].strip()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re.sub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('&lt;.*?&gt;', '',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info[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re.sub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('&lt;.*?&gt;', '', info[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source.append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(info[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].split('&amp;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nbsp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nbsp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;')[0])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date.append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(info[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].split('&amp;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nbsp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nbsp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;')[1])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source[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source[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].strip()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].strip()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print(str(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+ 1) + '.' +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'(' +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'-' + source[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')')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C4C8AC6-AD57-4071-9E8F-1A0053F54E5A}"/>
                </a:ext>
              </a:extLst>
            </p:cNvPr>
            <p:cNvSpPr txBox="1"/>
            <p:nvPr/>
          </p:nvSpPr>
          <p:spPr>
            <a:xfrm>
              <a:off x="5487190" y="2761196"/>
              <a:ext cx="6916842" cy="407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创建空列表来储存分割后的来源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创建空列表来储存分割后的日期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到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(info)-1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strip()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函数去除标题中的换行符和空格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函数去除标题中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&lt;&gt;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之间的内容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函数去除来源和信息中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&lt;&gt;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之间的内容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append()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函数添加来源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append()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函数添加日期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函数去除来源中的换行符和空格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函数去除信息中的换行符和空格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       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输出标题、日期和来源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输出网址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66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百度新闻数据清洗并打印输出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百度新闻数据清洗并打印输出的总代码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0040BFB-DB52-44EF-B27C-3C236718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415" y="2506572"/>
            <a:ext cx="7348267" cy="41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403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378257" y="2975836"/>
            <a:ext cx="6567322" cy="78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百度新闻数据挖掘实战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BFCDA5-693A-4015-B9C4-1E759DD52C6D}"/>
              </a:ext>
            </a:extLst>
          </p:cNvPr>
          <p:cNvSpPr/>
          <p:nvPr/>
        </p:nvSpPr>
        <p:spPr>
          <a:xfrm>
            <a:off x="7549834" y="3588312"/>
            <a:ext cx="356168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提取新闻信息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FB646-8879-4024-94E9-F8430C038572}"/>
              </a:ext>
            </a:extLst>
          </p:cNvPr>
          <p:cNvSpPr/>
          <p:nvPr/>
        </p:nvSpPr>
        <p:spPr>
          <a:xfrm>
            <a:off x="7549835" y="4250624"/>
            <a:ext cx="440542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信息清洗并打印输出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34269C-2ED7-4AF1-B863-A492696BEE35}"/>
              </a:ext>
            </a:extLst>
          </p:cNvPr>
          <p:cNvSpPr/>
          <p:nvPr/>
        </p:nvSpPr>
        <p:spPr>
          <a:xfrm>
            <a:off x="7549833" y="2910520"/>
            <a:ext cx="3561681" cy="662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获取网页源代码</a:t>
            </a:r>
          </a:p>
        </p:txBody>
      </p:sp>
    </p:spTree>
    <p:extLst>
      <p:ext uri="{BB962C8B-B14F-4D97-AF65-F5344CB8AC3E}">
        <p14:creationId xmlns:p14="http://schemas.microsoft.com/office/powerpoint/2010/main" val="32577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555173" y="2974875"/>
            <a:ext cx="6411684" cy="152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批量获取多家公司信息并生成数据报告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FB646-8879-4024-94E9-F8430C038572}"/>
              </a:ext>
            </a:extLst>
          </p:cNvPr>
          <p:cNvSpPr/>
          <p:nvPr/>
        </p:nvSpPr>
        <p:spPr>
          <a:xfrm>
            <a:off x="7282545" y="3695451"/>
            <a:ext cx="451756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生成数据报告文本文件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34269C-2ED7-4AF1-B863-A492696BEE35}"/>
              </a:ext>
            </a:extLst>
          </p:cNvPr>
          <p:cNvSpPr/>
          <p:nvPr/>
        </p:nvSpPr>
        <p:spPr>
          <a:xfrm>
            <a:off x="7282543" y="3010093"/>
            <a:ext cx="45175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批量获取多家公司信息</a:t>
            </a:r>
          </a:p>
        </p:txBody>
      </p:sp>
    </p:spTree>
    <p:extLst>
      <p:ext uri="{BB962C8B-B14F-4D97-AF65-F5344CB8AC3E}">
        <p14:creationId xmlns:p14="http://schemas.microsoft.com/office/powerpoint/2010/main" val="1783358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批量获取多家公司百度新闻信息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C0209B-841A-4173-8A62-DDD67ADE4B26}"/>
              </a:ext>
            </a:extLst>
          </p:cNvPr>
          <p:cNvSpPr/>
          <p:nvPr/>
        </p:nvSpPr>
        <p:spPr>
          <a:xfrm>
            <a:off x="457200" y="2552831"/>
            <a:ext cx="11252199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完成阿里巴巴百度新闻的数据挖掘后，如果要做另外一家公司的新闻数据挖掘该怎么办呢？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C28157E-987F-4BEC-BEB4-DC18A2CF9B38}"/>
              </a:ext>
            </a:extLst>
          </p:cNvPr>
          <p:cNvSpPr/>
          <p:nvPr/>
        </p:nvSpPr>
        <p:spPr>
          <a:xfrm>
            <a:off x="457200" y="4753999"/>
            <a:ext cx="9161482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但是如果有几十家公司的新闻数据需要挖掘该怎么办呢？</a:t>
            </a:r>
          </a:p>
        </p:txBody>
      </p:sp>
    </p:spTree>
    <p:extLst>
      <p:ext uri="{BB962C8B-B14F-4D97-AF65-F5344CB8AC3E}">
        <p14:creationId xmlns:p14="http://schemas.microsoft.com/office/powerpoint/2010/main" val="79853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C448DB8-DC95-4947-9533-08F8F74F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6" y="3336374"/>
            <a:ext cx="9153525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批量获取多家公司百度新闻信息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90930F-44DB-4844-8AD6-424491439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85" y="3924974"/>
            <a:ext cx="9315450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68A623-AF9B-4501-A02F-9C775697E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479" y="4563173"/>
            <a:ext cx="9277350" cy="1143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8CF22C-557E-4F63-AAFC-6FDC2BC00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409" y="5254390"/>
            <a:ext cx="9144000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1BE917E-72BB-4C1E-AED1-1AFDD4B705F7}"/>
              </a:ext>
            </a:extLst>
          </p:cNvPr>
          <p:cNvSpPr/>
          <p:nvPr/>
        </p:nvSpPr>
        <p:spPr>
          <a:xfrm>
            <a:off x="6247805" y="3328743"/>
            <a:ext cx="699096" cy="3271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B584FC-7C07-4C20-9F40-DA717420B1D0}"/>
              </a:ext>
            </a:extLst>
          </p:cNvPr>
          <p:cNvSpPr/>
          <p:nvPr/>
        </p:nvSpPr>
        <p:spPr>
          <a:xfrm>
            <a:off x="6813218" y="4026129"/>
            <a:ext cx="654382" cy="2624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230BAD-83AB-4922-83EB-BC2BB1E2E6B8}"/>
              </a:ext>
            </a:extLst>
          </p:cNvPr>
          <p:cNvSpPr/>
          <p:nvPr/>
        </p:nvSpPr>
        <p:spPr>
          <a:xfrm>
            <a:off x="7575218" y="4698865"/>
            <a:ext cx="374982" cy="2770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EA37EC9-4BBD-4772-BE77-7B590ABF9AB9}"/>
              </a:ext>
            </a:extLst>
          </p:cNvPr>
          <p:cNvSpPr/>
          <p:nvPr/>
        </p:nvSpPr>
        <p:spPr>
          <a:xfrm>
            <a:off x="8400718" y="5281530"/>
            <a:ext cx="374982" cy="27703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D97B527-E3E1-4615-9754-9DDDA6A1667B}"/>
              </a:ext>
            </a:extLst>
          </p:cNvPr>
          <p:cNvSpPr/>
          <p:nvPr/>
        </p:nvSpPr>
        <p:spPr>
          <a:xfrm>
            <a:off x="401476" y="1934372"/>
            <a:ext cx="11389048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试着在浏览器的不同标签页中用百度“资讯”版块搜索“阿里巴巴”、“百度集团”、“腾讯”、“京东”。</a:t>
            </a:r>
          </a:p>
        </p:txBody>
      </p:sp>
    </p:spTree>
    <p:extLst>
      <p:ext uri="{BB962C8B-B14F-4D97-AF65-F5344CB8AC3E}">
        <p14:creationId xmlns:p14="http://schemas.microsoft.com/office/powerpoint/2010/main" val="354904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批量获取多家公司百度新闻信息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C002A6-066D-49A2-A895-1CBA21874CE7}"/>
              </a:ext>
            </a:extLst>
          </p:cNvPr>
          <p:cNvGrpSpPr/>
          <p:nvPr/>
        </p:nvGrpSpPr>
        <p:grpSpPr>
          <a:xfrm>
            <a:off x="388690" y="2608531"/>
            <a:ext cx="11676310" cy="2900110"/>
            <a:chOff x="448322" y="2685927"/>
            <a:chExt cx="11676310" cy="290011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11FEDD-2407-4B0D-B58C-8B2285E4F1A5}"/>
                </a:ext>
              </a:extLst>
            </p:cNvPr>
            <p:cNvSpPr/>
            <p:nvPr/>
          </p:nvSpPr>
          <p:spPr>
            <a:xfrm>
              <a:off x="448322" y="2685927"/>
              <a:ext cx="11281719" cy="29001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68C1B17-EE1E-4705-A6D6-3F76852722CD}"/>
                </a:ext>
              </a:extLst>
            </p:cNvPr>
            <p:cNvSpPr txBox="1"/>
            <p:nvPr/>
          </p:nvSpPr>
          <p:spPr>
            <a:xfrm>
              <a:off x="665001" y="2773020"/>
              <a:ext cx="11459631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def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(company):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'https://www.baidu.com/s?tn=news&amp;rtt=1&amp;bsst=1&amp;cl=2&amp;wd=' + company 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 =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阿里巴巴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万科集团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百度集团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腾讯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京东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companies: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A285F5-7470-4C92-B37F-AC5FB43058E5}"/>
                </a:ext>
              </a:extLst>
            </p:cNvPr>
            <p:cNvSpPr txBox="1"/>
            <p:nvPr/>
          </p:nvSpPr>
          <p:spPr>
            <a:xfrm>
              <a:off x="8119788" y="2772297"/>
              <a:ext cx="3585632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定义名为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自定义函数并批量调用函数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B976E5-2F24-440B-94D8-9001CE76E342}"/>
              </a:ext>
            </a:extLst>
          </p:cNvPr>
          <p:cNvSpPr/>
          <p:nvPr/>
        </p:nvSpPr>
        <p:spPr>
          <a:xfrm>
            <a:off x="10281909" y="3204692"/>
            <a:ext cx="1253319" cy="28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984A7D-3F6B-4B1E-A972-C234CC7D2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37" y="5632103"/>
            <a:ext cx="7067326" cy="113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409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41C95B1-F803-4B8C-894F-8C8F13C6B7C6}"/>
              </a:ext>
            </a:extLst>
          </p:cNvPr>
          <p:cNvGrpSpPr/>
          <p:nvPr/>
        </p:nvGrpSpPr>
        <p:grpSpPr>
          <a:xfrm>
            <a:off x="388690" y="2608530"/>
            <a:ext cx="11676310" cy="3712733"/>
            <a:chOff x="388690" y="2608530"/>
            <a:chExt cx="11676310" cy="3712733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7C002A6-066D-49A2-A895-1CBA21874CE7}"/>
                </a:ext>
              </a:extLst>
            </p:cNvPr>
            <p:cNvGrpSpPr/>
            <p:nvPr/>
          </p:nvGrpSpPr>
          <p:grpSpPr>
            <a:xfrm>
              <a:off x="388690" y="2608530"/>
              <a:ext cx="11676310" cy="3712733"/>
              <a:chOff x="448322" y="2685926"/>
              <a:chExt cx="11676310" cy="371273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F11FEDD-2407-4B0D-B58C-8B2285E4F1A5}"/>
                  </a:ext>
                </a:extLst>
              </p:cNvPr>
              <p:cNvSpPr/>
              <p:nvPr/>
            </p:nvSpPr>
            <p:spPr>
              <a:xfrm>
                <a:off x="448322" y="2685926"/>
                <a:ext cx="11281719" cy="371273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68C1B17-EE1E-4705-A6D6-3F76852722CD}"/>
                  </a:ext>
                </a:extLst>
              </p:cNvPr>
              <p:cNvSpPr txBox="1"/>
              <p:nvPr/>
            </p:nvSpPr>
            <p:spPr>
              <a:xfrm>
                <a:off x="665001" y="2773020"/>
                <a:ext cx="11459631" cy="351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baidu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(company):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'https://www.baidu.com/s?tn=news&amp;rtt=1&amp;bsst=1&amp;cl=2&amp;wd=' + company 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res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requests.get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headers=headers).text</a:t>
                </a: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companies = ['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阿里巴巴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万科集团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百度集团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腾讯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京东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in companies:</a:t>
                </a:r>
                <a:endPara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baidu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print(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+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百度新闻爬取成功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1A285F5-7470-4C92-B37F-AC5FB43058E5}"/>
                  </a:ext>
                </a:extLst>
              </p:cNvPr>
              <p:cNvSpPr txBox="1"/>
              <p:nvPr/>
            </p:nvSpPr>
            <p:spPr>
              <a:xfrm>
                <a:off x="8119788" y="2772297"/>
                <a:ext cx="3877844" cy="351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定义名为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baidu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的函数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获得网址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源代码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companies</a:t>
                </a: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对于任意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companies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中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调用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baidu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函数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i+1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和百度新闻爬取成功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41E897A-68C0-4A2C-A76A-682DBCC1A54E}"/>
                </a:ext>
              </a:extLst>
            </p:cNvPr>
            <p:cNvSpPr/>
            <p:nvPr/>
          </p:nvSpPr>
          <p:spPr>
            <a:xfrm>
              <a:off x="964107" y="3859210"/>
              <a:ext cx="7093609" cy="441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此处省略数据提取、清洗以及打印输出代码，详见代码文件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批量获取多家公司百度新闻信息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批量获取的核心代码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8B976E5-2F24-440B-94D8-9001CE76E342}"/>
              </a:ext>
            </a:extLst>
          </p:cNvPr>
          <p:cNvSpPr/>
          <p:nvPr/>
        </p:nvSpPr>
        <p:spPr>
          <a:xfrm>
            <a:off x="10281909" y="3204692"/>
            <a:ext cx="1253319" cy="288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6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自动生成百度新闻数据报告文本文件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FA86FE-863A-4600-921F-A7653E35AC76}"/>
              </a:ext>
            </a:extLst>
          </p:cNvPr>
          <p:cNvSpPr/>
          <p:nvPr/>
        </p:nvSpPr>
        <p:spPr>
          <a:xfrm>
            <a:off x="457200" y="2552831"/>
            <a:ext cx="11252199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批量完成百度新闻的数据挖掘后，如果想要把这些内容保存到一个文件中，该怎么办呢？</a:t>
            </a:r>
          </a:p>
        </p:txBody>
      </p:sp>
    </p:spTree>
    <p:extLst>
      <p:ext uri="{BB962C8B-B14F-4D97-AF65-F5344CB8AC3E}">
        <p14:creationId xmlns:p14="http://schemas.microsoft.com/office/powerpoint/2010/main" val="2350739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自动生成百度新闻数据报告文本文件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C002A6-066D-49A2-A895-1CBA21874CE7}"/>
              </a:ext>
            </a:extLst>
          </p:cNvPr>
          <p:cNvGrpSpPr/>
          <p:nvPr/>
        </p:nvGrpSpPr>
        <p:grpSpPr>
          <a:xfrm>
            <a:off x="388690" y="2608531"/>
            <a:ext cx="11676310" cy="662554"/>
            <a:chOff x="448322" y="2685927"/>
            <a:chExt cx="11676310" cy="66255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11FEDD-2407-4B0D-B58C-8B2285E4F1A5}"/>
                </a:ext>
              </a:extLst>
            </p:cNvPr>
            <p:cNvSpPr/>
            <p:nvPr/>
          </p:nvSpPr>
          <p:spPr>
            <a:xfrm>
              <a:off x="448322" y="2685927"/>
              <a:ext cx="11281719" cy="6625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68C1B17-EE1E-4705-A6D6-3F76852722CD}"/>
                </a:ext>
              </a:extLst>
            </p:cNvPr>
            <p:cNvSpPr txBox="1"/>
            <p:nvPr/>
          </p:nvSpPr>
          <p:spPr>
            <a:xfrm>
              <a:off x="665001" y="2773020"/>
              <a:ext cx="11459631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变量名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open('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文件路径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打开文件的模式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A285F5-7470-4C92-B37F-AC5FB43058E5}"/>
                </a:ext>
              </a:extLst>
            </p:cNvPr>
            <p:cNvSpPr txBox="1"/>
            <p:nvPr/>
          </p:nvSpPr>
          <p:spPr>
            <a:xfrm>
              <a:off x="8234088" y="2772297"/>
              <a:ext cx="387784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打开文本文件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函数打开文本文件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B21971-5AE8-4603-8714-AD7381100C24}"/>
              </a:ext>
            </a:extLst>
          </p:cNvPr>
          <p:cNvSpPr txBox="1"/>
          <p:nvPr/>
        </p:nvSpPr>
        <p:spPr>
          <a:xfrm>
            <a:off x="389823" y="3327543"/>
            <a:ext cx="106464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文件路径：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文本文件所在的地址，可以写成绝对路径或相对路径。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E92AA3-79C1-4332-B796-FAE83E6863F9}"/>
              </a:ext>
            </a:extLst>
          </p:cNvPr>
          <p:cNvSpPr txBox="1"/>
          <p:nvPr/>
        </p:nvSpPr>
        <p:spPr>
          <a:xfrm>
            <a:off x="402523" y="3899043"/>
            <a:ext cx="106464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绝对路径在书写时通常写两个反斜杠“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\\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”，或在字符串前面加一个“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49CB365-BD2B-4BC1-AE71-2E3A8DCA1EB0}"/>
              </a:ext>
            </a:extLst>
          </p:cNvPr>
          <p:cNvSpPr txBox="1"/>
          <p:nvPr/>
        </p:nvSpPr>
        <p:spPr>
          <a:xfrm>
            <a:off x="402523" y="5664632"/>
            <a:ext cx="11675177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相对路径在书写时只需写一个文件名，生成的文件存储在代码文件所在的文件夹里。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EF8C830-C609-489E-BD82-303ED1556CC9}"/>
              </a:ext>
            </a:extLst>
          </p:cNvPr>
          <p:cNvGrpSpPr/>
          <p:nvPr/>
        </p:nvGrpSpPr>
        <p:grpSpPr>
          <a:xfrm>
            <a:off x="388690" y="4589731"/>
            <a:ext cx="11676310" cy="1036370"/>
            <a:chOff x="448322" y="2685927"/>
            <a:chExt cx="11676310" cy="103637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AF41D3-F3A4-494D-B4B5-D1C8C7DED915}"/>
                </a:ext>
              </a:extLst>
            </p:cNvPr>
            <p:cNvSpPr/>
            <p:nvPr/>
          </p:nvSpPr>
          <p:spPr>
            <a:xfrm>
              <a:off x="448322" y="2685927"/>
              <a:ext cx="11281719" cy="10363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D844FB3-2305-4514-A20F-05BC3B810CFD}"/>
                </a:ext>
              </a:extLst>
            </p:cNvPr>
            <p:cNvSpPr txBox="1"/>
            <p:nvPr/>
          </p:nvSpPr>
          <p:spPr>
            <a:xfrm>
              <a:off x="665001" y="2773020"/>
              <a:ext cx="11459631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file1 = open('E:\\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报告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\\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数据挖掘报告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.txt',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'a')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file2 = open(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r'E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:\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报告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\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数据挖掘报告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.txt',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'a')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AA40134-BEBA-4556-9074-4D2CA0F91503}"/>
                </a:ext>
              </a:extLst>
            </p:cNvPr>
            <p:cNvSpPr txBox="1"/>
            <p:nvPr/>
          </p:nvSpPr>
          <p:spPr>
            <a:xfrm>
              <a:off x="8119788" y="2772297"/>
              <a:ext cx="3877844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打开文本文件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file1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打开文本文件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file2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034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自动生成百度新闻数据报告文本文件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C002A6-066D-49A2-A895-1CBA21874CE7}"/>
              </a:ext>
            </a:extLst>
          </p:cNvPr>
          <p:cNvGrpSpPr/>
          <p:nvPr/>
        </p:nvGrpSpPr>
        <p:grpSpPr>
          <a:xfrm>
            <a:off x="388690" y="2608531"/>
            <a:ext cx="11676310" cy="662554"/>
            <a:chOff x="448322" y="2685927"/>
            <a:chExt cx="11676310" cy="66255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11FEDD-2407-4B0D-B58C-8B2285E4F1A5}"/>
                </a:ext>
              </a:extLst>
            </p:cNvPr>
            <p:cNvSpPr/>
            <p:nvPr/>
          </p:nvSpPr>
          <p:spPr>
            <a:xfrm>
              <a:off x="448322" y="2685927"/>
              <a:ext cx="11281719" cy="6625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68C1B17-EE1E-4705-A6D6-3F76852722CD}"/>
                </a:ext>
              </a:extLst>
            </p:cNvPr>
            <p:cNvSpPr txBox="1"/>
            <p:nvPr/>
          </p:nvSpPr>
          <p:spPr>
            <a:xfrm>
              <a:off x="665001" y="2773020"/>
              <a:ext cx="11459631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变量名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open('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文件路径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打开文件的模式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A285F5-7470-4C92-B37F-AC5FB43058E5}"/>
                </a:ext>
              </a:extLst>
            </p:cNvPr>
            <p:cNvSpPr txBox="1"/>
            <p:nvPr/>
          </p:nvSpPr>
          <p:spPr>
            <a:xfrm>
              <a:off x="8221388" y="2772297"/>
              <a:ext cx="387784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打开文本文件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函数打开文本文件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CB21971-5AE8-4603-8714-AD7381100C24}"/>
              </a:ext>
            </a:extLst>
          </p:cNvPr>
          <p:cNvSpPr txBox="1"/>
          <p:nvPr/>
        </p:nvSpPr>
        <p:spPr>
          <a:xfrm>
            <a:off x="389824" y="3327543"/>
            <a:ext cx="1134021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打开文件的模式：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如果文件路径中指定的文本文件不存在， 就会自动新建一个。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EA40431-C759-4D24-A3E8-131AF993B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44838"/>
              </p:ext>
            </p:extLst>
          </p:nvPr>
        </p:nvGraphicFramePr>
        <p:xfrm>
          <a:off x="388690" y="4122636"/>
          <a:ext cx="1128172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711">
                  <a:extLst>
                    <a:ext uri="{9D8B030D-6E8A-4147-A177-3AD203B41FA5}">
                      <a16:colId xmlns:a16="http://schemas.microsoft.com/office/drawing/2014/main" val="3723004988"/>
                    </a:ext>
                  </a:extLst>
                </a:gridCol>
                <a:gridCol w="7454009">
                  <a:extLst>
                    <a:ext uri="{9D8B030D-6E8A-4147-A177-3AD203B41FA5}">
                      <a16:colId xmlns:a16="http://schemas.microsoft.com/office/drawing/2014/main" val="2968298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打开文件的模式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9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（写模式）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每次写入新数据，都会清除原来的数据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44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（在写模式）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不清除原来的数据，在原来的数据之后写入新数据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62417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FA42804B-06D0-456E-B92C-02890AC19A4F}"/>
              </a:ext>
            </a:extLst>
          </p:cNvPr>
          <p:cNvSpPr txBox="1"/>
          <p:nvPr/>
        </p:nvSpPr>
        <p:spPr>
          <a:xfrm>
            <a:off x="389824" y="5314839"/>
            <a:ext cx="1134021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函数的使用范例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BACC656-0679-4151-AF1E-7553F4CB95CA}"/>
              </a:ext>
            </a:extLst>
          </p:cNvPr>
          <p:cNvGrpSpPr/>
          <p:nvPr/>
        </p:nvGrpSpPr>
        <p:grpSpPr>
          <a:xfrm>
            <a:off x="388690" y="6030926"/>
            <a:ext cx="11676310" cy="686669"/>
            <a:chOff x="448322" y="2685926"/>
            <a:chExt cx="11676310" cy="68666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1AF3194-20EE-4D85-A684-66B3368799A9}"/>
                </a:ext>
              </a:extLst>
            </p:cNvPr>
            <p:cNvSpPr/>
            <p:nvPr/>
          </p:nvSpPr>
          <p:spPr>
            <a:xfrm>
              <a:off x="448322" y="2685926"/>
              <a:ext cx="11281719" cy="6866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A6870C9-0177-4760-9EF3-95812F10A0F5}"/>
                </a:ext>
              </a:extLst>
            </p:cNvPr>
            <p:cNvSpPr txBox="1"/>
            <p:nvPr/>
          </p:nvSpPr>
          <p:spPr>
            <a:xfrm>
              <a:off x="665001" y="2773020"/>
              <a:ext cx="11459631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file = open('E:\\202004Python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金融大数据分析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\\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测试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.txt', 'a')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FB1C0E-9A27-4C93-8F2A-86052144EF81}"/>
                </a:ext>
              </a:extLst>
            </p:cNvPr>
            <p:cNvSpPr txBox="1"/>
            <p:nvPr/>
          </p:nvSpPr>
          <p:spPr>
            <a:xfrm>
              <a:off x="8221388" y="2772297"/>
              <a:ext cx="3877844" cy="441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打开文本文件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38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自动生成百度新闻数据报告文本文件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C002A6-066D-49A2-A895-1CBA21874CE7}"/>
              </a:ext>
            </a:extLst>
          </p:cNvPr>
          <p:cNvGrpSpPr/>
          <p:nvPr/>
        </p:nvGrpSpPr>
        <p:grpSpPr>
          <a:xfrm>
            <a:off x="388690" y="2608530"/>
            <a:ext cx="11676310" cy="1085645"/>
            <a:chOff x="448322" y="2685926"/>
            <a:chExt cx="11676310" cy="108564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11FEDD-2407-4B0D-B58C-8B2285E4F1A5}"/>
                </a:ext>
              </a:extLst>
            </p:cNvPr>
            <p:cNvSpPr/>
            <p:nvPr/>
          </p:nvSpPr>
          <p:spPr>
            <a:xfrm>
              <a:off x="448322" y="2685926"/>
              <a:ext cx="11281719" cy="10856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68C1B17-EE1E-4705-A6D6-3F76852722CD}"/>
                </a:ext>
              </a:extLst>
            </p:cNvPr>
            <p:cNvSpPr txBox="1"/>
            <p:nvPr/>
          </p:nvSpPr>
          <p:spPr>
            <a:xfrm>
              <a:off x="665001" y="2773020"/>
              <a:ext cx="11459631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file.write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('1234567890')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file.close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A285F5-7470-4C92-B37F-AC5FB43058E5}"/>
                </a:ext>
              </a:extLst>
            </p:cNvPr>
            <p:cNvSpPr txBox="1"/>
            <p:nvPr/>
          </p:nvSpPr>
          <p:spPr>
            <a:xfrm>
              <a:off x="8221388" y="2772297"/>
              <a:ext cx="3877844" cy="826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把字符串写入文本文件中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关闭文本文件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write()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函数和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close()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函数写入文本和关闭文本文件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692670-45DF-4DB3-A836-066C7AFE2E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0" b="1943"/>
          <a:stretch/>
        </p:blipFill>
        <p:spPr>
          <a:xfrm>
            <a:off x="3267850" y="3906098"/>
            <a:ext cx="5620118" cy="2738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889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自动生成百度新闻数据报告文本文件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7C002A6-066D-49A2-A895-1CBA21874CE7}"/>
              </a:ext>
            </a:extLst>
          </p:cNvPr>
          <p:cNvGrpSpPr/>
          <p:nvPr/>
        </p:nvGrpSpPr>
        <p:grpSpPr>
          <a:xfrm>
            <a:off x="388690" y="2608530"/>
            <a:ext cx="11676310" cy="4158208"/>
            <a:chOff x="448322" y="2685926"/>
            <a:chExt cx="11676310" cy="415820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F11FEDD-2407-4B0D-B58C-8B2285E4F1A5}"/>
                </a:ext>
              </a:extLst>
            </p:cNvPr>
            <p:cNvSpPr/>
            <p:nvPr/>
          </p:nvSpPr>
          <p:spPr>
            <a:xfrm>
              <a:off x="448322" y="2685926"/>
              <a:ext cx="11281719" cy="415820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68C1B17-EE1E-4705-A6D6-3F76852722CD}"/>
                </a:ext>
              </a:extLst>
            </p:cNvPr>
            <p:cNvSpPr txBox="1"/>
            <p:nvPr/>
          </p:nvSpPr>
          <p:spPr>
            <a:xfrm>
              <a:off x="665001" y="2773020"/>
              <a:ext cx="11459631" cy="37376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def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(company):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'https://www.baidu.com/s?tn=news&amp;rtt=1&amp;bsst=1&amp;cl=2&amp;wd=' + company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res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requests.get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headers=headers).text</a:t>
              </a: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file1 = open('E:\\202004Python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金融大数据分析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\\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数据挖掘报告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.txt', 'a')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file1.write(company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数据挖掘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completed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！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 + '\n' + '\n')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range(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(title)):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file1.write(str(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+ 1) + '.' +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'(' +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'-' + source[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')' + '\n')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file1.write(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'\n')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file1.write('—————————————————————————' + '\n' + '\n')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file1.close()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1A285F5-7470-4C92-B37F-AC5FB43058E5}"/>
                </a:ext>
              </a:extLst>
            </p:cNvPr>
            <p:cNvSpPr txBox="1"/>
            <p:nvPr/>
          </p:nvSpPr>
          <p:spPr>
            <a:xfrm>
              <a:off x="8119788" y="2784997"/>
              <a:ext cx="3877844" cy="2070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定义名为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获得网址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打开文本文件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自动生成文本文件的核心代码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7D179E-0EDB-43C6-AA67-13A824379684}"/>
              </a:ext>
            </a:extLst>
          </p:cNvPr>
          <p:cNvSpPr/>
          <p:nvPr/>
        </p:nvSpPr>
        <p:spPr>
          <a:xfrm>
            <a:off x="907440" y="3670320"/>
            <a:ext cx="7334059" cy="826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此处省略数据提取、清洗以及打印输出代码，详见代码文件</a:t>
            </a:r>
            <a:endParaRPr lang="en-US" altLang="zh-CN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ts val="3000"/>
              </a:lnSpc>
            </a:pPr>
            <a:endParaRPr lang="en-US" altLang="zh-CN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DDFACD-E603-4798-8783-BA132EC9D5B1}"/>
              </a:ext>
            </a:extLst>
          </p:cNvPr>
          <p:cNvSpPr/>
          <p:nvPr/>
        </p:nvSpPr>
        <p:spPr>
          <a:xfrm>
            <a:off x="10261600" y="5036413"/>
            <a:ext cx="444500" cy="3651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063055-C699-4895-A03E-19E3239242CB}"/>
              </a:ext>
            </a:extLst>
          </p:cNvPr>
          <p:cNvSpPr/>
          <p:nvPr/>
        </p:nvSpPr>
        <p:spPr>
          <a:xfrm>
            <a:off x="7013511" y="4371150"/>
            <a:ext cx="444500" cy="3651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189ED04-B2A1-42AD-9F54-E993AA4C213F}"/>
              </a:ext>
            </a:extLst>
          </p:cNvPr>
          <p:cNvSpPr/>
          <p:nvPr/>
        </p:nvSpPr>
        <p:spPr>
          <a:xfrm>
            <a:off x="7772400" y="4376013"/>
            <a:ext cx="444500" cy="3651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93E7D90-3DF5-4899-9EFA-0EBDD8881A53}"/>
              </a:ext>
            </a:extLst>
          </p:cNvPr>
          <p:cNvSpPr/>
          <p:nvPr/>
        </p:nvSpPr>
        <p:spPr>
          <a:xfrm>
            <a:off x="3805453" y="5350737"/>
            <a:ext cx="444500" cy="3651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96ABBCD-1877-4068-9A0C-BBF2F636B52A}"/>
              </a:ext>
            </a:extLst>
          </p:cNvPr>
          <p:cNvSpPr/>
          <p:nvPr/>
        </p:nvSpPr>
        <p:spPr>
          <a:xfrm>
            <a:off x="9744610" y="5698957"/>
            <a:ext cx="444500" cy="3651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6529914-0CC9-4ADE-8D9B-F38800AB99AC}"/>
              </a:ext>
            </a:extLst>
          </p:cNvPr>
          <p:cNvSpPr/>
          <p:nvPr/>
        </p:nvSpPr>
        <p:spPr>
          <a:xfrm>
            <a:off x="10496550" y="5686183"/>
            <a:ext cx="444500" cy="3651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056C01-10C8-4F86-9221-C277141FCC82}"/>
              </a:ext>
            </a:extLst>
          </p:cNvPr>
          <p:cNvSpPr/>
          <p:nvPr/>
        </p:nvSpPr>
        <p:spPr>
          <a:xfrm>
            <a:off x="907440" y="6301758"/>
            <a:ext cx="5256760" cy="441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此处省略调用</a:t>
            </a:r>
            <a:r>
              <a:rPr lang="en-US" altLang="zh-CN" sz="2000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baidu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函数批量获取数据信息</a:t>
            </a:r>
            <a:endParaRPr lang="en-US" altLang="zh-CN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649F34-8BDA-4721-A20C-5B217B04D21F}"/>
              </a:ext>
            </a:extLst>
          </p:cNvPr>
          <p:cNvSpPr/>
          <p:nvPr/>
        </p:nvSpPr>
        <p:spPr>
          <a:xfrm>
            <a:off x="907440" y="4059936"/>
            <a:ext cx="10679191" cy="229790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2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获取百度新闻网页源代码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获取网址信息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F48A5A-6A4A-4AB4-8A10-C819D28D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619" y="2693655"/>
            <a:ext cx="9607924" cy="295348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8BDEED9-4AEB-4FF4-AD76-12767E1A1430}"/>
              </a:ext>
            </a:extLst>
          </p:cNvPr>
          <p:cNvSpPr/>
          <p:nvPr/>
        </p:nvSpPr>
        <p:spPr>
          <a:xfrm>
            <a:off x="2547258" y="3098134"/>
            <a:ext cx="4789713" cy="3308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C0209B-841A-4173-8A62-DDD67ADE4B26}"/>
              </a:ext>
            </a:extLst>
          </p:cNvPr>
          <p:cNvSpPr/>
          <p:nvPr/>
        </p:nvSpPr>
        <p:spPr>
          <a:xfrm>
            <a:off x="820675" y="5804031"/>
            <a:ext cx="1090936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https://www.baidu.com/s?rtt=1&amp;bsst=1&amp;cl=2&amp;tn=news&amp;word=%E9%98%BF%E9%87%8C%E5%B7%B4%E5%B7%B4</a:t>
            </a:r>
          </a:p>
        </p:txBody>
      </p:sp>
    </p:spTree>
    <p:extLst>
      <p:ext uri="{BB962C8B-B14F-4D97-AF65-F5344CB8AC3E}">
        <p14:creationId xmlns:p14="http://schemas.microsoft.com/office/powerpoint/2010/main" val="37599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自动生成百度新闻数据报告文本文件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自动生成文本文件的核心代码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C6CA40-666C-402A-9CEE-3FF229D7FE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464"/>
          <a:stretch/>
        </p:blipFill>
        <p:spPr>
          <a:xfrm>
            <a:off x="2667000" y="2514601"/>
            <a:ext cx="7122096" cy="4254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77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555173" y="2974875"/>
            <a:ext cx="6411684" cy="152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异常处理及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小时实时数据挖掘实战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FB646-8879-4024-94E9-F8430C038572}"/>
              </a:ext>
            </a:extLst>
          </p:cNvPr>
          <p:cNvSpPr/>
          <p:nvPr/>
        </p:nvSpPr>
        <p:spPr>
          <a:xfrm>
            <a:off x="7440981" y="3717223"/>
            <a:ext cx="454419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3.2 24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小时数据挖掘实战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34269C-2ED7-4AF1-B863-A492696BEE35}"/>
              </a:ext>
            </a:extLst>
          </p:cNvPr>
          <p:cNvSpPr/>
          <p:nvPr/>
        </p:nvSpPr>
        <p:spPr>
          <a:xfrm>
            <a:off x="7440981" y="3035972"/>
            <a:ext cx="409787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异常处理实战</a:t>
            </a:r>
          </a:p>
        </p:txBody>
      </p:sp>
    </p:spTree>
    <p:extLst>
      <p:ext uri="{BB962C8B-B14F-4D97-AF65-F5344CB8AC3E}">
        <p14:creationId xmlns:p14="http://schemas.microsoft.com/office/powerpoint/2010/main" val="3934965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0" y="901861"/>
            <a:ext cx="12029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try/except()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函数处理异常情况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401B7F2-AAE8-4E09-A268-FEF0CE1DBABB}"/>
              </a:ext>
            </a:extLst>
          </p:cNvPr>
          <p:cNvSpPr txBox="1"/>
          <p:nvPr/>
        </p:nvSpPr>
        <p:spPr>
          <a:xfrm flipH="1">
            <a:off x="745696" y="2482978"/>
            <a:ext cx="1132104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try/except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语句可以避免因为某一步程序出错而导致整个程序的终止。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8F0FC1-A4BC-4C84-9FF9-5F163716B975}"/>
              </a:ext>
            </a:extLst>
          </p:cNvPr>
          <p:cNvSpPr txBox="1"/>
          <p:nvPr/>
        </p:nvSpPr>
        <p:spPr>
          <a:xfrm flipH="1">
            <a:off x="388690" y="4925740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注意不要遗漏冒号以及代码前的缩进。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AF36889-3F41-497D-BDD9-AB116C44095B}"/>
              </a:ext>
            </a:extLst>
          </p:cNvPr>
          <p:cNvGrpSpPr/>
          <p:nvPr/>
        </p:nvGrpSpPr>
        <p:grpSpPr>
          <a:xfrm>
            <a:off x="455140" y="3145532"/>
            <a:ext cx="11281719" cy="1677575"/>
            <a:chOff x="448322" y="4234621"/>
            <a:chExt cx="11281719" cy="383568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D66A70C-25A1-42D6-AA05-CF07F0A3C5D9}"/>
                </a:ext>
              </a:extLst>
            </p:cNvPr>
            <p:cNvGrpSpPr/>
            <p:nvPr/>
          </p:nvGrpSpPr>
          <p:grpSpPr>
            <a:xfrm>
              <a:off x="448322" y="4234621"/>
              <a:ext cx="11281719" cy="3835687"/>
              <a:chOff x="448322" y="2572543"/>
              <a:chExt cx="11281719" cy="3835687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5BB43F4-0631-4B23-B5CA-7D5EE790C77B}"/>
                  </a:ext>
                </a:extLst>
              </p:cNvPr>
              <p:cNvSpPr/>
              <p:nvPr/>
            </p:nvSpPr>
            <p:spPr>
              <a:xfrm>
                <a:off x="448322" y="2574717"/>
                <a:ext cx="11281719" cy="3833513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17C4F47-08D3-4BB5-BA45-C9C1B36D7E22}"/>
                  </a:ext>
                </a:extLst>
              </p:cNvPr>
              <p:cNvSpPr txBox="1"/>
              <p:nvPr/>
            </p:nvSpPr>
            <p:spPr>
              <a:xfrm>
                <a:off x="832195" y="2572543"/>
                <a:ext cx="6483005" cy="3649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try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主代码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except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3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主代码出错时要执行的代码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D368CC8-BF9D-4A5A-8EB3-743EC1303E39}"/>
                </a:ext>
              </a:extLst>
            </p:cNvPr>
            <p:cNvSpPr txBox="1"/>
            <p:nvPr/>
          </p:nvSpPr>
          <p:spPr>
            <a:xfrm>
              <a:off x="4896044" y="4234621"/>
              <a:ext cx="4549482" cy="36493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尝试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执行主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程序出错时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执行主代码出错时要执行的代码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6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异常处理实战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try/except()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函数在处理百度新闻数据获取异常中的核心代码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6FA4CEC-DD91-44DE-B406-2C674D0D790A}"/>
              </a:ext>
            </a:extLst>
          </p:cNvPr>
          <p:cNvGrpSpPr/>
          <p:nvPr/>
        </p:nvGrpSpPr>
        <p:grpSpPr>
          <a:xfrm>
            <a:off x="388690" y="2655555"/>
            <a:ext cx="11676310" cy="2966770"/>
            <a:chOff x="448322" y="2685926"/>
            <a:chExt cx="11676310" cy="296677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D66C49D-696E-40AD-847A-56D9500EF32C}"/>
                </a:ext>
              </a:extLst>
            </p:cNvPr>
            <p:cNvSpPr/>
            <p:nvPr/>
          </p:nvSpPr>
          <p:spPr>
            <a:xfrm>
              <a:off x="448322" y="2685926"/>
              <a:ext cx="11281719" cy="29667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3B604EB-D145-4CCB-AA51-221D376C6489}"/>
                </a:ext>
              </a:extLst>
            </p:cNvPr>
            <p:cNvSpPr txBox="1"/>
            <p:nvPr/>
          </p:nvSpPr>
          <p:spPr>
            <a:xfrm>
              <a:off x="665001" y="2773020"/>
              <a:ext cx="11459631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 =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阿里巴巴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万科集团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百度集团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腾讯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京东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companies: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try: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百度新闻爬取成功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except: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百度新闻爬取失败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2638E79-8554-428C-B377-778401605A9E}"/>
                </a:ext>
              </a:extLst>
            </p:cNvPr>
            <p:cNvSpPr txBox="1"/>
            <p:nvPr/>
          </p:nvSpPr>
          <p:spPr>
            <a:xfrm>
              <a:off x="8081688" y="2784997"/>
              <a:ext cx="3877844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尝试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i+1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和百度新闻爬取成功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程序出错时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i+1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和百度新闻爬取失败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912F7AF2-0D59-48B6-A271-44D16F092F44}"/>
              </a:ext>
            </a:extLst>
          </p:cNvPr>
          <p:cNvSpPr/>
          <p:nvPr/>
        </p:nvSpPr>
        <p:spPr>
          <a:xfrm>
            <a:off x="1006411" y="3557334"/>
            <a:ext cx="444500" cy="3651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79400C-76EF-4DE7-A8B4-331838883C3A}"/>
              </a:ext>
            </a:extLst>
          </p:cNvPr>
          <p:cNvSpPr/>
          <p:nvPr/>
        </p:nvSpPr>
        <p:spPr>
          <a:xfrm>
            <a:off x="993710" y="4737143"/>
            <a:ext cx="3743389" cy="7557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1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3.2 24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小时数据挖掘实战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 True()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函数实现实时数据挖掘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72213E-B048-4F26-BCFA-FDDC5D48F7A5}"/>
              </a:ext>
            </a:extLst>
          </p:cNvPr>
          <p:cNvSpPr txBox="1"/>
          <p:nvPr/>
        </p:nvSpPr>
        <p:spPr>
          <a:xfrm flipH="1">
            <a:off x="736600" y="2456760"/>
            <a:ext cx="1101158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 True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语句可以永久循环代码。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43DF031-E9AA-432A-97BF-9FC529BB73E4}"/>
              </a:ext>
            </a:extLst>
          </p:cNvPr>
          <p:cNvGrpSpPr/>
          <p:nvPr/>
        </p:nvGrpSpPr>
        <p:grpSpPr>
          <a:xfrm>
            <a:off x="455140" y="3168898"/>
            <a:ext cx="11281719" cy="1042787"/>
            <a:chOff x="448322" y="4234621"/>
            <a:chExt cx="11281719" cy="238427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C253DE7-12C0-4232-884D-CFF846684240}"/>
                </a:ext>
              </a:extLst>
            </p:cNvPr>
            <p:cNvGrpSpPr/>
            <p:nvPr/>
          </p:nvGrpSpPr>
          <p:grpSpPr>
            <a:xfrm>
              <a:off x="448322" y="4234621"/>
              <a:ext cx="11281719" cy="2384278"/>
              <a:chOff x="448322" y="2572543"/>
              <a:chExt cx="11281719" cy="238427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73EAAE8-BECB-426E-B866-82D646405CD4}"/>
                  </a:ext>
                </a:extLst>
              </p:cNvPr>
              <p:cNvSpPr/>
              <p:nvPr/>
            </p:nvSpPr>
            <p:spPr>
              <a:xfrm>
                <a:off x="448322" y="2574717"/>
                <a:ext cx="11281719" cy="23821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6DF65E-AB2C-410B-985D-4E146F5F1FF7}"/>
                  </a:ext>
                </a:extLst>
              </p:cNvPr>
              <p:cNvSpPr txBox="1"/>
              <p:nvPr/>
            </p:nvSpPr>
            <p:spPr>
              <a:xfrm>
                <a:off x="832195" y="2572543"/>
                <a:ext cx="6483005" cy="219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while True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：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	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要重复执行的代码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05B083-A487-4376-82CB-61128177CD88}"/>
                </a:ext>
              </a:extLst>
            </p:cNvPr>
            <p:cNvSpPr txBox="1"/>
            <p:nvPr/>
          </p:nvSpPr>
          <p:spPr>
            <a:xfrm>
              <a:off x="4215561" y="4234621"/>
              <a:ext cx="3747240" cy="2197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当需要永久循环时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执行代码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709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3.2 24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小时数据挖掘实战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while True()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函数实时挖掘百度新闻数据的核心代码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A00CBA-DDCF-4A47-8ED2-5513578A330D}"/>
              </a:ext>
            </a:extLst>
          </p:cNvPr>
          <p:cNvGrpSpPr/>
          <p:nvPr/>
        </p:nvGrpSpPr>
        <p:grpSpPr>
          <a:xfrm>
            <a:off x="388690" y="2655554"/>
            <a:ext cx="11676310" cy="3389645"/>
            <a:chOff x="448322" y="2685925"/>
            <a:chExt cx="11676310" cy="338964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35D370-96EC-4CE8-B8D9-E5B756FFCA22}"/>
                </a:ext>
              </a:extLst>
            </p:cNvPr>
            <p:cNvSpPr/>
            <p:nvPr/>
          </p:nvSpPr>
          <p:spPr>
            <a:xfrm>
              <a:off x="448322" y="2685925"/>
              <a:ext cx="11281719" cy="33896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8B7FA9C-C752-4098-9FDA-811415A6BF01}"/>
                </a:ext>
              </a:extLst>
            </p:cNvPr>
            <p:cNvSpPr txBox="1"/>
            <p:nvPr/>
          </p:nvSpPr>
          <p:spPr>
            <a:xfrm>
              <a:off x="665001" y="2773020"/>
              <a:ext cx="11459631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while True: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companies =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阿里巴巴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万科集团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百度集团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腾讯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京东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companies: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try: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百度新闻爬取成功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except: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百度新闻爬取失败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F6AC54C-70FA-4FD1-90BC-D04AC48A4513}"/>
                </a:ext>
              </a:extLst>
            </p:cNvPr>
            <p:cNvSpPr txBox="1"/>
            <p:nvPr/>
          </p:nvSpPr>
          <p:spPr>
            <a:xfrm>
              <a:off x="7789588" y="2784997"/>
              <a:ext cx="3877844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当需要永久执行时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尝试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i+1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和百度新闻爬取成功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程序出错时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i+1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和百度新闻爬取失败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D26E85D-A9F7-40B6-B456-85CD5FACF5DB}"/>
              </a:ext>
            </a:extLst>
          </p:cNvPr>
          <p:cNvSpPr/>
          <p:nvPr/>
        </p:nvSpPr>
        <p:spPr>
          <a:xfrm>
            <a:off x="630768" y="2805426"/>
            <a:ext cx="1528231" cy="3441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3.2 24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小时数据挖掘实战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time.sleep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函数实现数据挖掘的间断运行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72213E-B048-4F26-BCFA-FDDC5D48F7A5}"/>
              </a:ext>
            </a:extLst>
          </p:cNvPr>
          <p:cNvSpPr txBox="1"/>
          <p:nvPr/>
        </p:nvSpPr>
        <p:spPr>
          <a:xfrm flipH="1">
            <a:off x="736600" y="2456760"/>
            <a:ext cx="1101158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time.sleep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语句可以使需要的代码休息一段时间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43DF031-E9AA-432A-97BF-9FC529BB73E4}"/>
              </a:ext>
            </a:extLst>
          </p:cNvPr>
          <p:cNvGrpSpPr/>
          <p:nvPr/>
        </p:nvGrpSpPr>
        <p:grpSpPr>
          <a:xfrm>
            <a:off x="455140" y="3168898"/>
            <a:ext cx="11281719" cy="1042787"/>
            <a:chOff x="448322" y="4234621"/>
            <a:chExt cx="11281719" cy="238427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AC253DE7-12C0-4232-884D-CFF846684240}"/>
                </a:ext>
              </a:extLst>
            </p:cNvPr>
            <p:cNvGrpSpPr/>
            <p:nvPr/>
          </p:nvGrpSpPr>
          <p:grpSpPr>
            <a:xfrm>
              <a:off x="448322" y="4234621"/>
              <a:ext cx="11281719" cy="2384278"/>
              <a:chOff x="448322" y="2572543"/>
              <a:chExt cx="11281719" cy="238427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73EAAE8-BECB-426E-B866-82D646405CD4}"/>
                  </a:ext>
                </a:extLst>
              </p:cNvPr>
              <p:cNvSpPr/>
              <p:nvPr/>
            </p:nvSpPr>
            <p:spPr>
              <a:xfrm>
                <a:off x="448322" y="2574717"/>
                <a:ext cx="11281719" cy="23821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6DF65E-AB2C-410B-985D-4E146F5F1FF7}"/>
                  </a:ext>
                </a:extLst>
              </p:cNvPr>
              <p:cNvSpPr txBox="1"/>
              <p:nvPr/>
            </p:nvSpPr>
            <p:spPr>
              <a:xfrm>
                <a:off x="832195" y="2572543"/>
                <a:ext cx="6483005" cy="219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import time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time.sleep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需要休息的时间）</a:t>
                </a: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B05B083-A487-4376-82CB-61128177CD88}"/>
                </a:ext>
              </a:extLst>
            </p:cNvPr>
            <p:cNvSpPr txBox="1"/>
            <p:nvPr/>
          </p:nvSpPr>
          <p:spPr>
            <a:xfrm>
              <a:off x="4748961" y="4234621"/>
              <a:ext cx="3747240" cy="2197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休息一段时间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6CE6E670-4C3D-4C60-BDDF-5EEB0B9A133D}"/>
              </a:ext>
            </a:extLst>
          </p:cNvPr>
          <p:cNvSpPr txBox="1"/>
          <p:nvPr/>
        </p:nvSpPr>
        <p:spPr>
          <a:xfrm flipH="1">
            <a:off x="388690" y="4252640"/>
            <a:ext cx="1135949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注意需要休息的时间是以秒为单位的。</a:t>
            </a:r>
          </a:p>
        </p:txBody>
      </p:sp>
    </p:spTree>
    <p:extLst>
      <p:ext uri="{BB962C8B-B14F-4D97-AF65-F5344CB8AC3E}">
        <p14:creationId xmlns:p14="http://schemas.microsoft.com/office/powerpoint/2010/main" val="386915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3.2 24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小时数据挖掘实战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333EB332-815B-4111-97A0-99152565CC27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altLang="zh-CN" sz="280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time.sleep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函数间断挖掘百度新闻数据的核心代码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BA00CBA-DDCF-4A47-8ED2-5513578A330D}"/>
              </a:ext>
            </a:extLst>
          </p:cNvPr>
          <p:cNvGrpSpPr/>
          <p:nvPr/>
        </p:nvGrpSpPr>
        <p:grpSpPr>
          <a:xfrm>
            <a:off x="388690" y="2655554"/>
            <a:ext cx="11676310" cy="4113546"/>
            <a:chOff x="448322" y="2685925"/>
            <a:chExt cx="11676310" cy="411354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335D370-96EC-4CE8-B8D9-E5B756FFCA22}"/>
                </a:ext>
              </a:extLst>
            </p:cNvPr>
            <p:cNvSpPr/>
            <p:nvPr/>
          </p:nvSpPr>
          <p:spPr>
            <a:xfrm>
              <a:off x="448322" y="2685925"/>
              <a:ext cx="11281719" cy="411354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8B7FA9C-C752-4098-9FDA-811415A6BF01}"/>
                </a:ext>
              </a:extLst>
            </p:cNvPr>
            <p:cNvSpPr txBox="1"/>
            <p:nvPr/>
          </p:nvSpPr>
          <p:spPr>
            <a:xfrm>
              <a:off x="665001" y="2773020"/>
              <a:ext cx="11459631" cy="390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time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while True: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companies =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阿里巴巴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万科集团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百度集团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腾讯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京东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companies: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try: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百度新闻爬取成功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except: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百度新闻爬取失败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time.sleep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(10800)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F6AC54C-70FA-4FD1-90BC-D04AC48A4513}"/>
                </a:ext>
              </a:extLst>
            </p:cNvPr>
            <p:cNvSpPr txBox="1"/>
            <p:nvPr/>
          </p:nvSpPr>
          <p:spPr>
            <a:xfrm>
              <a:off x="7789588" y="2784997"/>
              <a:ext cx="3877844" cy="390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time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当需要永久执行时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尝试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i+1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和百度新闻爬取成功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程序出错时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i+1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和百度新闻爬取失败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休息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个小时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FD26E85D-A9F7-40B6-B456-85CD5FACF5DB}"/>
              </a:ext>
            </a:extLst>
          </p:cNvPr>
          <p:cNvSpPr/>
          <p:nvPr/>
        </p:nvSpPr>
        <p:spPr>
          <a:xfrm>
            <a:off x="630768" y="2805426"/>
            <a:ext cx="1642532" cy="3441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9EA348-FEE6-4138-813A-E29A42BF979E}"/>
              </a:ext>
            </a:extLst>
          </p:cNvPr>
          <p:cNvSpPr/>
          <p:nvPr/>
        </p:nvSpPr>
        <p:spPr>
          <a:xfrm>
            <a:off x="935568" y="6217774"/>
            <a:ext cx="2391832" cy="365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77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3.2 24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小时数据挖掘实战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FA86FE-863A-4600-921F-A7653E35AC76}"/>
              </a:ext>
            </a:extLst>
          </p:cNvPr>
          <p:cNvSpPr/>
          <p:nvPr/>
        </p:nvSpPr>
        <p:spPr>
          <a:xfrm>
            <a:off x="457200" y="2552831"/>
            <a:ext cx="11252199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小时实时数据挖掘，只爬取了百度新闻的第一页，会错过其他重要的新闻吗？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047CD0-F2A7-4A30-A512-E15853A73206}"/>
              </a:ext>
            </a:extLst>
          </p:cNvPr>
          <p:cNvSpPr/>
          <p:nvPr/>
        </p:nvSpPr>
        <p:spPr>
          <a:xfrm>
            <a:off x="457200" y="4804799"/>
            <a:ext cx="8802410" cy="662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但是这样一直爬取，会不会爬取到很多重复的新闻呢？</a:t>
            </a:r>
          </a:p>
        </p:txBody>
      </p:sp>
    </p:spTree>
    <p:extLst>
      <p:ext uri="{BB962C8B-B14F-4D97-AF65-F5344CB8AC3E}">
        <p14:creationId xmlns:p14="http://schemas.microsoft.com/office/powerpoint/2010/main" val="91556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555173" y="2974875"/>
            <a:ext cx="6411684" cy="152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按时间顺序爬取及批量爬取多页数据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FB646-8879-4024-94E9-F8430C038572}"/>
              </a:ext>
            </a:extLst>
          </p:cNvPr>
          <p:cNvSpPr/>
          <p:nvPr/>
        </p:nvSpPr>
        <p:spPr>
          <a:xfrm>
            <a:off x="7451867" y="3717222"/>
            <a:ext cx="409787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批量爬取多页信息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34269C-2ED7-4AF1-B863-A492696BEE35}"/>
              </a:ext>
            </a:extLst>
          </p:cNvPr>
          <p:cNvSpPr/>
          <p:nvPr/>
        </p:nvSpPr>
        <p:spPr>
          <a:xfrm>
            <a:off x="7451866" y="3043782"/>
            <a:ext cx="409787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按时间顺序爬取信息</a:t>
            </a:r>
          </a:p>
        </p:txBody>
      </p:sp>
    </p:spTree>
    <p:extLst>
      <p:ext uri="{BB962C8B-B14F-4D97-AF65-F5344CB8AC3E}">
        <p14:creationId xmlns:p14="http://schemas.microsoft.com/office/powerpoint/2010/main" val="375904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获取百度新闻网页源代码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设置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headers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参数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05DAE6-BF59-472A-B201-197AF5A58964}"/>
              </a:ext>
            </a:extLst>
          </p:cNvPr>
          <p:cNvGrpSpPr/>
          <p:nvPr/>
        </p:nvGrpSpPr>
        <p:grpSpPr>
          <a:xfrm>
            <a:off x="455140" y="2596975"/>
            <a:ext cx="11281719" cy="1354540"/>
            <a:chOff x="448322" y="2685927"/>
            <a:chExt cx="11281719" cy="302005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2ABAFE-8F80-4A2A-B41D-A1C25D2B2200}"/>
                </a:ext>
              </a:extLst>
            </p:cNvPr>
            <p:cNvSpPr/>
            <p:nvPr/>
          </p:nvSpPr>
          <p:spPr>
            <a:xfrm>
              <a:off x="448322" y="2685927"/>
              <a:ext cx="11281719" cy="30200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896B9B-7061-49BC-8529-3339C386F51C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headers = {'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User-Agent':'Mozilla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/5.0 (Windows NT 10.0; Win64; x64)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AppleWebKit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/537.36 (KHTML, like Gecko) Chrome/80.0.3987.162 Safari/537.36'}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E1BC7B4-4140-453F-B701-2DAECCF8C93D}"/>
                </a:ext>
              </a:extLst>
            </p:cNvPr>
            <p:cNvSpPr txBox="1"/>
            <p:nvPr/>
          </p:nvSpPr>
          <p:spPr>
            <a:xfrm>
              <a:off x="8082549" y="2777429"/>
              <a:ext cx="3521442" cy="985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headers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709ED7B-04AB-4E6F-BB59-684F995BFEE2}"/>
              </a:ext>
            </a:extLst>
          </p:cNvPr>
          <p:cNvSpPr/>
          <p:nvPr/>
        </p:nvSpPr>
        <p:spPr>
          <a:xfrm>
            <a:off x="2415406" y="2697847"/>
            <a:ext cx="1449023" cy="3501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15B93E-97DD-4F7B-9CD7-DCB96F10EE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413"/>
          <a:stretch/>
        </p:blipFill>
        <p:spPr>
          <a:xfrm>
            <a:off x="728313" y="4151127"/>
            <a:ext cx="10735374" cy="24654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319DB19-309D-4930-82CC-F5D017360558}"/>
              </a:ext>
            </a:extLst>
          </p:cNvPr>
          <p:cNvSpPr/>
          <p:nvPr/>
        </p:nvSpPr>
        <p:spPr>
          <a:xfrm>
            <a:off x="2829064" y="4539342"/>
            <a:ext cx="1340166" cy="2401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1B0733A-AF0D-4411-89C5-24B2EE4CDD51}"/>
              </a:ext>
            </a:extLst>
          </p:cNvPr>
          <p:cNvSpPr/>
          <p:nvPr/>
        </p:nvSpPr>
        <p:spPr>
          <a:xfrm>
            <a:off x="4303140" y="6299492"/>
            <a:ext cx="5004145" cy="3651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5BE2E5-DEB9-4306-B2E7-6F8D08AAD47E}"/>
              </a:ext>
            </a:extLst>
          </p:cNvPr>
          <p:cNvSpPr txBox="1"/>
          <p:nvPr/>
        </p:nvSpPr>
        <p:spPr>
          <a:xfrm>
            <a:off x="4381335" y="4466225"/>
            <a:ext cx="2677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about:version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773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  <p:bldP spid="12" grpId="0" animBg="1"/>
      <p:bldP spid="13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3C444AE-2284-490B-8D0B-92952C95F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965325"/>
            <a:ext cx="9182100" cy="470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按时间顺序爬取百度新闻信息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8F558A-A476-4242-BB14-132BDF7B2C4E}"/>
              </a:ext>
            </a:extLst>
          </p:cNvPr>
          <p:cNvSpPr/>
          <p:nvPr/>
        </p:nvSpPr>
        <p:spPr>
          <a:xfrm>
            <a:off x="7353300" y="3597327"/>
            <a:ext cx="977900" cy="295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B66B8E8-3C46-455D-A727-EAC80D0C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497" y="1898650"/>
            <a:ext cx="8810625" cy="47595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按时间顺序爬取百度新闻信息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8F558A-A476-4242-BB14-132BDF7B2C4E}"/>
              </a:ext>
            </a:extLst>
          </p:cNvPr>
          <p:cNvSpPr/>
          <p:nvPr/>
        </p:nvSpPr>
        <p:spPr>
          <a:xfrm>
            <a:off x="7175500" y="3429000"/>
            <a:ext cx="977900" cy="2950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393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4828311E-9458-4F63-8B38-C8E7CFD09F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376"/>
          <a:stretch/>
        </p:blipFill>
        <p:spPr>
          <a:xfrm>
            <a:off x="2428709" y="4569192"/>
            <a:ext cx="9182100" cy="1965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6850390-9569-4B35-8E06-32E206695D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7269"/>
          <a:stretch/>
        </p:blipFill>
        <p:spPr>
          <a:xfrm>
            <a:off x="492291" y="2271635"/>
            <a:ext cx="9182100" cy="2010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按时间顺序爬取百度新闻信息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08934E-2CB3-4B9D-B0E3-706C92EA084B}"/>
              </a:ext>
            </a:extLst>
          </p:cNvPr>
          <p:cNvSpPr/>
          <p:nvPr/>
        </p:nvSpPr>
        <p:spPr>
          <a:xfrm>
            <a:off x="2015068" y="2284726"/>
            <a:ext cx="5109632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DE12FEE-135A-4236-93CF-FAA0ED37B790}"/>
              </a:ext>
            </a:extLst>
          </p:cNvPr>
          <p:cNvSpPr/>
          <p:nvPr/>
        </p:nvSpPr>
        <p:spPr>
          <a:xfrm>
            <a:off x="4025009" y="4583365"/>
            <a:ext cx="4941191" cy="3607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2B1D3080-C471-44B9-84AD-5C2F61C51F89}"/>
              </a:ext>
            </a:extLst>
          </p:cNvPr>
          <p:cNvSpPr/>
          <p:nvPr/>
        </p:nvSpPr>
        <p:spPr>
          <a:xfrm>
            <a:off x="3162300" y="2257780"/>
            <a:ext cx="508000" cy="4092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6DF20B5-A1B8-417E-A859-3FFEE6799597}"/>
              </a:ext>
            </a:extLst>
          </p:cNvPr>
          <p:cNvSpPr/>
          <p:nvPr/>
        </p:nvSpPr>
        <p:spPr>
          <a:xfrm>
            <a:off x="5093010" y="4553400"/>
            <a:ext cx="508000" cy="4092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BBFFC-78FE-4B69-B7C3-A3B11451071D}"/>
              </a:ext>
            </a:extLst>
          </p:cNvPr>
          <p:cNvSpPr txBox="1"/>
          <p:nvPr/>
        </p:nvSpPr>
        <p:spPr>
          <a:xfrm>
            <a:off x="9814788" y="2810656"/>
            <a:ext cx="1964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表示按焦点排序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C68E269-4DF8-42F4-ADB0-F0A864F1ADD4}"/>
              </a:ext>
            </a:extLst>
          </p:cNvPr>
          <p:cNvSpPr txBox="1"/>
          <p:nvPr/>
        </p:nvSpPr>
        <p:spPr>
          <a:xfrm>
            <a:off x="343907" y="5043166"/>
            <a:ext cx="1964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=4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表示按时间排序</a:t>
            </a:r>
          </a:p>
        </p:txBody>
      </p:sp>
    </p:spTree>
    <p:extLst>
      <p:ext uri="{BB962C8B-B14F-4D97-AF65-F5344CB8AC3E}">
        <p14:creationId xmlns:p14="http://schemas.microsoft.com/office/powerpoint/2010/main" val="292046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按时间顺序爬取百度新闻信息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D5146BB-3A1A-4EF5-B552-1039BB9B34E5}"/>
              </a:ext>
            </a:extLst>
          </p:cNvPr>
          <p:cNvGrpSpPr/>
          <p:nvPr/>
        </p:nvGrpSpPr>
        <p:grpSpPr>
          <a:xfrm>
            <a:off x="388690" y="2608530"/>
            <a:ext cx="11676310" cy="1468170"/>
            <a:chOff x="448322" y="2685926"/>
            <a:chExt cx="11676310" cy="146817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D11D73D-C05D-4122-A1F1-C3B13B87BDEA}"/>
                </a:ext>
              </a:extLst>
            </p:cNvPr>
            <p:cNvSpPr/>
            <p:nvPr/>
          </p:nvSpPr>
          <p:spPr>
            <a:xfrm>
              <a:off x="448322" y="2685926"/>
              <a:ext cx="11281719" cy="14681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508D92-D7A9-4CE3-AE18-92B38670BC95}"/>
                </a:ext>
              </a:extLst>
            </p:cNvPr>
            <p:cNvSpPr txBox="1"/>
            <p:nvPr/>
          </p:nvSpPr>
          <p:spPr>
            <a:xfrm>
              <a:off x="665001" y="2773020"/>
              <a:ext cx="11459631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def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(company):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'https://www.baidu.com/s?tn=news&amp;rtt=4&amp;bsst=1&amp;cl=2&amp;wd=' + company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res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requests.get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headers=headers).text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11CF81F-F158-4960-8B00-11933E5C09BE}"/>
                </a:ext>
              </a:extLst>
            </p:cNvPr>
            <p:cNvSpPr txBox="1"/>
            <p:nvPr/>
          </p:nvSpPr>
          <p:spPr>
            <a:xfrm>
              <a:off x="8119788" y="2784997"/>
              <a:ext cx="3877844" cy="1211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定义名为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C7332561-9016-49FC-9AB9-9D7F4A8D745F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按时间顺序爬取百度新闻的核心代码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EB003E-89F3-414B-BBE6-58AF58B29816}"/>
              </a:ext>
            </a:extLst>
          </p:cNvPr>
          <p:cNvSpPr/>
          <p:nvPr/>
        </p:nvSpPr>
        <p:spPr>
          <a:xfrm>
            <a:off x="6473547" y="3157828"/>
            <a:ext cx="752753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7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6769092-12D1-4C56-905C-A145E505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" y="2578027"/>
            <a:ext cx="928687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批量爬取百度新闻的多页信息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EE9940-5C4A-4ED6-9BF3-5CA4601F2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252" y="3242372"/>
            <a:ext cx="9544050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7E84CA-7388-486F-B3C6-8FD3500A6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2107" y="3930555"/>
            <a:ext cx="927735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EDE7FA-A535-444C-9209-524C3CD086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1559" y="4721900"/>
            <a:ext cx="923925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A01F48A-B5F2-4818-922A-C1445A01E0AD}"/>
              </a:ext>
            </a:extLst>
          </p:cNvPr>
          <p:cNvSpPr/>
          <p:nvPr/>
        </p:nvSpPr>
        <p:spPr>
          <a:xfrm>
            <a:off x="2015068" y="2568018"/>
            <a:ext cx="5109632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168392-C31C-49E1-8D39-B6C0789ECF4E}"/>
              </a:ext>
            </a:extLst>
          </p:cNvPr>
          <p:cNvSpPr/>
          <p:nvPr/>
        </p:nvSpPr>
        <p:spPr>
          <a:xfrm>
            <a:off x="2470150" y="3293583"/>
            <a:ext cx="5695950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9A85DCF-1076-47FD-A0A4-0DC43D315163}"/>
              </a:ext>
            </a:extLst>
          </p:cNvPr>
          <p:cNvSpPr/>
          <p:nvPr/>
        </p:nvSpPr>
        <p:spPr>
          <a:xfrm>
            <a:off x="7404100" y="3268973"/>
            <a:ext cx="762000" cy="4092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8255FC-060F-47AC-8CF2-3B829487FF41}"/>
              </a:ext>
            </a:extLst>
          </p:cNvPr>
          <p:cNvSpPr/>
          <p:nvPr/>
        </p:nvSpPr>
        <p:spPr>
          <a:xfrm>
            <a:off x="3206750" y="3979383"/>
            <a:ext cx="5695950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661DDD7-208A-449F-A200-A3376819612D}"/>
              </a:ext>
            </a:extLst>
          </p:cNvPr>
          <p:cNvSpPr/>
          <p:nvPr/>
        </p:nvSpPr>
        <p:spPr>
          <a:xfrm>
            <a:off x="8140700" y="3954773"/>
            <a:ext cx="762000" cy="4092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1019F2-866D-4F42-A598-ECB40C86DC1D}"/>
              </a:ext>
            </a:extLst>
          </p:cNvPr>
          <p:cNvSpPr/>
          <p:nvPr/>
        </p:nvSpPr>
        <p:spPr>
          <a:xfrm>
            <a:off x="3930650" y="4766783"/>
            <a:ext cx="5695950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8E1CD3D-8206-45E6-AEDF-EAC62F65C926}"/>
              </a:ext>
            </a:extLst>
          </p:cNvPr>
          <p:cNvSpPr/>
          <p:nvPr/>
        </p:nvSpPr>
        <p:spPr>
          <a:xfrm>
            <a:off x="8864600" y="4742173"/>
            <a:ext cx="762000" cy="40922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3D28BF-9BEB-4887-95A3-E47562EFE389}"/>
              </a:ext>
            </a:extLst>
          </p:cNvPr>
          <p:cNvSpPr txBox="1"/>
          <p:nvPr/>
        </p:nvSpPr>
        <p:spPr>
          <a:xfrm>
            <a:off x="7185976" y="2554134"/>
            <a:ext cx="647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EA03EE-39D7-4C29-A3C7-F5305838B4CF}"/>
              </a:ext>
            </a:extLst>
          </p:cNvPr>
          <p:cNvSpPr/>
          <p:nvPr/>
        </p:nvSpPr>
        <p:spPr>
          <a:xfrm>
            <a:off x="401476" y="1846901"/>
            <a:ext cx="1138904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试着在百度“资讯”版块搜索“阿里巴巴”，分别查看第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页。</a:t>
            </a:r>
          </a:p>
        </p:txBody>
      </p:sp>
    </p:spTree>
    <p:extLst>
      <p:ext uri="{BB962C8B-B14F-4D97-AF65-F5344CB8AC3E}">
        <p14:creationId xmlns:p14="http://schemas.microsoft.com/office/powerpoint/2010/main" val="32819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7" grpId="0"/>
      <p:bldP spid="1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批量爬取百度新闻的多页信息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D5146BB-3A1A-4EF5-B552-1039BB9B34E5}"/>
              </a:ext>
            </a:extLst>
          </p:cNvPr>
          <p:cNvGrpSpPr/>
          <p:nvPr/>
        </p:nvGrpSpPr>
        <p:grpSpPr>
          <a:xfrm>
            <a:off x="388690" y="2608530"/>
            <a:ext cx="11549310" cy="4122470"/>
            <a:chOff x="448322" y="2685926"/>
            <a:chExt cx="11549310" cy="412247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D11D73D-C05D-4122-A1F1-C3B13B87BDEA}"/>
                </a:ext>
              </a:extLst>
            </p:cNvPr>
            <p:cNvSpPr/>
            <p:nvPr/>
          </p:nvSpPr>
          <p:spPr>
            <a:xfrm>
              <a:off x="448322" y="2685926"/>
              <a:ext cx="11281719" cy="4122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508D92-D7A9-4CE3-AE18-92B38670BC95}"/>
                </a:ext>
              </a:extLst>
            </p:cNvPr>
            <p:cNvSpPr txBox="1"/>
            <p:nvPr/>
          </p:nvSpPr>
          <p:spPr>
            <a:xfrm>
              <a:off x="665001" y="2773020"/>
              <a:ext cx="10418231" cy="390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def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(page):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num = (page - 1) * 10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'https://www.baidu.com/s?tn=news&amp;rtt=4&amp;bsst=1&amp;cl=2&amp;wd=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阿里巴巴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=' + str(num)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res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requests.get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headers=headers).text</a:t>
              </a: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range(20):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(i+1)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 + str(i+1)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页爬取成功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11CF81F-F158-4960-8B00-11933E5C09BE}"/>
                </a:ext>
              </a:extLst>
            </p:cNvPr>
            <p:cNvSpPr txBox="1"/>
            <p:nvPr/>
          </p:nvSpPr>
          <p:spPr>
            <a:xfrm>
              <a:off x="8119788" y="2784997"/>
              <a:ext cx="3877844" cy="3904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定义名为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设置网址为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获得网址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爬取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1-20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页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i+1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页爬取成功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C7332561-9016-49FC-9AB9-9D7F4A8D745F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批量爬取一家公司百度新闻的多页信息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EB003E-89F3-414B-BBE6-58AF58B29816}"/>
              </a:ext>
            </a:extLst>
          </p:cNvPr>
          <p:cNvSpPr/>
          <p:nvPr/>
        </p:nvSpPr>
        <p:spPr>
          <a:xfrm>
            <a:off x="677112" y="3925679"/>
            <a:ext cx="2320088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53F6F8-2D4B-42AF-876C-B148B0F1BDBE}"/>
              </a:ext>
            </a:extLst>
          </p:cNvPr>
          <p:cNvSpPr/>
          <p:nvPr/>
        </p:nvSpPr>
        <p:spPr>
          <a:xfrm>
            <a:off x="605369" y="4593565"/>
            <a:ext cx="7093609" cy="441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此处省略数据提取、清洗以及打印输出代码，详见代码文件</a:t>
            </a:r>
            <a:endParaRPr lang="en-US" altLang="zh-CN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46C384C-77A3-4B37-9876-DACB8D8E4D1E}"/>
              </a:ext>
            </a:extLst>
          </p:cNvPr>
          <p:cNvSpPr/>
          <p:nvPr/>
        </p:nvSpPr>
        <p:spPr>
          <a:xfrm>
            <a:off x="956512" y="3161831"/>
            <a:ext cx="2878888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F8CADE-9D30-4B42-96E7-C45733DF8285}"/>
              </a:ext>
            </a:extLst>
          </p:cNvPr>
          <p:cNvSpPr/>
          <p:nvPr/>
        </p:nvSpPr>
        <p:spPr>
          <a:xfrm>
            <a:off x="664412" y="5419772"/>
            <a:ext cx="4720388" cy="11588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48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12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批量爬取百度新闻的多页信息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D5146BB-3A1A-4EF5-B552-1039BB9B34E5}"/>
              </a:ext>
            </a:extLst>
          </p:cNvPr>
          <p:cNvGrpSpPr/>
          <p:nvPr/>
        </p:nvGrpSpPr>
        <p:grpSpPr>
          <a:xfrm>
            <a:off x="388690" y="2608530"/>
            <a:ext cx="12844710" cy="4176000"/>
            <a:chOff x="448322" y="2685926"/>
            <a:chExt cx="12844710" cy="417600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D11D73D-C05D-4122-A1F1-C3B13B87BDEA}"/>
                </a:ext>
              </a:extLst>
            </p:cNvPr>
            <p:cNvSpPr/>
            <p:nvPr/>
          </p:nvSpPr>
          <p:spPr>
            <a:xfrm>
              <a:off x="448322" y="2685926"/>
              <a:ext cx="11281719" cy="4176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508D92-D7A9-4CE3-AE18-92B38670BC95}"/>
                </a:ext>
              </a:extLst>
            </p:cNvPr>
            <p:cNvSpPr txBox="1"/>
            <p:nvPr/>
          </p:nvSpPr>
          <p:spPr>
            <a:xfrm>
              <a:off x="665001" y="2773020"/>
              <a:ext cx="9685341" cy="407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def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(company, page):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num = (page - 1) * 10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'https://www.baidu.com/s?tn=news&amp;rtt=4&amp;bsst=1&amp;cl=2&amp;wd=' + company + '&amp;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=' + str(num)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res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requests.get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headers=headers).text</a:t>
              </a: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 =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阿里巴巴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万科集团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百度集团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腾讯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京东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company in companies: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range(20): 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(company, i+1)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print(company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第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 + str(i+1)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页爬取成功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11CF81F-F158-4960-8B00-11933E5C09BE}"/>
                </a:ext>
              </a:extLst>
            </p:cNvPr>
            <p:cNvSpPr txBox="1"/>
            <p:nvPr/>
          </p:nvSpPr>
          <p:spPr>
            <a:xfrm>
              <a:off x="8119788" y="2784997"/>
              <a:ext cx="5173244" cy="407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定义名为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设置网址为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获得网址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爬取每个公司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爬取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1-20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页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baidu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输出公司名第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i+1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页爬取成功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4">
            <a:extLst>
              <a:ext uri="{FF2B5EF4-FFF2-40B4-BE49-F238E27FC236}">
                <a16:creationId xmlns:a16="http://schemas.microsoft.com/office/drawing/2014/main" id="{C7332561-9016-49FC-9AB9-9D7F4A8D745F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批量爬取多家公司百度新闻的多页信息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6EB003E-89F3-414B-BBE6-58AF58B29816}"/>
              </a:ext>
            </a:extLst>
          </p:cNvPr>
          <p:cNvSpPr/>
          <p:nvPr/>
        </p:nvSpPr>
        <p:spPr>
          <a:xfrm>
            <a:off x="2028547" y="2707600"/>
            <a:ext cx="1946553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53F6F8-2D4B-42AF-876C-B148B0F1BDBE}"/>
              </a:ext>
            </a:extLst>
          </p:cNvPr>
          <p:cNvSpPr/>
          <p:nvPr/>
        </p:nvSpPr>
        <p:spPr>
          <a:xfrm>
            <a:off x="629091" y="4354490"/>
            <a:ext cx="7093609" cy="441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此处省略数据提取、清洗以及打印输出代码，详见代码文件</a:t>
            </a:r>
            <a:endParaRPr lang="en-US" altLang="zh-CN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E8A3836-F78B-4396-9FFE-7FB08D0AE9E9}"/>
              </a:ext>
            </a:extLst>
          </p:cNvPr>
          <p:cNvSpPr/>
          <p:nvPr/>
        </p:nvSpPr>
        <p:spPr>
          <a:xfrm>
            <a:off x="681734" y="3737910"/>
            <a:ext cx="4220465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B6404F9-9F29-4E87-B5F8-FBC689AD6E79}"/>
              </a:ext>
            </a:extLst>
          </p:cNvPr>
          <p:cNvSpPr/>
          <p:nvPr/>
        </p:nvSpPr>
        <p:spPr>
          <a:xfrm>
            <a:off x="681734" y="5384800"/>
            <a:ext cx="6481066" cy="1332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33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12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A95E36-29E6-4B75-B696-8DE38E13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B3E64C-75B2-4C79-B94D-19F8F4C09E6F}"/>
              </a:ext>
            </a:extLst>
          </p:cNvPr>
          <p:cNvSpPr txBox="1"/>
          <p:nvPr/>
        </p:nvSpPr>
        <p:spPr>
          <a:xfrm>
            <a:off x="555173" y="2974875"/>
            <a:ext cx="6411684" cy="1528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800"/>
              </a:lnSpc>
            </a:pP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搜狗新闻与新浪财经数据挖掘实战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EFB646-8879-4024-94E9-F8430C038572}"/>
              </a:ext>
            </a:extLst>
          </p:cNvPr>
          <p:cNvSpPr/>
          <p:nvPr/>
        </p:nvSpPr>
        <p:spPr>
          <a:xfrm>
            <a:off x="7293429" y="3793424"/>
            <a:ext cx="441960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新浪财经数据挖掘实战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334269C-2ED7-4AF1-B863-A492696BEE35}"/>
              </a:ext>
            </a:extLst>
          </p:cNvPr>
          <p:cNvSpPr/>
          <p:nvPr/>
        </p:nvSpPr>
        <p:spPr>
          <a:xfrm>
            <a:off x="7293429" y="3101288"/>
            <a:ext cx="4419602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搜狗新闻数据挖掘实战</a:t>
            </a:r>
          </a:p>
        </p:txBody>
      </p:sp>
    </p:spTree>
    <p:extLst>
      <p:ext uri="{BB962C8B-B14F-4D97-AF65-F5344CB8AC3E}">
        <p14:creationId xmlns:p14="http://schemas.microsoft.com/office/powerpoint/2010/main" val="3621795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30AF29F-9520-4FF8-8F82-BE402095C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013"/>
          <a:stretch/>
        </p:blipFill>
        <p:spPr>
          <a:xfrm>
            <a:off x="1841499" y="2460214"/>
            <a:ext cx="8656637" cy="3366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搜狗新闻数据挖掘实战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8BDEED9-4AEB-4FF4-AD76-12767E1A1430}"/>
              </a:ext>
            </a:extLst>
          </p:cNvPr>
          <p:cNvSpPr/>
          <p:nvPr/>
        </p:nvSpPr>
        <p:spPr>
          <a:xfrm>
            <a:off x="4000500" y="2882900"/>
            <a:ext cx="6146800" cy="30479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C0209B-841A-4173-8A62-DDD67ADE4B26}"/>
              </a:ext>
            </a:extLst>
          </p:cNvPr>
          <p:cNvSpPr/>
          <p:nvPr/>
        </p:nvSpPr>
        <p:spPr>
          <a:xfrm>
            <a:off x="802276" y="5827029"/>
            <a:ext cx="10909366" cy="96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https://news.sogou.com/news?mode=1&amp;sort=0&amp;fixrank=1&amp;query=%E9%98%BF%E9%87%8C%E5%B7%B4%E5%B7%B4&amp;shid=djt1</a:t>
            </a:r>
            <a:endParaRPr lang="zh-CN" altLang="en-US" sz="20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6FDF1-E201-48F7-B7EA-4706F3F3BBFA}"/>
              </a:ext>
            </a:extLst>
          </p:cNvPr>
          <p:cNvSpPr/>
          <p:nvPr/>
        </p:nvSpPr>
        <p:spPr>
          <a:xfrm>
            <a:off x="802276" y="1845235"/>
            <a:ext cx="1090936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news.sogou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.com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981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搜狗新闻数据挖掘实战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获取搜狗新闻的网页源代码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05DAE6-BF59-472A-B201-197AF5A58964}"/>
              </a:ext>
            </a:extLst>
          </p:cNvPr>
          <p:cNvGrpSpPr/>
          <p:nvPr/>
        </p:nvGrpSpPr>
        <p:grpSpPr>
          <a:xfrm>
            <a:off x="455140" y="2596975"/>
            <a:ext cx="11498569" cy="3724290"/>
            <a:chOff x="448322" y="2685928"/>
            <a:chExt cx="11498569" cy="37242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2ABAFE-8F80-4A2A-B41D-A1C25D2B2200}"/>
                </a:ext>
              </a:extLst>
            </p:cNvPr>
            <p:cNvSpPr/>
            <p:nvPr/>
          </p:nvSpPr>
          <p:spPr>
            <a:xfrm>
              <a:off x="448322" y="2685928"/>
              <a:ext cx="11281719" cy="3724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896B9B-7061-49BC-8529-3339C386F51C}"/>
                </a:ext>
              </a:extLst>
            </p:cNvPr>
            <p:cNvSpPr txBox="1"/>
            <p:nvPr/>
          </p:nvSpPr>
          <p:spPr>
            <a:xfrm>
              <a:off x="792001" y="2773020"/>
              <a:ext cx="7710181" cy="351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requests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headers = {'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User-Agent':'Mozilla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/5.0 (Windows NT 10.0; Win64; x64)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AppleWebKit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/537.36 (KHTML, like Gecko) Chrome/80.0.3987.162 Safari/537.36'}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'https://news.sogou.com/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news?mode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=1&amp;sort=0&amp;fixrank=1&amp;query=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阿里巴巴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shid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=djt1'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requests.get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url,headers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=headers, timeout=10).text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print(res)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E1BC7B4-4140-453F-B701-2DAECCF8C93D}"/>
                </a:ext>
              </a:extLst>
            </p:cNvPr>
            <p:cNvSpPr txBox="1"/>
            <p:nvPr/>
          </p:nvSpPr>
          <p:spPr>
            <a:xfrm>
              <a:off x="8425449" y="2777429"/>
              <a:ext cx="3521442" cy="351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requests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设置网址为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获得网址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源代码信息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2D3F23E-A6BF-4532-A716-07264E20125D}"/>
              </a:ext>
            </a:extLst>
          </p:cNvPr>
          <p:cNvSpPr/>
          <p:nvPr/>
        </p:nvSpPr>
        <p:spPr>
          <a:xfrm>
            <a:off x="6032932" y="5432568"/>
            <a:ext cx="1599768" cy="3459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C0D434-C3A0-455A-BB14-969246D3D974}"/>
              </a:ext>
            </a:extLst>
          </p:cNvPr>
          <p:cNvSpPr/>
          <p:nvPr/>
        </p:nvSpPr>
        <p:spPr>
          <a:xfrm>
            <a:off x="824219" y="4307447"/>
            <a:ext cx="7532381" cy="10699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3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获取百度新闻网页源代码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</a:t>
            </a:r>
            <a:r>
              <a:rPr lang="en-US" altLang="zh-CN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Request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库获取百度新闻的网页源代码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05DAE6-BF59-472A-B201-197AF5A58964}"/>
              </a:ext>
            </a:extLst>
          </p:cNvPr>
          <p:cNvGrpSpPr/>
          <p:nvPr/>
        </p:nvGrpSpPr>
        <p:grpSpPr>
          <a:xfrm>
            <a:off x="455140" y="2596975"/>
            <a:ext cx="11281719" cy="3724290"/>
            <a:chOff x="448322" y="2685928"/>
            <a:chExt cx="11281719" cy="3724290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2ABAFE-8F80-4A2A-B41D-A1C25D2B2200}"/>
                </a:ext>
              </a:extLst>
            </p:cNvPr>
            <p:cNvSpPr/>
            <p:nvPr/>
          </p:nvSpPr>
          <p:spPr>
            <a:xfrm>
              <a:off x="448322" y="2685928"/>
              <a:ext cx="11281719" cy="372429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896B9B-7061-49BC-8529-3339C386F51C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351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requests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headers = {'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User-Agent':'Mozilla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/5.0 (Windows NT 10.0; Win64; x64)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AppleWebKit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/537.36 (KHTML, like Gecko) Chrome/80.0.3987.162 Safari/537.36'}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https://www.baidu.com/s?tn=news&amp;rtt=1&amp;bsst=1&amp;cl=2&amp;wd=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阿里巴巴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requests.get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headers=headers).text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print(res)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E1BC7B4-4140-453F-B701-2DAECCF8C93D}"/>
                </a:ext>
              </a:extLst>
            </p:cNvPr>
            <p:cNvSpPr txBox="1"/>
            <p:nvPr/>
          </p:nvSpPr>
          <p:spPr>
            <a:xfrm>
              <a:off x="8082549" y="2777429"/>
              <a:ext cx="3521442" cy="3519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requests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headers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设置网址为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获得网址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源代码信息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4709ED7B-04AB-4E6F-BB59-684F995BFEE2}"/>
              </a:ext>
            </a:extLst>
          </p:cNvPr>
          <p:cNvSpPr/>
          <p:nvPr/>
        </p:nvSpPr>
        <p:spPr>
          <a:xfrm>
            <a:off x="832231" y="3108465"/>
            <a:ext cx="6842197" cy="116962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D3F23E-A6BF-4532-A716-07264E20125D}"/>
              </a:ext>
            </a:extLst>
          </p:cNvPr>
          <p:cNvSpPr/>
          <p:nvPr/>
        </p:nvSpPr>
        <p:spPr>
          <a:xfrm>
            <a:off x="3770534" y="5432568"/>
            <a:ext cx="2227496" cy="36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8D4E81-469C-4300-A75C-484DF29D94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6"/>
          <a:stretch/>
        </p:blipFill>
        <p:spPr>
          <a:xfrm>
            <a:off x="6983884" y="2958516"/>
            <a:ext cx="4752975" cy="3371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013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搜狗新闻数据挖掘实战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提取搜狗新闻信息（标题、网址和发布日期）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DA23A2-19E2-40C9-BFBC-E370394D16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61" t="13054" b="16083"/>
          <a:stretch/>
        </p:blipFill>
        <p:spPr>
          <a:xfrm>
            <a:off x="959181" y="2693655"/>
            <a:ext cx="4991100" cy="96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6430A9-7E00-45FF-A1CA-3058C32F3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81" y="3972945"/>
            <a:ext cx="4991100" cy="119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F5FB43-E2E8-4956-B17F-A26E3BFF8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06" y="5477660"/>
            <a:ext cx="5019675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958F5F-7A05-4014-9FD0-15ED00C98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2662" y="2780286"/>
            <a:ext cx="2776380" cy="895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F72674-A354-491E-A57F-BAC9D7FCC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2662" y="4209482"/>
            <a:ext cx="2776380" cy="81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597EA7-0804-4BBE-9627-2DBD2A9EE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1383" y="5582435"/>
            <a:ext cx="2757659" cy="847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C867A21-FB32-4E0C-8D60-CFE3BAA107BD}"/>
              </a:ext>
            </a:extLst>
          </p:cNvPr>
          <p:cNvSpPr/>
          <p:nvPr/>
        </p:nvSpPr>
        <p:spPr>
          <a:xfrm>
            <a:off x="1010139" y="2706355"/>
            <a:ext cx="7424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A47B9C2-E0AA-4C8E-A454-1EBD53EFFCF5}"/>
              </a:ext>
            </a:extLst>
          </p:cNvPr>
          <p:cNvSpPr/>
          <p:nvPr/>
        </p:nvSpPr>
        <p:spPr>
          <a:xfrm>
            <a:off x="1010139" y="3278815"/>
            <a:ext cx="22410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C867A21-FB32-4E0C-8D60-CFE3BAA107BD}"/>
              </a:ext>
            </a:extLst>
          </p:cNvPr>
          <p:cNvSpPr/>
          <p:nvPr/>
        </p:nvSpPr>
        <p:spPr>
          <a:xfrm>
            <a:off x="2508739" y="3481535"/>
            <a:ext cx="3233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297E5F-014B-4A4A-8F5F-2F6FC2EF07D1}"/>
              </a:ext>
            </a:extLst>
          </p:cNvPr>
          <p:cNvSpPr/>
          <p:nvPr/>
        </p:nvSpPr>
        <p:spPr>
          <a:xfrm>
            <a:off x="1149839" y="4001755"/>
            <a:ext cx="7424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6ACFAAF-5169-4662-AA44-DB1C8036E6FF}"/>
              </a:ext>
            </a:extLst>
          </p:cNvPr>
          <p:cNvSpPr/>
          <p:nvPr/>
        </p:nvSpPr>
        <p:spPr>
          <a:xfrm>
            <a:off x="1022839" y="4199129"/>
            <a:ext cx="13012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A9B2188-A2AF-4839-B645-B9BB239DFEE7}"/>
              </a:ext>
            </a:extLst>
          </p:cNvPr>
          <p:cNvSpPr/>
          <p:nvPr/>
        </p:nvSpPr>
        <p:spPr>
          <a:xfrm>
            <a:off x="1172308" y="4996938"/>
            <a:ext cx="3233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4A70CF2-AB1D-40E4-AE84-F5D04E8CC757}"/>
              </a:ext>
            </a:extLst>
          </p:cNvPr>
          <p:cNvSpPr/>
          <p:nvPr/>
        </p:nvSpPr>
        <p:spPr>
          <a:xfrm>
            <a:off x="4839678" y="4014411"/>
            <a:ext cx="1110603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448923E-E40B-4570-BDB0-F1F45AB95C94}"/>
              </a:ext>
            </a:extLst>
          </p:cNvPr>
          <p:cNvSpPr/>
          <p:nvPr/>
        </p:nvSpPr>
        <p:spPr>
          <a:xfrm>
            <a:off x="1124439" y="5462255"/>
            <a:ext cx="7424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F38832-E952-47F0-9A01-CFFB380A3F50}"/>
              </a:ext>
            </a:extLst>
          </p:cNvPr>
          <p:cNvSpPr/>
          <p:nvPr/>
        </p:nvSpPr>
        <p:spPr>
          <a:xfrm>
            <a:off x="997439" y="5659629"/>
            <a:ext cx="13012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1D37B5A-AC44-4729-BEC4-A912669810A2}"/>
              </a:ext>
            </a:extLst>
          </p:cNvPr>
          <p:cNvSpPr/>
          <p:nvPr/>
        </p:nvSpPr>
        <p:spPr>
          <a:xfrm>
            <a:off x="1146908" y="6279638"/>
            <a:ext cx="3233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8F132C8-4439-4EFD-994D-EE956731716C}"/>
              </a:ext>
            </a:extLst>
          </p:cNvPr>
          <p:cNvSpPr/>
          <p:nvPr/>
        </p:nvSpPr>
        <p:spPr>
          <a:xfrm>
            <a:off x="4814278" y="5474911"/>
            <a:ext cx="1110603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FBA08A6-8CF4-434E-AE1A-63268FC7E324}"/>
              </a:ext>
            </a:extLst>
          </p:cNvPr>
          <p:cNvSpPr/>
          <p:nvPr/>
        </p:nvSpPr>
        <p:spPr>
          <a:xfrm>
            <a:off x="7506520" y="2843392"/>
            <a:ext cx="1751780" cy="151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6F56C76-A697-491F-B0A9-3F9FF972063F}"/>
              </a:ext>
            </a:extLst>
          </p:cNvPr>
          <p:cNvSpPr/>
          <p:nvPr/>
        </p:nvSpPr>
        <p:spPr>
          <a:xfrm>
            <a:off x="7481120" y="4227692"/>
            <a:ext cx="1751780" cy="151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2881370-87DE-4C10-BC61-24B512767CE4}"/>
              </a:ext>
            </a:extLst>
          </p:cNvPr>
          <p:cNvSpPr/>
          <p:nvPr/>
        </p:nvSpPr>
        <p:spPr>
          <a:xfrm>
            <a:off x="7481120" y="5609429"/>
            <a:ext cx="1751780" cy="151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07428B6-110F-4DE7-9807-3EB04F5B2402}"/>
              </a:ext>
            </a:extLst>
          </p:cNvPr>
          <p:cNvSpPr/>
          <p:nvPr/>
        </p:nvSpPr>
        <p:spPr>
          <a:xfrm>
            <a:off x="7531920" y="3470592"/>
            <a:ext cx="3233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50AAE68-4A16-4617-9AE8-951AC9550EF3}"/>
              </a:ext>
            </a:extLst>
          </p:cNvPr>
          <p:cNvSpPr/>
          <p:nvPr/>
        </p:nvSpPr>
        <p:spPr>
          <a:xfrm>
            <a:off x="7506520" y="4852067"/>
            <a:ext cx="3233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07428B6-110F-4DE7-9807-3EB04F5B2402}"/>
              </a:ext>
            </a:extLst>
          </p:cNvPr>
          <p:cNvSpPr/>
          <p:nvPr/>
        </p:nvSpPr>
        <p:spPr>
          <a:xfrm>
            <a:off x="7532230" y="6206929"/>
            <a:ext cx="323361" cy="1497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207428B6-110F-4DE7-9807-3EB04F5B2402}"/>
              </a:ext>
            </a:extLst>
          </p:cNvPr>
          <p:cNvSpPr/>
          <p:nvPr/>
        </p:nvSpPr>
        <p:spPr>
          <a:xfrm>
            <a:off x="8220729" y="3061323"/>
            <a:ext cx="478771" cy="151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59DF6A7-2434-4DD7-AE8B-3E35C8A24ED9}"/>
              </a:ext>
            </a:extLst>
          </p:cNvPr>
          <p:cNvSpPr/>
          <p:nvPr/>
        </p:nvSpPr>
        <p:spPr>
          <a:xfrm>
            <a:off x="8182629" y="4445623"/>
            <a:ext cx="478771" cy="151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C028CC9-B775-4E6B-87E8-A0ED7C51C61A}"/>
              </a:ext>
            </a:extLst>
          </p:cNvPr>
          <p:cNvSpPr/>
          <p:nvPr/>
        </p:nvSpPr>
        <p:spPr>
          <a:xfrm>
            <a:off x="8209943" y="5813023"/>
            <a:ext cx="478771" cy="151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5A3851C-EA67-4622-A490-AACE6CC269DF}"/>
              </a:ext>
            </a:extLst>
          </p:cNvPr>
          <p:cNvSpPr txBox="1"/>
          <p:nvPr/>
        </p:nvSpPr>
        <p:spPr>
          <a:xfrm>
            <a:off x="6273801" y="3658855"/>
            <a:ext cx="331178" cy="1955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标题和网址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1370DB-FF76-4A66-B2E6-F7AF1AE9A749}"/>
              </a:ext>
            </a:extLst>
          </p:cNvPr>
          <p:cNvSpPr txBox="1"/>
          <p:nvPr/>
        </p:nvSpPr>
        <p:spPr>
          <a:xfrm>
            <a:off x="10404688" y="3848427"/>
            <a:ext cx="3311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发布日期</a:t>
            </a:r>
          </a:p>
        </p:txBody>
      </p:sp>
    </p:spTree>
    <p:extLst>
      <p:ext uri="{BB962C8B-B14F-4D97-AF65-F5344CB8AC3E}">
        <p14:creationId xmlns:p14="http://schemas.microsoft.com/office/powerpoint/2010/main" val="260520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19" grpId="0"/>
      <p:bldP spid="4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搜狗新闻数据挖掘实战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提取搜狗新闻信息（标题、网址和发布日期）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05DAE6-BF59-472A-B201-197AF5A58964}"/>
              </a:ext>
            </a:extLst>
          </p:cNvPr>
          <p:cNvGrpSpPr/>
          <p:nvPr/>
        </p:nvGrpSpPr>
        <p:grpSpPr>
          <a:xfrm>
            <a:off x="455140" y="2596975"/>
            <a:ext cx="11281719" cy="3067225"/>
            <a:chOff x="448322" y="2685928"/>
            <a:chExt cx="11281719" cy="306722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2ABAFE-8F80-4A2A-B41D-A1C25D2B2200}"/>
                </a:ext>
              </a:extLst>
            </p:cNvPr>
            <p:cNvSpPr/>
            <p:nvPr/>
          </p:nvSpPr>
          <p:spPr>
            <a:xfrm>
              <a:off x="448322" y="2685928"/>
              <a:ext cx="11281719" cy="30672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896B9B-7061-49BC-8529-3339C386F51C}"/>
                </a:ext>
              </a:extLst>
            </p:cNvPr>
            <p:cNvSpPr txBox="1"/>
            <p:nvPr/>
          </p:nvSpPr>
          <p:spPr>
            <a:xfrm>
              <a:off x="563401" y="2773020"/>
              <a:ext cx="8878581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'&lt;a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=".*?" id="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uigs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.*?" target="_blank"&gt;(.*?)&lt;/a&gt;'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'&lt;a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="(.*?)" id="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uigs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.*?" target="_blank"&gt;'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'&lt;p class="news-from"&gt;.*?&amp;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nbsp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;(.*?)&lt;/p&gt;'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E1BC7B4-4140-453F-B701-2DAECCF8C93D}"/>
                </a:ext>
              </a:extLst>
            </p:cNvPr>
            <p:cNvSpPr txBox="1"/>
            <p:nvPr/>
          </p:nvSpPr>
          <p:spPr>
            <a:xfrm>
              <a:off x="7270282" y="2777429"/>
              <a:ext cx="4448009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中获取新闻标题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中获取新闻的发布日期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21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搜狗新闻数据挖掘实战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搜狗新闻数据的清洗和打印输出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89E3D6-0D89-4B19-9082-70F08705F823}"/>
              </a:ext>
            </a:extLst>
          </p:cNvPr>
          <p:cNvSpPr txBox="1"/>
          <p:nvPr/>
        </p:nvSpPr>
        <p:spPr>
          <a:xfrm>
            <a:off x="389823" y="2438543"/>
            <a:ext cx="7959517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函数替换不需要的内容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函数将清洗结果打印输出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842CC1-013D-4071-BC5A-063DF08940BA}"/>
              </a:ext>
            </a:extLst>
          </p:cNvPr>
          <p:cNvGrpSpPr/>
          <p:nvPr/>
        </p:nvGrpSpPr>
        <p:grpSpPr>
          <a:xfrm>
            <a:off x="466026" y="3739217"/>
            <a:ext cx="12068874" cy="2582047"/>
            <a:chOff x="448322" y="2685927"/>
            <a:chExt cx="12068874" cy="258204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24C056E-7442-42AC-86BE-D2D34805F4CD}"/>
                </a:ext>
              </a:extLst>
            </p:cNvPr>
            <p:cNvSpPr/>
            <p:nvPr/>
          </p:nvSpPr>
          <p:spPr>
            <a:xfrm>
              <a:off x="448322" y="2685927"/>
              <a:ext cx="11281719" cy="258204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AB7E80-6209-4B60-8C4A-0B7334BBB2EF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range(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(title)):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re.sub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('&lt;.*?&gt;', '',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re.sub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('&amp;.*?;', '',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re.sub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('&lt;.*?&gt;', '',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print(str(i+1) + '.' +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'-' +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6B5E4EB-0258-4B0B-99B5-4EADC9BB875E}"/>
                </a:ext>
              </a:extLst>
            </p:cNvPr>
            <p:cNvSpPr txBox="1"/>
            <p:nvPr/>
          </p:nvSpPr>
          <p:spPr>
            <a:xfrm>
              <a:off x="5830090" y="2811996"/>
              <a:ext cx="6687106" cy="2365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到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(title)-1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函数去除标题中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&lt;&gt;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之间的内容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函数去除标题中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&amp;;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之间的内容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函数去除发布日期中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&lt;&gt;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之间的内容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输出标题、日期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输出网址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52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搜狗新闻数据挖掘实战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批量获取多家公司的搜狗新闻信息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51059BC-2F9A-4B5D-8CC7-FC9A6881233E}"/>
              </a:ext>
            </a:extLst>
          </p:cNvPr>
          <p:cNvGrpSpPr/>
          <p:nvPr/>
        </p:nvGrpSpPr>
        <p:grpSpPr>
          <a:xfrm>
            <a:off x="388690" y="2545030"/>
            <a:ext cx="11549310" cy="4158208"/>
            <a:chOff x="388690" y="2545030"/>
            <a:chExt cx="11549310" cy="415820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C6418AC-2EBB-447B-8939-C354A7BC8E3D}"/>
                </a:ext>
              </a:extLst>
            </p:cNvPr>
            <p:cNvGrpSpPr/>
            <p:nvPr/>
          </p:nvGrpSpPr>
          <p:grpSpPr>
            <a:xfrm>
              <a:off x="388690" y="2545030"/>
              <a:ext cx="11549310" cy="4158208"/>
              <a:chOff x="448322" y="2685926"/>
              <a:chExt cx="11549310" cy="4158208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99CEA04-C37B-40BD-BAF1-C685B1634AF4}"/>
                  </a:ext>
                </a:extLst>
              </p:cNvPr>
              <p:cNvSpPr/>
              <p:nvPr/>
            </p:nvSpPr>
            <p:spPr>
              <a:xfrm>
                <a:off x="448322" y="2685926"/>
                <a:ext cx="11281719" cy="41582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17FA6DB-1DB8-4C7D-9911-DBB3F8DDCAD8}"/>
                  </a:ext>
                </a:extLst>
              </p:cNvPr>
              <p:cNvSpPr txBox="1"/>
              <p:nvPr/>
            </p:nvSpPr>
            <p:spPr>
              <a:xfrm>
                <a:off x="665001" y="2722220"/>
                <a:ext cx="10634131" cy="407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def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sogou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(company):</a:t>
                </a: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= 'https://news.sogou.com/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news?mode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=1&amp;sort=0&amp;fixrank=1&amp;query=' + company + '&amp;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shid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=djt1'</a:t>
                </a: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res =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requests.get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, headers=headers, timeout=10).text</a:t>
                </a:r>
              </a:p>
              <a:p>
                <a:pPr>
                  <a:lnSpc>
                    <a:spcPts val="2600"/>
                  </a:lnSpc>
                </a:pPr>
                <a:endPara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companies = ['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阿里巴巴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万科集团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百度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腾讯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',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京东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']</a:t>
                </a: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for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in companies:</a:t>
                </a: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try:</a:t>
                </a: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sogou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)</a:t>
                </a: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print(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+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搜狗新闻爬取成功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except:</a:t>
                </a: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print(</a:t>
                </a:r>
                <a:r>
                  <a:rPr lang="en-US" altLang="zh-CN" sz="2000" b="1" dirty="0" err="1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+ '</a:t>
                </a:r>
                <a:r>
                  <a:rPr lang="zh-CN" altLang="en-US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搜狗新闻爬取失败</a:t>
                </a:r>
                <a:r>
                  <a:rPr lang="en-US" altLang="zh-CN" sz="2000" b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')</a:t>
                </a: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818A85E-F033-4372-B3F8-4635382DBDD1}"/>
                  </a:ext>
                </a:extLst>
              </p:cNvPr>
              <p:cNvSpPr txBox="1"/>
              <p:nvPr/>
            </p:nvSpPr>
            <p:spPr>
              <a:xfrm>
                <a:off x="8119788" y="2696097"/>
                <a:ext cx="3877844" cy="4071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定义名为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sogou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的函数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设置网址为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         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获得网址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url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源代码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定义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companies</a:t>
                </a: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对于任意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在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companies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中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尝试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调用</a:t>
                </a:r>
                <a:r>
                  <a:rPr lang="en-US" altLang="zh-CN" sz="2000" b="1" dirty="0" err="1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sogou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函数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i+1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和搜狗新闻爬取成功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程序出错时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2600"/>
                  </a:lnSpc>
                </a:pP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# 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输出</a:t>
                </a:r>
                <a:r>
                  <a:rPr lang="en-US" altLang="zh-CN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i+1</a:t>
                </a:r>
                <a:r>
                  <a:rPr lang="zh-CN" altLang="en-US" sz="2000" b="1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和搜狗新闻爬取失败</a:t>
                </a:r>
                <a:endPara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F2A1A14-6031-4642-B5CE-D4931BFEEF9B}"/>
                </a:ext>
              </a:extLst>
            </p:cNvPr>
            <p:cNvSpPr/>
            <p:nvPr/>
          </p:nvSpPr>
          <p:spPr>
            <a:xfrm>
              <a:off x="605369" y="3898525"/>
              <a:ext cx="7093609" cy="441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此处省略数据提取、清洗以及打印输出代码，详见代码文件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913ED00B-59CB-4C26-A574-7654E086322E}"/>
              </a:ext>
            </a:extLst>
          </p:cNvPr>
          <p:cNvSpPr/>
          <p:nvPr/>
        </p:nvSpPr>
        <p:spPr>
          <a:xfrm>
            <a:off x="698735" y="3279263"/>
            <a:ext cx="1178833" cy="3417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75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新浪财经数据挖掘实战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C0209B-841A-4173-8A62-DDD67ADE4B26}"/>
              </a:ext>
            </a:extLst>
          </p:cNvPr>
          <p:cNvSpPr/>
          <p:nvPr/>
        </p:nvSpPr>
        <p:spPr>
          <a:xfrm>
            <a:off x="802276" y="5827029"/>
            <a:ext cx="10909366" cy="961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https://search.sina.com.cn/?q=%E9%98%BF%E9%87%8C%E5%B7%B4%E5%B7%B4&amp;range=all&amp;c=news&amp;sort=time</a:t>
            </a:r>
            <a:endParaRPr lang="zh-CN" altLang="en-US" sz="20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6FDF1-E201-48F7-B7EA-4706F3F3BBFA}"/>
              </a:ext>
            </a:extLst>
          </p:cNvPr>
          <p:cNvSpPr/>
          <p:nvPr/>
        </p:nvSpPr>
        <p:spPr>
          <a:xfrm>
            <a:off x="802276" y="1840643"/>
            <a:ext cx="1090936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/finance.sina.com.cn/</a:t>
            </a:r>
            <a:endParaRPr lang="zh-CN" altLang="en-US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44E8EC-913F-42F4-81B8-7DF026CFE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023" y="2413306"/>
            <a:ext cx="8753573" cy="3426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4249A7A-8D90-45B3-A186-900DD004732C}"/>
              </a:ext>
            </a:extLst>
          </p:cNvPr>
          <p:cNvSpPr/>
          <p:nvPr/>
        </p:nvSpPr>
        <p:spPr>
          <a:xfrm>
            <a:off x="3771900" y="2806700"/>
            <a:ext cx="47244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5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新浪财经数据挖掘实战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获取新浪财经的网页源代码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05DAE6-BF59-472A-B201-197AF5A58964}"/>
              </a:ext>
            </a:extLst>
          </p:cNvPr>
          <p:cNvGrpSpPr/>
          <p:nvPr/>
        </p:nvGrpSpPr>
        <p:grpSpPr>
          <a:xfrm>
            <a:off x="455140" y="2596975"/>
            <a:ext cx="11498569" cy="3359164"/>
            <a:chOff x="448322" y="2685928"/>
            <a:chExt cx="11498569" cy="335916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2ABAFE-8F80-4A2A-B41D-A1C25D2B2200}"/>
                </a:ext>
              </a:extLst>
            </p:cNvPr>
            <p:cNvSpPr/>
            <p:nvPr/>
          </p:nvSpPr>
          <p:spPr>
            <a:xfrm>
              <a:off x="448322" y="2685928"/>
              <a:ext cx="11281719" cy="335916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896B9B-7061-49BC-8529-3339C386F51C}"/>
                </a:ext>
              </a:extLst>
            </p:cNvPr>
            <p:cNvSpPr txBox="1"/>
            <p:nvPr/>
          </p:nvSpPr>
          <p:spPr>
            <a:xfrm>
              <a:off x="792001" y="2773020"/>
              <a:ext cx="7710181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requests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headers = {'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User-Agent':'Mozilla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/5.0 (Windows NT 10.0; Win64; x64)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AppleWebKit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/537.36 (KHTML, like Gecko) Chrome/80.0.3987.162 Safari/537.36'}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'https://search.sina.com.cn/?q=' + company + '&amp;range=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all&amp;c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news&amp;sort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time&amp;ie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=utf-8'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requests.get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url,headers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=headers, timeout=10).text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print(res)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E1BC7B4-4140-453F-B701-2DAECCF8C93D}"/>
                </a:ext>
              </a:extLst>
            </p:cNvPr>
            <p:cNvSpPr txBox="1"/>
            <p:nvPr/>
          </p:nvSpPr>
          <p:spPr>
            <a:xfrm>
              <a:off x="8425449" y="2777429"/>
              <a:ext cx="3521442" cy="3134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requests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header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参数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设置网址为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获得网址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源代码信息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2D3F23E-A6BF-4532-A716-07264E20125D}"/>
              </a:ext>
            </a:extLst>
          </p:cNvPr>
          <p:cNvSpPr/>
          <p:nvPr/>
        </p:nvSpPr>
        <p:spPr>
          <a:xfrm>
            <a:off x="5153608" y="4657868"/>
            <a:ext cx="1272592" cy="3586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683DB26-3E52-4840-AD74-E116C7FBBFAF}"/>
              </a:ext>
            </a:extLst>
          </p:cNvPr>
          <p:cNvSpPr/>
          <p:nvPr/>
        </p:nvSpPr>
        <p:spPr>
          <a:xfrm>
            <a:off x="824219" y="4331831"/>
            <a:ext cx="6759205" cy="6846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21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新浪财经数据挖掘实战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提取新浪财经信息（标题、网址和发布日期）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61370DB-FF76-4A66-B2E6-F7AF1AE9A749}"/>
              </a:ext>
            </a:extLst>
          </p:cNvPr>
          <p:cNvSpPr txBox="1"/>
          <p:nvPr/>
        </p:nvSpPr>
        <p:spPr>
          <a:xfrm>
            <a:off x="10042339" y="3678119"/>
            <a:ext cx="83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E1AA599-E0F8-4E53-8422-3D047A1F2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29"/>
          <a:stretch/>
        </p:blipFill>
        <p:spPr>
          <a:xfrm>
            <a:off x="1211262" y="3251200"/>
            <a:ext cx="8853488" cy="186176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68D04C44-373E-47B9-8370-722BCB37CE91}"/>
              </a:ext>
            </a:extLst>
          </p:cNvPr>
          <p:cNvSpPr/>
          <p:nvPr/>
        </p:nvSpPr>
        <p:spPr>
          <a:xfrm>
            <a:off x="1490954" y="3162300"/>
            <a:ext cx="1404646" cy="66255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AFEA1C4-BD42-430D-BF69-B4BEC811618A}"/>
              </a:ext>
            </a:extLst>
          </p:cNvPr>
          <p:cNvSpPr/>
          <p:nvPr/>
        </p:nvSpPr>
        <p:spPr>
          <a:xfrm>
            <a:off x="1732254" y="4139784"/>
            <a:ext cx="2065046" cy="31791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1E1119A-7537-4E0A-BF10-31AF9B2A1619}"/>
              </a:ext>
            </a:extLst>
          </p:cNvPr>
          <p:cNvSpPr/>
          <p:nvPr/>
        </p:nvSpPr>
        <p:spPr>
          <a:xfrm>
            <a:off x="1732254" y="4480114"/>
            <a:ext cx="553746" cy="30346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8C1627AA-A3CC-4BCA-B4FE-B3E864B6A96E}"/>
              </a:ext>
            </a:extLst>
          </p:cNvPr>
          <p:cNvSpPr/>
          <p:nvPr/>
        </p:nvSpPr>
        <p:spPr>
          <a:xfrm>
            <a:off x="1732254" y="4806512"/>
            <a:ext cx="3182646" cy="281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82801DE-CB11-4A3B-B2B1-C96D6C6D80D3}"/>
              </a:ext>
            </a:extLst>
          </p:cNvPr>
          <p:cNvSpPr/>
          <p:nvPr/>
        </p:nvSpPr>
        <p:spPr>
          <a:xfrm>
            <a:off x="8234654" y="4783576"/>
            <a:ext cx="909346" cy="2810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9681B24F-5FAE-4F1A-AB47-08A159639B8E}"/>
              </a:ext>
            </a:extLst>
          </p:cNvPr>
          <p:cNvSpPr txBox="1"/>
          <p:nvPr/>
        </p:nvSpPr>
        <p:spPr>
          <a:xfrm>
            <a:off x="10026650" y="4067909"/>
            <a:ext cx="834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DE3D943-A840-4739-A5F3-A311160F265D}"/>
              </a:ext>
            </a:extLst>
          </p:cNvPr>
          <p:cNvSpPr txBox="1"/>
          <p:nvPr/>
        </p:nvSpPr>
        <p:spPr>
          <a:xfrm>
            <a:off x="9791135" y="4678926"/>
            <a:ext cx="158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发布日期</a:t>
            </a:r>
          </a:p>
        </p:txBody>
      </p:sp>
    </p:spTree>
    <p:extLst>
      <p:ext uri="{BB962C8B-B14F-4D97-AF65-F5344CB8AC3E}">
        <p14:creationId xmlns:p14="http://schemas.microsoft.com/office/powerpoint/2010/main" val="28617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9" grpId="0"/>
      <p:bldP spid="39" grpId="0" animBg="1"/>
      <p:bldP spid="46" grpId="0" animBg="1"/>
      <p:bldP spid="50" grpId="0" animBg="1"/>
      <p:bldP spid="52" grpId="0" animBg="1"/>
      <p:bldP spid="53" grpId="0" animBg="1"/>
      <p:bldP spid="54" grpId="0"/>
      <p:bldP spid="5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新浪财经数据挖掘实战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提取新浪财经信息（标题、网址和发布日期）</a:t>
            </a:r>
            <a:endParaRPr lang="en-GB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05DAE6-BF59-472A-B201-197AF5A58964}"/>
              </a:ext>
            </a:extLst>
          </p:cNvPr>
          <p:cNvGrpSpPr/>
          <p:nvPr/>
        </p:nvGrpSpPr>
        <p:grpSpPr>
          <a:xfrm>
            <a:off x="455140" y="2596975"/>
            <a:ext cx="11511269" cy="3067225"/>
            <a:chOff x="448322" y="2685928"/>
            <a:chExt cx="11511269" cy="3067225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2ABAFE-8F80-4A2A-B41D-A1C25D2B2200}"/>
                </a:ext>
              </a:extLst>
            </p:cNvPr>
            <p:cNvSpPr/>
            <p:nvPr/>
          </p:nvSpPr>
          <p:spPr>
            <a:xfrm>
              <a:off x="448322" y="2685928"/>
              <a:ext cx="11281719" cy="30672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896B9B-7061-49BC-8529-3339C386F51C}"/>
                </a:ext>
              </a:extLst>
            </p:cNvPr>
            <p:cNvSpPr txBox="1"/>
            <p:nvPr/>
          </p:nvSpPr>
          <p:spPr>
            <a:xfrm>
              <a:off x="563401" y="2773020"/>
              <a:ext cx="8878581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'&lt;h2&gt;&lt;a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=".*?" target="_blank"&gt;(.*?)&lt;/a&gt;'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'&lt;h2&gt;&lt;a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="(.*?)" target="_blank"&gt;'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'&lt;span class="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fgray_time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"&gt;(.*?)&lt;/span&gt;'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res)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E1BC7B4-4140-453F-B701-2DAECCF8C93D}"/>
                </a:ext>
              </a:extLst>
            </p:cNvPr>
            <p:cNvSpPr txBox="1"/>
            <p:nvPr/>
          </p:nvSpPr>
          <p:spPr>
            <a:xfrm>
              <a:off x="7511582" y="2782608"/>
              <a:ext cx="4448009" cy="27502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p_title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中获取新闻标题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title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p_date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中获取新闻的发布日期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date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01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新浪财经数据挖掘实战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新浪财经数据的清洗和打印输出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89E3D6-0D89-4B19-9082-70F08705F823}"/>
              </a:ext>
            </a:extLst>
          </p:cNvPr>
          <p:cNvSpPr txBox="1"/>
          <p:nvPr/>
        </p:nvSpPr>
        <p:spPr>
          <a:xfrm>
            <a:off x="389823" y="2438543"/>
            <a:ext cx="7959517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函数替换不需要的内容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函数分割出需要的内容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函数将清洗结果打印输出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842CC1-013D-4071-BC5A-063DF08940BA}"/>
              </a:ext>
            </a:extLst>
          </p:cNvPr>
          <p:cNvGrpSpPr/>
          <p:nvPr/>
        </p:nvGrpSpPr>
        <p:grpSpPr>
          <a:xfrm>
            <a:off x="466026" y="4234517"/>
            <a:ext cx="11281719" cy="2162947"/>
            <a:chOff x="448322" y="2685927"/>
            <a:chExt cx="11281719" cy="216294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24C056E-7442-42AC-86BE-D2D34805F4CD}"/>
                </a:ext>
              </a:extLst>
            </p:cNvPr>
            <p:cNvSpPr/>
            <p:nvPr/>
          </p:nvSpPr>
          <p:spPr>
            <a:xfrm>
              <a:off x="448322" y="2685927"/>
              <a:ext cx="11281719" cy="216294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1AB7E80-6209-4B60-8C4A-0B7334BBB2EF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range(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(title)):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re.sub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('&lt;.*?&gt;', '',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=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].split(' ')[1]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print(str(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+ 1) + '.' + title[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 + ' - ' + date[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[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])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6B5E4EB-0258-4B0B-99B5-4EADC9BB875E}"/>
                </a:ext>
              </a:extLst>
            </p:cNvPr>
            <p:cNvSpPr txBox="1"/>
            <p:nvPr/>
          </p:nvSpPr>
          <p:spPr>
            <a:xfrm>
              <a:off x="5830090" y="2799296"/>
              <a:ext cx="5899951" cy="1980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到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len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(title)-1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sub()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函数去除标题中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&lt;&gt;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之间的内容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采用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split()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函数提取发布日期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输出标题、日期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输出网址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3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新浪财经数据挖掘实战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批量获取多家公司的新浪财经信息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6418AC-2EBB-447B-8939-C354A7BC8E3D}"/>
              </a:ext>
            </a:extLst>
          </p:cNvPr>
          <p:cNvGrpSpPr/>
          <p:nvPr/>
        </p:nvGrpSpPr>
        <p:grpSpPr>
          <a:xfrm>
            <a:off x="388690" y="2545030"/>
            <a:ext cx="11676310" cy="4158208"/>
            <a:chOff x="448322" y="2685926"/>
            <a:chExt cx="11676310" cy="415820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99CEA04-C37B-40BD-BAF1-C685B1634AF4}"/>
                </a:ext>
              </a:extLst>
            </p:cNvPr>
            <p:cNvSpPr/>
            <p:nvPr/>
          </p:nvSpPr>
          <p:spPr>
            <a:xfrm>
              <a:off x="448322" y="2685926"/>
              <a:ext cx="11281719" cy="415820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17FA6DB-1DB8-4C7D-9911-DBB3F8DDCAD8}"/>
                </a:ext>
              </a:extLst>
            </p:cNvPr>
            <p:cNvSpPr txBox="1"/>
            <p:nvPr/>
          </p:nvSpPr>
          <p:spPr>
            <a:xfrm>
              <a:off x="665001" y="2722220"/>
              <a:ext cx="11459631" cy="407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def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xinlang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(company):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'https://search.sina.com.cn/?q=' + company + '&amp;range=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all&amp;c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news&amp;sort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time&amp;ie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=utf-8'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res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requests.get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headers=headers, timeout=10).text</a:t>
              </a: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 = ['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阿里巴巴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万科集团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百度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腾讯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',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京东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']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for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in companies: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try: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xinlang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新浪财经新闻获取成功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except: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+ '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新浪财经新闻获取失败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')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818A85E-F033-4372-B3F8-4635382DBDD1}"/>
                </a:ext>
              </a:extLst>
            </p:cNvPr>
            <p:cNvSpPr txBox="1"/>
            <p:nvPr/>
          </p:nvSpPr>
          <p:spPr>
            <a:xfrm>
              <a:off x="7603432" y="2734197"/>
              <a:ext cx="4394200" cy="4071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定义名为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xinlang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的函数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设置网址为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            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获得网址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url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源代码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定义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对于任意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companies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尝试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调用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xinlang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函数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i+1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和新浪财经新闻爬取成功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程序出错时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i+1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和新浪财经新闻爬取失败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F2A1A14-6031-4642-B5CE-D4931BFEEF9B}"/>
              </a:ext>
            </a:extLst>
          </p:cNvPr>
          <p:cNvSpPr/>
          <p:nvPr/>
        </p:nvSpPr>
        <p:spPr>
          <a:xfrm>
            <a:off x="605369" y="3873125"/>
            <a:ext cx="7093609" cy="441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# </a:t>
            </a:r>
            <a:r>
              <a: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此处省略数据提取、清洗以及打印输出代码，详见代码文件</a:t>
            </a:r>
            <a:endParaRPr lang="en-US" altLang="zh-CN" sz="2000" b="1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9503F3-E96B-4547-AC43-185F21186F4C}"/>
              </a:ext>
            </a:extLst>
          </p:cNvPr>
          <p:cNvSpPr/>
          <p:nvPr/>
        </p:nvSpPr>
        <p:spPr>
          <a:xfrm>
            <a:off x="6177007" y="2938124"/>
            <a:ext cx="1178833" cy="3417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7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5F07C-E418-4184-8EF3-D19F01D4FC2B}"/>
              </a:ext>
            </a:extLst>
          </p:cNvPr>
          <p:cNvGrpSpPr/>
          <p:nvPr/>
        </p:nvGrpSpPr>
        <p:grpSpPr>
          <a:xfrm>
            <a:off x="455140" y="2596974"/>
            <a:ext cx="11281719" cy="1778049"/>
            <a:chOff x="448322" y="2685927"/>
            <a:chExt cx="11281719" cy="177804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17FFC2-468F-44FF-8CA5-12B9B42E7F61}"/>
                </a:ext>
              </a:extLst>
            </p:cNvPr>
            <p:cNvSpPr/>
            <p:nvPr/>
          </p:nvSpPr>
          <p:spPr>
            <a:xfrm>
              <a:off x="448322" y="2685927"/>
              <a:ext cx="11281719" cy="17780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902600-8758-4021-A388-7DA5DB2FD07C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p_info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'&lt;p class="c-author"&gt;(.*?)&lt;/p&gt;'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info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p_info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print(info)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9B28BE-9219-4E29-8EC5-CF2E262661AA}"/>
                </a:ext>
              </a:extLst>
            </p:cNvPr>
            <p:cNvSpPr txBox="1"/>
            <p:nvPr/>
          </p:nvSpPr>
          <p:spPr>
            <a:xfrm>
              <a:off x="6502839" y="2777429"/>
              <a:ext cx="5101152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p_info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中获取新闻的来源和日期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info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info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提取百度新闻信息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提取百度新闻的来源和日期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3C5E3B-5003-47B1-99A5-DF7FBC19A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0" y="4728878"/>
            <a:ext cx="5491577" cy="1592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F82006-8E20-43C4-A06A-9921E7E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141" y="4728877"/>
            <a:ext cx="5568900" cy="1592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198DF5B-6BFE-4F37-932B-AE5AFDF34EF0}"/>
              </a:ext>
            </a:extLst>
          </p:cNvPr>
          <p:cNvSpPr/>
          <p:nvPr/>
        </p:nvSpPr>
        <p:spPr>
          <a:xfrm>
            <a:off x="940334" y="4761535"/>
            <a:ext cx="1596038" cy="1370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69DD94-204C-458B-94AA-8041F7964761}"/>
              </a:ext>
            </a:extLst>
          </p:cNvPr>
          <p:cNvSpPr/>
          <p:nvPr/>
        </p:nvSpPr>
        <p:spPr>
          <a:xfrm>
            <a:off x="798819" y="6184225"/>
            <a:ext cx="365952" cy="1370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7509FD-81A6-4ECB-843A-40FDF0FF6A16}"/>
              </a:ext>
            </a:extLst>
          </p:cNvPr>
          <p:cNvSpPr/>
          <p:nvPr/>
        </p:nvSpPr>
        <p:spPr>
          <a:xfrm>
            <a:off x="6651172" y="4750647"/>
            <a:ext cx="1596038" cy="1370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979C7C-EBE5-4D48-9C9B-87C977306FA4}"/>
              </a:ext>
            </a:extLst>
          </p:cNvPr>
          <p:cNvSpPr/>
          <p:nvPr/>
        </p:nvSpPr>
        <p:spPr>
          <a:xfrm>
            <a:off x="6476999" y="6195109"/>
            <a:ext cx="365952" cy="1370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C6B17A-51E8-485D-B4A2-12B17A76B0B8}"/>
              </a:ext>
            </a:extLst>
          </p:cNvPr>
          <p:cNvSpPr/>
          <p:nvPr/>
        </p:nvSpPr>
        <p:spPr>
          <a:xfrm>
            <a:off x="2137761" y="3136490"/>
            <a:ext cx="2749923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016875-F355-4D93-B04E-81F1646FC655}"/>
              </a:ext>
            </a:extLst>
          </p:cNvPr>
          <p:cNvSpPr/>
          <p:nvPr/>
        </p:nvSpPr>
        <p:spPr>
          <a:xfrm>
            <a:off x="5435331" y="3147220"/>
            <a:ext cx="628011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8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数据挖掘的思路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F2A1A14-6031-4642-B5CE-D4931BFEEF9B}"/>
              </a:ext>
            </a:extLst>
          </p:cNvPr>
          <p:cNvSpPr/>
          <p:nvPr/>
        </p:nvSpPr>
        <p:spPr>
          <a:xfrm>
            <a:off x="411159" y="2533778"/>
            <a:ext cx="7609776" cy="2243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第一步：获取网页源代码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第二步：提取想要的内容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第三步：数据清洗和打印输出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第四步：定义函数并通过循环调用函数进行批量爬取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62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1192" y="2095006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GB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1" y="5956138"/>
            <a:ext cx="1052508" cy="365125"/>
          </a:xfrm>
        </p:spPr>
        <p:txBody>
          <a:bodyPr/>
          <a:lstStyle/>
          <a:p>
            <a:r>
              <a:rPr lang="en-US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20181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5F07C-E418-4184-8EF3-D19F01D4FC2B}"/>
              </a:ext>
            </a:extLst>
          </p:cNvPr>
          <p:cNvGrpSpPr/>
          <p:nvPr/>
        </p:nvGrpSpPr>
        <p:grpSpPr>
          <a:xfrm>
            <a:off x="455140" y="2596974"/>
            <a:ext cx="11281719" cy="1778049"/>
            <a:chOff x="448322" y="2685927"/>
            <a:chExt cx="11281719" cy="177804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17FFC2-468F-44FF-8CA5-12B9B42E7F61}"/>
                </a:ext>
              </a:extLst>
            </p:cNvPr>
            <p:cNvSpPr/>
            <p:nvPr/>
          </p:nvSpPr>
          <p:spPr>
            <a:xfrm>
              <a:off x="448322" y="2685927"/>
              <a:ext cx="11281719" cy="17780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902600-8758-4021-A388-7DA5DB2FD07C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p_info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'&lt;p class="c-author"&gt;(.*?)&lt;/p&gt;'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info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p_info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print(info)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9B28BE-9219-4E29-8EC5-CF2E262661AA}"/>
                </a:ext>
              </a:extLst>
            </p:cNvPr>
            <p:cNvSpPr txBox="1"/>
            <p:nvPr/>
          </p:nvSpPr>
          <p:spPr>
            <a:xfrm>
              <a:off x="6502839" y="2777429"/>
              <a:ext cx="5101152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p_info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中获取新闻的来源和日期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info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info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提取百度新闻信息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提取百度新闻的来源和日期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C6B17A-51E8-485D-B4A2-12B17A76B0B8}"/>
              </a:ext>
            </a:extLst>
          </p:cNvPr>
          <p:cNvSpPr/>
          <p:nvPr/>
        </p:nvSpPr>
        <p:spPr>
          <a:xfrm>
            <a:off x="2137761" y="3136490"/>
            <a:ext cx="2749923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016875-F355-4D93-B04E-81F1646FC655}"/>
              </a:ext>
            </a:extLst>
          </p:cNvPr>
          <p:cNvSpPr/>
          <p:nvPr/>
        </p:nvSpPr>
        <p:spPr>
          <a:xfrm>
            <a:off x="5435331" y="3147220"/>
            <a:ext cx="628011" cy="324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98A5B1-DBDB-4E4E-A979-EDF0612EE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0" y="4489019"/>
            <a:ext cx="11274901" cy="2241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15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5F07C-E418-4184-8EF3-D19F01D4FC2B}"/>
              </a:ext>
            </a:extLst>
          </p:cNvPr>
          <p:cNvGrpSpPr/>
          <p:nvPr/>
        </p:nvGrpSpPr>
        <p:grpSpPr>
          <a:xfrm>
            <a:off x="455140" y="2596974"/>
            <a:ext cx="12004755" cy="1778049"/>
            <a:chOff x="448322" y="2685927"/>
            <a:chExt cx="12004755" cy="177804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17FFC2-468F-44FF-8CA5-12B9B42E7F61}"/>
                </a:ext>
              </a:extLst>
            </p:cNvPr>
            <p:cNvSpPr/>
            <p:nvPr/>
          </p:nvSpPr>
          <p:spPr>
            <a:xfrm>
              <a:off x="448322" y="2685927"/>
              <a:ext cx="11281719" cy="17780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902600-8758-4021-A388-7DA5DB2FD07C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'&lt;h3 class="c-title"&gt;.*?&lt;a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="(.*?)"'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9B28BE-9219-4E29-8EC5-CF2E262661AA}"/>
                </a:ext>
              </a:extLst>
            </p:cNvPr>
            <p:cNvSpPr txBox="1"/>
            <p:nvPr/>
          </p:nvSpPr>
          <p:spPr>
            <a:xfrm>
              <a:off x="7351925" y="2777429"/>
              <a:ext cx="5101152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提取百度新闻信息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提取百度新闻的网址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C6B17A-51E8-485D-B4A2-12B17A76B0B8}"/>
              </a:ext>
            </a:extLst>
          </p:cNvPr>
          <p:cNvSpPr/>
          <p:nvPr/>
        </p:nvSpPr>
        <p:spPr>
          <a:xfrm>
            <a:off x="2159533" y="3136490"/>
            <a:ext cx="4102310" cy="292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016875-F355-4D93-B04E-81F1646FC655}"/>
              </a:ext>
            </a:extLst>
          </p:cNvPr>
          <p:cNvSpPr/>
          <p:nvPr/>
        </p:nvSpPr>
        <p:spPr>
          <a:xfrm>
            <a:off x="6799407" y="3136490"/>
            <a:ext cx="106761" cy="292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DDA0F8-8D8F-4C86-B234-E1D457AC6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40"/>
          <a:stretch/>
        </p:blipFill>
        <p:spPr>
          <a:xfrm>
            <a:off x="1209198" y="4489019"/>
            <a:ext cx="3931099" cy="2198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D4FF39-9216-465E-90BC-D472487EE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191" y="4448329"/>
            <a:ext cx="3646487" cy="2279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6198DF5B-6BFE-4F37-932B-AE5AFDF34EF0}"/>
              </a:ext>
            </a:extLst>
          </p:cNvPr>
          <p:cNvSpPr/>
          <p:nvPr/>
        </p:nvSpPr>
        <p:spPr>
          <a:xfrm>
            <a:off x="1224333" y="4510791"/>
            <a:ext cx="138823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69DD94-204C-458B-94AA-8041F7964761}"/>
              </a:ext>
            </a:extLst>
          </p:cNvPr>
          <p:cNvSpPr/>
          <p:nvPr/>
        </p:nvSpPr>
        <p:spPr>
          <a:xfrm>
            <a:off x="1221196" y="4648200"/>
            <a:ext cx="69468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8344465-6322-4EA6-BCE7-446FD68CE1C1}"/>
              </a:ext>
            </a:extLst>
          </p:cNvPr>
          <p:cNvSpPr/>
          <p:nvPr/>
        </p:nvSpPr>
        <p:spPr>
          <a:xfrm>
            <a:off x="4366715" y="4785609"/>
            <a:ext cx="11819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9E886FD-B0B0-4AB6-A70D-3F7956F08A41}"/>
              </a:ext>
            </a:extLst>
          </p:cNvPr>
          <p:cNvSpPr/>
          <p:nvPr/>
        </p:nvSpPr>
        <p:spPr>
          <a:xfrm>
            <a:off x="7472731" y="4478134"/>
            <a:ext cx="138823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27EEAFF-4E2A-4295-A372-683088EC3BE5}"/>
              </a:ext>
            </a:extLst>
          </p:cNvPr>
          <p:cNvSpPr/>
          <p:nvPr/>
        </p:nvSpPr>
        <p:spPr>
          <a:xfrm>
            <a:off x="7469594" y="4615543"/>
            <a:ext cx="69468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DF3D91-3216-4F7E-85C7-935665DD27E6}"/>
              </a:ext>
            </a:extLst>
          </p:cNvPr>
          <p:cNvSpPr/>
          <p:nvPr/>
        </p:nvSpPr>
        <p:spPr>
          <a:xfrm>
            <a:off x="10734856" y="4763838"/>
            <a:ext cx="118199" cy="13740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90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 animBg="1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85F07C-E418-4184-8EF3-D19F01D4FC2B}"/>
              </a:ext>
            </a:extLst>
          </p:cNvPr>
          <p:cNvGrpSpPr/>
          <p:nvPr/>
        </p:nvGrpSpPr>
        <p:grpSpPr>
          <a:xfrm>
            <a:off x="455140" y="2596974"/>
            <a:ext cx="12004755" cy="1778049"/>
            <a:chOff x="448322" y="2685927"/>
            <a:chExt cx="12004755" cy="1778049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C17FFC2-468F-44FF-8CA5-12B9B42E7F61}"/>
                </a:ext>
              </a:extLst>
            </p:cNvPr>
            <p:cNvSpPr/>
            <p:nvPr/>
          </p:nvSpPr>
          <p:spPr>
            <a:xfrm>
              <a:off x="448322" y="2685927"/>
              <a:ext cx="11281719" cy="17780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7902600-8758-4021-A388-7DA5DB2FD07C}"/>
                </a:ext>
              </a:extLst>
            </p:cNvPr>
            <p:cNvSpPr txBox="1"/>
            <p:nvPr/>
          </p:nvSpPr>
          <p:spPr>
            <a:xfrm>
              <a:off x="792001" y="2773020"/>
              <a:ext cx="7125981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import re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'&lt;h3 class="c-title"&gt;.*?&lt;a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="(.*?)"'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 =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re.findall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, res, 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re.S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print(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29B28BE-9219-4E29-8EC5-CF2E262661AA}"/>
                </a:ext>
              </a:extLst>
            </p:cNvPr>
            <p:cNvSpPr txBox="1"/>
            <p:nvPr/>
          </p:nvSpPr>
          <p:spPr>
            <a:xfrm>
              <a:off x="7351925" y="2777429"/>
              <a:ext cx="5101152" cy="1596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引入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库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确定匹配规则为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p_href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在</a:t>
              </a: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res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中获取新闻的网址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endParaRPr lang="en-US" altLang="zh-CN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# </a:t>
              </a:r>
              <a:r>
                <a:rPr lang="zh-CN" altLang="en-US" sz="2000" b="1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输出</a:t>
              </a:r>
              <a:r>
                <a:rPr lang="en-US" altLang="zh-CN" sz="2000" b="1" dirty="0" err="1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href</a:t>
              </a:r>
              <a:endParaRPr lang="zh-CN" altLang="en-US" sz="20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EB1D8-C4DD-4B2A-A87B-69AA5919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B0DEA2-3B88-4130-A530-71DBAE81DFF8}"/>
              </a:ext>
            </a:extLst>
          </p:cNvPr>
          <p:cNvSpPr txBox="1"/>
          <p:nvPr/>
        </p:nvSpPr>
        <p:spPr>
          <a:xfrm>
            <a:off x="581191" y="901861"/>
            <a:ext cx="10903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提取百度新闻信息</a:t>
            </a:r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6F67B726-98EE-4C0E-A4AA-3053D0090E42}"/>
              </a:ext>
            </a:extLst>
          </p:cNvPr>
          <p:cNvSpPr txBox="1"/>
          <p:nvPr/>
        </p:nvSpPr>
        <p:spPr>
          <a:xfrm>
            <a:off x="388690" y="1820424"/>
            <a:ext cx="11341351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82" indent="-342882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提取百度新闻的网址</a:t>
            </a:r>
            <a:endParaRPr lang="en-GB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3C6B17A-51E8-485D-B4A2-12B17A76B0B8}"/>
              </a:ext>
            </a:extLst>
          </p:cNvPr>
          <p:cNvSpPr/>
          <p:nvPr/>
        </p:nvSpPr>
        <p:spPr>
          <a:xfrm>
            <a:off x="2159533" y="3136490"/>
            <a:ext cx="4102310" cy="292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016875-F355-4D93-B04E-81F1646FC655}"/>
              </a:ext>
            </a:extLst>
          </p:cNvPr>
          <p:cNvSpPr/>
          <p:nvPr/>
        </p:nvSpPr>
        <p:spPr>
          <a:xfrm>
            <a:off x="6799407" y="3136490"/>
            <a:ext cx="106761" cy="292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058CB3C-8F39-48E0-A4CE-5FE57BF53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15" y="4716023"/>
            <a:ext cx="11314944" cy="177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2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TM03457464[[fn=红利]]</Template>
  <TotalTime>68482</TotalTime>
  <Words>5564</Words>
  <Application>Microsoft Office PowerPoint</Application>
  <PresentationFormat>宽屏</PresentationFormat>
  <Paragraphs>724</Paragraphs>
  <Slides>61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68" baseType="lpstr">
      <vt:lpstr>微软雅黑</vt:lpstr>
      <vt:lpstr>Arial</vt:lpstr>
      <vt:lpstr>Calibri</vt:lpstr>
      <vt:lpstr>Gill Sans MT</vt:lpstr>
      <vt:lpstr>Wingdings</vt:lpstr>
      <vt:lpstr>Wingdings 2</vt:lpstr>
      <vt:lpstr>Dividend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INTERDEPENDENT CONSUMER PREFERENCES</dc:title>
  <dc:creator>Huang Y.</dc:creator>
  <cp:lastModifiedBy>Huang Y</cp:lastModifiedBy>
  <cp:revision>1421</cp:revision>
  <dcterms:created xsi:type="dcterms:W3CDTF">2016-03-12T16:08:20Z</dcterms:created>
  <dcterms:modified xsi:type="dcterms:W3CDTF">2020-06-01T06:34:40Z</dcterms:modified>
</cp:coreProperties>
</file>